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44" r:id="rId1"/>
    <p:sldMasterId id="2147483768" r:id="rId2"/>
  </p:sldMasterIdLst>
  <p:notesMasterIdLst>
    <p:notesMasterId r:id="rId71"/>
  </p:notesMasterIdLst>
  <p:sldIdLst>
    <p:sldId id="513" r:id="rId3"/>
    <p:sldId id="400" r:id="rId4"/>
    <p:sldId id="401" r:id="rId5"/>
    <p:sldId id="476" r:id="rId6"/>
    <p:sldId id="473" r:id="rId7"/>
    <p:sldId id="474" r:id="rId8"/>
    <p:sldId id="483" r:id="rId9"/>
    <p:sldId id="448" r:id="rId10"/>
    <p:sldId id="485" r:id="rId11"/>
    <p:sldId id="479" r:id="rId12"/>
    <p:sldId id="415" r:id="rId13"/>
    <p:sldId id="427" r:id="rId14"/>
    <p:sldId id="477" r:id="rId15"/>
    <p:sldId id="486" r:id="rId16"/>
    <p:sldId id="417" r:id="rId17"/>
    <p:sldId id="418" r:id="rId18"/>
    <p:sldId id="470" r:id="rId19"/>
    <p:sldId id="443" r:id="rId20"/>
    <p:sldId id="426" r:id="rId21"/>
    <p:sldId id="471" r:id="rId22"/>
    <p:sldId id="423" r:id="rId23"/>
    <p:sldId id="419" r:id="rId24"/>
    <p:sldId id="421" r:id="rId25"/>
    <p:sldId id="487" r:id="rId26"/>
    <p:sldId id="428" r:id="rId27"/>
    <p:sldId id="444" r:id="rId28"/>
    <p:sldId id="445" r:id="rId29"/>
    <p:sldId id="446" r:id="rId30"/>
    <p:sldId id="488" r:id="rId31"/>
    <p:sldId id="437" r:id="rId32"/>
    <p:sldId id="453" r:id="rId33"/>
    <p:sldId id="512" r:id="rId34"/>
    <p:sldId id="449" r:id="rId35"/>
    <p:sldId id="441" r:id="rId36"/>
    <p:sldId id="455" r:id="rId37"/>
    <p:sldId id="489" r:id="rId38"/>
    <p:sldId id="492" r:id="rId39"/>
    <p:sldId id="502" r:id="rId40"/>
    <p:sldId id="503" r:id="rId41"/>
    <p:sldId id="500" r:id="rId42"/>
    <p:sldId id="501" r:id="rId43"/>
    <p:sldId id="505" r:id="rId44"/>
    <p:sldId id="506" r:id="rId45"/>
    <p:sldId id="463" r:id="rId46"/>
    <p:sldId id="504" r:id="rId47"/>
    <p:sldId id="465" r:id="rId48"/>
    <p:sldId id="490" r:id="rId49"/>
    <p:sldId id="442" r:id="rId50"/>
    <p:sldId id="466" r:id="rId51"/>
    <p:sldId id="467" r:id="rId52"/>
    <p:sldId id="440" r:id="rId53"/>
    <p:sldId id="468" r:id="rId54"/>
    <p:sldId id="469" r:id="rId55"/>
    <p:sldId id="481" r:id="rId56"/>
    <p:sldId id="482" r:id="rId57"/>
    <p:sldId id="484" r:id="rId58"/>
    <p:sldId id="491" r:id="rId59"/>
    <p:sldId id="507" r:id="rId60"/>
    <p:sldId id="508" r:id="rId61"/>
    <p:sldId id="509" r:id="rId62"/>
    <p:sldId id="510" r:id="rId63"/>
    <p:sldId id="511" r:id="rId64"/>
    <p:sldId id="494" r:id="rId65"/>
    <p:sldId id="495" r:id="rId66"/>
    <p:sldId id="496" r:id="rId67"/>
    <p:sldId id="497" r:id="rId68"/>
    <p:sldId id="498" r:id="rId69"/>
    <p:sldId id="499"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990033"/>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303" autoAdjust="0"/>
    <p:restoredTop sz="94597" autoAdjust="0"/>
  </p:normalViewPr>
  <p:slideViewPr>
    <p:cSldViewPr snapToObjects="1">
      <p:cViewPr varScale="1">
        <p:scale>
          <a:sx n="113" d="100"/>
          <a:sy n="113" d="100"/>
        </p:scale>
        <p:origin x="-108" y="-480"/>
      </p:cViewPr>
      <p:guideLst>
        <p:guide orient="horz" pos="2160"/>
        <p:guide pos="3840"/>
      </p:guideLst>
    </p:cSldViewPr>
  </p:slideViewPr>
  <p:notesTextViewPr>
    <p:cViewPr>
      <p:scale>
        <a:sx n="1" d="1"/>
        <a:sy n="1" d="1"/>
      </p:scale>
      <p:origin x="0" y="0"/>
    </p:cViewPr>
  </p:notesTextViewPr>
  <p:sorterViewPr>
    <p:cViewPr>
      <p:scale>
        <a:sx n="130" d="100"/>
        <a:sy n="130" d="100"/>
      </p:scale>
      <p:origin x="0" y="0"/>
    </p:cViewPr>
  </p:sorterViewPr>
  <p:gridSpacing cx="91439" cy="91439"/>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 Type="http://schemas.openxmlformats.org/officeDocument/2006/relationships/slide" Target="slides/slide5.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878786-9B84-E947-8820-7E1CB9ABDCEA}" type="datetimeFigureOut">
              <a:rPr lang="en-US" smtClean="0"/>
              <a:t>3/19/2018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B335D2-6E04-3648-AD61-524203FBD452}" type="slidenum">
              <a:rPr lang="en-US" smtClean="0"/>
              <a:t>‹#›</a:t>
            </a:fld>
            <a:endParaRPr lang="en-US"/>
          </a:p>
        </p:txBody>
      </p:sp>
    </p:spTree>
    <p:extLst>
      <p:ext uri="{BB962C8B-B14F-4D97-AF65-F5344CB8AC3E}">
        <p14:creationId xmlns:p14="http://schemas.microsoft.com/office/powerpoint/2010/main" val="660413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B335D2-6E04-3648-AD61-524203FBD452}" type="slidenum">
              <a:rPr lang="en-US" smtClean="0"/>
              <a:t>1</a:t>
            </a:fld>
            <a:endParaRPr lang="en-US"/>
          </a:p>
        </p:txBody>
      </p:sp>
    </p:spTree>
    <p:extLst>
      <p:ext uri="{BB962C8B-B14F-4D97-AF65-F5344CB8AC3E}">
        <p14:creationId xmlns:p14="http://schemas.microsoft.com/office/powerpoint/2010/main" val="1080260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B335D2-6E04-3648-AD61-524203FBD452}" type="slidenum">
              <a:rPr lang="en-US" smtClean="0"/>
              <a:t>36</a:t>
            </a:fld>
            <a:endParaRPr lang="en-US"/>
          </a:p>
        </p:txBody>
      </p:sp>
    </p:spTree>
    <p:extLst>
      <p:ext uri="{BB962C8B-B14F-4D97-AF65-F5344CB8AC3E}">
        <p14:creationId xmlns:p14="http://schemas.microsoft.com/office/powerpoint/2010/main" val="2051525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To start with what I mean by function in the microbiome, I’d like to draw a parallel</a:t>
            </a:r>
            <a:r>
              <a:rPr lang="en-US" baseline="0" dirty="0" smtClean="0"/>
              <a:t> with microarray studies of gene function in individual organisms.  We’ve all become familiar with these sorts of matrices over the last ten years, in which, for a microarray, rows represent gene expression levels and columns represent samples or individuals, which we can then associate with metadata such as phenotype.  A near-identical representation has been used for matrices of polymorphisms in </a:t>
            </a:r>
            <a:r>
              <a:rPr lang="en-US" baseline="0" dirty="0" err="1" smtClean="0"/>
              <a:t>genomewide</a:t>
            </a:r>
            <a:r>
              <a:rPr lang="en-US" baseline="0" dirty="0" smtClean="0"/>
              <a:t> association studies, in which each row now represents a specific locus in many individuals.  In metagenomic samples, we’ve started to become familiar with such matrices for </a:t>
            </a:r>
            <a:r>
              <a:rPr lang="en-US" baseline="0" dirty="0" err="1" smtClean="0"/>
              <a:t>taxon</a:t>
            </a:r>
            <a:r>
              <a:rPr lang="en-US" baseline="0" dirty="0" smtClean="0"/>
              <a:t> abundances – each column representing a community, and each row an organism – and when discussing human microbiome function, the same view can be used with each row representing the abundance of an orthologous gene family or of an entire pathway across several communities.  Several of the analyses I’ll discuss here use data of this form, many taking advantage of a system we’ve built to reconstruct enzyme and pathway abundances directly from short metagenomic shotgun reads.  If you recall Dirk’s overview of the Human Microbiome Project data, we’ve been looking at shotgun data for about 100 subjects at up to three time points, using short reads from about seven different body sites.  To reconstruct these into enzymes and pathways, we started with a BLAST search against a functionally characterized sequence database, primarily the KEGG </a:t>
            </a:r>
            <a:r>
              <a:rPr lang="en-US" baseline="0" dirty="0" err="1" smtClean="0"/>
              <a:t>orthology</a:t>
            </a:r>
            <a:r>
              <a:rPr lang="en-US" baseline="0" dirty="0" smtClean="0"/>
              <a:t>.  All of the resulting BLAST hits were assembled into pathways using a system called </a:t>
            </a:r>
            <a:r>
              <a:rPr lang="en-US" baseline="0" dirty="0" err="1" smtClean="0"/>
              <a:t>HUMAnN</a:t>
            </a:r>
            <a:r>
              <a:rPr lang="en-US" baseline="0" dirty="0" smtClean="0"/>
              <a:t>, the HMP Unified Metabolic Analysis Network, software that’s available here.  This let us turn a pile of raw short read sequences into matrices of microbiomes by pathways.</a:t>
            </a:r>
          </a:p>
          <a:p>
            <a:endParaRPr lang="en-US" baseline="0" dirty="0" smtClean="0"/>
          </a:p>
          <a:p>
            <a:r>
              <a:rPr lang="en-US" baseline="0" dirty="0" smtClean="0"/>
              <a:t>Inset is red = strep, green = </a:t>
            </a:r>
            <a:r>
              <a:rPr lang="en-US" baseline="0" dirty="0" err="1" smtClean="0"/>
              <a:t>veillonella</a:t>
            </a:r>
            <a:r>
              <a:rPr lang="en-US" baseline="0" dirty="0" smtClean="0"/>
              <a:t>, </a:t>
            </a:r>
            <a:r>
              <a:rPr lang="en-US" baseline="0" dirty="0" err="1" smtClean="0"/>
              <a:t>chalmers</a:t>
            </a:r>
            <a:r>
              <a:rPr lang="en-US" baseline="0" dirty="0" smtClean="0"/>
              <a:t> </a:t>
            </a:r>
            <a:r>
              <a:rPr lang="en-US" baseline="0" dirty="0" err="1" smtClean="0"/>
              <a:t>jbact</a:t>
            </a:r>
            <a:r>
              <a:rPr lang="en-US" baseline="0" dirty="0" smtClean="0"/>
              <a:t> 2008, one of many species-specific examples in which strep </a:t>
            </a:r>
            <a:r>
              <a:rPr lang="en-US" baseline="0" dirty="0" err="1" smtClean="0"/>
              <a:t>lectin</a:t>
            </a:r>
            <a:r>
              <a:rPr lang="en-US" baseline="0" dirty="0" smtClean="0"/>
              <a:t>-like </a:t>
            </a:r>
            <a:r>
              <a:rPr lang="en-US" baseline="0" dirty="0" err="1" smtClean="0"/>
              <a:t>adhesin</a:t>
            </a:r>
            <a:r>
              <a:rPr lang="en-US" baseline="0" dirty="0" smtClean="0"/>
              <a:t> recognizes </a:t>
            </a:r>
            <a:r>
              <a:rPr lang="en-US" baseline="0" dirty="0" err="1" smtClean="0"/>
              <a:t>veillonella</a:t>
            </a:r>
            <a:r>
              <a:rPr lang="en-US" baseline="0" dirty="0" smtClean="0"/>
              <a:t>-specific receptor polysaccharide</a:t>
            </a:r>
            <a:endParaRPr lang="en-US" dirty="0"/>
          </a:p>
        </p:txBody>
      </p:sp>
      <p:sp>
        <p:nvSpPr>
          <p:cNvPr id="4" name="Slide Number Placeholder 3"/>
          <p:cNvSpPr>
            <a:spLocks noGrp="1"/>
          </p:cNvSpPr>
          <p:nvPr>
            <p:ph type="sldNum" sz="quarter" idx="10"/>
          </p:nvPr>
        </p:nvSpPr>
        <p:spPr/>
        <p:txBody>
          <a:bodyPr/>
          <a:lstStyle/>
          <a:p>
            <a:fld id="{8C865A49-EB5E-4903-ACE8-213423977F78}"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928052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B335D2-6E04-3648-AD61-524203FBD452}" type="slidenum">
              <a:rPr lang="en-US" smtClean="0"/>
              <a:t>47</a:t>
            </a:fld>
            <a:endParaRPr lang="en-US"/>
          </a:p>
        </p:txBody>
      </p:sp>
    </p:spTree>
    <p:extLst>
      <p:ext uri="{BB962C8B-B14F-4D97-AF65-F5344CB8AC3E}">
        <p14:creationId xmlns:p14="http://schemas.microsoft.com/office/powerpoint/2010/main" val="20515258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B335D2-6E04-3648-AD61-524203FBD452}" type="slidenum">
              <a:rPr lang="en-US" smtClean="0"/>
              <a:t>54</a:t>
            </a:fld>
            <a:endParaRPr lang="en-US"/>
          </a:p>
        </p:txBody>
      </p:sp>
    </p:spTree>
    <p:extLst>
      <p:ext uri="{BB962C8B-B14F-4D97-AF65-F5344CB8AC3E}">
        <p14:creationId xmlns:p14="http://schemas.microsoft.com/office/powerpoint/2010/main" val="20515258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B335D2-6E04-3648-AD61-524203FBD452}" type="slidenum">
              <a:rPr lang="en-US" smtClean="0"/>
              <a:t>59</a:t>
            </a:fld>
            <a:endParaRPr lang="en-US"/>
          </a:p>
        </p:txBody>
      </p:sp>
    </p:spTree>
    <p:extLst>
      <p:ext uri="{BB962C8B-B14F-4D97-AF65-F5344CB8AC3E}">
        <p14:creationId xmlns:p14="http://schemas.microsoft.com/office/powerpoint/2010/main" val="20515258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B335D2-6E04-3648-AD61-524203FBD452}" type="slidenum">
              <a:rPr lang="en-US" smtClean="0"/>
              <a:t>60</a:t>
            </a:fld>
            <a:endParaRPr lang="en-US"/>
          </a:p>
        </p:txBody>
      </p:sp>
    </p:spTree>
    <p:extLst>
      <p:ext uri="{BB962C8B-B14F-4D97-AF65-F5344CB8AC3E}">
        <p14:creationId xmlns:p14="http://schemas.microsoft.com/office/powerpoint/2010/main" val="2051525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B335D2-6E04-3648-AD61-524203FBD452}" type="slidenum">
              <a:rPr lang="en-US" smtClean="0"/>
              <a:t>61</a:t>
            </a:fld>
            <a:endParaRPr lang="en-US"/>
          </a:p>
        </p:txBody>
      </p:sp>
    </p:spTree>
    <p:extLst>
      <p:ext uri="{BB962C8B-B14F-4D97-AF65-F5344CB8AC3E}">
        <p14:creationId xmlns:p14="http://schemas.microsoft.com/office/powerpoint/2010/main" val="2051525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B335D2-6E04-3648-AD61-524203FBD452}" type="slidenum">
              <a:rPr lang="en-US" smtClean="0"/>
              <a:t>2</a:t>
            </a:fld>
            <a:endParaRPr lang="en-US"/>
          </a:p>
        </p:txBody>
      </p:sp>
    </p:spTree>
    <p:extLst>
      <p:ext uri="{BB962C8B-B14F-4D97-AF65-F5344CB8AC3E}">
        <p14:creationId xmlns:p14="http://schemas.microsoft.com/office/powerpoint/2010/main" val="2051525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B335D2-6E04-3648-AD61-524203FBD452}" type="slidenum">
              <a:rPr lang="en-US" smtClean="0"/>
              <a:t>3</a:t>
            </a:fld>
            <a:endParaRPr lang="en-US"/>
          </a:p>
        </p:txBody>
      </p:sp>
    </p:spTree>
    <p:extLst>
      <p:ext uri="{BB962C8B-B14F-4D97-AF65-F5344CB8AC3E}">
        <p14:creationId xmlns:p14="http://schemas.microsoft.com/office/powerpoint/2010/main" val="2051525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B335D2-6E04-3648-AD61-524203FBD452}" type="slidenum">
              <a:rPr lang="en-US" smtClean="0"/>
              <a:t>4</a:t>
            </a:fld>
            <a:endParaRPr lang="en-US"/>
          </a:p>
        </p:txBody>
      </p:sp>
    </p:spTree>
    <p:extLst>
      <p:ext uri="{BB962C8B-B14F-4D97-AF65-F5344CB8AC3E}">
        <p14:creationId xmlns:p14="http://schemas.microsoft.com/office/powerpoint/2010/main" val="2051525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B335D2-6E04-3648-AD61-524203FBD452}" type="slidenum">
              <a:rPr lang="en-US" smtClean="0"/>
              <a:t>9</a:t>
            </a:fld>
            <a:endParaRPr lang="en-US"/>
          </a:p>
        </p:txBody>
      </p:sp>
    </p:spTree>
    <p:extLst>
      <p:ext uri="{BB962C8B-B14F-4D97-AF65-F5344CB8AC3E}">
        <p14:creationId xmlns:p14="http://schemas.microsoft.com/office/powerpoint/2010/main" val="2051525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B335D2-6E04-3648-AD61-524203FBD452}" type="slidenum">
              <a:rPr lang="en-US" smtClean="0"/>
              <a:t>14</a:t>
            </a:fld>
            <a:endParaRPr lang="en-US"/>
          </a:p>
        </p:txBody>
      </p:sp>
    </p:spTree>
    <p:extLst>
      <p:ext uri="{BB962C8B-B14F-4D97-AF65-F5344CB8AC3E}">
        <p14:creationId xmlns:p14="http://schemas.microsoft.com/office/powerpoint/2010/main" val="2051525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B335D2-6E04-3648-AD61-524203FBD452}" type="slidenum">
              <a:rPr lang="en-US" smtClean="0"/>
              <a:t>24</a:t>
            </a:fld>
            <a:endParaRPr lang="en-US"/>
          </a:p>
        </p:txBody>
      </p:sp>
    </p:spTree>
    <p:extLst>
      <p:ext uri="{BB962C8B-B14F-4D97-AF65-F5344CB8AC3E}">
        <p14:creationId xmlns:p14="http://schemas.microsoft.com/office/powerpoint/2010/main" val="2051525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B335D2-6E04-3648-AD61-524203FBD452}" type="slidenum">
              <a:rPr lang="en-US" smtClean="0"/>
              <a:t>26</a:t>
            </a:fld>
            <a:endParaRPr lang="en-US"/>
          </a:p>
        </p:txBody>
      </p:sp>
    </p:spTree>
    <p:extLst>
      <p:ext uri="{BB962C8B-B14F-4D97-AF65-F5344CB8AC3E}">
        <p14:creationId xmlns:p14="http://schemas.microsoft.com/office/powerpoint/2010/main" val="2051525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B335D2-6E04-3648-AD61-524203FBD452}" type="slidenum">
              <a:rPr lang="en-US" smtClean="0"/>
              <a:t>29</a:t>
            </a:fld>
            <a:endParaRPr lang="en-US"/>
          </a:p>
        </p:txBody>
      </p:sp>
    </p:spTree>
    <p:extLst>
      <p:ext uri="{BB962C8B-B14F-4D97-AF65-F5344CB8AC3E}">
        <p14:creationId xmlns:p14="http://schemas.microsoft.com/office/powerpoint/2010/main" val="2051525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73011"/>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295268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7DEBB3A-3F6B-224C-8852-F550807EB424}" type="datetime1">
              <a:rPr lang="en-US" smtClean="0"/>
              <a:t>3/19/2018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ED1879-D594-7048-AD12-28363999EDA9}" type="slidenum">
              <a:rPr lang="en-US" smtClean="0"/>
              <a:t>‹#›</a:t>
            </a:fld>
            <a:endParaRPr lang="en-US"/>
          </a:p>
        </p:txBody>
      </p:sp>
    </p:spTree>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5977F8-AF0A-A442-A0AC-1287626547B1}" type="datetime1">
              <a:rPr lang="en-US" smtClean="0"/>
              <a:t>3/19/2018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ED1879-D594-7048-AD12-28363999EDA9}" type="slidenum">
              <a:rPr lang="en-US" smtClean="0"/>
              <a:t>‹#›</a:t>
            </a:fld>
            <a:endParaRPr lang="en-US"/>
          </a:p>
        </p:txBody>
      </p:sp>
    </p:spTree>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95363E-93AC-7F40-AA29-9E7536968F8A}" type="datetime1">
              <a:rPr lang="en-US" smtClean="0"/>
              <a:t>3/19/2018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ED1879-D594-7048-AD12-28363999EDA9}" type="slidenum">
              <a:rPr lang="en-US" smtClean="0"/>
              <a:t>‹#›</a:t>
            </a:fld>
            <a:endParaRPr lang="en-US"/>
          </a:p>
        </p:txBody>
      </p:sp>
    </p:spTree>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73011"/>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295268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7DEBB3A-3F6B-224C-8852-F550807EB424}" type="datetime1">
              <a:rPr lang="en-US" smtClean="0">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801606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9AB08A-B8FE-2744-A176-508EFC0AA4E9}" type="datetime1">
              <a:rPr lang="en-US" smtClean="0">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571278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E0F284-50AE-D34D-8E2A-B571963D35AB}" type="datetime1">
              <a:rPr lang="en-US" smtClean="0">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077527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F7CBC8F-0DFA-CF43-AF75-D35C7DAE1A67}" type="datetime1">
              <a:rPr lang="en-US" smtClean="0">
                <a:solidFill>
                  <a:prstClr val="black">
                    <a:tint val="75000"/>
                  </a:prstClr>
                </a:solidFill>
              </a:rPr>
              <a:pPr/>
              <a:t>3/19/2018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33127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68E3AC8-E917-7240-97EB-64EFC1A06C96}" type="datetime1">
              <a:rPr lang="en-US" smtClean="0">
                <a:solidFill>
                  <a:prstClr val="black">
                    <a:tint val="75000"/>
                  </a:prstClr>
                </a:solidFill>
              </a:rPr>
              <a:pPr/>
              <a:t>3/19/2018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7842429"/>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09C38A-8B5C-984D-A05C-F7D51DEF0DE3}" type="datetime1">
              <a:rPr lang="en-US" smtClean="0">
                <a:solidFill>
                  <a:prstClr val="black">
                    <a:tint val="75000"/>
                  </a:prstClr>
                </a:solidFill>
              </a:rPr>
              <a:pPr/>
              <a:t>3/19/2018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449313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E08026-1BB1-3941-BE5E-D323B07E18A9}" type="datetime1">
              <a:rPr lang="en-US" smtClean="0">
                <a:solidFill>
                  <a:prstClr val="black">
                    <a:tint val="75000"/>
                  </a:prstClr>
                </a:solidFill>
              </a:rPr>
              <a:pPr/>
              <a:t>3/19/2018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091957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77444D-7AD3-6F44-824C-A4C041676D98}" type="datetime1">
              <a:rPr lang="en-US" smtClean="0">
                <a:solidFill>
                  <a:prstClr val="black">
                    <a:tint val="75000"/>
                  </a:prstClr>
                </a:solidFill>
              </a:rPr>
              <a:pPr/>
              <a:t>3/19/2018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692086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9AB08A-B8FE-2744-A176-508EFC0AA4E9}" type="datetime1">
              <a:rPr lang="en-US" smtClean="0"/>
              <a:t>3/19/2018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ED1879-D594-7048-AD12-28363999EDA9}" type="slidenum">
              <a:rPr lang="en-US" smtClean="0"/>
              <a:t>‹#›</a:t>
            </a:fld>
            <a:endParaRPr lang="en-US"/>
          </a:p>
        </p:txBody>
      </p:sp>
    </p:spTree>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78A9C7-1789-DC4D-89FD-19B71522CE86}" type="datetime1">
              <a:rPr lang="en-US" smtClean="0">
                <a:solidFill>
                  <a:prstClr val="black">
                    <a:tint val="75000"/>
                  </a:prstClr>
                </a:solidFill>
              </a:rPr>
              <a:pPr/>
              <a:t>3/19/2018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2756696"/>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5977F8-AF0A-A442-A0AC-1287626547B1}" type="datetime1">
              <a:rPr lang="en-US" smtClean="0">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997039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95363E-93AC-7F40-AA29-9E7536968F8A}" type="datetime1">
              <a:rPr lang="en-US" smtClean="0">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798600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E0F284-50AE-D34D-8E2A-B571963D35AB}" type="datetime1">
              <a:rPr lang="en-US" smtClean="0"/>
              <a:t>3/19/2018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ED1879-D594-7048-AD12-28363999EDA9}" type="slidenum">
              <a:rPr lang="en-US" smtClean="0"/>
              <a:t>‹#›</a:t>
            </a:fld>
            <a:endParaRPr lang="en-US"/>
          </a:p>
        </p:txBody>
      </p:sp>
    </p:spTree>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F7CBC8F-0DFA-CF43-AF75-D35C7DAE1A67}" type="datetime1">
              <a:rPr lang="en-US" smtClean="0"/>
              <a:t>3/19/2018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ED1879-D594-7048-AD12-28363999EDA9}" type="slidenum">
              <a:rPr lang="en-US" smtClean="0"/>
              <a:t>‹#›</a:t>
            </a:fld>
            <a:endParaRPr lang="en-US"/>
          </a:p>
        </p:txBody>
      </p:sp>
    </p:spTree>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68E3AC8-E917-7240-97EB-64EFC1A06C96}" type="datetime1">
              <a:rPr lang="en-US" smtClean="0"/>
              <a:t>3/19/2018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ED1879-D594-7048-AD12-28363999EDA9}" type="slidenum">
              <a:rPr lang="en-US" smtClean="0"/>
              <a:t>‹#›</a:t>
            </a:fld>
            <a:endParaRPr lang="en-US"/>
          </a:p>
        </p:txBody>
      </p:sp>
    </p:spTree>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09C38A-8B5C-984D-A05C-F7D51DEF0DE3}" type="datetime1">
              <a:rPr lang="en-US" smtClean="0"/>
              <a:t>3/19/2018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a:t>
            </a:fld>
            <a:endParaRPr lang="en-US"/>
          </a:p>
        </p:txBody>
      </p:sp>
    </p:spTree>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E08026-1BB1-3941-BE5E-D323B07E18A9}" type="datetime1">
              <a:rPr lang="en-US" smtClean="0"/>
              <a:t>3/19/2018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ED1879-D594-7048-AD12-28363999EDA9}" type="slidenum">
              <a:rPr lang="en-US" smtClean="0"/>
              <a:t>‹#›</a:t>
            </a:fld>
            <a:endParaRPr lang="en-US"/>
          </a:p>
        </p:txBody>
      </p:sp>
    </p:spTree>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77444D-7AD3-6F44-824C-A4C041676D98}" type="datetime1">
              <a:rPr lang="en-US" smtClean="0"/>
              <a:t>3/19/2018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ED1879-D594-7048-AD12-28363999EDA9}" type="slidenum">
              <a:rPr lang="en-US" smtClean="0"/>
              <a:t>‹#›</a:t>
            </a:fld>
            <a:endParaRPr lang="en-US"/>
          </a:p>
        </p:txBody>
      </p:sp>
    </p:spTree>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78A9C7-1789-DC4D-89FD-19B71522CE86}" type="datetime1">
              <a:rPr lang="en-US" smtClean="0"/>
              <a:t>3/19/2018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ED1879-D594-7048-AD12-28363999EDA9}" type="slidenum">
              <a:rPr lang="en-US" smtClean="0"/>
              <a:t>‹#›</a:t>
            </a:fld>
            <a:endParaRPr lang="en-US"/>
          </a:p>
        </p:txBody>
      </p:sp>
    </p:spTree>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8539" y="229235"/>
            <a:ext cx="11714922" cy="65468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38539" y="1082040"/>
            <a:ext cx="11714922" cy="5406829"/>
          </a:xfrm>
          <a:prstGeom prst="rect">
            <a:avLst/>
          </a:prstGeom>
        </p:spPr>
        <p:txBody>
          <a:bodyPr vert="horz" lIns="91440" tIns="45720" rIns="91440" bIns="4572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38539" y="6488870"/>
            <a:ext cx="2743200" cy="365125"/>
          </a:xfrm>
          <a:prstGeom prst="rect">
            <a:avLst/>
          </a:prstGeom>
        </p:spPr>
        <p:txBody>
          <a:bodyPr vert="horz" lIns="0" tIns="45720" rIns="91440" bIns="45720" rtlCol="0" anchor="ctr"/>
          <a:lstStyle>
            <a:lvl1pPr algn="l">
              <a:defRPr sz="1200">
                <a:solidFill>
                  <a:schemeClr val="tx1">
                    <a:tint val="75000"/>
                  </a:schemeClr>
                </a:solidFill>
              </a:defRPr>
            </a:lvl1pPr>
          </a:lstStyle>
          <a:p>
            <a:fld id="{6BD6A2B9-2614-974A-BEFA-2B7A71A547EB}" type="datetime1">
              <a:rPr lang="en-US" smtClean="0"/>
              <a:t>3/19/2018</a:t>
            </a:fld>
            <a:endParaRPr lang="en-US"/>
          </a:p>
        </p:txBody>
      </p:sp>
      <p:sp>
        <p:nvSpPr>
          <p:cNvPr id="5" name="Footer Placeholder 4"/>
          <p:cNvSpPr>
            <a:spLocks noGrp="1"/>
          </p:cNvSpPr>
          <p:nvPr>
            <p:ph type="ftr" sz="quarter" idx="3"/>
          </p:nvPr>
        </p:nvSpPr>
        <p:spPr>
          <a:xfrm>
            <a:off x="4038600" y="648887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210261" y="6488870"/>
            <a:ext cx="2743200" cy="365125"/>
          </a:xfrm>
          <a:prstGeom prst="rect">
            <a:avLst/>
          </a:prstGeom>
        </p:spPr>
        <p:txBody>
          <a:bodyPr vert="horz" lIns="91440" tIns="45720" rIns="0" bIns="45720" rtlCol="0" anchor="ctr"/>
          <a:lstStyle>
            <a:lvl1pPr algn="r">
              <a:defRPr sz="1200">
                <a:solidFill>
                  <a:schemeClr val="tx1">
                    <a:tint val="75000"/>
                  </a:schemeClr>
                </a:solidFill>
              </a:defRPr>
            </a:lvl1pPr>
          </a:lstStyle>
          <a:p>
            <a:fld id="{0CED1879-D594-7048-AD12-28363999EDA9}" type="slidenum">
              <a:rPr lang="en-US" smtClean="0"/>
              <a:t>‹#›</a:t>
            </a:fld>
            <a:endParaRPr lang="en-US"/>
          </a:p>
        </p:txBody>
      </p:sp>
    </p:spTree>
    <p:extLst>
      <p:ext uri="{BB962C8B-B14F-4D97-AF65-F5344CB8AC3E}">
        <p14:creationId xmlns:p14="http://schemas.microsoft.com/office/powerpoint/2010/main" val="180506754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p:fade/>
  </p:transition>
  <p:hf hdr="0" ftr="0"/>
  <p:txStyles>
    <p:titleStyle>
      <a:lvl1pPr algn="l" defTabSz="914400" rtl="0" eaLnBrk="1" latinLnBrk="0" hangingPunct="1">
        <a:lnSpc>
          <a:spcPct val="90000"/>
        </a:lnSpc>
        <a:spcBef>
          <a:spcPct val="0"/>
        </a:spcBef>
        <a:buNone/>
        <a:defRPr sz="4400" b="1" i="0" kern="1200">
          <a:solidFill>
            <a:schemeClr val="tx1"/>
          </a:solidFill>
          <a:latin typeface="Calibri" charset="0"/>
          <a:ea typeface="Calibri" charset="0"/>
          <a:cs typeface="Calibri"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LucidaGrande"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75000"/>
        <a:buFont typeface="LucidaGrande"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8539" y="229235"/>
            <a:ext cx="11714922" cy="65468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38539" y="1082040"/>
            <a:ext cx="11714922" cy="5406829"/>
          </a:xfrm>
          <a:prstGeom prst="rect">
            <a:avLst/>
          </a:prstGeom>
        </p:spPr>
        <p:txBody>
          <a:bodyPr vert="horz" lIns="91440" tIns="45720" rIns="91440" bIns="4572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38539" y="6488870"/>
            <a:ext cx="2743200" cy="365125"/>
          </a:xfrm>
          <a:prstGeom prst="rect">
            <a:avLst/>
          </a:prstGeom>
        </p:spPr>
        <p:txBody>
          <a:bodyPr vert="horz" lIns="0" tIns="45720" rIns="91440" bIns="45720" rtlCol="0" anchor="ctr"/>
          <a:lstStyle>
            <a:lvl1pPr algn="l">
              <a:defRPr sz="1200">
                <a:solidFill>
                  <a:schemeClr val="tx1">
                    <a:tint val="75000"/>
                  </a:schemeClr>
                </a:solidFill>
              </a:defRPr>
            </a:lvl1pPr>
          </a:lstStyle>
          <a:p>
            <a:fld id="{6BD6A2B9-2614-974A-BEFA-2B7A71A547EB}" type="datetime1">
              <a:rPr lang="en-US" smtClean="0">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3"/>
          </p:nvPr>
        </p:nvSpPr>
        <p:spPr>
          <a:xfrm>
            <a:off x="4038600" y="648887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9210261" y="6488870"/>
            <a:ext cx="2743200" cy="365125"/>
          </a:xfrm>
          <a:prstGeom prst="rect">
            <a:avLst/>
          </a:prstGeom>
        </p:spPr>
        <p:txBody>
          <a:bodyPr vert="horz" lIns="91440" tIns="45720" rIns="0" bIns="45720" rtlCol="0" anchor="ctr"/>
          <a:lstStyle>
            <a:lvl1pPr algn="r">
              <a:defRPr sz="1200">
                <a:solidFill>
                  <a:schemeClr val="tx1">
                    <a:tint val="75000"/>
                  </a:schemeClr>
                </a:solidFill>
              </a:defRPr>
            </a:lvl1pPr>
          </a:lstStyle>
          <a:p>
            <a:fld id="{0CED1879-D594-7048-AD12-28363999ED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379607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ransition>
    <p:fade/>
  </p:transition>
  <p:hf hdr="0" ftr="0"/>
  <p:txStyles>
    <p:titleStyle>
      <a:lvl1pPr algn="l" defTabSz="914400" rtl="0" eaLnBrk="1" latinLnBrk="0" hangingPunct="1">
        <a:lnSpc>
          <a:spcPct val="90000"/>
        </a:lnSpc>
        <a:spcBef>
          <a:spcPct val="0"/>
        </a:spcBef>
        <a:buNone/>
        <a:defRPr sz="4400" b="1" i="0" kern="1200">
          <a:solidFill>
            <a:schemeClr val="tx1"/>
          </a:solidFill>
          <a:latin typeface="Calibri" charset="0"/>
          <a:ea typeface="Calibri" charset="0"/>
          <a:cs typeface="Calibri"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LucidaGrande"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75000"/>
        <a:buFont typeface="LucidaGrande"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huttenhower.sph.harvard.edu/bst281"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38.png"/><Relationship Id="rId5" Type="http://schemas.openxmlformats.org/officeDocument/2006/relationships/image" Target="../media/image42.png"/><Relationship Id="rId10" Type="http://schemas.openxmlformats.org/officeDocument/2006/relationships/image" Target="../media/image47.png"/><Relationship Id="rId4" Type="http://schemas.microsoft.com/office/2007/relationships/hdphoto" Target="../media/hdphoto2.wdp"/><Relationship Id="rId9"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www.google.com/url?sa=i&amp;rct=j&amp;q=&amp;esrc=s&amp;source=images&amp;cd=&amp;cad=rja&amp;uact=8&amp;ved=0ahUKEwjcnf2PnM_TAhXF5YMKHbniAbYQjRwIBw&amp;url=https://openi.nlm.nih.gov/detailedresult.php?img=PMC3335818_pone.0035647.g002&amp;req=4&amp;psig=AFQjCNGuctx8ZpKQUVIpSATaGCtcgdt2Aw&amp;ust=1493746134626514" TargetMode="Externa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3.png"/><Relationship Id="rId2" Type="http://schemas.openxmlformats.org/officeDocument/2006/relationships/hyperlink" Target="https://upload.wikimedia.org/wikipedia/commons/c/c9/PDB_1z26_EBI.jpg" TargetMode="Externa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62.png"/><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13.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3.xml"/><Relationship Id="rId5" Type="http://schemas.openxmlformats.org/officeDocument/2006/relationships/image" Target="../media/image77.png"/><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3.xml"/><Relationship Id="rId5" Type="http://schemas.openxmlformats.org/officeDocument/2006/relationships/image" Target="../media/image80.png"/><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18.xml"/><Relationship Id="rId6" Type="http://schemas.openxmlformats.org/officeDocument/2006/relationships/image" Target="../media/image85.jpeg"/><Relationship Id="rId5" Type="http://schemas.openxmlformats.org/officeDocument/2006/relationships/image" Target="../media/image84.png"/><Relationship Id="rId4" Type="http://schemas.openxmlformats.org/officeDocument/2006/relationships/image" Target="../media/image83.png"/></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91.png"/><Relationship Id="rId2" Type="http://schemas.openxmlformats.org/officeDocument/2006/relationships/image" Target="../media/image87.png"/><Relationship Id="rId1" Type="http://schemas.openxmlformats.org/officeDocument/2006/relationships/slideLayout" Target="../slideLayouts/slideLayout18.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95.emf"/><Relationship Id="rId7" Type="http://schemas.openxmlformats.org/officeDocument/2006/relationships/image" Target="../media/image98.png"/><Relationship Id="rId2" Type="http://schemas.openxmlformats.org/officeDocument/2006/relationships/image" Target="../media/image94.emf"/><Relationship Id="rId1" Type="http://schemas.openxmlformats.org/officeDocument/2006/relationships/slideLayout" Target="../slideLayouts/slideLayout13.xml"/><Relationship Id="rId6" Type="http://schemas.openxmlformats.org/officeDocument/2006/relationships/image" Target="../media/image80.png"/><Relationship Id="rId5" Type="http://schemas.openxmlformats.org/officeDocument/2006/relationships/image" Target="../media/image97.emf"/><Relationship Id="rId4" Type="http://schemas.openxmlformats.org/officeDocument/2006/relationships/image" Target="../media/image96.emf"/></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99.emf"/><Relationship Id="rId1" Type="http://schemas.openxmlformats.org/officeDocument/2006/relationships/slideLayout" Target="../slideLayouts/slideLayout13.xml"/><Relationship Id="rId5" Type="http://schemas.openxmlformats.org/officeDocument/2006/relationships/image" Target="../media/image98.png"/><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3.xml"/><Relationship Id="rId5" Type="http://schemas.openxmlformats.org/officeDocument/2006/relationships/image" Target="../media/image103.png"/><Relationship Id="rId4" Type="http://schemas.openxmlformats.org/officeDocument/2006/relationships/image" Target="../media/image102.png"/></Relationships>
</file>

<file path=ppt/slides/_rels/slide4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1.png"/><Relationship Id="rId1" Type="http://schemas.openxmlformats.org/officeDocument/2006/relationships/slideLayout" Target="../slideLayouts/slideLayout13.xml"/><Relationship Id="rId5" Type="http://schemas.openxmlformats.org/officeDocument/2006/relationships/image" Target="../media/image105.png"/><Relationship Id="rId4" Type="http://schemas.openxmlformats.org/officeDocument/2006/relationships/image" Target="../media/image104.png"/></Relationships>
</file>

<file path=ppt/slides/_rels/slide44.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106.png"/><Relationship Id="rId1" Type="http://schemas.openxmlformats.org/officeDocument/2006/relationships/slideLayout" Target="../slideLayouts/slideLayout13.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4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3.xml"/><Relationship Id="rId6" Type="http://schemas.openxmlformats.org/officeDocument/2006/relationships/image" Target="../media/image111.png"/><Relationship Id="rId5" Type="http://schemas.openxmlformats.org/officeDocument/2006/relationships/image" Target="../media/image115.png"/><Relationship Id="rId4" Type="http://schemas.openxmlformats.org/officeDocument/2006/relationships/image" Target="../media/image114.png"/></Relationships>
</file>

<file path=ppt/slides/_rels/slide46.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19.png"/><Relationship Id="rId5" Type="http://schemas.openxmlformats.org/officeDocument/2006/relationships/image" Target="../media/image118.png"/><Relationship Id="rId10" Type="http://schemas.openxmlformats.org/officeDocument/2006/relationships/image" Target="../media/image123.png"/><Relationship Id="rId4" Type="http://schemas.openxmlformats.org/officeDocument/2006/relationships/image" Target="../media/image117.png"/><Relationship Id="rId9" Type="http://schemas.openxmlformats.org/officeDocument/2006/relationships/image" Target="../media/image122.emf"/></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3.xml"/><Relationship Id="rId5" Type="http://schemas.openxmlformats.org/officeDocument/2006/relationships/image" Target="../media/image131.png"/><Relationship Id="rId4" Type="http://schemas.openxmlformats.org/officeDocument/2006/relationships/image" Target="../media/image130.png"/></Relationships>
</file>

<file path=ppt/slides/_rels/slide53.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image" Target="../media/image133.png"/><Relationship Id="rId1" Type="http://schemas.openxmlformats.org/officeDocument/2006/relationships/slideLayout" Target="../slideLayouts/slideLayout13.xml"/><Relationship Id="rId6" Type="http://schemas.openxmlformats.org/officeDocument/2006/relationships/image" Target="../media/image137.png"/><Relationship Id="rId5" Type="http://schemas.openxmlformats.org/officeDocument/2006/relationships/image" Target="../media/image136.png"/><Relationship Id="rId10" Type="http://schemas.openxmlformats.org/officeDocument/2006/relationships/image" Target="../media/image141.png"/><Relationship Id="rId4" Type="http://schemas.openxmlformats.org/officeDocument/2006/relationships/image" Target="../media/image135.png"/><Relationship Id="rId9" Type="http://schemas.openxmlformats.org/officeDocument/2006/relationships/image" Target="../media/image140.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2.jpeg"/><Relationship Id="rId1" Type="http://schemas.openxmlformats.org/officeDocument/2006/relationships/slideLayout" Target="../slideLayouts/slideLayout13.xml"/><Relationship Id="rId5" Type="http://schemas.openxmlformats.org/officeDocument/2006/relationships/image" Target="../media/image144.jpeg"/><Relationship Id="rId4" Type="http://schemas.openxmlformats.org/officeDocument/2006/relationships/image" Target="../media/image143.jpeg"/></Relationships>
</file>

<file path=ppt/slides/_rels/slide57.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image" Target="../media/image49.jpeg"/><Relationship Id="rId1" Type="http://schemas.openxmlformats.org/officeDocument/2006/relationships/slideLayout" Target="../slideLayouts/slideLayout13.xml"/><Relationship Id="rId6" Type="http://schemas.openxmlformats.org/officeDocument/2006/relationships/image" Target="../media/image54.png"/><Relationship Id="rId5" Type="http://schemas.openxmlformats.org/officeDocument/2006/relationships/image" Target="../media/image146.png"/><Relationship Id="rId4" Type="http://schemas.openxmlformats.org/officeDocument/2006/relationships/image" Target="../media/image14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6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66.png"/></Relationships>
</file>

<file path=ppt/slides/_rels/slide6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13.xml"/><Relationship Id="rId5" Type="http://schemas.openxmlformats.org/officeDocument/2006/relationships/image" Target="../media/image80.png"/><Relationship Id="rId4" Type="http://schemas.openxmlformats.org/officeDocument/2006/relationships/image" Target="../media/image66.png"/></Relationships>
</file>

<file path=ppt/slides/_rels/slide6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13.xml"/><Relationship Id="rId5" Type="http://schemas.openxmlformats.org/officeDocument/2006/relationships/image" Target="../media/image155.png"/><Relationship Id="rId4" Type="http://schemas.openxmlformats.org/officeDocument/2006/relationships/image" Target="../media/image154.jpeg"/></Relationships>
</file>

<file path=ppt/slides/_rels/slide6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3.png"/><Relationship Id="rId1" Type="http://schemas.openxmlformats.org/officeDocument/2006/relationships/slideLayout" Target="../slideLayouts/slideLayout13.xml"/><Relationship Id="rId6" Type="http://schemas.openxmlformats.org/officeDocument/2006/relationships/image" Target="../media/image154.jpeg"/><Relationship Id="rId5" Type="http://schemas.openxmlformats.org/officeDocument/2006/relationships/image" Target="../media/image155.png"/><Relationship Id="rId4" Type="http://schemas.openxmlformats.org/officeDocument/2006/relationships/image" Target="../media/image157.png"/></Relationships>
</file>

<file path=ppt/slides/_rels/slide6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13.xml"/><Relationship Id="rId6" Type="http://schemas.openxmlformats.org/officeDocument/2006/relationships/image" Target="../media/image154.jpeg"/><Relationship Id="rId5" Type="http://schemas.openxmlformats.org/officeDocument/2006/relationships/image" Target="../media/image161.png"/><Relationship Id="rId4" Type="http://schemas.openxmlformats.org/officeDocument/2006/relationships/image" Target="../media/image160.png"/></Relationships>
</file>

<file path=ppt/slides/_rels/slide66.xml.rels><?xml version="1.0" encoding="UTF-8" standalone="yes"?>
<Relationships xmlns="http://schemas.openxmlformats.org/package/2006/relationships"><Relationship Id="rId3" Type="http://schemas.openxmlformats.org/officeDocument/2006/relationships/image" Target="../media/image163.png"/><Relationship Id="rId7" Type="http://schemas.openxmlformats.org/officeDocument/2006/relationships/image" Target="../media/image167.png"/><Relationship Id="rId2" Type="http://schemas.openxmlformats.org/officeDocument/2006/relationships/image" Target="../media/image162.png"/><Relationship Id="rId1" Type="http://schemas.openxmlformats.org/officeDocument/2006/relationships/slideLayout" Target="../slideLayouts/slideLayout13.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67.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169.png"/><Relationship Id="rId7" Type="http://schemas.openxmlformats.org/officeDocument/2006/relationships/image" Target="../media/image163.png"/><Relationship Id="rId2" Type="http://schemas.openxmlformats.org/officeDocument/2006/relationships/image" Target="../media/image168.png"/><Relationship Id="rId1" Type="http://schemas.openxmlformats.org/officeDocument/2006/relationships/slideLayout" Target="../slideLayouts/slideLayout13.xml"/><Relationship Id="rId6" Type="http://schemas.openxmlformats.org/officeDocument/2006/relationships/image" Target="../media/image167.png"/><Relationship Id="rId5" Type="http://schemas.openxmlformats.org/officeDocument/2006/relationships/image" Target="../media/image171.png"/><Relationship Id="rId4" Type="http://schemas.openxmlformats.org/officeDocument/2006/relationships/image" Target="../media/image170.png"/></Relationships>
</file>

<file path=ppt/slides/_rels/slide68.xml.rels><?xml version="1.0" encoding="UTF-8" standalone="yes"?>
<Relationships xmlns="http://schemas.openxmlformats.org/package/2006/relationships"><Relationship Id="rId3" Type="http://schemas.openxmlformats.org/officeDocument/2006/relationships/image" Target="../media/image163.png"/><Relationship Id="rId7" Type="http://schemas.openxmlformats.org/officeDocument/2006/relationships/image" Target="../media/image167.png"/><Relationship Id="rId2" Type="http://schemas.openxmlformats.org/officeDocument/2006/relationships/image" Target="../media/image172.png"/><Relationship Id="rId1" Type="http://schemas.openxmlformats.org/officeDocument/2006/relationships/slideLayout" Target="../slideLayouts/slideLayout13.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66.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Computational analysis of </a:t>
            </a:r>
            <a:r>
              <a:rPr lang="en-US" dirty="0" err="1" smtClean="0"/>
              <a:t>microbiomes</a:t>
            </a:r>
            <a:endParaRPr lang="en-US" dirty="0"/>
          </a:p>
        </p:txBody>
      </p:sp>
      <p:sp>
        <p:nvSpPr>
          <p:cNvPr id="3" name="Subtitle 2"/>
          <p:cNvSpPr>
            <a:spLocks noGrp="1"/>
          </p:cNvSpPr>
          <p:nvPr>
            <p:ph type="subTitle" idx="1"/>
          </p:nvPr>
        </p:nvSpPr>
        <p:spPr/>
        <p:txBody>
          <a:bodyPr/>
          <a:lstStyle/>
          <a:p>
            <a:endParaRPr lang="en-US" dirty="0" smtClean="0"/>
          </a:p>
          <a:p>
            <a:r>
              <a:rPr lang="en-US" dirty="0" smtClean="0"/>
              <a:t>Curtis Huttenhower (</a:t>
            </a:r>
            <a:r>
              <a:rPr lang="en-US" dirty="0" err="1" smtClean="0"/>
              <a:t>chuttenh@hsph.harvard.edu</a:t>
            </a:r>
            <a:r>
              <a:rPr lang="en-US" dirty="0" smtClean="0"/>
              <a:t>)</a:t>
            </a:r>
          </a:p>
          <a:p>
            <a:r>
              <a:rPr lang="en-US" dirty="0" smtClean="0"/>
              <a:t>Eric </a:t>
            </a:r>
            <a:r>
              <a:rPr lang="en-US" dirty="0" err="1" smtClean="0"/>
              <a:t>Franzosa</a:t>
            </a:r>
            <a:r>
              <a:rPr lang="en-US" dirty="0" smtClean="0"/>
              <a:t> (</a:t>
            </a:r>
            <a:r>
              <a:rPr lang="en-US" dirty="0" err="1" smtClean="0"/>
              <a:t>franzosa@hsph.harvard.edu</a:t>
            </a:r>
            <a:r>
              <a:rPr lang="en-US" dirty="0" smtClean="0"/>
              <a:t>)</a:t>
            </a:r>
          </a:p>
          <a:p>
            <a:endParaRPr lang="en-US" dirty="0" smtClean="0"/>
          </a:p>
          <a:p>
            <a:r>
              <a:rPr lang="en-US" dirty="0" smtClean="0">
                <a:hlinkClick r:id="rId3"/>
              </a:rPr>
              <a:t>http://huttenhower.sph.harvard.edu/bst281</a:t>
            </a:r>
            <a:endParaRPr lang="en-US" dirty="0"/>
          </a:p>
        </p:txBody>
      </p:sp>
    </p:spTree>
    <p:extLst>
      <p:ext uri="{BB962C8B-B14F-4D97-AF65-F5344CB8AC3E}">
        <p14:creationId xmlns:p14="http://schemas.microsoft.com/office/powerpoint/2010/main" val="70285931"/>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Profiling microbial communities by sequencing</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3/19/2018</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10</a:t>
            </a:fld>
            <a:endParaRPr lang="en-US"/>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779495" y="3077354"/>
            <a:ext cx="1371600" cy="77178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7" name="Straight Arrow Connector 6"/>
          <p:cNvCxnSpPr/>
          <p:nvPr/>
        </p:nvCxnSpPr>
        <p:spPr bwMode="auto">
          <a:xfrm flipV="1">
            <a:off x="2770095" y="2281486"/>
            <a:ext cx="533400" cy="762000"/>
          </a:xfrm>
          <a:prstGeom prst="straightConnector1">
            <a:avLst/>
          </a:prstGeom>
          <a:solidFill>
            <a:schemeClr val="accent1"/>
          </a:solidFill>
          <a:ln w="31750" cap="flat" cmpd="sng" algn="ctr">
            <a:solidFill>
              <a:schemeClr val="tx1"/>
            </a:solidFill>
            <a:prstDash val="solid"/>
            <a:round/>
            <a:headEnd type="none" w="med" len="med"/>
            <a:tailEnd type="stealth" w="lg" len="lg"/>
          </a:ln>
          <a:effectLst/>
        </p:spPr>
      </p:cxnSp>
      <p:pic>
        <p:nvPicPr>
          <p:cNvPr id="8" name="Picture 5"/>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455895" y="1615529"/>
            <a:ext cx="835891" cy="1066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9" name="Straight Arrow Connector 8"/>
          <p:cNvCxnSpPr/>
          <p:nvPr/>
        </p:nvCxnSpPr>
        <p:spPr bwMode="auto">
          <a:xfrm>
            <a:off x="2770095" y="3957886"/>
            <a:ext cx="533400" cy="838200"/>
          </a:xfrm>
          <a:prstGeom prst="straightConnector1">
            <a:avLst/>
          </a:prstGeom>
          <a:solidFill>
            <a:schemeClr val="accent1"/>
          </a:solidFill>
          <a:ln w="31750" cap="flat" cmpd="sng" algn="ctr">
            <a:solidFill>
              <a:schemeClr val="tx1"/>
            </a:solidFill>
            <a:prstDash val="solid"/>
            <a:round/>
            <a:headEnd type="none" w="med" len="med"/>
            <a:tailEnd type="stealth" w="lg" len="lg"/>
          </a:ln>
          <a:effectLst/>
        </p:spPr>
      </p:cxnSp>
      <p:grpSp>
        <p:nvGrpSpPr>
          <p:cNvPr id="10" name="Group 9"/>
          <p:cNvGrpSpPr/>
          <p:nvPr/>
        </p:nvGrpSpPr>
        <p:grpSpPr>
          <a:xfrm>
            <a:off x="3455895" y="4421788"/>
            <a:ext cx="838200" cy="895105"/>
            <a:chOff x="2133600" y="4800600"/>
            <a:chExt cx="838200" cy="895105"/>
          </a:xfrm>
        </p:grpSpPr>
        <p:pic>
          <p:nvPicPr>
            <p:cNvPr id="11"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33600" y="5257800"/>
              <a:ext cx="838200" cy="20930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7"/>
            <p:cNvPicPr>
              <a:picLocks noChangeAspect="1" noChangeArrowheads="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2133600" y="4800600"/>
              <a:ext cx="838200" cy="20930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7"/>
            <p:cNvPicPr>
              <a:picLocks noChangeAspect="1" noChangeArrowheads="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2133600" y="5029200"/>
              <a:ext cx="838200" cy="20930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7"/>
            <p:cNvPicPr>
              <a:picLocks noChangeAspect="1" noChangeArrowheads="1"/>
            </p:cNvPicPr>
            <p:nvPr/>
          </p:nvPicPr>
          <p:blipFill>
            <a:blip r:embed="rId5" cstate="print">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2133600" y="5486401"/>
              <a:ext cx="838200" cy="20930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pic>
        <p:nvPicPr>
          <p:cNvPr id="1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08395" y="4256794"/>
            <a:ext cx="1090467" cy="122509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05795" y="1595686"/>
            <a:ext cx="1095666" cy="110648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 name="Group 16"/>
          <p:cNvGrpSpPr/>
          <p:nvPr/>
        </p:nvGrpSpPr>
        <p:grpSpPr>
          <a:xfrm>
            <a:off x="6199095" y="3119685"/>
            <a:ext cx="2050612" cy="838201"/>
            <a:chOff x="5205740" y="3200399"/>
            <a:chExt cx="2050612" cy="838201"/>
          </a:xfrm>
        </p:grpSpPr>
        <p:pic>
          <p:nvPicPr>
            <p:cNvPr id="18" name="Picture 10"/>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3868"/>
            <a:stretch/>
          </p:blipFill>
          <p:spPr bwMode="auto">
            <a:xfrm>
              <a:off x="5435601" y="3200399"/>
              <a:ext cx="1600200" cy="838201"/>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Lst>
          </p:spPr>
        </p:pic>
        <p:sp>
          <p:nvSpPr>
            <p:cNvPr id="19" name="TextBox 18"/>
            <p:cNvSpPr txBox="1"/>
            <p:nvPr/>
          </p:nvSpPr>
          <p:spPr>
            <a:xfrm>
              <a:off x="5205740" y="3380610"/>
              <a:ext cx="2050612" cy="564001"/>
            </a:xfrm>
            <a:prstGeom prst="rect">
              <a:avLst/>
            </a:prstGeom>
            <a:noFill/>
            <a:ln>
              <a:noFill/>
            </a:ln>
          </p:spPr>
          <p:txBody>
            <a:bodyPr wrap="square" rtlCol="0">
              <a:spAutoFit/>
            </a:bodyPr>
            <a:lstStyle/>
            <a:p>
              <a:pPr algn="ctr" eaLnBrk="0" fontAlgn="base" hangingPunct="0">
                <a:lnSpc>
                  <a:spcPts val="1800"/>
                </a:lnSpc>
                <a:spcBef>
                  <a:spcPct val="0"/>
                </a:spcBef>
                <a:spcAft>
                  <a:spcPct val="0"/>
                </a:spcAft>
                <a:buClr>
                  <a:srgbClr val="FFFFFF"/>
                </a:buClr>
              </a:pPr>
              <a:r>
                <a:rPr lang="en-US" sz="2000" b="1" i="1" dirty="0" smtClean="0">
                  <a:solidFill>
                    <a:srgbClr val="FFFFFF"/>
                  </a:solidFill>
                  <a:effectLst>
                    <a:glow rad="101600">
                      <a:srgbClr val="000000">
                        <a:alpha val="60000"/>
                      </a:srgbClr>
                    </a:glow>
                  </a:effectLst>
                  <a:latin typeface="Calibri" panose="020F0502020204030204" pitchFamily="34" charset="0"/>
                </a:rPr>
                <a:t>Compare to reference</a:t>
              </a:r>
              <a:endParaRPr lang="en-US" sz="2000" b="1" i="1" dirty="0">
                <a:solidFill>
                  <a:srgbClr val="FFFFFF"/>
                </a:solidFill>
                <a:effectLst>
                  <a:glow rad="101600">
                    <a:srgbClr val="000000">
                      <a:alpha val="60000"/>
                    </a:srgbClr>
                  </a:glow>
                </a:effectLst>
                <a:latin typeface="Calibri" panose="020F0502020204030204" pitchFamily="34" charset="0"/>
              </a:endParaRPr>
            </a:p>
          </p:txBody>
        </p:sp>
      </p:grpSp>
      <p:grpSp>
        <p:nvGrpSpPr>
          <p:cNvPr id="20" name="Group 19"/>
          <p:cNvGrpSpPr/>
          <p:nvPr/>
        </p:nvGrpSpPr>
        <p:grpSpPr>
          <a:xfrm>
            <a:off x="8485095" y="2662486"/>
            <a:ext cx="1676400" cy="1448427"/>
            <a:chOff x="6934200" y="2743200"/>
            <a:chExt cx="1676400" cy="1448427"/>
          </a:xfrm>
        </p:grpSpPr>
        <p:pic>
          <p:nvPicPr>
            <p:cNvPr id="21" name="Picture 1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6200000">
              <a:off x="7395369" y="3056405"/>
              <a:ext cx="982663" cy="1143000"/>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7340601" y="2743200"/>
              <a:ext cx="1127443" cy="369332"/>
            </a:xfrm>
            <a:prstGeom prst="rect">
              <a:avLst/>
            </a:prstGeom>
            <a:noFill/>
            <a:ln>
              <a:noFill/>
            </a:ln>
          </p:spPr>
          <p:txBody>
            <a:bodyPr wrap="square" rtlCol="0">
              <a:spAutoFit/>
            </a:bodyPr>
            <a:lstStyle/>
            <a:p>
              <a:pPr algn="ctr" eaLnBrk="0" fontAlgn="base" hangingPunct="0">
                <a:spcBef>
                  <a:spcPct val="0"/>
                </a:spcBef>
                <a:spcAft>
                  <a:spcPct val="0"/>
                </a:spcAft>
                <a:buClr>
                  <a:srgbClr val="FFFFFF"/>
                </a:buClr>
              </a:pPr>
              <a:r>
                <a:rPr lang="en-US" dirty="0" smtClean="0">
                  <a:solidFill>
                    <a:srgbClr val="46A04A">
                      <a:lumMod val="40000"/>
                      <a:lumOff val="60000"/>
                    </a:srgbClr>
                  </a:solidFill>
                  <a:latin typeface="Calibri" panose="020F0502020204030204" pitchFamily="34" charset="0"/>
                </a:rPr>
                <a:t>Samples</a:t>
              </a:r>
              <a:endParaRPr lang="en-US" dirty="0">
                <a:solidFill>
                  <a:srgbClr val="46A04A">
                    <a:lumMod val="40000"/>
                    <a:lumOff val="60000"/>
                  </a:srgbClr>
                </a:solidFill>
                <a:latin typeface="Calibri" panose="020F0502020204030204" pitchFamily="34" charset="0"/>
              </a:endParaRPr>
            </a:p>
          </p:txBody>
        </p:sp>
        <p:sp>
          <p:nvSpPr>
            <p:cNvPr id="23" name="TextBox 22"/>
            <p:cNvSpPr txBox="1"/>
            <p:nvPr/>
          </p:nvSpPr>
          <p:spPr>
            <a:xfrm rot="16200000">
              <a:off x="6555144" y="3443240"/>
              <a:ext cx="1127443" cy="369332"/>
            </a:xfrm>
            <a:prstGeom prst="rect">
              <a:avLst/>
            </a:prstGeom>
            <a:noFill/>
            <a:ln>
              <a:noFill/>
            </a:ln>
          </p:spPr>
          <p:txBody>
            <a:bodyPr wrap="square" rtlCol="0">
              <a:spAutoFit/>
            </a:bodyPr>
            <a:lstStyle/>
            <a:p>
              <a:pPr algn="ctr" eaLnBrk="0" fontAlgn="base" hangingPunct="0">
                <a:spcBef>
                  <a:spcPct val="0"/>
                </a:spcBef>
                <a:spcAft>
                  <a:spcPct val="0"/>
                </a:spcAft>
                <a:buClr>
                  <a:srgbClr val="FFFFFF"/>
                </a:buClr>
              </a:pPr>
              <a:r>
                <a:rPr lang="en-US" dirty="0" smtClean="0">
                  <a:solidFill>
                    <a:srgbClr val="46A04A">
                      <a:lumMod val="40000"/>
                      <a:lumOff val="60000"/>
                    </a:srgbClr>
                  </a:solidFill>
                  <a:latin typeface="Calibri" panose="020F0502020204030204" pitchFamily="34" charset="0"/>
                </a:rPr>
                <a:t>Features</a:t>
              </a:r>
              <a:endParaRPr lang="en-US" dirty="0">
                <a:solidFill>
                  <a:srgbClr val="46A04A">
                    <a:lumMod val="40000"/>
                    <a:lumOff val="60000"/>
                  </a:srgbClr>
                </a:solidFill>
                <a:latin typeface="Calibri" panose="020F0502020204030204" pitchFamily="34" charset="0"/>
              </a:endParaRPr>
            </a:p>
          </p:txBody>
        </p:sp>
        <p:sp>
          <p:nvSpPr>
            <p:cNvPr id="24" name="TextBox 23"/>
            <p:cNvSpPr txBox="1"/>
            <p:nvPr/>
          </p:nvSpPr>
          <p:spPr>
            <a:xfrm>
              <a:off x="7200901" y="3314700"/>
              <a:ext cx="1409699" cy="646331"/>
            </a:xfrm>
            <a:prstGeom prst="rect">
              <a:avLst/>
            </a:prstGeom>
            <a:noFill/>
            <a:ln>
              <a:noFill/>
            </a:ln>
          </p:spPr>
          <p:txBody>
            <a:bodyPr wrap="square" rtlCol="0">
              <a:spAutoFit/>
            </a:bodyPr>
            <a:lstStyle/>
            <a:p>
              <a:pPr algn="ctr" eaLnBrk="0" fontAlgn="base" hangingPunct="0">
                <a:spcBef>
                  <a:spcPct val="0"/>
                </a:spcBef>
                <a:spcAft>
                  <a:spcPct val="0"/>
                </a:spcAft>
                <a:buClr>
                  <a:srgbClr val="FFFFFF"/>
                </a:buClr>
              </a:pPr>
              <a:r>
                <a:rPr lang="en-US" b="1" i="1" dirty="0" smtClean="0">
                  <a:solidFill>
                    <a:srgbClr val="000000"/>
                  </a:solidFill>
                  <a:latin typeface="Calibri" panose="020F0502020204030204" pitchFamily="34" charset="0"/>
                </a:rPr>
                <a:t>abundance</a:t>
              </a:r>
            </a:p>
            <a:p>
              <a:pPr algn="ctr" eaLnBrk="0" fontAlgn="base" hangingPunct="0">
                <a:spcBef>
                  <a:spcPct val="0"/>
                </a:spcBef>
                <a:spcAft>
                  <a:spcPct val="0"/>
                </a:spcAft>
                <a:buClr>
                  <a:srgbClr val="FFFFFF"/>
                </a:buClr>
              </a:pPr>
              <a:r>
                <a:rPr lang="en-US" b="1" i="1" dirty="0" smtClean="0">
                  <a:solidFill>
                    <a:srgbClr val="000000"/>
                  </a:solidFill>
                  <a:latin typeface="Calibri" panose="020F0502020204030204" pitchFamily="34" charset="0"/>
                </a:rPr>
                <a:t>table</a:t>
              </a:r>
              <a:endParaRPr lang="en-US" b="1" i="1" dirty="0">
                <a:solidFill>
                  <a:srgbClr val="000000"/>
                </a:solidFill>
                <a:latin typeface="Calibri" panose="020F0502020204030204" pitchFamily="34" charset="0"/>
              </a:endParaRPr>
            </a:p>
          </p:txBody>
        </p:sp>
      </p:grpSp>
      <p:pic>
        <p:nvPicPr>
          <p:cNvPr id="25" name="Picture 6"/>
          <p:cNvPicPr>
            <a:picLocks noChangeAspect="1" noChangeArrowheads="1"/>
          </p:cNvPicPr>
          <p:nvPr/>
        </p:nvPicPr>
        <p:blipFill>
          <a:blip r:embed="rId10"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rot="18694607">
            <a:off x="5990635" y="1346947"/>
            <a:ext cx="838199" cy="838199"/>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26" name="Picture 6"/>
          <p:cNvPicPr>
            <a:picLocks noChangeAspect="1" noChangeArrowheads="1"/>
          </p:cNvPicPr>
          <p:nvPr/>
        </p:nvPicPr>
        <p:blipFill>
          <a:blip r:embed="rId10"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rot="2170630" flipH="1">
            <a:off x="2555679" y="1352903"/>
            <a:ext cx="838199" cy="838199"/>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27" name="Picture 6"/>
          <p:cNvPicPr>
            <a:picLocks noChangeAspect="1" noChangeArrowheads="1"/>
          </p:cNvPicPr>
          <p:nvPr/>
        </p:nvPicPr>
        <p:blipFill>
          <a:blip r:embed="rId10"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rot="815548" flipV="1">
            <a:off x="5990635" y="4928347"/>
            <a:ext cx="838199" cy="838199"/>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28" name="Straight Arrow Connector 27"/>
          <p:cNvCxnSpPr>
            <a:endCxn id="16" idx="1"/>
          </p:cNvCxnSpPr>
          <p:nvPr/>
        </p:nvCxnSpPr>
        <p:spPr bwMode="auto">
          <a:xfrm>
            <a:off x="4357594" y="2148929"/>
            <a:ext cx="548201" cy="1"/>
          </a:xfrm>
          <a:prstGeom prst="straightConnector1">
            <a:avLst/>
          </a:prstGeom>
          <a:solidFill>
            <a:schemeClr val="accent1"/>
          </a:solidFill>
          <a:ln w="31750" cap="flat" cmpd="sng" algn="ctr">
            <a:solidFill>
              <a:schemeClr val="tx1"/>
            </a:solidFill>
            <a:prstDash val="solid"/>
            <a:round/>
            <a:headEnd type="none" w="med" len="med"/>
            <a:tailEnd type="stealth" w="lg" len="lg"/>
          </a:ln>
          <a:effectLst/>
        </p:spPr>
      </p:cxnSp>
      <p:cxnSp>
        <p:nvCxnSpPr>
          <p:cNvPr id="29" name="Straight Arrow Connector 28"/>
          <p:cNvCxnSpPr>
            <a:endCxn id="15" idx="1"/>
          </p:cNvCxnSpPr>
          <p:nvPr/>
        </p:nvCxnSpPr>
        <p:spPr bwMode="auto">
          <a:xfrm>
            <a:off x="4357594" y="4869340"/>
            <a:ext cx="550801" cy="0"/>
          </a:xfrm>
          <a:prstGeom prst="straightConnector1">
            <a:avLst/>
          </a:prstGeom>
          <a:solidFill>
            <a:schemeClr val="accent1"/>
          </a:solidFill>
          <a:ln w="31750" cap="flat" cmpd="sng" algn="ctr">
            <a:solidFill>
              <a:schemeClr val="tx1"/>
            </a:solidFill>
            <a:prstDash val="solid"/>
            <a:round/>
            <a:headEnd type="none" w="med" len="med"/>
            <a:tailEnd type="stealth" w="lg" len="lg"/>
          </a:ln>
          <a:effectLst/>
        </p:spPr>
      </p:cxnSp>
      <p:cxnSp>
        <p:nvCxnSpPr>
          <p:cNvPr id="30" name="Straight Arrow Connector 29"/>
          <p:cNvCxnSpPr/>
          <p:nvPr/>
        </p:nvCxnSpPr>
        <p:spPr bwMode="auto">
          <a:xfrm>
            <a:off x="6084795" y="2205286"/>
            <a:ext cx="533400" cy="762000"/>
          </a:xfrm>
          <a:prstGeom prst="straightConnector1">
            <a:avLst/>
          </a:prstGeom>
          <a:solidFill>
            <a:schemeClr val="accent1"/>
          </a:solidFill>
          <a:ln w="31750" cap="flat" cmpd="sng" algn="ctr">
            <a:solidFill>
              <a:schemeClr val="tx1"/>
            </a:solidFill>
            <a:prstDash val="solid"/>
            <a:round/>
            <a:headEnd type="none" w="med" len="med"/>
            <a:tailEnd type="stealth" w="lg" len="lg"/>
          </a:ln>
          <a:effectLst/>
        </p:spPr>
      </p:cxnSp>
      <p:cxnSp>
        <p:nvCxnSpPr>
          <p:cNvPr id="31" name="Straight Arrow Connector 30"/>
          <p:cNvCxnSpPr/>
          <p:nvPr/>
        </p:nvCxnSpPr>
        <p:spPr bwMode="auto">
          <a:xfrm flipV="1">
            <a:off x="6084795" y="4110286"/>
            <a:ext cx="533400" cy="762000"/>
          </a:xfrm>
          <a:prstGeom prst="straightConnector1">
            <a:avLst/>
          </a:prstGeom>
          <a:solidFill>
            <a:schemeClr val="accent1"/>
          </a:solidFill>
          <a:ln w="31750" cap="flat" cmpd="sng" algn="ctr">
            <a:solidFill>
              <a:schemeClr val="tx1"/>
            </a:solidFill>
            <a:prstDash val="solid"/>
            <a:round/>
            <a:headEnd type="none" w="med" len="med"/>
            <a:tailEnd type="stealth" w="lg" len="lg"/>
          </a:ln>
          <a:effectLst/>
        </p:spPr>
      </p:cxnSp>
      <p:cxnSp>
        <p:nvCxnSpPr>
          <p:cNvPr id="32" name="Straight Arrow Connector 31"/>
          <p:cNvCxnSpPr/>
          <p:nvPr/>
        </p:nvCxnSpPr>
        <p:spPr bwMode="auto">
          <a:xfrm>
            <a:off x="8180295" y="3576886"/>
            <a:ext cx="381000" cy="0"/>
          </a:xfrm>
          <a:prstGeom prst="straightConnector1">
            <a:avLst/>
          </a:prstGeom>
          <a:solidFill>
            <a:schemeClr val="accent1"/>
          </a:solidFill>
          <a:ln w="31750" cap="flat" cmpd="sng" algn="ctr">
            <a:solidFill>
              <a:schemeClr val="tx1"/>
            </a:solidFill>
            <a:prstDash val="solid"/>
            <a:round/>
            <a:headEnd type="none" w="med" len="med"/>
            <a:tailEnd type="stealth" w="lg" len="lg"/>
          </a:ln>
          <a:effectLst/>
        </p:spPr>
      </p:cxnSp>
      <p:sp>
        <p:nvSpPr>
          <p:cNvPr id="33" name="TextBox 32"/>
          <p:cNvSpPr txBox="1"/>
          <p:nvPr/>
        </p:nvSpPr>
        <p:spPr>
          <a:xfrm>
            <a:off x="1604364" y="1443286"/>
            <a:ext cx="1663918" cy="646331"/>
          </a:xfrm>
          <a:prstGeom prst="rect">
            <a:avLst/>
          </a:prstGeom>
          <a:noFill/>
          <a:ln>
            <a:noFill/>
          </a:ln>
        </p:spPr>
        <p:txBody>
          <a:bodyPr wrap="none" rtlCol="0">
            <a:spAutoFit/>
          </a:bodyPr>
          <a:lstStyle/>
          <a:p>
            <a:pPr algn="ctr"/>
            <a:r>
              <a:rPr lang="en-US" b="1" dirty="0" smtClean="0">
                <a:effectLst>
                  <a:glow rad="127000">
                    <a:schemeClr val="bg1"/>
                  </a:glow>
                </a:effectLst>
                <a:latin typeface="Calibri" panose="020F0502020204030204" pitchFamily="34" charset="0"/>
              </a:rPr>
              <a:t>extract/amplify</a:t>
            </a:r>
          </a:p>
          <a:p>
            <a:pPr algn="ctr"/>
            <a:r>
              <a:rPr lang="en-US" b="1" dirty="0">
                <a:effectLst>
                  <a:glow rad="127000">
                    <a:schemeClr val="bg1"/>
                  </a:glow>
                </a:effectLst>
                <a:latin typeface="Calibri" panose="020F0502020204030204" pitchFamily="34" charset="0"/>
              </a:rPr>
              <a:t>m</a:t>
            </a:r>
            <a:r>
              <a:rPr lang="en-US" b="1" dirty="0" smtClean="0">
                <a:effectLst>
                  <a:glow rad="127000">
                    <a:schemeClr val="bg1"/>
                  </a:glow>
                </a:effectLst>
                <a:latin typeface="Calibri" panose="020F0502020204030204" pitchFamily="34" charset="0"/>
              </a:rPr>
              <a:t>arker gene</a:t>
            </a:r>
            <a:endParaRPr lang="en-US" b="1" dirty="0">
              <a:effectLst>
                <a:glow rad="127000">
                  <a:schemeClr val="bg1"/>
                </a:glow>
              </a:effectLst>
              <a:latin typeface="Calibri" panose="020F0502020204030204" pitchFamily="34" charset="0"/>
            </a:endParaRPr>
          </a:p>
        </p:txBody>
      </p:sp>
      <p:sp>
        <p:nvSpPr>
          <p:cNvPr id="34" name="TextBox 33"/>
          <p:cNvSpPr txBox="1"/>
          <p:nvPr/>
        </p:nvSpPr>
        <p:spPr>
          <a:xfrm>
            <a:off x="6329128" y="1443286"/>
            <a:ext cx="1016112" cy="646331"/>
          </a:xfrm>
          <a:prstGeom prst="rect">
            <a:avLst/>
          </a:prstGeom>
          <a:noFill/>
          <a:ln>
            <a:noFill/>
          </a:ln>
        </p:spPr>
        <p:txBody>
          <a:bodyPr wrap="none" rtlCol="0">
            <a:spAutoFit/>
          </a:bodyPr>
          <a:lstStyle/>
          <a:p>
            <a:pPr algn="ctr"/>
            <a:r>
              <a:rPr lang="en-US" b="1" dirty="0" smtClean="0">
                <a:effectLst>
                  <a:glow rad="127000">
                    <a:schemeClr val="bg1"/>
                  </a:glow>
                </a:effectLst>
                <a:latin typeface="Calibri" panose="020F0502020204030204" pitchFamily="34" charset="0"/>
              </a:rPr>
              <a:t>QC/</a:t>
            </a:r>
          </a:p>
          <a:p>
            <a:pPr algn="ctr"/>
            <a:r>
              <a:rPr lang="en-US" b="1" dirty="0" smtClean="0">
                <a:effectLst>
                  <a:glow rad="127000">
                    <a:schemeClr val="bg1"/>
                  </a:glow>
                </a:effectLst>
                <a:latin typeface="Calibri" panose="020F0502020204030204" pitchFamily="34" charset="0"/>
              </a:rPr>
              <a:t>“cluster”</a:t>
            </a:r>
            <a:endParaRPr lang="en-US" b="1" dirty="0">
              <a:effectLst>
                <a:glow rad="127000">
                  <a:schemeClr val="bg1"/>
                </a:glow>
              </a:effectLst>
              <a:latin typeface="Calibri" panose="020F0502020204030204" pitchFamily="34" charset="0"/>
            </a:endParaRPr>
          </a:p>
        </p:txBody>
      </p:sp>
      <p:sp>
        <p:nvSpPr>
          <p:cNvPr id="35" name="TextBox 34"/>
          <p:cNvSpPr txBox="1"/>
          <p:nvPr/>
        </p:nvSpPr>
        <p:spPr>
          <a:xfrm>
            <a:off x="6243910" y="5064155"/>
            <a:ext cx="1186543" cy="646331"/>
          </a:xfrm>
          <a:prstGeom prst="rect">
            <a:avLst/>
          </a:prstGeom>
          <a:noFill/>
          <a:ln>
            <a:noFill/>
          </a:ln>
        </p:spPr>
        <p:txBody>
          <a:bodyPr wrap="none" rtlCol="0">
            <a:spAutoFit/>
          </a:bodyPr>
          <a:lstStyle/>
          <a:p>
            <a:pPr algn="ctr"/>
            <a:r>
              <a:rPr lang="en-US" b="1" dirty="0" smtClean="0">
                <a:effectLst>
                  <a:glow rad="127000">
                    <a:schemeClr val="bg1"/>
                  </a:glow>
                </a:effectLst>
                <a:latin typeface="Calibri" panose="020F0502020204030204" pitchFamily="34" charset="0"/>
              </a:rPr>
              <a:t>QC/</a:t>
            </a:r>
          </a:p>
          <a:p>
            <a:pPr algn="ctr"/>
            <a:r>
              <a:rPr lang="en-US" b="1" dirty="0" smtClean="0">
                <a:effectLst>
                  <a:glow rad="127000">
                    <a:schemeClr val="bg1"/>
                  </a:glow>
                </a:effectLst>
                <a:latin typeface="Calibri" panose="020F0502020204030204" pitchFamily="34" charset="0"/>
              </a:rPr>
              <a:t>assemble?</a:t>
            </a:r>
            <a:endParaRPr lang="en-US" b="1" dirty="0">
              <a:effectLst>
                <a:glow rad="127000">
                  <a:schemeClr val="bg1"/>
                </a:glow>
              </a:effectLst>
              <a:latin typeface="Calibri" panose="020F0502020204030204" pitchFamily="34" charset="0"/>
            </a:endParaRPr>
          </a:p>
        </p:txBody>
      </p:sp>
      <p:sp>
        <p:nvSpPr>
          <p:cNvPr id="36" name="TextBox 35"/>
          <p:cNvSpPr txBox="1"/>
          <p:nvPr/>
        </p:nvSpPr>
        <p:spPr>
          <a:xfrm>
            <a:off x="6724028" y="5710340"/>
            <a:ext cx="2480762" cy="914546"/>
          </a:xfrm>
          <a:prstGeom prst="rect">
            <a:avLst/>
          </a:prstGeom>
          <a:noFill/>
          <a:ln>
            <a:noFill/>
          </a:ln>
        </p:spPr>
        <p:txBody>
          <a:bodyPr wrap="square" rtlCol="0">
            <a:spAutoFit/>
          </a:bodyPr>
          <a:lstStyle/>
          <a:p>
            <a:pPr eaLnBrk="0" fontAlgn="base" hangingPunct="0">
              <a:lnSpc>
                <a:spcPts val="1600"/>
              </a:lnSpc>
              <a:spcBef>
                <a:spcPct val="0"/>
              </a:spcBef>
              <a:spcAft>
                <a:spcPct val="0"/>
              </a:spcAft>
            </a:pPr>
            <a:r>
              <a:rPr lang="en-US" sz="1600" dirty="0" smtClean="0">
                <a:solidFill>
                  <a:srgbClr val="CC9900"/>
                </a:solidFill>
                <a:latin typeface="Consolas" panose="020B0609020204030204" pitchFamily="49" charset="0"/>
                <a:cs typeface="Consolas" panose="020B0609020204030204" pitchFamily="49" charset="0"/>
              </a:rPr>
              <a:t>AGCTACAGC</a:t>
            </a:r>
          </a:p>
          <a:p>
            <a:pPr eaLnBrk="0" fontAlgn="base" hangingPunct="0">
              <a:lnSpc>
                <a:spcPts val="1600"/>
              </a:lnSpc>
              <a:spcBef>
                <a:spcPct val="0"/>
              </a:spcBef>
              <a:spcAft>
                <a:spcPct val="0"/>
              </a:spcAft>
            </a:pPr>
            <a:r>
              <a:rPr lang="en-US" sz="1600" dirty="0">
                <a:solidFill>
                  <a:srgbClr val="CC9900"/>
                </a:solidFill>
                <a:latin typeface="Consolas" panose="020B0609020204030204" pitchFamily="49" charset="0"/>
                <a:cs typeface="Consolas" panose="020B0609020204030204" pitchFamily="49" charset="0"/>
              </a:rPr>
              <a:t> </a:t>
            </a:r>
            <a:r>
              <a:rPr lang="en-US" sz="1600" dirty="0" smtClean="0">
                <a:solidFill>
                  <a:srgbClr val="CC9900"/>
                </a:solidFill>
                <a:latin typeface="Consolas" panose="020B0609020204030204" pitchFamily="49" charset="0"/>
                <a:cs typeface="Consolas" panose="020B0609020204030204" pitchFamily="49" charset="0"/>
              </a:rPr>
              <a:t>   ACAGCACGGCAT</a:t>
            </a:r>
          </a:p>
          <a:p>
            <a:pPr eaLnBrk="0" fontAlgn="base" hangingPunct="0">
              <a:lnSpc>
                <a:spcPts val="1600"/>
              </a:lnSpc>
              <a:spcBef>
                <a:spcPct val="0"/>
              </a:spcBef>
              <a:spcAft>
                <a:spcPct val="0"/>
              </a:spcAft>
            </a:pPr>
            <a:r>
              <a:rPr lang="en-US" sz="1600" u="sng" dirty="0">
                <a:solidFill>
                  <a:srgbClr val="CC9900"/>
                </a:solidFill>
                <a:latin typeface="Consolas" panose="020B0609020204030204" pitchFamily="49" charset="0"/>
                <a:cs typeface="Consolas" panose="020B0609020204030204" pitchFamily="49" charset="0"/>
              </a:rPr>
              <a:t> </a:t>
            </a:r>
            <a:r>
              <a:rPr lang="en-US" sz="1600" u="sng" dirty="0" smtClean="0">
                <a:solidFill>
                  <a:srgbClr val="CC9900"/>
                </a:solidFill>
                <a:latin typeface="Consolas" panose="020B0609020204030204" pitchFamily="49" charset="0"/>
                <a:cs typeface="Consolas" panose="020B0609020204030204" pitchFamily="49" charset="0"/>
              </a:rPr>
              <a:t>          GGCATCATC</a:t>
            </a:r>
          </a:p>
          <a:p>
            <a:pPr eaLnBrk="0" fontAlgn="base" hangingPunct="0">
              <a:lnSpc>
                <a:spcPts val="1600"/>
              </a:lnSpc>
              <a:spcBef>
                <a:spcPct val="0"/>
              </a:spcBef>
              <a:spcAft>
                <a:spcPct val="0"/>
              </a:spcAft>
            </a:pPr>
            <a:r>
              <a:rPr lang="en-US" sz="1600" b="1" dirty="0" smtClean="0">
                <a:solidFill>
                  <a:srgbClr val="CC9900"/>
                </a:solidFill>
                <a:latin typeface="Consolas" panose="020B0609020204030204" pitchFamily="49" charset="0"/>
                <a:cs typeface="Consolas" panose="020B0609020204030204" pitchFamily="49" charset="0"/>
              </a:rPr>
              <a:t>AGCTACAGCACGGCATCATC</a:t>
            </a:r>
            <a:endParaRPr lang="en-US" sz="1600" b="1" dirty="0">
              <a:solidFill>
                <a:srgbClr val="CC9900"/>
              </a:solidFill>
              <a:latin typeface="Consolas" panose="020B0609020204030204" pitchFamily="49" charset="0"/>
              <a:cs typeface="Consolas" panose="020B0609020204030204" pitchFamily="49" charset="0"/>
            </a:endParaRPr>
          </a:p>
        </p:txBody>
      </p:sp>
      <p:sp>
        <p:nvSpPr>
          <p:cNvPr id="37" name="TextBox 36"/>
          <p:cNvSpPr txBox="1"/>
          <p:nvPr/>
        </p:nvSpPr>
        <p:spPr>
          <a:xfrm>
            <a:off x="1560998" y="4872286"/>
            <a:ext cx="1826334" cy="923330"/>
          </a:xfrm>
          <a:prstGeom prst="rect">
            <a:avLst/>
          </a:prstGeom>
          <a:noFill/>
          <a:ln>
            <a:noFill/>
          </a:ln>
        </p:spPr>
        <p:txBody>
          <a:bodyPr wrap="none" rtlCol="0">
            <a:spAutoFit/>
          </a:bodyPr>
          <a:lstStyle/>
          <a:p>
            <a:pPr algn="r"/>
            <a:r>
              <a:rPr lang="en-US" b="1" dirty="0" smtClean="0">
                <a:effectLst>
                  <a:glow rad="127000">
                    <a:schemeClr val="bg1"/>
                  </a:glow>
                </a:effectLst>
                <a:latin typeface="Calibri" panose="020F0502020204030204" pitchFamily="34" charset="0"/>
              </a:rPr>
              <a:t>extract/fragment</a:t>
            </a:r>
          </a:p>
          <a:p>
            <a:pPr algn="r"/>
            <a:r>
              <a:rPr lang="en-US" b="1" dirty="0" smtClean="0">
                <a:effectLst>
                  <a:glow rad="127000">
                    <a:schemeClr val="bg1"/>
                  </a:glow>
                </a:effectLst>
                <a:latin typeface="Calibri" panose="020F0502020204030204" pitchFamily="34" charset="0"/>
              </a:rPr>
              <a:t>DNA/RNA</a:t>
            </a:r>
          </a:p>
          <a:p>
            <a:pPr algn="r"/>
            <a:r>
              <a:rPr lang="en-US" b="1" dirty="0" smtClean="0">
                <a:effectLst>
                  <a:glow rad="127000">
                    <a:schemeClr val="bg1"/>
                  </a:glow>
                </a:effectLst>
                <a:latin typeface="Calibri" panose="020F0502020204030204" pitchFamily="34" charset="0"/>
              </a:rPr>
              <a:t>non-selectively</a:t>
            </a:r>
            <a:endParaRPr lang="en-US" b="1" dirty="0">
              <a:effectLst>
                <a:glow rad="127000">
                  <a:schemeClr val="bg1"/>
                </a:glow>
              </a:effectLst>
              <a:latin typeface="Calibri" panose="020F0502020204030204" pitchFamily="34" charset="0"/>
            </a:endParaRPr>
          </a:p>
        </p:txBody>
      </p:sp>
      <p:sp>
        <p:nvSpPr>
          <p:cNvPr id="38" name="TextBox 37"/>
          <p:cNvSpPr txBox="1"/>
          <p:nvPr/>
        </p:nvSpPr>
        <p:spPr>
          <a:xfrm>
            <a:off x="4718229" y="5368955"/>
            <a:ext cx="1252266" cy="646331"/>
          </a:xfrm>
          <a:prstGeom prst="rect">
            <a:avLst/>
          </a:prstGeom>
          <a:noFill/>
          <a:ln>
            <a:noFill/>
          </a:ln>
        </p:spPr>
        <p:txBody>
          <a:bodyPr wrap="none" rtlCol="0">
            <a:spAutoFit/>
          </a:bodyPr>
          <a:lstStyle/>
          <a:p>
            <a:pPr algn="r"/>
            <a:r>
              <a:rPr lang="en-US" b="1" dirty="0" smtClean="0">
                <a:effectLst>
                  <a:glow rad="127000">
                    <a:schemeClr val="bg1"/>
                  </a:glow>
                </a:effectLst>
                <a:latin typeface="Calibri" panose="020F0502020204030204" pitchFamily="34" charset="0"/>
              </a:rPr>
              <a:t>shotgun</a:t>
            </a:r>
          </a:p>
          <a:p>
            <a:pPr algn="r"/>
            <a:r>
              <a:rPr lang="en-US" b="1" dirty="0" smtClean="0">
                <a:effectLst>
                  <a:glow rad="127000">
                    <a:schemeClr val="bg1"/>
                  </a:glow>
                </a:effectLst>
                <a:latin typeface="Calibri" panose="020F0502020204030204" pitchFamily="34" charset="0"/>
              </a:rPr>
              <a:t>sequencing</a:t>
            </a:r>
            <a:endParaRPr lang="en-US" b="1" dirty="0">
              <a:effectLst>
                <a:glow rad="127000">
                  <a:schemeClr val="bg1"/>
                </a:glow>
              </a:effectLst>
              <a:latin typeface="Calibri" panose="020F0502020204030204" pitchFamily="34" charset="0"/>
            </a:endParaRPr>
          </a:p>
        </p:txBody>
      </p:sp>
      <p:sp>
        <p:nvSpPr>
          <p:cNvPr id="39" name="TextBox 38"/>
          <p:cNvSpPr txBox="1"/>
          <p:nvPr/>
        </p:nvSpPr>
        <p:spPr>
          <a:xfrm>
            <a:off x="4718229" y="986086"/>
            <a:ext cx="1252266" cy="646331"/>
          </a:xfrm>
          <a:prstGeom prst="rect">
            <a:avLst/>
          </a:prstGeom>
          <a:noFill/>
          <a:ln>
            <a:noFill/>
          </a:ln>
        </p:spPr>
        <p:txBody>
          <a:bodyPr wrap="none" rtlCol="0">
            <a:spAutoFit/>
          </a:bodyPr>
          <a:lstStyle/>
          <a:p>
            <a:pPr algn="r"/>
            <a:r>
              <a:rPr lang="en-US" b="1" dirty="0" smtClean="0">
                <a:effectLst>
                  <a:glow rad="127000">
                    <a:schemeClr val="bg1"/>
                  </a:glow>
                </a:effectLst>
                <a:latin typeface="Calibri" panose="020F0502020204030204" pitchFamily="34" charset="0"/>
              </a:rPr>
              <a:t>amplicon</a:t>
            </a:r>
          </a:p>
          <a:p>
            <a:pPr algn="r"/>
            <a:r>
              <a:rPr lang="en-US" b="1" dirty="0" smtClean="0">
                <a:effectLst>
                  <a:glow rad="127000">
                    <a:schemeClr val="bg1"/>
                  </a:glow>
                </a:effectLst>
                <a:latin typeface="Calibri" panose="020F0502020204030204" pitchFamily="34" charset="0"/>
              </a:rPr>
              <a:t>sequencing</a:t>
            </a:r>
            <a:endParaRPr lang="en-US" b="1" dirty="0">
              <a:effectLst>
                <a:glow rad="127000">
                  <a:schemeClr val="bg1"/>
                </a:glow>
              </a:effectLst>
              <a:latin typeface="Calibri" panose="020F0502020204030204" pitchFamily="34" charset="0"/>
            </a:endParaRPr>
          </a:p>
        </p:txBody>
      </p:sp>
      <p:sp>
        <p:nvSpPr>
          <p:cNvPr id="40" name="TextBox 39"/>
          <p:cNvSpPr txBox="1"/>
          <p:nvPr/>
        </p:nvSpPr>
        <p:spPr>
          <a:xfrm>
            <a:off x="3227295" y="3119686"/>
            <a:ext cx="1270348" cy="646331"/>
          </a:xfrm>
          <a:prstGeom prst="rect">
            <a:avLst/>
          </a:prstGeom>
          <a:noFill/>
          <a:ln>
            <a:noFill/>
          </a:ln>
        </p:spPr>
        <p:txBody>
          <a:bodyPr wrap="none" rtlCol="0">
            <a:spAutoFit/>
          </a:bodyPr>
          <a:lstStyle/>
          <a:p>
            <a:r>
              <a:rPr lang="en-US" b="1" dirty="0" smtClean="0">
                <a:effectLst>
                  <a:glow rad="127000">
                    <a:schemeClr val="bg1"/>
                  </a:glow>
                </a:effectLst>
                <a:latin typeface="Calibri" panose="020F0502020204030204" pitchFamily="34" charset="0"/>
              </a:rPr>
              <a:t>microbial</a:t>
            </a:r>
          </a:p>
          <a:p>
            <a:r>
              <a:rPr lang="en-US" b="1" dirty="0" smtClean="0">
                <a:effectLst>
                  <a:glow rad="127000">
                    <a:schemeClr val="bg1"/>
                  </a:glow>
                </a:effectLst>
                <a:latin typeface="Calibri" panose="020F0502020204030204" pitchFamily="34" charset="0"/>
              </a:rPr>
              <a:t>community</a:t>
            </a:r>
            <a:endParaRPr lang="en-US" b="1" dirty="0">
              <a:effectLst>
                <a:glow rad="127000">
                  <a:schemeClr val="bg1"/>
                </a:glow>
              </a:effectLst>
              <a:latin typeface="Calibri" panose="020F0502020204030204" pitchFamily="34" charset="0"/>
            </a:endParaRPr>
          </a:p>
        </p:txBody>
      </p:sp>
      <p:sp>
        <p:nvSpPr>
          <p:cNvPr id="41" name="TextBox 40"/>
          <p:cNvSpPr txBox="1"/>
          <p:nvPr/>
        </p:nvSpPr>
        <p:spPr>
          <a:xfrm>
            <a:off x="3565729" y="1695222"/>
            <a:ext cx="652166" cy="738664"/>
          </a:xfrm>
          <a:prstGeom prst="rect">
            <a:avLst/>
          </a:prstGeom>
          <a:noFill/>
          <a:ln>
            <a:solidFill>
              <a:schemeClr val="tx1"/>
            </a:solidFill>
          </a:ln>
        </p:spPr>
        <p:txBody>
          <a:bodyPr wrap="none" rtlCol="0">
            <a:spAutoFit/>
          </a:bodyPr>
          <a:lstStyle/>
          <a:p>
            <a:pPr algn="ctr"/>
            <a:r>
              <a:rPr lang="en-US" sz="1400" dirty="0" smtClean="0">
                <a:effectLst>
                  <a:glow rad="127000">
                    <a:schemeClr val="bg1"/>
                  </a:glow>
                </a:effectLst>
                <a:latin typeface="Calibri" panose="020F0502020204030204" pitchFamily="34" charset="0"/>
              </a:rPr>
              <a:t>16S</a:t>
            </a:r>
          </a:p>
          <a:p>
            <a:pPr algn="ctr"/>
            <a:r>
              <a:rPr lang="en-US" sz="1400" dirty="0" err="1" smtClean="0">
                <a:effectLst>
                  <a:glow rad="127000">
                    <a:schemeClr val="bg1"/>
                  </a:glow>
                </a:effectLst>
                <a:latin typeface="Calibri" panose="020F0502020204030204" pitchFamily="34" charset="0"/>
              </a:rPr>
              <a:t>rRNA</a:t>
            </a:r>
            <a:endParaRPr lang="en-US" sz="1400" dirty="0" smtClean="0">
              <a:effectLst>
                <a:glow rad="127000">
                  <a:schemeClr val="bg1"/>
                </a:glow>
              </a:effectLst>
              <a:latin typeface="Calibri" panose="020F0502020204030204" pitchFamily="34" charset="0"/>
            </a:endParaRPr>
          </a:p>
          <a:p>
            <a:pPr algn="ctr"/>
            <a:r>
              <a:rPr lang="en-US" sz="1400" dirty="0" smtClean="0">
                <a:effectLst>
                  <a:glow rad="127000">
                    <a:schemeClr val="bg1"/>
                  </a:glow>
                </a:effectLst>
                <a:latin typeface="Calibri" panose="020F0502020204030204" pitchFamily="34" charset="0"/>
              </a:rPr>
              <a:t>(gene)</a:t>
            </a:r>
            <a:endParaRPr lang="en-US" sz="1400" dirty="0">
              <a:effectLst>
                <a:glow rad="127000">
                  <a:schemeClr val="bg1"/>
                </a:glow>
              </a:effectLst>
              <a:latin typeface="Calibri" panose="020F0502020204030204" pitchFamily="34" charset="0"/>
            </a:endParaRPr>
          </a:p>
        </p:txBody>
      </p:sp>
      <p:sp>
        <p:nvSpPr>
          <p:cNvPr id="42" name="TextBox 41"/>
          <p:cNvSpPr txBox="1"/>
          <p:nvPr/>
        </p:nvSpPr>
        <p:spPr>
          <a:xfrm>
            <a:off x="7950282" y="1443286"/>
            <a:ext cx="2414251" cy="1200329"/>
          </a:xfrm>
          <a:prstGeom prst="rect">
            <a:avLst/>
          </a:prstGeom>
          <a:noFill/>
          <a:ln>
            <a:noFill/>
          </a:ln>
        </p:spPr>
        <p:txBody>
          <a:bodyPr wrap="none" rtlCol="0">
            <a:spAutoFit/>
          </a:bodyPr>
          <a:lstStyle/>
          <a:p>
            <a:pPr algn="ctr"/>
            <a:r>
              <a:rPr lang="en-US" b="1" u="sng" dirty="0" smtClean="0">
                <a:effectLst/>
                <a:latin typeface="Calibri" panose="020F0502020204030204" pitchFamily="34" charset="0"/>
              </a:rPr>
              <a:t>Amplicon features</a:t>
            </a:r>
          </a:p>
          <a:p>
            <a:pPr algn="ctr"/>
            <a:r>
              <a:rPr lang="en-US" dirty="0" smtClean="0">
                <a:effectLst/>
                <a:latin typeface="Calibri" panose="020F0502020204030204" pitchFamily="34" charset="0"/>
              </a:rPr>
              <a:t>Operational Tax. Units</a:t>
            </a:r>
          </a:p>
          <a:p>
            <a:pPr algn="ctr"/>
            <a:r>
              <a:rPr lang="en-US" dirty="0" smtClean="0">
                <a:effectLst/>
                <a:latin typeface="Calibri" panose="020F0502020204030204" pitchFamily="34" charset="0"/>
              </a:rPr>
              <a:t>(</a:t>
            </a:r>
            <a:r>
              <a:rPr lang="en-US" i="1" dirty="0" smtClean="0">
                <a:effectLst/>
                <a:latin typeface="Calibri" panose="020F0502020204030204" pitchFamily="34" charset="0"/>
              </a:rPr>
              <a:t>Genus-level specificity</a:t>
            </a:r>
            <a:r>
              <a:rPr lang="en-US" dirty="0" smtClean="0">
                <a:effectLst/>
                <a:latin typeface="Calibri" panose="020F0502020204030204" pitchFamily="34" charset="0"/>
              </a:rPr>
              <a:t>)</a:t>
            </a:r>
          </a:p>
          <a:p>
            <a:pPr algn="ctr"/>
            <a:r>
              <a:rPr lang="en-US" dirty="0" smtClean="0">
                <a:effectLst/>
                <a:latin typeface="Calibri" panose="020F0502020204030204" pitchFamily="34" charset="0"/>
              </a:rPr>
              <a:t>Inferred functions</a:t>
            </a:r>
            <a:endParaRPr lang="en-US" dirty="0">
              <a:effectLst/>
              <a:latin typeface="Calibri" panose="020F0502020204030204" pitchFamily="34" charset="0"/>
            </a:endParaRPr>
          </a:p>
        </p:txBody>
      </p:sp>
      <p:sp>
        <p:nvSpPr>
          <p:cNvPr id="43" name="TextBox 42"/>
          <p:cNvSpPr txBox="1"/>
          <p:nvPr/>
        </p:nvSpPr>
        <p:spPr>
          <a:xfrm>
            <a:off x="8122860" y="4338886"/>
            <a:ext cx="2069093" cy="1477328"/>
          </a:xfrm>
          <a:prstGeom prst="rect">
            <a:avLst/>
          </a:prstGeom>
          <a:noFill/>
          <a:ln>
            <a:noFill/>
          </a:ln>
        </p:spPr>
        <p:txBody>
          <a:bodyPr wrap="none" rtlCol="0">
            <a:spAutoFit/>
          </a:bodyPr>
          <a:lstStyle/>
          <a:p>
            <a:pPr algn="ctr"/>
            <a:r>
              <a:rPr lang="en-US" b="1" u="sng" dirty="0" smtClean="0">
                <a:effectLst/>
                <a:latin typeface="Calibri" panose="020F0502020204030204" pitchFamily="34" charset="0"/>
              </a:rPr>
              <a:t>Shotgun features</a:t>
            </a:r>
          </a:p>
          <a:p>
            <a:pPr algn="ctr"/>
            <a:r>
              <a:rPr lang="en-US" dirty="0" smtClean="0">
                <a:effectLst/>
                <a:latin typeface="Calibri" panose="020F0502020204030204" pitchFamily="34" charset="0"/>
              </a:rPr>
              <a:t>Species, strains</a:t>
            </a:r>
          </a:p>
          <a:p>
            <a:pPr algn="ctr"/>
            <a:r>
              <a:rPr lang="en-US" dirty="0" smtClean="0">
                <a:effectLst/>
                <a:latin typeface="Calibri" panose="020F0502020204030204" pitchFamily="34" charset="0"/>
              </a:rPr>
              <a:t>Genes, transcripts</a:t>
            </a:r>
          </a:p>
          <a:p>
            <a:pPr algn="ctr"/>
            <a:r>
              <a:rPr lang="en-US" dirty="0" smtClean="0">
                <a:effectLst/>
                <a:latin typeface="Calibri" panose="020F0502020204030204" pitchFamily="34" charset="0"/>
              </a:rPr>
              <a:t>Functional modules</a:t>
            </a:r>
          </a:p>
          <a:p>
            <a:pPr algn="ctr"/>
            <a:r>
              <a:rPr lang="en-US" dirty="0" smtClean="0">
                <a:latin typeface="Calibri" panose="020F0502020204030204" pitchFamily="34" charset="0"/>
              </a:rPr>
              <a:t>Metabolic pathways</a:t>
            </a:r>
            <a:endParaRPr lang="en-US" dirty="0">
              <a:effectLst/>
              <a:latin typeface="Calibri" panose="020F0502020204030204" pitchFamily="34" charset="0"/>
            </a:endParaRPr>
          </a:p>
        </p:txBody>
      </p:sp>
      <p:pic>
        <p:nvPicPr>
          <p:cNvPr id="44" name="Picture 43" descr="C:\Documents and Settings\CHUTTENH\Desktop\bitmap.png"/>
          <p:cNvPicPr>
            <a:picLocks noChangeAspect="1" noChangeArrowheads="1"/>
          </p:cNvPicPr>
          <p:nvPr/>
        </p:nvPicPr>
        <p:blipFill rotWithShape="1">
          <a:blip r:embed="rId11" cstate="print"/>
          <a:srcRect r="1640" b="8208"/>
          <a:stretch/>
        </p:blipFill>
        <p:spPr bwMode="auto">
          <a:xfrm>
            <a:off x="10331699" y="2847152"/>
            <a:ext cx="1338092" cy="1320713"/>
          </a:xfrm>
          <a:prstGeom prst="rect">
            <a:avLst/>
          </a:prstGeom>
          <a:noFill/>
        </p:spPr>
      </p:pic>
    </p:spTree>
    <p:extLst>
      <p:ext uri="{BB962C8B-B14F-4D97-AF65-F5344CB8AC3E}">
        <p14:creationId xmlns:p14="http://schemas.microsoft.com/office/powerpoint/2010/main" val="25236962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500"/>
                                        <p:tgtEl>
                                          <p:spTgt spid="4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par>
                                <p:cTn id="36" presetID="10"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500"/>
                                        <p:tgtEl>
                                          <p:spTgt spid="39"/>
                                        </p:tgtEl>
                                      </p:cBhvr>
                                    </p:animEffect>
                                  </p:childTnLst>
                                </p:cTn>
                              </p:par>
                              <p:par>
                                <p:cTn id="42" presetID="10" presetClass="entr" presetSubtype="0" fill="hold"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cTn>
                              </p:par>
                              <p:par>
                                <p:cTn id="45" presetID="10" presetClass="entr" presetSubtype="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500"/>
                                        <p:tgtEl>
                                          <p:spTgt spid="3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500"/>
                                        <p:tgtEl>
                                          <p:spTgt spid="31"/>
                                        </p:tgtEl>
                                      </p:cBhvr>
                                    </p:animEffect>
                                  </p:childTnLst>
                                </p:cTn>
                              </p:par>
                              <p:par>
                                <p:cTn id="56" presetID="10" presetClass="entr" presetSubtype="0" fill="hold" nodeType="with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fade">
                                      <p:cBhvr>
                                        <p:cTn id="58" dur="500"/>
                                        <p:tgtEl>
                                          <p:spTgt spid="30"/>
                                        </p:tgtEl>
                                      </p:cBhvr>
                                    </p:animEffect>
                                  </p:childTnLst>
                                </p:cTn>
                              </p:par>
                              <p:par>
                                <p:cTn id="59" presetID="10" presetClass="entr" presetSubtype="0"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fade">
                                      <p:cBhvr>
                                        <p:cTn id="66" dur="500"/>
                                        <p:tgtEl>
                                          <p:spTgt spid="32"/>
                                        </p:tgtEl>
                                      </p:cBhvr>
                                    </p:animEffect>
                                  </p:childTnLst>
                                </p:cTn>
                              </p:par>
                              <p:par>
                                <p:cTn id="67" presetID="10" presetClass="entr" presetSubtype="0" fill="hold" nodeType="with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fade">
                                      <p:cBhvr>
                                        <p:cTn id="69" dur="500"/>
                                        <p:tgtEl>
                                          <p:spTgt spid="20"/>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44"/>
                                        </p:tgtEl>
                                        <p:attrNameLst>
                                          <p:attrName>style.visibility</p:attrName>
                                        </p:attrNameLst>
                                      </p:cBhvr>
                                      <p:to>
                                        <p:strVal val="visible"/>
                                      </p:to>
                                    </p:set>
                                    <p:animEffect transition="in" filter="fade">
                                      <p:cBhvr>
                                        <p:cTn id="74" dur="500"/>
                                        <p:tgtEl>
                                          <p:spTgt spid="44"/>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fade">
                                      <p:cBhvr>
                                        <p:cTn id="79" dur="500"/>
                                        <p:tgtEl>
                                          <p:spTgt spid="42"/>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43"/>
                                        </p:tgtEl>
                                        <p:attrNameLst>
                                          <p:attrName>style.visibility</p:attrName>
                                        </p:attrNameLst>
                                      </p:cBhvr>
                                      <p:to>
                                        <p:strVal val="visible"/>
                                      </p:to>
                                    </p:set>
                                    <p:animEffect transition="in" filter="fade">
                                      <p:cBhvr>
                                        <p:cTn id="84" dur="500"/>
                                        <p:tgtEl>
                                          <p:spTgt spid="4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fade">
                                      <p:cBhvr>
                                        <p:cTn id="89" dur="500"/>
                                        <p:tgtEl>
                                          <p:spTgt spid="25"/>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34"/>
                                        </p:tgtEl>
                                        <p:attrNameLst>
                                          <p:attrName>style.visibility</p:attrName>
                                        </p:attrNameLst>
                                      </p:cBhvr>
                                      <p:to>
                                        <p:strVal val="visible"/>
                                      </p:to>
                                    </p:set>
                                    <p:animEffect transition="in" filter="fade">
                                      <p:cBhvr>
                                        <p:cTn id="92" dur="500"/>
                                        <p:tgtEl>
                                          <p:spTgt spid="34"/>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27"/>
                                        </p:tgtEl>
                                        <p:attrNameLst>
                                          <p:attrName>style.visibility</p:attrName>
                                        </p:attrNameLst>
                                      </p:cBhvr>
                                      <p:to>
                                        <p:strVal val="visible"/>
                                      </p:to>
                                    </p:set>
                                    <p:animEffect transition="in" filter="fade">
                                      <p:cBhvr>
                                        <p:cTn id="97" dur="500"/>
                                        <p:tgtEl>
                                          <p:spTgt spid="27"/>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35"/>
                                        </p:tgtEl>
                                        <p:attrNameLst>
                                          <p:attrName>style.visibility</p:attrName>
                                        </p:attrNameLst>
                                      </p:cBhvr>
                                      <p:to>
                                        <p:strVal val="visible"/>
                                      </p:to>
                                    </p:set>
                                    <p:animEffect transition="in" filter="fade">
                                      <p:cBhvr>
                                        <p:cTn id="100" dur="500"/>
                                        <p:tgtEl>
                                          <p:spTgt spid="35"/>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36"/>
                                        </p:tgtEl>
                                        <p:attrNameLst>
                                          <p:attrName>style.visibility</p:attrName>
                                        </p:attrNameLst>
                                      </p:cBhvr>
                                      <p:to>
                                        <p:strVal val="visible"/>
                                      </p:to>
                                    </p:set>
                                    <p:animEffect transition="in" filter="fade">
                                      <p:cBhvr>
                                        <p:cTn id="10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P spid="37" grpId="0"/>
      <p:bldP spid="38" grpId="0"/>
      <p:bldP spid="39" grpId="0"/>
      <p:bldP spid="41" grpId="0" animBg="1"/>
      <p:bldP spid="42" grpId="0"/>
      <p:bldP spid="4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8" name="Picture 6" descr="Image result for 16s variability">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904" y="4429094"/>
            <a:ext cx="4783630" cy="20597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dirty="0" err="1" smtClean="0"/>
              <a:t>Amplicon</a:t>
            </a:r>
            <a:r>
              <a:rPr lang="en-US" dirty="0" smtClean="0"/>
              <a:t> sequencing: Marker genes</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3/19/2018</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11</a:t>
            </a:fld>
            <a:endParaRPr lang="en-US"/>
          </a:p>
        </p:txBody>
      </p:sp>
      <p:pic>
        <p:nvPicPr>
          <p:cNvPr id="18434" name="Picture 2" descr="http://figures.boundless-cdn.com/18509/full/figure-01-02-16.jpe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8100"/>
          <a:stretch/>
        </p:blipFill>
        <p:spPr bwMode="auto">
          <a:xfrm>
            <a:off x="324317" y="1051585"/>
            <a:ext cx="6675047" cy="3690163"/>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3064685" y="4261187"/>
            <a:ext cx="274317" cy="274317"/>
          </a:xfrm>
          <a:prstGeom prst="ellipse">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X</a:t>
            </a:r>
            <a:endParaRPr lang="en-US" dirty="0"/>
          </a:p>
        </p:txBody>
      </p:sp>
      <p:sp>
        <p:nvSpPr>
          <p:cNvPr id="7" name="TextBox 6"/>
          <p:cNvSpPr txBox="1"/>
          <p:nvPr/>
        </p:nvSpPr>
        <p:spPr>
          <a:xfrm>
            <a:off x="7010390" y="970363"/>
            <a:ext cx="4943071" cy="2092881"/>
          </a:xfrm>
          <a:prstGeom prst="rect">
            <a:avLst/>
          </a:prstGeom>
          <a:noFill/>
        </p:spPr>
        <p:txBody>
          <a:bodyPr wrap="square" rtlCol="0">
            <a:spAutoFit/>
          </a:bodyPr>
          <a:lstStyle/>
          <a:p>
            <a:pPr marL="342900" indent="-342900">
              <a:spcAft>
                <a:spcPts val="600"/>
              </a:spcAft>
              <a:buFont typeface="Arial" pitchFamily="34" charset="0"/>
              <a:buChar char="•"/>
            </a:pPr>
            <a:r>
              <a:rPr lang="en-US" sz="2400" dirty="0" smtClean="0"/>
              <a:t>Sequence a single, ancient gene (X)</a:t>
            </a:r>
          </a:p>
          <a:p>
            <a:pPr marL="342900" indent="-342900">
              <a:spcAft>
                <a:spcPts val="600"/>
              </a:spcAft>
              <a:buFont typeface="Arial" pitchFamily="34" charset="0"/>
              <a:buChar char="•"/>
            </a:pPr>
            <a:r>
              <a:rPr lang="en-US" sz="2400" dirty="0" smtClean="0"/>
              <a:t>Because the gene is ancient, it is found in many modern species</a:t>
            </a:r>
          </a:p>
          <a:p>
            <a:pPr marL="342900" indent="-342900">
              <a:spcAft>
                <a:spcPts val="600"/>
              </a:spcAft>
              <a:buFont typeface="Arial" pitchFamily="34" charset="0"/>
              <a:buChar char="•"/>
            </a:pPr>
            <a:r>
              <a:rPr lang="en-US" sz="2400" dirty="0" smtClean="0"/>
              <a:t>Subtle differences can be used to tell species apart</a:t>
            </a:r>
          </a:p>
        </p:txBody>
      </p:sp>
      <p:sp>
        <p:nvSpPr>
          <p:cNvPr id="8" name="Oval 7"/>
          <p:cNvSpPr/>
          <p:nvPr/>
        </p:nvSpPr>
        <p:spPr>
          <a:xfrm>
            <a:off x="975416" y="3886195"/>
            <a:ext cx="274317" cy="274317"/>
          </a:xfrm>
          <a:prstGeom prst="ellipse">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X</a:t>
            </a:r>
            <a:endParaRPr lang="en-US" dirty="0"/>
          </a:p>
        </p:txBody>
      </p:sp>
      <p:sp>
        <p:nvSpPr>
          <p:cNvPr id="9" name="Oval 8"/>
          <p:cNvSpPr/>
          <p:nvPr/>
        </p:nvSpPr>
        <p:spPr>
          <a:xfrm>
            <a:off x="1127816" y="3520439"/>
            <a:ext cx="274317" cy="274317"/>
          </a:xfrm>
          <a:prstGeom prst="ellipse">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X</a:t>
            </a:r>
            <a:endParaRPr lang="en-US" dirty="0"/>
          </a:p>
        </p:txBody>
      </p:sp>
      <p:sp>
        <p:nvSpPr>
          <p:cNvPr id="10" name="Oval 9"/>
          <p:cNvSpPr/>
          <p:nvPr/>
        </p:nvSpPr>
        <p:spPr>
          <a:xfrm>
            <a:off x="1158294" y="3154683"/>
            <a:ext cx="274317" cy="274317"/>
          </a:xfrm>
          <a:prstGeom prst="ellipse">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X</a:t>
            </a:r>
            <a:endParaRPr lang="en-US" dirty="0"/>
          </a:p>
        </p:txBody>
      </p:sp>
      <p:sp>
        <p:nvSpPr>
          <p:cNvPr id="11" name="Oval 10"/>
          <p:cNvSpPr/>
          <p:nvPr/>
        </p:nvSpPr>
        <p:spPr>
          <a:xfrm>
            <a:off x="1249733" y="2788927"/>
            <a:ext cx="274317" cy="274317"/>
          </a:xfrm>
          <a:prstGeom prst="ellipse">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X</a:t>
            </a:r>
            <a:endParaRPr lang="en-US" dirty="0"/>
          </a:p>
        </p:txBody>
      </p:sp>
      <p:sp>
        <p:nvSpPr>
          <p:cNvPr id="12" name="Oval 11"/>
          <p:cNvSpPr/>
          <p:nvPr/>
        </p:nvSpPr>
        <p:spPr>
          <a:xfrm>
            <a:off x="1341172" y="2514610"/>
            <a:ext cx="274317" cy="274317"/>
          </a:xfrm>
          <a:prstGeom prst="ellipse">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X</a:t>
            </a:r>
            <a:endParaRPr lang="en-US" dirty="0"/>
          </a:p>
        </p:txBody>
      </p:sp>
      <p:sp>
        <p:nvSpPr>
          <p:cNvPr id="13" name="Oval 12"/>
          <p:cNvSpPr/>
          <p:nvPr/>
        </p:nvSpPr>
        <p:spPr>
          <a:xfrm>
            <a:off x="1706928" y="2423171"/>
            <a:ext cx="274317" cy="274317"/>
          </a:xfrm>
          <a:prstGeom prst="ellipse">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X</a:t>
            </a:r>
            <a:endParaRPr lang="en-US" dirty="0"/>
          </a:p>
        </p:txBody>
      </p:sp>
      <p:sp>
        <p:nvSpPr>
          <p:cNvPr id="14" name="Oval 13"/>
          <p:cNvSpPr/>
          <p:nvPr/>
        </p:nvSpPr>
        <p:spPr>
          <a:xfrm>
            <a:off x="1798367" y="1965976"/>
            <a:ext cx="274317" cy="274317"/>
          </a:xfrm>
          <a:prstGeom prst="ellipse">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X</a:t>
            </a:r>
            <a:endParaRPr lang="en-US" dirty="0"/>
          </a:p>
        </p:txBody>
      </p:sp>
      <p:sp>
        <p:nvSpPr>
          <p:cNvPr id="15" name="Oval 14"/>
          <p:cNvSpPr/>
          <p:nvPr/>
        </p:nvSpPr>
        <p:spPr>
          <a:xfrm>
            <a:off x="2255562" y="2331732"/>
            <a:ext cx="274317" cy="274317"/>
          </a:xfrm>
          <a:prstGeom prst="ellipse">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X</a:t>
            </a:r>
            <a:endParaRPr lang="en-US" dirty="0"/>
          </a:p>
        </p:txBody>
      </p:sp>
      <p:sp>
        <p:nvSpPr>
          <p:cNvPr id="16" name="Oval 15"/>
          <p:cNvSpPr/>
          <p:nvPr/>
        </p:nvSpPr>
        <p:spPr>
          <a:xfrm>
            <a:off x="2529879" y="1965976"/>
            <a:ext cx="274317" cy="274317"/>
          </a:xfrm>
          <a:prstGeom prst="ellipse">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X</a:t>
            </a:r>
            <a:endParaRPr lang="en-US" dirty="0"/>
          </a:p>
        </p:txBody>
      </p:sp>
      <p:sp>
        <p:nvSpPr>
          <p:cNvPr id="17" name="Oval 16"/>
          <p:cNvSpPr/>
          <p:nvPr/>
        </p:nvSpPr>
        <p:spPr>
          <a:xfrm>
            <a:off x="3352830" y="3063244"/>
            <a:ext cx="274317" cy="274317"/>
          </a:xfrm>
          <a:prstGeom prst="ellipse">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X</a:t>
            </a:r>
            <a:endParaRPr lang="en-US" dirty="0"/>
          </a:p>
        </p:txBody>
      </p:sp>
      <p:sp>
        <p:nvSpPr>
          <p:cNvPr id="18" name="Oval 17"/>
          <p:cNvSpPr/>
          <p:nvPr/>
        </p:nvSpPr>
        <p:spPr>
          <a:xfrm>
            <a:off x="3535708" y="2788927"/>
            <a:ext cx="274317" cy="274317"/>
          </a:xfrm>
          <a:prstGeom prst="ellipse">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X</a:t>
            </a:r>
            <a:endParaRPr lang="en-US" dirty="0"/>
          </a:p>
        </p:txBody>
      </p:sp>
      <p:sp>
        <p:nvSpPr>
          <p:cNvPr id="19" name="Oval 18"/>
          <p:cNvSpPr/>
          <p:nvPr/>
        </p:nvSpPr>
        <p:spPr>
          <a:xfrm>
            <a:off x="3688108" y="2514610"/>
            <a:ext cx="274317" cy="274317"/>
          </a:xfrm>
          <a:prstGeom prst="ellipse">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X</a:t>
            </a:r>
            <a:endParaRPr lang="en-US" dirty="0"/>
          </a:p>
        </p:txBody>
      </p:sp>
      <p:sp>
        <p:nvSpPr>
          <p:cNvPr id="20" name="Oval 19"/>
          <p:cNvSpPr/>
          <p:nvPr/>
        </p:nvSpPr>
        <p:spPr>
          <a:xfrm>
            <a:off x="3840508" y="2240293"/>
            <a:ext cx="274317" cy="274317"/>
          </a:xfrm>
          <a:prstGeom prst="ellipse">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X</a:t>
            </a:r>
            <a:endParaRPr lang="en-US" dirty="0"/>
          </a:p>
        </p:txBody>
      </p:sp>
      <p:sp>
        <p:nvSpPr>
          <p:cNvPr id="21" name="Oval 20"/>
          <p:cNvSpPr/>
          <p:nvPr/>
        </p:nvSpPr>
        <p:spPr>
          <a:xfrm>
            <a:off x="4084342" y="1965976"/>
            <a:ext cx="274317" cy="274317"/>
          </a:xfrm>
          <a:prstGeom prst="ellipse">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X</a:t>
            </a:r>
            <a:endParaRPr lang="en-US" dirty="0"/>
          </a:p>
        </p:txBody>
      </p:sp>
      <p:sp>
        <p:nvSpPr>
          <p:cNvPr id="22" name="Oval 21"/>
          <p:cNvSpPr/>
          <p:nvPr/>
        </p:nvSpPr>
        <p:spPr>
          <a:xfrm>
            <a:off x="4358659" y="2240293"/>
            <a:ext cx="274317" cy="274317"/>
          </a:xfrm>
          <a:prstGeom prst="ellipse">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X</a:t>
            </a:r>
            <a:endParaRPr lang="en-US" dirty="0"/>
          </a:p>
        </p:txBody>
      </p:sp>
      <p:sp>
        <p:nvSpPr>
          <p:cNvPr id="24" name="Oval 23"/>
          <p:cNvSpPr/>
          <p:nvPr/>
        </p:nvSpPr>
        <p:spPr>
          <a:xfrm>
            <a:off x="1158294" y="3154683"/>
            <a:ext cx="274317" cy="274317"/>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X</a:t>
            </a:r>
            <a:endParaRPr lang="en-US" dirty="0"/>
          </a:p>
        </p:txBody>
      </p:sp>
      <p:sp>
        <p:nvSpPr>
          <p:cNvPr id="25" name="Oval 24"/>
          <p:cNvSpPr/>
          <p:nvPr/>
        </p:nvSpPr>
        <p:spPr>
          <a:xfrm>
            <a:off x="2255562" y="2331732"/>
            <a:ext cx="274317" cy="274317"/>
          </a:xfrm>
          <a:prstGeom prst="ellipse">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X</a:t>
            </a:r>
            <a:endParaRPr lang="en-US" dirty="0"/>
          </a:p>
        </p:txBody>
      </p:sp>
      <p:grpSp>
        <p:nvGrpSpPr>
          <p:cNvPr id="6" name="Group 5"/>
          <p:cNvGrpSpPr/>
          <p:nvPr/>
        </p:nvGrpSpPr>
        <p:grpSpPr>
          <a:xfrm>
            <a:off x="5152243" y="4369216"/>
            <a:ext cx="1675269" cy="2168710"/>
            <a:chOff x="3640554" y="4398346"/>
            <a:chExt cx="1675269" cy="2168710"/>
          </a:xfrm>
        </p:grpSpPr>
        <p:pic>
          <p:nvPicPr>
            <p:cNvPr id="27" name="Picture 4" descr="http://www.nature.com/nrmicro/journal/v12/n9/images/nrmicro3330-f1.jpg"/>
            <p:cNvPicPr>
              <a:picLocks noChangeAspect="1" noChangeArrowheads="1"/>
            </p:cNvPicPr>
            <p:nvPr/>
          </p:nvPicPr>
          <p:blipFill rotWithShape="1">
            <a:blip r:embed="rId5">
              <a:extLst>
                <a:ext uri="{28A0092B-C50C-407E-A947-70E740481C1C}">
                  <a14:useLocalDpi xmlns:a14="http://schemas.microsoft.com/office/drawing/2010/main" val="0"/>
                </a:ext>
              </a:extLst>
            </a:blip>
            <a:srcRect b="3456"/>
            <a:stretch/>
          </p:blipFill>
          <p:spPr bwMode="auto">
            <a:xfrm>
              <a:off x="3640554" y="4398346"/>
              <a:ext cx="1675269" cy="2168710"/>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3926070" y="5589182"/>
              <a:ext cx="1164101" cy="400110"/>
            </a:xfrm>
            <a:prstGeom prst="rect">
              <a:avLst/>
            </a:prstGeom>
          </p:spPr>
          <p:txBody>
            <a:bodyPr wrap="none">
              <a:spAutoFit/>
            </a:bodyPr>
            <a:lstStyle/>
            <a:p>
              <a:pPr algn="ctr"/>
              <a:r>
                <a:rPr lang="en-US" sz="2000" dirty="0" smtClean="0">
                  <a:effectLst>
                    <a:glow rad="127000">
                      <a:schemeClr val="bg1"/>
                    </a:glow>
                  </a:effectLst>
                </a:rPr>
                <a:t>16S </a:t>
              </a:r>
              <a:r>
                <a:rPr lang="en-US" sz="2000" dirty="0" err="1" smtClean="0">
                  <a:effectLst>
                    <a:glow rad="127000">
                      <a:schemeClr val="bg1"/>
                    </a:glow>
                  </a:effectLst>
                </a:rPr>
                <a:t>rRNA</a:t>
              </a:r>
              <a:endParaRPr lang="en-US" sz="2000" dirty="0">
                <a:effectLst>
                  <a:glow rad="127000">
                    <a:schemeClr val="bg1"/>
                  </a:glow>
                </a:effectLst>
              </a:endParaRPr>
            </a:p>
          </p:txBody>
        </p:sp>
      </p:grpSp>
      <p:sp>
        <p:nvSpPr>
          <p:cNvPr id="30" name="TextBox 29"/>
          <p:cNvSpPr txBox="1"/>
          <p:nvPr/>
        </p:nvSpPr>
        <p:spPr>
          <a:xfrm>
            <a:off x="7010390" y="3154683"/>
            <a:ext cx="4943071" cy="3231654"/>
          </a:xfrm>
          <a:prstGeom prst="rect">
            <a:avLst/>
          </a:prstGeom>
          <a:noFill/>
        </p:spPr>
        <p:txBody>
          <a:bodyPr wrap="square" rtlCol="0">
            <a:spAutoFit/>
          </a:bodyPr>
          <a:lstStyle/>
          <a:p>
            <a:pPr marL="342900" indent="-342900">
              <a:spcAft>
                <a:spcPts val="600"/>
              </a:spcAft>
              <a:buFont typeface="Arial" pitchFamily="34" charset="0"/>
              <a:buChar char="•"/>
            </a:pPr>
            <a:r>
              <a:rPr lang="en-US" sz="2400" dirty="0" smtClean="0"/>
              <a:t>The gene </a:t>
            </a:r>
            <a:r>
              <a:rPr lang="en-US" sz="2400" u="sng" dirty="0" smtClean="0"/>
              <a:t>encoding</a:t>
            </a:r>
            <a:r>
              <a:rPr lang="en-US" sz="2400" dirty="0" smtClean="0"/>
              <a:t> the microbial 16S </a:t>
            </a:r>
            <a:r>
              <a:rPr lang="en-US" sz="2400" dirty="0" err="1" smtClean="0"/>
              <a:t>rRNA</a:t>
            </a:r>
            <a:r>
              <a:rPr lang="en-US" sz="2400" dirty="0" smtClean="0"/>
              <a:t> is a common target for </a:t>
            </a:r>
            <a:r>
              <a:rPr lang="en-US" sz="2400" dirty="0" err="1" smtClean="0"/>
              <a:t>amplicon</a:t>
            </a:r>
            <a:r>
              <a:rPr lang="en-US" sz="2400" dirty="0" smtClean="0"/>
              <a:t> sequencing</a:t>
            </a:r>
          </a:p>
          <a:p>
            <a:pPr marL="800100" lvl="1" indent="-342900">
              <a:spcAft>
                <a:spcPts val="600"/>
              </a:spcAft>
              <a:buFont typeface="Arial" pitchFamily="34" charset="0"/>
              <a:buChar char="•"/>
            </a:pPr>
            <a:r>
              <a:rPr lang="en-US" sz="2000" i="1" dirty="0" smtClean="0"/>
              <a:t>“16S sequencing”</a:t>
            </a:r>
          </a:p>
          <a:p>
            <a:pPr marL="342900" indent="-342900">
              <a:spcAft>
                <a:spcPts val="600"/>
              </a:spcAft>
              <a:buFont typeface="Arial" pitchFamily="34" charset="0"/>
              <a:buChar char="•"/>
            </a:pPr>
            <a:r>
              <a:rPr lang="en-US" sz="2400" dirty="0" smtClean="0"/>
              <a:t>16S gene has alternating conserved and variable regions</a:t>
            </a:r>
          </a:p>
          <a:p>
            <a:pPr marL="800100" lvl="1" indent="-342900">
              <a:spcAft>
                <a:spcPts val="600"/>
              </a:spcAft>
              <a:buFont typeface="Arial" pitchFamily="34" charset="0"/>
              <a:buChar char="•"/>
            </a:pPr>
            <a:r>
              <a:rPr lang="en-US" sz="2000" i="1" dirty="0" smtClean="0"/>
              <a:t>Conserved</a:t>
            </a:r>
            <a:r>
              <a:rPr lang="en-US" sz="2000" i="1" dirty="0" smtClean="0">
                <a:sym typeface="Wingdings" pitchFamily="2" charset="2"/>
              </a:rPr>
              <a:t> </a:t>
            </a:r>
            <a:r>
              <a:rPr lang="en-US" sz="2000" i="1" dirty="0" smtClean="0"/>
              <a:t>easy to find/amplify</a:t>
            </a:r>
          </a:p>
          <a:p>
            <a:pPr marL="800100" lvl="1" indent="-342900">
              <a:spcAft>
                <a:spcPts val="600"/>
              </a:spcAft>
              <a:buFont typeface="Arial" pitchFamily="34" charset="0"/>
              <a:buChar char="•"/>
            </a:pPr>
            <a:r>
              <a:rPr lang="en-US" sz="2000" i="1" dirty="0" smtClean="0"/>
              <a:t>Variable </a:t>
            </a:r>
            <a:r>
              <a:rPr lang="en-US" sz="2000" i="1" dirty="0" smtClean="0">
                <a:sym typeface="Wingdings" pitchFamily="2" charset="2"/>
              </a:rPr>
              <a:t></a:t>
            </a:r>
            <a:r>
              <a:rPr lang="en-US" sz="2000" i="1" dirty="0" smtClean="0"/>
              <a:t> unique “name tags”</a:t>
            </a:r>
          </a:p>
        </p:txBody>
      </p:sp>
    </p:spTree>
    <p:extLst>
      <p:ext uri="{BB962C8B-B14F-4D97-AF65-F5344CB8AC3E}">
        <p14:creationId xmlns:p14="http://schemas.microsoft.com/office/powerpoint/2010/main" val="8410976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500"/>
                                        <p:tgtEl>
                                          <p:spTgt spid="184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fade">
                                      <p:cBhvr>
                                        <p:cTn id="25" dur="500"/>
                                        <p:tgtEl>
                                          <p:spTgt spid="7">
                                            <p:txEl>
                                              <p:pRg st="1" end="1"/>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500"/>
                                        <p:tgtEl>
                                          <p:spTgt spid="2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500"/>
                                        <p:tgtEl>
                                          <p:spTgt spid="2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500"/>
                                        <p:tgtEl>
                                          <p:spTgt spid="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7">
                                            <p:txEl>
                                              <p:pRg st="2" end="2"/>
                                            </p:txEl>
                                          </p:spTgt>
                                        </p:tgtEl>
                                        <p:attrNameLst>
                                          <p:attrName>style.visibility</p:attrName>
                                        </p:attrNameLst>
                                      </p:cBhvr>
                                      <p:to>
                                        <p:strVal val="visible"/>
                                      </p:to>
                                    </p:set>
                                    <p:animEffect transition="in" filter="fade">
                                      <p:cBhvr>
                                        <p:cTn id="72" dur="500"/>
                                        <p:tgtEl>
                                          <p:spTgt spid="7">
                                            <p:txEl>
                                              <p:pRg st="2" end="2"/>
                                            </p:txEl>
                                          </p:spTgt>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fade">
                                      <p:cBhvr>
                                        <p:cTn id="75" dur="500"/>
                                        <p:tgtEl>
                                          <p:spTgt spid="24"/>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fade">
                                      <p:cBhvr>
                                        <p:cTn id="78" dur="500"/>
                                        <p:tgtEl>
                                          <p:spTgt spid="25"/>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30">
                                            <p:txEl>
                                              <p:pRg st="0" end="0"/>
                                            </p:txEl>
                                          </p:spTgt>
                                        </p:tgtEl>
                                        <p:attrNameLst>
                                          <p:attrName>style.visibility</p:attrName>
                                        </p:attrNameLst>
                                      </p:cBhvr>
                                      <p:to>
                                        <p:strVal val="visible"/>
                                      </p:to>
                                    </p:set>
                                    <p:animEffect transition="in" filter="fade">
                                      <p:cBhvr>
                                        <p:cTn id="83" dur="500"/>
                                        <p:tgtEl>
                                          <p:spTgt spid="30">
                                            <p:txEl>
                                              <p:pRg st="0" end="0"/>
                                            </p:txEl>
                                          </p:spTgt>
                                        </p:tgtEl>
                                      </p:cBhvr>
                                    </p:animEffect>
                                  </p:childTnLst>
                                </p:cTn>
                              </p:par>
                              <p:par>
                                <p:cTn id="84" presetID="10" presetClass="entr" presetSubtype="0" fill="hold" nodeType="withEffect">
                                  <p:stCondLst>
                                    <p:cond delay="0"/>
                                  </p:stCondLst>
                                  <p:childTnLst>
                                    <p:set>
                                      <p:cBhvr>
                                        <p:cTn id="85" dur="1" fill="hold">
                                          <p:stCondLst>
                                            <p:cond delay="0"/>
                                          </p:stCondLst>
                                        </p:cTn>
                                        <p:tgtEl>
                                          <p:spTgt spid="6"/>
                                        </p:tgtEl>
                                        <p:attrNameLst>
                                          <p:attrName>style.visibility</p:attrName>
                                        </p:attrNameLst>
                                      </p:cBhvr>
                                      <p:to>
                                        <p:strVal val="visible"/>
                                      </p:to>
                                    </p:set>
                                    <p:animEffect transition="in" filter="fade">
                                      <p:cBhvr>
                                        <p:cTn id="86" dur="500"/>
                                        <p:tgtEl>
                                          <p:spTgt spid="6"/>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30">
                                            <p:txEl>
                                              <p:pRg st="1" end="1"/>
                                            </p:txEl>
                                          </p:spTgt>
                                        </p:tgtEl>
                                        <p:attrNameLst>
                                          <p:attrName>style.visibility</p:attrName>
                                        </p:attrNameLst>
                                      </p:cBhvr>
                                      <p:to>
                                        <p:strVal val="visible"/>
                                      </p:to>
                                    </p:set>
                                    <p:animEffect transition="in" filter="fade">
                                      <p:cBhvr>
                                        <p:cTn id="91" dur="500"/>
                                        <p:tgtEl>
                                          <p:spTgt spid="30">
                                            <p:txEl>
                                              <p:pRg st="1" end="1"/>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30">
                                            <p:txEl>
                                              <p:pRg st="2" end="2"/>
                                            </p:txEl>
                                          </p:spTgt>
                                        </p:tgtEl>
                                        <p:attrNameLst>
                                          <p:attrName>style.visibility</p:attrName>
                                        </p:attrNameLst>
                                      </p:cBhvr>
                                      <p:to>
                                        <p:strVal val="visible"/>
                                      </p:to>
                                    </p:set>
                                    <p:animEffect transition="in" filter="fade">
                                      <p:cBhvr>
                                        <p:cTn id="96" dur="500"/>
                                        <p:tgtEl>
                                          <p:spTgt spid="30">
                                            <p:txEl>
                                              <p:pRg st="2" end="2"/>
                                            </p:txEl>
                                          </p:spTgt>
                                        </p:tgtEl>
                                      </p:cBhvr>
                                    </p:animEffect>
                                  </p:childTnLst>
                                </p:cTn>
                              </p:par>
                              <p:par>
                                <p:cTn id="97" presetID="10" presetClass="entr" presetSubtype="0" fill="hold" nodeType="withEffect">
                                  <p:stCondLst>
                                    <p:cond delay="0"/>
                                  </p:stCondLst>
                                  <p:childTnLst>
                                    <p:set>
                                      <p:cBhvr>
                                        <p:cTn id="98" dur="1" fill="hold">
                                          <p:stCondLst>
                                            <p:cond delay="0"/>
                                          </p:stCondLst>
                                        </p:cTn>
                                        <p:tgtEl>
                                          <p:spTgt spid="18438"/>
                                        </p:tgtEl>
                                        <p:attrNameLst>
                                          <p:attrName>style.visibility</p:attrName>
                                        </p:attrNameLst>
                                      </p:cBhvr>
                                      <p:to>
                                        <p:strVal val="visible"/>
                                      </p:to>
                                    </p:set>
                                    <p:animEffect transition="in" filter="fade">
                                      <p:cBhvr>
                                        <p:cTn id="99" dur="500"/>
                                        <p:tgtEl>
                                          <p:spTgt spid="18438"/>
                                        </p:tgtEl>
                                      </p:cBhvr>
                                    </p:animEffect>
                                  </p:childTnLst>
                                </p:cTn>
                              </p:par>
                              <p:par>
                                <p:cTn id="100" presetID="10" presetClass="entr" presetSubtype="0" fill="hold" nodeType="withEffect">
                                  <p:stCondLst>
                                    <p:cond delay="0"/>
                                  </p:stCondLst>
                                  <p:childTnLst>
                                    <p:set>
                                      <p:cBhvr>
                                        <p:cTn id="101" dur="1" fill="hold">
                                          <p:stCondLst>
                                            <p:cond delay="0"/>
                                          </p:stCondLst>
                                        </p:cTn>
                                        <p:tgtEl>
                                          <p:spTgt spid="30">
                                            <p:txEl>
                                              <p:pRg st="3" end="3"/>
                                            </p:txEl>
                                          </p:spTgt>
                                        </p:tgtEl>
                                        <p:attrNameLst>
                                          <p:attrName>style.visibility</p:attrName>
                                        </p:attrNameLst>
                                      </p:cBhvr>
                                      <p:to>
                                        <p:strVal val="visible"/>
                                      </p:to>
                                    </p:set>
                                    <p:animEffect transition="in" filter="fade">
                                      <p:cBhvr>
                                        <p:cTn id="102" dur="500"/>
                                        <p:tgtEl>
                                          <p:spTgt spid="30">
                                            <p:txEl>
                                              <p:pRg st="3" end="3"/>
                                            </p:txEl>
                                          </p:spTgt>
                                        </p:tgtEl>
                                      </p:cBhvr>
                                    </p:animEffect>
                                  </p:childTnLst>
                                </p:cTn>
                              </p:par>
                              <p:par>
                                <p:cTn id="103" presetID="10" presetClass="entr" presetSubtype="0" fill="hold" nodeType="withEffect">
                                  <p:stCondLst>
                                    <p:cond delay="0"/>
                                  </p:stCondLst>
                                  <p:childTnLst>
                                    <p:set>
                                      <p:cBhvr>
                                        <p:cTn id="104" dur="1" fill="hold">
                                          <p:stCondLst>
                                            <p:cond delay="0"/>
                                          </p:stCondLst>
                                        </p:cTn>
                                        <p:tgtEl>
                                          <p:spTgt spid="30">
                                            <p:txEl>
                                              <p:pRg st="4" end="4"/>
                                            </p:txEl>
                                          </p:spTgt>
                                        </p:tgtEl>
                                        <p:attrNameLst>
                                          <p:attrName>style.visibility</p:attrName>
                                        </p:attrNameLst>
                                      </p:cBhvr>
                                      <p:to>
                                        <p:strVal val="visible"/>
                                      </p:to>
                                    </p:set>
                                    <p:animEffect transition="in" filter="fade">
                                      <p:cBhvr>
                                        <p:cTn id="105" dur="500"/>
                                        <p:tgtEl>
                                          <p:spTgt spid="3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4"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Amplicon</a:t>
            </a:r>
            <a:r>
              <a:rPr lang="en-US" dirty="0" smtClean="0"/>
              <a:t> sequencing: Data generation</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3/19/2018</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12</a:t>
            </a:fld>
            <a:endParaRPr lang="en-US"/>
          </a:p>
        </p:txBody>
      </p:sp>
      <p:sp>
        <p:nvSpPr>
          <p:cNvPr id="3" name="Oval 2"/>
          <p:cNvSpPr/>
          <p:nvPr/>
        </p:nvSpPr>
        <p:spPr>
          <a:xfrm>
            <a:off x="2662932" y="2504776"/>
            <a:ext cx="640073" cy="640073"/>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468384" y="2687655"/>
            <a:ext cx="640073" cy="640073"/>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28311" y="3327728"/>
            <a:ext cx="640073" cy="640073"/>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188238" y="3967801"/>
            <a:ext cx="640073" cy="640073"/>
          </a:xfrm>
          <a:prstGeom prst="ellipse">
            <a:avLst/>
          </a:pr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982968" y="4173305"/>
            <a:ext cx="640073" cy="640073"/>
          </a:xfrm>
          <a:prstGeom prst="ellipse">
            <a:avLst/>
          </a:pr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035803" y="4997255"/>
            <a:ext cx="2177391" cy="1015663"/>
          </a:xfrm>
          <a:prstGeom prst="rect">
            <a:avLst/>
          </a:prstGeom>
        </p:spPr>
        <p:txBody>
          <a:bodyPr wrap="none">
            <a:spAutoFit/>
          </a:bodyPr>
          <a:lstStyle/>
          <a:p>
            <a:pPr algn="ctr"/>
            <a:r>
              <a:rPr lang="en-US" sz="2000" dirty="0" smtClean="0">
                <a:effectLst>
                  <a:glow rad="127000">
                    <a:schemeClr val="bg1"/>
                  </a:glow>
                </a:effectLst>
              </a:rPr>
              <a:t>Microbial genomes</a:t>
            </a:r>
          </a:p>
          <a:p>
            <a:pPr algn="ctr"/>
            <a:r>
              <a:rPr lang="en-US" sz="2000" dirty="0" smtClean="0">
                <a:effectLst>
                  <a:glow rad="127000">
                    <a:schemeClr val="bg1"/>
                  </a:glow>
                </a:effectLst>
              </a:rPr>
              <a:t>in our sample</a:t>
            </a:r>
          </a:p>
          <a:p>
            <a:pPr algn="ctr"/>
            <a:r>
              <a:rPr lang="en-US" sz="2000" dirty="0" smtClean="0">
                <a:effectLst>
                  <a:glow rad="127000">
                    <a:schemeClr val="bg1"/>
                  </a:glow>
                </a:effectLst>
              </a:rPr>
              <a:t>(all have gene X)</a:t>
            </a:r>
            <a:endParaRPr lang="en-US" sz="2000" dirty="0">
              <a:effectLst>
                <a:glow rad="127000">
                  <a:schemeClr val="bg1"/>
                </a:glow>
              </a:effectLst>
            </a:endParaRPr>
          </a:p>
        </p:txBody>
      </p:sp>
      <p:sp>
        <p:nvSpPr>
          <p:cNvPr id="29" name="Rectangle 28"/>
          <p:cNvSpPr/>
          <p:nvPr/>
        </p:nvSpPr>
        <p:spPr>
          <a:xfrm>
            <a:off x="4847366" y="4973629"/>
            <a:ext cx="2643481" cy="1323439"/>
          </a:xfrm>
          <a:prstGeom prst="rect">
            <a:avLst/>
          </a:prstGeom>
        </p:spPr>
        <p:txBody>
          <a:bodyPr wrap="none">
            <a:spAutoFit/>
          </a:bodyPr>
          <a:lstStyle/>
          <a:p>
            <a:pPr algn="ctr"/>
            <a:r>
              <a:rPr lang="en-US" sz="2000" dirty="0" smtClean="0">
                <a:effectLst>
                  <a:glow rad="127000">
                    <a:schemeClr val="bg1"/>
                  </a:glow>
                </a:effectLst>
              </a:rPr>
              <a:t>Amplify gene X</a:t>
            </a:r>
          </a:p>
          <a:p>
            <a:pPr algn="ctr"/>
            <a:r>
              <a:rPr lang="en-US" sz="2000" dirty="0" smtClean="0">
                <a:effectLst>
                  <a:glow rad="127000">
                    <a:schemeClr val="bg1"/>
                  </a:glow>
                </a:effectLst>
              </a:rPr>
              <a:t>to produce pool of DNA</a:t>
            </a:r>
          </a:p>
          <a:p>
            <a:pPr algn="ctr"/>
            <a:r>
              <a:rPr lang="en-US" sz="2000" dirty="0" smtClean="0">
                <a:effectLst>
                  <a:glow rad="127000">
                    <a:schemeClr val="bg1"/>
                  </a:glow>
                </a:effectLst>
              </a:rPr>
              <a:t>fragments containing </a:t>
            </a:r>
          </a:p>
          <a:p>
            <a:pPr algn="ctr"/>
            <a:r>
              <a:rPr lang="en-US" sz="2000" dirty="0" smtClean="0">
                <a:effectLst>
                  <a:glow rad="127000">
                    <a:schemeClr val="bg1"/>
                  </a:glow>
                </a:effectLst>
              </a:rPr>
              <a:t>X only</a:t>
            </a:r>
          </a:p>
        </p:txBody>
      </p:sp>
      <p:sp>
        <p:nvSpPr>
          <p:cNvPr id="45" name="TextBox 44"/>
          <p:cNvSpPr txBox="1"/>
          <p:nvPr/>
        </p:nvSpPr>
        <p:spPr>
          <a:xfrm>
            <a:off x="8538444" y="1982235"/>
            <a:ext cx="1692250" cy="307777"/>
          </a:xfrm>
          <a:prstGeom prst="rect">
            <a:avLst/>
          </a:prstGeom>
          <a:noFill/>
        </p:spPr>
        <p:txBody>
          <a:bodyPr wrap="square" rtlCol="0">
            <a:spAutoFit/>
          </a:bodyPr>
          <a:lstStyle/>
          <a:p>
            <a:pPr algn="ctr"/>
            <a:r>
              <a:rPr lang="en-US" sz="1400" dirty="0" smtClean="0">
                <a:solidFill>
                  <a:srgbClr val="FFC000"/>
                </a:solidFill>
                <a:effectLst>
                  <a:glow rad="101600">
                    <a:schemeClr val="bg1"/>
                  </a:glow>
                </a:effectLst>
                <a:latin typeface="Consolas" pitchFamily="49" charset="0"/>
                <a:cs typeface="Consolas" pitchFamily="49" charset="0"/>
              </a:rPr>
              <a:t>AT</a:t>
            </a:r>
            <a:r>
              <a:rPr lang="en-US" sz="1400" b="1" dirty="0" smtClean="0">
                <a:solidFill>
                  <a:schemeClr val="accent1"/>
                </a:solidFill>
                <a:effectLst>
                  <a:glow rad="101600">
                    <a:schemeClr val="bg1"/>
                  </a:glow>
                </a:effectLst>
                <a:latin typeface="Consolas" pitchFamily="49" charset="0"/>
                <a:cs typeface="Consolas" pitchFamily="49" charset="0"/>
              </a:rPr>
              <a:t>C</a:t>
            </a:r>
            <a:r>
              <a:rPr lang="en-US" sz="1400" dirty="0" smtClean="0">
                <a:solidFill>
                  <a:srgbClr val="FFC000"/>
                </a:solidFill>
                <a:effectLst>
                  <a:glow rad="101600">
                    <a:schemeClr val="bg1"/>
                  </a:glow>
                </a:effectLst>
                <a:latin typeface="Consolas" pitchFamily="49" charset="0"/>
                <a:cs typeface="Consolas" pitchFamily="49" charset="0"/>
              </a:rPr>
              <a:t>GCGTATGCTCG</a:t>
            </a:r>
            <a:endParaRPr lang="en-US" sz="1400" dirty="0">
              <a:solidFill>
                <a:srgbClr val="FFC000"/>
              </a:solidFill>
              <a:effectLst>
                <a:glow rad="101600">
                  <a:schemeClr val="bg1"/>
                </a:glow>
              </a:effectLst>
              <a:latin typeface="Consolas" pitchFamily="49" charset="0"/>
              <a:cs typeface="Consolas" pitchFamily="49" charset="0"/>
            </a:endParaRPr>
          </a:p>
        </p:txBody>
      </p:sp>
      <p:sp>
        <p:nvSpPr>
          <p:cNvPr id="61" name="Rectangle 60"/>
          <p:cNvSpPr/>
          <p:nvPr/>
        </p:nvSpPr>
        <p:spPr>
          <a:xfrm>
            <a:off x="8125018" y="4973629"/>
            <a:ext cx="2725810" cy="1015663"/>
          </a:xfrm>
          <a:prstGeom prst="rect">
            <a:avLst/>
          </a:prstGeom>
        </p:spPr>
        <p:txBody>
          <a:bodyPr wrap="none">
            <a:spAutoFit/>
          </a:bodyPr>
          <a:lstStyle/>
          <a:p>
            <a:pPr algn="ctr"/>
            <a:r>
              <a:rPr lang="en-US" sz="2000" dirty="0" smtClean="0">
                <a:effectLst>
                  <a:glow rad="127000">
                    <a:schemeClr val="bg1"/>
                  </a:glow>
                </a:effectLst>
              </a:rPr>
              <a:t>Sequence the fragments</a:t>
            </a:r>
          </a:p>
          <a:p>
            <a:pPr algn="ctr"/>
            <a:r>
              <a:rPr lang="en-US" sz="2000" dirty="0" smtClean="0">
                <a:effectLst>
                  <a:glow rad="127000">
                    <a:schemeClr val="bg1"/>
                  </a:glow>
                </a:effectLst>
              </a:rPr>
              <a:t>(1000s per sample)</a:t>
            </a:r>
            <a:endParaRPr lang="en-US" sz="2000" dirty="0">
              <a:effectLst>
                <a:glow rad="127000">
                  <a:schemeClr val="bg1"/>
                </a:glow>
              </a:effectLst>
            </a:endParaRPr>
          </a:p>
          <a:p>
            <a:pPr algn="ctr"/>
            <a:endParaRPr lang="en-US" sz="2000" dirty="0">
              <a:effectLst>
                <a:glow rad="127000">
                  <a:schemeClr val="bg1"/>
                </a:glow>
              </a:effectLst>
            </a:endParaRPr>
          </a:p>
        </p:txBody>
      </p:sp>
      <p:sp>
        <p:nvSpPr>
          <p:cNvPr id="66" name="Oval Callout 65"/>
          <p:cNvSpPr/>
          <p:nvPr/>
        </p:nvSpPr>
        <p:spPr>
          <a:xfrm>
            <a:off x="549806" y="1535119"/>
            <a:ext cx="1889795" cy="1887316"/>
          </a:xfrm>
          <a:prstGeom prst="wedgeEllipseCallout">
            <a:avLst>
              <a:gd name="adj1" fmla="val 56876"/>
              <a:gd name="adj2" fmla="val 1356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2" descr="http://english.whiov.cas.cn/Research/Research_Progress/201407/W020140709366884796984.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3869" y="1683390"/>
            <a:ext cx="1594114" cy="1642771"/>
          </a:xfrm>
          <a:prstGeom prst="rect">
            <a:avLst/>
          </a:prstGeom>
          <a:noFill/>
          <a:extLst>
            <a:ext uri="{909E8E84-426E-40DD-AFC4-6F175D3DCCD1}">
              <a14:hiddenFill xmlns:a14="http://schemas.microsoft.com/office/drawing/2010/main">
                <a:solidFill>
                  <a:srgbClr val="FFFFFF"/>
                </a:solidFill>
              </a14:hiddenFill>
            </a:ext>
          </a:extLst>
        </p:spPr>
      </p:pic>
      <p:sp>
        <p:nvSpPr>
          <p:cNvPr id="68" name="Rounded Rectangular Callout 67"/>
          <p:cNvSpPr/>
          <p:nvPr/>
        </p:nvSpPr>
        <p:spPr>
          <a:xfrm>
            <a:off x="6600783" y="1164952"/>
            <a:ext cx="1460255" cy="457195"/>
          </a:xfrm>
          <a:prstGeom prst="wedgeRoundRectCallout">
            <a:avLst>
              <a:gd name="adj1" fmla="val -54620"/>
              <a:gd name="adj2" fmla="val 106945"/>
              <a:gd name="adj3" fmla="val 16667"/>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70"/>
          <p:cNvGrpSpPr/>
          <p:nvPr/>
        </p:nvGrpSpPr>
        <p:grpSpPr>
          <a:xfrm>
            <a:off x="6738871" y="1236526"/>
            <a:ext cx="1194001" cy="304660"/>
            <a:chOff x="4079430" y="5989291"/>
            <a:chExt cx="1194001" cy="304660"/>
          </a:xfrm>
        </p:grpSpPr>
        <p:pic>
          <p:nvPicPr>
            <p:cNvPr id="6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9430" y="5989292"/>
              <a:ext cx="649691" cy="304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23740" y="5989291"/>
              <a:ext cx="649691" cy="304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0" name="Oval 59"/>
          <p:cNvSpPr/>
          <p:nvPr/>
        </p:nvSpPr>
        <p:spPr>
          <a:xfrm>
            <a:off x="2987339" y="2442781"/>
            <a:ext cx="274317" cy="274317"/>
          </a:xfrm>
          <a:prstGeom prst="ellipse">
            <a:avLst/>
          </a:prstGeom>
          <a:solidFill>
            <a:schemeClr val="accent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X</a:t>
            </a:r>
            <a:endParaRPr lang="en-US" dirty="0"/>
          </a:p>
        </p:txBody>
      </p:sp>
      <p:sp>
        <p:nvSpPr>
          <p:cNvPr id="63" name="Oval 62"/>
          <p:cNvSpPr/>
          <p:nvPr/>
        </p:nvSpPr>
        <p:spPr>
          <a:xfrm>
            <a:off x="3718586" y="3181021"/>
            <a:ext cx="274317" cy="274317"/>
          </a:xfrm>
          <a:prstGeom prst="ellipse">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X</a:t>
            </a:r>
            <a:endParaRPr lang="en-US" dirty="0"/>
          </a:p>
        </p:txBody>
      </p:sp>
      <p:sp>
        <p:nvSpPr>
          <p:cNvPr id="64" name="Oval 63"/>
          <p:cNvSpPr/>
          <p:nvPr/>
        </p:nvSpPr>
        <p:spPr>
          <a:xfrm>
            <a:off x="2712757" y="3455338"/>
            <a:ext cx="274317" cy="274317"/>
          </a:xfrm>
          <a:prstGeom prst="ellipse">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X</a:t>
            </a:r>
            <a:endParaRPr lang="en-US" dirty="0"/>
          </a:p>
        </p:txBody>
      </p:sp>
      <p:sp>
        <p:nvSpPr>
          <p:cNvPr id="72" name="Oval 71"/>
          <p:cNvSpPr/>
          <p:nvPr/>
        </p:nvSpPr>
        <p:spPr>
          <a:xfrm>
            <a:off x="2255562" y="4461167"/>
            <a:ext cx="274317" cy="274317"/>
          </a:xfrm>
          <a:prstGeom prst="ellipse">
            <a:avLst/>
          </a:prstGeom>
          <a:solidFill>
            <a:schemeClr val="bg1">
              <a:lumMod val="6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X</a:t>
            </a:r>
            <a:endParaRPr lang="en-US" dirty="0"/>
          </a:p>
        </p:txBody>
      </p:sp>
      <p:sp>
        <p:nvSpPr>
          <p:cNvPr id="73" name="Oval 72"/>
          <p:cNvSpPr/>
          <p:nvPr/>
        </p:nvSpPr>
        <p:spPr>
          <a:xfrm>
            <a:off x="3444269" y="4552606"/>
            <a:ext cx="274317" cy="274317"/>
          </a:xfrm>
          <a:prstGeom prst="ellipse">
            <a:avLst/>
          </a:prstGeom>
          <a:solidFill>
            <a:schemeClr val="bg1">
              <a:lumMod val="6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X</a:t>
            </a:r>
            <a:endParaRPr lang="en-US" dirty="0"/>
          </a:p>
        </p:txBody>
      </p:sp>
      <p:grpSp>
        <p:nvGrpSpPr>
          <p:cNvPr id="6" name="Group 5"/>
          <p:cNvGrpSpPr/>
          <p:nvPr/>
        </p:nvGrpSpPr>
        <p:grpSpPr>
          <a:xfrm>
            <a:off x="5206117" y="1946594"/>
            <a:ext cx="1895712" cy="2880329"/>
            <a:chOff x="5206117" y="1946594"/>
            <a:chExt cx="1895712" cy="2880329"/>
          </a:xfrm>
        </p:grpSpPr>
        <p:cxnSp>
          <p:nvCxnSpPr>
            <p:cNvPr id="13" name="Straight Connector 12"/>
            <p:cNvCxnSpPr/>
            <p:nvPr/>
          </p:nvCxnSpPr>
          <p:spPr>
            <a:xfrm>
              <a:off x="5593073" y="2662867"/>
              <a:ext cx="1143000"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 name="Straight Connector 13"/>
            <p:cNvCxnSpPr/>
            <p:nvPr/>
          </p:nvCxnSpPr>
          <p:spPr>
            <a:xfrm>
              <a:off x="5593073" y="3821095"/>
              <a:ext cx="1143000" cy="0"/>
            </a:xfrm>
            <a:prstGeom prst="line">
              <a:avLst/>
            </a:pr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0" name="Straight Connector 19"/>
            <p:cNvCxnSpPr/>
            <p:nvPr/>
          </p:nvCxnSpPr>
          <p:spPr>
            <a:xfrm>
              <a:off x="5593073" y="2952424"/>
              <a:ext cx="1143000"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5" name="Straight Connector 24"/>
            <p:cNvCxnSpPr/>
            <p:nvPr/>
          </p:nvCxnSpPr>
          <p:spPr>
            <a:xfrm>
              <a:off x="5593073" y="2373310"/>
              <a:ext cx="1143000" cy="0"/>
            </a:xfrm>
            <a:prstGeom prst="line">
              <a:avLst/>
            </a:prstGeom>
            <a:noFill/>
            <a:ln w="57150"/>
          </p:spPr>
          <p:style>
            <a:lnRef idx="2">
              <a:schemeClr val="accent1">
                <a:shade val="50000"/>
              </a:schemeClr>
            </a:lnRef>
            <a:fillRef idx="1">
              <a:schemeClr val="accent1"/>
            </a:fillRef>
            <a:effectRef idx="0">
              <a:schemeClr val="accent1"/>
            </a:effectRef>
            <a:fontRef idx="minor">
              <a:schemeClr val="lt1"/>
            </a:fontRef>
          </p:style>
        </p:cxnSp>
        <p:cxnSp>
          <p:nvCxnSpPr>
            <p:cNvPr id="74" name="Straight Connector 73"/>
            <p:cNvCxnSpPr/>
            <p:nvPr/>
          </p:nvCxnSpPr>
          <p:spPr>
            <a:xfrm>
              <a:off x="5593073" y="4110652"/>
              <a:ext cx="1143000" cy="0"/>
            </a:xfrm>
            <a:prstGeom prst="line">
              <a:avLst/>
            </a:pr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75" name="Straight Connector 74"/>
            <p:cNvCxnSpPr/>
            <p:nvPr/>
          </p:nvCxnSpPr>
          <p:spPr>
            <a:xfrm>
              <a:off x="5593073" y="4400209"/>
              <a:ext cx="1143000" cy="0"/>
            </a:xfrm>
            <a:prstGeom prst="line">
              <a:avLst/>
            </a:pr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76" name="Straight Connector 75"/>
            <p:cNvCxnSpPr/>
            <p:nvPr/>
          </p:nvCxnSpPr>
          <p:spPr>
            <a:xfrm>
              <a:off x="5593073" y="2083753"/>
              <a:ext cx="1143000" cy="0"/>
            </a:xfrm>
            <a:prstGeom prst="line">
              <a:avLst/>
            </a:prstGeom>
            <a:noFill/>
            <a:ln w="57150"/>
          </p:spPr>
          <p:style>
            <a:lnRef idx="2">
              <a:schemeClr val="accent1">
                <a:shade val="50000"/>
              </a:schemeClr>
            </a:lnRef>
            <a:fillRef idx="1">
              <a:schemeClr val="accent1"/>
            </a:fillRef>
            <a:effectRef idx="0">
              <a:schemeClr val="accent1"/>
            </a:effectRef>
            <a:fontRef idx="minor">
              <a:schemeClr val="lt1"/>
            </a:fontRef>
          </p:style>
        </p:cxnSp>
        <p:cxnSp>
          <p:nvCxnSpPr>
            <p:cNvPr id="77" name="Straight Connector 76"/>
            <p:cNvCxnSpPr/>
            <p:nvPr/>
          </p:nvCxnSpPr>
          <p:spPr>
            <a:xfrm>
              <a:off x="5593073" y="3241981"/>
              <a:ext cx="1143000"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78" name="Straight Connector 77"/>
            <p:cNvCxnSpPr/>
            <p:nvPr/>
          </p:nvCxnSpPr>
          <p:spPr>
            <a:xfrm>
              <a:off x="5593073" y="3531538"/>
              <a:ext cx="1143000"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79" name="Straight Connector 78"/>
            <p:cNvCxnSpPr/>
            <p:nvPr/>
          </p:nvCxnSpPr>
          <p:spPr>
            <a:xfrm>
              <a:off x="5593073" y="4681252"/>
              <a:ext cx="1143000" cy="0"/>
            </a:xfrm>
            <a:prstGeom prst="line">
              <a:avLst/>
            </a:pr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82" name="Oval 81"/>
            <p:cNvSpPr/>
            <p:nvPr/>
          </p:nvSpPr>
          <p:spPr>
            <a:xfrm>
              <a:off x="6027415" y="1946594"/>
              <a:ext cx="274317" cy="274317"/>
            </a:xfrm>
            <a:prstGeom prst="ellipse">
              <a:avLst/>
            </a:prstGeom>
            <a:solidFill>
              <a:schemeClr val="accent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X</a:t>
              </a:r>
              <a:endParaRPr lang="en-US" dirty="0"/>
            </a:p>
          </p:txBody>
        </p:sp>
        <p:sp>
          <p:nvSpPr>
            <p:cNvPr id="83" name="Oval 82"/>
            <p:cNvSpPr/>
            <p:nvPr/>
          </p:nvSpPr>
          <p:spPr>
            <a:xfrm>
              <a:off x="6027415" y="2236151"/>
              <a:ext cx="274317" cy="274317"/>
            </a:xfrm>
            <a:prstGeom prst="ellipse">
              <a:avLst/>
            </a:prstGeom>
            <a:solidFill>
              <a:schemeClr val="accent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X</a:t>
              </a:r>
              <a:endParaRPr lang="en-US" dirty="0"/>
            </a:p>
          </p:txBody>
        </p:sp>
        <p:sp>
          <p:nvSpPr>
            <p:cNvPr id="84" name="Oval 83"/>
            <p:cNvSpPr/>
            <p:nvPr/>
          </p:nvSpPr>
          <p:spPr>
            <a:xfrm>
              <a:off x="6027415" y="2525708"/>
              <a:ext cx="274317" cy="274317"/>
            </a:xfrm>
            <a:prstGeom prst="ellipse">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X</a:t>
              </a:r>
              <a:endParaRPr lang="en-US" dirty="0"/>
            </a:p>
          </p:txBody>
        </p:sp>
        <p:sp>
          <p:nvSpPr>
            <p:cNvPr id="85" name="Oval 84"/>
            <p:cNvSpPr/>
            <p:nvPr/>
          </p:nvSpPr>
          <p:spPr>
            <a:xfrm>
              <a:off x="6027415" y="2815265"/>
              <a:ext cx="274317" cy="274317"/>
            </a:xfrm>
            <a:prstGeom prst="ellipse">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X</a:t>
              </a:r>
              <a:endParaRPr lang="en-US" dirty="0"/>
            </a:p>
          </p:txBody>
        </p:sp>
        <p:sp>
          <p:nvSpPr>
            <p:cNvPr id="86" name="Oval 85"/>
            <p:cNvSpPr/>
            <p:nvPr/>
          </p:nvSpPr>
          <p:spPr>
            <a:xfrm>
              <a:off x="6027415" y="3104822"/>
              <a:ext cx="274317" cy="274317"/>
            </a:xfrm>
            <a:prstGeom prst="ellipse">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X</a:t>
              </a:r>
              <a:endParaRPr lang="en-US" dirty="0"/>
            </a:p>
          </p:txBody>
        </p:sp>
        <p:sp>
          <p:nvSpPr>
            <p:cNvPr id="87" name="Oval 86"/>
            <p:cNvSpPr/>
            <p:nvPr/>
          </p:nvSpPr>
          <p:spPr>
            <a:xfrm>
              <a:off x="6027415" y="3394379"/>
              <a:ext cx="274317" cy="274317"/>
            </a:xfrm>
            <a:prstGeom prst="ellipse">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X</a:t>
              </a:r>
              <a:endParaRPr lang="en-US" dirty="0"/>
            </a:p>
          </p:txBody>
        </p:sp>
        <p:sp>
          <p:nvSpPr>
            <p:cNvPr id="88" name="Oval 87"/>
            <p:cNvSpPr/>
            <p:nvPr/>
          </p:nvSpPr>
          <p:spPr>
            <a:xfrm>
              <a:off x="6027415" y="3683936"/>
              <a:ext cx="274317" cy="274317"/>
            </a:xfrm>
            <a:prstGeom prst="ellipse">
              <a:avLst/>
            </a:prstGeom>
            <a:solidFill>
              <a:schemeClr val="bg1">
                <a:lumMod val="6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X</a:t>
              </a:r>
              <a:endParaRPr lang="en-US" dirty="0"/>
            </a:p>
          </p:txBody>
        </p:sp>
        <p:sp>
          <p:nvSpPr>
            <p:cNvPr id="89" name="Oval 88"/>
            <p:cNvSpPr/>
            <p:nvPr/>
          </p:nvSpPr>
          <p:spPr>
            <a:xfrm>
              <a:off x="6027415" y="3973493"/>
              <a:ext cx="274317" cy="274317"/>
            </a:xfrm>
            <a:prstGeom prst="ellipse">
              <a:avLst/>
            </a:prstGeom>
            <a:solidFill>
              <a:schemeClr val="bg1">
                <a:lumMod val="6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X</a:t>
              </a:r>
              <a:endParaRPr lang="en-US" dirty="0"/>
            </a:p>
          </p:txBody>
        </p:sp>
        <p:sp>
          <p:nvSpPr>
            <p:cNvPr id="90" name="Oval 89"/>
            <p:cNvSpPr/>
            <p:nvPr/>
          </p:nvSpPr>
          <p:spPr>
            <a:xfrm>
              <a:off x="6027415" y="4263050"/>
              <a:ext cx="274317" cy="274317"/>
            </a:xfrm>
            <a:prstGeom prst="ellipse">
              <a:avLst/>
            </a:prstGeom>
            <a:solidFill>
              <a:schemeClr val="bg1">
                <a:lumMod val="6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X</a:t>
              </a:r>
              <a:endParaRPr lang="en-US" dirty="0"/>
            </a:p>
          </p:txBody>
        </p:sp>
        <p:sp>
          <p:nvSpPr>
            <p:cNvPr id="91" name="Oval 90"/>
            <p:cNvSpPr/>
            <p:nvPr/>
          </p:nvSpPr>
          <p:spPr>
            <a:xfrm>
              <a:off x="6027415" y="4552606"/>
              <a:ext cx="274317" cy="274317"/>
            </a:xfrm>
            <a:prstGeom prst="ellipse">
              <a:avLst/>
            </a:prstGeom>
            <a:solidFill>
              <a:schemeClr val="bg1">
                <a:lumMod val="6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X</a:t>
              </a:r>
              <a:endParaRPr lang="en-US" dirty="0"/>
            </a:p>
          </p:txBody>
        </p:sp>
        <p:cxnSp>
          <p:nvCxnSpPr>
            <p:cNvPr id="94" name="Straight Connector 93"/>
            <p:cNvCxnSpPr/>
            <p:nvPr/>
          </p:nvCxnSpPr>
          <p:spPr>
            <a:xfrm flipV="1">
              <a:off x="5206117" y="2083753"/>
              <a:ext cx="341249" cy="1"/>
            </a:xfrm>
            <a:prstGeom prst="line">
              <a:avLst/>
            </a:prstGeom>
            <a:noFill/>
            <a:ln w="57150">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95" name="Straight Connector 94"/>
            <p:cNvCxnSpPr/>
            <p:nvPr/>
          </p:nvCxnSpPr>
          <p:spPr>
            <a:xfrm flipV="1">
              <a:off x="5206117" y="2374255"/>
              <a:ext cx="341249" cy="1"/>
            </a:xfrm>
            <a:prstGeom prst="line">
              <a:avLst/>
            </a:prstGeom>
            <a:noFill/>
            <a:ln w="57150">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97" name="Straight Connector 96"/>
            <p:cNvCxnSpPr/>
            <p:nvPr/>
          </p:nvCxnSpPr>
          <p:spPr>
            <a:xfrm flipV="1">
              <a:off x="5206117" y="2672847"/>
              <a:ext cx="341249" cy="1"/>
            </a:xfrm>
            <a:prstGeom prst="line">
              <a:avLst/>
            </a:prstGeom>
            <a:noFill/>
            <a:ln w="571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98" name="Straight Connector 97"/>
            <p:cNvCxnSpPr/>
            <p:nvPr/>
          </p:nvCxnSpPr>
          <p:spPr>
            <a:xfrm flipV="1">
              <a:off x="5206117" y="2963349"/>
              <a:ext cx="341249" cy="1"/>
            </a:xfrm>
            <a:prstGeom prst="line">
              <a:avLst/>
            </a:prstGeom>
            <a:noFill/>
            <a:ln w="571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99" name="Straight Connector 98"/>
            <p:cNvCxnSpPr/>
            <p:nvPr/>
          </p:nvCxnSpPr>
          <p:spPr>
            <a:xfrm flipV="1">
              <a:off x="5206117" y="3240090"/>
              <a:ext cx="341249" cy="1"/>
            </a:xfrm>
            <a:prstGeom prst="line">
              <a:avLst/>
            </a:prstGeom>
            <a:noFill/>
            <a:ln w="571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100" name="Straight Connector 99"/>
            <p:cNvCxnSpPr/>
            <p:nvPr/>
          </p:nvCxnSpPr>
          <p:spPr>
            <a:xfrm flipV="1">
              <a:off x="5206117" y="3530592"/>
              <a:ext cx="341249" cy="1"/>
            </a:xfrm>
            <a:prstGeom prst="line">
              <a:avLst/>
            </a:prstGeom>
            <a:noFill/>
            <a:ln w="571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101" name="Straight Connector 100"/>
            <p:cNvCxnSpPr/>
            <p:nvPr/>
          </p:nvCxnSpPr>
          <p:spPr>
            <a:xfrm flipV="1">
              <a:off x="5206117" y="3829184"/>
              <a:ext cx="341249" cy="1"/>
            </a:xfrm>
            <a:prstGeom prst="line">
              <a:avLst/>
            </a:prstGeom>
            <a:noFill/>
            <a:ln w="57150">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102" name="Straight Connector 101"/>
            <p:cNvCxnSpPr/>
            <p:nvPr/>
          </p:nvCxnSpPr>
          <p:spPr>
            <a:xfrm flipV="1">
              <a:off x="5206117" y="4119686"/>
              <a:ext cx="341249" cy="1"/>
            </a:xfrm>
            <a:prstGeom prst="line">
              <a:avLst/>
            </a:prstGeom>
            <a:noFill/>
            <a:ln w="57150">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103" name="Straight Connector 102"/>
            <p:cNvCxnSpPr/>
            <p:nvPr/>
          </p:nvCxnSpPr>
          <p:spPr>
            <a:xfrm flipV="1">
              <a:off x="5206117" y="4402094"/>
              <a:ext cx="341249" cy="1"/>
            </a:xfrm>
            <a:prstGeom prst="line">
              <a:avLst/>
            </a:prstGeom>
            <a:noFill/>
            <a:ln w="57150">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104" name="Straight Connector 103"/>
            <p:cNvCxnSpPr/>
            <p:nvPr/>
          </p:nvCxnSpPr>
          <p:spPr>
            <a:xfrm flipV="1">
              <a:off x="5206117" y="4692596"/>
              <a:ext cx="341249" cy="1"/>
            </a:xfrm>
            <a:prstGeom prst="line">
              <a:avLst/>
            </a:prstGeom>
            <a:noFill/>
            <a:ln w="57150">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105" name="Straight Connector 104"/>
            <p:cNvCxnSpPr/>
            <p:nvPr/>
          </p:nvCxnSpPr>
          <p:spPr>
            <a:xfrm flipV="1">
              <a:off x="6760580" y="2083753"/>
              <a:ext cx="341249" cy="1"/>
            </a:xfrm>
            <a:prstGeom prst="line">
              <a:avLst/>
            </a:prstGeom>
            <a:noFill/>
            <a:ln w="57150">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106" name="Straight Connector 105"/>
            <p:cNvCxnSpPr/>
            <p:nvPr/>
          </p:nvCxnSpPr>
          <p:spPr>
            <a:xfrm flipV="1">
              <a:off x="6760580" y="2374255"/>
              <a:ext cx="341249" cy="1"/>
            </a:xfrm>
            <a:prstGeom prst="line">
              <a:avLst/>
            </a:prstGeom>
            <a:noFill/>
            <a:ln w="57150">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107" name="Straight Connector 106"/>
            <p:cNvCxnSpPr/>
            <p:nvPr/>
          </p:nvCxnSpPr>
          <p:spPr>
            <a:xfrm flipV="1">
              <a:off x="6760580" y="2672847"/>
              <a:ext cx="341249" cy="1"/>
            </a:xfrm>
            <a:prstGeom prst="line">
              <a:avLst/>
            </a:prstGeom>
            <a:noFill/>
            <a:ln w="571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108" name="Straight Connector 107"/>
            <p:cNvCxnSpPr/>
            <p:nvPr/>
          </p:nvCxnSpPr>
          <p:spPr>
            <a:xfrm flipV="1">
              <a:off x="6760580" y="2963349"/>
              <a:ext cx="341249" cy="1"/>
            </a:xfrm>
            <a:prstGeom prst="line">
              <a:avLst/>
            </a:prstGeom>
            <a:noFill/>
            <a:ln w="571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109" name="Straight Connector 108"/>
            <p:cNvCxnSpPr/>
            <p:nvPr/>
          </p:nvCxnSpPr>
          <p:spPr>
            <a:xfrm flipV="1">
              <a:off x="6760580" y="3240090"/>
              <a:ext cx="341249" cy="1"/>
            </a:xfrm>
            <a:prstGeom prst="line">
              <a:avLst/>
            </a:prstGeom>
            <a:noFill/>
            <a:ln w="571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110" name="Straight Connector 109"/>
            <p:cNvCxnSpPr/>
            <p:nvPr/>
          </p:nvCxnSpPr>
          <p:spPr>
            <a:xfrm flipV="1">
              <a:off x="6760580" y="3530592"/>
              <a:ext cx="341249" cy="1"/>
            </a:xfrm>
            <a:prstGeom prst="line">
              <a:avLst/>
            </a:prstGeom>
            <a:noFill/>
            <a:ln w="571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111" name="Straight Connector 110"/>
            <p:cNvCxnSpPr/>
            <p:nvPr/>
          </p:nvCxnSpPr>
          <p:spPr>
            <a:xfrm flipV="1">
              <a:off x="6760580" y="3829184"/>
              <a:ext cx="341249" cy="1"/>
            </a:xfrm>
            <a:prstGeom prst="line">
              <a:avLst/>
            </a:prstGeom>
            <a:noFill/>
            <a:ln w="57150">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p:cNvCxnSpPr/>
            <p:nvPr/>
          </p:nvCxnSpPr>
          <p:spPr>
            <a:xfrm flipV="1">
              <a:off x="6760580" y="4119686"/>
              <a:ext cx="341249" cy="1"/>
            </a:xfrm>
            <a:prstGeom prst="line">
              <a:avLst/>
            </a:prstGeom>
            <a:noFill/>
            <a:ln w="57150">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p:cNvCxnSpPr/>
            <p:nvPr/>
          </p:nvCxnSpPr>
          <p:spPr>
            <a:xfrm flipV="1">
              <a:off x="6760580" y="4402094"/>
              <a:ext cx="341249" cy="1"/>
            </a:xfrm>
            <a:prstGeom prst="line">
              <a:avLst/>
            </a:prstGeom>
            <a:noFill/>
            <a:ln w="57150">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p:cNvCxnSpPr/>
            <p:nvPr/>
          </p:nvCxnSpPr>
          <p:spPr>
            <a:xfrm flipV="1">
              <a:off x="6760580" y="4692596"/>
              <a:ext cx="341249" cy="1"/>
            </a:xfrm>
            <a:prstGeom prst="line">
              <a:avLst/>
            </a:prstGeom>
            <a:noFill/>
            <a:ln w="57150">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grpSp>
      <p:sp>
        <p:nvSpPr>
          <p:cNvPr id="115" name="TextBox 114"/>
          <p:cNvSpPr txBox="1"/>
          <p:nvPr/>
        </p:nvSpPr>
        <p:spPr>
          <a:xfrm>
            <a:off x="8538444" y="2268019"/>
            <a:ext cx="1692250" cy="307777"/>
          </a:xfrm>
          <a:prstGeom prst="rect">
            <a:avLst/>
          </a:prstGeom>
          <a:noFill/>
        </p:spPr>
        <p:txBody>
          <a:bodyPr wrap="square" rtlCol="0">
            <a:spAutoFit/>
          </a:bodyPr>
          <a:lstStyle/>
          <a:p>
            <a:pPr algn="ctr"/>
            <a:r>
              <a:rPr lang="en-US" sz="1400" dirty="0" smtClean="0">
                <a:solidFill>
                  <a:srgbClr val="FFC000"/>
                </a:solidFill>
                <a:effectLst>
                  <a:glow rad="101600">
                    <a:schemeClr val="bg1"/>
                  </a:glow>
                </a:effectLst>
                <a:latin typeface="Consolas" pitchFamily="49" charset="0"/>
                <a:cs typeface="Consolas" pitchFamily="49" charset="0"/>
              </a:rPr>
              <a:t>AT</a:t>
            </a:r>
            <a:r>
              <a:rPr lang="en-US" sz="1400" b="1" dirty="0">
                <a:solidFill>
                  <a:schemeClr val="accent1"/>
                </a:solidFill>
                <a:effectLst>
                  <a:glow rad="101600">
                    <a:schemeClr val="bg1"/>
                  </a:glow>
                </a:effectLst>
                <a:latin typeface="Consolas" pitchFamily="49" charset="0"/>
                <a:cs typeface="Consolas" pitchFamily="49" charset="0"/>
              </a:rPr>
              <a:t>C</a:t>
            </a:r>
            <a:r>
              <a:rPr lang="en-US" sz="1400" dirty="0" smtClean="0">
                <a:solidFill>
                  <a:srgbClr val="FFC000"/>
                </a:solidFill>
                <a:effectLst>
                  <a:glow rad="101600">
                    <a:schemeClr val="bg1"/>
                  </a:glow>
                </a:effectLst>
                <a:latin typeface="Consolas" pitchFamily="49" charset="0"/>
                <a:cs typeface="Consolas" pitchFamily="49" charset="0"/>
              </a:rPr>
              <a:t>GCGTATGCTCG</a:t>
            </a:r>
            <a:endParaRPr lang="en-US" sz="1400" dirty="0">
              <a:solidFill>
                <a:srgbClr val="FFC000"/>
              </a:solidFill>
              <a:effectLst>
                <a:glow rad="101600">
                  <a:schemeClr val="bg1"/>
                </a:glow>
              </a:effectLst>
              <a:latin typeface="Consolas" pitchFamily="49" charset="0"/>
              <a:cs typeface="Consolas" pitchFamily="49" charset="0"/>
            </a:endParaRPr>
          </a:p>
        </p:txBody>
      </p:sp>
      <p:sp>
        <p:nvSpPr>
          <p:cNvPr id="116" name="TextBox 115"/>
          <p:cNvSpPr txBox="1"/>
          <p:nvPr/>
        </p:nvSpPr>
        <p:spPr>
          <a:xfrm>
            <a:off x="8538444" y="2553803"/>
            <a:ext cx="1692250" cy="307777"/>
          </a:xfrm>
          <a:prstGeom prst="rect">
            <a:avLst/>
          </a:prstGeom>
          <a:noFill/>
        </p:spPr>
        <p:txBody>
          <a:bodyPr wrap="square" rtlCol="0">
            <a:spAutoFit/>
          </a:bodyPr>
          <a:lstStyle/>
          <a:p>
            <a:pPr algn="ctr"/>
            <a:r>
              <a:rPr lang="en-US" sz="1400" dirty="0" smtClean="0">
                <a:solidFill>
                  <a:srgbClr val="FFC000"/>
                </a:solidFill>
                <a:effectLst>
                  <a:glow rad="101600">
                    <a:schemeClr val="bg1"/>
                  </a:glow>
                </a:effectLst>
                <a:latin typeface="Consolas" pitchFamily="49" charset="0"/>
                <a:cs typeface="Consolas" pitchFamily="49" charset="0"/>
              </a:rPr>
              <a:t>ATTGCGTAT</a:t>
            </a:r>
            <a:r>
              <a:rPr lang="en-US" sz="1400" b="1" dirty="0" smtClean="0">
                <a:solidFill>
                  <a:srgbClr val="C00000"/>
                </a:solidFill>
                <a:effectLst>
                  <a:glow rad="101600">
                    <a:schemeClr val="bg1"/>
                  </a:glow>
                </a:effectLst>
                <a:latin typeface="Consolas" pitchFamily="49" charset="0"/>
                <a:cs typeface="Consolas" pitchFamily="49" charset="0"/>
              </a:rPr>
              <a:t>T</a:t>
            </a:r>
            <a:r>
              <a:rPr lang="en-US" sz="1400" dirty="0" smtClean="0">
                <a:solidFill>
                  <a:srgbClr val="FFC000"/>
                </a:solidFill>
                <a:effectLst>
                  <a:glow rad="101600">
                    <a:schemeClr val="bg1"/>
                  </a:glow>
                </a:effectLst>
                <a:latin typeface="Consolas" pitchFamily="49" charset="0"/>
                <a:cs typeface="Consolas" pitchFamily="49" charset="0"/>
              </a:rPr>
              <a:t>CTCG</a:t>
            </a:r>
            <a:endParaRPr lang="en-US" sz="1400" dirty="0">
              <a:solidFill>
                <a:srgbClr val="FFC000"/>
              </a:solidFill>
              <a:effectLst>
                <a:glow rad="101600">
                  <a:schemeClr val="bg1"/>
                </a:glow>
              </a:effectLst>
              <a:latin typeface="Consolas" pitchFamily="49" charset="0"/>
              <a:cs typeface="Consolas" pitchFamily="49" charset="0"/>
            </a:endParaRPr>
          </a:p>
        </p:txBody>
      </p:sp>
      <p:sp>
        <p:nvSpPr>
          <p:cNvPr id="117" name="TextBox 116"/>
          <p:cNvSpPr txBox="1"/>
          <p:nvPr/>
        </p:nvSpPr>
        <p:spPr>
          <a:xfrm>
            <a:off x="8538444" y="2839587"/>
            <a:ext cx="1692250" cy="307777"/>
          </a:xfrm>
          <a:prstGeom prst="rect">
            <a:avLst/>
          </a:prstGeom>
          <a:noFill/>
        </p:spPr>
        <p:txBody>
          <a:bodyPr wrap="square" rtlCol="0">
            <a:spAutoFit/>
          </a:bodyPr>
          <a:lstStyle/>
          <a:p>
            <a:pPr algn="ctr"/>
            <a:r>
              <a:rPr lang="en-US" sz="1400" dirty="0" smtClean="0">
                <a:solidFill>
                  <a:srgbClr val="FFC000"/>
                </a:solidFill>
                <a:effectLst>
                  <a:glow rad="101600">
                    <a:schemeClr val="bg1"/>
                  </a:glow>
                </a:effectLst>
                <a:latin typeface="Consolas" pitchFamily="49" charset="0"/>
                <a:cs typeface="Consolas" pitchFamily="49" charset="0"/>
              </a:rPr>
              <a:t>ATTGCGTAT</a:t>
            </a:r>
            <a:r>
              <a:rPr lang="en-US" sz="1400" b="1" dirty="0">
                <a:solidFill>
                  <a:srgbClr val="C00000"/>
                </a:solidFill>
                <a:effectLst>
                  <a:glow rad="101600">
                    <a:schemeClr val="bg1"/>
                  </a:glow>
                </a:effectLst>
                <a:latin typeface="Consolas" pitchFamily="49" charset="0"/>
                <a:cs typeface="Consolas" pitchFamily="49" charset="0"/>
              </a:rPr>
              <a:t>T</a:t>
            </a:r>
            <a:r>
              <a:rPr lang="en-US" sz="1400" dirty="0" smtClean="0">
                <a:solidFill>
                  <a:srgbClr val="FFC000"/>
                </a:solidFill>
                <a:effectLst>
                  <a:glow rad="101600">
                    <a:schemeClr val="bg1"/>
                  </a:glow>
                </a:effectLst>
                <a:latin typeface="Consolas" pitchFamily="49" charset="0"/>
                <a:cs typeface="Consolas" pitchFamily="49" charset="0"/>
              </a:rPr>
              <a:t>CTCG</a:t>
            </a:r>
            <a:endParaRPr lang="en-US" sz="1400" dirty="0">
              <a:solidFill>
                <a:srgbClr val="FFC000"/>
              </a:solidFill>
              <a:effectLst>
                <a:glow rad="101600">
                  <a:schemeClr val="bg1"/>
                </a:glow>
              </a:effectLst>
              <a:latin typeface="Consolas" pitchFamily="49" charset="0"/>
              <a:cs typeface="Consolas" pitchFamily="49" charset="0"/>
            </a:endParaRPr>
          </a:p>
        </p:txBody>
      </p:sp>
      <p:sp>
        <p:nvSpPr>
          <p:cNvPr id="118" name="TextBox 117"/>
          <p:cNvSpPr txBox="1"/>
          <p:nvPr/>
        </p:nvSpPr>
        <p:spPr>
          <a:xfrm>
            <a:off x="8538444" y="3125371"/>
            <a:ext cx="1692250" cy="307777"/>
          </a:xfrm>
          <a:prstGeom prst="rect">
            <a:avLst/>
          </a:prstGeom>
          <a:noFill/>
        </p:spPr>
        <p:txBody>
          <a:bodyPr wrap="square" rtlCol="0">
            <a:spAutoFit/>
          </a:bodyPr>
          <a:lstStyle/>
          <a:p>
            <a:pPr algn="ctr"/>
            <a:r>
              <a:rPr lang="en-US" sz="1400" dirty="0" smtClean="0">
                <a:solidFill>
                  <a:srgbClr val="FFC000"/>
                </a:solidFill>
                <a:effectLst>
                  <a:glow rad="101600">
                    <a:schemeClr val="bg1"/>
                  </a:glow>
                </a:effectLst>
                <a:latin typeface="Consolas" pitchFamily="49" charset="0"/>
                <a:cs typeface="Consolas" pitchFamily="49" charset="0"/>
              </a:rPr>
              <a:t>ATTGCGTAT</a:t>
            </a:r>
            <a:r>
              <a:rPr lang="en-US" sz="1400" b="1" dirty="0">
                <a:solidFill>
                  <a:srgbClr val="C00000"/>
                </a:solidFill>
                <a:effectLst>
                  <a:glow rad="101600">
                    <a:schemeClr val="bg1"/>
                  </a:glow>
                </a:effectLst>
                <a:latin typeface="Consolas" pitchFamily="49" charset="0"/>
                <a:cs typeface="Consolas" pitchFamily="49" charset="0"/>
              </a:rPr>
              <a:t>T</a:t>
            </a:r>
            <a:r>
              <a:rPr lang="en-US" sz="1400" dirty="0" smtClean="0">
                <a:solidFill>
                  <a:srgbClr val="FFC000"/>
                </a:solidFill>
                <a:effectLst>
                  <a:glow rad="101600">
                    <a:schemeClr val="bg1"/>
                  </a:glow>
                </a:effectLst>
                <a:latin typeface="Consolas" pitchFamily="49" charset="0"/>
                <a:cs typeface="Consolas" pitchFamily="49" charset="0"/>
              </a:rPr>
              <a:t>CTCG</a:t>
            </a:r>
            <a:endParaRPr lang="en-US" sz="1400" dirty="0">
              <a:solidFill>
                <a:srgbClr val="FFC000"/>
              </a:solidFill>
              <a:effectLst>
                <a:glow rad="101600">
                  <a:schemeClr val="bg1"/>
                </a:glow>
              </a:effectLst>
              <a:latin typeface="Consolas" pitchFamily="49" charset="0"/>
              <a:cs typeface="Consolas" pitchFamily="49" charset="0"/>
            </a:endParaRPr>
          </a:p>
        </p:txBody>
      </p:sp>
      <p:sp>
        <p:nvSpPr>
          <p:cNvPr id="119" name="TextBox 118"/>
          <p:cNvSpPr txBox="1"/>
          <p:nvPr/>
        </p:nvSpPr>
        <p:spPr>
          <a:xfrm>
            <a:off x="8538444" y="3411155"/>
            <a:ext cx="1692250" cy="307777"/>
          </a:xfrm>
          <a:prstGeom prst="rect">
            <a:avLst/>
          </a:prstGeom>
          <a:noFill/>
        </p:spPr>
        <p:txBody>
          <a:bodyPr wrap="square" rtlCol="0">
            <a:spAutoFit/>
          </a:bodyPr>
          <a:lstStyle/>
          <a:p>
            <a:pPr algn="ctr"/>
            <a:r>
              <a:rPr lang="en-US" sz="1400" dirty="0" smtClean="0">
                <a:solidFill>
                  <a:srgbClr val="FFC000"/>
                </a:solidFill>
                <a:effectLst>
                  <a:glow rad="101600">
                    <a:schemeClr val="bg1"/>
                  </a:glow>
                </a:effectLst>
                <a:latin typeface="Consolas" pitchFamily="49" charset="0"/>
                <a:cs typeface="Consolas" pitchFamily="49" charset="0"/>
              </a:rPr>
              <a:t>ATTGCGTAT</a:t>
            </a:r>
            <a:r>
              <a:rPr lang="en-US" sz="1400" b="1" dirty="0">
                <a:solidFill>
                  <a:srgbClr val="C00000"/>
                </a:solidFill>
                <a:effectLst>
                  <a:glow rad="101600">
                    <a:schemeClr val="bg1"/>
                  </a:glow>
                </a:effectLst>
                <a:latin typeface="Consolas" pitchFamily="49" charset="0"/>
                <a:cs typeface="Consolas" pitchFamily="49" charset="0"/>
              </a:rPr>
              <a:t>T</a:t>
            </a:r>
            <a:r>
              <a:rPr lang="en-US" sz="1400" dirty="0" smtClean="0">
                <a:solidFill>
                  <a:srgbClr val="FFC000"/>
                </a:solidFill>
                <a:effectLst>
                  <a:glow rad="101600">
                    <a:schemeClr val="bg1"/>
                  </a:glow>
                </a:effectLst>
                <a:latin typeface="Consolas" pitchFamily="49" charset="0"/>
                <a:cs typeface="Consolas" pitchFamily="49" charset="0"/>
              </a:rPr>
              <a:t>CTCG</a:t>
            </a:r>
            <a:endParaRPr lang="en-US" sz="1400" dirty="0">
              <a:solidFill>
                <a:srgbClr val="FFC000"/>
              </a:solidFill>
              <a:effectLst>
                <a:glow rad="101600">
                  <a:schemeClr val="bg1"/>
                </a:glow>
              </a:effectLst>
              <a:latin typeface="Consolas" pitchFamily="49" charset="0"/>
              <a:cs typeface="Consolas" pitchFamily="49" charset="0"/>
            </a:endParaRPr>
          </a:p>
        </p:txBody>
      </p:sp>
      <p:sp>
        <p:nvSpPr>
          <p:cNvPr id="120" name="TextBox 119"/>
          <p:cNvSpPr txBox="1"/>
          <p:nvPr/>
        </p:nvSpPr>
        <p:spPr>
          <a:xfrm>
            <a:off x="8538444" y="3696939"/>
            <a:ext cx="1692250" cy="307777"/>
          </a:xfrm>
          <a:prstGeom prst="rect">
            <a:avLst/>
          </a:prstGeom>
          <a:noFill/>
        </p:spPr>
        <p:txBody>
          <a:bodyPr wrap="square" rtlCol="0">
            <a:spAutoFit/>
          </a:bodyPr>
          <a:lstStyle/>
          <a:p>
            <a:pPr algn="ctr"/>
            <a:r>
              <a:rPr lang="en-US" sz="1400" dirty="0" smtClean="0">
                <a:solidFill>
                  <a:srgbClr val="FFC000"/>
                </a:solidFill>
                <a:effectLst>
                  <a:glow rad="101600">
                    <a:schemeClr val="bg1"/>
                  </a:glow>
                </a:effectLst>
                <a:latin typeface="Consolas" pitchFamily="49" charset="0"/>
                <a:cs typeface="Consolas" pitchFamily="49" charset="0"/>
              </a:rPr>
              <a:t>ATTGCG</a:t>
            </a:r>
            <a:r>
              <a:rPr lang="en-US" sz="1400" b="1" dirty="0" smtClean="0">
                <a:solidFill>
                  <a:schemeClr val="bg1">
                    <a:lumMod val="50000"/>
                  </a:schemeClr>
                </a:solidFill>
                <a:effectLst>
                  <a:glow rad="101600">
                    <a:schemeClr val="bg1"/>
                  </a:glow>
                </a:effectLst>
                <a:latin typeface="Consolas" pitchFamily="49" charset="0"/>
                <a:cs typeface="Consolas" pitchFamily="49" charset="0"/>
              </a:rPr>
              <a:t>G</a:t>
            </a:r>
            <a:r>
              <a:rPr lang="en-US" sz="1400" dirty="0" smtClean="0">
                <a:solidFill>
                  <a:srgbClr val="FFC000"/>
                </a:solidFill>
                <a:effectLst>
                  <a:glow rad="101600">
                    <a:schemeClr val="bg1"/>
                  </a:glow>
                </a:effectLst>
                <a:latin typeface="Consolas" pitchFamily="49" charset="0"/>
                <a:cs typeface="Consolas" pitchFamily="49" charset="0"/>
              </a:rPr>
              <a:t>ATGCTCG</a:t>
            </a:r>
            <a:endParaRPr lang="en-US" sz="1400" dirty="0">
              <a:solidFill>
                <a:srgbClr val="FFC000"/>
              </a:solidFill>
              <a:effectLst>
                <a:glow rad="101600">
                  <a:schemeClr val="bg1"/>
                </a:glow>
              </a:effectLst>
              <a:latin typeface="Consolas" pitchFamily="49" charset="0"/>
              <a:cs typeface="Consolas" pitchFamily="49" charset="0"/>
            </a:endParaRPr>
          </a:p>
        </p:txBody>
      </p:sp>
      <p:sp>
        <p:nvSpPr>
          <p:cNvPr id="121" name="TextBox 120"/>
          <p:cNvSpPr txBox="1"/>
          <p:nvPr/>
        </p:nvSpPr>
        <p:spPr>
          <a:xfrm>
            <a:off x="8538444" y="3982723"/>
            <a:ext cx="1692250" cy="307777"/>
          </a:xfrm>
          <a:prstGeom prst="rect">
            <a:avLst/>
          </a:prstGeom>
          <a:noFill/>
        </p:spPr>
        <p:txBody>
          <a:bodyPr wrap="square" rtlCol="0">
            <a:spAutoFit/>
          </a:bodyPr>
          <a:lstStyle/>
          <a:p>
            <a:pPr algn="ctr"/>
            <a:r>
              <a:rPr lang="en-US" sz="1400" dirty="0" smtClean="0">
                <a:solidFill>
                  <a:srgbClr val="FFC000"/>
                </a:solidFill>
                <a:effectLst>
                  <a:glow rad="101600">
                    <a:schemeClr val="bg1"/>
                  </a:glow>
                </a:effectLst>
                <a:latin typeface="Consolas" pitchFamily="49" charset="0"/>
                <a:cs typeface="Consolas" pitchFamily="49" charset="0"/>
              </a:rPr>
              <a:t>ATTGCG</a:t>
            </a:r>
            <a:r>
              <a:rPr lang="en-US" sz="1400" b="1" dirty="0">
                <a:solidFill>
                  <a:schemeClr val="bg1">
                    <a:lumMod val="50000"/>
                  </a:schemeClr>
                </a:solidFill>
                <a:effectLst>
                  <a:glow rad="101600">
                    <a:schemeClr val="bg1"/>
                  </a:glow>
                </a:effectLst>
                <a:latin typeface="Consolas" pitchFamily="49" charset="0"/>
                <a:cs typeface="Consolas" pitchFamily="49" charset="0"/>
              </a:rPr>
              <a:t>G</a:t>
            </a:r>
            <a:r>
              <a:rPr lang="en-US" sz="1400" dirty="0" smtClean="0">
                <a:solidFill>
                  <a:srgbClr val="FFC000"/>
                </a:solidFill>
                <a:effectLst>
                  <a:glow rad="101600">
                    <a:schemeClr val="bg1"/>
                  </a:glow>
                </a:effectLst>
                <a:latin typeface="Consolas" pitchFamily="49" charset="0"/>
                <a:cs typeface="Consolas" pitchFamily="49" charset="0"/>
              </a:rPr>
              <a:t>ATGCTCG</a:t>
            </a:r>
            <a:endParaRPr lang="en-US" sz="1400" dirty="0">
              <a:solidFill>
                <a:srgbClr val="FFC000"/>
              </a:solidFill>
              <a:effectLst>
                <a:glow rad="101600">
                  <a:schemeClr val="bg1"/>
                </a:glow>
              </a:effectLst>
              <a:latin typeface="Consolas" pitchFamily="49" charset="0"/>
              <a:cs typeface="Consolas" pitchFamily="49" charset="0"/>
            </a:endParaRPr>
          </a:p>
        </p:txBody>
      </p:sp>
      <p:sp>
        <p:nvSpPr>
          <p:cNvPr id="122" name="TextBox 121"/>
          <p:cNvSpPr txBox="1"/>
          <p:nvPr/>
        </p:nvSpPr>
        <p:spPr>
          <a:xfrm>
            <a:off x="8538444" y="4268507"/>
            <a:ext cx="1692250" cy="307777"/>
          </a:xfrm>
          <a:prstGeom prst="rect">
            <a:avLst/>
          </a:prstGeom>
          <a:noFill/>
        </p:spPr>
        <p:txBody>
          <a:bodyPr wrap="square" rtlCol="0">
            <a:spAutoFit/>
          </a:bodyPr>
          <a:lstStyle/>
          <a:p>
            <a:pPr algn="ctr"/>
            <a:r>
              <a:rPr lang="en-US" sz="1400" dirty="0" smtClean="0">
                <a:solidFill>
                  <a:srgbClr val="FFC000"/>
                </a:solidFill>
                <a:effectLst>
                  <a:glow rad="101600">
                    <a:schemeClr val="bg1"/>
                  </a:glow>
                </a:effectLst>
                <a:latin typeface="Consolas" pitchFamily="49" charset="0"/>
                <a:cs typeface="Consolas" pitchFamily="49" charset="0"/>
              </a:rPr>
              <a:t>ATTGCG</a:t>
            </a:r>
            <a:r>
              <a:rPr lang="en-US" sz="1400" b="1" dirty="0">
                <a:solidFill>
                  <a:schemeClr val="bg1">
                    <a:lumMod val="50000"/>
                  </a:schemeClr>
                </a:solidFill>
                <a:effectLst>
                  <a:glow rad="101600">
                    <a:schemeClr val="bg1"/>
                  </a:glow>
                </a:effectLst>
                <a:latin typeface="Consolas" pitchFamily="49" charset="0"/>
                <a:cs typeface="Consolas" pitchFamily="49" charset="0"/>
              </a:rPr>
              <a:t>G</a:t>
            </a:r>
            <a:r>
              <a:rPr lang="en-US" sz="1400" dirty="0" smtClean="0">
                <a:solidFill>
                  <a:srgbClr val="FFC000"/>
                </a:solidFill>
                <a:effectLst>
                  <a:glow rad="101600">
                    <a:schemeClr val="bg1"/>
                  </a:glow>
                </a:effectLst>
                <a:latin typeface="Consolas" pitchFamily="49" charset="0"/>
                <a:cs typeface="Consolas" pitchFamily="49" charset="0"/>
              </a:rPr>
              <a:t>ATGCTCG</a:t>
            </a:r>
            <a:endParaRPr lang="en-US" sz="1400" dirty="0">
              <a:solidFill>
                <a:srgbClr val="FFC000"/>
              </a:solidFill>
              <a:effectLst>
                <a:glow rad="101600">
                  <a:schemeClr val="bg1"/>
                </a:glow>
              </a:effectLst>
              <a:latin typeface="Consolas" pitchFamily="49" charset="0"/>
              <a:cs typeface="Consolas" pitchFamily="49" charset="0"/>
            </a:endParaRPr>
          </a:p>
        </p:txBody>
      </p:sp>
      <p:sp>
        <p:nvSpPr>
          <p:cNvPr id="123" name="TextBox 122"/>
          <p:cNvSpPr txBox="1"/>
          <p:nvPr/>
        </p:nvSpPr>
        <p:spPr>
          <a:xfrm>
            <a:off x="8538444" y="4554294"/>
            <a:ext cx="1692250" cy="307777"/>
          </a:xfrm>
          <a:prstGeom prst="rect">
            <a:avLst/>
          </a:prstGeom>
          <a:noFill/>
        </p:spPr>
        <p:txBody>
          <a:bodyPr wrap="square" rtlCol="0">
            <a:spAutoFit/>
          </a:bodyPr>
          <a:lstStyle/>
          <a:p>
            <a:pPr algn="ctr"/>
            <a:r>
              <a:rPr lang="en-US" sz="1400" dirty="0" smtClean="0">
                <a:solidFill>
                  <a:srgbClr val="FFC000"/>
                </a:solidFill>
                <a:effectLst>
                  <a:glow rad="101600">
                    <a:schemeClr val="bg1"/>
                  </a:glow>
                </a:effectLst>
                <a:latin typeface="Consolas" pitchFamily="49" charset="0"/>
                <a:cs typeface="Consolas" pitchFamily="49" charset="0"/>
              </a:rPr>
              <a:t>ATTGCG</a:t>
            </a:r>
            <a:r>
              <a:rPr lang="en-US" sz="1400" b="1" dirty="0">
                <a:solidFill>
                  <a:schemeClr val="bg1">
                    <a:lumMod val="50000"/>
                  </a:schemeClr>
                </a:solidFill>
                <a:effectLst>
                  <a:glow rad="101600">
                    <a:schemeClr val="bg1"/>
                  </a:glow>
                </a:effectLst>
                <a:latin typeface="Consolas" pitchFamily="49" charset="0"/>
                <a:cs typeface="Consolas" pitchFamily="49" charset="0"/>
              </a:rPr>
              <a:t>G</a:t>
            </a:r>
            <a:r>
              <a:rPr lang="en-US" sz="1400" dirty="0" smtClean="0">
                <a:solidFill>
                  <a:srgbClr val="FFC000"/>
                </a:solidFill>
                <a:effectLst>
                  <a:glow rad="101600">
                    <a:schemeClr val="bg1"/>
                  </a:glow>
                </a:effectLst>
                <a:latin typeface="Consolas" pitchFamily="49" charset="0"/>
                <a:cs typeface="Consolas" pitchFamily="49" charset="0"/>
              </a:rPr>
              <a:t>ATGCTCG</a:t>
            </a:r>
            <a:endParaRPr lang="en-US" sz="1400" dirty="0">
              <a:solidFill>
                <a:srgbClr val="FFC000"/>
              </a:solidFill>
              <a:effectLst>
                <a:glow rad="101600">
                  <a:schemeClr val="bg1"/>
                </a:glow>
              </a:effectLst>
              <a:latin typeface="Consolas" pitchFamily="49" charset="0"/>
              <a:cs typeface="Consolas" pitchFamily="49" charset="0"/>
            </a:endParaRPr>
          </a:p>
        </p:txBody>
      </p:sp>
    </p:spTree>
    <p:extLst>
      <p:ext uri="{BB962C8B-B14F-4D97-AF65-F5344CB8AC3E}">
        <p14:creationId xmlns:p14="http://schemas.microsoft.com/office/powerpoint/2010/main" val="10997878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8">
                                            <p:txEl>
                                              <p:pRg st="0" end="0"/>
                                            </p:txEl>
                                          </p:spTgt>
                                        </p:tgtEl>
                                        <p:attrNameLst>
                                          <p:attrName>style.visibility</p:attrName>
                                        </p:attrNameLst>
                                      </p:cBhvr>
                                      <p:to>
                                        <p:strVal val="visible"/>
                                      </p:to>
                                    </p:set>
                                    <p:animEffect transition="in" filter="fade">
                                      <p:cBhvr>
                                        <p:cTn id="24" dur="500"/>
                                        <p:tgtEl>
                                          <p:spTgt spid="28">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8">
                                            <p:txEl>
                                              <p:pRg st="1" end="1"/>
                                            </p:txEl>
                                          </p:spTgt>
                                        </p:tgtEl>
                                        <p:attrNameLst>
                                          <p:attrName>style.visibility</p:attrName>
                                        </p:attrNameLst>
                                      </p:cBhvr>
                                      <p:to>
                                        <p:strVal val="visible"/>
                                      </p:to>
                                    </p:set>
                                    <p:animEffect transition="in" filter="fade">
                                      <p:cBhvr>
                                        <p:cTn id="27" dur="500"/>
                                        <p:tgtEl>
                                          <p:spTgt spid="2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6"/>
                                        </p:tgtEl>
                                        <p:attrNameLst>
                                          <p:attrName>style.visibility</p:attrName>
                                        </p:attrNameLst>
                                      </p:cBhvr>
                                      <p:to>
                                        <p:strVal val="visible"/>
                                      </p:to>
                                    </p:set>
                                    <p:animEffect transition="in" filter="fade">
                                      <p:cBhvr>
                                        <p:cTn id="32" dur="500"/>
                                        <p:tgtEl>
                                          <p:spTgt spid="66"/>
                                        </p:tgtEl>
                                      </p:cBhvr>
                                    </p:animEffect>
                                  </p:childTnLst>
                                </p:cTn>
                              </p:par>
                              <p:par>
                                <p:cTn id="33" presetID="10" presetClass="entr" presetSubtype="0" fill="hold" nodeType="with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fade">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8">
                                            <p:txEl>
                                              <p:pRg st="2" end="2"/>
                                            </p:txEl>
                                          </p:spTgt>
                                        </p:tgtEl>
                                        <p:attrNameLst>
                                          <p:attrName>style.visibility</p:attrName>
                                        </p:attrNameLst>
                                      </p:cBhvr>
                                      <p:to>
                                        <p:strVal val="visible"/>
                                      </p:to>
                                    </p:set>
                                    <p:animEffect transition="in" filter="fade">
                                      <p:cBhvr>
                                        <p:cTn id="40" dur="500"/>
                                        <p:tgtEl>
                                          <p:spTgt spid="28">
                                            <p:txEl>
                                              <p:pRg st="2" end="2"/>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2"/>
                                        </p:tgtEl>
                                        <p:attrNameLst>
                                          <p:attrName>style.visibility</p:attrName>
                                        </p:attrNameLst>
                                      </p:cBhvr>
                                      <p:to>
                                        <p:strVal val="visible"/>
                                      </p:to>
                                    </p:set>
                                    <p:animEffect transition="in" filter="fade">
                                      <p:cBhvr>
                                        <p:cTn id="43" dur="500"/>
                                        <p:tgtEl>
                                          <p:spTgt spid="7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3"/>
                                        </p:tgtEl>
                                        <p:attrNameLst>
                                          <p:attrName>style.visibility</p:attrName>
                                        </p:attrNameLst>
                                      </p:cBhvr>
                                      <p:to>
                                        <p:strVal val="visible"/>
                                      </p:to>
                                    </p:set>
                                    <p:animEffect transition="in" filter="fade">
                                      <p:cBhvr>
                                        <p:cTn id="46" dur="500"/>
                                        <p:tgtEl>
                                          <p:spTgt spid="7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64"/>
                                        </p:tgtEl>
                                        <p:attrNameLst>
                                          <p:attrName>style.visibility</p:attrName>
                                        </p:attrNameLst>
                                      </p:cBhvr>
                                      <p:to>
                                        <p:strVal val="visible"/>
                                      </p:to>
                                    </p:set>
                                    <p:animEffect transition="in" filter="fade">
                                      <p:cBhvr>
                                        <p:cTn id="49" dur="500"/>
                                        <p:tgtEl>
                                          <p:spTgt spid="6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60"/>
                                        </p:tgtEl>
                                        <p:attrNameLst>
                                          <p:attrName>style.visibility</p:attrName>
                                        </p:attrNameLst>
                                      </p:cBhvr>
                                      <p:to>
                                        <p:strVal val="visible"/>
                                      </p:to>
                                    </p:set>
                                    <p:animEffect transition="in" filter="fade">
                                      <p:cBhvr>
                                        <p:cTn id="52" dur="500"/>
                                        <p:tgtEl>
                                          <p:spTgt spid="6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63"/>
                                        </p:tgtEl>
                                        <p:attrNameLst>
                                          <p:attrName>style.visibility</p:attrName>
                                        </p:attrNameLst>
                                      </p:cBhvr>
                                      <p:to>
                                        <p:strVal val="visible"/>
                                      </p:to>
                                    </p:set>
                                    <p:animEffect transition="in" filter="fade">
                                      <p:cBhvr>
                                        <p:cTn id="55" dur="500"/>
                                        <p:tgtEl>
                                          <p:spTgt spid="6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500"/>
                                        <p:tgtEl>
                                          <p:spTgt spid="29"/>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fade">
                                      <p:cBhvr>
                                        <p:cTn id="65" dur="500"/>
                                        <p:tgtEl>
                                          <p:spTgt spid="6"/>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68"/>
                                        </p:tgtEl>
                                        <p:attrNameLst>
                                          <p:attrName>style.visibility</p:attrName>
                                        </p:attrNameLst>
                                      </p:cBhvr>
                                      <p:to>
                                        <p:strVal val="visible"/>
                                      </p:to>
                                    </p:set>
                                    <p:animEffect transition="in" filter="fade">
                                      <p:cBhvr>
                                        <p:cTn id="70" dur="500"/>
                                        <p:tgtEl>
                                          <p:spTgt spid="68"/>
                                        </p:tgtEl>
                                      </p:cBhvr>
                                    </p:animEffect>
                                  </p:childTnLst>
                                </p:cTn>
                              </p:par>
                              <p:par>
                                <p:cTn id="71" presetID="10" presetClass="entr" presetSubtype="0" fill="hold" nodeType="withEffect">
                                  <p:stCondLst>
                                    <p:cond delay="0"/>
                                  </p:stCondLst>
                                  <p:childTnLst>
                                    <p:set>
                                      <p:cBhvr>
                                        <p:cTn id="72" dur="1" fill="hold">
                                          <p:stCondLst>
                                            <p:cond delay="0"/>
                                          </p:stCondLst>
                                        </p:cTn>
                                        <p:tgtEl>
                                          <p:spTgt spid="71"/>
                                        </p:tgtEl>
                                        <p:attrNameLst>
                                          <p:attrName>style.visibility</p:attrName>
                                        </p:attrNameLst>
                                      </p:cBhvr>
                                      <p:to>
                                        <p:strVal val="visible"/>
                                      </p:to>
                                    </p:set>
                                    <p:animEffect transition="in" filter="fade">
                                      <p:cBhvr>
                                        <p:cTn id="73" dur="500"/>
                                        <p:tgtEl>
                                          <p:spTgt spid="71"/>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61"/>
                                        </p:tgtEl>
                                        <p:attrNameLst>
                                          <p:attrName>style.visibility</p:attrName>
                                        </p:attrNameLst>
                                      </p:cBhvr>
                                      <p:to>
                                        <p:strVal val="visible"/>
                                      </p:to>
                                    </p:set>
                                    <p:animEffect transition="in" filter="fade">
                                      <p:cBhvr>
                                        <p:cTn id="78" dur="500"/>
                                        <p:tgtEl>
                                          <p:spTgt spid="61"/>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45"/>
                                        </p:tgtEl>
                                        <p:attrNameLst>
                                          <p:attrName>style.visibility</p:attrName>
                                        </p:attrNameLst>
                                      </p:cBhvr>
                                      <p:to>
                                        <p:strVal val="visible"/>
                                      </p:to>
                                    </p:set>
                                    <p:animEffect transition="in" filter="fade">
                                      <p:cBhvr>
                                        <p:cTn id="83" dur="500"/>
                                        <p:tgtEl>
                                          <p:spTgt spid="45"/>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15"/>
                                        </p:tgtEl>
                                        <p:attrNameLst>
                                          <p:attrName>style.visibility</p:attrName>
                                        </p:attrNameLst>
                                      </p:cBhvr>
                                      <p:to>
                                        <p:strVal val="visible"/>
                                      </p:to>
                                    </p:set>
                                    <p:animEffect transition="in" filter="fade">
                                      <p:cBhvr>
                                        <p:cTn id="86" dur="500"/>
                                        <p:tgtEl>
                                          <p:spTgt spid="115"/>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16"/>
                                        </p:tgtEl>
                                        <p:attrNameLst>
                                          <p:attrName>style.visibility</p:attrName>
                                        </p:attrNameLst>
                                      </p:cBhvr>
                                      <p:to>
                                        <p:strVal val="visible"/>
                                      </p:to>
                                    </p:set>
                                    <p:animEffect transition="in" filter="fade">
                                      <p:cBhvr>
                                        <p:cTn id="89" dur="500"/>
                                        <p:tgtEl>
                                          <p:spTgt spid="116"/>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117"/>
                                        </p:tgtEl>
                                        <p:attrNameLst>
                                          <p:attrName>style.visibility</p:attrName>
                                        </p:attrNameLst>
                                      </p:cBhvr>
                                      <p:to>
                                        <p:strVal val="visible"/>
                                      </p:to>
                                    </p:set>
                                    <p:animEffect transition="in" filter="fade">
                                      <p:cBhvr>
                                        <p:cTn id="92" dur="500"/>
                                        <p:tgtEl>
                                          <p:spTgt spid="117"/>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18"/>
                                        </p:tgtEl>
                                        <p:attrNameLst>
                                          <p:attrName>style.visibility</p:attrName>
                                        </p:attrNameLst>
                                      </p:cBhvr>
                                      <p:to>
                                        <p:strVal val="visible"/>
                                      </p:to>
                                    </p:set>
                                    <p:animEffect transition="in" filter="fade">
                                      <p:cBhvr>
                                        <p:cTn id="95" dur="500"/>
                                        <p:tgtEl>
                                          <p:spTgt spid="118"/>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19"/>
                                        </p:tgtEl>
                                        <p:attrNameLst>
                                          <p:attrName>style.visibility</p:attrName>
                                        </p:attrNameLst>
                                      </p:cBhvr>
                                      <p:to>
                                        <p:strVal val="visible"/>
                                      </p:to>
                                    </p:set>
                                    <p:animEffect transition="in" filter="fade">
                                      <p:cBhvr>
                                        <p:cTn id="98" dur="500"/>
                                        <p:tgtEl>
                                          <p:spTgt spid="119"/>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120"/>
                                        </p:tgtEl>
                                        <p:attrNameLst>
                                          <p:attrName>style.visibility</p:attrName>
                                        </p:attrNameLst>
                                      </p:cBhvr>
                                      <p:to>
                                        <p:strVal val="visible"/>
                                      </p:to>
                                    </p:set>
                                    <p:animEffect transition="in" filter="fade">
                                      <p:cBhvr>
                                        <p:cTn id="101" dur="500"/>
                                        <p:tgtEl>
                                          <p:spTgt spid="120"/>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121"/>
                                        </p:tgtEl>
                                        <p:attrNameLst>
                                          <p:attrName>style.visibility</p:attrName>
                                        </p:attrNameLst>
                                      </p:cBhvr>
                                      <p:to>
                                        <p:strVal val="visible"/>
                                      </p:to>
                                    </p:set>
                                    <p:animEffect transition="in" filter="fade">
                                      <p:cBhvr>
                                        <p:cTn id="104" dur="500"/>
                                        <p:tgtEl>
                                          <p:spTgt spid="121"/>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122"/>
                                        </p:tgtEl>
                                        <p:attrNameLst>
                                          <p:attrName>style.visibility</p:attrName>
                                        </p:attrNameLst>
                                      </p:cBhvr>
                                      <p:to>
                                        <p:strVal val="visible"/>
                                      </p:to>
                                    </p:set>
                                    <p:animEffect transition="in" filter="fade">
                                      <p:cBhvr>
                                        <p:cTn id="107" dur="500"/>
                                        <p:tgtEl>
                                          <p:spTgt spid="122"/>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123"/>
                                        </p:tgtEl>
                                        <p:attrNameLst>
                                          <p:attrName>style.visibility</p:attrName>
                                        </p:attrNameLst>
                                      </p:cBhvr>
                                      <p:to>
                                        <p:strVal val="visible"/>
                                      </p:to>
                                    </p:set>
                                    <p:animEffect transition="in" filter="fade">
                                      <p:cBhvr>
                                        <p:cTn id="110"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P spid="29" grpId="0"/>
      <p:bldP spid="45" grpId="0"/>
      <p:bldP spid="61" grpId="0"/>
      <p:bldP spid="66" grpId="0" animBg="1"/>
      <p:bldP spid="68" grpId="0" animBg="1"/>
      <p:bldP spid="60" grpId="0" animBg="1"/>
      <p:bldP spid="63" grpId="0" animBg="1"/>
      <p:bldP spid="64" grpId="0" animBg="1"/>
      <p:bldP spid="72" grpId="0" animBg="1"/>
      <p:bldP spid="73" grpId="0" animBg="1"/>
      <p:bldP spid="115" grpId="0"/>
      <p:bldP spid="116" grpId="0"/>
      <p:bldP spid="117" grpId="0"/>
      <p:bldP spid="118" grpId="0"/>
      <p:bldP spid="119" grpId="0"/>
      <p:bldP spid="120" grpId="0"/>
      <p:bldP spid="121" grpId="0"/>
      <p:bldP spid="122" grpId="0"/>
      <p:bldP spid="1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Amplicon</a:t>
            </a:r>
            <a:r>
              <a:rPr lang="en-US" dirty="0"/>
              <a:t>/16S sequencing: Data Processing</a:t>
            </a:r>
          </a:p>
        </p:txBody>
      </p:sp>
      <p:sp>
        <p:nvSpPr>
          <p:cNvPr id="4" name="Date Placeholder 3"/>
          <p:cNvSpPr>
            <a:spLocks noGrp="1"/>
          </p:cNvSpPr>
          <p:nvPr>
            <p:ph type="dt" sz="half" idx="10"/>
          </p:nvPr>
        </p:nvSpPr>
        <p:spPr/>
        <p:txBody>
          <a:bodyPr/>
          <a:lstStyle/>
          <a:p>
            <a:fld id="{149AB08A-B8FE-2744-A176-508EFC0AA4E9}" type="datetime1">
              <a:rPr lang="en-US" smtClean="0"/>
              <a:t>3/19/2018</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13</a:t>
            </a:fld>
            <a:endParaRPr lang="en-US"/>
          </a:p>
        </p:txBody>
      </p:sp>
      <p:grpSp>
        <p:nvGrpSpPr>
          <p:cNvPr id="6" name="Group 5"/>
          <p:cNvGrpSpPr/>
          <p:nvPr/>
        </p:nvGrpSpPr>
        <p:grpSpPr>
          <a:xfrm>
            <a:off x="6201565" y="3429000"/>
            <a:ext cx="4374946" cy="1295400"/>
            <a:chOff x="4572000" y="3429000"/>
            <a:chExt cx="4374946" cy="1295400"/>
          </a:xfrm>
        </p:grpSpPr>
        <p:sp>
          <p:nvSpPr>
            <p:cNvPr id="7" name="TextBox 6"/>
            <p:cNvSpPr txBox="1"/>
            <p:nvPr/>
          </p:nvSpPr>
          <p:spPr>
            <a:xfrm>
              <a:off x="6238305" y="3429000"/>
              <a:ext cx="1042337" cy="400110"/>
            </a:xfrm>
            <a:prstGeom prst="rect">
              <a:avLst/>
            </a:prstGeom>
            <a:noFill/>
            <a:ln>
              <a:noFill/>
            </a:ln>
          </p:spPr>
          <p:txBody>
            <a:bodyPr wrap="none" rtlCol="0">
              <a:spAutoFit/>
            </a:bodyPr>
            <a:lstStyle/>
            <a:p>
              <a:r>
                <a:rPr lang="en-US" sz="2000" b="1" i="1" u="sng" dirty="0"/>
                <a:t>de novo</a:t>
              </a:r>
            </a:p>
          </p:txBody>
        </p:sp>
        <p:sp>
          <p:nvSpPr>
            <p:cNvPr id="8" name="TextBox 7"/>
            <p:cNvSpPr txBox="1"/>
            <p:nvPr/>
          </p:nvSpPr>
          <p:spPr>
            <a:xfrm>
              <a:off x="4572000" y="3708737"/>
              <a:ext cx="4374946" cy="1015663"/>
            </a:xfrm>
            <a:prstGeom prst="rect">
              <a:avLst/>
            </a:prstGeom>
            <a:noFill/>
            <a:ln>
              <a:noFill/>
            </a:ln>
          </p:spPr>
          <p:txBody>
            <a:bodyPr wrap="square" rtlCol="0">
              <a:spAutoFit/>
            </a:bodyPr>
            <a:lstStyle/>
            <a:p>
              <a:pPr algn="ctr"/>
              <a:r>
                <a:rPr lang="en-US" sz="2000" dirty="0" smtClean="0"/>
                <a:t>1. Group sequences by similarity </a:t>
              </a:r>
            </a:p>
            <a:p>
              <a:pPr algn="ctr"/>
              <a:r>
                <a:rPr lang="en-US" sz="2000" dirty="0" smtClean="0"/>
                <a:t>2. Pick representatives (*)</a:t>
              </a:r>
            </a:p>
            <a:p>
              <a:pPr algn="ctr"/>
              <a:r>
                <a:rPr lang="en-US" sz="2000" dirty="0" smtClean="0"/>
                <a:t>3. Approximate taxonomy</a:t>
              </a:r>
            </a:p>
          </p:txBody>
        </p:sp>
      </p:grpSp>
      <p:grpSp>
        <p:nvGrpSpPr>
          <p:cNvPr id="9" name="Group 8"/>
          <p:cNvGrpSpPr/>
          <p:nvPr/>
        </p:nvGrpSpPr>
        <p:grpSpPr>
          <a:xfrm>
            <a:off x="1165154" y="990600"/>
            <a:ext cx="5479480" cy="400110"/>
            <a:chOff x="609600" y="990600"/>
            <a:chExt cx="5479480" cy="400110"/>
          </a:xfrm>
        </p:grpSpPr>
        <p:sp>
          <p:nvSpPr>
            <p:cNvPr id="10" name="Oval 9"/>
            <p:cNvSpPr/>
            <p:nvPr/>
          </p:nvSpPr>
          <p:spPr>
            <a:xfrm>
              <a:off x="609600" y="1020050"/>
              <a:ext cx="328187" cy="328187"/>
            </a:xfrm>
            <a:prstGeom prst="ellipse">
              <a:avLst/>
            </a:prstGeom>
            <a:gradFill flip="none" rotWithShape="1">
              <a:gsLst>
                <a:gs pos="0">
                  <a:schemeClr val="bg1"/>
                </a:gs>
                <a:gs pos="79000">
                  <a:srgbClr val="C00000"/>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a:off x="951840" y="990600"/>
              <a:ext cx="5137240" cy="400110"/>
            </a:xfrm>
            <a:prstGeom prst="rect">
              <a:avLst/>
            </a:prstGeom>
            <a:noFill/>
            <a:ln>
              <a:noFill/>
            </a:ln>
          </p:spPr>
          <p:txBody>
            <a:bodyPr wrap="none" rtlCol="0">
              <a:spAutoFit/>
            </a:bodyPr>
            <a:lstStyle/>
            <a:p>
              <a:r>
                <a:rPr lang="en-US" sz="2000" dirty="0" smtClean="0"/>
                <a:t>= 16S read (traceable to a sample by barcoding)</a:t>
              </a:r>
              <a:endParaRPr lang="en-US" sz="2000" dirty="0"/>
            </a:p>
          </p:txBody>
        </p:sp>
      </p:grpSp>
      <p:sp>
        <p:nvSpPr>
          <p:cNvPr id="12" name="Oval 11"/>
          <p:cNvSpPr/>
          <p:nvPr/>
        </p:nvSpPr>
        <p:spPr>
          <a:xfrm>
            <a:off x="3049812" y="2274367"/>
            <a:ext cx="328187" cy="328187"/>
          </a:xfrm>
          <a:prstGeom prst="ellipse">
            <a:avLst/>
          </a:prstGeom>
          <a:gradFill flip="none" rotWithShape="1">
            <a:gsLst>
              <a:gs pos="0">
                <a:schemeClr val="bg1"/>
              </a:gs>
              <a:gs pos="79000">
                <a:srgbClr val="C00000"/>
              </a:gs>
            </a:gsLst>
            <a:path path="circle">
              <a:fillToRect l="50000" t="50000" r="50000" b="50000"/>
            </a:path>
            <a:tileRect/>
          </a:gra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a:t>
            </a:r>
            <a:endParaRPr lang="en-US" dirty="0">
              <a:solidFill>
                <a:schemeClr val="tx1"/>
              </a:solidFill>
            </a:endParaRPr>
          </a:p>
        </p:txBody>
      </p:sp>
      <p:grpSp>
        <p:nvGrpSpPr>
          <p:cNvPr id="13" name="Group 12"/>
          <p:cNvGrpSpPr/>
          <p:nvPr/>
        </p:nvGrpSpPr>
        <p:grpSpPr>
          <a:xfrm>
            <a:off x="2551865" y="1847348"/>
            <a:ext cx="1322580" cy="1152783"/>
            <a:chOff x="922300" y="1847348"/>
            <a:chExt cx="1322580" cy="1152783"/>
          </a:xfrm>
        </p:grpSpPr>
        <p:sp>
          <p:nvSpPr>
            <p:cNvPr id="14" name="Oval 13"/>
            <p:cNvSpPr/>
            <p:nvPr/>
          </p:nvSpPr>
          <p:spPr>
            <a:xfrm>
              <a:off x="922300" y="1847348"/>
              <a:ext cx="328187" cy="328187"/>
            </a:xfrm>
            <a:prstGeom prst="ellipse">
              <a:avLst/>
            </a:prstGeom>
            <a:gradFill flip="none" rotWithShape="1">
              <a:gsLst>
                <a:gs pos="0">
                  <a:schemeClr val="bg1"/>
                </a:gs>
                <a:gs pos="79000">
                  <a:srgbClr val="C00000"/>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Oval 14"/>
            <p:cNvSpPr/>
            <p:nvPr/>
          </p:nvSpPr>
          <p:spPr>
            <a:xfrm>
              <a:off x="922301" y="2671944"/>
              <a:ext cx="328187" cy="328187"/>
            </a:xfrm>
            <a:prstGeom prst="ellipse">
              <a:avLst/>
            </a:prstGeom>
            <a:gradFill flip="none" rotWithShape="1">
              <a:gsLst>
                <a:gs pos="0">
                  <a:schemeClr val="bg1"/>
                </a:gs>
                <a:gs pos="79000">
                  <a:srgbClr val="C00000"/>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Oval 15"/>
            <p:cNvSpPr/>
            <p:nvPr/>
          </p:nvSpPr>
          <p:spPr>
            <a:xfrm>
              <a:off x="1916693" y="2625941"/>
              <a:ext cx="328187" cy="328187"/>
            </a:xfrm>
            <a:prstGeom prst="ellipse">
              <a:avLst/>
            </a:prstGeom>
            <a:gradFill flip="none" rotWithShape="1">
              <a:gsLst>
                <a:gs pos="0">
                  <a:schemeClr val="bg1"/>
                </a:gs>
                <a:gs pos="79000">
                  <a:srgbClr val="C00000"/>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17" name="Straight Arrow Connector 16"/>
          <p:cNvCxnSpPr/>
          <p:nvPr/>
        </p:nvCxnSpPr>
        <p:spPr>
          <a:xfrm flipV="1">
            <a:off x="2857230" y="2554249"/>
            <a:ext cx="164093" cy="152400"/>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885719" y="2133285"/>
            <a:ext cx="164093" cy="141082"/>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3402323" y="2519545"/>
            <a:ext cx="143935" cy="129389"/>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4837034" y="2246036"/>
            <a:ext cx="328187" cy="328187"/>
          </a:xfrm>
          <a:prstGeom prst="ellipse">
            <a:avLst/>
          </a:prstGeom>
          <a:gradFill flip="none" rotWithShape="1">
            <a:gsLst>
              <a:gs pos="0">
                <a:schemeClr val="bg1"/>
              </a:gs>
              <a:gs pos="79000">
                <a:schemeClr val="accent1"/>
              </a:gs>
            </a:gsLst>
            <a:path path="circle">
              <a:fillToRect l="50000" t="50000" r="50000" b="50000"/>
            </a:path>
            <a:tileRect/>
          </a:gra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b</a:t>
            </a:r>
            <a:endParaRPr lang="en-US" dirty="0">
              <a:solidFill>
                <a:schemeClr val="tx1"/>
              </a:solidFill>
            </a:endParaRPr>
          </a:p>
        </p:txBody>
      </p:sp>
      <p:grpSp>
        <p:nvGrpSpPr>
          <p:cNvPr id="21" name="Group 20"/>
          <p:cNvGrpSpPr/>
          <p:nvPr/>
        </p:nvGrpSpPr>
        <p:grpSpPr>
          <a:xfrm>
            <a:off x="4339088" y="2597610"/>
            <a:ext cx="1508174" cy="867799"/>
            <a:chOff x="2709523" y="2597610"/>
            <a:chExt cx="1508174" cy="867799"/>
          </a:xfrm>
        </p:grpSpPr>
        <p:sp>
          <p:nvSpPr>
            <p:cNvPr id="22" name="Oval 21"/>
            <p:cNvSpPr/>
            <p:nvPr/>
          </p:nvSpPr>
          <p:spPr>
            <a:xfrm>
              <a:off x="3889510" y="3137222"/>
              <a:ext cx="328187" cy="328187"/>
            </a:xfrm>
            <a:prstGeom prst="ellipse">
              <a:avLst/>
            </a:prstGeom>
            <a:gradFill flip="none" rotWithShape="1">
              <a:gsLst>
                <a:gs pos="0">
                  <a:schemeClr val="bg1"/>
                </a:gs>
                <a:gs pos="79000">
                  <a:schemeClr val="tx2">
                    <a:lumMod val="75000"/>
                  </a:scheme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Oval 22"/>
            <p:cNvSpPr/>
            <p:nvPr/>
          </p:nvSpPr>
          <p:spPr>
            <a:xfrm>
              <a:off x="2709523" y="2643613"/>
              <a:ext cx="328187" cy="328187"/>
            </a:xfrm>
            <a:prstGeom prst="ellipse">
              <a:avLst/>
            </a:prstGeom>
            <a:gradFill flip="none" rotWithShape="1">
              <a:gsLst>
                <a:gs pos="0">
                  <a:schemeClr val="bg1"/>
                </a:gs>
                <a:gs pos="79000">
                  <a:schemeClr val="accent1"/>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Oval 23"/>
            <p:cNvSpPr/>
            <p:nvPr/>
          </p:nvSpPr>
          <p:spPr>
            <a:xfrm>
              <a:off x="3703915" y="2597610"/>
              <a:ext cx="328187" cy="328187"/>
            </a:xfrm>
            <a:prstGeom prst="ellipse">
              <a:avLst/>
            </a:prstGeom>
            <a:gradFill flip="none" rotWithShape="1">
              <a:gsLst>
                <a:gs pos="0">
                  <a:schemeClr val="bg1"/>
                </a:gs>
                <a:gs pos="79000">
                  <a:schemeClr val="accent1"/>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25" name="Straight Arrow Connector 24"/>
          <p:cNvCxnSpPr/>
          <p:nvPr/>
        </p:nvCxnSpPr>
        <p:spPr>
          <a:xfrm flipV="1">
            <a:off x="4644452" y="2525918"/>
            <a:ext cx="164093" cy="152400"/>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5189545" y="2491214"/>
            <a:ext cx="143935" cy="129389"/>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4168041" y="1633602"/>
            <a:ext cx="1627822" cy="1627822"/>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Oval 27"/>
          <p:cNvSpPr/>
          <p:nvPr/>
        </p:nvSpPr>
        <p:spPr>
          <a:xfrm>
            <a:off x="2363943" y="1648778"/>
            <a:ext cx="1627822" cy="1627822"/>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TextBox 28"/>
          <p:cNvSpPr txBox="1"/>
          <p:nvPr/>
        </p:nvSpPr>
        <p:spPr>
          <a:xfrm>
            <a:off x="3077365" y="3429000"/>
            <a:ext cx="1966308" cy="400110"/>
          </a:xfrm>
          <a:prstGeom prst="rect">
            <a:avLst/>
          </a:prstGeom>
          <a:noFill/>
          <a:ln>
            <a:noFill/>
          </a:ln>
        </p:spPr>
        <p:txBody>
          <a:bodyPr wrap="none" rtlCol="0">
            <a:spAutoFit/>
          </a:bodyPr>
          <a:lstStyle/>
          <a:p>
            <a:r>
              <a:rPr lang="en-US" sz="2000" b="1" u="sng" dirty="0" smtClean="0"/>
              <a:t>Closed reference</a:t>
            </a:r>
            <a:endParaRPr lang="en-US" sz="2000" b="1" u="sng" dirty="0"/>
          </a:p>
        </p:txBody>
      </p:sp>
      <p:sp>
        <p:nvSpPr>
          <p:cNvPr id="30" name="TextBox 29"/>
          <p:cNvSpPr txBox="1"/>
          <p:nvPr/>
        </p:nvSpPr>
        <p:spPr>
          <a:xfrm>
            <a:off x="1899046" y="3708737"/>
            <a:ext cx="4374946" cy="1015663"/>
          </a:xfrm>
          <a:prstGeom prst="rect">
            <a:avLst/>
          </a:prstGeom>
          <a:noFill/>
          <a:ln>
            <a:noFill/>
          </a:ln>
        </p:spPr>
        <p:txBody>
          <a:bodyPr wrap="square" rtlCol="0">
            <a:spAutoFit/>
          </a:bodyPr>
          <a:lstStyle/>
          <a:p>
            <a:pPr algn="ctr"/>
            <a:r>
              <a:rPr lang="en-US" sz="2000" dirty="0" smtClean="0"/>
              <a:t>Map reads (within some tolerance) </a:t>
            </a:r>
          </a:p>
          <a:p>
            <a:pPr algn="ctr"/>
            <a:r>
              <a:rPr lang="en-US" sz="2000" dirty="0" smtClean="0"/>
              <a:t>to known 16S genes (a, b) </a:t>
            </a:r>
          </a:p>
          <a:p>
            <a:pPr algn="ctr"/>
            <a:r>
              <a:rPr lang="en-US" sz="2000" dirty="0" smtClean="0"/>
              <a:t>from a database, e.g.: </a:t>
            </a:r>
          </a:p>
        </p:txBody>
      </p:sp>
      <p:grpSp>
        <p:nvGrpSpPr>
          <p:cNvPr id="31" name="Group 30"/>
          <p:cNvGrpSpPr/>
          <p:nvPr/>
        </p:nvGrpSpPr>
        <p:grpSpPr>
          <a:xfrm>
            <a:off x="2239165" y="4870043"/>
            <a:ext cx="1828800" cy="1447800"/>
            <a:chOff x="5105400" y="3581400"/>
            <a:chExt cx="1828800" cy="1447800"/>
          </a:xfrm>
        </p:grpSpPr>
        <p:pic>
          <p:nvPicPr>
            <p:cNvPr id="32" name="Picture 9"/>
            <p:cNvPicPr>
              <a:picLocks noChangeAspect="1" noChangeArrowheads="1"/>
            </p:cNvPicPr>
            <p:nvPr/>
          </p:nvPicPr>
          <p:blipFill>
            <a:blip r:embed="rId2" cstate="print"/>
            <a:srcRect/>
            <a:stretch>
              <a:fillRect/>
            </a:stretch>
          </p:blipFill>
          <p:spPr bwMode="auto">
            <a:xfrm>
              <a:off x="5105400" y="3581400"/>
              <a:ext cx="1828800" cy="1231453"/>
            </a:xfrm>
            <a:prstGeom prst="rect">
              <a:avLst/>
            </a:prstGeom>
            <a:noFill/>
            <a:ln w="9525">
              <a:noFill/>
              <a:miter lim="800000"/>
              <a:headEnd/>
              <a:tailEnd/>
            </a:ln>
          </p:spPr>
        </p:pic>
        <p:sp>
          <p:nvSpPr>
            <p:cNvPr id="33" name="Rectangle 32"/>
            <p:cNvSpPr/>
            <p:nvPr/>
          </p:nvSpPr>
          <p:spPr>
            <a:xfrm>
              <a:off x="5105400" y="4813756"/>
              <a:ext cx="1828800" cy="215444"/>
            </a:xfrm>
            <a:prstGeom prst="rect">
              <a:avLst/>
            </a:prstGeom>
            <a:noFill/>
            <a:ln>
              <a:noFill/>
            </a:ln>
          </p:spPr>
          <p:txBody>
            <a:bodyPr wrap="square" lIns="0" tIns="0" rIns="0" bIns="0">
              <a:spAutoFit/>
            </a:bodyPr>
            <a:lstStyle/>
            <a:p>
              <a:pPr algn="ctr"/>
              <a:r>
                <a:rPr lang="en-US" sz="1400" dirty="0" smtClean="0"/>
                <a:t>greengenes.lbl.gov</a:t>
              </a:r>
              <a:endParaRPr lang="en-US" sz="1400" dirty="0"/>
            </a:p>
          </p:txBody>
        </p:sp>
      </p:grpSp>
      <p:grpSp>
        <p:nvGrpSpPr>
          <p:cNvPr id="34" name="Group 33"/>
          <p:cNvGrpSpPr/>
          <p:nvPr/>
        </p:nvGrpSpPr>
        <p:grpSpPr>
          <a:xfrm>
            <a:off x="4258465" y="4870043"/>
            <a:ext cx="1790700" cy="929819"/>
            <a:chOff x="7010400" y="3552825"/>
            <a:chExt cx="1790700" cy="929819"/>
          </a:xfrm>
        </p:grpSpPr>
        <p:pic>
          <p:nvPicPr>
            <p:cNvPr id="35" name="Picture 12"/>
            <p:cNvPicPr>
              <a:picLocks noChangeAspect="1" noChangeArrowheads="1"/>
            </p:cNvPicPr>
            <p:nvPr/>
          </p:nvPicPr>
          <p:blipFill>
            <a:blip r:embed="rId3" cstate="print"/>
            <a:srcRect/>
            <a:stretch>
              <a:fillRect/>
            </a:stretch>
          </p:blipFill>
          <p:spPr bwMode="auto">
            <a:xfrm>
              <a:off x="7010400" y="3552825"/>
              <a:ext cx="1790700" cy="714375"/>
            </a:xfrm>
            <a:prstGeom prst="rect">
              <a:avLst/>
            </a:prstGeom>
            <a:noFill/>
            <a:ln w="9525">
              <a:noFill/>
              <a:miter lim="800000"/>
              <a:headEnd/>
              <a:tailEnd/>
            </a:ln>
          </p:spPr>
        </p:pic>
        <p:sp>
          <p:nvSpPr>
            <p:cNvPr id="36" name="Rectangle 35"/>
            <p:cNvSpPr/>
            <p:nvPr/>
          </p:nvSpPr>
          <p:spPr>
            <a:xfrm>
              <a:off x="7067550" y="4267200"/>
              <a:ext cx="1676400" cy="215444"/>
            </a:xfrm>
            <a:prstGeom prst="rect">
              <a:avLst/>
            </a:prstGeom>
            <a:noFill/>
            <a:ln>
              <a:noFill/>
            </a:ln>
          </p:spPr>
          <p:txBody>
            <a:bodyPr wrap="square" lIns="0" tIns="0" rIns="0" bIns="0">
              <a:spAutoFit/>
            </a:bodyPr>
            <a:lstStyle/>
            <a:p>
              <a:pPr algn="ctr"/>
              <a:r>
                <a:rPr lang="en-US" sz="1400" dirty="0" smtClean="0"/>
                <a:t>www.arb-silva.de</a:t>
              </a:r>
              <a:endParaRPr lang="en-US" sz="1400" dirty="0"/>
            </a:p>
          </p:txBody>
        </p:sp>
      </p:grpSp>
      <p:sp>
        <p:nvSpPr>
          <p:cNvPr id="37" name="Oval 36"/>
          <p:cNvSpPr/>
          <p:nvPr/>
        </p:nvSpPr>
        <p:spPr>
          <a:xfrm>
            <a:off x="9052736" y="2169836"/>
            <a:ext cx="328187" cy="328187"/>
          </a:xfrm>
          <a:prstGeom prst="ellipse">
            <a:avLst/>
          </a:prstGeom>
          <a:gradFill flip="none" rotWithShape="1">
            <a:gsLst>
              <a:gs pos="0">
                <a:schemeClr val="bg1"/>
              </a:gs>
              <a:gs pos="79000">
                <a:schemeClr val="accent6"/>
              </a:gs>
            </a:gsLst>
            <a:path path="circle">
              <a:fillToRect l="50000" t="50000" r="50000" b="50000"/>
            </a:path>
            <a:tileRect/>
          </a:gra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t>
            </a:r>
            <a:endParaRPr lang="en-US" dirty="0">
              <a:solidFill>
                <a:schemeClr val="tx1"/>
              </a:solidFill>
            </a:endParaRPr>
          </a:p>
        </p:txBody>
      </p:sp>
      <p:sp>
        <p:nvSpPr>
          <p:cNvPr id="38" name="Oval 37"/>
          <p:cNvSpPr/>
          <p:nvPr/>
        </p:nvSpPr>
        <p:spPr>
          <a:xfrm rot="20063742">
            <a:off x="8383743" y="1557402"/>
            <a:ext cx="1627822" cy="1627822"/>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9" name="Group 38"/>
          <p:cNvGrpSpPr/>
          <p:nvPr/>
        </p:nvGrpSpPr>
        <p:grpSpPr>
          <a:xfrm>
            <a:off x="6754074" y="1900776"/>
            <a:ext cx="1209752" cy="1111290"/>
            <a:chOff x="5124509" y="1900776"/>
            <a:chExt cx="1209752" cy="1111290"/>
          </a:xfrm>
        </p:grpSpPr>
        <p:sp>
          <p:nvSpPr>
            <p:cNvPr id="40" name="Oval 39"/>
            <p:cNvSpPr/>
            <p:nvPr/>
          </p:nvSpPr>
          <p:spPr>
            <a:xfrm>
              <a:off x="5635949" y="2198167"/>
              <a:ext cx="328187" cy="328187"/>
            </a:xfrm>
            <a:prstGeom prst="ellipse">
              <a:avLst/>
            </a:prstGeom>
            <a:gradFill flip="none" rotWithShape="1">
              <a:gsLst>
                <a:gs pos="0">
                  <a:schemeClr val="bg1"/>
                </a:gs>
                <a:gs pos="79000">
                  <a:schemeClr val="bg2">
                    <a:lumMod val="50000"/>
                  </a:schemeClr>
                </a:gs>
              </a:gsLst>
              <a:path path="circle">
                <a:fillToRect l="50000" t="50000" r="50000" b="50000"/>
              </a:path>
              <a:tileRect/>
            </a:gra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t>
              </a:r>
              <a:endParaRPr lang="en-US" dirty="0">
                <a:solidFill>
                  <a:schemeClr val="tx1"/>
                </a:solidFill>
              </a:endParaRPr>
            </a:p>
          </p:txBody>
        </p:sp>
        <p:sp>
          <p:nvSpPr>
            <p:cNvPr id="41" name="Oval 40"/>
            <p:cNvSpPr/>
            <p:nvPr/>
          </p:nvSpPr>
          <p:spPr>
            <a:xfrm rot="3923428">
              <a:off x="6006074" y="1900776"/>
              <a:ext cx="328187" cy="328187"/>
            </a:xfrm>
            <a:prstGeom prst="ellipse">
              <a:avLst/>
            </a:prstGeom>
            <a:gradFill flip="none" rotWithShape="1">
              <a:gsLst>
                <a:gs pos="0">
                  <a:schemeClr val="bg1"/>
                </a:gs>
                <a:gs pos="79000">
                  <a:schemeClr val="bg2">
                    <a:lumMod val="50000"/>
                  </a:scheme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Oval 41"/>
            <p:cNvSpPr/>
            <p:nvPr/>
          </p:nvSpPr>
          <p:spPr>
            <a:xfrm rot="3923428">
              <a:off x="5124509" y="2087924"/>
              <a:ext cx="328187" cy="328187"/>
            </a:xfrm>
            <a:prstGeom prst="ellipse">
              <a:avLst/>
            </a:prstGeom>
            <a:gradFill flip="none" rotWithShape="1">
              <a:gsLst>
                <a:gs pos="0">
                  <a:schemeClr val="bg1"/>
                </a:gs>
                <a:gs pos="79000">
                  <a:schemeClr val="bg2">
                    <a:lumMod val="50000"/>
                  </a:scheme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Oval 42"/>
            <p:cNvSpPr/>
            <p:nvPr/>
          </p:nvSpPr>
          <p:spPr>
            <a:xfrm rot="3923428">
              <a:off x="5600287" y="2683879"/>
              <a:ext cx="328187" cy="328187"/>
            </a:xfrm>
            <a:prstGeom prst="ellipse">
              <a:avLst/>
            </a:prstGeom>
            <a:gradFill flip="none" rotWithShape="1">
              <a:gsLst>
                <a:gs pos="0">
                  <a:schemeClr val="bg1"/>
                </a:gs>
                <a:gs pos="79000">
                  <a:schemeClr val="bg2">
                    <a:lumMod val="50000"/>
                  </a:scheme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4" name="Oval 43"/>
          <p:cNvSpPr/>
          <p:nvPr/>
        </p:nvSpPr>
        <p:spPr>
          <a:xfrm rot="3923428">
            <a:off x="6579645" y="1572578"/>
            <a:ext cx="1627822" cy="1627822"/>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45" name="Table 44"/>
          <p:cNvGraphicFramePr>
            <a:graphicFrameLocks noGrp="1"/>
          </p:cNvGraphicFramePr>
          <p:nvPr>
            <p:extLst>
              <p:ext uri="{D42A27DB-BD31-4B8C-83A1-F6EECF244321}">
                <p14:modId xmlns:p14="http://schemas.microsoft.com/office/powerpoint/2010/main" val="1412230655"/>
              </p:ext>
            </p:extLst>
          </p:nvPr>
        </p:nvGraphicFramePr>
        <p:xfrm>
          <a:off x="6810550" y="4800600"/>
          <a:ext cx="3353415" cy="1783080"/>
        </p:xfrm>
        <a:graphic>
          <a:graphicData uri="http://schemas.openxmlformats.org/drawingml/2006/table">
            <a:tbl>
              <a:tblPr>
                <a:tableStyleId>{5C22544A-7EE6-4342-B048-85BDC9FD1C3A}</a:tableStyleId>
              </a:tblPr>
              <a:tblGrid>
                <a:gridCol w="1143615"/>
                <a:gridCol w="1143000"/>
                <a:gridCol w="1066800"/>
              </a:tblGrid>
              <a:tr h="198967">
                <a:tc>
                  <a:txBody>
                    <a:bodyPr/>
                    <a:lstStyle/>
                    <a:p>
                      <a:pPr algn="l" fontAlgn="b"/>
                      <a:r>
                        <a:rPr lang="en-US" sz="1400" b="1" i="0" u="none" strike="noStrike" dirty="0" smtClean="0">
                          <a:solidFill>
                            <a:schemeClr val="tx1"/>
                          </a:solidFill>
                          <a:effectLst/>
                          <a:latin typeface="Calibri"/>
                        </a:rPr>
                        <a:t>Tax. Level</a:t>
                      </a:r>
                      <a:endParaRPr lang="en-US" sz="1400" b="1" i="0" u="none" strike="noStrike" dirty="0">
                        <a:solidFill>
                          <a:schemeClr val="tx1"/>
                        </a:solidFill>
                        <a:effectLst/>
                        <a:latin typeface="Calibri"/>
                      </a:endParaRPr>
                    </a:p>
                  </a:txBody>
                  <a:tcPr marL="9525" marR="9525" marT="9525" marB="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400" b="1" i="0" u="none" strike="noStrike" dirty="0" smtClean="0">
                          <a:solidFill>
                            <a:schemeClr val="tx1"/>
                          </a:solidFill>
                          <a:effectLst/>
                          <a:latin typeface="Calibri"/>
                        </a:rPr>
                        <a:t>Best Guess</a:t>
                      </a:r>
                      <a:endParaRPr lang="en-US" sz="1400" b="1" i="0" u="none" strike="noStrike" dirty="0">
                        <a:solidFill>
                          <a:schemeClr val="tx1"/>
                        </a:solidFill>
                        <a:effectLst/>
                        <a:latin typeface="Calibri"/>
                      </a:endParaRPr>
                    </a:p>
                  </a:txBody>
                  <a:tcPr marL="9525" marR="9525" marT="9525" marB="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1" i="0" u="none" strike="noStrike" dirty="0" smtClean="0">
                          <a:solidFill>
                            <a:schemeClr val="tx1"/>
                          </a:solidFill>
                          <a:effectLst/>
                          <a:latin typeface="Calibri"/>
                        </a:rPr>
                        <a:t>Score</a:t>
                      </a:r>
                      <a:r>
                        <a:rPr lang="en-US" sz="1400" b="1" i="0" u="none" strike="noStrike" baseline="0" dirty="0" smtClean="0">
                          <a:solidFill>
                            <a:schemeClr val="tx1"/>
                          </a:solidFill>
                          <a:effectLst/>
                          <a:latin typeface="Calibri"/>
                        </a:rPr>
                        <a:t> (P)</a:t>
                      </a:r>
                      <a:endParaRPr lang="en-US" sz="1400" b="1" i="0" u="none" strike="noStrike" dirty="0">
                        <a:solidFill>
                          <a:schemeClr val="tx1"/>
                        </a:solidFill>
                        <a:effectLst/>
                        <a:latin typeface="Calibri"/>
                      </a:endParaRPr>
                    </a:p>
                  </a:txBody>
                  <a:tcPr marL="9525" marR="9525" marT="9525" marB="0" anchor="b">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198967">
                <a:tc>
                  <a:txBody>
                    <a:bodyPr/>
                    <a:lstStyle/>
                    <a:p>
                      <a:pPr algn="l" fontAlgn="b"/>
                      <a:r>
                        <a:rPr lang="en-US" sz="1400" u="none" strike="noStrike" dirty="0">
                          <a:solidFill>
                            <a:schemeClr val="tx1"/>
                          </a:solidFill>
                          <a:effectLst/>
                        </a:rPr>
                        <a:t>Kingdom:</a:t>
                      </a:r>
                      <a:endParaRPr lang="en-US" sz="1400" b="0" i="0" u="none" strike="noStrike" dirty="0">
                        <a:solidFill>
                          <a:schemeClr val="tx1"/>
                        </a:solidFill>
                        <a:effectLst/>
                        <a:latin typeface="Calibri"/>
                      </a:endParaRPr>
                    </a:p>
                  </a:txBody>
                  <a:tcPr marL="9525" marR="9525" marT="9525" marB="0" anchor="b">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400" u="none" strike="noStrike" dirty="0">
                          <a:solidFill>
                            <a:schemeClr val="tx1"/>
                          </a:solidFill>
                          <a:effectLst/>
                        </a:rPr>
                        <a:t>Bacteria</a:t>
                      </a:r>
                      <a:endParaRPr lang="en-US" sz="1400" b="0" i="0" u="none" strike="noStrike" dirty="0">
                        <a:solidFill>
                          <a:schemeClr val="tx1"/>
                        </a:solidFill>
                        <a:effectLst/>
                        <a:latin typeface="Calibri"/>
                      </a:endParaRPr>
                    </a:p>
                  </a:txBody>
                  <a:tcPr marL="9525" marR="9525" marT="9525" marB="0" anchor="b">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smtClean="0">
                          <a:solidFill>
                            <a:srgbClr val="92D050"/>
                          </a:solidFill>
                          <a:effectLst/>
                          <a:latin typeface="Calibri"/>
                        </a:rPr>
                        <a:t>0.99</a:t>
                      </a:r>
                      <a:endParaRPr lang="en-US" sz="1400" b="0" i="0" u="none" strike="noStrike" dirty="0">
                        <a:solidFill>
                          <a:srgbClr val="92D050"/>
                        </a:solidFill>
                        <a:effectLst/>
                        <a:latin typeface="Calibri"/>
                      </a:endParaRPr>
                    </a:p>
                  </a:txBody>
                  <a:tcPr marL="9525" marR="9525" marT="9525" marB="0" anchor="b">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198967">
                <a:tc>
                  <a:txBody>
                    <a:bodyPr/>
                    <a:lstStyle/>
                    <a:p>
                      <a:pPr algn="l" fontAlgn="b"/>
                      <a:r>
                        <a:rPr lang="en-US" sz="1400" u="none" strike="noStrike" dirty="0">
                          <a:solidFill>
                            <a:schemeClr val="tx1"/>
                          </a:solidFill>
                          <a:effectLst/>
                        </a:rPr>
                        <a:t>Phylum:</a:t>
                      </a:r>
                      <a:endParaRPr lang="en-US" sz="1400" b="0" i="0" u="none" strike="noStrike" dirty="0">
                        <a:solidFill>
                          <a:schemeClr val="tx1"/>
                        </a:solidFill>
                        <a:effectLst/>
                        <a:latin typeface="Calibri"/>
                      </a:endParaRPr>
                    </a:p>
                  </a:txBody>
                  <a:tcPr marL="9525" marR="9525" marT="9525" marB="0" anchor="b">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400" u="none" strike="noStrike" dirty="0" err="1">
                          <a:solidFill>
                            <a:schemeClr val="tx1"/>
                          </a:solidFill>
                          <a:effectLst/>
                        </a:rPr>
                        <a:t>Bacteroidetes</a:t>
                      </a:r>
                      <a:endParaRPr lang="en-US" sz="1400" b="0" i="0" u="none" strike="noStrike" dirty="0">
                        <a:solidFill>
                          <a:schemeClr val="tx1"/>
                        </a:solidFill>
                        <a:effectLst/>
                        <a:latin typeface="Calibri"/>
                      </a:endParaRPr>
                    </a:p>
                  </a:txBody>
                  <a:tcPr marL="9525" marR="9525" marT="9525" marB="0" anchor="b">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smtClean="0">
                          <a:solidFill>
                            <a:srgbClr val="92D050"/>
                          </a:solidFill>
                          <a:effectLst/>
                          <a:latin typeface="Calibri"/>
                        </a:rPr>
                        <a:t>0.95</a:t>
                      </a:r>
                      <a:endParaRPr lang="en-US" sz="1400" b="0" i="0" u="none" strike="noStrike" dirty="0">
                        <a:solidFill>
                          <a:srgbClr val="92D050"/>
                        </a:solidFill>
                        <a:effectLst/>
                        <a:latin typeface="Calibri"/>
                      </a:endParaRPr>
                    </a:p>
                  </a:txBody>
                  <a:tcPr marL="9525" marR="9525" marT="9525" marB="0" anchor="b">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198967">
                <a:tc>
                  <a:txBody>
                    <a:bodyPr/>
                    <a:lstStyle/>
                    <a:p>
                      <a:pPr algn="l" fontAlgn="b"/>
                      <a:r>
                        <a:rPr lang="en-US" sz="1400" u="none" strike="noStrike" dirty="0">
                          <a:solidFill>
                            <a:schemeClr val="tx1"/>
                          </a:solidFill>
                          <a:effectLst/>
                        </a:rPr>
                        <a:t>Class:</a:t>
                      </a:r>
                      <a:endParaRPr lang="en-US" sz="1400" b="0" i="0" u="none" strike="noStrike" dirty="0">
                        <a:solidFill>
                          <a:schemeClr val="tx1"/>
                        </a:solidFill>
                        <a:effectLst/>
                        <a:latin typeface="Calibri"/>
                      </a:endParaRPr>
                    </a:p>
                  </a:txBody>
                  <a:tcPr marL="9525" marR="9525" marT="9525" marB="0" anchor="b">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400" u="none" strike="noStrike" dirty="0" err="1">
                          <a:solidFill>
                            <a:schemeClr val="tx1"/>
                          </a:solidFill>
                          <a:effectLst/>
                        </a:rPr>
                        <a:t>Bacteroidia</a:t>
                      </a:r>
                      <a:endParaRPr lang="en-US" sz="1400" b="0" i="0" u="none" strike="noStrike" dirty="0">
                        <a:solidFill>
                          <a:schemeClr val="tx1"/>
                        </a:solidFill>
                        <a:effectLst/>
                        <a:latin typeface="Calibri"/>
                      </a:endParaRPr>
                    </a:p>
                  </a:txBody>
                  <a:tcPr marL="9525" marR="9525" marT="9525" marB="0" anchor="b">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smtClean="0">
                          <a:solidFill>
                            <a:srgbClr val="92D050"/>
                          </a:solidFill>
                          <a:effectLst/>
                          <a:latin typeface="Calibri"/>
                        </a:rPr>
                        <a:t>0.95</a:t>
                      </a:r>
                      <a:endParaRPr lang="en-US" sz="1400" b="0" i="0" u="none" strike="noStrike" dirty="0">
                        <a:solidFill>
                          <a:srgbClr val="92D050"/>
                        </a:solidFill>
                        <a:effectLst/>
                        <a:latin typeface="Calibri"/>
                      </a:endParaRPr>
                    </a:p>
                  </a:txBody>
                  <a:tcPr marL="9525" marR="9525" marT="9525" marB="0" anchor="b">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198967">
                <a:tc>
                  <a:txBody>
                    <a:bodyPr/>
                    <a:lstStyle/>
                    <a:p>
                      <a:pPr algn="l" fontAlgn="b"/>
                      <a:r>
                        <a:rPr lang="en-US" sz="1400" u="none" strike="noStrike">
                          <a:solidFill>
                            <a:schemeClr val="tx1"/>
                          </a:solidFill>
                          <a:effectLst/>
                        </a:rPr>
                        <a:t>Order:</a:t>
                      </a:r>
                      <a:endParaRPr lang="en-US" sz="1400" b="0" i="0" u="none" strike="noStrike">
                        <a:solidFill>
                          <a:schemeClr val="tx1"/>
                        </a:solidFill>
                        <a:effectLst/>
                        <a:latin typeface="Calibri"/>
                      </a:endParaRPr>
                    </a:p>
                  </a:txBody>
                  <a:tcPr marL="9525" marR="9525" marT="9525" marB="0" anchor="b">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400" u="none" strike="noStrike" dirty="0" err="1">
                          <a:solidFill>
                            <a:schemeClr val="tx1"/>
                          </a:solidFill>
                          <a:effectLst/>
                        </a:rPr>
                        <a:t>Bacteroidales</a:t>
                      </a:r>
                      <a:endParaRPr lang="en-US" sz="1400" b="0" i="0" u="none" strike="noStrike" dirty="0">
                        <a:solidFill>
                          <a:schemeClr val="tx1"/>
                        </a:solidFill>
                        <a:effectLst/>
                        <a:latin typeface="Calibri"/>
                      </a:endParaRPr>
                    </a:p>
                  </a:txBody>
                  <a:tcPr marL="9525" marR="9525" marT="9525" marB="0" anchor="b">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smtClean="0">
                          <a:solidFill>
                            <a:srgbClr val="92D050"/>
                          </a:solidFill>
                          <a:effectLst/>
                          <a:latin typeface="Calibri"/>
                        </a:rPr>
                        <a:t>0.95</a:t>
                      </a:r>
                      <a:endParaRPr lang="en-US" sz="1400" b="0" i="0" u="none" strike="noStrike" dirty="0">
                        <a:solidFill>
                          <a:srgbClr val="92D050"/>
                        </a:solidFill>
                        <a:effectLst/>
                        <a:latin typeface="Calibri"/>
                      </a:endParaRPr>
                    </a:p>
                  </a:txBody>
                  <a:tcPr marL="9525" marR="9525" marT="9525" marB="0" anchor="b">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198967">
                <a:tc>
                  <a:txBody>
                    <a:bodyPr/>
                    <a:lstStyle/>
                    <a:p>
                      <a:pPr algn="l" fontAlgn="b"/>
                      <a:r>
                        <a:rPr lang="en-US" sz="1400" u="none" strike="noStrike">
                          <a:solidFill>
                            <a:schemeClr val="tx1"/>
                          </a:solidFill>
                          <a:effectLst/>
                        </a:rPr>
                        <a:t>Family:</a:t>
                      </a:r>
                      <a:endParaRPr lang="en-US" sz="1400" b="0" i="0" u="none" strike="noStrike">
                        <a:solidFill>
                          <a:schemeClr val="tx1"/>
                        </a:solidFill>
                        <a:effectLst/>
                        <a:latin typeface="Calibri"/>
                      </a:endParaRPr>
                    </a:p>
                  </a:txBody>
                  <a:tcPr marL="9525" marR="9525" marT="9525" marB="0" anchor="b">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400" u="none" strike="noStrike" dirty="0" err="1">
                          <a:solidFill>
                            <a:schemeClr val="tx1"/>
                          </a:solidFill>
                          <a:effectLst/>
                        </a:rPr>
                        <a:t>Bacteroidaceae</a:t>
                      </a:r>
                      <a:endParaRPr lang="en-US" sz="1400" b="0" i="0" u="none" strike="noStrike" dirty="0">
                        <a:solidFill>
                          <a:schemeClr val="tx1"/>
                        </a:solidFill>
                        <a:effectLst/>
                        <a:latin typeface="Calibri"/>
                      </a:endParaRPr>
                    </a:p>
                  </a:txBody>
                  <a:tcPr marL="9525" marR="9525" marT="9525" marB="0" anchor="b">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smtClean="0">
                          <a:solidFill>
                            <a:srgbClr val="92D050"/>
                          </a:solidFill>
                          <a:effectLst/>
                          <a:latin typeface="Calibri"/>
                        </a:rPr>
                        <a:t>0.82</a:t>
                      </a:r>
                      <a:endParaRPr lang="en-US" sz="1400" b="0" i="0" u="none" strike="noStrike" dirty="0">
                        <a:solidFill>
                          <a:srgbClr val="92D050"/>
                        </a:solidFill>
                        <a:effectLst/>
                        <a:latin typeface="Calibri"/>
                      </a:endParaRPr>
                    </a:p>
                  </a:txBody>
                  <a:tcPr marL="9525" marR="9525" marT="9525" marB="0" anchor="b">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195173">
                <a:tc>
                  <a:txBody>
                    <a:bodyPr/>
                    <a:lstStyle/>
                    <a:p>
                      <a:pPr algn="l" fontAlgn="b"/>
                      <a:r>
                        <a:rPr lang="en-US" sz="1400" u="none" strike="noStrike">
                          <a:solidFill>
                            <a:schemeClr val="tx1"/>
                          </a:solidFill>
                          <a:effectLst/>
                        </a:rPr>
                        <a:t>Genus:</a:t>
                      </a:r>
                      <a:endParaRPr lang="en-US" sz="1400" b="0" i="0" u="none" strike="noStrike">
                        <a:solidFill>
                          <a:schemeClr val="tx1"/>
                        </a:solidFill>
                        <a:effectLst/>
                        <a:latin typeface="Calibri"/>
                      </a:endParaRPr>
                    </a:p>
                  </a:txBody>
                  <a:tcPr marL="9525" marR="9525" marT="9525" marB="0" anchor="b">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400" i="1" u="none" strike="noStrike" dirty="0" err="1">
                          <a:solidFill>
                            <a:schemeClr val="tx1"/>
                          </a:solidFill>
                          <a:effectLst/>
                        </a:rPr>
                        <a:t>Bacteroides</a:t>
                      </a:r>
                      <a:endParaRPr lang="en-US" sz="1400" b="0" i="1" u="none" strike="noStrike" dirty="0">
                        <a:solidFill>
                          <a:schemeClr val="tx1"/>
                        </a:solidFill>
                        <a:effectLst/>
                        <a:latin typeface="Calibri"/>
                      </a:endParaRPr>
                    </a:p>
                  </a:txBody>
                  <a:tcPr marL="9525" marR="9525" marT="9525" marB="0" anchor="b">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400" b="0" i="0" u="none" strike="noStrike" dirty="0" smtClean="0">
                          <a:solidFill>
                            <a:srgbClr val="C00000"/>
                          </a:solidFill>
                          <a:effectLst/>
                          <a:latin typeface="Calibri"/>
                        </a:rPr>
                        <a:t>0.61</a:t>
                      </a:r>
                      <a:endParaRPr lang="en-US" sz="1400" b="0" i="0" u="none" strike="noStrike" dirty="0">
                        <a:solidFill>
                          <a:srgbClr val="C00000"/>
                        </a:solidFill>
                        <a:effectLst/>
                        <a:latin typeface="Calibri"/>
                      </a:endParaRPr>
                    </a:p>
                  </a:txBody>
                  <a:tcPr marL="9525" marR="9525" marT="9525" marB="0" anchor="b">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198967">
                <a:tc>
                  <a:txBody>
                    <a:bodyPr/>
                    <a:lstStyle/>
                    <a:p>
                      <a:pPr algn="l" fontAlgn="b"/>
                      <a:r>
                        <a:rPr lang="en-US" sz="1400" u="none" strike="noStrike">
                          <a:solidFill>
                            <a:schemeClr val="tx1"/>
                          </a:solidFill>
                          <a:effectLst/>
                        </a:rPr>
                        <a:t>Species:</a:t>
                      </a:r>
                      <a:endParaRPr lang="en-US" sz="1400" b="0" i="0" u="none" strike="noStrike">
                        <a:solidFill>
                          <a:schemeClr val="tx1"/>
                        </a:solidFill>
                        <a:effectLst/>
                        <a:latin typeface="Calibri"/>
                      </a:endParaRPr>
                    </a:p>
                  </a:txBody>
                  <a:tcPr marL="9525" marR="9525" marT="9525" marB="0" anchor="b">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fontAlgn="b"/>
                      <a:r>
                        <a:rPr lang="en-US" sz="1400" i="1" u="none" strike="noStrike" dirty="0">
                          <a:solidFill>
                            <a:schemeClr val="tx1"/>
                          </a:solidFill>
                          <a:effectLst/>
                        </a:rPr>
                        <a:t>B. </a:t>
                      </a:r>
                      <a:r>
                        <a:rPr lang="en-US" sz="1400" i="1" u="none" strike="noStrike" dirty="0" err="1">
                          <a:solidFill>
                            <a:schemeClr val="tx1"/>
                          </a:solidFill>
                          <a:effectLst/>
                        </a:rPr>
                        <a:t>dorei</a:t>
                      </a:r>
                      <a:endParaRPr lang="en-US" sz="1400" b="0" i="1" u="none" strike="noStrike" dirty="0">
                        <a:solidFill>
                          <a:schemeClr val="tx1"/>
                        </a:solidFill>
                        <a:effectLst/>
                        <a:latin typeface="Calibri"/>
                      </a:endParaRPr>
                    </a:p>
                  </a:txBody>
                  <a:tcPr marL="9525" marR="9525" marT="9525" marB="0" anchor="b">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r" fontAlgn="b"/>
                      <a:r>
                        <a:rPr lang="en-US" sz="1400" b="0" i="0" u="none" strike="noStrike" dirty="0" smtClean="0">
                          <a:solidFill>
                            <a:srgbClr val="C00000"/>
                          </a:solidFill>
                          <a:effectLst/>
                          <a:latin typeface="Calibri"/>
                        </a:rPr>
                        <a:t>0.21</a:t>
                      </a:r>
                      <a:endParaRPr lang="en-US" sz="1400" b="0" i="0" u="none" strike="noStrike" dirty="0">
                        <a:solidFill>
                          <a:srgbClr val="C00000"/>
                        </a:solidFill>
                        <a:effectLst/>
                        <a:latin typeface="Calibri"/>
                      </a:endParaRPr>
                    </a:p>
                  </a:txBody>
                  <a:tcPr marL="9525" marR="9525" marT="9525" marB="0" anchor="b">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bl>
          </a:graphicData>
        </a:graphic>
      </p:graphicFrame>
      <p:grpSp>
        <p:nvGrpSpPr>
          <p:cNvPr id="46" name="Group 45"/>
          <p:cNvGrpSpPr/>
          <p:nvPr/>
        </p:nvGrpSpPr>
        <p:grpSpPr>
          <a:xfrm>
            <a:off x="5963745" y="3151058"/>
            <a:ext cx="3533690" cy="477997"/>
            <a:chOff x="4334180" y="3151058"/>
            <a:chExt cx="3533690" cy="477997"/>
          </a:xfrm>
        </p:grpSpPr>
        <p:cxnSp>
          <p:nvCxnSpPr>
            <p:cNvPr id="47" name="Straight Arrow Connector 46"/>
            <p:cNvCxnSpPr>
              <a:endCxn id="7" idx="1"/>
            </p:cNvCxnSpPr>
            <p:nvPr/>
          </p:nvCxnSpPr>
          <p:spPr>
            <a:xfrm>
              <a:off x="5885072" y="3337624"/>
              <a:ext cx="1982798" cy="291431"/>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rot="541550">
              <a:off x="4334180" y="3151058"/>
              <a:ext cx="1838067" cy="400110"/>
            </a:xfrm>
            <a:prstGeom prst="rect">
              <a:avLst/>
            </a:prstGeom>
            <a:noFill/>
            <a:ln>
              <a:noFill/>
            </a:ln>
          </p:spPr>
          <p:txBody>
            <a:bodyPr wrap="none" rtlCol="0">
              <a:spAutoFit/>
            </a:bodyPr>
            <a:lstStyle/>
            <a:p>
              <a:r>
                <a:rPr lang="en-US" sz="2000" b="1" dirty="0" smtClean="0"/>
                <a:t>Open </a:t>
              </a:r>
              <a:r>
                <a:rPr lang="en-US" sz="2000" b="1" dirty="0"/>
                <a:t>reference</a:t>
              </a:r>
            </a:p>
          </p:txBody>
        </p:sp>
      </p:grpSp>
      <p:pic>
        <p:nvPicPr>
          <p:cNvPr id="49" name="Picture 5" descr="http://qiime.org/home_static/images/qiime_logo_lar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36438" y="817842"/>
            <a:ext cx="2113719" cy="68006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7" descr="mothur logo by Linda Wampa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75798" y="1653445"/>
            <a:ext cx="674076" cy="674076"/>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p:cNvSpPr/>
          <p:nvPr/>
        </p:nvSpPr>
        <p:spPr>
          <a:xfrm>
            <a:off x="10687026" y="2306539"/>
            <a:ext cx="970138" cy="400110"/>
          </a:xfrm>
          <a:prstGeom prst="rect">
            <a:avLst/>
          </a:prstGeom>
        </p:spPr>
        <p:txBody>
          <a:bodyPr wrap="none">
            <a:spAutoFit/>
          </a:bodyPr>
          <a:lstStyle/>
          <a:p>
            <a:pPr algn="ctr"/>
            <a:r>
              <a:rPr lang="en-US" sz="2000" dirty="0" err="1" smtClean="0">
                <a:effectLst>
                  <a:glow rad="127000">
                    <a:schemeClr val="bg1"/>
                  </a:glow>
                </a:effectLst>
              </a:rPr>
              <a:t>mothur</a:t>
            </a:r>
            <a:endParaRPr lang="en-US" sz="2000" dirty="0">
              <a:effectLst>
                <a:glow rad="127000">
                  <a:schemeClr val="bg1"/>
                </a:glow>
              </a:effectLst>
            </a:endParaRPr>
          </a:p>
        </p:txBody>
      </p:sp>
    </p:spTree>
    <p:extLst>
      <p:ext uri="{BB962C8B-B14F-4D97-AF65-F5344CB8AC3E}">
        <p14:creationId xmlns:p14="http://schemas.microsoft.com/office/powerpoint/2010/main" val="2604921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10" presetClass="entr" presetSubtype="0"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par>
                                <p:cTn id="33" presetID="10"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par>
                                <p:cTn id="36" presetID="10" presetClass="entr" presetSubtype="0"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par>
                                <p:cTn id="39" presetID="10"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0" presetClass="entr" presetSubtype="0"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500"/>
                                        <p:tgtEl>
                                          <p:spTgt spid="29"/>
                                        </p:tgtEl>
                                      </p:cBhvr>
                                    </p:animEffect>
                                  </p:childTnLst>
                                </p:cTn>
                              </p:par>
                              <p:par>
                                <p:cTn id="51" presetID="10" presetClass="entr" presetSubtype="0" fill="hold"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500"/>
                                        <p:tgtEl>
                                          <p:spTgt spid="31"/>
                                        </p:tgtEl>
                                      </p:cBhvr>
                                    </p:animEffect>
                                  </p:childTnLst>
                                </p:cTn>
                              </p:par>
                              <p:par>
                                <p:cTn id="54" presetID="10" presetClass="entr" presetSubtype="0" fill="hold" nodeType="with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500"/>
                                        <p:tgtEl>
                                          <p:spTgt spid="34"/>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fade">
                                      <p:cBhvr>
                                        <p:cTn id="61" dur="500"/>
                                        <p:tgtEl>
                                          <p:spTgt spid="3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fade">
                                      <p:cBhvr>
                                        <p:cTn id="64" dur="500"/>
                                        <p:tgtEl>
                                          <p:spTgt spid="37"/>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44"/>
                                        </p:tgtEl>
                                        <p:attrNameLst>
                                          <p:attrName>style.visibility</p:attrName>
                                        </p:attrNameLst>
                                      </p:cBhvr>
                                      <p:to>
                                        <p:strVal val="visible"/>
                                      </p:to>
                                    </p:set>
                                    <p:animEffect transition="in" filter="fade">
                                      <p:cBhvr>
                                        <p:cTn id="69" dur="500"/>
                                        <p:tgtEl>
                                          <p:spTgt spid="44"/>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fade">
                                      <p:cBhvr>
                                        <p:cTn id="72" dur="500"/>
                                        <p:tgtEl>
                                          <p:spTgt spid="38"/>
                                        </p:tgtEl>
                                      </p:cBhvr>
                                    </p:animEffect>
                                  </p:childTnLst>
                                </p:cTn>
                              </p:par>
                              <p:par>
                                <p:cTn id="73" presetID="10" presetClass="entr" presetSubtype="0" fill="hold" nodeType="withEffect">
                                  <p:stCondLst>
                                    <p:cond delay="0"/>
                                  </p:stCondLst>
                                  <p:childTnLst>
                                    <p:set>
                                      <p:cBhvr>
                                        <p:cTn id="74" dur="1" fill="hold">
                                          <p:stCondLst>
                                            <p:cond delay="0"/>
                                          </p:stCondLst>
                                        </p:cTn>
                                        <p:tgtEl>
                                          <p:spTgt spid="6"/>
                                        </p:tgtEl>
                                        <p:attrNameLst>
                                          <p:attrName>style.visibility</p:attrName>
                                        </p:attrNameLst>
                                      </p:cBhvr>
                                      <p:to>
                                        <p:strVal val="visible"/>
                                      </p:to>
                                    </p:set>
                                    <p:animEffect transition="in" filter="fade">
                                      <p:cBhvr>
                                        <p:cTn id="75" dur="500"/>
                                        <p:tgtEl>
                                          <p:spTgt spid="6"/>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45"/>
                                        </p:tgtEl>
                                        <p:attrNameLst>
                                          <p:attrName>style.visibility</p:attrName>
                                        </p:attrNameLst>
                                      </p:cBhvr>
                                      <p:to>
                                        <p:strVal val="visible"/>
                                      </p:to>
                                    </p:set>
                                    <p:animEffect transition="in" filter="fade">
                                      <p:cBhvr>
                                        <p:cTn id="80" dur="500"/>
                                        <p:tgtEl>
                                          <p:spTgt spid="45"/>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46"/>
                                        </p:tgtEl>
                                        <p:attrNameLst>
                                          <p:attrName>style.visibility</p:attrName>
                                        </p:attrNameLst>
                                      </p:cBhvr>
                                      <p:to>
                                        <p:strVal val="visible"/>
                                      </p:to>
                                    </p:set>
                                    <p:animEffect transition="in" filter="fade">
                                      <p:cBhvr>
                                        <p:cTn id="85" dur="500"/>
                                        <p:tgtEl>
                                          <p:spTgt spid="46"/>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49"/>
                                        </p:tgtEl>
                                        <p:attrNameLst>
                                          <p:attrName>style.visibility</p:attrName>
                                        </p:attrNameLst>
                                      </p:cBhvr>
                                      <p:to>
                                        <p:strVal val="visible"/>
                                      </p:to>
                                    </p:set>
                                    <p:animEffect transition="in" filter="fade">
                                      <p:cBhvr>
                                        <p:cTn id="90" dur="500"/>
                                        <p:tgtEl>
                                          <p:spTgt spid="49"/>
                                        </p:tgtEl>
                                      </p:cBhvr>
                                    </p:animEffect>
                                  </p:childTnLst>
                                </p:cTn>
                              </p:par>
                              <p:par>
                                <p:cTn id="91" presetID="10" presetClass="entr" presetSubtype="0" fill="hold" nodeType="withEffect">
                                  <p:stCondLst>
                                    <p:cond delay="0"/>
                                  </p:stCondLst>
                                  <p:childTnLst>
                                    <p:set>
                                      <p:cBhvr>
                                        <p:cTn id="92" dur="1" fill="hold">
                                          <p:stCondLst>
                                            <p:cond delay="0"/>
                                          </p:stCondLst>
                                        </p:cTn>
                                        <p:tgtEl>
                                          <p:spTgt spid="50"/>
                                        </p:tgtEl>
                                        <p:attrNameLst>
                                          <p:attrName>style.visibility</p:attrName>
                                        </p:attrNameLst>
                                      </p:cBhvr>
                                      <p:to>
                                        <p:strVal val="visible"/>
                                      </p:to>
                                    </p:set>
                                    <p:animEffect transition="in" filter="fade">
                                      <p:cBhvr>
                                        <p:cTn id="93" dur="500"/>
                                        <p:tgtEl>
                                          <p:spTgt spid="50"/>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51"/>
                                        </p:tgtEl>
                                        <p:attrNameLst>
                                          <p:attrName>style.visibility</p:attrName>
                                        </p:attrNameLst>
                                      </p:cBhvr>
                                      <p:to>
                                        <p:strVal val="visible"/>
                                      </p:to>
                                    </p:set>
                                    <p:animEffect transition="in" filter="fade">
                                      <p:cBhvr>
                                        <p:cTn id="9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0" grpId="0" animBg="1"/>
      <p:bldP spid="27" grpId="0" animBg="1"/>
      <p:bldP spid="28" grpId="0" animBg="1"/>
      <p:bldP spid="29" grpId="0"/>
      <p:bldP spid="30" grpId="0"/>
      <p:bldP spid="37" grpId="0" animBg="1"/>
      <p:bldP spid="38" grpId="0" animBg="1"/>
      <p:bldP spid="44" grpId="0" animBg="1"/>
      <p:bldP spid="5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52648" y="2213122"/>
            <a:ext cx="8686705" cy="2431756"/>
          </a:xfrm>
          <a:prstGeom prst="rect">
            <a:avLst/>
          </a:prstGeom>
          <a:noFill/>
        </p:spPr>
        <p:txBody>
          <a:bodyPr wrap="square" rtlCol="0">
            <a:spAutoFit/>
          </a:bodyPr>
          <a:lstStyle/>
          <a:p>
            <a:pPr algn="ctr">
              <a:lnSpc>
                <a:spcPts val="6000"/>
              </a:lnSpc>
            </a:pPr>
            <a:r>
              <a:rPr lang="en-US" sz="6600" dirty="0" smtClean="0"/>
              <a:t>Microbial community shotgun sequencing</a:t>
            </a:r>
          </a:p>
          <a:p>
            <a:pPr algn="ctr">
              <a:lnSpc>
                <a:spcPts val="6000"/>
              </a:lnSpc>
            </a:pPr>
            <a:r>
              <a:rPr lang="en-US" sz="6600" dirty="0" smtClean="0"/>
              <a:t>(“</a:t>
            </a:r>
            <a:r>
              <a:rPr lang="en-US" sz="6600" dirty="0" err="1" smtClean="0"/>
              <a:t>metagenomics</a:t>
            </a:r>
            <a:r>
              <a:rPr lang="en-US" sz="6600" dirty="0" smtClean="0"/>
              <a:t>”)</a:t>
            </a:r>
            <a:endParaRPr lang="en-US" sz="6600" dirty="0"/>
          </a:p>
        </p:txBody>
      </p:sp>
      <p:sp>
        <p:nvSpPr>
          <p:cNvPr id="2" name="Rounded Rectangle 1"/>
          <p:cNvSpPr/>
          <p:nvPr/>
        </p:nvSpPr>
        <p:spPr>
          <a:xfrm>
            <a:off x="243904" y="228636"/>
            <a:ext cx="11704192" cy="6400730"/>
          </a:xfrm>
          <a:prstGeom prst="roundRect">
            <a:avLst>
              <a:gd name="adj" fmla="val 4657"/>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237039"/>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Whole </a:t>
            </a:r>
            <a:r>
              <a:rPr lang="en-US" dirty="0" err="1" smtClean="0"/>
              <a:t>metagenome</a:t>
            </a:r>
            <a:r>
              <a:rPr lang="en-US" dirty="0" smtClean="0"/>
              <a:t> shotgun (WMS) sequencing</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3/19/2018</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15</a:t>
            </a:fld>
            <a:endParaRPr lang="en-US"/>
          </a:p>
        </p:txBody>
      </p:sp>
      <p:grpSp>
        <p:nvGrpSpPr>
          <p:cNvPr id="62" name="Group 61"/>
          <p:cNvGrpSpPr/>
          <p:nvPr/>
        </p:nvGrpSpPr>
        <p:grpSpPr>
          <a:xfrm>
            <a:off x="2035803" y="2204121"/>
            <a:ext cx="2177391" cy="3200365"/>
            <a:chOff x="365786" y="1234464"/>
            <a:chExt cx="2177391" cy="3200365"/>
          </a:xfrm>
        </p:grpSpPr>
        <p:sp>
          <p:nvSpPr>
            <p:cNvPr id="3" name="Oval 2"/>
            <p:cNvSpPr/>
            <p:nvPr/>
          </p:nvSpPr>
          <p:spPr>
            <a:xfrm>
              <a:off x="992915" y="1234464"/>
              <a:ext cx="640073" cy="640073"/>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798367" y="1417343"/>
              <a:ext cx="640073" cy="640073"/>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158294" y="2057416"/>
              <a:ext cx="640073" cy="640073"/>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18221" y="2697489"/>
              <a:ext cx="640073" cy="640073"/>
            </a:xfrm>
            <a:prstGeom prst="ellipse">
              <a:avLst/>
            </a:pr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312951" y="2902993"/>
              <a:ext cx="640073" cy="640073"/>
            </a:xfrm>
            <a:prstGeom prst="ellipse">
              <a:avLst/>
            </a:pr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365786" y="3726943"/>
              <a:ext cx="2177391" cy="707886"/>
            </a:xfrm>
            <a:prstGeom prst="rect">
              <a:avLst/>
            </a:prstGeom>
          </p:spPr>
          <p:txBody>
            <a:bodyPr wrap="none">
              <a:spAutoFit/>
            </a:bodyPr>
            <a:lstStyle/>
            <a:p>
              <a:pPr algn="ctr"/>
              <a:r>
                <a:rPr lang="en-US" sz="2000" dirty="0" smtClean="0">
                  <a:effectLst>
                    <a:glow rad="127000">
                      <a:schemeClr val="bg1"/>
                    </a:glow>
                  </a:effectLst>
                </a:rPr>
                <a:t>Microbial genomes</a:t>
              </a:r>
            </a:p>
            <a:p>
              <a:pPr algn="ctr"/>
              <a:r>
                <a:rPr lang="en-US" sz="2000" dirty="0" smtClean="0">
                  <a:effectLst>
                    <a:glow rad="127000">
                      <a:schemeClr val="bg1"/>
                    </a:glow>
                  </a:effectLst>
                </a:rPr>
                <a:t>in our sample</a:t>
              </a:r>
              <a:endParaRPr lang="en-US" sz="2000" dirty="0">
                <a:effectLst>
                  <a:glow rad="127000">
                    <a:schemeClr val="bg1"/>
                  </a:glow>
                </a:effectLst>
              </a:endParaRPr>
            </a:p>
          </p:txBody>
        </p:sp>
      </p:grpSp>
      <p:cxnSp>
        <p:nvCxnSpPr>
          <p:cNvPr id="13" name="Straight Connector 12"/>
          <p:cNvCxnSpPr/>
          <p:nvPr/>
        </p:nvCxnSpPr>
        <p:spPr>
          <a:xfrm>
            <a:off x="5178718" y="2838281"/>
            <a:ext cx="548634"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 name="Straight Connector 13"/>
          <p:cNvCxnSpPr/>
          <p:nvPr/>
        </p:nvCxnSpPr>
        <p:spPr>
          <a:xfrm>
            <a:off x="5544474" y="3076108"/>
            <a:ext cx="548634" cy="0"/>
          </a:xfrm>
          <a:prstGeom prst="line">
            <a:avLst/>
          </a:pr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5" name="Straight Connector 14"/>
          <p:cNvCxnSpPr/>
          <p:nvPr/>
        </p:nvCxnSpPr>
        <p:spPr>
          <a:xfrm>
            <a:off x="5087279" y="3350425"/>
            <a:ext cx="548634"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Straight Connector 15"/>
          <p:cNvCxnSpPr/>
          <p:nvPr/>
        </p:nvCxnSpPr>
        <p:spPr>
          <a:xfrm>
            <a:off x="5453035" y="3624742"/>
            <a:ext cx="548634" cy="0"/>
          </a:xfrm>
          <a:prstGeom prst="line">
            <a:avLst/>
          </a:pr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7" name="Straight Connector 16"/>
          <p:cNvCxnSpPr/>
          <p:nvPr/>
        </p:nvCxnSpPr>
        <p:spPr>
          <a:xfrm>
            <a:off x="5087279" y="3899059"/>
            <a:ext cx="548634" cy="0"/>
          </a:xfrm>
          <a:prstGeom prst="line">
            <a:avLst/>
          </a:pr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8" name="Straight Connector 17"/>
          <p:cNvCxnSpPr/>
          <p:nvPr/>
        </p:nvCxnSpPr>
        <p:spPr>
          <a:xfrm>
            <a:off x="5727352" y="4154065"/>
            <a:ext cx="548634"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9" name="Straight Connector 18"/>
          <p:cNvCxnSpPr/>
          <p:nvPr/>
        </p:nvCxnSpPr>
        <p:spPr>
          <a:xfrm>
            <a:off x="6550303" y="2562110"/>
            <a:ext cx="548634" cy="0"/>
          </a:xfrm>
          <a:prstGeom prst="line">
            <a:avLst/>
          </a:pr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0" name="Straight Connector 19"/>
          <p:cNvCxnSpPr/>
          <p:nvPr/>
        </p:nvCxnSpPr>
        <p:spPr>
          <a:xfrm>
            <a:off x="6093108" y="2836427"/>
            <a:ext cx="548634"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1" name="Straight Connector 20"/>
          <p:cNvCxnSpPr/>
          <p:nvPr/>
        </p:nvCxnSpPr>
        <p:spPr>
          <a:xfrm>
            <a:off x="6458864" y="3110744"/>
            <a:ext cx="548634" cy="0"/>
          </a:xfrm>
          <a:prstGeom prst="line">
            <a:avLst/>
          </a:pr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2" name="Straight Connector 21"/>
          <p:cNvCxnSpPr/>
          <p:nvPr/>
        </p:nvCxnSpPr>
        <p:spPr>
          <a:xfrm>
            <a:off x="6550303" y="3611352"/>
            <a:ext cx="548634"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3" name="Straight Connector 22"/>
          <p:cNvCxnSpPr/>
          <p:nvPr/>
        </p:nvCxnSpPr>
        <p:spPr>
          <a:xfrm>
            <a:off x="6184547" y="3885669"/>
            <a:ext cx="548634" cy="0"/>
          </a:xfrm>
          <a:prstGeom prst="line">
            <a:avLst/>
          </a:pr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4" name="Straight Connector 23"/>
          <p:cNvCxnSpPr/>
          <p:nvPr/>
        </p:nvCxnSpPr>
        <p:spPr>
          <a:xfrm>
            <a:off x="6824620" y="4140675"/>
            <a:ext cx="548634"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5" name="Straight Connector 24"/>
          <p:cNvCxnSpPr/>
          <p:nvPr/>
        </p:nvCxnSpPr>
        <p:spPr>
          <a:xfrm>
            <a:off x="5364365" y="2387000"/>
            <a:ext cx="548634" cy="0"/>
          </a:xfrm>
          <a:prstGeom prst="line">
            <a:avLst/>
          </a:prstGeom>
          <a:noFill/>
          <a:ln w="57150"/>
        </p:spPr>
        <p:style>
          <a:lnRef idx="2">
            <a:schemeClr val="accent1">
              <a:shade val="50000"/>
            </a:schemeClr>
          </a:lnRef>
          <a:fillRef idx="1">
            <a:schemeClr val="accent1"/>
          </a:fillRef>
          <a:effectRef idx="0">
            <a:schemeClr val="accent1"/>
          </a:effectRef>
          <a:fontRef idx="minor">
            <a:schemeClr val="lt1"/>
          </a:fontRef>
        </p:style>
      </p:cxnSp>
      <p:cxnSp>
        <p:nvCxnSpPr>
          <p:cNvPr id="26" name="Straight Connector 25"/>
          <p:cNvCxnSpPr/>
          <p:nvPr/>
        </p:nvCxnSpPr>
        <p:spPr>
          <a:xfrm>
            <a:off x="5488131" y="4421284"/>
            <a:ext cx="548634" cy="0"/>
          </a:xfrm>
          <a:prstGeom prst="line">
            <a:avLst/>
          </a:prstGeom>
          <a:noFill/>
          <a:ln w="57150"/>
        </p:spPr>
        <p:style>
          <a:lnRef idx="2">
            <a:schemeClr val="accent1">
              <a:shade val="50000"/>
            </a:schemeClr>
          </a:lnRef>
          <a:fillRef idx="1">
            <a:schemeClr val="accent1"/>
          </a:fillRef>
          <a:effectRef idx="0">
            <a:schemeClr val="accent1"/>
          </a:effectRef>
          <a:fontRef idx="minor">
            <a:schemeClr val="lt1"/>
          </a:fontRef>
        </p:style>
      </p:cxnSp>
      <p:cxnSp>
        <p:nvCxnSpPr>
          <p:cNvPr id="27" name="Straight Connector 26"/>
          <p:cNvCxnSpPr/>
          <p:nvPr/>
        </p:nvCxnSpPr>
        <p:spPr>
          <a:xfrm>
            <a:off x="6733181" y="3350425"/>
            <a:ext cx="548634" cy="0"/>
          </a:xfrm>
          <a:prstGeom prst="line">
            <a:avLst/>
          </a:prstGeom>
          <a:noFill/>
          <a:ln w="57150"/>
        </p:spPr>
        <p:style>
          <a:lnRef idx="2">
            <a:schemeClr val="accent1">
              <a:shade val="50000"/>
            </a:schemeClr>
          </a:lnRef>
          <a:fillRef idx="1">
            <a:schemeClr val="accent1"/>
          </a:fillRef>
          <a:effectRef idx="0">
            <a:schemeClr val="accent1"/>
          </a:effectRef>
          <a:fontRef idx="minor">
            <a:schemeClr val="lt1"/>
          </a:fontRef>
        </p:style>
      </p:cxnSp>
      <p:sp>
        <p:nvSpPr>
          <p:cNvPr id="29" name="Rectangle 28"/>
          <p:cNvSpPr/>
          <p:nvPr/>
        </p:nvSpPr>
        <p:spPr>
          <a:xfrm>
            <a:off x="4723101" y="4672974"/>
            <a:ext cx="2892010" cy="1015663"/>
          </a:xfrm>
          <a:prstGeom prst="rect">
            <a:avLst/>
          </a:prstGeom>
        </p:spPr>
        <p:txBody>
          <a:bodyPr wrap="none">
            <a:spAutoFit/>
          </a:bodyPr>
          <a:lstStyle/>
          <a:p>
            <a:pPr algn="ctr"/>
            <a:r>
              <a:rPr lang="en-US" sz="2000" dirty="0" smtClean="0">
                <a:effectLst>
                  <a:glow rad="127000">
                    <a:schemeClr val="bg1"/>
                  </a:glow>
                </a:effectLst>
              </a:rPr>
              <a:t>Shatter into fragments</a:t>
            </a:r>
          </a:p>
          <a:p>
            <a:pPr algn="ctr"/>
            <a:r>
              <a:rPr lang="en-US" sz="2000" dirty="0" smtClean="0">
                <a:effectLst>
                  <a:glow rad="127000">
                    <a:schemeClr val="bg1"/>
                  </a:glow>
                </a:effectLst>
              </a:rPr>
              <a:t>(</a:t>
            </a:r>
            <a:r>
              <a:rPr lang="en-US" sz="2000" dirty="0" smtClean="0">
                <a:effectLst>
                  <a:glow rad="127000">
                    <a:schemeClr val="bg1"/>
                  </a:glow>
                </a:effectLst>
                <a:latin typeface="Consolas" pitchFamily="49" charset="0"/>
                <a:cs typeface="Consolas" pitchFamily="49" charset="0"/>
              </a:rPr>
              <a:t>~</a:t>
            </a:r>
            <a:r>
              <a:rPr lang="en-US" sz="2000" dirty="0" smtClean="0">
                <a:effectLst>
                  <a:glow rad="127000">
                    <a:schemeClr val="bg1"/>
                  </a:glow>
                </a:effectLst>
              </a:rPr>
              <a:t>300 nucleotides each,</a:t>
            </a:r>
          </a:p>
          <a:p>
            <a:pPr algn="ctr"/>
            <a:r>
              <a:rPr lang="en-US" sz="2000" dirty="0" smtClean="0">
                <a:effectLst>
                  <a:glow rad="127000">
                    <a:schemeClr val="bg1"/>
                  </a:glow>
                </a:effectLst>
              </a:rPr>
              <a:t>random, no amplification)</a:t>
            </a:r>
            <a:endParaRPr lang="en-US" sz="2000" dirty="0">
              <a:effectLst>
                <a:glow rad="127000">
                  <a:schemeClr val="bg1"/>
                </a:glow>
              </a:effectLst>
            </a:endParaRPr>
          </a:p>
        </p:txBody>
      </p:sp>
      <p:sp>
        <p:nvSpPr>
          <p:cNvPr id="45" name="TextBox 44"/>
          <p:cNvSpPr txBox="1"/>
          <p:nvPr/>
        </p:nvSpPr>
        <p:spPr>
          <a:xfrm>
            <a:off x="8573648" y="2348682"/>
            <a:ext cx="774572" cy="253916"/>
          </a:xfrm>
          <a:prstGeom prst="rect">
            <a:avLst/>
          </a:prstGeom>
          <a:noFill/>
        </p:spPr>
        <p:txBody>
          <a:bodyPr wrap="none" rtlCol="0">
            <a:spAutoFit/>
          </a:bodyPr>
          <a:lstStyle/>
          <a:p>
            <a:pPr algn="ctr"/>
            <a:r>
              <a:rPr lang="en-US" sz="1050" dirty="0" smtClean="0">
                <a:solidFill>
                  <a:schemeClr val="tx2"/>
                </a:solidFill>
                <a:effectLst>
                  <a:glow rad="101600">
                    <a:schemeClr val="bg1"/>
                  </a:glow>
                </a:effectLst>
                <a:latin typeface="Consolas" pitchFamily="49" charset="0"/>
                <a:cs typeface="Consolas" pitchFamily="49" charset="0"/>
              </a:rPr>
              <a:t>AGCATCGA</a:t>
            </a:r>
            <a:endParaRPr lang="en-US" sz="1050" dirty="0">
              <a:solidFill>
                <a:schemeClr val="tx2"/>
              </a:solidFill>
              <a:effectLst>
                <a:glow rad="101600">
                  <a:schemeClr val="bg1"/>
                </a:glow>
              </a:effectLst>
              <a:latin typeface="Consolas" pitchFamily="49" charset="0"/>
              <a:cs typeface="Consolas" pitchFamily="49" charset="0"/>
            </a:endParaRPr>
          </a:p>
        </p:txBody>
      </p:sp>
      <p:sp>
        <p:nvSpPr>
          <p:cNvPr id="46" name="TextBox 45"/>
          <p:cNvSpPr txBox="1"/>
          <p:nvPr/>
        </p:nvSpPr>
        <p:spPr>
          <a:xfrm>
            <a:off x="8705372" y="3052486"/>
            <a:ext cx="877163" cy="261610"/>
          </a:xfrm>
          <a:prstGeom prst="rect">
            <a:avLst/>
          </a:prstGeom>
          <a:noFill/>
        </p:spPr>
        <p:txBody>
          <a:bodyPr wrap="none" rtlCol="0">
            <a:spAutoFit/>
          </a:bodyPr>
          <a:lstStyle/>
          <a:p>
            <a:pPr algn="ctr"/>
            <a:r>
              <a:rPr lang="en-US" sz="1050" dirty="0" smtClean="0">
                <a:solidFill>
                  <a:schemeClr val="bg1">
                    <a:lumMod val="50000"/>
                  </a:schemeClr>
                </a:solidFill>
                <a:effectLst>
                  <a:glow rad="101600">
                    <a:schemeClr val="bg1"/>
                  </a:glow>
                </a:effectLst>
                <a:latin typeface="Consolas" pitchFamily="49" charset="0"/>
                <a:cs typeface="Consolas" pitchFamily="49" charset="0"/>
              </a:rPr>
              <a:t>AGCATGCAT</a:t>
            </a:r>
            <a:endParaRPr lang="en-US" sz="1050" dirty="0">
              <a:solidFill>
                <a:schemeClr val="bg1">
                  <a:lumMod val="50000"/>
                </a:schemeClr>
              </a:solidFill>
              <a:effectLst>
                <a:glow rad="101600">
                  <a:schemeClr val="bg1"/>
                </a:glow>
              </a:effectLst>
              <a:latin typeface="Consolas" pitchFamily="49" charset="0"/>
              <a:cs typeface="Consolas" pitchFamily="49" charset="0"/>
            </a:endParaRPr>
          </a:p>
        </p:txBody>
      </p:sp>
      <p:sp>
        <p:nvSpPr>
          <p:cNvPr id="47" name="TextBox 46"/>
          <p:cNvSpPr txBox="1"/>
          <p:nvPr/>
        </p:nvSpPr>
        <p:spPr>
          <a:xfrm>
            <a:off x="8336342" y="3875437"/>
            <a:ext cx="700834" cy="253916"/>
          </a:xfrm>
          <a:prstGeom prst="rect">
            <a:avLst/>
          </a:prstGeom>
          <a:noFill/>
        </p:spPr>
        <p:txBody>
          <a:bodyPr wrap="none" rtlCol="0">
            <a:spAutoFit/>
          </a:bodyPr>
          <a:lstStyle/>
          <a:p>
            <a:pPr algn="ctr"/>
            <a:r>
              <a:rPr lang="en-US" sz="1050" dirty="0" smtClean="0">
                <a:solidFill>
                  <a:schemeClr val="bg1">
                    <a:lumMod val="50000"/>
                  </a:schemeClr>
                </a:solidFill>
                <a:effectLst>
                  <a:glow rad="101600">
                    <a:schemeClr val="bg1"/>
                  </a:glow>
                </a:effectLst>
                <a:latin typeface="Consolas" pitchFamily="49" charset="0"/>
                <a:cs typeface="Consolas" pitchFamily="49" charset="0"/>
              </a:rPr>
              <a:t>GGCATCG</a:t>
            </a:r>
            <a:endParaRPr lang="en-US" sz="1050" dirty="0">
              <a:solidFill>
                <a:schemeClr val="bg1">
                  <a:lumMod val="50000"/>
                </a:schemeClr>
              </a:solidFill>
              <a:effectLst>
                <a:glow rad="101600">
                  <a:schemeClr val="bg1"/>
                </a:glow>
              </a:effectLst>
              <a:latin typeface="Consolas" pitchFamily="49" charset="0"/>
              <a:cs typeface="Consolas" pitchFamily="49" charset="0"/>
            </a:endParaRPr>
          </a:p>
        </p:txBody>
      </p:sp>
      <p:sp>
        <p:nvSpPr>
          <p:cNvPr id="48" name="TextBox 47"/>
          <p:cNvSpPr txBox="1"/>
          <p:nvPr/>
        </p:nvSpPr>
        <p:spPr>
          <a:xfrm>
            <a:off x="8939547" y="4149754"/>
            <a:ext cx="774572" cy="253916"/>
          </a:xfrm>
          <a:prstGeom prst="rect">
            <a:avLst/>
          </a:prstGeom>
          <a:noFill/>
        </p:spPr>
        <p:txBody>
          <a:bodyPr wrap="none" rtlCol="0">
            <a:spAutoFit/>
          </a:bodyPr>
          <a:lstStyle/>
          <a:p>
            <a:pPr algn="ctr"/>
            <a:r>
              <a:rPr lang="en-US" sz="1050" dirty="0" smtClean="0">
                <a:solidFill>
                  <a:srgbClr val="C00000"/>
                </a:solidFill>
                <a:effectLst>
                  <a:glow rad="101600">
                    <a:schemeClr val="bg1"/>
                  </a:glow>
                </a:effectLst>
                <a:latin typeface="Consolas" pitchFamily="49" charset="0"/>
                <a:cs typeface="Consolas" pitchFamily="49" charset="0"/>
              </a:rPr>
              <a:t>ACTGATCG</a:t>
            </a:r>
            <a:endParaRPr lang="en-US" sz="1050" dirty="0">
              <a:solidFill>
                <a:srgbClr val="C00000"/>
              </a:solidFill>
              <a:effectLst>
                <a:glow rad="101600">
                  <a:schemeClr val="bg1"/>
                </a:glow>
              </a:effectLst>
              <a:latin typeface="Consolas" pitchFamily="49" charset="0"/>
              <a:cs typeface="Consolas" pitchFamily="49" charset="0"/>
            </a:endParaRPr>
          </a:p>
        </p:txBody>
      </p:sp>
      <p:sp>
        <p:nvSpPr>
          <p:cNvPr id="49" name="TextBox 48"/>
          <p:cNvSpPr txBox="1"/>
          <p:nvPr/>
        </p:nvSpPr>
        <p:spPr>
          <a:xfrm>
            <a:off x="8682572" y="4411364"/>
            <a:ext cx="848310" cy="253916"/>
          </a:xfrm>
          <a:prstGeom prst="rect">
            <a:avLst/>
          </a:prstGeom>
          <a:noFill/>
        </p:spPr>
        <p:txBody>
          <a:bodyPr wrap="none" rtlCol="0">
            <a:spAutoFit/>
          </a:bodyPr>
          <a:lstStyle/>
          <a:p>
            <a:pPr algn="ctr"/>
            <a:r>
              <a:rPr lang="en-US" sz="1050" dirty="0" smtClean="0">
                <a:solidFill>
                  <a:schemeClr val="tx2"/>
                </a:solidFill>
                <a:effectLst>
                  <a:glow rad="101600">
                    <a:schemeClr val="bg1"/>
                  </a:glow>
                </a:effectLst>
                <a:latin typeface="Consolas" pitchFamily="49" charset="0"/>
                <a:cs typeface="Consolas" pitchFamily="49" charset="0"/>
              </a:rPr>
              <a:t>ACTAGCTAG</a:t>
            </a:r>
            <a:endParaRPr lang="en-US" sz="1050" dirty="0">
              <a:solidFill>
                <a:schemeClr val="tx2"/>
              </a:solidFill>
              <a:effectLst>
                <a:glow rad="101600">
                  <a:schemeClr val="bg1"/>
                </a:glow>
              </a:effectLst>
              <a:latin typeface="Consolas" pitchFamily="49" charset="0"/>
              <a:cs typeface="Consolas" pitchFamily="49" charset="0"/>
            </a:endParaRPr>
          </a:p>
        </p:txBody>
      </p:sp>
      <p:sp>
        <p:nvSpPr>
          <p:cNvPr id="50" name="TextBox 49"/>
          <p:cNvSpPr txBox="1"/>
          <p:nvPr/>
        </p:nvSpPr>
        <p:spPr>
          <a:xfrm>
            <a:off x="9345445" y="3862730"/>
            <a:ext cx="877163" cy="261610"/>
          </a:xfrm>
          <a:prstGeom prst="rect">
            <a:avLst/>
          </a:prstGeom>
          <a:noFill/>
        </p:spPr>
        <p:txBody>
          <a:bodyPr wrap="none" rtlCol="0">
            <a:spAutoFit/>
          </a:bodyPr>
          <a:lstStyle/>
          <a:p>
            <a:pPr algn="ctr"/>
            <a:r>
              <a:rPr lang="en-US" sz="1050" dirty="0" smtClean="0">
                <a:solidFill>
                  <a:schemeClr val="bg1">
                    <a:lumMod val="50000"/>
                  </a:schemeClr>
                </a:solidFill>
                <a:effectLst>
                  <a:glow rad="101600">
                    <a:schemeClr val="bg1"/>
                  </a:glow>
                </a:effectLst>
                <a:latin typeface="Consolas" pitchFamily="49" charset="0"/>
                <a:cs typeface="Consolas" pitchFamily="49" charset="0"/>
              </a:rPr>
              <a:t>AGCATGCAT</a:t>
            </a:r>
            <a:endParaRPr lang="en-US" sz="1050" dirty="0">
              <a:solidFill>
                <a:schemeClr val="bg1">
                  <a:lumMod val="50000"/>
                </a:schemeClr>
              </a:solidFill>
              <a:effectLst>
                <a:glow rad="101600">
                  <a:schemeClr val="bg1"/>
                </a:glow>
              </a:effectLst>
              <a:latin typeface="Consolas" pitchFamily="49" charset="0"/>
              <a:cs typeface="Consolas" pitchFamily="49" charset="0"/>
            </a:endParaRPr>
          </a:p>
        </p:txBody>
      </p:sp>
      <p:sp>
        <p:nvSpPr>
          <p:cNvPr id="51" name="TextBox 50"/>
          <p:cNvSpPr txBox="1"/>
          <p:nvPr/>
        </p:nvSpPr>
        <p:spPr>
          <a:xfrm>
            <a:off x="9999945" y="4104495"/>
            <a:ext cx="848310" cy="253916"/>
          </a:xfrm>
          <a:prstGeom prst="rect">
            <a:avLst/>
          </a:prstGeom>
          <a:noFill/>
        </p:spPr>
        <p:txBody>
          <a:bodyPr wrap="none" rtlCol="0">
            <a:spAutoFit/>
          </a:bodyPr>
          <a:lstStyle/>
          <a:p>
            <a:pPr algn="ctr"/>
            <a:r>
              <a:rPr lang="en-US" sz="1050" dirty="0" smtClean="0">
                <a:solidFill>
                  <a:srgbClr val="C00000"/>
                </a:solidFill>
                <a:effectLst>
                  <a:glow rad="101600">
                    <a:schemeClr val="bg1"/>
                  </a:glow>
                </a:effectLst>
                <a:latin typeface="Consolas" pitchFamily="49" charset="0"/>
                <a:cs typeface="Consolas" pitchFamily="49" charset="0"/>
              </a:rPr>
              <a:t>ACAAACGTA</a:t>
            </a:r>
            <a:endParaRPr lang="en-US" sz="1050" dirty="0">
              <a:solidFill>
                <a:srgbClr val="C00000"/>
              </a:solidFill>
              <a:effectLst>
                <a:glow rad="101600">
                  <a:schemeClr val="bg1"/>
                </a:glow>
              </a:effectLst>
              <a:latin typeface="Consolas" pitchFamily="49" charset="0"/>
              <a:cs typeface="Consolas" pitchFamily="49" charset="0"/>
            </a:endParaRPr>
          </a:p>
        </p:txBody>
      </p:sp>
      <p:sp>
        <p:nvSpPr>
          <p:cNvPr id="52" name="TextBox 51"/>
          <p:cNvSpPr txBox="1"/>
          <p:nvPr/>
        </p:nvSpPr>
        <p:spPr>
          <a:xfrm>
            <a:off x="9688401" y="3588413"/>
            <a:ext cx="848310" cy="253916"/>
          </a:xfrm>
          <a:prstGeom prst="rect">
            <a:avLst/>
          </a:prstGeom>
          <a:noFill/>
        </p:spPr>
        <p:txBody>
          <a:bodyPr wrap="none" rtlCol="0">
            <a:spAutoFit/>
          </a:bodyPr>
          <a:lstStyle/>
          <a:p>
            <a:pPr algn="ctr"/>
            <a:r>
              <a:rPr lang="en-US" sz="1050" dirty="0" smtClean="0">
                <a:solidFill>
                  <a:srgbClr val="C00000"/>
                </a:solidFill>
                <a:effectLst>
                  <a:glow rad="101600">
                    <a:schemeClr val="bg1"/>
                  </a:glow>
                </a:effectLst>
                <a:latin typeface="Consolas" pitchFamily="49" charset="0"/>
                <a:cs typeface="Consolas" pitchFamily="49" charset="0"/>
              </a:rPr>
              <a:t>AACAGATTA</a:t>
            </a:r>
            <a:endParaRPr lang="en-US" sz="1050" dirty="0">
              <a:solidFill>
                <a:srgbClr val="C00000"/>
              </a:solidFill>
              <a:effectLst>
                <a:glow rad="101600">
                  <a:schemeClr val="bg1"/>
                </a:glow>
              </a:effectLst>
              <a:latin typeface="Consolas" pitchFamily="49" charset="0"/>
              <a:cs typeface="Consolas" pitchFamily="49" charset="0"/>
            </a:endParaRPr>
          </a:p>
        </p:txBody>
      </p:sp>
      <p:sp>
        <p:nvSpPr>
          <p:cNvPr id="53" name="TextBox 52"/>
          <p:cNvSpPr txBox="1"/>
          <p:nvPr/>
        </p:nvSpPr>
        <p:spPr>
          <a:xfrm>
            <a:off x="8628002" y="3588413"/>
            <a:ext cx="774572" cy="253916"/>
          </a:xfrm>
          <a:prstGeom prst="rect">
            <a:avLst/>
          </a:prstGeom>
          <a:noFill/>
        </p:spPr>
        <p:txBody>
          <a:bodyPr wrap="none" rtlCol="0">
            <a:spAutoFit/>
          </a:bodyPr>
          <a:lstStyle/>
          <a:p>
            <a:pPr algn="ctr"/>
            <a:r>
              <a:rPr lang="en-US" sz="1050" dirty="0" smtClean="0">
                <a:solidFill>
                  <a:schemeClr val="bg1">
                    <a:lumMod val="50000"/>
                  </a:schemeClr>
                </a:solidFill>
                <a:effectLst>
                  <a:glow rad="101600">
                    <a:schemeClr val="bg1"/>
                  </a:glow>
                </a:effectLst>
                <a:latin typeface="Consolas" pitchFamily="49" charset="0"/>
                <a:cs typeface="Consolas" pitchFamily="49" charset="0"/>
              </a:rPr>
              <a:t>GGCTAGAT</a:t>
            </a:r>
            <a:endParaRPr lang="en-US" sz="1050" dirty="0">
              <a:solidFill>
                <a:schemeClr val="bg1">
                  <a:lumMod val="50000"/>
                </a:schemeClr>
              </a:solidFill>
              <a:effectLst>
                <a:glow rad="101600">
                  <a:schemeClr val="bg1"/>
                </a:glow>
              </a:effectLst>
              <a:latin typeface="Consolas" pitchFamily="49" charset="0"/>
              <a:cs typeface="Consolas" pitchFamily="49" charset="0"/>
            </a:endParaRPr>
          </a:p>
        </p:txBody>
      </p:sp>
      <p:sp>
        <p:nvSpPr>
          <p:cNvPr id="54" name="TextBox 53"/>
          <p:cNvSpPr txBox="1"/>
          <p:nvPr/>
        </p:nvSpPr>
        <p:spPr>
          <a:xfrm>
            <a:off x="8262604" y="3314096"/>
            <a:ext cx="848310" cy="253916"/>
          </a:xfrm>
          <a:prstGeom prst="rect">
            <a:avLst/>
          </a:prstGeom>
          <a:noFill/>
        </p:spPr>
        <p:txBody>
          <a:bodyPr wrap="none" rtlCol="0">
            <a:spAutoFit/>
          </a:bodyPr>
          <a:lstStyle/>
          <a:p>
            <a:pPr algn="ctr"/>
            <a:r>
              <a:rPr lang="en-US" sz="1050" dirty="0" smtClean="0">
                <a:solidFill>
                  <a:srgbClr val="C00000"/>
                </a:solidFill>
                <a:effectLst>
                  <a:glow rad="101600">
                    <a:schemeClr val="bg1"/>
                  </a:glow>
                </a:effectLst>
                <a:latin typeface="Consolas" pitchFamily="49" charset="0"/>
                <a:cs typeface="Consolas" pitchFamily="49" charset="0"/>
              </a:rPr>
              <a:t>ACGACTACG</a:t>
            </a:r>
            <a:endParaRPr lang="en-US" sz="1050" dirty="0">
              <a:solidFill>
                <a:srgbClr val="C00000"/>
              </a:solidFill>
              <a:effectLst>
                <a:glow rad="101600">
                  <a:schemeClr val="bg1"/>
                </a:glow>
              </a:effectLst>
              <a:latin typeface="Consolas" pitchFamily="49" charset="0"/>
              <a:cs typeface="Consolas" pitchFamily="49" charset="0"/>
            </a:endParaRPr>
          </a:p>
        </p:txBody>
      </p:sp>
      <p:sp>
        <p:nvSpPr>
          <p:cNvPr id="55" name="TextBox 54"/>
          <p:cNvSpPr txBox="1"/>
          <p:nvPr/>
        </p:nvSpPr>
        <p:spPr>
          <a:xfrm>
            <a:off x="8381393" y="2793170"/>
            <a:ext cx="774572" cy="253916"/>
          </a:xfrm>
          <a:prstGeom prst="rect">
            <a:avLst/>
          </a:prstGeom>
          <a:noFill/>
        </p:spPr>
        <p:txBody>
          <a:bodyPr wrap="none" rtlCol="0">
            <a:spAutoFit/>
          </a:bodyPr>
          <a:lstStyle/>
          <a:p>
            <a:pPr algn="ctr"/>
            <a:r>
              <a:rPr lang="en-US" sz="1050" dirty="0" smtClean="0">
                <a:solidFill>
                  <a:srgbClr val="C00000"/>
                </a:solidFill>
                <a:effectLst>
                  <a:glow rad="101600">
                    <a:schemeClr val="bg1"/>
                  </a:glow>
                </a:effectLst>
                <a:latin typeface="Consolas" pitchFamily="49" charset="0"/>
                <a:cs typeface="Consolas" pitchFamily="49" charset="0"/>
              </a:rPr>
              <a:t>CCATCTCC</a:t>
            </a:r>
            <a:endParaRPr lang="en-US" sz="1050" dirty="0">
              <a:solidFill>
                <a:srgbClr val="C00000"/>
              </a:solidFill>
              <a:effectLst>
                <a:glow rad="101600">
                  <a:schemeClr val="bg1"/>
                </a:glow>
              </a:effectLst>
              <a:latin typeface="Consolas" pitchFamily="49" charset="0"/>
              <a:cs typeface="Consolas" pitchFamily="49" charset="0"/>
            </a:endParaRPr>
          </a:p>
        </p:txBody>
      </p:sp>
      <p:sp>
        <p:nvSpPr>
          <p:cNvPr id="56" name="TextBox 55"/>
          <p:cNvSpPr txBox="1"/>
          <p:nvPr/>
        </p:nvSpPr>
        <p:spPr>
          <a:xfrm>
            <a:off x="9322646" y="2778169"/>
            <a:ext cx="848310" cy="253916"/>
          </a:xfrm>
          <a:prstGeom prst="rect">
            <a:avLst/>
          </a:prstGeom>
          <a:noFill/>
        </p:spPr>
        <p:txBody>
          <a:bodyPr wrap="none" rtlCol="0">
            <a:spAutoFit/>
          </a:bodyPr>
          <a:lstStyle/>
          <a:p>
            <a:pPr algn="ctr"/>
            <a:r>
              <a:rPr lang="en-US" sz="1050" dirty="0" smtClean="0">
                <a:solidFill>
                  <a:srgbClr val="C00000"/>
                </a:solidFill>
                <a:effectLst>
                  <a:glow rad="101600">
                    <a:schemeClr val="bg1"/>
                  </a:glow>
                </a:effectLst>
                <a:latin typeface="Consolas" pitchFamily="49" charset="0"/>
                <a:cs typeface="Consolas" pitchFamily="49" charset="0"/>
              </a:rPr>
              <a:t>TTTCGATGC</a:t>
            </a:r>
            <a:endParaRPr lang="en-US" sz="1050" dirty="0">
              <a:solidFill>
                <a:srgbClr val="C00000"/>
              </a:solidFill>
              <a:effectLst>
                <a:glow rad="101600">
                  <a:schemeClr val="bg1"/>
                </a:glow>
              </a:effectLst>
              <a:latin typeface="Consolas" pitchFamily="49" charset="0"/>
              <a:cs typeface="Consolas" pitchFamily="49" charset="0"/>
            </a:endParaRPr>
          </a:p>
        </p:txBody>
      </p:sp>
      <p:sp>
        <p:nvSpPr>
          <p:cNvPr id="57" name="TextBox 56"/>
          <p:cNvSpPr txBox="1"/>
          <p:nvPr/>
        </p:nvSpPr>
        <p:spPr>
          <a:xfrm>
            <a:off x="9762497" y="2545640"/>
            <a:ext cx="774572" cy="253916"/>
          </a:xfrm>
          <a:prstGeom prst="rect">
            <a:avLst/>
          </a:prstGeom>
          <a:noFill/>
        </p:spPr>
        <p:txBody>
          <a:bodyPr wrap="none" rtlCol="0">
            <a:spAutoFit/>
          </a:bodyPr>
          <a:lstStyle/>
          <a:p>
            <a:pPr algn="ctr"/>
            <a:r>
              <a:rPr lang="en-US" sz="1050" dirty="0" smtClean="0">
                <a:solidFill>
                  <a:schemeClr val="bg1">
                    <a:lumMod val="50000"/>
                  </a:schemeClr>
                </a:solidFill>
                <a:effectLst>
                  <a:glow rad="101600">
                    <a:schemeClr val="bg1"/>
                  </a:glow>
                </a:effectLst>
                <a:latin typeface="Consolas" pitchFamily="49" charset="0"/>
                <a:cs typeface="Consolas" pitchFamily="49" charset="0"/>
              </a:rPr>
              <a:t>ACACTAGA</a:t>
            </a:r>
            <a:endParaRPr lang="en-US" sz="1050" dirty="0">
              <a:solidFill>
                <a:schemeClr val="bg1">
                  <a:lumMod val="50000"/>
                </a:schemeClr>
              </a:solidFill>
              <a:effectLst>
                <a:glow rad="101600">
                  <a:schemeClr val="bg1"/>
                </a:glow>
              </a:effectLst>
              <a:latin typeface="Consolas" pitchFamily="49" charset="0"/>
              <a:cs typeface="Consolas" pitchFamily="49" charset="0"/>
            </a:endParaRPr>
          </a:p>
        </p:txBody>
      </p:sp>
      <p:sp>
        <p:nvSpPr>
          <p:cNvPr id="58" name="TextBox 57"/>
          <p:cNvSpPr txBox="1"/>
          <p:nvPr/>
        </p:nvSpPr>
        <p:spPr>
          <a:xfrm>
            <a:off x="9634189" y="3094274"/>
            <a:ext cx="848310" cy="253916"/>
          </a:xfrm>
          <a:prstGeom prst="rect">
            <a:avLst/>
          </a:prstGeom>
          <a:noFill/>
        </p:spPr>
        <p:txBody>
          <a:bodyPr wrap="none" rtlCol="0">
            <a:spAutoFit/>
          </a:bodyPr>
          <a:lstStyle/>
          <a:p>
            <a:pPr algn="ctr"/>
            <a:r>
              <a:rPr lang="en-US" sz="1050" dirty="0" smtClean="0">
                <a:solidFill>
                  <a:schemeClr val="bg1">
                    <a:lumMod val="50000"/>
                  </a:schemeClr>
                </a:solidFill>
                <a:effectLst>
                  <a:glow rad="101600">
                    <a:schemeClr val="bg1"/>
                  </a:glow>
                </a:effectLst>
                <a:latin typeface="Consolas" pitchFamily="49" charset="0"/>
                <a:cs typeface="Consolas" pitchFamily="49" charset="0"/>
              </a:rPr>
              <a:t>ACATGCTAT</a:t>
            </a:r>
            <a:endParaRPr lang="en-US" sz="1050" dirty="0">
              <a:solidFill>
                <a:schemeClr val="bg1">
                  <a:lumMod val="50000"/>
                </a:schemeClr>
              </a:solidFill>
              <a:effectLst>
                <a:glow rad="101600">
                  <a:schemeClr val="bg1"/>
                </a:glow>
              </a:effectLst>
              <a:latin typeface="Consolas" pitchFamily="49" charset="0"/>
              <a:cs typeface="Consolas" pitchFamily="49" charset="0"/>
            </a:endParaRPr>
          </a:p>
        </p:txBody>
      </p:sp>
      <p:sp>
        <p:nvSpPr>
          <p:cNvPr id="59" name="TextBox 58"/>
          <p:cNvSpPr txBox="1"/>
          <p:nvPr/>
        </p:nvSpPr>
        <p:spPr>
          <a:xfrm>
            <a:off x="9946296" y="3350119"/>
            <a:ext cx="774571" cy="253916"/>
          </a:xfrm>
          <a:prstGeom prst="rect">
            <a:avLst/>
          </a:prstGeom>
          <a:noFill/>
        </p:spPr>
        <p:txBody>
          <a:bodyPr wrap="none" rtlCol="0">
            <a:spAutoFit/>
          </a:bodyPr>
          <a:lstStyle/>
          <a:p>
            <a:pPr algn="ctr"/>
            <a:r>
              <a:rPr lang="en-US" sz="1050" dirty="0" smtClean="0">
                <a:solidFill>
                  <a:schemeClr val="tx2"/>
                </a:solidFill>
                <a:effectLst>
                  <a:glow rad="101600">
                    <a:schemeClr val="bg1"/>
                  </a:glow>
                </a:effectLst>
                <a:latin typeface="Consolas" pitchFamily="49" charset="0"/>
                <a:cs typeface="Consolas" pitchFamily="49" charset="0"/>
              </a:rPr>
              <a:t>ACATCATG</a:t>
            </a:r>
            <a:endParaRPr lang="en-US" sz="1050" dirty="0">
              <a:solidFill>
                <a:schemeClr val="tx2"/>
              </a:solidFill>
              <a:effectLst>
                <a:glow rad="101600">
                  <a:schemeClr val="bg1"/>
                </a:glow>
              </a:effectLst>
              <a:latin typeface="Consolas" pitchFamily="49" charset="0"/>
              <a:cs typeface="Consolas" pitchFamily="49" charset="0"/>
            </a:endParaRPr>
          </a:p>
        </p:txBody>
      </p:sp>
      <p:sp>
        <p:nvSpPr>
          <p:cNvPr id="61" name="Rectangle 60"/>
          <p:cNvSpPr/>
          <p:nvPr/>
        </p:nvSpPr>
        <p:spPr>
          <a:xfrm>
            <a:off x="8125018" y="4672974"/>
            <a:ext cx="2725810" cy="1015663"/>
          </a:xfrm>
          <a:prstGeom prst="rect">
            <a:avLst/>
          </a:prstGeom>
        </p:spPr>
        <p:txBody>
          <a:bodyPr wrap="none">
            <a:spAutoFit/>
          </a:bodyPr>
          <a:lstStyle/>
          <a:p>
            <a:pPr algn="ctr"/>
            <a:r>
              <a:rPr lang="en-US" sz="2000" dirty="0" smtClean="0">
                <a:effectLst>
                  <a:glow rad="127000">
                    <a:schemeClr val="bg1"/>
                  </a:glow>
                </a:effectLst>
              </a:rPr>
              <a:t>Sequence the fragments</a:t>
            </a:r>
          </a:p>
          <a:p>
            <a:pPr algn="ctr"/>
            <a:r>
              <a:rPr lang="en-US" sz="2000" dirty="0" smtClean="0">
                <a:effectLst>
                  <a:glow rad="127000">
                    <a:schemeClr val="bg1"/>
                  </a:glow>
                </a:effectLst>
              </a:rPr>
              <a:t>(millions per sample)</a:t>
            </a:r>
            <a:endParaRPr lang="en-US" sz="2000" dirty="0">
              <a:effectLst>
                <a:glow rad="127000">
                  <a:schemeClr val="bg1"/>
                </a:glow>
              </a:effectLst>
            </a:endParaRPr>
          </a:p>
          <a:p>
            <a:pPr algn="ctr"/>
            <a:endParaRPr lang="en-US" sz="2000" dirty="0">
              <a:effectLst>
                <a:glow rad="127000">
                  <a:schemeClr val="bg1"/>
                </a:glow>
              </a:effectLst>
            </a:endParaRPr>
          </a:p>
        </p:txBody>
      </p:sp>
      <p:sp>
        <p:nvSpPr>
          <p:cNvPr id="66" name="Oval Callout 65"/>
          <p:cNvSpPr/>
          <p:nvPr/>
        </p:nvSpPr>
        <p:spPr>
          <a:xfrm>
            <a:off x="549806" y="1234464"/>
            <a:ext cx="1889795" cy="1887316"/>
          </a:xfrm>
          <a:prstGeom prst="wedgeEllipseCallout">
            <a:avLst>
              <a:gd name="adj1" fmla="val 56876"/>
              <a:gd name="adj2" fmla="val 1356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2" descr="http://english.whiov.cas.cn/Research/Research_Progress/201407/W020140709366884796984.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3869" y="1382735"/>
            <a:ext cx="1594114" cy="1642771"/>
          </a:xfrm>
          <a:prstGeom prst="rect">
            <a:avLst/>
          </a:prstGeom>
          <a:noFill/>
          <a:extLst>
            <a:ext uri="{909E8E84-426E-40DD-AFC4-6F175D3DCCD1}">
              <a14:hiddenFill xmlns:a14="http://schemas.microsoft.com/office/drawing/2010/main">
                <a:solidFill>
                  <a:srgbClr val="FFFFFF"/>
                </a:solidFill>
              </a14:hiddenFill>
            </a:ext>
          </a:extLst>
        </p:spPr>
      </p:pic>
      <p:sp>
        <p:nvSpPr>
          <p:cNvPr id="68" name="Rounded Rectangular Callout 67"/>
          <p:cNvSpPr/>
          <p:nvPr/>
        </p:nvSpPr>
        <p:spPr>
          <a:xfrm>
            <a:off x="5912998" y="1564048"/>
            <a:ext cx="1460255" cy="457195"/>
          </a:xfrm>
          <a:prstGeom prst="wedgeRoundRectCallout">
            <a:avLst>
              <a:gd name="adj1" fmla="val -54620"/>
              <a:gd name="adj2" fmla="val 106945"/>
              <a:gd name="adj3" fmla="val 16667"/>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70"/>
          <p:cNvGrpSpPr/>
          <p:nvPr/>
        </p:nvGrpSpPr>
        <p:grpSpPr>
          <a:xfrm>
            <a:off x="6053825" y="1640315"/>
            <a:ext cx="1194001" cy="304660"/>
            <a:chOff x="4079430" y="5989291"/>
            <a:chExt cx="1194001" cy="304660"/>
          </a:xfrm>
        </p:grpSpPr>
        <p:pic>
          <p:nvPicPr>
            <p:cNvPr id="6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9430" y="5989292"/>
              <a:ext cx="649691" cy="304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23740" y="5989291"/>
              <a:ext cx="649691" cy="304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0" name="TextBox 59"/>
          <p:cNvSpPr txBox="1"/>
          <p:nvPr/>
        </p:nvSpPr>
        <p:spPr>
          <a:xfrm>
            <a:off x="4641283" y="5806414"/>
            <a:ext cx="3100619" cy="400110"/>
          </a:xfrm>
          <a:prstGeom prst="rect">
            <a:avLst/>
          </a:prstGeom>
          <a:noFill/>
        </p:spPr>
        <p:txBody>
          <a:bodyPr wrap="square" rtlCol="0">
            <a:spAutoFit/>
          </a:bodyPr>
          <a:lstStyle/>
          <a:p>
            <a:pPr algn="ctr"/>
            <a:r>
              <a:rPr lang="en-US" sz="2000" i="1" dirty="0" smtClean="0">
                <a:solidFill>
                  <a:srgbClr val="C00000"/>
                </a:solidFill>
              </a:rPr>
              <a:t>This is a metagenome</a:t>
            </a:r>
            <a:endParaRPr lang="en-US" sz="2000" i="1" u="sng" dirty="0" smtClean="0">
              <a:solidFill>
                <a:srgbClr val="C00000"/>
              </a:solidFill>
            </a:endParaRPr>
          </a:p>
        </p:txBody>
      </p:sp>
    </p:spTree>
    <p:extLst>
      <p:ext uri="{BB962C8B-B14F-4D97-AF65-F5344CB8AC3E}">
        <p14:creationId xmlns:p14="http://schemas.microsoft.com/office/powerpoint/2010/main" val="41077477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par>
                                <p:cTn id="31" presetID="10"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par>
                                <p:cTn id="34" presetID="10" presetClass="entr" presetSubtype="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par>
                                <p:cTn id="37" presetID="10"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par>
                                <p:cTn id="40" presetID="10" presetClass="entr" presetSubtype="0"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par>
                                <p:cTn id="43" presetID="10"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par>
                                <p:cTn id="46" presetID="10" presetClass="entr" presetSubtype="0" fill="hold"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par>
                                <p:cTn id="49" presetID="10" presetClass="entr" presetSubtype="0"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500"/>
                                        <p:tgtEl>
                                          <p:spTgt spid="26"/>
                                        </p:tgtEl>
                                      </p:cBhvr>
                                    </p:animEffect>
                                  </p:childTnLst>
                                </p:cTn>
                              </p:par>
                              <p:par>
                                <p:cTn id="52" presetID="10" presetClass="entr" presetSubtype="0" fill="hold"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500"/>
                                        <p:tgtEl>
                                          <p:spTgt spid="2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animEffect transition="in" filter="fade">
                                      <p:cBhvr>
                                        <p:cTn id="59" dur="500"/>
                                        <p:tgtEl>
                                          <p:spTgt spid="68"/>
                                        </p:tgtEl>
                                      </p:cBhvr>
                                    </p:animEffect>
                                  </p:childTnLst>
                                </p:cTn>
                              </p:par>
                              <p:par>
                                <p:cTn id="60" presetID="10" presetClass="entr" presetSubtype="0" fill="hold" nodeType="withEffect">
                                  <p:stCondLst>
                                    <p:cond delay="0"/>
                                  </p:stCondLst>
                                  <p:childTnLst>
                                    <p:set>
                                      <p:cBhvr>
                                        <p:cTn id="61" dur="1" fill="hold">
                                          <p:stCondLst>
                                            <p:cond delay="0"/>
                                          </p:stCondLst>
                                        </p:cTn>
                                        <p:tgtEl>
                                          <p:spTgt spid="71"/>
                                        </p:tgtEl>
                                        <p:attrNameLst>
                                          <p:attrName>style.visibility</p:attrName>
                                        </p:attrNameLst>
                                      </p:cBhvr>
                                      <p:to>
                                        <p:strVal val="visible"/>
                                      </p:to>
                                    </p:set>
                                    <p:animEffect transition="in" filter="fade">
                                      <p:cBhvr>
                                        <p:cTn id="62" dur="500"/>
                                        <p:tgtEl>
                                          <p:spTgt spid="7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60"/>
                                        </p:tgtEl>
                                        <p:attrNameLst>
                                          <p:attrName>style.visibility</p:attrName>
                                        </p:attrNameLst>
                                      </p:cBhvr>
                                      <p:to>
                                        <p:strVal val="visible"/>
                                      </p:to>
                                    </p:set>
                                    <p:animEffect transition="in" filter="fade">
                                      <p:cBhvr>
                                        <p:cTn id="67" dur="500"/>
                                        <p:tgtEl>
                                          <p:spTgt spid="6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61"/>
                                        </p:tgtEl>
                                        <p:attrNameLst>
                                          <p:attrName>style.visibility</p:attrName>
                                        </p:attrNameLst>
                                      </p:cBhvr>
                                      <p:to>
                                        <p:strVal val="visible"/>
                                      </p:to>
                                    </p:set>
                                    <p:animEffect transition="in" filter="fade">
                                      <p:cBhvr>
                                        <p:cTn id="72" dur="500"/>
                                        <p:tgtEl>
                                          <p:spTgt spid="61"/>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5"/>
                                        </p:tgtEl>
                                        <p:attrNameLst>
                                          <p:attrName>style.visibility</p:attrName>
                                        </p:attrNameLst>
                                      </p:cBhvr>
                                      <p:to>
                                        <p:strVal val="visible"/>
                                      </p:to>
                                    </p:set>
                                    <p:animEffect transition="in" filter="fade">
                                      <p:cBhvr>
                                        <p:cTn id="77" dur="500"/>
                                        <p:tgtEl>
                                          <p:spTgt spid="45"/>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46"/>
                                        </p:tgtEl>
                                        <p:attrNameLst>
                                          <p:attrName>style.visibility</p:attrName>
                                        </p:attrNameLst>
                                      </p:cBhvr>
                                      <p:to>
                                        <p:strVal val="visible"/>
                                      </p:to>
                                    </p:set>
                                    <p:animEffect transition="in" filter="fade">
                                      <p:cBhvr>
                                        <p:cTn id="80" dur="500"/>
                                        <p:tgtEl>
                                          <p:spTgt spid="46"/>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47"/>
                                        </p:tgtEl>
                                        <p:attrNameLst>
                                          <p:attrName>style.visibility</p:attrName>
                                        </p:attrNameLst>
                                      </p:cBhvr>
                                      <p:to>
                                        <p:strVal val="visible"/>
                                      </p:to>
                                    </p:set>
                                    <p:animEffect transition="in" filter="fade">
                                      <p:cBhvr>
                                        <p:cTn id="83" dur="500"/>
                                        <p:tgtEl>
                                          <p:spTgt spid="47"/>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48"/>
                                        </p:tgtEl>
                                        <p:attrNameLst>
                                          <p:attrName>style.visibility</p:attrName>
                                        </p:attrNameLst>
                                      </p:cBhvr>
                                      <p:to>
                                        <p:strVal val="visible"/>
                                      </p:to>
                                    </p:set>
                                    <p:animEffect transition="in" filter="fade">
                                      <p:cBhvr>
                                        <p:cTn id="86" dur="500"/>
                                        <p:tgtEl>
                                          <p:spTgt spid="48"/>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49"/>
                                        </p:tgtEl>
                                        <p:attrNameLst>
                                          <p:attrName>style.visibility</p:attrName>
                                        </p:attrNameLst>
                                      </p:cBhvr>
                                      <p:to>
                                        <p:strVal val="visible"/>
                                      </p:to>
                                    </p:set>
                                    <p:animEffect transition="in" filter="fade">
                                      <p:cBhvr>
                                        <p:cTn id="89" dur="500"/>
                                        <p:tgtEl>
                                          <p:spTgt spid="49"/>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50"/>
                                        </p:tgtEl>
                                        <p:attrNameLst>
                                          <p:attrName>style.visibility</p:attrName>
                                        </p:attrNameLst>
                                      </p:cBhvr>
                                      <p:to>
                                        <p:strVal val="visible"/>
                                      </p:to>
                                    </p:set>
                                    <p:animEffect transition="in" filter="fade">
                                      <p:cBhvr>
                                        <p:cTn id="92" dur="500"/>
                                        <p:tgtEl>
                                          <p:spTgt spid="50"/>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51"/>
                                        </p:tgtEl>
                                        <p:attrNameLst>
                                          <p:attrName>style.visibility</p:attrName>
                                        </p:attrNameLst>
                                      </p:cBhvr>
                                      <p:to>
                                        <p:strVal val="visible"/>
                                      </p:to>
                                    </p:set>
                                    <p:animEffect transition="in" filter="fade">
                                      <p:cBhvr>
                                        <p:cTn id="95" dur="500"/>
                                        <p:tgtEl>
                                          <p:spTgt spid="51"/>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52"/>
                                        </p:tgtEl>
                                        <p:attrNameLst>
                                          <p:attrName>style.visibility</p:attrName>
                                        </p:attrNameLst>
                                      </p:cBhvr>
                                      <p:to>
                                        <p:strVal val="visible"/>
                                      </p:to>
                                    </p:set>
                                    <p:animEffect transition="in" filter="fade">
                                      <p:cBhvr>
                                        <p:cTn id="98" dur="500"/>
                                        <p:tgtEl>
                                          <p:spTgt spid="52"/>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53"/>
                                        </p:tgtEl>
                                        <p:attrNameLst>
                                          <p:attrName>style.visibility</p:attrName>
                                        </p:attrNameLst>
                                      </p:cBhvr>
                                      <p:to>
                                        <p:strVal val="visible"/>
                                      </p:to>
                                    </p:set>
                                    <p:animEffect transition="in" filter="fade">
                                      <p:cBhvr>
                                        <p:cTn id="101" dur="500"/>
                                        <p:tgtEl>
                                          <p:spTgt spid="53"/>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54"/>
                                        </p:tgtEl>
                                        <p:attrNameLst>
                                          <p:attrName>style.visibility</p:attrName>
                                        </p:attrNameLst>
                                      </p:cBhvr>
                                      <p:to>
                                        <p:strVal val="visible"/>
                                      </p:to>
                                    </p:set>
                                    <p:animEffect transition="in" filter="fade">
                                      <p:cBhvr>
                                        <p:cTn id="104" dur="500"/>
                                        <p:tgtEl>
                                          <p:spTgt spid="54"/>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55"/>
                                        </p:tgtEl>
                                        <p:attrNameLst>
                                          <p:attrName>style.visibility</p:attrName>
                                        </p:attrNameLst>
                                      </p:cBhvr>
                                      <p:to>
                                        <p:strVal val="visible"/>
                                      </p:to>
                                    </p:set>
                                    <p:animEffect transition="in" filter="fade">
                                      <p:cBhvr>
                                        <p:cTn id="107" dur="500"/>
                                        <p:tgtEl>
                                          <p:spTgt spid="55"/>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56"/>
                                        </p:tgtEl>
                                        <p:attrNameLst>
                                          <p:attrName>style.visibility</p:attrName>
                                        </p:attrNameLst>
                                      </p:cBhvr>
                                      <p:to>
                                        <p:strVal val="visible"/>
                                      </p:to>
                                    </p:set>
                                    <p:animEffect transition="in" filter="fade">
                                      <p:cBhvr>
                                        <p:cTn id="110" dur="500"/>
                                        <p:tgtEl>
                                          <p:spTgt spid="56"/>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57"/>
                                        </p:tgtEl>
                                        <p:attrNameLst>
                                          <p:attrName>style.visibility</p:attrName>
                                        </p:attrNameLst>
                                      </p:cBhvr>
                                      <p:to>
                                        <p:strVal val="visible"/>
                                      </p:to>
                                    </p:set>
                                    <p:animEffect transition="in" filter="fade">
                                      <p:cBhvr>
                                        <p:cTn id="113" dur="500"/>
                                        <p:tgtEl>
                                          <p:spTgt spid="57"/>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58"/>
                                        </p:tgtEl>
                                        <p:attrNameLst>
                                          <p:attrName>style.visibility</p:attrName>
                                        </p:attrNameLst>
                                      </p:cBhvr>
                                      <p:to>
                                        <p:strVal val="visible"/>
                                      </p:to>
                                    </p:set>
                                    <p:animEffect transition="in" filter="fade">
                                      <p:cBhvr>
                                        <p:cTn id="116" dur="500"/>
                                        <p:tgtEl>
                                          <p:spTgt spid="58"/>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59"/>
                                        </p:tgtEl>
                                        <p:attrNameLst>
                                          <p:attrName>style.visibility</p:attrName>
                                        </p:attrNameLst>
                                      </p:cBhvr>
                                      <p:to>
                                        <p:strVal val="visible"/>
                                      </p:to>
                                    </p:set>
                                    <p:animEffect transition="in" filter="fade">
                                      <p:cBhvr>
                                        <p:cTn id="11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45" grpId="0"/>
      <p:bldP spid="46" grpId="0"/>
      <p:bldP spid="47" grpId="0"/>
      <p:bldP spid="48" grpId="0"/>
      <p:bldP spid="49" grpId="0"/>
      <p:bldP spid="50" grpId="0"/>
      <p:bldP spid="51" grpId="0"/>
      <p:bldP spid="52" grpId="0"/>
      <p:bldP spid="53" grpId="0"/>
      <p:bldP spid="54" grpId="0"/>
      <p:bldP spid="55" grpId="0"/>
      <p:bldP spid="56" grpId="0"/>
      <p:bldP spid="57" grpId="0"/>
      <p:bldP spid="58" grpId="0"/>
      <p:bldP spid="59" grpId="0"/>
      <p:bldP spid="61" grpId="0"/>
      <p:bldP spid="68" grpId="0" animBg="1"/>
      <p:bldP spid="6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WMS sequencing: Mapping-based analysis</a:t>
            </a:r>
            <a:endParaRPr lang="en-US" dirty="0"/>
          </a:p>
        </p:txBody>
      </p:sp>
      <p:sp>
        <p:nvSpPr>
          <p:cNvPr id="6" name="Content Placeholder 5"/>
          <p:cNvSpPr>
            <a:spLocks noGrp="1"/>
          </p:cNvSpPr>
          <p:nvPr>
            <p:ph idx="1"/>
          </p:nvPr>
        </p:nvSpPr>
        <p:spPr/>
        <p:txBody>
          <a:bodyPr/>
          <a:lstStyle/>
          <a:p>
            <a:r>
              <a:rPr lang="en-US" u="sng" dirty="0" smtClean="0"/>
              <a:t>Mapping</a:t>
            </a:r>
            <a:r>
              <a:rPr lang="en-US" dirty="0" smtClean="0"/>
              <a:t> a DNA read/fragment means finding a sequence in a database (gene, protein, or genome) that could be the source of the read/fragment</a:t>
            </a:r>
          </a:p>
          <a:p>
            <a:r>
              <a:rPr lang="en-US" dirty="0" smtClean="0"/>
              <a:t>This is often done by </a:t>
            </a:r>
            <a:r>
              <a:rPr lang="en-US" u="sng" dirty="0" smtClean="0"/>
              <a:t>sequence alignment</a:t>
            </a:r>
            <a:r>
              <a:rPr lang="en-US" dirty="0" smtClean="0"/>
              <a:t> (e.g. </a:t>
            </a:r>
            <a:r>
              <a:rPr lang="en-US" dirty="0" smtClean="0">
                <a:latin typeface="Consolas" panose="020B0609020204030204" pitchFamily="49" charset="0"/>
              </a:rPr>
              <a:t>BLAST</a:t>
            </a:r>
            <a:r>
              <a:rPr lang="en-US" dirty="0" smtClean="0"/>
              <a:t>, </a:t>
            </a:r>
            <a:r>
              <a:rPr lang="en-US" dirty="0">
                <a:latin typeface="Consolas" panose="020B0609020204030204" pitchFamily="49" charset="0"/>
              </a:rPr>
              <a:t>bowtie2</a:t>
            </a:r>
            <a:r>
              <a:rPr lang="en-US" dirty="0" smtClean="0"/>
              <a:t>, </a:t>
            </a:r>
            <a:r>
              <a:rPr lang="en-US" dirty="0">
                <a:latin typeface="Consolas" panose="020B0609020204030204" pitchFamily="49" charset="0"/>
              </a:rPr>
              <a:t>DIAMOND</a:t>
            </a:r>
            <a:r>
              <a:rPr lang="en-US" dirty="0" smtClean="0"/>
              <a:t>)</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3/19/2018</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16</a:t>
            </a:fld>
            <a:endParaRPr lang="en-US"/>
          </a:p>
        </p:txBody>
      </p:sp>
      <p:sp>
        <p:nvSpPr>
          <p:cNvPr id="12" name="TextBox 11"/>
          <p:cNvSpPr txBox="1"/>
          <p:nvPr/>
        </p:nvSpPr>
        <p:spPr>
          <a:xfrm>
            <a:off x="2529879" y="2722902"/>
            <a:ext cx="8465779" cy="954107"/>
          </a:xfrm>
          <a:prstGeom prst="rect">
            <a:avLst/>
          </a:prstGeom>
          <a:noFill/>
        </p:spPr>
        <p:txBody>
          <a:bodyPr wrap="none" rtlCol="0">
            <a:spAutoFit/>
          </a:bodyPr>
          <a:lstStyle/>
          <a:p>
            <a:r>
              <a:rPr lang="en-US" sz="2800" dirty="0" smtClean="0">
                <a:solidFill>
                  <a:srgbClr val="C00000"/>
                </a:solidFill>
                <a:effectLst>
                  <a:glow rad="101600">
                    <a:schemeClr val="bg1"/>
                  </a:glow>
                </a:effectLst>
                <a:latin typeface="Consolas" pitchFamily="49" charset="0"/>
                <a:cs typeface="Consolas" pitchFamily="49" charset="0"/>
              </a:rPr>
              <a:t>AGCATCGA</a:t>
            </a:r>
            <a:r>
              <a:rPr lang="en-US" sz="2800" dirty="0" smtClean="0">
                <a:solidFill>
                  <a:schemeClr val="tx2"/>
                </a:solidFill>
                <a:effectLst>
                  <a:glow rad="101600">
                    <a:schemeClr val="bg1"/>
                  </a:glow>
                </a:effectLst>
                <a:latin typeface="Consolas" pitchFamily="49" charset="0"/>
                <a:cs typeface="Consolas" pitchFamily="49" charset="0"/>
              </a:rPr>
              <a:t>                 </a:t>
            </a:r>
            <a:r>
              <a:rPr lang="en-US" sz="2800" dirty="0" smtClean="0">
                <a:solidFill>
                  <a:srgbClr val="C00000"/>
                </a:solidFill>
                <a:effectLst>
                  <a:glow rad="101600">
                    <a:schemeClr val="bg1"/>
                  </a:glow>
                </a:effectLst>
                <a:latin typeface="Consolas" pitchFamily="49" charset="0"/>
                <a:cs typeface="Consolas" pitchFamily="49" charset="0"/>
              </a:rPr>
              <a:t>= sequencing read</a:t>
            </a:r>
          </a:p>
          <a:p>
            <a:r>
              <a:rPr lang="en-US" sz="2800" dirty="0" smtClean="0">
                <a:effectLst>
                  <a:glow rad="101600">
                    <a:schemeClr val="bg1"/>
                  </a:glow>
                </a:effectLst>
                <a:latin typeface="Consolas" pitchFamily="49" charset="0"/>
                <a:cs typeface="Consolas" pitchFamily="49" charset="0"/>
              </a:rPr>
              <a:t>||||||||</a:t>
            </a:r>
            <a:endParaRPr lang="en-US" sz="1050" dirty="0">
              <a:effectLst>
                <a:glow rad="101600">
                  <a:schemeClr val="bg1"/>
                </a:glow>
              </a:effectLst>
              <a:latin typeface="Consolas" pitchFamily="49" charset="0"/>
              <a:cs typeface="Consolas" pitchFamily="49" charset="0"/>
            </a:endParaRPr>
          </a:p>
        </p:txBody>
      </p:sp>
      <p:sp>
        <p:nvSpPr>
          <p:cNvPr id="13" name="TextBox 12"/>
          <p:cNvSpPr txBox="1"/>
          <p:nvPr/>
        </p:nvSpPr>
        <p:spPr>
          <a:xfrm>
            <a:off x="975416" y="3637292"/>
            <a:ext cx="10437473" cy="523220"/>
          </a:xfrm>
          <a:prstGeom prst="rect">
            <a:avLst/>
          </a:prstGeom>
          <a:noFill/>
        </p:spPr>
        <p:txBody>
          <a:bodyPr wrap="none" rtlCol="0">
            <a:spAutoFit/>
          </a:bodyPr>
          <a:lstStyle/>
          <a:p>
            <a:r>
              <a:rPr lang="en-US" sz="2800" dirty="0" smtClean="0">
                <a:solidFill>
                  <a:schemeClr val="accent1"/>
                </a:solidFill>
                <a:effectLst>
                  <a:glow rad="101600">
                    <a:schemeClr val="bg1"/>
                  </a:glow>
                </a:effectLst>
                <a:latin typeface="Consolas" pitchFamily="49" charset="0"/>
                <a:cs typeface="Consolas" pitchFamily="49" charset="0"/>
              </a:rPr>
              <a:t>AGCTAGCTAGCATCGAACGAACAGCATTCGCT = database sequence</a:t>
            </a:r>
            <a:endParaRPr lang="en-US" sz="1050" dirty="0">
              <a:solidFill>
                <a:schemeClr val="accent1"/>
              </a:solidFill>
              <a:effectLst>
                <a:glow rad="101600">
                  <a:schemeClr val="bg1"/>
                </a:glow>
              </a:effectLst>
              <a:latin typeface="Consolas" pitchFamily="49" charset="0"/>
              <a:cs typeface="Consolas" pitchFamily="49" charset="0"/>
            </a:endParaRPr>
          </a:p>
        </p:txBody>
      </p:sp>
      <p:sp>
        <p:nvSpPr>
          <p:cNvPr id="14" name="TextBox 13"/>
          <p:cNvSpPr txBox="1"/>
          <p:nvPr/>
        </p:nvSpPr>
        <p:spPr>
          <a:xfrm>
            <a:off x="2529879" y="4160512"/>
            <a:ext cx="8465779" cy="954107"/>
          </a:xfrm>
          <a:prstGeom prst="rect">
            <a:avLst/>
          </a:prstGeom>
          <a:noFill/>
        </p:spPr>
        <p:txBody>
          <a:bodyPr wrap="none" rtlCol="0">
            <a:spAutoFit/>
          </a:bodyPr>
          <a:lstStyle/>
          <a:p>
            <a:r>
              <a:rPr lang="en-US" sz="2800" dirty="0" smtClean="0">
                <a:effectLst>
                  <a:glow rad="101600">
                    <a:schemeClr val="bg1"/>
                  </a:glow>
                </a:effectLst>
                <a:latin typeface="Consolas" pitchFamily="49" charset="0"/>
                <a:cs typeface="Consolas" pitchFamily="49" charset="0"/>
              </a:rPr>
              <a:t>| ||| ||</a:t>
            </a:r>
          </a:p>
          <a:p>
            <a:r>
              <a:rPr lang="en-US" sz="2800" dirty="0" smtClean="0">
                <a:solidFill>
                  <a:srgbClr val="C00000"/>
                </a:solidFill>
                <a:effectLst>
                  <a:glow rad="101600">
                    <a:schemeClr val="bg1"/>
                  </a:glow>
                </a:effectLst>
                <a:latin typeface="Consolas" pitchFamily="49" charset="0"/>
                <a:cs typeface="Consolas" pitchFamily="49" charset="0"/>
              </a:rPr>
              <a:t>ATCATGGA</a:t>
            </a:r>
            <a:r>
              <a:rPr lang="en-US" sz="2800" dirty="0" smtClean="0">
                <a:solidFill>
                  <a:schemeClr val="tx2"/>
                </a:solidFill>
                <a:effectLst>
                  <a:glow rad="101600">
                    <a:schemeClr val="bg1"/>
                  </a:glow>
                </a:effectLst>
                <a:latin typeface="Consolas" pitchFamily="49" charset="0"/>
                <a:cs typeface="Consolas" pitchFamily="49" charset="0"/>
              </a:rPr>
              <a:t>                 </a:t>
            </a:r>
            <a:r>
              <a:rPr lang="en-US" sz="2800" dirty="0" smtClean="0">
                <a:solidFill>
                  <a:srgbClr val="C00000"/>
                </a:solidFill>
                <a:effectLst>
                  <a:glow rad="101600">
                    <a:schemeClr val="bg1"/>
                  </a:glow>
                </a:effectLst>
                <a:latin typeface="Consolas" pitchFamily="49" charset="0"/>
                <a:cs typeface="Consolas" pitchFamily="49" charset="0"/>
              </a:rPr>
              <a:t>= sequencing read</a:t>
            </a:r>
          </a:p>
        </p:txBody>
      </p:sp>
      <p:sp>
        <p:nvSpPr>
          <p:cNvPr id="7" name="Rectangle 6"/>
          <p:cNvSpPr/>
          <p:nvPr/>
        </p:nvSpPr>
        <p:spPr>
          <a:xfrm>
            <a:off x="4267220" y="3244334"/>
            <a:ext cx="1577676" cy="369332"/>
          </a:xfrm>
          <a:prstGeom prst="rect">
            <a:avLst/>
          </a:prstGeom>
        </p:spPr>
        <p:txBody>
          <a:bodyPr wrap="none">
            <a:spAutoFit/>
          </a:bodyPr>
          <a:lstStyle/>
          <a:p>
            <a:r>
              <a:rPr lang="en-US" dirty="0" smtClean="0">
                <a:effectLst>
                  <a:glow rad="101600">
                    <a:schemeClr val="bg1"/>
                  </a:glow>
                </a:effectLst>
                <a:latin typeface="Consolas" pitchFamily="49" charset="0"/>
                <a:cs typeface="Consolas" pitchFamily="49" charset="0"/>
              </a:rPr>
              <a:t>Exact match</a:t>
            </a:r>
            <a:endParaRPr lang="en-US" dirty="0"/>
          </a:p>
        </p:txBody>
      </p:sp>
      <p:sp>
        <p:nvSpPr>
          <p:cNvPr id="16" name="Rectangle 15"/>
          <p:cNvSpPr/>
          <p:nvPr/>
        </p:nvSpPr>
        <p:spPr>
          <a:xfrm>
            <a:off x="4267220" y="4248375"/>
            <a:ext cx="2084225" cy="369332"/>
          </a:xfrm>
          <a:prstGeom prst="rect">
            <a:avLst/>
          </a:prstGeom>
        </p:spPr>
        <p:txBody>
          <a:bodyPr wrap="none">
            <a:spAutoFit/>
          </a:bodyPr>
          <a:lstStyle/>
          <a:p>
            <a:r>
              <a:rPr lang="en-US" dirty="0" smtClean="0">
                <a:effectLst>
                  <a:glow rad="101600">
                    <a:schemeClr val="bg1"/>
                  </a:glow>
                </a:effectLst>
                <a:latin typeface="Consolas" pitchFamily="49" charset="0"/>
              </a:rPr>
              <a:t>Non-exact match</a:t>
            </a:r>
            <a:endParaRPr lang="en-US" dirty="0"/>
          </a:p>
        </p:txBody>
      </p:sp>
      <p:sp>
        <p:nvSpPr>
          <p:cNvPr id="17" name="Pentagon 16"/>
          <p:cNvSpPr/>
          <p:nvPr/>
        </p:nvSpPr>
        <p:spPr>
          <a:xfrm>
            <a:off x="3992903" y="5798531"/>
            <a:ext cx="701894" cy="365756"/>
          </a:xfrm>
          <a:prstGeom prst="homePlate">
            <a:avLst/>
          </a:prstGeom>
          <a:solidFill>
            <a:schemeClr val="accent1">
              <a:lumMod val="40000"/>
              <a:lumOff val="6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A</a:t>
            </a:r>
            <a:endParaRPr lang="en-US" sz="2800" dirty="0"/>
          </a:p>
        </p:txBody>
      </p:sp>
      <p:cxnSp>
        <p:nvCxnSpPr>
          <p:cNvPr id="18" name="Straight Connector 17"/>
          <p:cNvCxnSpPr/>
          <p:nvPr/>
        </p:nvCxnSpPr>
        <p:spPr>
          <a:xfrm>
            <a:off x="3992903" y="5623536"/>
            <a:ext cx="701894"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sp>
        <p:nvSpPr>
          <p:cNvPr id="19" name="Rectangle 18"/>
          <p:cNvSpPr/>
          <p:nvPr/>
        </p:nvSpPr>
        <p:spPr>
          <a:xfrm>
            <a:off x="5181610" y="5775905"/>
            <a:ext cx="2970685" cy="369332"/>
          </a:xfrm>
          <a:prstGeom prst="rect">
            <a:avLst/>
          </a:prstGeom>
        </p:spPr>
        <p:txBody>
          <a:bodyPr wrap="none">
            <a:spAutoFit/>
          </a:bodyPr>
          <a:lstStyle/>
          <a:p>
            <a:r>
              <a:rPr lang="en-US" dirty="0" smtClean="0">
                <a:effectLst>
                  <a:glow rad="101600">
                    <a:schemeClr val="bg1"/>
                  </a:glow>
                </a:effectLst>
                <a:latin typeface="Consolas" pitchFamily="49" charset="0"/>
              </a:rPr>
              <a:t>Cartoon representation</a:t>
            </a:r>
            <a:endParaRPr lang="en-US" dirty="0"/>
          </a:p>
        </p:txBody>
      </p:sp>
      <p:sp>
        <p:nvSpPr>
          <p:cNvPr id="20" name="Rounded Rectangle 19"/>
          <p:cNvSpPr/>
          <p:nvPr/>
        </p:nvSpPr>
        <p:spPr>
          <a:xfrm>
            <a:off x="3535708" y="5440658"/>
            <a:ext cx="4754828" cy="914390"/>
          </a:xfrm>
          <a:prstGeom prst="round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06682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par>
                                <p:cTn id="39" presetID="10"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7" grpId="0"/>
      <p:bldP spid="16" grpId="0"/>
      <p:bldP spid="17" grpId="0" animBg="1"/>
      <p:bldP spid="19" grpId="0"/>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WMS sequencing: Mapping-based analysis</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3/19/2018</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17</a:t>
            </a:fld>
            <a:endParaRPr lang="en-US" dirty="0"/>
          </a:p>
        </p:txBody>
      </p:sp>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79037"/>
          <a:stretch/>
        </p:blipFill>
        <p:spPr bwMode="auto">
          <a:xfrm>
            <a:off x="791151" y="1417342"/>
            <a:ext cx="2147166" cy="429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082" r="48422"/>
          <a:stretch/>
        </p:blipFill>
        <p:spPr bwMode="auto">
          <a:xfrm>
            <a:off x="3148210" y="1417342"/>
            <a:ext cx="2918691" cy="429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443" r="23758"/>
          <a:stretch/>
        </p:blipFill>
        <p:spPr bwMode="auto">
          <a:xfrm>
            <a:off x="6276794" y="1417342"/>
            <a:ext cx="2540000" cy="429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5941"/>
          <a:stretch/>
        </p:blipFill>
        <p:spPr bwMode="auto">
          <a:xfrm>
            <a:off x="9026687" y="1417342"/>
            <a:ext cx="2464214" cy="429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3566161" y="6382250"/>
            <a:ext cx="5181570" cy="338554"/>
          </a:xfrm>
          <a:prstGeom prst="rect">
            <a:avLst/>
          </a:prstGeom>
        </p:spPr>
        <p:txBody>
          <a:bodyPr wrap="square">
            <a:spAutoFit/>
          </a:bodyPr>
          <a:lstStyle/>
          <a:p>
            <a:pPr eaLnBrk="0" fontAlgn="base" hangingPunct="0">
              <a:spcBef>
                <a:spcPct val="0"/>
              </a:spcBef>
              <a:spcAft>
                <a:spcPct val="0"/>
              </a:spcAft>
            </a:pPr>
            <a:r>
              <a:rPr lang="en-US" sz="1600" dirty="0" smtClean="0">
                <a:solidFill>
                  <a:srgbClr val="00B050"/>
                </a:solidFill>
                <a:latin typeface="Consolas" panose="020B0609020204030204" pitchFamily="49" charset="0"/>
                <a:cs typeface="Consolas" panose="020B0609020204030204" pitchFamily="49" charset="0"/>
              </a:rPr>
              <a:t>http://huttenhower.sph.harvard.edu/humann2</a:t>
            </a:r>
            <a:endParaRPr lang="en-US" sz="1600" dirty="0">
              <a:solidFill>
                <a:srgbClr val="00B050"/>
              </a:solidFill>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41883848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5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descr="http://chemwiki.ucdavis.edu/@api/deki/files/699/GlycolysiscompleteLabell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6055" y="3227167"/>
            <a:ext cx="5972993" cy="34936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dirty="0" smtClean="0"/>
              <a:t>Regrouping genes to pathways/modules</a:t>
            </a:r>
            <a:endParaRPr lang="en-US" dirty="0"/>
          </a:p>
        </p:txBody>
      </p:sp>
      <p:sp>
        <p:nvSpPr>
          <p:cNvPr id="3" name="Content Placeholder 2"/>
          <p:cNvSpPr>
            <a:spLocks noGrp="1"/>
          </p:cNvSpPr>
          <p:nvPr>
            <p:ph idx="1"/>
          </p:nvPr>
        </p:nvSpPr>
        <p:spPr/>
        <p:txBody>
          <a:bodyPr/>
          <a:lstStyle/>
          <a:p>
            <a:r>
              <a:rPr lang="en-US" dirty="0" smtClean="0"/>
              <a:t>Average over a species’ gene abundances to estimate the species’ abundance</a:t>
            </a:r>
          </a:p>
          <a:p>
            <a:pPr lvl="1"/>
            <a:endParaRPr lang="en-US" dirty="0"/>
          </a:p>
          <a:p>
            <a:pPr lvl="1"/>
            <a:endParaRPr lang="en-US" dirty="0" smtClean="0"/>
          </a:p>
          <a:p>
            <a:pPr marL="457200" lvl="1" indent="0">
              <a:buNone/>
            </a:pPr>
            <a:endParaRPr lang="en-US" dirty="0" smtClean="0"/>
          </a:p>
          <a:p>
            <a:r>
              <a:rPr lang="en-US" dirty="0" smtClean="0"/>
              <a:t>Can also avg. over genes within functional modules, e.g. metabolic pathways:</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3/19/2018</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18</a:t>
            </a:fld>
            <a:endParaRPr lang="en-US"/>
          </a:p>
        </p:txBody>
      </p:sp>
      <p:cxnSp>
        <p:nvCxnSpPr>
          <p:cNvPr id="7" name="Straight Connector 6"/>
          <p:cNvCxnSpPr/>
          <p:nvPr/>
        </p:nvCxnSpPr>
        <p:spPr>
          <a:xfrm>
            <a:off x="3346427" y="1879194"/>
            <a:ext cx="548634"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8" name="Straight Connector 7"/>
          <p:cNvCxnSpPr/>
          <p:nvPr/>
        </p:nvCxnSpPr>
        <p:spPr>
          <a:xfrm>
            <a:off x="3346427" y="2042206"/>
            <a:ext cx="548634"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1" name="Straight Connector 10"/>
          <p:cNvCxnSpPr/>
          <p:nvPr/>
        </p:nvCxnSpPr>
        <p:spPr>
          <a:xfrm>
            <a:off x="4754033" y="2042206"/>
            <a:ext cx="548634"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sp>
        <p:nvSpPr>
          <p:cNvPr id="12" name="Pentagon 11"/>
          <p:cNvSpPr/>
          <p:nvPr/>
        </p:nvSpPr>
        <p:spPr>
          <a:xfrm>
            <a:off x="3346427" y="2216327"/>
            <a:ext cx="701894" cy="365756"/>
          </a:xfrm>
          <a:prstGeom prst="homePlate">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D</a:t>
            </a:r>
            <a:endParaRPr lang="en-US" sz="2800" dirty="0"/>
          </a:p>
        </p:txBody>
      </p:sp>
      <p:sp>
        <p:nvSpPr>
          <p:cNvPr id="13" name="Pentagon 12"/>
          <p:cNvSpPr/>
          <p:nvPr/>
        </p:nvSpPr>
        <p:spPr>
          <a:xfrm>
            <a:off x="4052139" y="2216327"/>
            <a:ext cx="701894" cy="365756"/>
          </a:xfrm>
          <a:prstGeom prst="homePlate">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A</a:t>
            </a:r>
            <a:endParaRPr lang="en-US" sz="2800" dirty="0"/>
          </a:p>
        </p:txBody>
      </p:sp>
      <p:sp>
        <p:nvSpPr>
          <p:cNvPr id="14" name="Pentagon 13"/>
          <p:cNvSpPr/>
          <p:nvPr/>
        </p:nvSpPr>
        <p:spPr>
          <a:xfrm>
            <a:off x="4754033" y="2216327"/>
            <a:ext cx="701894" cy="365756"/>
          </a:xfrm>
          <a:prstGeom prst="homePlate">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E</a:t>
            </a:r>
            <a:endParaRPr lang="en-US" sz="2800" dirty="0"/>
          </a:p>
        </p:txBody>
      </p:sp>
      <p:cxnSp>
        <p:nvCxnSpPr>
          <p:cNvPr id="15" name="Straight Connector 14"/>
          <p:cNvCxnSpPr/>
          <p:nvPr/>
        </p:nvCxnSpPr>
        <p:spPr>
          <a:xfrm>
            <a:off x="4052139" y="1715308"/>
            <a:ext cx="548634"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Straight Connector 15"/>
          <p:cNvCxnSpPr/>
          <p:nvPr/>
        </p:nvCxnSpPr>
        <p:spPr>
          <a:xfrm>
            <a:off x="4052139" y="1878320"/>
            <a:ext cx="548634"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7" name="Straight Connector 16"/>
          <p:cNvCxnSpPr/>
          <p:nvPr/>
        </p:nvCxnSpPr>
        <p:spPr>
          <a:xfrm>
            <a:off x="4052139" y="2041332"/>
            <a:ext cx="548634"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9" name="Straight Connector 18"/>
          <p:cNvCxnSpPr/>
          <p:nvPr/>
        </p:nvCxnSpPr>
        <p:spPr>
          <a:xfrm>
            <a:off x="6363914" y="2042206"/>
            <a:ext cx="548634" cy="0"/>
          </a:xfrm>
          <a:prstGeom prst="lin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cxnSp>
        <p:nvCxnSpPr>
          <p:cNvPr id="20" name="Straight Connector 19"/>
          <p:cNvCxnSpPr/>
          <p:nvPr/>
        </p:nvCxnSpPr>
        <p:spPr>
          <a:xfrm>
            <a:off x="7771520" y="2042206"/>
            <a:ext cx="548634" cy="0"/>
          </a:xfrm>
          <a:prstGeom prst="lin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sp>
        <p:nvSpPr>
          <p:cNvPr id="21" name="Pentagon 20"/>
          <p:cNvSpPr/>
          <p:nvPr/>
        </p:nvSpPr>
        <p:spPr>
          <a:xfrm>
            <a:off x="6363914" y="2216327"/>
            <a:ext cx="701894" cy="365756"/>
          </a:xfrm>
          <a:prstGeom prst="homePlate">
            <a:avLst/>
          </a:prstGeom>
          <a:solidFill>
            <a:schemeClr val="accent1">
              <a:lumMod val="60000"/>
              <a:lumOff val="4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D</a:t>
            </a:r>
            <a:endParaRPr lang="en-US" sz="2800" dirty="0"/>
          </a:p>
        </p:txBody>
      </p:sp>
      <p:sp>
        <p:nvSpPr>
          <p:cNvPr id="22" name="Pentagon 21"/>
          <p:cNvSpPr/>
          <p:nvPr/>
        </p:nvSpPr>
        <p:spPr>
          <a:xfrm>
            <a:off x="7069626" y="2216327"/>
            <a:ext cx="701894" cy="365756"/>
          </a:xfrm>
          <a:prstGeom prst="homePlate">
            <a:avLst/>
          </a:prstGeom>
          <a:solidFill>
            <a:schemeClr val="accent1">
              <a:lumMod val="60000"/>
              <a:lumOff val="4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B</a:t>
            </a:r>
            <a:endParaRPr lang="en-US" sz="2800" dirty="0"/>
          </a:p>
        </p:txBody>
      </p:sp>
      <p:sp>
        <p:nvSpPr>
          <p:cNvPr id="23" name="Pentagon 22"/>
          <p:cNvSpPr/>
          <p:nvPr/>
        </p:nvSpPr>
        <p:spPr>
          <a:xfrm>
            <a:off x="7771520" y="2216327"/>
            <a:ext cx="701894" cy="365756"/>
          </a:xfrm>
          <a:prstGeom prst="homePlate">
            <a:avLst/>
          </a:prstGeom>
          <a:solidFill>
            <a:schemeClr val="accent1">
              <a:lumMod val="60000"/>
              <a:lumOff val="4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F</a:t>
            </a:r>
            <a:endParaRPr lang="en-US" sz="2800" dirty="0"/>
          </a:p>
        </p:txBody>
      </p:sp>
      <p:cxnSp>
        <p:nvCxnSpPr>
          <p:cNvPr id="26" name="Straight Connector 25"/>
          <p:cNvCxnSpPr/>
          <p:nvPr/>
        </p:nvCxnSpPr>
        <p:spPr>
          <a:xfrm>
            <a:off x="7069626" y="2041332"/>
            <a:ext cx="548634" cy="0"/>
          </a:xfrm>
          <a:prstGeom prst="lin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sp>
        <p:nvSpPr>
          <p:cNvPr id="28" name="TextBox 27"/>
          <p:cNvSpPr txBox="1"/>
          <p:nvPr/>
        </p:nvSpPr>
        <p:spPr>
          <a:xfrm>
            <a:off x="609660" y="1874197"/>
            <a:ext cx="2512544" cy="707886"/>
          </a:xfrm>
          <a:prstGeom prst="rect">
            <a:avLst/>
          </a:prstGeom>
          <a:noFill/>
        </p:spPr>
        <p:txBody>
          <a:bodyPr wrap="square" rtlCol="0">
            <a:spAutoFit/>
          </a:bodyPr>
          <a:lstStyle/>
          <a:p>
            <a:pPr algn="r"/>
            <a:r>
              <a:rPr lang="en-US" sz="2000" b="1" dirty="0" smtClean="0">
                <a:solidFill>
                  <a:srgbClr val="C00000"/>
                </a:solidFill>
              </a:rPr>
              <a:t>Species 1</a:t>
            </a:r>
          </a:p>
          <a:p>
            <a:pPr algn="r"/>
            <a:r>
              <a:rPr lang="en-US" sz="2000" dirty="0" smtClean="0">
                <a:solidFill>
                  <a:srgbClr val="C00000"/>
                </a:solidFill>
              </a:rPr>
              <a:t>(2+3+1)/3 = 2x</a:t>
            </a:r>
          </a:p>
        </p:txBody>
      </p:sp>
      <p:sp>
        <p:nvSpPr>
          <p:cNvPr id="29" name="TextBox 28"/>
          <p:cNvSpPr txBox="1"/>
          <p:nvPr/>
        </p:nvSpPr>
        <p:spPr>
          <a:xfrm>
            <a:off x="8704040" y="1874197"/>
            <a:ext cx="2512544" cy="707886"/>
          </a:xfrm>
          <a:prstGeom prst="rect">
            <a:avLst/>
          </a:prstGeom>
          <a:noFill/>
        </p:spPr>
        <p:txBody>
          <a:bodyPr wrap="square" rtlCol="0">
            <a:spAutoFit/>
          </a:bodyPr>
          <a:lstStyle/>
          <a:p>
            <a:r>
              <a:rPr lang="en-US" sz="2000" b="1" dirty="0" smtClean="0">
                <a:solidFill>
                  <a:schemeClr val="accent1"/>
                </a:solidFill>
              </a:rPr>
              <a:t>Species 2</a:t>
            </a:r>
          </a:p>
          <a:p>
            <a:r>
              <a:rPr lang="en-US" sz="2000" dirty="0" smtClean="0">
                <a:solidFill>
                  <a:schemeClr val="accent1"/>
                </a:solidFill>
              </a:rPr>
              <a:t>(1+1+1)/3 = 1x</a:t>
            </a:r>
          </a:p>
        </p:txBody>
      </p:sp>
      <p:sp>
        <p:nvSpPr>
          <p:cNvPr id="30" name="Rounded Rectangular Callout 29"/>
          <p:cNvSpPr/>
          <p:nvPr/>
        </p:nvSpPr>
        <p:spPr>
          <a:xfrm flipH="1">
            <a:off x="2438440" y="4892023"/>
            <a:ext cx="1280145" cy="640073"/>
          </a:xfrm>
          <a:prstGeom prst="wedgeRoundRectCallout">
            <a:avLst>
              <a:gd name="adj1" fmla="val -94379"/>
              <a:gd name="adj2" fmla="val -89855"/>
              <a:gd name="adj3" fmla="val 16667"/>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entagon 30"/>
          <p:cNvSpPr/>
          <p:nvPr/>
        </p:nvSpPr>
        <p:spPr>
          <a:xfrm>
            <a:off x="2737049" y="5027603"/>
            <a:ext cx="701894" cy="365756"/>
          </a:xfrm>
          <a:prstGeom prst="homePlate">
            <a:avLst/>
          </a:prstGeom>
          <a:solidFill>
            <a:schemeClr val="accent1">
              <a:lumMod val="60000"/>
              <a:lumOff val="4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D</a:t>
            </a:r>
            <a:endParaRPr lang="en-US" sz="2800" dirty="0"/>
          </a:p>
        </p:txBody>
      </p:sp>
      <p:sp>
        <p:nvSpPr>
          <p:cNvPr id="32" name="TextBox 31"/>
          <p:cNvSpPr txBox="1"/>
          <p:nvPr/>
        </p:nvSpPr>
        <p:spPr>
          <a:xfrm>
            <a:off x="609660" y="3429000"/>
            <a:ext cx="2512544" cy="1323439"/>
          </a:xfrm>
          <a:prstGeom prst="rect">
            <a:avLst/>
          </a:prstGeom>
          <a:noFill/>
        </p:spPr>
        <p:txBody>
          <a:bodyPr wrap="square" rtlCol="0">
            <a:spAutoFit/>
          </a:bodyPr>
          <a:lstStyle/>
          <a:p>
            <a:pPr algn="r"/>
            <a:r>
              <a:rPr lang="en-US" sz="2000" i="1" dirty="0" smtClean="0">
                <a:solidFill>
                  <a:srgbClr val="7030A0"/>
                </a:solidFill>
              </a:rPr>
              <a:t>Each step in a metabolic pathway is governed by an enzyme (gene)</a:t>
            </a:r>
          </a:p>
        </p:txBody>
      </p:sp>
      <p:sp>
        <p:nvSpPr>
          <p:cNvPr id="36" name="Rounded Rectangular Callout 35"/>
          <p:cNvSpPr/>
          <p:nvPr/>
        </p:nvSpPr>
        <p:spPr>
          <a:xfrm flipH="1">
            <a:off x="9484578" y="3977634"/>
            <a:ext cx="1280145" cy="640073"/>
          </a:xfrm>
          <a:prstGeom prst="wedgeRoundRectCallout">
            <a:avLst>
              <a:gd name="adj1" fmla="val 111288"/>
              <a:gd name="adj2" fmla="val -22120"/>
              <a:gd name="adj3" fmla="val 16667"/>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entagon 36"/>
          <p:cNvSpPr/>
          <p:nvPr/>
        </p:nvSpPr>
        <p:spPr>
          <a:xfrm>
            <a:off x="9800858" y="4105331"/>
            <a:ext cx="701894" cy="365756"/>
          </a:xfrm>
          <a:prstGeom prst="homePlate">
            <a:avLst/>
          </a:prstGeom>
          <a:solidFill>
            <a:schemeClr val="accent1">
              <a:lumMod val="60000"/>
              <a:lumOff val="4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F</a:t>
            </a:r>
            <a:endParaRPr lang="en-US" sz="2800" dirty="0"/>
          </a:p>
        </p:txBody>
      </p:sp>
    </p:spTree>
    <p:extLst>
      <p:ext uri="{BB962C8B-B14F-4D97-AF65-F5344CB8AC3E}">
        <p14:creationId xmlns:p14="http://schemas.microsoft.com/office/powerpoint/2010/main" val="39544764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par>
                                <p:cTn id="45" presetID="10" presetClass="entr" presetSubtype="0"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500"/>
                                        <p:tgtEl>
                                          <p:spTgt spid="22"/>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500"/>
                                        <p:tgtEl>
                                          <p:spTgt spid="23"/>
                                        </p:tgtEl>
                                      </p:cBhvr>
                                    </p:animEffect>
                                  </p:childTnLst>
                                </p:cTn>
                              </p:par>
                              <p:par>
                                <p:cTn id="57" presetID="10" presetClass="entr" presetSubtype="0" fill="hold"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5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
                                            <p:txEl>
                                              <p:pRg st="4" end="4"/>
                                            </p:txEl>
                                          </p:spTgt>
                                        </p:tgtEl>
                                        <p:attrNameLst>
                                          <p:attrName>style.visibility</p:attrName>
                                        </p:attrNameLst>
                                      </p:cBhvr>
                                      <p:to>
                                        <p:strVal val="visible"/>
                                      </p:to>
                                    </p:set>
                                    <p:animEffect transition="in" filter="fade">
                                      <p:cBhvr>
                                        <p:cTn id="67" dur="500"/>
                                        <p:tgtEl>
                                          <p:spTgt spid="3">
                                            <p:txEl>
                                              <p:pRg st="4" end="4"/>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fade">
                                      <p:cBhvr>
                                        <p:cTn id="72" dur="500"/>
                                        <p:tgtEl>
                                          <p:spTgt spid="3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fade">
                                      <p:cBhvr>
                                        <p:cTn id="77" dur="500"/>
                                        <p:tgtEl>
                                          <p:spTgt spid="30"/>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31"/>
                                        </p:tgtEl>
                                        <p:attrNameLst>
                                          <p:attrName>style.visibility</p:attrName>
                                        </p:attrNameLst>
                                      </p:cBhvr>
                                      <p:to>
                                        <p:strVal val="visible"/>
                                      </p:to>
                                    </p:set>
                                    <p:animEffect transition="in" filter="fade">
                                      <p:cBhvr>
                                        <p:cTn id="80" dur="500"/>
                                        <p:tgtEl>
                                          <p:spTgt spid="31"/>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fade">
                                      <p:cBhvr>
                                        <p:cTn id="83" dur="500"/>
                                        <p:tgtEl>
                                          <p:spTgt spid="32"/>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36"/>
                                        </p:tgtEl>
                                        <p:attrNameLst>
                                          <p:attrName>style.visibility</p:attrName>
                                        </p:attrNameLst>
                                      </p:cBhvr>
                                      <p:to>
                                        <p:strVal val="visible"/>
                                      </p:to>
                                    </p:set>
                                    <p:animEffect transition="in" filter="fade">
                                      <p:cBhvr>
                                        <p:cTn id="86" dur="500"/>
                                        <p:tgtEl>
                                          <p:spTgt spid="36"/>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37"/>
                                        </p:tgtEl>
                                        <p:attrNameLst>
                                          <p:attrName>style.visibility</p:attrName>
                                        </p:attrNameLst>
                                      </p:cBhvr>
                                      <p:to>
                                        <p:strVal val="visible"/>
                                      </p:to>
                                    </p:set>
                                    <p:animEffect transition="in" filter="fade">
                                      <p:cBhvr>
                                        <p:cTn id="8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21" grpId="0" animBg="1"/>
      <p:bldP spid="22" grpId="0" animBg="1"/>
      <p:bldP spid="23" grpId="0" animBg="1"/>
      <p:bldP spid="28" grpId="0"/>
      <p:bldP spid="29" grpId="0"/>
      <p:bldP spid="30" grpId="0" animBg="1"/>
      <p:bldP spid="31" grpId="0" animBg="1"/>
      <p:bldP spid="32" grpId="0"/>
      <p:bldP spid="36" grpId="0" animBg="1"/>
      <p:bldP spid="3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Mapping works best for characterized genes/species</a:t>
            </a:r>
            <a:endParaRPr lang="en-US" sz="4000" dirty="0"/>
          </a:p>
        </p:txBody>
      </p:sp>
      <p:sp>
        <p:nvSpPr>
          <p:cNvPr id="4" name="Date Placeholder 3"/>
          <p:cNvSpPr>
            <a:spLocks noGrp="1"/>
          </p:cNvSpPr>
          <p:nvPr>
            <p:ph type="dt" sz="half" idx="10"/>
          </p:nvPr>
        </p:nvSpPr>
        <p:spPr/>
        <p:txBody>
          <a:bodyPr/>
          <a:lstStyle/>
          <a:p>
            <a:fld id="{149AB08A-B8FE-2744-A176-508EFC0AA4E9}" type="datetime1">
              <a:rPr lang="en-US" smtClean="0"/>
              <a:t>3/19/2018</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19</a:t>
            </a:fld>
            <a:endParaRPr lang="en-US"/>
          </a:p>
        </p:txBody>
      </p:sp>
      <p:pic>
        <p:nvPicPr>
          <p:cNvPr id="20482" name="Picture 2" descr="http://english.whiov.cas.cn/Research/Research_Progress/201407/W0201407093668847969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343" y="1143025"/>
            <a:ext cx="3017487" cy="3109591"/>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364751" y="4208658"/>
            <a:ext cx="2810706" cy="1323439"/>
          </a:xfrm>
          <a:prstGeom prst="rect">
            <a:avLst/>
          </a:prstGeom>
        </p:spPr>
        <p:txBody>
          <a:bodyPr wrap="none">
            <a:spAutoFit/>
          </a:bodyPr>
          <a:lstStyle/>
          <a:p>
            <a:pPr algn="ctr"/>
            <a:r>
              <a:rPr lang="en-US" sz="2000" dirty="0" smtClean="0">
                <a:solidFill>
                  <a:schemeClr val="accent1"/>
                </a:solidFill>
                <a:effectLst>
                  <a:glow rad="127000">
                    <a:schemeClr val="bg1"/>
                  </a:glow>
                </a:effectLst>
              </a:rPr>
              <a:t>For our purposes, </a:t>
            </a:r>
          </a:p>
          <a:p>
            <a:pPr algn="ctr"/>
            <a:r>
              <a:rPr lang="en-US" sz="2000" dirty="0" smtClean="0">
                <a:solidFill>
                  <a:schemeClr val="accent1"/>
                </a:solidFill>
                <a:effectLst>
                  <a:glow rad="127000">
                    <a:schemeClr val="bg1"/>
                  </a:glow>
                </a:effectLst>
              </a:rPr>
              <a:t>“characterized” implies</a:t>
            </a:r>
          </a:p>
          <a:p>
            <a:pPr algn="ctr"/>
            <a:r>
              <a:rPr lang="en-US" sz="2000" dirty="0" smtClean="0">
                <a:solidFill>
                  <a:schemeClr val="accent1"/>
                </a:solidFill>
                <a:effectLst>
                  <a:glow rad="127000">
                    <a:schemeClr val="bg1"/>
                  </a:glow>
                </a:effectLst>
              </a:rPr>
              <a:t>that the species’ genome</a:t>
            </a:r>
          </a:p>
          <a:p>
            <a:pPr algn="ctr"/>
            <a:r>
              <a:rPr lang="en-US" sz="2000" dirty="0" smtClean="0">
                <a:solidFill>
                  <a:schemeClr val="accent1"/>
                </a:solidFill>
                <a:effectLst>
                  <a:glow rad="127000">
                    <a:schemeClr val="bg1"/>
                  </a:glow>
                </a:effectLst>
              </a:rPr>
              <a:t>has been sequenced</a:t>
            </a:r>
            <a:endParaRPr lang="en-US" sz="2000" dirty="0">
              <a:solidFill>
                <a:schemeClr val="accent1"/>
              </a:solidFill>
              <a:effectLst>
                <a:glow rad="127000">
                  <a:schemeClr val="bg1"/>
                </a:glow>
              </a:effectLst>
            </a:endParaRPr>
          </a:p>
        </p:txBody>
      </p:sp>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5709" y="1234465"/>
            <a:ext cx="3975980" cy="3531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0464" y="1388764"/>
            <a:ext cx="4297653" cy="3223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Rectangle 33"/>
          <p:cNvSpPr/>
          <p:nvPr/>
        </p:nvSpPr>
        <p:spPr>
          <a:xfrm>
            <a:off x="3441338" y="4857670"/>
            <a:ext cx="4567404" cy="707886"/>
          </a:xfrm>
          <a:prstGeom prst="rect">
            <a:avLst/>
          </a:prstGeom>
        </p:spPr>
        <p:txBody>
          <a:bodyPr wrap="none">
            <a:spAutoFit/>
          </a:bodyPr>
          <a:lstStyle/>
          <a:p>
            <a:pPr algn="ctr"/>
            <a:r>
              <a:rPr lang="en-US" sz="2000" dirty="0" smtClean="0">
                <a:solidFill>
                  <a:schemeClr val="accent1"/>
                </a:solidFill>
                <a:effectLst>
                  <a:glow rad="127000">
                    <a:schemeClr val="bg1"/>
                  </a:glow>
                </a:effectLst>
              </a:rPr>
              <a:t>We have lots of microbial genomes (100K)</a:t>
            </a:r>
          </a:p>
          <a:p>
            <a:pPr algn="ctr"/>
            <a:r>
              <a:rPr lang="en-US" sz="2000" dirty="0">
                <a:solidFill>
                  <a:schemeClr val="accent1"/>
                </a:solidFill>
                <a:effectLst>
                  <a:glow rad="127000">
                    <a:schemeClr val="bg1"/>
                  </a:glow>
                </a:effectLst>
              </a:rPr>
              <a:t>Fewer unique species (10K</a:t>
            </a:r>
            <a:r>
              <a:rPr lang="en-US" sz="2000" dirty="0" smtClean="0">
                <a:solidFill>
                  <a:schemeClr val="accent1"/>
                </a:solidFill>
                <a:effectLst>
                  <a:glow rad="127000">
                    <a:schemeClr val="bg1"/>
                  </a:glow>
                </a:effectLst>
              </a:rPr>
              <a:t>)</a:t>
            </a:r>
            <a:endParaRPr lang="en-US" sz="2000" dirty="0">
              <a:solidFill>
                <a:schemeClr val="accent1"/>
              </a:solidFill>
              <a:effectLst>
                <a:glow rad="127000">
                  <a:schemeClr val="bg1"/>
                </a:glow>
              </a:effectLst>
            </a:endParaRPr>
          </a:p>
        </p:txBody>
      </p:sp>
      <p:sp>
        <p:nvSpPr>
          <p:cNvPr id="35" name="Rectangle 34"/>
          <p:cNvSpPr/>
          <p:nvPr/>
        </p:nvSpPr>
        <p:spPr>
          <a:xfrm>
            <a:off x="7996414" y="4491915"/>
            <a:ext cx="3707618" cy="707886"/>
          </a:xfrm>
          <a:prstGeom prst="rect">
            <a:avLst/>
          </a:prstGeom>
        </p:spPr>
        <p:txBody>
          <a:bodyPr wrap="none">
            <a:spAutoFit/>
          </a:bodyPr>
          <a:lstStyle/>
          <a:p>
            <a:pPr algn="ctr"/>
            <a:r>
              <a:rPr lang="en-US" sz="2000" dirty="0" smtClean="0">
                <a:solidFill>
                  <a:srgbClr val="C00000"/>
                </a:solidFill>
                <a:effectLst>
                  <a:glow rad="127000">
                    <a:schemeClr val="bg1"/>
                  </a:glow>
                </a:effectLst>
              </a:rPr>
              <a:t>Available genomes are biased</a:t>
            </a:r>
          </a:p>
          <a:p>
            <a:pPr algn="ctr"/>
            <a:r>
              <a:rPr lang="en-US" sz="2000" dirty="0" smtClean="0">
                <a:solidFill>
                  <a:srgbClr val="C00000"/>
                </a:solidFill>
                <a:effectLst>
                  <a:glow rad="127000">
                    <a:schemeClr val="bg1"/>
                  </a:glow>
                </a:effectLst>
              </a:rPr>
              <a:t>toward medically relevant species</a:t>
            </a:r>
          </a:p>
        </p:txBody>
      </p:sp>
      <p:sp>
        <p:nvSpPr>
          <p:cNvPr id="37" name="Rectangle 36"/>
          <p:cNvSpPr/>
          <p:nvPr/>
        </p:nvSpPr>
        <p:spPr>
          <a:xfrm>
            <a:off x="3277369" y="5555723"/>
            <a:ext cx="4832350" cy="707886"/>
          </a:xfrm>
          <a:prstGeom prst="rect">
            <a:avLst/>
          </a:prstGeom>
        </p:spPr>
        <p:txBody>
          <a:bodyPr wrap="none">
            <a:spAutoFit/>
          </a:bodyPr>
          <a:lstStyle/>
          <a:p>
            <a:pPr algn="ctr"/>
            <a:r>
              <a:rPr lang="en-US" sz="2000" i="1" dirty="0" smtClean="0">
                <a:solidFill>
                  <a:srgbClr val="C00000"/>
                </a:solidFill>
                <a:effectLst>
                  <a:glow rad="127000">
                    <a:schemeClr val="bg1"/>
                  </a:glow>
                </a:effectLst>
              </a:rPr>
              <a:t>No where near estimates of unique</a:t>
            </a:r>
          </a:p>
          <a:p>
            <a:pPr algn="ctr"/>
            <a:r>
              <a:rPr lang="en-US" sz="2000" i="1" dirty="0" smtClean="0">
                <a:solidFill>
                  <a:srgbClr val="C00000"/>
                </a:solidFill>
                <a:effectLst>
                  <a:glow rad="127000">
                    <a:schemeClr val="bg1"/>
                  </a:glow>
                </a:effectLst>
              </a:rPr>
              <a:t>species on Earth (millions? billions? trillions?)</a:t>
            </a:r>
            <a:endParaRPr lang="en-US" sz="2000" i="1" dirty="0">
              <a:solidFill>
                <a:srgbClr val="C00000"/>
              </a:solidFill>
              <a:effectLst>
                <a:glow rad="127000">
                  <a:schemeClr val="bg1"/>
                </a:glow>
              </a:effectLst>
            </a:endParaRPr>
          </a:p>
        </p:txBody>
      </p:sp>
      <p:sp>
        <p:nvSpPr>
          <p:cNvPr id="3" name="Rectangle 2"/>
          <p:cNvSpPr/>
          <p:nvPr/>
        </p:nvSpPr>
        <p:spPr>
          <a:xfrm>
            <a:off x="8442901" y="5251522"/>
            <a:ext cx="2956561" cy="646331"/>
          </a:xfrm>
          <a:prstGeom prst="rect">
            <a:avLst/>
          </a:prstGeom>
        </p:spPr>
        <p:txBody>
          <a:bodyPr wrap="square">
            <a:spAutoFit/>
          </a:bodyPr>
          <a:lstStyle/>
          <a:p>
            <a:pPr algn="ctr"/>
            <a:r>
              <a:rPr lang="en-US" dirty="0">
                <a:solidFill>
                  <a:schemeClr val="accent1"/>
                </a:solidFill>
                <a:effectLst>
                  <a:glow rad="127000">
                    <a:schemeClr val="bg1"/>
                  </a:glow>
                </a:effectLst>
              </a:rPr>
              <a:t>(</a:t>
            </a:r>
            <a:r>
              <a:rPr lang="en-US" i="1" dirty="0">
                <a:solidFill>
                  <a:schemeClr val="accent1"/>
                </a:solidFill>
                <a:effectLst>
                  <a:glow rad="127000">
                    <a:schemeClr val="bg1"/>
                  </a:glow>
                </a:effectLst>
              </a:rPr>
              <a:t>great if you’re studying the </a:t>
            </a:r>
          </a:p>
          <a:p>
            <a:pPr algn="ctr"/>
            <a:r>
              <a:rPr lang="en-US" i="1" dirty="0">
                <a:solidFill>
                  <a:schemeClr val="accent1"/>
                </a:solidFill>
                <a:effectLst>
                  <a:glow rad="127000">
                    <a:schemeClr val="bg1"/>
                  </a:glow>
                </a:effectLst>
              </a:rPr>
              <a:t>human microbiome</a:t>
            </a:r>
            <a:r>
              <a:rPr lang="en-US" dirty="0">
                <a:solidFill>
                  <a:schemeClr val="accent1"/>
                </a:solidFill>
                <a:effectLst>
                  <a:glow rad="127000">
                    <a:schemeClr val="bg1"/>
                  </a:glow>
                </a:effectLst>
              </a:rPr>
              <a:t>!)</a:t>
            </a:r>
          </a:p>
        </p:txBody>
      </p:sp>
    </p:spTree>
    <p:extLst>
      <p:ext uri="{BB962C8B-B14F-4D97-AF65-F5344CB8AC3E}">
        <p14:creationId xmlns:p14="http://schemas.microsoft.com/office/powerpoint/2010/main" val="16567296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fade">
                                      <p:cBhvr>
                                        <p:cTn id="7" dur="500"/>
                                        <p:tgtEl>
                                          <p:spTgt spid="2048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483"/>
                                        </p:tgtEl>
                                        <p:attrNameLst>
                                          <p:attrName>style.visibility</p:attrName>
                                        </p:attrNameLst>
                                      </p:cBhvr>
                                      <p:to>
                                        <p:strVal val="visible"/>
                                      </p:to>
                                    </p:set>
                                    <p:animEffect transition="in" filter="fade">
                                      <p:cBhvr>
                                        <p:cTn id="15" dur="500"/>
                                        <p:tgtEl>
                                          <p:spTgt spid="2048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0484"/>
                                        </p:tgtEl>
                                        <p:attrNameLst>
                                          <p:attrName>style.visibility</p:attrName>
                                        </p:attrNameLst>
                                      </p:cBhvr>
                                      <p:to>
                                        <p:strVal val="visible"/>
                                      </p:to>
                                    </p:set>
                                    <p:animEffect transition="in" filter="fade">
                                      <p:cBhvr>
                                        <p:cTn id="26" dur="500"/>
                                        <p:tgtEl>
                                          <p:spTgt spid="2048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4" grpId="0"/>
      <p:bldP spid="35" grpId="0"/>
      <p:bldP spid="37"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is a </a:t>
            </a:r>
            <a:r>
              <a:rPr lang="en-US" u="sng" dirty="0" err="1" smtClean="0"/>
              <a:t>microbiome</a:t>
            </a:r>
            <a:r>
              <a:rPr lang="en-US" dirty="0" smtClean="0"/>
              <a:t>?</a:t>
            </a:r>
            <a:endParaRPr lang="en-US" dirty="0"/>
          </a:p>
        </p:txBody>
      </p:sp>
      <p:sp>
        <p:nvSpPr>
          <p:cNvPr id="4" name="Date Placeholder 3"/>
          <p:cNvSpPr>
            <a:spLocks noGrp="1"/>
          </p:cNvSpPr>
          <p:nvPr>
            <p:ph type="dt" sz="half" idx="10"/>
          </p:nvPr>
        </p:nvSpPr>
        <p:spPr/>
        <p:txBody>
          <a:bodyPr/>
          <a:lstStyle/>
          <a:p>
            <a:fld id="{F61C376A-F598-5B4F-A8D5-A35E8E160FA5}" type="datetime1">
              <a:rPr lang="en-US" smtClean="0"/>
              <a:t>3/19/2018</a:t>
            </a:fld>
            <a:endParaRPr lang="en-US" dirty="0"/>
          </a:p>
        </p:txBody>
      </p:sp>
      <p:sp>
        <p:nvSpPr>
          <p:cNvPr id="5" name="Slide Number Placeholder 4"/>
          <p:cNvSpPr>
            <a:spLocks noGrp="1"/>
          </p:cNvSpPr>
          <p:nvPr>
            <p:ph type="sldNum" sz="quarter" idx="12"/>
          </p:nvPr>
        </p:nvSpPr>
        <p:spPr/>
        <p:txBody>
          <a:bodyPr/>
          <a:lstStyle/>
          <a:p>
            <a:fld id="{0CED1879-D594-7048-AD12-28363999EDA9}" type="slidenum">
              <a:rPr lang="en-US" smtClean="0"/>
              <a:t>2</a:t>
            </a:fld>
            <a:endParaRPr lang="en-US"/>
          </a:p>
        </p:txBody>
      </p:sp>
      <p:sp>
        <p:nvSpPr>
          <p:cNvPr id="7" name="Oval 6"/>
          <p:cNvSpPr/>
          <p:nvPr/>
        </p:nvSpPr>
        <p:spPr>
          <a:xfrm>
            <a:off x="3535708" y="1143025"/>
            <a:ext cx="5120584" cy="5120584"/>
          </a:xfrm>
          <a:prstGeom prst="ellipse">
            <a:avLst/>
          </a:prstGeom>
          <a:noFill/>
          <a:ln w="57150">
            <a:solidFill>
              <a:srgbClr val="C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171" name="Picture 3"/>
          <p:cNvPicPr>
            <a:picLocks noChangeAspect="1" noChangeArrowheads="1"/>
          </p:cNvPicPr>
          <p:nvPr/>
        </p:nvPicPr>
        <p:blipFill>
          <a:blip r:embed="rId3">
            <a:clrChange>
              <a:clrFrom>
                <a:srgbClr val="FEFBCA"/>
              </a:clrFrom>
              <a:clrTo>
                <a:srgbClr val="FEFBCA">
                  <a:alpha val="0"/>
                </a:srgbClr>
              </a:clrTo>
            </a:clrChange>
            <a:extLst>
              <a:ext uri="{28A0092B-C50C-407E-A947-70E740481C1C}">
                <a14:useLocalDpi xmlns:a14="http://schemas.microsoft.com/office/drawing/2010/main" val="0"/>
              </a:ext>
            </a:extLst>
          </a:blip>
          <a:srcRect/>
          <a:stretch>
            <a:fillRect/>
          </a:stretch>
        </p:blipFill>
        <p:spPr bwMode="auto">
          <a:xfrm>
            <a:off x="5592008" y="3261976"/>
            <a:ext cx="87630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3">
            <a:clrChange>
              <a:clrFrom>
                <a:srgbClr val="FEFBCA"/>
              </a:clrFrom>
              <a:clrTo>
                <a:srgbClr val="FEFBCA">
                  <a:alpha val="0"/>
                </a:srgbClr>
              </a:clrTo>
            </a:clrChange>
            <a:extLst>
              <a:ext uri="{28A0092B-C50C-407E-A947-70E740481C1C}">
                <a14:useLocalDpi xmlns:a14="http://schemas.microsoft.com/office/drawing/2010/main" val="0"/>
              </a:ext>
            </a:extLst>
          </a:blip>
          <a:srcRect/>
          <a:stretch>
            <a:fillRect/>
          </a:stretch>
        </p:blipFill>
        <p:spPr bwMode="auto">
          <a:xfrm rot="19226403">
            <a:off x="4752686" y="2331732"/>
            <a:ext cx="87630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3">
            <a:clrChange>
              <a:clrFrom>
                <a:srgbClr val="FEFBCA"/>
              </a:clrFrom>
              <a:clrTo>
                <a:srgbClr val="FEFBCA">
                  <a:alpha val="0"/>
                </a:srgbClr>
              </a:clrTo>
            </a:clrChange>
            <a:extLst>
              <a:ext uri="{28A0092B-C50C-407E-A947-70E740481C1C}">
                <a14:useLocalDpi xmlns:a14="http://schemas.microsoft.com/office/drawing/2010/main" val="0"/>
              </a:ext>
            </a:extLst>
          </a:blip>
          <a:srcRect/>
          <a:stretch>
            <a:fillRect/>
          </a:stretch>
        </p:blipFill>
        <p:spPr bwMode="auto">
          <a:xfrm rot="19929697">
            <a:off x="4490139" y="4697620"/>
            <a:ext cx="87630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3">
            <a:clrChange>
              <a:clrFrom>
                <a:srgbClr val="FEFBCA"/>
              </a:clrFrom>
              <a:clrTo>
                <a:srgbClr val="FEFBCA">
                  <a:alpha val="0"/>
                </a:srgbClr>
              </a:clrTo>
            </a:clrChange>
            <a:extLst>
              <a:ext uri="{28A0092B-C50C-407E-A947-70E740481C1C}">
                <a14:useLocalDpi xmlns:a14="http://schemas.microsoft.com/office/drawing/2010/main" val="0"/>
              </a:ext>
            </a:extLst>
          </a:blip>
          <a:srcRect/>
          <a:stretch>
            <a:fillRect/>
          </a:stretch>
        </p:blipFill>
        <p:spPr bwMode="auto">
          <a:xfrm rot="1655264">
            <a:off x="6783877" y="4800677"/>
            <a:ext cx="87630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3">
            <a:clrChange>
              <a:clrFrom>
                <a:srgbClr val="FEFBCA"/>
              </a:clrFrom>
              <a:clrTo>
                <a:srgbClr val="FEFBCA">
                  <a:alpha val="0"/>
                </a:srgbClr>
              </a:clrTo>
            </a:clrChange>
            <a:extLst>
              <a:ext uri="{28A0092B-C50C-407E-A947-70E740481C1C}">
                <a14:useLocalDpi xmlns:a14="http://schemas.microsoft.com/office/drawing/2010/main" val="0"/>
              </a:ext>
            </a:extLst>
          </a:blip>
          <a:srcRect/>
          <a:stretch>
            <a:fillRect/>
          </a:stretch>
        </p:blipFill>
        <p:spPr bwMode="auto">
          <a:xfrm rot="1891714">
            <a:off x="6538536" y="2831084"/>
            <a:ext cx="87630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35343" y="960147"/>
            <a:ext cx="4389072" cy="2308324"/>
          </a:xfrm>
          <a:prstGeom prst="rect">
            <a:avLst/>
          </a:prstGeom>
          <a:noFill/>
        </p:spPr>
        <p:txBody>
          <a:bodyPr wrap="square" rtlCol="0">
            <a:spAutoFit/>
          </a:bodyPr>
          <a:lstStyle/>
          <a:p>
            <a:r>
              <a:rPr lang="en-US" sz="2400" dirty="0" smtClean="0"/>
              <a:t>The “micro” is from microbiology</a:t>
            </a:r>
          </a:p>
          <a:p>
            <a:pPr marL="342900" indent="-342900">
              <a:buFont typeface="Arial" pitchFamily="34" charset="0"/>
              <a:buChar char="•"/>
            </a:pPr>
            <a:r>
              <a:rPr lang="en-US" sz="2400" b="1" dirty="0" smtClean="0"/>
              <a:t>Bacteria</a:t>
            </a:r>
          </a:p>
          <a:p>
            <a:pPr marL="342900" indent="-342900">
              <a:buFont typeface="Arial" pitchFamily="34" charset="0"/>
              <a:buChar char="•"/>
            </a:pPr>
            <a:r>
              <a:rPr lang="en-US" sz="2400" dirty="0" err="1" smtClean="0"/>
              <a:t>Archaea</a:t>
            </a:r>
            <a:endParaRPr lang="en-US" sz="2400" dirty="0" smtClean="0"/>
          </a:p>
          <a:p>
            <a:pPr marL="342900" indent="-342900">
              <a:buFont typeface="Arial" pitchFamily="34" charset="0"/>
              <a:buChar char="•"/>
            </a:pPr>
            <a:r>
              <a:rPr lang="en-US" sz="2400" dirty="0" smtClean="0"/>
              <a:t>Fungi (e.g. yeast)</a:t>
            </a:r>
          </a:p>
          <a:p>
            <a:pPr marL="342900" indent="-342900">
              <a:buFont typeface="Arial" pitchFamily="34" charset="0"/>
              <a:buChar char="•"/>
            </a:pPr>
            <a:r>
              <a:rPr lang="en-US" sz="2400" dirty="0" smtClean="0"/>
              <a:t>Viruses</a:t>
            </a:r>
          </a:p>
          <a:p>
            <a:pPr marL="342900" indent="-342900">
              <a:buFont typeface="Arial" pitchFamily="34" charset="0"/>
              <a:buChar char="•"/>
            </a:pPr>
            <a:r>
              <a:rPr lang="en-US" sz="2400" dirty="0" smtClean="0"/>
              <a:t>Protozoa</a:t>
            </a:r>
            <a:endParaRPr lang="en-US" sz="2400" dirty="0"/>
          </a:p>
        </p:txBody>
      </p:sp>
      <p:sp>
        <p:nvSpPr>
          <p:cNvPr id="15" name="TextBox 14"/>
          <p:cNvSpPr txBox="1"/>
          <p:nvPr/>
        </p:nvSpPr>
        <p:spPr>
          <a:xfrm>
            <a:off x="7467585" y="5706929"/>
            <a:ext cx="4389072" cy="830997"/>
          </a:xfrm>
          <a:prstGeom prst="rect">
            <a:avLst/>
          </a:prstGeom>
          <a:noFill/>
        </p:spPr>
        <p:txBody>
          <a:bodyPr wrap="square" rtlCol="0">
            <a:spAutoFit/>
          </a:bodyPr>
          <a:lstStyle/>
          <a:p>
            <a:pPr algn="r"/>
            <a:r>
              <a:rPr lang="en-US" sz="2400" dirty="0" smtClean="0"/>
              <a:t>Many cells of one microbial species make a </a:t>
            </a:r>
            <a:r>
              <a:rPr lang="en-US" sz="2400" u="sng" dirty="0" smtClean="0"/>
              <a:t>monoculture</a:t>
            </a:r>
          </a:p>
        </p:txBody>
      </p:sp>
      <p:pic>
        <p:nvPicPr>
          <p:cNvPr id="7172" name="Picture 4"/>
          <p:cNvPicPr>
            <a:picLocks noChangeAspect="1" noChangeArrowheads="1"/>
          </p:cNvPicPr>
          <p:nvPr/>
        </p:nvPicPr>
        <p:blipFill>
          <a:blip r:embed="rId4">
            <a:clrChange>
              <a:clrFrom>
                <a:srgbClr val="FFFBC9"/>
              </a:clrFrom>
              <a:clrTo>
                <a:srgbClr val="FFFBC9">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484255">
            <a:off x="4070021" y="3423901"/>
            <a:ext cx="1202058" cy="915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a:blip r:embed="rId4">
            <a:clrChange>
              <a:clrFrom>
                <a:srgbClr val="FFFBC9"/>
              </a:clrFrom>
              <a:clrTo>
                <a:srgbClr val="FFFBC9">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6664411">
            <a:off x="5725297" y="1803732"/>
            <a:ext cx="1202058" cy="915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4"/>
          <p:cNvPicPr>
            <a:picLocks noChangeAspect="1" noChangeArrowheads="1"/>
          </p:cNvPicPr>
          <p:nvPr/>
        </p:nvPicPr>
        <p:blipFill>
          <a:blip r:embed="rId4">
            <a:clrChange>
              <a:clrFrom>
                <a:srgbClr val="FFFBC9"/>
              </a:clrFrom>
              <a:clrTo>
                <a:srgbClr val="FFFBC9">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6664411">
            <a:off x="7075268" y="3665382"/>
            <a:ext cx="1202058" cy="915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4"/>
          <p:cNvPicPr>
            <a:picLocks noChangeAspect="1" noChangeArrowheads="1"/>
          </p:cNvPicPr>
          <p:nvPr/>
        </p:nvPicPr>
        <p:blipFill>
          <a:blip r:embed="rId4">
            <a:clrChange>
              <a:clrFrom>
                <a:srgbClr val="FFFBC9"/>
              </a:clrFrom>
              <a:clrTo>
                <a:srgbClr val="FFFBC9">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7744995">
            <a:off x="5251092" y="4896936"/>
            <a:ext cx="1202058" cy="915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426782" y="4331768"/>
            <a:ext cx="2926048" cy="1200329"/>
          </a:xfrm>
          <a:prstGeom prst="rect">
            <a:avLst/>
          </a:prstGeom>
          <a:noFill/>
        </p:spPr>
        <p:txBody>
          <a:bodyPr wrap="square" rtlCol="0">
            <a:spAutoFit/>
          </a:bodyPr>
          <a:lstStyle/>
          <a:p>
            <a:r>
              <a:rPr lang="en-US" sz="2400" dirty="0" smtClean="0"/>
              <a:t>Cells from more than one species make a </a:t>
            </a:r>
            <a:r>
              <a:rPr lang="en-US" sz="2400" u="sng" dirty="0" smtClean="0"/>
              <a:t>microbial community</a:t>
            </a:r>
          </a:p>
        </p:txBody>
      </p:sp>
      <p:pic>
        <p:nvPicPr>
          <p:cNvPr id="7173" name="Picture 5"/>
          <p:cNvPicPr>
            <a:picLocks noChangeAspect="1" noChangeArrowheads="1"/>
          </p:cNvPicPr>
          <p:nvPr/>
        </p:nvPicPr>
        <p:blipFill>
          <a:blip r:embed="rId5">
            <a:clrChange>
              <a:clrFrom>
                <a:srgbClr val="FFFDEF"/>
              </a:clrFrom>
              <a:clrTo>
                <a:srgbClr val="FFFDEF">
                  <a:alpha val="0"/>
                </a:srgbClr>
              </a:clrTo>
            </a:clrChange>
            <a:duotone>
              <a:schemeClr val="accent2">
                <a:shade val="45000"/>
                <a:satMod val="135000"/>
              </a:schemeClr>
              <a:prstClr val="white"/>
            </a:duotone>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rot="3220213">
            <a:off x="5020059" y="1875241"/>
            <a:ext cx="1381125"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5"/>
          <p:cNvPicPr>
            <a:picLocks noChangeAspect="1" noChangeArrowheads="1"/>
          </p:cNvPicPr>
          <p:nvPr/>
        </p:nvPicPr>
        <p:blipFill>
          <a:blip r:embed="rId5">
            <a:clrChange>
              <a:clrFrom>
                <a:srgbClr val="FFFDEF"/>
              </a:clrFrom>
              <a:clrTo>
                <a:srgbClr val="FFFDEF">
                  <a:alpha val="0"/>
                </a:srgbClr>
              </a:clrTo>
            </a:clrChange>
            <a:duotone>
              <a:schemeClr val="accent2">
                <a:shade val="45000"/>
                <a:satMod val="135000"/>
              </a:schemeClr>
              <a:prstClr val="white"/>
            </a:duotone>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rot="7573388">
            <a:off x="5879643" y="3808624"/>
            <a:ext cx="1381125"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5"/>
          <p:cNvPicPr>
            <a:picLocks noChangeAspect="1" noChangeArrowheads="1"/>
          </p:cNvPicPr>
          <p:nvPr/>
        </p:nvPicPr>
        <p:blipFill>
          <a:blip r:embed="rId5">
            <a:clrChange>
              <a:clrFrom>
                <a:srgbClr val="FFFDEF"/>
              </a:clrFrom>
              <a:clrTo>
                <a:srgbClr val="FFFDEF">
                  <a:alpha val="0"/>
                </a:srgbClr>
              </a:clrTo>
            </a:clrChange>
            <a:duotone>
              <a:schemeClr val="accent2">
                <a:shade val="45000"/>
                <a:satMod val="135000"/>
              </a:schemeClr>
              <a:prstClr val="white"/>
            </a:duotone>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rot="7573388">
            <a:off x="3642956" y="2873947"/>
            <a:ext cx="1381125"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5"/>
          <p:cNvPicPr>
            <a:picLocks noChangeAspect="1" noChangeArrowheads="1"/>
          </p:cNvPicPr>
          <p:nvPr/>
        </p:nvPicPr>
        <p:blipFill>
          <a:blip r:embed="rId5">
            <a:clrChange>
              <a:clrFrom>
                <a:srgbClr val="FFFDEF"/>
              </a:clrFrom>
              <a:clrTo>
                <a:srgbClr val="FFFDEF">
                  <a:alpha val="0"/>
                </a:srgbClr>
              </a:clrTo>
            </a:clrChange>
            <a:duotone>
              <a:schemeClr val="accent2">
                <a:shade val="45000"/>
                <a:satMod val="135000"/>
              </a:schemeClr>
              <a:prstClr val="white"/>
            </a:duotone>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rot="13457782">
            <a:off x="7006555" y="2278033"/>
            <a:ext cx="1381125"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426782" y="5623536"/>
            <a:ext cx="2926048" cy="830997"/>
          </a:xfrm>
          <a:prstGeom prst="rect">
            <a:avLst/>
          </a:prstGeom>
          <a:noFill/>
        </p:spPr>
        <p:txBody>
          <a:bodyPr wrap="square" rtlCol="0">
            <a:spAutoFit/>
          </a:bodyPr>
          <a:lstStyle/>
          <a:p>
            <a:r>
              <a:rPr lang="en-US" sz="2400" dirty="0" smtClean="0"/>
              <a:t>Could be two, or three, or 100s…</a:t>
            </a:r>
            <a:endParaRPr lang="en-US" sz="2400" u="sng" dirty="0" smtClean="0"/>
          </a:p>
        </p:txBody>
      </p:sp>
      <p:sp>
        <p:nvSpPr>
          <p:cNvPr id="27" name="TextBox 26"/>
          <p:cNvSpPr txBox="1"/>
          <p:nvPr/>
        </p:nvSpPr>
        <p:spPr>
          <a:xfrm>
            <a:off x="7919415" y="960147"/>
            <a:ext cx="3937242" cy="830997"/>
          </a:xfrm>
          <a:prstGeom prst="rect">
            <a:avLst/>
          </a:prstGeom>
          <a:noFill/>
        </p:spPr>
        <p:txBody>
          <a:bodyPr wrap="square" rtlCol="0">
            <a:spAutoFit/>
          </a:bodyPr>
          <a:lstStyle/>
          <a:p>
            <a:pPr algn="r"/>
            <a:r>
              <a:rPr lang="en-US" sz="2400" dirty="0" smtClean="0"/>
              <a:t>A </a:t>
            </a:r>
            <a:r>
              <a:rPr lang="en-US" sz="2400" u="sng" dirty="0" err="1" smtClean="0"/>
              <a:t>microbiome</a:t>
            </a:r>
            <a:r>
              <a:rPr lang="en-US" sz="2400" dirty="0"/>
              <a:t> </a:t>
            </a:r>
            <a:r>
              <a:rPr lang="en-US" sz="2400" dirty="0" smtClean="0"/>
              <a:t>is a community </a:t>
            </a:r>
            <a:r>
              <a:rPr lang="en-US" sz="2400" i="1" dirty="0" smtClean="0">
                <a:solidFill>
                  <a:srgbClr val="C00000"/>
                </a:solidFill>
              </a:rPr>
              <a:t>in an environment </a:t>
            </a:r>
            <a:endParaRPr lang="en-US" sz="2400" i="1" u="sng" dirty="0" smtClean="0">
              <a:solidFill>
                <a:srgbClr val="C00000"/>
              </a:solidFill>
            </a:endParaRPr>
          </a:p>
        </p:txBody>
      </p:sp>
      <p:sp>
        <p:nvSpPr>
          <p:cNvPr id="28" name="TextBox 27"/>
          <p:cNvSpPr txBox="1"/>
          <p:nvPr/>
        </p:nvSpPr>
        <p:spPr>
          <a:xfrm>
            <a:off x="8930609" y="2331732"/>
            <a:ext cx="2931412" cy="2308324"/>
          </a:xfrm>
          <a:prstGeom prst="rect">
            <a:avLst/>
          </a:prstGeom>
          <a:noFill/>
        </p:spPr>
        <p:txBody>
          <a:bodyPr wrap="square" rtlCol="0">
            <a:spAutoFit/>
          </a:bodyPr>
          <a:lstStyle/>
          <a:p>
            <a:pPr algn="r"/>
            <a:r>
              <a:rPr lang="en-US" sz="2400" dirty="0" smtClean="0"/>
              <a:t>Some definitions </a:t>
            </a:r>
          </a:p>
          <a:p>
            <a:pPr algn="r"/>
            <a:r>
              <a:rPr lang="en-US" sz="2400" dirty="0" smtClean="0"/>
              <a:t>include community</a:t>
            </a:r>
          </a:p>
          <a:p>
            <a:pPr algn="r"/>
            <a:r>
              <a:rPr lang="en-US" sz="2400" b="1" dirty="0" smtClean="0">
                <a:solidFill>
                  <a:schemeClr val="accent1"/>
                </a:solidFill>
              </a:rPr>
              <a:t>genes</a:t>
            </a:r>
            <a:r>
              <a:rPr lang="en-US" sz="2400" dirty="0" smtClean="0">
                <a:solidFill>
                  <a:schemeClr val="accent1"/>
                </a:solidFill>
              </a:rPr>
              <a:t> </a:t>
            </a:r>
            <a:r>
              <a:rPr lang="en-US" sz="2400" dirty="0" smtClean="0"/>
              <a:t>and gene products as well</a:t>
            </a:r>
          </a:p>
          <a:p>
            <a:pPr algn="r"/>
            <a:r>
              <a:rPr lang="en-US" sz="2400" dirty="0" smtClean="0"/>
              <a:t>(</a:t>
            </a:r>
            <a:r>
              <a:rPr lang="en-US" sz="2400" b="1" dirty="0" smtClean="0">
                <a:solidFill>
                  <a:srgbClr val="FF0000"/>
                </a:solidFill>
              </a:rPr>
              <a:t>RNAs</a:t>
            </a:r>
            <a:r>
              <a:rPr lang="en-US" sz="2400" dirty="0" smtClean="0"/>
              <a:t>, </a:t>
            </a:r>
            <a:r>
              <a:rPr lang="en-US" sz="2400" b="1" dirty="0" smtClean="0">
                <a:solidFill>
                  <a:srgbClr val="00B050"/>
                </a:solidFill>
              </a:rPr>
              <a:t>proteins</a:t>
            </a:r>
            <a:r>
              <a:rPr lang="en-US" sz="2400" dirty="0" smtClean="0"/>
              <a:t>, </a:t>
            </a:r>
            <a:r>
              <a:rPr lang="en-US" sz="2400" b="1" dirty="0" smtClean="0">
                <a:solidFill>
                  <a:srgbClr val="7030A0"/>
                </a:solidFill>
              </a:rPr>
              <a:t>metabolites</a:t>
            </a:r>
            <a:r>
              <a:rPr lang="en-US" sz="2400" dirty="0" smtClean="0"/>
              <a:t>)</a:t>
            </a:r>
          </a:p>
        </p:txBody>
      </p:sp>
      <p:pic>
        <p:nvPicPr>
          <p:cNvPr id="3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41145" y="1977769"/>
            <a:ext cx="649691" cy="304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01360" y="1638814"/>
            <a:ext cx="649691" cy="304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02430" y="4058826"/>
            <a:ext cx="649691" cy="304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57610" y="2875396"/>
            <a:ext cx="716878" cy="336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42694" y="3229502"/>
            <a:ext cx="716878" cy="336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68308" y="5374516"/>
            <a:ext cx="716878" cy="336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60234" y="4216528"/>
            <a:ext cx="734667" cy="264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31323" y="4467248"/>
            <a:ext cx="734667" cy="264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00400" y="1374333"/>
            <a:ext cx="734667" cy="264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06483" y="3442045"/>
            <a:ext cx="584346" cy="349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85250" y="5249973"/>
            <a:ext cx="584346" cy="349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86722" y="2510348"/>
            <a:ext cx="584346" cy="349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37685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fade">
                                      <p:cBhvr>
                                        <p:cTn id="7" dur="500"/>
                                        <p:tgtEl>
                                          <p:spTgt spid="717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nodeType="withEffect">
                                  <p:stCondLst>
                                    <p:cond delay="0"/>
                                  </p:stCondLst>
                                  <p:childTnLst>
                                    <p:set>
                                      <p:cBhvr>
                                        <p:cTn id="34" dur="1" fill="hold">
                                          <p:stCondLst>
                                            <p:cond delay="0"/>
                                          </p:stCondLst>
                                        </p:cTn>
                                        <p:tgtEl>
                                          <p:spTgt spid="7172"/>
                                        </p:tgtEl>
                                        <p:attrNameLst>
                                          <p:attrName>style.visibility</p:attrName>
                                        </p:attrNameLst>
                                      </p:cBhvr>
                                      <p:to>
                                        <p:strVal val="visible"/>
                                      </p:to>
                                    </p:set>
                                    <p:animEffect transition="in" filter="fade">
                                      <p:cBhvr>
                                        <p:cTn id="35" dur="500"/>
                                        <p:tgtEl>
                                          <p:spTgt spid="7172"/>
                                        </p:tgtEl>
                                      </p:cBhvr>
                                    </p:animEffect>
                                  </p:childTnLst>
                                </p:cTn>
                              </p:par>
                              <p:par>
                                <p:cTn id="36" presetID="10" presetClass="entr" presetSubtype="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par>
                                <p:cTn id="42" presetID="10"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par>
                                <p:cTn id="50" presetID="10" presetClass="entr" presetSubtype="0" fill="hold" nodeType="withEffect">
                                  <p:stCondLst>
                                    <p:cond delay="0"/>
                                  </p:stCondLst>
                                  <p:childTnLst>
                                    <p:set>
                                      <p:cBhvr>
                                        <p:cTn id="51" dur="1" fill="hold">
                                          <p:stCondLst>
                                            <p:cond delay="0"/>
                                          </p:stCondLst>
                                        </p:cTn>
                                        <p:tgtEl>
                                          <p:spTgt spid="7173"/>
                                        </p:tgtEl>
                                        <p:attrNameLst>
                                          <p:attrName>style.visibility</p:attrName>
                                        </p:attrNameLst>
                                      </p:cBhvr>
                                      <p:to>
                                        <p:strVal val="visible"/>
                                      </p:to>
                                    </p:set>
                                    <p:animEffect transition="in" filter="fade">
                                      <p:cBhvr>
                                        <p:cTn id="52" dur="500"/>
                                        <p:tgtEl>
                                          <p:spTgt spid="7173"/>
                                        </p:tgtEl>
                                      </p:cBhvr>
                                    </p:animEffect>
                                  </p:childTnLst>
                                </p:cTn>
                              </p:par>
                              <p:par>
                                <p:cTn id="53" presetID="10" presetClass="entr" presetSubtype="0"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par>
                                <p:cTn id="56" presetID="10" presetClass="entr" presetSubtype="0"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fade">
                                      <p:cBhvr>
                                        <p:cTn id="66" dur="500"/>
                                        <p:tgtEl>
                                          <p:spTgt spid="7"/>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fade">
                                      <p:cBhvr>
                                        <p:cTn id="69" dur="500"/>
                                        <p:tgtEl>
                                          <p:spTgt spid="27"/>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fade">
                                      <p:cBhvr>
                                        <p:cTn id="74" dur="500"/>
                                        <p:tgtEl>
                                          <p:spTgt spid="28"/>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fade">
                                      <p:cBhvr>
                                        <p:cTn id="79" dur="500"/>
                                        <p:tgtEl>
                                          <p:spTgt spid="33"/>
                                        </p:tgtEl>
                                      </p:cBhvr>
                                    </p:animEffect>
                                  </p:childTnLst>
                                </p:cTn>
                              </p:par>
                              <p:par>
                                <p:cTn id="80" presetID="10" presetClass="entr" presetSubtype="0" fill="hold" nodeType="with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fade">
                                      <p:cBhvr>
                                        <p:cTn id="82" dur="500"/>
                                        <p:tgtEl>
                                          <p:spTgt spid="35"/>
                                        </p:tgtEl>
                                      </p:cBhvr>
                                    </p:animEffect>
                                  </p:childTnLst>
                                </p:cTn>
                              </p:par>
                              <p:par>
                                <p:cTn id="83" presetID="10" presetClass="entr" presetSubtype="0" fill="hold" nodeType="withEffect">
                                  <p:stCondLst>
                                    <p:cond delay="0"/>
                                  </p:stCondLst>
                                  <p:childTnLst>
                                    <p:set>
                                      <p:cBhvr>
                                        <p:cTn id="84" dur="1" fill="hold">
                                          <p:stCondLst>
                                            <p:cond delay="0"/>
                                          </p:stCondLst>
                                        </p:cTn>
                                        <p:tgtEl>
                                          <p:spTgt spid="34"/>
                                        </p:tgtEl>
                                        <p:attrNameLst>
                                          <p:attrName>style.visibility</p:attrName>
                                        </p:attrNameLst>
                                      </p:cBhvr>
                                      <p:to>
                                        <p:strVal val="visible"/>
                                      </p:to>
                                    </p:set>
                                    <p:animEffect transition="in" filter="fade">
                                      <p:cBhvr>
                                        <p:cTn id="85" dur="500"/>
                                        <p:tgtEl>
                                          <p:spTgt spid="34"/>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36"/>
                                        </p:tgtEl>
                                        <p:attrNameLst>
                                          <p:attrName>style.visibility</p:attrName>
                                        </p:attrNameLst>
                                      </p:cBhvr>
                                      <p:to>
                                        <p:strVal val="visible"/>
                                      </p:to>
                                    </p:set>
                                    <p:animEffect transition="in" filter="fade">
                                      <p:cBhvr>
                                        <p:cTn id="90" dur="500"/>
                                        <p:tgtEl>
                                          <p:spTgt spid="36"/>
                                        </p:tgtEl>
                                      </p:cBhvr>
                                    </p:animEffect>
                                  </p:childTnLst>
                                </p:cTn>
                              </p:par>
                              <p:par>
                                <p:cTn id="91" presetID="10" presetClass="entr" presetSubtype="0" fill="hold" nodeType="withEffect">
                                  <p:stCondLst>
                                    <p:cond delay="0"/>
                                  </p:stCondLst>
                                  <p:childTnLst>
                                    <p:set>
                                      <p:cBhvr>
                                        <p:cTn id="92" dur="1" fill="hold">
                                          <p:stCondLst>
                                            <p:cond delay="0"/>
                                          </p:stCondLst>
                                        </p:cTn>
                                        <p:tgtEl>
                                          <p:spTgt spid="38"/>
                                        </p:tgtEl>
                                        <p:attrNameLst>
                                          <p:attrName>style.visibility</p:attrName>
                                        </p:attrNameLst>
                                      </p:cBhvr>
                                      <p:to>
                                        <p:strVal val="visible"/>
                                      </p:to>
                                    </p:set>
                                    <p:animEffect transition="in" filter="fade">
                                      <p:cBhvr>
                                        <p:cTn id="93" dur="500"/>
                                        <p:tgtEl>
                                          <p:spTgt spid="38"/>
                                        </p:tgtEl>
                                      </p:cBhvr>
                                    </p:animEffect>
                                  </p:childTnLst>
                                </p:cTn>
                              </p:par>
                              <p:par>
                                <p:cTn id="94" presetID="10" presetClass="entr" presetSubtype="0" fill="hold" nodeType="withEffect">
                                  <p:stCondLst>
                                    <p:cond delay="0"/>
                                  </p:stCondLst>
                                  <p:childTnLst>
                                    <p:set>
                                      <p:cBhvr>
                                        <p:cTn id="95" dur="1" fill="hold">
                                          <p:stCondLst>
                                            <p:cond delay="0"/>
                                          </p:stCondLst>
                                        </p:cTn>
                                        <p:tgtEl>
                                          <p:spTgt spid="37"/>
                                        </p:tgtEl>
                                        <p:attrNameLst>
                                          <p:attrName>style.visibility</p:attrName>
                                        </p:attrNameLst>
                                      </p:cBhvr>
                                      <p:to>
                                        <p:strVal val="visible"/>
                                      </p:to>
                                    </p:set>
                                    <p:animEffect transition="in" filter="fade">
                                      <p:cBhvr>
                                        <p:cTn id="96" dur="500"/>
                                        <p:tgtEl>
                                          <p:spTgt spid="37"/>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40"/>
                                        </p:tgtEl>
                                        <p:attrNameLst>
                                          <p:attrName>style.visibility</p:attrName>
                                        </p:attrNameLst>
                                      </p:cBhvr>
                                      <p:to>
                                        <p:strVal val="visible"/>
                                      </p:to>
                                    </p:set>
                                    <p:animEffect transition="in" filter="fade">
                                      <p:cBhvr>
                                        <p:cTn id="101" dur="500"/>
                                        <p:tgtEl>
                                          <p:spTgt spid="40"/>
                                        </p:tgtEl>
                                      </p:cBhvr>
                                    </p:animEffect>
                                  </p:childTnLst>
                                </p:cTn>
                              </p:par>
                              <p:par>
                                <p:cTn id="102" presetID="10" presetClass="entr" presetSubtype="0" fill="hold" nodeType="withEffect">
                                  <p:stCondLst>
                                    <p:cond delay="0"/>
                                  </p:stCondLst>
                                  <p:childTnLst>
                                    <p:set>
                                      <p:cBhvr>
                                        <p:cTn id="103" dur="1" fill="hold">
                                          <p:stCondLst>
                                            <p:cond delay="0"/>
                                          </p:stCondLst>
                                        </p:cTn>
                                        <p:tgtEl>
                                          <p:spTgt spid="39"/>
                                        </p:tgtEl>
                                        <p:attrNameLst>
                                          <p:attrName>style.visibility</p:attrName>
                                        </p:attrNameLst>
                                      </p:cBhvr>
                                      <p:to>
                                        <p:strVal val="visible"/>
                                      </p:to>
                                    </p:set>
                                    <p:animEffect transition="in" filter="fade">
                                      <p:cBhvr>
                                        <p:cTn id="104" dur="500"/>
                                        <p:tgtEl>
                                          <p:spTgt spid="39"/>
                                        </p:tgtEl>
                                      </p:cBhvr>
                                    </p:animEffect>
                                  </p:childTnLst>
                                </p:cTn>
                              </p:par>
                              <p:par>
                                <p:cTn id="105" presetID="10" presetClass="entr" presetSubtype="0" fill="hold" nodeType="withEffect">
                                  <p:stCondLst>
                                    <p:cond delay="0"/>
                                  </p:stCondLst>
                                  <p:childTnLst>
                                    <p:set>
                                      <p:cBhvr>
                                        <p:cTn id="106" dur="1" fill="hold">
                                          <p:stCondLst>
                                            <p:cond delay="0"/>
                                          </p:stCondLst>
                                        </p:cTn>
                                        <p:tgtEl>
                                          <p:spTgt spid="41"/>
                                        </p:tgtEl>
                                        <p:attrNameLst>
                                          <p:attrName>style.visibility</p:attrName>
                                        </p:attrNameLst>
                                      </p:cBhvr>
                                      <p:to>
                                        <p:strVal val="visible"/>
                                      </p:to>
                                    </p:set>
                                    <p:animEffect transition="in" filter="fade">
                                      <p:cBhvr>
                                        <p:cTn id="107" dur="500"/>
                                        <p:tgtEl>
                                          <p:spTgt spid="41"/>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42"/>
                                        </p:tgtEl>
                                        <p:attrNameLst>
                                          <p:attrName>style.visibility</p:attrName>
                                        </p:attrNameLst>
                                      </p:cBhvr>
                                      <p:to>
                                        <p:strVal val="visible"/>
                                      </p:to>
                                    </p:set>
                                    <p:animEffect transition="in" filter="fade">
                                      <p:cBhvr>
                                        <p:cTn id="112" dur="500"/>
                                        <p:tgtEl>
                                          <p:spTgt spid="42"/>
                                        </p:tgtEl>
                                      </p:cBhvr>
                                    </p:animEffect>
                                  </p:childTnLst>
                                </p:cTn>
                              </p:par>
                              <p:par>
                                <p:cTn id="113" presetID="10" presetClass="entr" presetSubtype="0" fill="hold" nodeType="withEffect">
                                  <p:stCondLst>
                                    <p:cond delay="0"/>
                                  </p:stCondLst>
                                  <p:childTnLst>
                                    <p:set>
                                      <p:cBhvr>
                                        <p:cTn id="114" dur="1" fill="hold">
                                          <p:stCondLst>
                                            <p:cond delay="0"/>
                                          </p:stCondLst>
                                        </p:cTn>
                                        <p:tgtEl>
                                          <p:spTgt spid="43"/>
                                        </p:tgtEl>
                                        <p:attrNameLst>
                                          <p:attrName>style.visibility</p:attrName>
                                        </p:attrNameLst>
                                      </p:cBhvr>
                                      <p:to>
                                        <p:strVal val="visible"/>
                                      </p:to>
                                    </p:set>
                                    <p:animEffect transition="in" filter="fade">
                                      <p:cBhvr>
                                        <p:cTn id="115" dur="500"/>
                                        <p:tgtEl>
                                          <p:spTgt spid="43"/>
                                        </p:tgtEl>
                                      </p:cBhvr>
                                    </p:animEffect>
                                  </p:childTnLst>
                                </p:cTn>
                              </p:par>
                              <p:par>
                                <p:cTn id="116" presetID="10" presetClass="entr" presetSubtype="0" fill="hold" nodeType="withEffect">
                                  <p:stCondLst>
                                    <p:cond delay="0"/>
                                  </p:stCondLst>
                                  <p:childTnLst>
                                    <p:set>
                                      <p:cBhvr>
                                        <p:cTn id="117" dur="1" fill="hold">
                                          <p:stCondLst>
                                            <p:cond delay="0"/>
                                          </p:stCondLst>
                                        </p:cTn>
                                        <p:tgtEl>
                                          <p:spTgt spid="44"/>
                                        </p:tgtEl>
                                        <p:attrNameLst>
                                          <p:attrName>style.visibility</p:attrName>
                                        </p:attrNameLst>
                                      </p:cBhvr>
                                      <p:to>
                                        <p:strVal val="visible"/>
                                      </p:to>
                                    </p:set>
                                    <p:animEffect transition="in" filter="fade">
                                      <p:cBhvr>
                                        <p:cTn id="11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5" grpId="0"/>
      <p:bldP spid="20" grpId="0"/>
      <p:bldP spid="26" grpId="0"/>
      <p:bldP spid="27" grpId="0"/>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WMS sequencing: Assembly-based analysis</a:t>
            </a:r>
            <a:endParaRPr lang="en-US" dirty="0"/>
          </a:p>
        </p:txBody>
      </p:sp>
      <p:sp>
        <p:nvSpPr>
          <p:cNvPr id="3" name="Content Placeholder 2"/>
          <p:cNvSpPr>
            <a:spLocks noGrp="1"/>
          </p:cNvSpPr>
          <p:nvPr>
            <p:ph idx="1"/>
          </p:nvPr>
        </p:nvSpPr>
        <p:spPr>
          <a:xfrm>
            <a:off x="238539" y="1082040"/>
            <a:ext cx="11714922" cy="975375"/>
          </a:xfrm>
        </p:spPr>
        <p:txBody>
          <a:bodyPr/>
          <a:lstStyle/>
          <a:p>
            <a:r>
              <a:rPr lang="en-US" dirty="0" smtClean="0"/>
              <a:t>Assembly aims to stitch together sequencing reads to reproduce the original genome(s) from which they were derived</a:t>
            </a:r>
          </a:p>
          <a:p>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3/19/2018</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20</a:t>
            </a:fld>
            <a:endParaRPr lang="en-US"/>
          </a:p>
        </p:txBody>
      </p:sp>
      <p:sp>
        <p:nvSpPr>
          <p:cNvPr id="6" name="TextBox 5"/>
          <p:cNvSpPr txBox="1"/>
          <p:nvPr/>
        </p:nvSpPr>
        <p:spPr>
          <a:xfrm>
            <a:off x="1095430" y="6172170"/>
            <a:ext cx="10606924" cy="461665"/>
          </a:xfrm>
          <a:prstGeom prst="rect">
            <a:avLst/>
          </a:prstGeom>
          <a:noFill/>
        </p:spPr>
        <p:txBody>
          <a:bodyPr wrap="square" rtlCol="0">
            <a:spAutoFit/>
          </a:bodyPr>
          <a:lstStyle/>
          <a:p>
            <a:r>
              <a:rPr lang="en-US" sz="2400" dirty="0" err="1">
                <a:solidFill>
                  <a:schemeClr val="accent1"/>
                </a:solidFill>
                <a:latin typeface="Consolas" panose="020B0609020204030204" pitchFamily="49" charset="0"/>
              </a:rPr>
              <a:t>o</a:t>
            </a:r>
            <a:r>
              <a:rPr lang="en-US" sz="2400" dirty="0" err="1" smtClean="0">
                <a:solidFill>
                  <a:schemeClr val="accent1"/>
                </a:solidFill>
                <a:latin typeface="Consolas" panose="020B0609020204030204" pitchFamily="49" charset="0"/>
              </a:rPr>
              <a:t>nce_upon_a_midnight_dreary_while_I_pondered_weak_and_weary</a:t>
            </a:r>
            <a:endParaRPr lang="en-US" sz="2400" dirty="0">
              <a:solidFill>
                <a:schemeClr val="accent1"/>
              </a:solidFill>
              <a:latin typeface="Consolas" panose="020B0609020204030204" pitchFamily="49" charset="0"/>
            </a:endParaRPr>
          </a:p>
        </p:txBody>
      </p:sp>
      <p:sp>
        <p:nvSpPr>
          <p:cNvPr id="9" name="Rectangle 8"/>
          <p:cNvSpPr/>
          <p:nvPr/>
        </p:nvSpPr>
        <p:spPr>
          <a:xfrm>
            <a:off x="6370317" y="2134750"/>
            <a:ext cx="2053767" cy="461665"/>
          </a:xfrm>
          <a:prstGeom prst="rect">
            <a:avLst/>
          </a:prstGeom>
        </p:spPr>
        <p:txBody>
          <a:bodyPr wrap="none">
            <a:spAutoFit/>
          </a:bodyPr>
          <a:lstStyle/>
          <a:p>
            <a:r>
              <a:rPr lang="en-US" sz="2400" dirty="0" err="1" smtClean="0">
                <a:solidFill>
                  <a:srgbClr val="C00000"/>
                </a:solidFill>
                <a:latin typeface="Consolas" panose="020B0609020204030204" pitchFamily="49" charset="0"/>
              </a:rPr>
              <a:t>once_upon_a</a:t>
            </a:r>
            <a:endParaRPr lang="en-US" sz="2400" dirty="0"/>
          </a:p>
        </p:txBody>
      </p:sp>
      <p:sp>
        <p:nvSpPr>
          <p:cNvPr id="10" name="Rectangle 9"/>
          <p:cNvSpPr/>
          <p:nvPr/>
        </p:nvSpPr>
        <p:spPr>
          <a:xfrm>
            <a:off x="2236512" y="3886195"/>
            <a:ext cx="2393604" cy="461665"/>
          </a:xfrm>
          <a:prstGeom prst="rect">
            <a:avLst/>
          </a:prstGeom>
        </p:spPr>
        <p:txBody>
          <a:bodyPr wrap="none">
            <a:spAutoFit/>
          </a:bodyPr>
          <a:lstStyle/>
          <a:p>
            <a:r>
              <a:rPr lang="en-US" sz="2400" dirty="0" err="1">
                <a:solidFill>
                  <a:srgbClr val="C00000"/>
                </a:solidFill>
                <a:latin typeface="Consolas" panose="020B0609020204030204" pitchFamily="49" charset="0"/>
              </a:rPr>
              <a:t>on_a_midnight</a:t>
            </a:r>
            <a:endParaRPr lang="en-US" sz="2400" dirty="0"/>
          </a:p>
        </p:txBody>
      </p:sp>
      <p:sp>
        <p:nvSpPr>
          <p:cNvPr id="11" name="Rectangle 10"/>
          <p:cNvSpPr/>
          <p:nvPr/>
        </p:nvSpPr>
        <p:spPr>
          <a:xfrm>
            <a:off x="6096000" y="2784457"/>
            <a:ext cx="1544012" cy="461665"/>
          </a:xfrm>
          <a:prstGeom prst="rect">
            <a:avLst/>
          </a:prstGeom>
        </p:spPr>
        <p:txBody>
          <a:bodyPr wrap="none">
            <a:spAutoFit/>
          </a:bodyPr>
          <a:lstStyle/>
          <a:p>
            <a:r>
              <a:rPr lang="en-US" sz="2400" dirty="0" err="1">
                <a:solidFill>
                  <a:srgbClr val="C00000"/>
                </a:solidFill>
                <a:latin typeface="Consolas" panose="020B0609020204030204" pitchFamily="49" charset="0"/>
              </a:rPr>
              <a:t>ght_drea</a:t>
            </a:r>
            <a:endParaRPr lang="en-US" sz="2400" dirty="0"/>
          </a:p>
        </p:txBody>
      </p:sp>
      <p:sp>
        <p:nvSpPr>
          <p:cNvPr id="14" name="Rectangle 13"/>
          <p:cNvSpPr/>
          <p:nvPr/>
        </p:nvSpPr>
        <p:spPr>
          <a:xfrm>
            <a:off x="8587542" y="2689212"/>
            <a:ext cx="2903359" cy="461665"/>
          </a:xfrm>
          <a:prstGeom prst="rect">
            <a:avLst/>
          </a:prstGeom>
        </p:spPr>
        <p:txBody>
          <a:bodyPr wrap="none">
            <a:spAutoFit/>
          </a:bodyPr>
          <a:lstStyle/>
          <a:p>
            <a:r>
              <a:rPr lang="en-US" sz="2400" dirty="0" err="1">
                <a:solidFill>
                  <a:srgbClr val="C00000"/>
                </a:solidFill>
                <a:latin typeface="Consolas" panose="020B0609020204030204" pitchFamily="49" charset="0"/>
              </a:rPr>
              <a:t>ht_dreary_while</a:t>
            </a:r>
            <a:r>
              <a:rPr lang="en-US" sz="2400" dirty="0">
                <a:solidFill>
                  <a:srgbClr val="C00000"/>
                </a:solidFill>
                <a:latin typeface="Consolas" panose="020B0609020204030204" pitchFamily="49" charset="0"/>
              </a:rPr>
              <a:t>_</a:t>
            </a:r>
            <a:endParaRPr lang="en-US" sz="2400" dirty="0"/>
          </a:p>
        </p:txBody>
      </p:sp>
      <p:sp>
        <p:nvSpPr>
          <p:cNvPr id="15" name="Rectangle 14"/>
          <p:cNvSpPr/>
          <p:nvPr/>
        </p:nvSpPr>
        <p:spPr>
          <a:xfrm>
            <a:off x="9211680" y="2134750"/>
            <a:ext cx="1883849" cy="461665"/>
          </a:xfrm>
          <a:prstGeom prst="rect">
            <a:avLst/>
          </a:prstGeom>
        </p:spPr>
        <p:txBody>
          <a:bodyPr wrap="none">
            <a:spAutoFit/>
          </a:bodyPr>
          <a:lstStyle/>
          <a:p>
            <a:r>
              <a:rPr lang="en-US" sz="2400" dirty="0" err="1">
                <a:solidFill>
                  <a:srgbClr val="C00000"/>
                </a:solidFill>
                <a:latin typeface="Consolas" panose="020B0609020204030204" pitchFamily="49" charset="0"/>
              </a:rPr>
              <a:t>while_I_po</a:t>
            </a:r>
            <a:endParaRPr lang="en-US" sz="2400" dirty="0"/>
          </a:p>
        </p:txBody>
      </p:sp>
      <p:sp>
        <p:nvSpPr>
          <p:cNvPr id="25" name="Rectangle 24"/>
          <p:cNvSpPr/>
          <p:nvPr/>
        </p:nvSpPr>
        <p:spPr>
          <a:xfrm>
            <a:off x="1171093" y="2118532"/>
            <a:ext cx="2393604" cy="461665"/>
          </a:xfrm>
          <a:prstGeom prst="rect">
            <a:avLst/>
          </a:prstGeom>
        </p:spPr>
        <p:txBody>
          <a:bodyPr wrap="none">
            <a:spAutoFit/>
          </a:bodyPr>
          <a:lstStyle/>
          <a:p>
            <a:r>
              <a:rPr lang="en-US" sz="2400" dirty="0">
                <a:solidFill>
                  <a:srgbClr val="C00000"/>
                </a:solidFill>
                <a:latin typeface="Consolas" panose="020B0609020204030204" pitchFamily="49" charset="0"/>
              </a:rPr>
              <a:t>_</a:t>
            </a:r>
            <a:r>
              <a:rPr lang="en-US" sz="2400" dirty="0" err="1">
                <a:solidFill>
                  <a:srgbClr val="C00000"/>
                </a:solidFill>
                <a:latin typeface="Consolas" panose="020B0609020204030204" pitchFamily="49" charset="0"/>
              </a:rPr>
              <a:t>pondered_wea</a:t>
            </a:r>
            <a:endParaRPr lang="en-US" sz="2400" dirty="0"/>
          </a:p>
        </p:txBody>
      </p:sp>
      <p:sp>
        <p:nvSpPr>
          <p:cNvPr id="27" name="Rectangle 26"/>
          <p:cNvSpPr/>
          <p:nvPr/>
        </p:nvSpPr>
        <p:spPr>
          <a:xfrm>
            <a:off x="3535708" y="2598382"/>
            <a:ext cx="2223686" cy="461665"/>
          </a:xfrm>
          <a:prstGeom prst="rect">
            <a:avLst/>
          </a:prstGeom>
        </p:spPr>
        <p:txBody>
          <a:bodyPr wrap="none">
            <a:spAutoFit/>
          </a:bodyPr>
          <a:lstStyle/>
          <a:p>
            <a:r>
              <a:rPr lang="en-US" sz="2400" dirty="0" err="1">
                <a:solidFill>
                  <a:srgbClr val="C00000"/>
                </a:solidFill>
                <a:latin typeface="Consolas" panose="020B0609020204030204" pitchFamily="49" charset="0"/>
              </a:rPr>
              <a:t>ed_weak_and</a:t>
            </a:r>
            <a:r>
              <a:rPr lang="en-US" sz="2400" dirty="0">
                <a:solidFill>
                  <a:srgbClr val="C00000"/>
                </a:solidFill>
                <a:latin typeface="Consolas" panose="020B0609020204030204" pitchFamily="49" charset="0"/>
              </a:rPr>
              <a:t>_</a:t>
            </a:r>
            <a:endParaRPr lang="en-US" sz="2400" dirty="0"/>
          </a:p>
        </p:txBody>
      </p:sp>
      <p:sp>
        <p:nvSpPr>
          <p:cNvPr id="29" name="Rectangle 28"/>
          <p:cNvSpPr/>
          <p:nvPr/>
        </p:nvSpPr>
        <p:spPr>
          <a:xfrm>
            <a:off x="4084342" y="2118532"/>
            <a:ext cx="1883850" cy="461665"/>
          </a:xfrm>
          <a:prstGeom prst="rect">
            <a:avLst/>
          </a:prstGeom>
        </p:spPr>
        <p:txBody>
          <a:bodyPr wrap="none">
            <a:spAutoFit/>
          </a:bodyPr>
          <a:lstStyle/>
          <a:p>
            <a:r>
              <a:rPr lang="en-US" sz="2400" dirty="0">
                <a:solidFill>
                  <a:srgbClr val="C00000"/>
                </a:solidFill>
                <a:latin typeface="Consolas" panose="020B0609020204030204" pitchFamily="49" charset="0"/>
              </a:rPr>
              <a:t>_</a:t>
            </a:r>
            <a:r>
              <a:rPr lang="en-US" sz="2400" dirty="0" err="1">
                <a:solidFill>
                  <a:srgbClr val="C00000"/>
                </a:solidFill>
                <a:latin typeface="Consolas" panose="020B0609020204030204" pitchFamily="49" charset="0"/>
              </a:rPr>
              <a:t>and_weary</a:t>
            </a:r>
            <a:endParaRPr lang="en-US" sz="2400" dirty="0">
              <a:solidFill>
                <a:srgbClr val="C00000"/>
              </a:solidFill>
              <a:latin typeface="Consolas" panose="020B0609020204030204" pitchFamily="49" charset="0"/>
            </a:endParaRPr>
          </a:p>
        </p:txBody>
      </p:sp>
      <p:sp>
        <p:nvSpPr>
          <p:cNvPr id="32" name="Rectangle 31"/>
          <p:cNvSpPr/>
          <p:nvPr/>
        </p:nvSpPr>
        <p:spPr>
          <a:xfrm>
            <a:off x="1066855" y="3611878"/>
            <a:ext cx="2053767" cy="461665"/>
          </a:xfrm>
          <a:prstGeom prst="rect">
            <a:avLst/>
          </a:prstGeom>
        </p:spPr>
        <p:txBody>
          <a:bodyPr wrap="none">
            <a:spAutoFit/>
          </a:bodyPr>
          <a:lstStyle/>
          <a:p>
            <a:r>
              <a:rPr lang="en-US" sz="2400" dirty="0" err="1" smtClean="0">
                <a:solidFill>
                  <a:srgbClr val="C00000"/>
                </a:solidFill>
                <a:latin typeface="Consolas" panose="020B0609020204030204" pitchFamily="49" charset="0"/>
              </a:rPr>
              <a:t>once_upon_a</a:t>
            </a:r>
            <a:endParaRPr lang="en-US" sz="2400" dirty="0"/>
          </a:p>
        </p:txBody>
      </p:sp>
      <p:sp>
        <p:nvSpPr>
          <p:cNvPr id="33" name="Rectangle 32"/>
          <p:cNvSpPr/>
          <p:nvPr/>
        </p:nvSpPr>
        <p:spPr>
          <a:xfrm>
            <a:off x="792538" y="2784457"/>
            <a:ext cx="2393604" cy="461665"/>
          </a:xfrm>
          <a:prstGeom prst="rect">
            <a:avLst/>
          </a:prstGeom>
        </p:spPr>
        <p:txBody>
          <a:bodyPr wrap="none">
            <a:spAutoFit/>
          </a:bodyPr>
          <a:lstStyle/>
          <a:p>
            <a:r>
              <a:rPr lang="en-US" sz="2400" dirty="0" err="1">
                <a:solidFill>
                  <a:srgbClr val="C00000"/>
                </a:solidFill>
                <a:latin typeface="Consolas" panose="020B0609020204030204" pitchFamily="49" charset="0"/>
              </a:rPr>
              <a:t>on_a_midnight</a:t>
            </a:r>
            <a:endParaRPr lang="en-US" sz="2400" dirty="0"/>
          </a:p>
        </p:txBody>
      </p:sp>
      <p:sp>
        <p:nvSpPr>
          <p:cNvPr id="34" name="Rectangle 33"/>
          <p:cNvSpPr/>
          <p:nvPr/>
        </p:nvSpPr>
        <p:spPr>
          <a:xfrm>
            <a:off x="3902390" y="4199526"/>
            <a:ext cx="1544012" cy="461665"/>
          </a:xfrm>
          <a:prstGeom prst="rect">
            <a:avLst/>
          </a:prstGeom>
        </p:spPr>
        <p:txBody>
          <a:bodyPr wrap="none">
            <a:spAutoFit/>
          </a:bodyPr>
          <a:lstStyle/>
          <a:p>
            <a:r>
              <a:rPr lang="en-US" sz="2400" dirty="0" err="1">
                <a:solidFill>
                  <a:srgbClr val="C00000"/>
                </a:solidFill>
                <a:latin typeface="Consolas" panose="020B0609020204030204" pitchFamily="49" charset="0"/>
              </a:rPr>
              <a:t>ght_drea</a:t>
            </a:r>
            <a:endParaRPr lang="en-US" sz="2400" dirty="0"/>
          </a:p>
        </p:txBody>
      </p:sp>
      <p:sp>
        <p:nvSpPr>
          <p:cNvPr id="35" name="Rectangle 34"/>
          <p:cNvSpPr/>
          <p:nvPr/>
        </p:nvSpPr>
        <p:spPr>
          <a:xfrm>
            <a:off x="4084342" y="4526268"/>
            <a:ext cx="2903359" cy="461665"/>
          </a:xfrm>
          <a:prstGeom prst="rect">
            <a:avLst/>
          </a:prstGeom>
        </p:spPr>
        <p:txBody>
          <a:bodyPr wrap="none">
            <a:spAutoFit/>
          </a:bodyPr>
          <a:lstStyle/>
          <a:p>
            <a:r>
              <a:rPr lang="en-US" sz="2400" dirty="0" err="1">
                <a:solidFill>
                  <a:srgbClr val="C00000"/>
                </a:solidFill>
                <a:latin typeface="Consolas" panose="020B0609020204030204" pitchFamily="49" charset="0"/>
              </a:rPr>
              <a:t>ht_dreary_while</a:t>
            </a:r>
            <a:r>
              <a:rPr lang="en-US" sz="2400" dirty="0">
                <a:solidFill>
                  <a:srgbClr val="C00000"/>
                </a:solidFill>
                <a:latin typeface="Consolas" panose="020B0609020204030204" pitchFamily="49" charset="0"/>
              </a:rPr>
              <a:t>_</a:t>
            </a:r>
            <a:endParaRPr lang="en-US" sz="2400" dirty="0"/>
          </a:p>
        </p:txBody>
      </p:sp>
      <p:sp>
        <p:nvSpPr>
          <p:cNvPr id="36" name="Rectangle 35"/>
          <p:cNvSpPr/>
          <p:nvPr/>
        </p:nvSpPr>
        <p:spPr>
          <a:xfrm>
            <a:off x="5795189" y="4892024"/>
            <a:ext cx="1883849" cy="461665"/>
          </a:xfrm>
          <a:prstGeom prst="rect">
            <a:avLst/>
          </a:prstGeom>
        </p:spPr>
        <p:txBody>
          <a:bodyPr wrap="none">
            <a:spAutoFit/>
          </a:bodyPr>
          <a:lstStyle/>
          <a:p>
            <a:r>
              <a:rPr lang="en-US" sz="2400" dirty="0" err="1">
                <a:solidFill>
                  <a:srgbClr val="C00000"/>
                </a:solidFill>
                <a:latin typeface="Consolas" panose="020B0609020204030204" pitchFamily="49" charset="0"/>
              </a:rPr>
              <a:t>while_I_po</a:t>
            </a:r>
            <a:endParaRPr lang="en-US" sz="2400" dirty="0"/>
          </a:p>
        </p:txBody>
      </p:sp>
      <p:sp>
        <p:nvSpPr>
          <p:cNvPr id="37" name="Rectangle 36"/>
          <p:cNvSpPr/>
          <p:nvPr/>
        </p:nvSpPr>
        <p:spPr>
          <a:xfrm>
            <a:off x="6976101" y="5138787"/>
            <a:ext cx="2393604" cy="507832"/>
          </a:xfrm>
          <a:prstGeom prst="rect">
            <a:avLst/>
          </a:prstGeom>
        </p:spPr>
        <p:txBody>
          <a:bodyPr wrap="none">
            <a:spAutoFit/>
          </a:bodyPr>
          <a:lstStyle/>
          <a:p>
            <a:r>
              <a:rPr lang="en-US" sz="2400" dirty="0">
                <a:solidFill>
                  <a:srgbClr val="C00000"/>
                </a:solidFill>
                <a:latin typeface="Consolas" panose="020B0609020204030204" pitchFamily="49" charset="0"/>
              </a:rPr>
              <a:t>_</a:t>
            </a:r>
            <a:r>
              <a:rPr lang="en-US" sz="2400" dirty="0" err="1">
                <a:solidFill>
                  <a:srgbClr val="C00000"/>
                </a:solidFill>
                <a:latin typeface="Consolas" panose="020B0609020204030204" pitchFamily="49" charset="0"/>
              </a:rPr>
              <a:t>pondered_wea</a:t>
            </a:r>
            <a:endParaRPr lang="en-US" sz="2400" dirty="0"/>
          </a:p>
        </p:txBody>
      </p:sp>
      <p:sp>
        <p:nvSpPr>
          <p:cNvPr id="38" name="Rectangle 37"/>
          <p:cNvSpPr/>
          <p:nvPr/>
        </p:nvSpPr>
        <p:spPr>
          <a:xfrm>
            <a:off x="8141372" y="5436188"/>
            <a:ext cx="2223686" cy="461665"/>
          </a:xfrm>
          <a:prstGeom prst="rect">
            <a:avLst/>
          </a:prstGeom>
        </p:spPr>
        <p:txBody>
          <a:bodyPr wrap="none">
            <a:spAutoFit/>
          </a:bodyPr>
          <a:lstStyle/>
          <a:p>
            <a:r>
              <a:rPr lang="en-US" sz="2400" dirty="0" err="1">
                <a:solidFill>
                  <a:srgbClr val="C00000"/>
                </a:solidFill>
                <a:latin typeface="Consolas" panose="020B0609020204030204" pitchFamily="49" charset="0"/>
              </a:rPr>
              <a:t>ed_weak_and</a:t>
            </a:r>
            <a:r>
              <a:rPr lang="en-US" sz="2400" dirty="0">
                <a:solidFill>
                  <a:srgbClr val="C00000"/>
                </a:solidFill>
                <a:latin typeface="Consolas" panose="020B0609020204030204" pitchFamily="49" charset="0"/>
              </a:rPr>
              <a:t>_</a:t>
            </a:r>
            <a:endParaRPr lang="en-US" sz="2400" dirty="0"/>
          </a:p>
        </p:txBody>
      </p:sp>
      <p:sp>
        <p:nvSpPr>
          <p:cNvPr id="39" name="Rectangle 38"/>
          <p:cNvSpPr/>
          <p:nvPr/>
        </p:nvSpPr>
        <p:spPr>
          <a:xfrm>
            <a:off x="9322481" y="5801944"/>
            <a:ext cx="1883850" cy="461665"/>
          </a:xfrm>
          <a:prstGeom prst="rect">
            <a:avLst/>
          </a:prstGeom>
        </p:spPr>
        <p:txBody>
          <a:bodyPr wrap="none">
            <a:spAutoFit/>
          </a:bodyPr>
          <a:lstStyle/>
          <a:p>
            <a:r>
              <a:rPr lang="en-US" sz="2400" dirty="0">
                <a:solidFill>
                  <a:srgbClr val="C00000"/>
                </a:solidFill>
                <a:latin typeface="Consolas" panose="020B0609020204030204" pitchFamily="49" charset="0"/>
              </a:rPr>
              <a:t>_</a:t>
            </a:r>
            <a:r>
              <a:rPr lang="en-US" sz="2400" dirty="0" err="1">
                <a:solidFill>
                  <a:srgbClr val="C00000"/>
                </a:solidFill>
                <a:latin typeface="Consolas" panose="020B0609020204030204" pitchFamily="49" charset="0"/>
              </a:rPr>
              <a:t>and_weary</a:t>
            </a:r>
            <a:endParaRPr lang="en-US" sz="2400" dirty="0">
              <a:solidFill>
                <a:srgbClr val="C00000"/>
              </a:solidFill>
              <a:latin typeface="Consolas" panose="020B0609020204030204" pitchFamily="49" charset="0"/>
            </a:endParaRPr>
          </a:p>
        </p:txBody>
      </p:sp>
      <p:sp>
        <p:nvSpPr>
          <p:cNvPr id="30" name="Rectangle 29"/>
          <p:cNvSpPr/>
          <p:nvPr/>
        </p:nvSpPr>
        <p:spPr>
          <a:xfrm>
            <a:off x="5780129" y="4160512"/>
            <a:ext cx="5253578" cy="461665"/>
          </a:xfrm>
          <a:prstGeom prst="rect">
            <a:avLst/>
          </a:prstGeom>
          <a:noFill/>
        </p:spPr>
        <p:txBody>
          <a:bodyPr wrap="square" rtlCol="0">
            <a:spAutoFit/>
          </a:bodyPr>
          <a:lstStyle/>
          <a:p>
            <a:r>
              <a:rPr lang="en-US" sz="2400" dirty="0" err="1" smtClean="0">
                <a:solidFill>
                  <a:schemeClr val="accent2"/>
                </a:solidFill>
                <a:latin typeface="Consolas" panose="020B0609020204030204" pitchFamily="49" charset="0"/>
              </a:rPr>
              <a:t>while_I_nodded_nearly_napping</a:t>
            </a:r>
            <a:endParaRPr lang="en-US" sz="2400" dirty="0">
              <a:solidFill>
                <a:schemeClr val="accent2"/>
              </a:solidFill>
              <a:latin typeface="Consolas" panose="020B0609020204030204" pitchFamily="49" charset="0"/>
            </a:endParaRPr>
          </a:p>
        </p:txBody>
      </p:sp>
      <p:sp>
        <p:nvSpPr>
          <p:cNvPr id="41" name="Rectangle 40"/>
          <p:cNvSpPr/>
          <p:nvPr/>
        </p:nvSpPr>
        <p:spPr>
          <a:xfrm>
            <a:off x="5796919" y="4892024"/>
            <a:ext cx="1883849" cy="461665"/>
          </a:xfrm>
          <a:prstGeom prst="rect">
            <a:avLst/>
          </a:prstGeom>
        </p:spPr>
        <p:txBody>
          <a:bodyPr wrap="none">
            <a:spAutoFit/>
          </a:bodyPr>
          <a:lstStyle/>
          <a:p>
            <a:r>
              <a:rPr lang="en-US" sz="2400" b="1" dirty="0" err="1">
                <a:solidFill>
                  <a:schemeClr val="bg1">
                    <a:lumMod val="85000"/>
                  </a:schemeClr>
                </a:solidFill>
                <a:latin typeface="Consolas" panose="020B0609020204030204" pitchFamily="49" charset="0"/>
              </a:rPr>
              <a:t>while_I_po</a:t>
            </a:r>
            <a:endParaRPr lang="en-US" sz="2400" b="1" dirty="0">
              <a:solidFill>
                <a:schemeClr val="bg1">
                  <a:lumMod val="85000"/>
                </a:schemeClr>
              </a:solidFill>
            </a:endParaRPr>
          </a:p>
        </p:txBody>
      </p:sp>
      <p:sp>
        <p:nvSpPr>
          <p:cNvPr id="42" name="Rectangle 41"/>
          <p:cNvSpPr/>
          <p:nvPr/>
        </p:nvSpPr>
        <p:spPr>
          <a:xfrm>
            <a:off x="5768344" y="3754998"/>
            <a:ext cx="5253578" cy="461665"/>
          </a:xfrm>
          <a:prstGeom prst="rect">
            <a:avLst/>
          </a:prstGeom>
          <a:noFill/>
        </p:spPr>
        <p:txBody>
          <a:bodyPr wrap="square" rtlCol="0">
            <a:spAutoFit/>
          </a:bodyPr>
          <a:lstStyle/>
          <a:p>
            <a:r>
              <a:rPr lang="en-US" sz="2400" b="1" dirty="0" smtClean="0">
                <a:solidFill>
                  <a:schemeClr val="accent2"/>
                </a:solidFill>
              </a:rPr>
              <a:t>Challenge: Ambiguity</a:t>
            </a:r>
            <a:endParaRPr lang="en-US" sz="2400" b="1" dirty="0">
              <a:solidFill>
                <a:schemeClr val="accent2"/>
              </a:solidFill>
            </a:endParaRPr>
          </a:p>
        </p:txBody>
      </p:sp>
      <p:sp>
        <p:nvSpPr>
          <p:cNvPr id="43" name="Rectangle 42"/>
          <p:cNvSpPr/>
          <p:nvPr/>
        </p:nvSpPr>
        <p:spPr>
          <a:xfrm>
            <a:off x="1706928" y="5257780"/>
            <a:ext cx="5253578" cy="461665"/>
          </a:xfrm>
          <a:prstGeom prst="rect">
            <a:avLst/>
          </a:prstGeom>
          <a:noFill/>
        </p:spPr>
        <p:txBody>
          <a:bodyPr wrap="square" rtlCol="0">
            <a:spAutoFit/>
          </a:bodyPr>
          <a:lstStyle/>
          <a:p>
            <a:pPr algn="r"/>
            <a:r>
              <a:rPr lang="en-US" sz="2400" b="1" dirty="0" smtClean="0">
                <a:solidFill>
                  <a:schemeClr val="bg1">
                    <a:lumMod val="65000"/>
                  </a:schemeClr>
                </a:solidFill>
              </a:rPr>
              <a:t>Challenge: Loss of coverage</a:t>
            </a:r>
            <a:endParaRPr lang="en-US" sz="2400" b="1" dirty="0">
              <a:solidFill>
                <a:schemeClr val="bg1">
                  <a:lumMod val="65000"/>
                </a:schemeClr>
              </a:solidFill>
            </a:endParaRPr>
          </a:p>
        </p:txBody>
      </p:sp>
      <p:cxnSp>
        <p:nvCxnSpPr>
          <p:cNvPr id="44" name="Straight Connector 43"/>
          <p:cNvCxnSpPr/>
          <p:nvPr/>
        </p:nvCxnSpPr>
        <p:spPr>
          <a:xfrm>
            <a:off x="426782" y="3520439"/>
            <a:ext cx="11429875" cy="0"/>
          </a:xfrm>
          <a:prstGeom prst="line">
            <a:avLst/>
          </a:prstGeom>
          <a:ln w="38100">
            <a:solidFill>
              <a:schemeClr val="tx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33232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fade">
                                      <p:cBhvr>
                                        <p:cTn id="38" dur="500"/>
                                        <p:tgtEl>
                                          <p:spTgt spid="4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500"/>
                                        <p:tgtEl>
                                          <p:spTgt spid="3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500"/>
                                        <p:tgtEl>
                                          <p:spTgt spid="3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fade">
                                      <p:cBhvr>
                                        <p:cTn id="54" dur="500"/>
                                        <p:tgtEl>
                                          <p:spTgt spid="3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500"/>
                                        <p:tgtEl>
                                          <p:spTgt spid="3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fade">
                                      <p:cBhvr>
                                        <p:cTn id="60" dur="500"/>
                                        <p:tgtEl>
                                          <p:spTgt spid="3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fade">
                                      <p:cBhvr>
                                        <p:cTn id="63" dur="500"/>
                                        <p:tgtEl>
                                          <p:spTgt spid="3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9"/>
                                        </p:tgtEl>
                                        <p:attrNameLst>
                                          <p:attrName>style.visibility</p:attrName>
                                        </p:attrNameLst>
                                      </p:cBhvr>
                                      <p:to>
                                        <p:strVal val="visible"/>
                                      </p:to>
                                    </p:set>
                                    <p:animEffect transition="in" filter="fade">
                                      <p:cBhvr>
                                        <p:cTn id="66" dur="500"/>
                                        <p:tgtEl>
                                          <p:spTgt spid="3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fade">
                                      <p:cBhvr>
                                        <p:cTn id="71" dur="500"/>
                                        <p:tgtEl>
                                          <p:spTgt spid="6"/>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fade">
                                      <p:cBhvr>
                                        <p:cTn id="76" dur="500"/>
                                        <p:tgtEl>
                                          <p:spTgt spid="30"/>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fade">
                                      <p:cBhvr>
                                        <p:cTn id="79" dur="500"/>
                                        <p:tgtEl>
                                          <p:spTgt spid="42"/>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41"/>
                                        </p:tgtEl>
                                        <p:attrNameLst>
                                          <p:attrName>style.visibility</p:attrName>
                                        </p:attrNameLst>
                                      </p:cBhvr>
                                      <p:to>
                                        <p:strVal val="visible"/>
                                      </p:to>
                                    </p:set>
                                    <p:animEffect transition="in" filter="fade">
                                      <p:cBhvr>
                                        <p:cTn id="84" dur="500"/>
                                        <p:tgtEl>
                                          <p:spTgt spid="41"/>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fade">
                                      <p:cBhvr>
                                        <p:cTn id="8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P spid="14" grpId="0"/>
      <p:bldP spid="15" grpId="0"/>
      <p:bldP spid="25" grpId="0"/>
      <p:bldP spid="27" grpId="0"/>
      <p:bldP spid="29" grpId="0"/>
      <p:bldP spid="32" grpId="0"/>
      <p:bldP spid="33" grpId="0"/>
      <p:bldP spid="34" grpId="0"/>
      <p:bldP spid="35" grpId="0"/>
      <p:bldP spid="36" grpId="0"/>
      <p:bldP spid="37" grpId="0"/>
      <p:bldP spid="38" grpId="0"/>
      <p:bldP spid="39" grpId="0"/>
      <p:bldP spid="30" grpId="0"/>
      <p:bldP spid="41" grpId="0"/>
      <p:bldP spid="42" grpId="0"/>
      <p:bldP spid="4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WMS sequencing: Assembly-based analysis</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3/19/2018</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21</a:t>
            </a:fld>
            <a:endParaRPr lang="en-US"/>
          </a:p>
        </p:txBody>
      </p:sp>
      <p:pic>
        <p:nvPicPr>
          <p:cNvPr id="22532" name="Picture 4" descr="http://www.nature.com/nrg/journal/v14/n5/images/nrg3433-f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221" y="1325903"/>
            <a:ext cx="6000818" cy="4890730"/>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p:cNvSpPr/>
          <p:nvPr/>
        </p:nvSpPr>
        <p:spPr>
          <a:xfrm>
            <a:off x="8077215" y="2831311"/>
            <a:ext cx="640073" cy="640073"/>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9019947" y="2697488"/>
            <a:ext cx="640073" cy="640073"/>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9936438" y="2990617"/>
            <a:ext cx="640073" cy="640073"/>
          </a:xfrm>
          <a:prstGeom prst="ellipse">
            <a:avLst/>
          </a:pr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918951" y="1234464"/>
            <a:ext cx="4842066" cy="1200329"/>
          </a:xfrm>
          <a:prstGeom prst="rect">
            <a:avLst/>
          </a:prstGeom>
        </p:spPr>
        <p:txBody>
          <a:bodyPr wrap="square">
            <a:spAutoFit/>
          </a:bodyPr>
          <a:lstStyle/>
          <a:p>
            <a:pPr algn="ctr"/>
            <a:r>
              <a:rPr lang="en-US" sz="2400" dirty="0" smtClean="0">
                <a:effectLst>
                  <a:glow rad="127000">
                    <a:schemeClr val="bg1"/>
                  </a:glow>
                </a:effectLst>
              </a:rPr>
              <a:t>If your community is fairly simple, and you have a lot of reads, you can reconstruct full genomes this way:</a:t>
            </a:r>
            <a:endParaRPr lang="en-US" sz="2400" dirty="0">
              <a:effectLst>
                <a:glow rad="127000">
                  <a:schemeClr val="bg1"/>
                </a:glow>
              </a:effectLst>
            </a:endParaRPr>
          </a:p>
        </p:txBody>
      </p:sp>
      <p:sp>
        <p:nvSpPr>
          <p:cNvPr id="18" name="Rectangle 17"/>
          <p:cNvSpPr/>
          <p:nvPr/>
        </p:nvSpPr>
        <p:spPr>
          <a:xfrm>
            <a:off x="6918951" y="3886195"/>
            <a:ext cx="4842066" cy="1200329"/>
          </a:xfrm>
          <a:prstGeom prst="rect">
            <a:avLst/>
          </a:prstGeom>
        </p:spPr>
        <p:txBody>
          <a:bodyPr wrap="square">
            <a:spAutoFit/>
          </a:bodyPr>
          <a:lstStyle/>
          <a:p>
            <a:pPr algn="ctr"/>
            <a:r>
              <a:rPr lang="en-US" sz="2400" dirty="0" smtClean="0">
                <a:effectLst/>
              </a:rPr>
              <a:t>More commonly, we get a bunch of variably-sized chunks of genome (referred to as </a:t>
            </a:r>
            <a:r>
              <a:rPr lang="en-US" sz="2400" u="sng" dirty="0" err="1" smtClean="0">
                <a:effectLst/>
              </a:rPr>
              <a:t>contigs</a:t>
            </a:r>
            <a:r>
              <a:rPr lang="en-US" sz="2400" dirty="0" smtClean="0">
                <a:effectLst/>
              </a:rPr>
              <a:t>):</a:t>
            </a:r>
            <a:endParaRPr lang="en-US" sz="2400" dirty="0">
              <a:effectLst/>
            </a:endParaRPr>
          </a:p>
        </p:txBody>
      </p:sp>
      <p:cxnSp>
        <p:nvCxnSpPr>
          <p:cNvPr id="19" name="Straight Connector 18"/>
          <p:cNvCxnSpPr/>
          <p:nvPr/>
        </p:nvCxnSpPr>
        <p:spPr>
          <a:xfrm>
            <a:off x="8747731" y="5526183"/>
            <a:ext cx="1402696"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0" name="Straight Connector 19"/>
          <p:cNvCxnSpPr/>
          <p:nvPr/>
        </p:nvCxnSpPr>
        <p:spPr>
          <a:xfrm>
            <a:off x="10484521" y="5722095"/>
            <a:ext cx="787553" cy="0"/>
          </a:xfrm>
          <a:prstGeom prst="line">
            <a:avLst/>
          </a:pr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1" name="Straight Connector 20"/>
          <p:cNvCxnSpPr/>
          <p:nvPr/>
        </p:nvCxnSpPr>
        <p:spPr>
          <a:xfrm>
            <a:off x="7439243" y="5900771"/>
            <a:ext cx="1217049" cy="0"/>
          </a:xfrm>
          <a:prstGeom prst="line">
            <a:avLst/>
          </a:prstGeom>
          <a:noFill/>
          <a:ln w="57150"/>
        </p:spPr>
        <p:style>
          <a:lnRef idx="2">
            <a:schemeClr val="accent1">
              <a:shade val="50000"/>
            </a:schemeClr>
          </a:lnRef>
          <a:fillRef idx="1">
            <a:schemeClr val="accent1"/>
          </a:fillRef>
          <a:effectRef idx="0">
            <a:schemeClr val="accent1"/>
          </a:effectRef>
          <a:fontRef idx="minor">
            <a:schemeClr val="lt1"/>
          </a:fontRef>
        </p:style>
      </p:cxnSp>
      <p:cxnSp>
        <p:nvCxnSpPr>
          <p:cNvPr id="23" name="Straight Connector 22"/>
          <p:cNvCxnSpPr/>
          <p:nvPr/>
        </p:nvCxnSpPr>
        <p:spPr>
          <a:xfrm>
            <a:off x="7189948" y="5717893"/>
            <a:ext cx="1220806" cy="0"/>
          </a:xfrm>
          <a:prstGeom prst="line">
            <a:avLst/>
          </a:prstGeom>
          <a:noFill/>
          <a:ln w="57150"/>
        </p:spPr>
        <p:style>
          <a:lnRef idx="2">
            <a:schemeClr val="accent1">
              <a:shade val="50000"/>
            </a:schemeClr>
          </a:lnRef>
          <a:fillRef idx="1">
            <a:schemeClr val="accent1"/>
          </a:fillRef>
          <a:effectRef idx="0">
            <a:schemeClr val="accent1"/>
          </a:effectRef>
          <a:fontRef idx="minor">
            <a:schemeClr val="lt1"/>
          </a:fontRef>
        </p:style>
      </p:cxnSp>
      <p:cxnSp>
        <p:nvCxnSpPr>
          <p:cNvPr id="26" name="Straight Connector 25"/>
          <p:cNvCxnSpPr/>
          <p:nvPr/>
        </p:nvCxnSpPr>
        <p:spPr>
          <a:xfrm>
            <a:off x="9024149" y="5349219"/>
            <a:ext cx="1036940"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8" name="Straight Connector 27"/>
          <p:cNvCxnSpPr/>
          <p:nvPr/>
        </p:nvCxnSpPr>
        <p:spPr>
          <a:xfrm>
            <a:off x="8900131" y="5678583"/>
            <a:ext cx="939748"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31" name="Straight Connector 30"/>
          <p:cNvCxnSpPr/>
          <p:nvPr/>
        </p:nvCxnSpPr>
        <p:spPr>
          <a:xfrm>
            <a:off x="10238224" y="5874495"/>
            <a:ext cx="1436671" cy="0"/>
          </a:xfrm>
          <a:prstGeom prst="line">
            <a:avLst/>
          </a:pr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2" name="Rectangle 21"/>
          <p:cNvSpPr/>
          <p:nvPr/>
        </p:nvSpPr>
        <p:spPr>
          <a:xfrm>
            <a:off x="3169952" y="6382250"/>
            <a:ext cx="5943535" cy="338554"/>
          </a:xfrm>
          <a:prstGeom prst="rect">
            <a:avLst/>
          </a:prstGeom>
        </p:spPr>
        <p:txBody>
          <a:bodyPr wrap="square">
            <a:spAutoFit/>
          </a:bodyPr>
          <a:lstStyle/>
          <a:p>
            <a:pPr algn="ctr" eaLnBrk="0" fontAlgn="base" hangingPunct="0">
              <a:spcBef>
                <a:spcPct val="0"/>
              </a:spcBef>
              <a:spcAft>
                <a:spcPct val="0"/>
              </a:spcAft>
            </a:pPr>
            <a:r>
              <a:rPr lang="en-US" sz="1600" dirty="0" smtClean="0">
                <a:solidFill>
                  <a:srgbClr val="00B050"/>
                </a:solidFill>
                <a:latin typeface="Consolas" panose="020B0609020204030204" pitchFamily="49" charset="0"/>
                <a:cs typeface="Consolas" panose="020B0609020204030204" pitchFamily="49" charset="0"/>
              </a:rPr>
              <a:t>Examples: IDBA-UD, </a:t>
            </a:r>
            <a:r>
              <a:rPr lang="en-US" sz="1600" dirty="0" err="1" smtClean="0">
                <a:solidFill>
                  <a:srgbClr val="00B050"/>
                </a:solidFill>
                <a:latin typeface="Consolas" panose="020B0609020204030204" pitchFamily="49" charset="0"/>
                <a:cs typeface="Consolas" panose="020B0609020204030204" pitchFamily="49" charset="0"/>
              </a:rPr>
              <a:t>metaSPAdes</a:t>
            </a:r>
            <a:r>
              <a:rPr lang="en-US" sz="1600" dirty="0" smtClean="0">
                <a:solidFill>
                  <a:srgbClr val="00B050"/>
                </a:solidFill>
                <a:latin typeface="Consolas" panose="020B0609020204030204" pitchFamily="49" charset="0"/>
                <a:cs typeface="Consolas" panose="020B0609020204030204" pitchFamily="49" charset="0"/>
              </a:rPr>
              <a:t>, MEGAHIT, </a:t>
            </a:r>
            <a:r>
              <a:rPr lang="en-US" sz="1600" dirty="0" err="1" smtClean="0">
                <a:solidFill>
                  <a:srgbClr val="00B050"/>
                </a:solidFill>
                <a:latin typeface="Consolas" panose="020B0609020204030204" pitchFamily="49" charset="0"/>
                <a:cs typeface="Consolas" panose="020B0609020204030204" pitchFamily="49" charset="0"/>
              </a:rPr>
              <a:t>MetaVelvet</a:t>
            </a:r>
            <a:endParaRPr lang="en-US" sz="1600" dirty="0">
              <a:solidFill>
                <a:srgbClr val="00B050"/>
              </a:solidFill>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1262196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32"/>
                                        </p:tgtEl>
                                        <p:attrNameLst>
                                          <p:attrName>style.visibility</p:attrName>
                                        </p:attrNameLst>
                                      </p:cBhvr>
                                      <p:to>
                                        <p:strVal val="visible"/>
                                      </p:to>
                                    </p:set>
                                    <p:animEffect transition="in" filter="fade">
                                      <p:cBhvr>
                                        <p:cTn id="7" dur="500"/>
                                        <p:tgtEl>
                                          <p:spTgt spid="225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10"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par>
                                <p:cTn id="39" presetID="10"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par>
                                <p:cTn id="42" presetID="10" presetClass="entr" presetSubtype="0" fill="hold"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par>
                                <p:cTn id="45" presetID="10" presetClass="entr" presetSubtype="0"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7"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Mapping vs. assembly</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3/19/2018</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22</a:t>
            </a:fld>
            <a:endParaRPr lang="en-US" dirty="0"/>
          </a:p>
        </p:txBody>
      </p:sp>
      <p:cxnSp>
        <p:nvCxnSpPr>
          <p:cNvPr id="34" name="Straight Connector 33"/>
          <p:cNvCxnSpPr/>
          <p:nvPr/>
        </p:nvCxnSpPr>
        <p:spPr>
          <a:xfrm>
            <a:off x="3437866" y="1325903"/>
            <a:ext cx="548634"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35" name="Straight Connector 34"/>
          <p:cNvCxnSpPr/>
          <p:nvPr/>
        </p:nvCxnSpPr>
        <p:spPr>
          <a:xfrm>
            <a:off x="3437866" y="1488915"/>
            <a:ext cx="548634"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36" name="Straight Connector 35"/>
          <p:cNvCxnSpPr/>
          <p:nvPr/>
        </p:nvCxnSpPr>
        <p:spPr>
          <a:xfrm>
            <a:off x="3437866" y="1651927"/>
            <a:ext cx="548634"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37" name="Straight Connector 36"/>
          <p:cNvCxnSpPr/>
          <p:nvPr/>
        </p:nvCxnSpPr>
        <p:spPr>
          <a:xfrm>
            <a:off x="4845472" y="1325903"/>
            <a:ext cx="548634"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38" name="Straight Connector 37"/>
          <p:cNvCxnSpPr/>
          <p:nvPr/>
        </p:nvCxnSpPr>
        <p:spPr>
          <a:xfrm>
            <a:off x="4845472" y="1488915"/>
            <a:ext cx="548634"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39" name="Straight Connector 38"/>
          <p:cNvCxnSpPr/>
          <p:nvPr/>
        </p:nvCxnSpPr>
        <p:spPr>
          <a:xfrm>
            <a:off x="4845472" y="1651927"/>
            <a:ext cx="548634"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sp>
        <p:nvSpPr>
          <p:cNvPr id="6" name="TextBox 5"/>
          <p:cNvSpPr txBox="1"/>
          <p:nvPr/>
        </p:nvSpPr>
        <p:spPr>
          <a:xfrm>
            <a:off x="3497583" y="2263841"/>
            <a:ext cx="1898340" cy="1354217"/>
          </a:xfrm>
          <a:prstGeom prst="rect">
            <a:avLst/>
          </a:prstGeom>
          <a:noFill/>
        </p:spPr>
        <p:txBody>
          <a:bodyPr wrap="none" rtlCol="0">
            <a:spAutoFit/>
          </a:bodyPr>
          <a:lstStyle/>
          <a:p>
            <a:pPr algn="ctr"/>
            <a:r>
              <a:rPr lang="en-US" sz="1600" dirty="0" smtClean="0"/>
              <a:t>The </a:t>
            </a:r>
            <a:r>
              <a:rPr lang="en-US" sz="1600" b="1" dirty="0" smtClean="0">
                <a:solidFill>
                  <a:srgbClr val="FF0000"/>
                </a:solidFill>
              </a:rPr>
              <a:t>red</a:t>
            </a:r>
            <a:r>
              <a:rPr lang="en-US" sz="1600" dirty="0" smtClean="0">
                <a:solidFill>
                  <a:srgbClr val="FF0000"/>
                </a:solidFill>
              </a:rPr>
              <a:t> </a:t>
            </a:r>
            <a:r>
              <a:rPr lang="en-US" sz="1600" dirty="0" smtClean="0"/>
              <a:t>species </a:t>
            </a:r>
          </a:p>
          <a:p>
            <a:pPr algn="ctr"/>
            <a:r>
              <a:rPr lang="en-US" sz="1600" dirty="0" smtClean="0"/>
              <a:t>(w/ known genome)</a:t>
            </a:r>
          </a:p>
          <a:p>
            <a:pPr algn="ctr"/>
            <a:r>
              <a:rPr lang="en-US" sz="1600" dirty="0" smtClean="0"/>
              <a:t>is in my sample. </a:t>
            </a:r>
          </a:p>
          <a:p>
            <a:pPr algn="ctr"/>
            <a:r>
              <a:rPr lang="en-US" sz="1600" dirty="0" smtClean="0"/>
              <a:t>I saw genes 1 and 3, </a:t>
            </a:r>
          </a:p>
          <a:p>
            <a:pPr algn="ctr"/>
            <a:r>
              <a:rPr lang="en-US" sz="1600" dirty="0" smtClean="0"/>
              <a:t>but gene 2 is missing</a:t>
            </a:r>
            <a:endParaRPr lang="en-US" sz="1600" dirty="0"/>
          </a:p>
        </p:txBody>
      </p:sp>
      <p:pic>
        <p:nvPicPr>
          <p:cNvPr id="14345" name="Picture 9" descr="File:PDB 1z26 EBI.jpg">
            <a:hlinkClick r:id="rId2"/>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9510" t="16000" r="13278" b="7160"/>
          <a:stretch/>
        </p:blipFill>
        <p:spPr bwMode="auto">
          <a:xfrm>
            <a:off x="6687624" y="1487686"/>
            <a:ext cx="938421" cy="700424"/>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p:cNvPicPr>
            <a:picLocks noChangeAspect="1" noChangeArrowheads="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278878" y="320074"/>
            <a:ext cx="1755915" cy="83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1" name="Straight Connector 60"/>
          <p:cNvCxnSpPr/>
          <p:nvPr/>
        </p:nvCxnSpPr>
        <p:spPr>
          <a:xfrm>
            <a:off x="7486159" y="1283089"/>
            <a:ext cx="548634" cy="0"/>
          </a:xfrm>
          <a:prstGeom prst="line">
            <a:avLst/>
          </a:pr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62" name="Straight Connector 61"/>
          <p:cNvCxnSpPr/>
          <p:nvPr/>
        </p:nvCxnSpPr>
        <p:spPr>
          <a:xfrm>
            <a:off x="6891744" y="1283089"/>
            <a:ext cx="548634" cy="0"/>
          </a:xfrm>
          <a:prstGeom prst="line">
            <a:avLst/>
          </a:pr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63" name="Straight Connector 62"/>
          <p:cNvCxnSpPr/>
          <p:nvPr/>
        </p:nvCxnSpPr>
        <p:spPr>
          <a:xfrm>
            <a:off x="6278878" y="1283089"/>
            <a:ext cx="548634" cy="0"/>
          </a:xfrm>
          <a:prstGeom prst="line">
            <a:avLst/>
          </a:pr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64" name="TextBox 63"/>
          <p:cNvSpPr txBox="1"/>
          <p:nvPr/>
        </p:nvSpPr>
        <p:spPr>
          <a:xfrm>
            <a:off x="5776501" y="2263841"/>
            <a:ext cx="2758191" cy="1077218"/>
          </a:xfrm>
          <a:prstGeom prst="rect">
            <a:avLst/>
          </a:prstGeom>
          <a:noFill/>
        </p:spPr>
        <p:txBody>
          <a:bodyPr wrap="none" rtlCol="0">
            <a:spAutoFit/>
          </a:bodyPr>
          <a:lstStyle/>
          <a:p>
            <a:pPr algn="ctr"/>
            <a:r>
              <a:rPr lang="en-US" sz="1600" dirty="0" smtClean="0"/>
              <a:t>The gray reads</a:t>
            </a:r>
          </a:p>
          <a:p>
            <a:pPr algn="ctr"/>
            <a:r>
              <a:rPr lang="en-US" sz="1600" dirty="0" smtClean="0"/>
              <a:t>appear to come from a known </a:t>
            </a:r>
          </a:p>
          <a:p>
            <a:pPr algn="ctr"/>
            <a:r>
              <a:rPr lang="en-US" sz="1600" dirty="0" smtClean="0"/>
              <a:t>protein family, but I’m not sure</a:t>
            </a:r>
          </a:p>
          <a:p>
            <a:pPr algn="ctr"/>
            <a:r>
              <a:rPr lang="en-US" sz="1600" dirty="0" smtClean="0"/>
              <a:t>which species contributed it</a:t>
            </a:r>
          </a:p>
        </p:txBody>
      </p:sp>
      <p:sp>
        <p:nvSpPr>
          <p:cNvPr id="65" name="TextBox 64"/>
          <p:cNvSpPr txBox="1"/>
          <p:nvPr/>
        </p:nvSpPr>
        <p:spPr>
          <a:xfrm>
            <a:off x="9290977" y="2263841"/>
            <a:ext cx="1559851" cy="830997"/>
          </a:xfrm>
          <a:prstGeom prst="rect">
            <a:avLst/>
          </a:prstGeom>
          <a:noFill/>
        </p:spPr>
        <p:txBody>
          <a:bodyPr wrap="none" rtlCol="0">
            <a:spAutoFit/>
          </a:bodyPr>
          <a:lstStyle/>
          <a:p>
            <a:pPr algn="ctr"/>
            <a:r>
              <a:rPr lang="en-US" sz="1600" dirty="0" smtClean="0"/>
              <a:t>The black reads</a:t>
            </a:r>
          </a:p>
          <a:p>
            <a:pPr algn="ctr"/>
            <a:r>
              <a:rPr lang="en-US" sz="1600" dirty="0" smtClean="0"/>
              <a:t>look like nothing</a:t>
            </a:r>
          </a:p>
          <a:p>
            <a:pPr algn="ctr"/>
            <a:r>
              <a:rPr lang="en-US" sz="1600" dirty="0" smtClean="0"/>
              <a:t>I’ve seen before</a:t>
            </a:r>
          </a:p>
        </p:txBody>
      </p:sp>
      <p:cxnSp>
        <p:nvCxnSpPr>
          <p:cNvPr id="66" name="Straight Connector 65"/>
          <p:cNvCxnSpPr/>
          <p:nvPr/>
        </p:nvCxnSpPr>
        <p:spPr>
          <a:xfrm>
            <a:off x="10325478" y="1823296"/>
            <a:ext cx="548634" cy="0"/>
          </a:xfrm>
          <a:prstGeom prst="lin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67" name="Straight Connector 66"/>
          <p:cNvCxnSpPr/>
          <p:nvPr/>
        </p:nvCxnSpPr>
        <p:spPr>
          <a:xfrm>
            <a:off x="9583872" y="1641952"/>
            <a:ext cx="548634" cy="0"/>
          </a:xfrm>
          <a:prstGeom prst="lin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68" name="Straight Connector 67"/>
          <p:cNvCxnSpPr/>
          <p:nvPr/>
        </p:nvCxnSpPr>
        <p:spPr>
          <a:xfrm>
            <a:off x="9309555" y="1992164"/>
            <a:ext cx="548634" cy="0"/>
          </a:xfrm>
          <a:prstGeom prst="lin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2" name="Straight Connector 11"/>
          <p:cNvCxnSpPr/>
          <p:nvPr/>
        </p:nvCxnSpPr>
        <p:spPr>
          <a:xfrm>
            <a:off x="426782" y="3646232"/>
            <a:ext cx="11429875" cy="0"/>
          </a:xfrm>
          <a:prstGeom prst="line">
            <a:avLst/>
          </a:prstGeom>
          <a:ln w="38100">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73" name="Rectangle 72"/>
          <p:cNvSpPr/>
          <p:nvPr/>
        </p:nvSpPr>
        <p:spPr>
          <a:xfrm>
            <a:off x="335343" y="3154683"/>
            <a:ext cx="1210589" cy="400110"/>
          </a:xfrm>
          <a:prstGeom prst="rect">
            <a:avLst/>
          </a:prstGeom>
        </p:spPr>
        <p:txBody>
          <a:bodyPr wrap="none">
            <a:spAutoFit/>
          </a:bodyPr>
          <a:lstStyle/>
          <a:p>
            <a:pPr algn="ctr"/>
            <a:r>
              <a:rPr lang="en-US" sz="2000" dirty="0" smtClean="0">
                <a:effectLst>
                  <a:glow rad="127000">
                    <a:schemeClr val="bg1"/>
                  </a:glow>
                </a:effectLst>
              </a:rPr>
              <a:t>MAPPING</a:t>
            </a:r>
            <a:endParaRPr lang="en-US" sz="2000" dirty="0">
              <a:effectLst>
                <a:glow rad="127000">
                  <a:schemeClr val="bg1"/>
                </a:glow>
              </a:effectLst>
            </a:endParaRPr>
          </a:p>
        </p:txBody>
      </p:sp>
      <p:sp>
        <p:nvSpPr>
          <p:cNvPr id="74" name="Rectangle 73"/>
          <p:cNvSpPr/>
          <p:nvPr/>
        </p:nvSpPr>
        <p:spPr>
          <a:xfrm>
            <a:off x="307325" y="3737671"/>
            <a:ext cx="1266629" cy="400110"/>
          </a:xfrm>
          <a:prstGeom prst="rect">
            <a:avLst/>
          </a:prstGeom>
        </p:spPr>
        <p:txBody>
          <a:bodyPr wrap="none">
            <a:spAutoFit/>
          </a:bodyPr>
          <a:lstStyle/>
          <a:p>
            <a:r>
              <a:rPr lang="en-US" sz="2000" dirty="0" smtClean="0">
                <a:effectLst>
                  <a:glow rad="127000">
                    <a:schemeClr val="bg1"/>
                  </a:glow>
                </a:effectLst>
              </a:rPr>
              <a:t>ASSEMBLY</a:t>
            </a:r>
            <a:endParaRPr lang="en-US" sz="2000" dirty="0">
              <a:effectLst>
                <a:glow rad="127000">
                  <a:schemeClr val="bg1"/>
                </a:glow>
              </a:effectLst>
            </a:endParaRPr>
          </a:p>
        </p:txBody>
      </p:sp>
      <p:cxnSp>
        <p:nvCxnSpPr>
          <p:cNvPr id="75" name="Straight Connector 74"/>
          <p:cNvCxnSpPr/>
          <p:nvPr/>
        </p:nvCxnSpPr>
        <p:spPr>
          <a:xfrm>
            <a:off x="3390849" y="4617707"/>
            <a:ext cx="2156517"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sp>
        <p:nvSpPr>
          <p:cNvPr id="77" name="Pentagon 76"/>
          <p:cNvSpPr/>
          <p:nvPr/>
        </p:nvSpPr>
        <p:spPr>
          <a:xfrm>
            <a:off x="3437866" y="1826048"/>
            <a:ext cx="701894" cy="365756"/>
          </a:xfrm>
          <a:prstGeom prst="homePlate">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1</a:t>
            </a:r>
            <a:endParaRPr lang="en-US" sz="2800" dirty="0"/>
          </a:p>
        </p:txBody>
      </p:sp>
      <p:sp>
        <p:nvSpPr>
          <p:cNvPr id="78" name="Pentagon 77"/>
          <p:cNvSpPr/>
          <p:nvPr/>
        </p:nvSpPr>
        <p:spPr>
          <a:xfrm>
            <a:off x="4143578" y="1826048"/>
            <a:ext cx="701894" cy="365756"/>
          </a:xfrm>
          <a:prstGeom prst="homePlate">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2</a:t>
            </a:r>
            <a:endParaRPr lang="en-US" sz="2800" dirty="0"/>
          </a:p>
        </p:txBody>
      </p:sp>
      <p:sp>
        <p:nvSpPr>
          <p:cNvPr id="79" name="Pentagon 78"/>
          <p:cNvSpPr/>
          <p:nvPr/>
        </p:nvSpPr>
        <p:spPr>
          <a:xfrm>
            <a:off x="4845472" y="1826048"/>
            <a:ext cx="701894" cy="365756"/>
          </a:xfrm>
          <a:prstGeom prst="homePlate">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3</a:t>
            </a:r>
            <a:endParaRPr lang="en-US" sz="2800" dirty="0"/>
          </a:p>
        </p:txBody>
      </p:sp>
      <p:sp>
        <p:nvSpPr>
          <p:cNvPr id="80" name="Pentagon 79"/>
          <p:cNvSpPr/>
          <p:nvPr/>
        </p:nvSpPr>
        <p:spPr>
          <a:xfrm>
            <a:off x="3444269" y="4766231"/>
            <a:ext cx="701894" cy="365756"/>
          </a:xfrm>
          <a:prstGeom prst="homePlate">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3</a:t>
            </a:r>
            <a:endParaRPr lang="en-US" sz="2800" dirty="0"/>
          </a:p>
        </p:txBody>
      </p:sp>
      <p:sp>
        <p:nvSpPr>
          <p:cNvPr id="81" name="Pentagon 80"/>
          <p:cNvSpPr/>
          <p:nvPr/>
        </p:nvSpPr>
        <p:spPr>
          <a:xfrm>
            <a:off x="4149981" y="4766231"/>
            <a:ext cx="701894" cy="365756"/>
          </a:xfrm>
          <a:prstGeom prst="homePlate">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X</a:t>
            </a:r>
            <a:endParaRPr lang="en-US" sz="2800" dirty="0"/>
          </a:p>
        </p:txBody>
      </p:sp>
      <p:sp>
        <p:nvSpPr>
          <p:cNvPr id="82" name="Pentagon 81"/>
          <p:cNvSpPr/>
          <p:nvPr/>
        </p:nvSpPr>
        <p:spPr>
          <a:xfrm flipH="1">
            <a:off x="4851875" y="4766231"/>
            <a:ext cx="701894" cy="365756"/>
          </a:xfrm>
          <a:prstGeom prst="homePlate">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1</a:t>
            </a:r>
          </a:p>
        </p:txBody>
      </p:sp>
      <p:sp>
        <p:nvSpPr>
          <p:cNvPr id="83" name="TextBox 82"/>
          <p:cNvSpPr txBox="1"/>
          <p:nvPr/>
        </p:nvSpPr>
        <p:spPr>
          <a:xfrm>
            <a:off x="3406798" y="5151144"/>
            <a:ext cx="2156168" cy="1569660"/>
          </a:xfrm>
          <a:prstGeom prst="rect">
            <a:avLst/>
          </a:prstGeom>
          <a:noFill/>
        </p:spPr>
        <p:txBody>
          <a:bodyPr wrap="none" rtlCol="0">
            <a:spAutoFit/>
          </a:bodyPr>
          <a:lstStyle/>
          <a:p>
            <a:pPr algn="ctr"/>
            <a:r>
              <a:rPr lang="en-US" sz="1600" dirty="0" smtClean="0"/>
              <a:t>I assembled a </a:t>
            </a:r>
            <a:r>
              <a:rPr lang="en-US" sz="1600" dirty="0" err="1" smtClean="0"/>
              <a:t>contig</a:t>
            </a:r>
            <a:endParaRPr lang="en-US" sz="1600" dirty="0" smtClean="0"/>
          </a:p>
          <a:p>
            <a:pPr algn="ctr"/>
            <a:r>
              <a:rPr lang="en-US" sz="1600" dirty="0" smtClean="0"/>
              <a:t>for the </a:t>
            </a:r>
            <a:r>
              <a:rPr lang="en-US" sz="1600" b="1" dirty="0" smtClean="0">
                <a:solidFill>
                  <a:srgbClr val="FF0000"/>
                </a:solidFill>
              </a:rPr>
              <a:t>red</a:t>
            </a:r>
            <a:r>
              <a:rPr lang="en-US" sz="1600" dirty="0" smtClean="0">
                <a:solidFill>
                  <a:srgbClr val="FF0000"/>
                </a:solidFill>
              </a:rPr>
              <a:t> </a:t>
            </a:r>
            <a:r>
              <a:rPr lang="en-US" sz="1600" dirty="0" smtClean="0"/>
              <a:t>species. </a:t>
            </a:r>
          </a:p>
          <a:p>
            <a:pPr algn="ctr"/>
            <a:r>
              <a:rPr lang="en-US" sz="1600" dirty="0" smtClean="0"/>
              <a:t>I saw genes 1 and 3,</a:t>
            </a:r>
          </a:p>
          <a:p>
            <a:pPr algn="ctr"/>
            <a:r>
              <a:rPr lang="en-US" sz="1600" dirty="0" smtClean="0"/>
              <a:t>but </a:t>
            </a:r>
            <a:r>
              <a:rPr lang="en-US" sz="1600" u="sng" dirty="0" smtClean="0"/>
              <a:t>in a different order</a:t>
            </a:r>
            <a:r>
              <a:rPr lang="en-US" sz="1600" dirty="0" smtClean="0"/>
              <a:t>,</a:t>
            </a:r>
          </a:p>
          <a:p>
            <a:pPr algn="ctr"/>
            <a:r>
              <a:rPr lang="en-US" sz="1600" dirty="0" smtClean="0"/>
              <a:t>with a </a:t>
            </a:r>
            <a:r>
              <a:rPr lang="en-US" sz="1600" u="sng" dirty="0" smtClean="0"/>
              <a:t>new gene</a:t>
            </a:r>
            <a:r>
              <a:rPr lang="en-US" sz="1600" dirty="0" smtClean="0"/>
              <a:t> (X) in </a:t>
            </a:r>
          </a:p>
          <a:p>
            <a:pPr algn="ctr"/>
            <a:r>
              <a:rPr lang="en-US" sz="1600" dirty="0" smtClean="0"/>
              <a:t>between them</a:t>
            </a:r>
            <a:endParaRPr lang="en-US" sz="1600" dirty="0"/>
          </a:p>
        </p:txBody>
      </p:sp>
      <p:cxnSp>
        <p:nvCxnSpPr>
          <p:cNvPr id="84" name="Straight Connector 83"/>
          <p:cNvCxnSpPr/>
          <p:nvPr/>
        </p:nvCxnSpPr>
        <p:spPr>
          <a:xfrm>
            <a:off x="6096000" y="4444065"/>
            <a:ext cx="404367" cy="0"/>
          </a:xfrm>
          <a:prstGeom prst="line">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88" name="TextBox 87"/>
          <p:cNvSpPr txBox="1"/>
          <p:nvPr/>
        </p:nvSpPr>
        <p:spPr>
          <a:xfrm>
            <a:off x="5929375" y="5257780"/>
            <a:ext cx="2521331" cy="830997"/>
          </a:xfrm>
          <a:prstGeom prst="rect">
            <a:avLst/>
          </a:prstGeom>
          <a:noFill/>
        </p:spPr>
        <p:txBody>
          <a:bodyPr wrap="none" rtlCol="0">
            <a:spAutoFit/>
          </a:bodyPr>
          <a:lstStyle/>
          <a:p>
            <a:pPr algn="ctr"/>
            <a:r>
              <a:rPr lang="en-US" sz="1600" dirty="0" smtClean="0"/>
              <a:t>Reads did not overlap</a:t>
            </a:r>
          </a:p>
          <a:p>
            <a:pPr algn="ctr"/>
            <a:r>
              <a:rPr lang="en-US" sz="1600" dirty="0" smtClean="0"/>
              <a:t>enough to assemble this</a:t>
            </a:r>
          </a:p>
          <a:p>
            <a:pPr algn="ctr"/>
            <a:r>
              <a:rPr lang="en-US" sz="1600" dirty="0" smtClean="0"/>
              <a:t>genome well (low coverage)</a:t>
            </a:r>
          </a:p>
        </p:txBody>
      </p:sp>
      <p:sp>
        <p:nvSpPr>
          <p:cNvPr id="90" name="Pentagon 89"/>
          <p:cNvSpPr/>
          <p:nvPr/>
        </p:nvSpPr>
        <p:spPr>
          <a:xfrm>
            <a:off x="9057170" y="4793939"/>
            <a:ext cx="701894" cy="365756"/>
          </a:xfrm>
          <a:prstGeom prst="homePlate">
            <a:avLst/>
          </a:prstGeom>
          <a:solidFill>
            <a:schemeClr val="tx1">
              <a:lumMod val="65000"/>
              <a:lumOff val="3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a:t>
            </a:r>
            <a:endParaRPr lang="en-US" sz="2800" dirty="0"/>
          </a:p>
        </p:txBody>
      </p:sp>
      <p:sp>
        <p:nvSpPr>
          <p:cNvPr id="91" name="Pentagon 90"/>
          <p:cNvSpPr/>
          <p:nvPr/>
        </p:nvSpPr>
        <p:spPr>
          <a:xfrm>
            <a:off x="9762882" y="4793939"/>
            <a:ext cx="701894" cy="365756"/>
          </a:xfrm>
          <a:prstGeom prst="homePlate">
            <a:avLst/>
          </a:prstGeom>
          <a:solidFill>
            <a:schemeClr val="tx1">
              <a:lumMod val="65000"/>
              <a:lumOff val="3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a:t>
            </a:r>
            <a:endParaRPr lang="en-US" sz="2800" dirty="0"/>
          </a:p>
        </p:txBody>
      </p:sp>
      <p:sp>
        <p:nvSpPr>
          <p:cNvPr id="92" name="Pentagon 91"/>
          <p:cNvSpPr/>
          <p:nvPr/>
        </p:nvSpPr>
        <p:spPr>
          <a:xfrm>
            <a:off x="10464776" y="4793939"/>
            <a:ext cx="701894" cy="365756"/>
          </a:xfrm>
          <a:prstGeom prst="homePlate">
            <a:avLst/>
          </a:prstGeom>
          <a:solidFill>
            <a:schemeClr val="tx1">
              <a:lumMod val="65000"/>
              <a:lumOff val="3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t>
            </a:r>
          </a:p>
        </p:txBody>
      </p:sp>
      <p:sp>
        <p:nvSpPr>
          <p:cNvPr id="93" name="TextBox 92"/>
          <p:cNvSpPr txBox="1"/>
          <p:nvPr/>
        </p:nvSpPr>
        <p:spPr>
          <a:xfrm>
            <a:off x="8977385" y="5257780"/>
            <a:ext cx="2240805" cy="584775"/>
          </a:xfrm>
          <a:prstGeom prst="rect">
            <a:avLst/>
          </a:prstGeom>
          <a:noFill/>
        </p:spPr>
        <p:txBody>
          <a:bodyPr wrap="none" rtlCol="0">
            <a:spAutoFit/>
          </a:bodyPr>
          <a:lstStyle/>
          <a:p>
            <a:pPr algn="ctr"/>
            <a:r>
              <a:rPr lang="en-US" sz="1600" dirty="0" smtClean="0"/>
              <a:t>I assembled a </a:t>
            </a:r>
            <a:r>
              <a:rPr lang="en-US" sz="1600" dirty="0" err="1" smtClean="0"/>
              <a:t>contig</a:t>
            </a:r>
            <a:endParaRPr lang="en-US" sz="1600" dirty="0" smtClean="0"/>
          </a:p>
          <a:p>
            <a:pPr algn="ctr"/>
            <a:r>
              <a:rPr lang="en-US" sz="1600" dirty="0" smtClean="0"/>
              <a:t>for a new species (</a:t>
            </a:r>
            <a:r>
              <a:rPr lang="en-US" sz="1600" b="1" dirty="0" smtClean="0"/>
              <a:t>black</a:t>
            </a:r>
            <a:r>
              <a:rPr lang="en-US" sz="1600" dirty="0" smtClean="0"/>
              <a:t>)</a:t>
            </a:r>
          </a:p>
        </p:txBody>
      </p:sp>
      <p:cxnSp>
        <p:nvCxnSpPr>
          <p:cNvPr id="95" name="Straight Connector 94"/>
          <p:cNvCxnSpPr/>
          <p:nvPr/>
        </p:nvCxnSpPr>
        <p:spPr>
          <a:xfrm>
            <a:off x="6827512" y="4444065"/>
            <a:ext cx="404367" cy="0"/>
          </a:xfrm>
          <a:prstGeom prst="line">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96" name="Straight Connector 95"/>
          <p:cNvCxnSpPr/>
          <p:nvPr/>
        </p:nvCxnSpPr>
        <p:spPr>
          <a:xfrm>
            <a:off x="7559024" y="4444065"/>
            <a:ext cx="404367" cy="0"/>
          </a:xfrm>
          <a:prstGeom prst="line">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97" name="Straight Connector 96"/>
          <p:cNvCxnSpPr/>
          <p:nvPr/>
        </p:nvCxnSpPr>
        <p:spPr>
          <a:xfrm>
            <a:off x="6102403" y="4638207"/>
            <a:ext cx="2156517" cy="0"/>
          </a:xfrm>
          <a:prstGeom prst="line">
            <a:avLst/>
          </a:prstGeom>
          <a:noFill/>
          <a:ln w="5715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98" name="Straight Connector 97"/>
          <p:cNvCxnSpPr/>
          <p:nvPr/>
        </p:nvCxnSpPr>
        <p:spPr>
          <a:xfrm>
            <a:off x="3390849" y="3977634"/>
            <a:ext cx="404367"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99" name="Straight Connector 98"/>
          <p:cNvCxnSpPr/>
          <p:nvPr/>
        </p:nvCxnSpPr>
        <p:spPr>
          <a:xfrm>
            <a:off x="3712183" y="4056010"/>
            <a:ext cx="404367"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00" name="Straight Connector 99"/>
          <p:cNvCxnSpPr/>
          <p:nvPr/>
        </p:nvCxnSpPr>
        <p:spPr>
          <a:xfrm>
            <a:off x="3912634" y="4134386"/>
            <a:ext cx="404367"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01" name="Straight Connector 100"/>
          <p:cNvCxnSpPr/>
          <p:nvPr/>
        </p:nvCxnSpPr>
        <p:spPr>
          <a:xfrm>
            <a:off x="4149981" y="4212762"/>
            <a:ext cx="404367"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02" name="Straight Connector 101"/>
          <p:cNvCxnSpPr/>
          <p:nvPr/>
        </p:nvCxnSpPr>
        <p:spPr>
          <a:xfrm>
            <a:off x="4400184" y="4291138"/>
            <a:ext cx="404367"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03" name="Straight Connector 102"/>
          <p:cNvCxnSpPr/>
          <p:nvPr/>
        </p:nvCxnSpPr>
        <p:spPr>
          <a:xfrm>
            <a:off x="4715422" y="4369514"/>
            <a:ext cx="404367"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04" name="Straight Connector 103"/>
          <p:cNvCxnSpPr/>
          <p:nvPr/>
        </p:nvCxnSpPr>
        <p:spPr>
          <a:xfrm>
            <a:off x="4867822" y="4447890"/>
            <a:ext cx="404367"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05" name="Straight Connector 104"/>
          <p:cNvCxnSpPr/>
          <p:nvPr/>
        </p:nvCxnSpPr>
        <p:spPr>
          <a:xfrm>
            <a:off x="5149402" y="4526268"/>
            <a:ext cx="404367" cy="0"/>
          </a:xfrm>
          <a:prstGeom prst="lin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15" name="Straight Connector 114"/>
          <p:cNvCxnSpPr/>
          <p:nvPr/>
        </p:nvCxnSpPr>
        <p:spPr>
          <a:xfrm>
            <a:off x="9022048" y="4617707"/>
            <a:ext cx="2156517" cy="0"/>
          </a:xfrm>
          <a:prstGeom prst="lin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16" name="Straight Connector 115"/>
          <p:cNvCxnSpPr/>
          <p:nvPr/>
        </p:nvCxnSpPr>
        <p:spPr>
          <a:xfrm>
            <a:off x="9022048" y="3977634"/>
            <a:ext cx="404367" cy="0"/>
          </a:xfrm>
          <a:prstGeom prst="lin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17" name="Straight Connector 116"/>
          <p:cNvCxnSpPr/>
          <p:nvPr/>
        </p:nvCxnSpPr>
        <p:spPr>
          <a:xfrm>
            <a:off x="9343382" y="4056010"/>
            <a:ext cx="404367" cy="0"/>
          </a:xfrm>
          <a:prstGeom prst="lin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18" name="Straight Connector 117"/>
          <p:cNvCxnSpPr/>
          <p:nvPr/>
        </p:nvCxnSpPr>
        <p:spPr>
          <a:xfrm>
            <a:off x="9543833" y="4134386"/>
            <a:ext cx="404367" cy="0"/>
          </a:xfrm>
          <a:prstGeom prst="lin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19" name="Straight Connector 118"/>
          <p:cNvCxnSpPr/>
          <p:nvPr/>
        </p:nvCxnSpPr>
        <p:spPr>
          <a:xfrm>
            <a:off x="9781180" y="4212762"/>
            <a:ext cx="404367" cy="0"/>
          </a:xfrm>
          <a:prstGeom prst="lin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20" name="Straight Connector 119"/>
          <p:cNvCxnSpPr/>
          <p:nvPr/>
        </p:nvCxnSpPr>
        <p:spPr>
          <a:xfrm>
            <a:off x="10031383" y="4291138"/>
            <a:ext cx="404367" cy="0"/>
          </a:xfrm>
          <a:prstGeom prst="lin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21" name="Straight Connector 120"/>
          <p:cNvCxnSpPr/>
          <p:nvPr/>
        </p:nvCxnSpPr>
        <p:spPr>
          <a:xfrm>
            <a:off x="10346621" y="4369514"/>
            <a:ext cx="404367" cy="0"/>
          </a:xfrm>
          <a:prstGeom prst="lin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p:cNvCxnSpPr/>
          <p:nvPr/>
        </p:nvCxnSpPr>
        <p:spPr>
          <a:xfrm>
            <a:off x="10499021" y="4447890"/>
            <a:ext cx="404367" cy="0"/>
          </a:xfrm>
          <a:prstGeom prst="lin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p:cNvCxnSpPr/>
          <p:nvPr/>
        </p:nvCxnSpPr>
        <p:spPr>
          <a:xfrm>
            <a:off x="10780601" y="4526268"/>
            <a:ext cx="404367" cy="0"/>
          </a:xfrm>
          <a:prstGeom prst="lin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pic>
        <p:nvPicPr>
          <p:cNvPr id="15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538" y="1208953"/>
            <a:ext cx="1759575" cy="1599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5"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538" y="4526268"/>
            <a:ext cx="1759575" cy="1599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6" name="Straight Connector 155"/>
          <p:cNvCxnSpPr/>
          <p:nvPr/>
        </p:nvCxnSpPr>
        <p:spPr>
          <a:xfrm>
            <a:off x="10168243" y="1157035"/>
            <a:ext cx="548634" cy="0"/>
          </a:xfrm>
          <a:prstGeom prst="lin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p:cNvCxnSpPr/>
          <p:nvPr/>
        </p:nvCxnSpPr>
        <p:spPr>
          <a:xfrm>
            <a:off x="9152320" y="1325903"/>
            <a:ext cx="548634" cy="0"/>
          </a:xfrm>
          <a:prstGeom prst="lin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58" name="Straight Connector 157"/>
          <p:cNvCxnSpPr/>
          <p:nvPr/>
        </p:nvCxnSpPr>
        <p:spPr>
          <a:xfrm>
            <a:off x="9343382" y="947215"/>
            <a:ext cx="548634" cy="0"/>
          </a:xfrm>
          <a:prstGeom prst="lin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3073815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fade">
                                      <p:cBhvr>
                                        <p:cTn id="7" dur="500"/>
                                        <p:tgtEl>
                                          <p:spTgt spid="1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par>
                                <p:cTn id="13" presetID="10"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10"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cTn>
                              </p:par>
                              <p:par>
                                <p:cTn id="19" presetID="10" presetClass="entr" presetSubtype="0"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par>
                                <p:cTn id="22" presetID="10" presetClass="entr" presetSubtype="0" fill="hold"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500"/>
                                        <p:tgtEl>
                                          <p:spTgt spid="38"/>
                                        </p:tgtEl>
                                      </p:cBhvr>
                                    </p:animEffect>
                                  </p:childTnLst>
                                </p:cTn>
                              </p:par>
                              <p:par>
                                <p:cTn id="25" presetID="10" presetClass="entr" presetSubtype="0"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7"/>
                                        </p:tgtEl>
                                        <p:attrNameLst>
                                          <p:attrName>style.visibility</p:attrName>
                                        </p:attrNameLst>
                                      </p:cBhvr>
                                      <p:to>
                                        <p:strVal val="visible"/>
                                      </p:to>
                                    </p:set>
                                    <p:animEffect transition="in" filter="fade">
                                      <p:cBhvr>
                                        <p:cTn id="30" dur="500"/>
                                        <p:tgtEl>
                                          <p:spTgt spid="7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8"/>
                                        </p:tgtEl>
                                        <p:attrNameLst>
                                          <p:attrName>style.visibility</p:attrName>
                                        </p:attrNameLst>
                                      </p:cBhvr>
                                      <p:to>
                                        <p:strVal val="visible"/>
                                      </p:to>
                                    </p:set>
                                    <p:animEffect transition="in" filter="fade">
                                      <p:cBhvr>
                                        <p:cTn id="33" dur="500"/>
                                        <p:tgtEl>
                                          <p:spTgt spid="7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9"/>
                                        </p:tgtEl>
                                        <p:attrNameLst>
                                          <p:attrName>style.visibility</p:attrName>
                                        </p:attrNameLst>
                                      </p:cBhvr>
                                      <p:to>
                                        <p:strVal val="visible"/>
                                      </p:to>
                                    </p:set>
                                    <p:animEffect transition="in" filter="fade">
                                      <p:cBhvr>
                                        <p:cTn id="36" dur="500"/>
                                        <p:tgtEl>
                                          <p:spTgt spid="7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4346"/>
                                        </p:tgtEl>
                                        <p:attrNameLst>
                                          <p:attrName>style.visibility</p:attrName>
                                        </p:attrNameLst>
                                      </p:cBhvr>
                                      <p:to>
                                        <p:strVal val="visible"/>
                                      </p:to>
                                    </p:set>
                                    <p:animEffect transition="in" filter="fade">
                                      <p:cBhvr>
                                        <p:cTn id="46" dur="500"/>
                                        <p:tgtEl>
                                          <p:spTgt spid="14346"/>
                                        </p:tgtEl>
                                      </p:cBhvr>
                                    </p:animEffect>
                                  </p:childTnLst>
                                </p:cTn>
                              </p:par>
                              <p:par>
                                <p:cTn id="47" presetID="10" presetClass="entr" presetSubtype="0" fill="hold" nodeType="withEffect">
                                  <p:stCondLst>
                                    <p:cond delay="0"/>
                                  </p:stCondLst>
                                  <p:childTnLst>
                                    <p:set>
                                      <p:cBhvr>
                                        <p:cTn id="48" dur="1" fill="hold">
                                          <p:stCondLst>
                                            <p:cond delay="0"/>
                                          </p:stCondLst>
                                        </p:cTn>
                                        <p:tgtEl>
                                          <p:spTgt spid="61"/>
                                        </p:tgtEl>
                                        <p:attrNameLst>
                                          <p:attrName>style.visibility</p:attrName>
                                        </p:attrNameLst>
                                      </p:cBhvr>
                                      <p:to>
                                        <p:strVal val="visible"/>
                                      </p:to>
                                    </p:set>
                                    <p:animEffect transition="in" filter="fade">
                                      <p:cBhvr>
                                        <p:cTn id="49" dur="500"/>
                                        <p:tgtEl>
                                          <p:spTgt spid="61"/>
                                        </p:tgtEl>
                                      </p:cBhvr>
                                    </p:animEffect>
                                  </p:childTnLst>
                                </p:cTn>
                              </p:par>
                              <p:par>
                                <p:cTn id="50" presetID="10" presetClass="entr" presetSubtype="0" fill="hold" nodeType="withEffect">
                                  <p:stCondLst>
                                    <p:cond delay="0"/>
                                  </p:stCondLst>
                                  <p:childTnLst>
                                    <p:set>
                                      <p:cBhvr>
                                        <p:cTn id="51" dur="1" fill="hold">
                                          <p:stCondLst>
                                            <p:cond delay="0"/>
                                          </p:stCondLst>
                                        </p:cTn>
                                        <p:tgtEl>
                                          <p:spTgt spid="62"/>
                                        </p:tgtEl>
                                        <p:attrNameLst>
                                          <p:attrName>style.visibility</p:attrName>
                                        </p:attrNameLst>
                                      </p:cBhvr>
                                      <p:to>
                                        <p:strVal val="visible"/>
                                      </p:to>
                                    </p:set>
                                    <p:animEffect transition="in" filter="fade">
                                      <p:cBhvr>
                                        <p:cTn id="52" dur="500"/>
                                        <p:tgtEl>
                                          <p:spTgt spid="62"/>
                                        </p:tgtEl>
                                      </p:cBhvr>
                                    </p:animEffect>
                                  </p:childTnLst>
                                </p:cTn>
                              </p:par>
                              <p:par>
                                <p:cTn id="53" presetID="10" presetClass="entr" presetSubtype="0" fill="hold" nodeType="withEffect">
                                  <p:stCondLst>
                                    <p:cond delay="0"/>
                                  </p:stCondLst>
                                  <p:childTnLst>
                                    <p:set>
                                      <p:cBhvr>
                                        <p:cTn id="54" dur="1" fill="hold">
                                          <p:stCondLst>
                                            <p:cond delay="0"/>
                                          </p:stCondLst>
                                        </p:cTn>
                                        <p:tgtEl>
                                          <p:spTgt spid="63"/>
                                        </p:tgtEl>
                                        <p:attrNameLst>
                                          <p:attrName>style.visibility</p:attrName>
                                        </p:attrNameLst>
                                      </p:cBhvr>
                                      <p:to>
                                        <p:strVal val="visible"/>
                                      </p:to>
                                    </p:set>
                                    <p:animEffect transition="in" filter="fade">
                                      <p:cBhvr>
                                        <p:cTn id="55" dur="500"/>
                                        <p:tgtEl>
                                          <p:spTgt spid="63"/>
                                        </p:tgtEl>
                                      </p:cBhvr>
                                    </p:animEffect>
                                  </p:childTnLst>
                                </p:cTn>
                              </p:par>
                              <p:par>
                                <p:cTn id="56" presetID="10" presetClass="entr" presetSubtype="0" fill="hold" nodeType="withEffect">
                                  <p:stCondLst>
                                    <p:cond delay="0"/>
                                  </p:stCondLst>
                                  <p:childTnLst>
                                    <p:set>
                                      <p:cBhvr>
                                        <p:cTn id="57" dur="1" fill="hold">
                                          <p:stCondLst>
                                            <p:cond delay="0"/>
                                          </p:stCondLst>
                                        </p:cTn>
                                        <p:tgtEl>
                                          <p:spTgt spid="14345"/>
                                        </p:tgtEl>
                                        <p:attrNameLst>
                                          <p:attrName>style.visibility</p:attrName>
                                        </p:attrNameLst>
                                      </p:cBhvr>
                                      <p:to>
                                        <p:strVal val="visible"/>
                                      </p:to>
                                    </p:set>
                                    <p:animEffect transition="in" filter="fade">
                                      <p:cBhvr>
                                        <p:cTn id="58" dur="500"/>
                                        <p:tgtEl>
                                          <p:spTgt spid="14345"/>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4"/>
                                        </p:tgtEl>
                                        <p:attrNameLst>
                                          <p:attrName>style.visibility</p:attrName>
                                        </p:attrNameLst>
                                      </p:cBhvr>
                                      <p:to>
                                        <p:strVal val="visible"/>
                                      </p:to>
                                    </p:set>
                                    <p:animEffect transition="in" filter="fade">
                                      <p:cBhvr>
                                        <p:cTn id="63" dur="500"/>
                                        <p:tgtEl>
                                          <p:spTgt spid="64"/>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65"/>
                                        </p:tgtEl>
                                        <p:attrNameLst>
                                          <p:attrName>style.visibility</p:attrName>
                                        </p:attrNameLst>
                                      </p:cBhvr>
                                      <p:to>
                                        <p:strVal val="visible"/>
                                      </p:to>
                                    </p:set>
                                    <p:animEffect transition="in" filter="fade">
                                      <p:cBhvr>
                                        <p:cTn id="68" dur="500"/>
                                        <p:tgtEl>
                                          <p:spTgt spid="65"/>
                                        </p:tgtEl>
                                      </p:cBhvr>
                                    </p:animEffect>
                                  </p:childTnLst>
                                </p:cTn>
                              </p:par>
                              <p:par>
                                <p:cTn id="69" presetID="10" presetClass="entr" presetSubtype="0" fill="hold" nodeType="withEffect">
                                  <p:stCondLst>
                                    <p:cond delay="0"/>
                                  </p:stCondLst>
                                  <p:childTnLst>
                                    <p:set>
                                      <p:cBhvr>
                                        <p:cTn id="70" dur="1" fill="hold">
                                          <p:stCondLst>
                                            <p:cond delay="0"/>
                                          </p:stCondLst>
                                        </p:cTn>
                                        <p:tgtEl>
                                          <p:spTgt spid="66"/>
                                        </p:tgtEl>
                                        <p:attrNameLst>
                                          <p:attrName>style.visibility</p:attrName>
                                        </p:attrNameLst>
                                      </p:cBhvr>
                                      <p:to>
                                        <p:strVal val="visible"/>
                                      </p:to>
                                    </p:set>
                                    <p:animEffect transition="in" filter="fade">
                                      <p:cBhvr>
                                        <p:cTn id="71" dur="500"/>
                                        <p:tgtEl>
                                          <p:spTgt spid="66"/>
                                        </p:tgtEl>
                                      </p:cBhvr>
                                    </p:animEffect>
                                  </p:childTnLst>
                                </p:cTn>
                              </p:par>
                              <p:par>
                                <p:cTn id="72" presetID="10" presetClass="entr" presetSubtype="0" fill="hold" nodeType="withEffect">
                                  <p:stCondLst>
                                    <p:cond delay="0"/>
                                  </p:stCondLst>
                                  <p:childTnLst>
                                    <p:set>
                                      <p:cBhvr>
                                        <p:cTn id="73" dur="1" fill="hold">
                                          <p:stCondLst>
                                            <p:cond delay="0"/>
                                          </p:stCondLst>
                                        </p:cTn>
                                        <p:tgtEl>
                                          <p:spTgt spid="67"/>
                                        </p:tgtEl>
                                        <p:attrNameLst>
                                          <p:attrName>style.visibility</p:attrName>
                                        </p:attrNameLst>
                                      </p:cBhvr>
                                      <p:to>
                                        <p:strVal val="visible"/>
                                      </p:to>
                                    </p:set>
                                    <p:animEffect transition="in" filter="fade">
                                      <p:cBhvr>
                                        <p:cTn id="74" dur="500"/>
                                        <p:tgtEl>
                                          <p:spTgt spid="67"/>
                                        </p:tgtEl>
                                      </p:cBhvr>
                                    </p:animEffect>
                                  </p:childTnLst>
                                </p:cTn>
                              </p:par>
                              <p:par>
                                <p:cTn id="75" presetID="10" presetClass="entr" presetSubtype="0" fill="hold" nodeType="withEffect">
                                  <p:stCondLst>
                                    <p:cond delay="0"/>
                                  </p:stCondLst>
                                  <p:childTnLst>
                                    <p:set>
                                      <p:cBhvr>
                                        <p:cTn id="76" dur="1" fill="hold">
                                          <p:stCondLst>
                                            <p:cond delay="0"/>
                                          </p:stCondLst>
                                        </p:cTn>
                                        <p:tgtEl>
                                          <p:spTgt spid="68"/>
                                        </p:tgtEl>
                                        <p:attrNameLst>
                                          <p:attrName>style.visibility</p:attrName>
                                        </p:attrNameLst>
                                      </p:cBhvr>
                                      <p:to>
                                        <p:strVal val="visible"/>
                                      </p:to>
                                    </p:set>
                                    <p:animEffect transition="in" filter="fade">
                                      <p:cBhvr>
                                        <p:cTn id="77" dur="500"/>
                                        <p:tgtEl>
                                          <p:spTgt spid="68"/>
                                        </p:tgtEl>
                                      </p:cBhvr>
                                    </p:animEffect>
                                  </p:childTnLst>
                                </p:cTn>
                              </p:par>
                              <p:par>
                                <p:cTn id="78" presetID="10" presetClass="entr" presetSubtype="0" fill="hold" nodeType="withEffect">
                                  <p:stCondLst>
                                    <p:cond delay="0"/>
                                  </p:stCondLst>
                                  <p:childTnLst>
                                    <p:set>
                                      <p:cBhvr>
                                        <p:cTn id="79" dur="1" fill="hold">
                                          <p:stCondLst>
                                            <p:cond delay="0"/>
                                          </p:stCondLst>
                                        </p:cTn>
                                        <p:tgtEl>
                                          <p:spTgt spid="156"/>
                                        </p:tgtEl>
                                        <p:attrNameLst>
                                          <p:attrName>style.visibility</p:attrName>
                                        </p:attrNameLst>
                                      </p:cBhvr>
                                      <p:to>
                                        <p:strVal val="visible"/>
                                      </p:to>
                                    </p:set>
                                    <p:animEffect transition="in" filter="fade">
                                      <p:cBhvr>
                                        <p:cTn id="80" dur="500"/>
                                        <p:tgtEl>
                                          <p:spTgt spid="156"/>
                                        </p:tgtEl>
                                      </p:cBhvr>
                                    </p:animEffect>
                                  </p:childTnLst>
                                </p:cTn>
                              </p:par>
                              <p:par>
                                <p:cTn id="81" presetID="10" presetClass="entr" presetSubtype="0" fill="hold" nodeType="withEffect">
                                  <p:stCondLst>
                                    <p:cond delay="0"/>
                                  </p:stCondLst>
                                  <p:childTnLst>
                                    <p:set>
                                      <p:cBhvr>
                                        <p:cTn id="82" dur="1" fill="hold">
                                          <p:stCondLst>
                                            <p:cond delay="0"/>
                                          </p:stCondLst>
                                        </p:cTn>
                                        <p:tgtEl>
                                          <p:spTgt spid="157"/>
                                        </p:tgtEl>
                                        <p:attrNameLst>
                                          <p:attrName>style.visibility</p:attrName>
                                        </p:attrNameLst>
                                      </p:cBhvr>
                                      <p:to>
                                        <p:strVal val="visible"/>
                                      </p:to>
                                    </p:set>
                                    <p:animEffect transition="in" filter="fade">
                                      <p:cBhvr>
                                        <p:cTn id="83" dur="500"/>
                                        <p:tgtEl>
                                          <p:spTgt spid="157"/>
                                        </p:tgtEl>
                                      </p:cBhvr>
                                    </p:animEffect>
                                  </p:childTnLst>
                                </p:cTn>
                              </p:par>
                              <p:par>
                                <p:cTn id="84" presetID="10" presetClass="entr" presetSubtype="0" fill="hold" nodeType="withEffect">
                                  <p:stCondLst>
                                    <p:cond delay="0"/>
                                  </p:stCondLst>
                                  <p:childTnLst>
                                    <p:set>
                                      <p:cBhvr>
                                        <p:cTn id="85" dur="1" fill="hold">
                                          <p:stCondLst>
                                            <p:cond delay="0"/>
                                          </p:stCondLst>
                                        </p:cTn>
                                        <p:tgtEl>
                                          <p:spTgt spid="158"/>
                                        </p:tgtEl>
                                        <p:attrNameLst>
                                          <p:attrName>style.visibility</p:attrName>
                                        </p:attrNameLst>
                                      </p:cBhvr>
                                      <p:to>
                                        <p:strVal val="visible"/>
                                      </p:to>
                                    </p:set>
                                    <p:animEffect transition="in" filter="fade">
                                      <p:cBhvr>
                                        <p:cTn id="86" dur="500"/>
                                        <p:tgtEl>
                                          <p:spTgt spid="158"/>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155"/>
                                        </p:tgtEl>
                                        <p:attrNameLst>
                                          <p:attrName>style.visibility</p:attrName>
                                        </p:attrNameLst>
                                      </p:cBhvr>
                                      <p:to>
                                        <p:strVal val="visible"/>
                                      </p:to>
                                    </p:set>
                                    <p:animEffect transition="in" filter="fade">
                                      <p:cBhvr>
                                        <p:cTn id="91" dur="500"/>
                                        <p:tgtEl>
                                          <p:spTgt spid="155"/>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75"/>
                                        </p:tgtEl>
                                        <p:attrNameLst>
                                          <p:attrName>style.visibility</p:attrName>
                                        </p:attrNameLst>
                                      </p:cBhvr>
                                      <p:to>
                                        <p:strVal val="visible"/>
                                      </p:to>
                                    </p:set>
                                    <p:animEffect transition="in" filter="fade">
                                      <p:cBhvr>
                                        <p:cTn id="96" dur="500"/>
                                        <p:tgtEl>
                                          <p:spTgt spid="75"/>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80"/>
                                        </p:tgtEl>
                                        <p:attrNameLst>
                                          <p:attrName>style.visibility</p:attrName>
                                        </p:attrNameLst>
                                      </p:cBhvr>
                                      <p:to>
                                        <p:strVal val="visible"/>
                                      </p:to>
                                    </p:set>
                                    <p:animEffect transition="in" filter="fade">
                                      <p:cBhvr>
                                        <p:cTn id="99" dur="500"/>
                                        <p:tgtEl>
                                          <p:spTgt spid="80"/>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81"/>
                                        </p:tgtEl>
                                        <p:attrNameLst>
                                          <p:attrName>style.visibility</p:attrName>
                                        </p:attrNameLst>
                                      </p:cBhvr>
                                      <p:to>
                                        <p:strVal val="visible"/>
                                      </p:to>
                                    </p:set>
                                    <p:animEffect transition="in" filter="fade">
                                      <p:cBhvr>
                                        <p:cTn id="102" dur="500"/>
                                        <p:tgtEl>
                                          <p:spTgt spid="81"/>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82"/>
                                        </p:tgtEl>
                                        <p:attrNameLst>
                                          <p:attrName>style.visibility</p:attrName>
                                        </p:attrNameLst>
                                      </p:cBhvr>
                                      <p:to>
                                        <p:strVal val="visible"/>
                                      </p:to>
                                    </p:set>
                                    <p:animEffect transition="in" filter="fade">
                                      <p:cBhvr>
                                        <p:cTn id="105" dur="500"/>
                                        <p:tgtEl>
                                          <p:spTgt spid="82"/>
                                        </p:tgtEl>
                                      </p:cBhvr>
                                    </p:animEffect>
                                  </p:childTnLst>
                                </p:cTn>
                              </p:par>
                              <p:par>
                                <p:cTn id="106" presetID="10" presetClass="entr" presetSubtype="0" fill="hold" nodeType="withEffect">
                                  <p:stCondLst>
                                    <p:cond delay="0"/>
                                  </p:stCondLst>
                                  <p:childTnLst>
                                    <p:set>
                                      <p:cBhvr>
                                        <p:cTn id="107" dur="1" fill="hold">
                                          <p:stCondLst>
                                            <p:cond delay="0"/>
                                          </p:stCondLst>
                                        </p:cTn>
                                        <p:tgtEl>
                                          <p:spTgt spid="98"/>
                                        </p:tgtEl>
                                        <p:attrNameLst>
                                          <p:attrName>style.visibility</p:attrName>
                                        </p:attrNameLst>
                                      </p:cBhvr>
                                      <p:to>
                                        <p:strVal val="visible"/>
                                      </p:to>
                                    </p:set>
                                    <p:animEffect transition="in" filter="fade">
                                      <p:cBhvr>
                                        <p:cTn id="108" dur="500"/>
                                        <p:tgtEl>
                                          <p:spTgt spid="98"/>
                                        </p:tgtEl>
                                      </p:cBhvr>
                                    </p:animEffect>
                                  </p:childTnLst>
                                </p:cTn>
                              </p:par>
                              <p:par>
                                <p:cTn id="109" presetID="10" presetClass="entr" presetSubtype="0" fill="hold" nodeType="withEffect">
                                  <p:stCondLst>
                                    <p:cond delay="0"/>
                                  </p:stCondLst>
                                  <p:childTnLst>
                                    <p:set>
                                      <p:cBhvr>
                                        <p:cTn id="110" dur="1" fill="hold">
                                          <p:stCondLst>
                                            <p:cond delay="0"/>
                                          </p:stCondLst>
                                        </p:cTn>
                                        <p:tgtEl>
                                          <p:spTgt spid="99"/>
                                        </p:tgtEl>
                                        <p:attrNameLst>
                                          <p:attrName>style.visibility</p:attrName>
                                        </p:attrNameLst>
                                      </p:cBhvr>
                                      <p:to>
                                        <p:strVal val="visible"/>
                                      </p:to>
                                    </p:set>
                                    <p:animEffect transition="in" filter="fade">
                                      <p:cBhvr>
                                        <p:cTn id="111" dur="500"/>
                                        <p:tgtEl>
                                          <p:spTgt spid="99"/>
                                        </p:tgtEl>
                                      </p:cBhvr>
                                    </p:animEffect>
                                  </p:childTnLst>
                                </p:cTn>
                              </p:par>
                              <p:par>
                                <p:cTn id="112" presetID="10" presetClass="entr" presetSubtype="0" fill="hold" nodeType="withEffect">
                                  <p:stCondLst>
                                    <p:cond delay="0"/>
                                  </p:stCondLst>
                                  <p:childTnLst>
                                    <p:set>
                                      <p:cBhvr>
                                        <p:cTn id="113" dur="1" fill="hold">
                                          <p:stCondLst>
                                            <p:cond delay="0"/>
                                          </p:stCondLst>
                                        </p:cTn>
                                        <p:tgtEl>
                                          <p:spTgt spid="100"/>
                                        </p:tgtEl>
                                        <p:attrNameLst>
                                          <p:attrName>style.visibility</p:attrName>
                                        </p:attrNameLst>
                                      </p:cBhvr>
                                      <p:to>
                                        <p:strVal val="visible"/>
                                      </p:to>
                                    </p:set>
                                    <p:animEffect transition="in" filter="fade">
                                      <p:cBhvr>
                                        <p:cTn id="114" dur="500"/>
                                        <p:tgtEl>
                                          <p:spTgt spid="100"/>
                                        </p:tgtEl>
                                      </p:cBhvr>
                                    </p:animEffect>
                                  </p:childTnLst>
                                </p:cTn>
                              </p:par>
                              <p:par>
                                <p:cTn id="115" presetID="10" presetClass="entr" presetSubtype="0" fill="hold" nodeType="withEffect">
                                  <p:stCondLst>
                                    <p:cond delay="0"/>
                                  </p:stCondLst>
                                  <p:childTnLst>
                                    <p:set>
                                      <p:cBhvr>
                                        <p:cTn id="116" dur="1" fill="hold">
                                          <p:stCondLst>
                                            <p:cond delay="0"/>
                                          </p:stCondLst>
                                        </p:cTn>
                                        <p:tgtEl>
                                          <p:spTgt spid="101"/>
                                        </p:tgtEl>
                                        <p:attrNameLst>
                                          <p:attrName>style.visibility</p:attrName>
                                        </p:attrNameLst>
                                      </p:cBhvr>
                                      <p:to>
                                        <p:strVal val="visible"/>
                                      </p:to>
                                    </p:set>
                                    <p:animEffect transition="in" filter="fade">
                                      <p:cBhvr>
                                        <p:cTn id="117" dur="500"/>
                                        <p:tgtEl>
                                          <p:spTgt spid="101"/>
                                        </p:tgtEl>
                                      </p:cBhvr>
                                    </p:animEffect>
                                  </p:childTnLst>
                                </p:cTn>
                              </p:par>
                              <p:par>
                                <p:cTn id="118" presetID="10" presetClass="entr" presetSubtype="0" fill="hold" nodeType="withEffect">
                                  <p:stCondLst>
                                    <p:cond delay="0"/>
                                  </p:stCondLst>
                                  <p:childTnLst>
                                    <p:set>
                                      <p:cBhvr>
                                        <p:cTn id="119" dur="1" fill="hold">
                                          <p:stCondLst>
                                            <p:cond delay="0"/>
                                          </p:stCondLst>
                                        </p:cTn>
                                        <p:tgtEl>
                                          <p:spTgt spid="102"/>
                                        </p:tgtEl>
                                        <p:attrNameLst>
                                          <p:attrName>style.visibility</p:attrName>
                                        </p:attrNameLst>
                                      </p:cBhvr>
                                      <p:to>
                                        <p:strVal val="visible"/>
                                      </p:to>
                                    </p:set>
                                    <p:animEffect transition="in" filter="fade">
                                      <p:cBhvr>
                                        <p:cTn id="120" dur="500"/>
                                        <p:tgtEl>
                                          <p:spTgt spid="102"/>
                                        </p:tgtEl>
                                      </p:cBhvr>
                                    </p:animEffect>
                                  </p:childTnLst>
                                </p:cTn>
                              </p:par>
                              <p:par>
                                <p:cTn id="121" presetID="10" presetClass="entr" presetSubtype="0" fill="hold" nodeType="withEffect">
                                  <p:stCondLst>
                                    <p:cond delay="0"/>
                                  </p:stCondLst>
                                  <p:childTnLst>
                                    <p:set>
                                      <p:cBhvr>
                                        <p:cTn id="122" dur="1" fill="hold">
                                          <p:stCondLst>
                                            <p:cond delay="0"/>
                                          </p:stCondLst>
                                        </p:cTn>
                                        <p:tgtEl>
                                          <p:spTgt spid="103"/>
                                        </p:tgtEl>
                                        <p:attrNameLst>
                                          <p:attrName>style.visibility</p:attrName>
                                        </p:attrNameLst>
                                      </p:cBhvr>
                                      <p:to>
                                        <p:strVal val="visible"/>
                                      </p:to>
                                    </p:set>
                                    <p:animEffect transition="in" filter="fade">
                                      <p:cBhvr>
                                        <p:cTn id="123" dur="500"/>
                                        <p:tgtEl>
                                          <p:spTgt spid="103"/>
                                        </p:tgtEl>
                                      </p:cBhvr>
                                    </p:animEffect>
                                  </p:childTnLst>
                                </p:cTn>
                              </p:par>
                              <p:par>
                                <p:cTn id="124" presetID="10" presetClass="entr" presetSubtype="0" fill="hold" nodeType="withEffect">
                                  <p:stCondLst>
                                    <p:cond delay="0"/>
                                  </p:stCondLst>
                                  <p:childTnLst>
                                    <p:set>
                                      <p:cBhvr>
                                        <p:cTn id="125" dur="1" fill="hold">
                                          <p:stCondLst>
                                            <p:cond delay="0"/>
                                          </p:stCondLst>
                                        </p:cTn>
                                        <p:tgtEl>
                                          <p:spTgt spid="104"/>
                                        </p:tgtEl>
                                        <p:attrNameLst>
                                          <p:attrName>style.visibility</p:attrName>
                                        </p:attrNameLst>
                                      </p:cBhvr>
                                      <p:to>
                                        <p:strVal val="visible"/>
                                      </p:to>
                                    </p:set>
                                    <p:animEffect transition="in" filter="fade">
                                      <p:cBhvr>
                                        <p:cTn id="126" dur="500"/>
                                        <p:tgtEl>
                                          <p:spTgt spid="104"/>
                                        </p:tgtEl>
                                      </p:cBhvr>
                                    </p:animEffect>
                                  </p:childTnLst>
                                </p:cTn>
                              </p:par>
                              <p:par>
                                <p:cTn id="127" presetID="10" presetClass="entr" presetSubtype="0" fill="hold" nodeType="withEffect">
                                  <p:stCondLst>
                                    <p:cond delay="0"/>
                                  </p:stCondLst>
                                  <p:childTnLst>
                                    <p:set>
                                      <p:cBhvr>
                                        <p:cTn id="128" dur="1" fill="hold">
                                          <p:stCondLst>
                                            <p:cond delay="0"/>
                                          </p:stCondLst>
                                        </p:cTn>
                                        <p:tgtEl>
                                          <p:spTgt spid="105"/>
                                        </p:tgtEl>
                                        <p:attrNameLst>
                                          <p:attrName>style.visibility</p:attrName>
                                        </p:attrNameLst>
                                      </p:cBhvr>
                                      <p:to>
                                        <p:strVal val="visible"/>
                                      </p:to>
                                    </p:set>
                                    <p:animEffect transition="in" filter="fade">
                                      <p:cBhvr>
                                        <p:cTn id="129" dur="500"/>
                                        <p:tgtEl>
                                          <p:spTgt spid="105"/>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83"/>
                                        </p:tgtEl>
                                        <p:attrNameLst>
                                          <p:attrName>style.visibility</p:attrName>
                                        </p:attrNameLst>
                                      </p:cBhvr>
                                      <p:to>
                                        <p:strVal val="visible"/>
                                      </p:to>
                                    </p:set>
                                    <p:animEffect transition="in" filter="fade">
                                      <p:cBhvr>
                                        <p:cTn id="134" dur="500"/>
                                        <p:tgtEl>
                                          <p:spTgt spid="83"/>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nodeType="clickEffect">
                                  <p:stCondLst>
                                    <p:cond delay="0"/>
                                  </p:stCondLst>
                                  <p:childTnLst>
                                    <p:set>
                                      <p:cBhvr>
                                        <p:cTn id="138" dur="1" fill="hold">
                                          <p:stCondLst>
                                            <p:cond delay="0"/>
                                          </p:stCondLst>
                                        </p:cTn>
                                        <p:tgtEl>
                                          <p:spTgt spid="84"/>
                                        </p:tgtEl>
                                        <p:attrNameLst>
                                          <p:attrName>style.visibility</p:attrName>
                                        </p:attrNameLst>
                                      </p:cBhvr>
                                      <p:to>
                                        <p:strVal val="visible"/>
                                      </p:to>
                                    </p:set>
                                    <p:animEffect transition="in" filter="fade">
                                      <p:cBhvr>
                                        <p:cTn id="139" dur="500"/>
                                        <p:tgtEl>
                                          <p:spTgt spid="84"/>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88"/>
                                        </p:tgtEl>
                                        <p:attrNameLst>
                                          <p:attrName>style.visibility</p:attrName>
                                        </p:attrNameLst>
                                      </p:cBhvr>
                                      <p:to>
                                        <p:strVal val="visible"/>
                                      </p:to>
                                    </p:set>
                                    <p:animEffect transition="in" filter="fade">
                                      <p:cBhvr>
                                        <p:cTn id="142" dur="500"/>
                                        <p:tgtEl>
                                          <p:spTgt spid="88"/>
                                        </p:tgtEl>
                                      </p:cBhvr>
                                    </p:animEffect>
                                  </p:childTnLst>
                                </p:cTn>
                              </p:par>
                              <p:par>
                                <p:cTn id="143" presetID="10" presetClass="entr" presetSubtype="0" fill="hold" nodeType="withEffect">
                                  <p:stCondLst>
                                    <p:cond delay="0"/>
                                  </p:stCondLst>
                                  <p:childTnLst>
                                    <p:set>
                                      <p:cBhvr>
                                        <p:cTn id="144" dur="1" fill="hold">
                                          <p:stCondLst>
                                            <p:cond delay="0"/>
                                          </p:stCondLst>
                                        </p:cTn>
                                        <p:tgtEl>
                                          <p:spTgt spid="95"/>
                                        </p:tgtEl>
                                        <p:attrNameLst>
                                          <p:attrName>style.visibility</p:attrName>
                                        </p:attrNameLst>
                                      </p:cBhvr>
                                      <p:to>
                                        <p:strVal val="visible"/>
                                      </p:to>
                                    </p:set>
                                    <p:animEffect transition="in" filter="fade">
                                      <p:cBhvr>
                                        <p:cTn id="145" dur="500"/>
                                        <p:tgtEl>
                                          <p:spTgt spid="95"/>
                                        </p:tgtEl>
                                      </p:cBhvr>
                                    </p:animEffect>
                                  </p:childTnLst>
                                </p:cTn>
                              </p:par>
                              <p:par>
                                <p:cTn id="146" presetID="10" presetClass="entr" presetSubtype="0" fill="hold" nodeType="withEffect">
                                  <p:stCondLst>
                                    <p:cond delay="0"/>
                                  </p:stCondLst>
                                  <p:childTnLst>
                                    <p:set>
                                      <p:cBhvr>
                                        <p:cTn id="147" dur="1" fill="hold">
                                          <p:stCondLst>
                                            <p:cond delay="0"/>
                                          </p:stCondLst>
                                        </p:cTn>
                                        <p:tgtEl>
                                          <p:spTgt spid="96"/>
                                        </p:tgtEl>
                                        <p:attrNameLst>
                                          <p:attrName>style.visibility</p:attrName>
                                        </p:attrNameLst>
                                      </p:cBhvr>
                                      <p:to>
                                        <p:strVal val="visible"/>
                                      </p:to>
                                    </p:set>
                                    <p:animEffect transition="in" filter="fade">
                                      <p:cBhvr>
                                        <p:cTn id="148" dur="500"/>
                                        <p:tgtEl>
                                          <p:spTgt spid="96"/>
                                        </p:tgtEl>
                                      </p:cBhvr>
                                    </p:animEffect>
                                  </p:childTnLst>
                                </p:cTn>
                              </p:par>
                              <p:par>
                                <p:cTn id="149" presetID="10" presetClass="entr" presetSubtype="0" fill="hold" nodeType="withEffect">
                                  <p:stCondLst>
                                    <p:cond delay="0"/>
                                  </p:stCondLst>
                                  <p:childTnLst>
                                    <p:set>
                                      <p:cBhvr>
                                        <p:cTn id="150" dur="1" fill="hold">
                                          <p:stCondLst>
                                            <p:cond delay="0"/>
                                          </p:stCondLst>
                                        </p:cTn>
                                        <p:tgtEl>
                                          <p:spTgt spid="97"/>
                                        </p:tgtEl>
                                        <p:attrNameLst>
                                          <p:attrName>style.visibility</p:attrName>
                                        </p:attrNameLst>
                                      </p:cBhvr>
                                      <p:to>
                                        <p:strVal val="visible"/>
                                      </p:to>
                                    </p:set>
                                    <p:animEffect transition="in" filter="fade">
                                      <p:cBhvr>
                                        <p:cTn id="151" dur="500"/>
                                        <p:tgtEl>
                                          <p:spTgt spid="97"/>
                                        </p:tgtEl>
                                      </p:cBhvr>
                                    </p:animEffect>
                                  </p:childTnLst>
                                </p:cTn>
                              </p:par>
                            </p:childTnLst>
                          </p:cTn>
                        </p:par>
                      </p:childTnLst>
                    </p:cTn>
                  </p:par>
                  <p:par>
                    <p:cTn id="152" fill="hold">
                      <p:stCondLst>
                        <p:cond delay="indefinite"/>
                      </p:stCondLst>
                      <p:childTnLst>
                        <p:par>
                          <p:cTn id="153" fill="hold">
                            <p:stCondLst>
                              <p:cond delay="0"/>
                            </p:stCondLst>
                            <p:childTnLst>
                              <p:par>
                                <p:cTn id="154" presetID="10" presetClass="entr" presetSubtype="0" fill="hold" grpId="0" nodeType="clickEffect">
                                  <p:stCondLst>
                                    <p:cond delay="0"/>
                                  </p:stCondLst>
                                  <p:childTnLst>
                                    <p:set>
                                      <p:cBhvr>
                                        <p:cTn id="155" dur="1" fill="hold">
                                          <p:stCondLst>
                                            <p:cond delay="0"/>
                                          </p:stCondLst>
                                        </p:cTn>
                                        <p:tgtEl>
                                          <p:spTgt spid="90"/>
                                        </p:tgtEl>
                                        <p:attrNameLst>
                                          <p:attrName>style.visibility</p:attrName>
                                        </p:attrNameLst>
                                      </p:cBhvr>
                                      <p:to>
                                        <p:strVal val="visible"/>
                                      </p:to>
                                    </p:set>
                                    <p:animEffect transition="in" filter="fade">
                                      <p:cBhvr>
                                        <p:cTn id="156" dur="500"/>
                                        <p:tgtEl>
                                          <p:spTgt spid="90"/>
                                        </p:tgtEl>
                                      </p:cBhvr>
                                    </p:animEffect>
                                  </p:childTnLst>
                                </p:cTn>
                              </p:par>
                              <p:par>
                                <p:cTn id="157" presetID="10" presetClass="entr" presetSubtype="0" fill="hold" grpId="0" nodeType="withEffect">
                                  <p:stCondLst>
                                    <p:cond delay="0"/>
                                  </p:stCondLst>
                                  <p:childTnLst>
                                    <p:set>
                                      <p:cBhvr>
                                        <p:cTn id="158" dur="1" fill="hold">
                                          <p:stCondLst>
                                            <p:cond delay="0"/>
                                          </p:stCondLst>
                                        </p:cTn>
                                        <p:tgtEl>
                                          <p:spTgt spid="91"/>
                                        </p:tgtEl>
                                        <p:attrNameLst>
                                          <p:attrName>style.visibility</p:attrName>
                                        </p:attrNameLst>
                                      </p:cBhvr>
                                      <p:to>
                                        <p:strVal val="visible"/>
                                      </p:to>
                                    </p:set>
                                    <p:animEffect transition="in" filter="fade">
                                      <p:cBhvr>
                                        <p:cTn id="159" dur="500"/>
                                        <p:tgtEl>
                                          <p:spTgt spid="91"/>
                                        </p:tgtEl>
                                      </p:cBhvr>
                                    </p:animEffect>
                                  </p:childTnLst>
                                </p:cTn>
                              </p:par>
                              <p:par>
                                <p:cTn id="160" presetID="10" presetClass="entr" presetSubtype="0" fill="hold" grpId="0" nodeType="withEffect">
                                  <p:stCondLst>
                                    <p:cond delay="0"/>
                                  </p:stCondLst>
                                  <p:childTnLst>
                                    <p:set>
                                      <p:cBhvr>
                                        <p:cTn id="161" dur="1" fill="hold">
                                          <p:stCondLst>
                                            <p:cond delay="0"/>
                                          </p:stCondLst>
                                        </p:cTn>
                                        <p:tgtEl>
                                          <p:spTgt spid="92"/>
                                        </p:tgtEl>
                                        <p:attrNameLst>
                                          <p:attrName>style.visibility</p:attrName>
                                        </p:attrNameLst>
                                      </p:cBhvr>
                                      <p:to>
                                        <p:strVal val="visible"/>
                                      </p:to>
                                    </p:set>
                                    <p:animEffect transition="in" filter="fade">
                                      <p:cBhvr>
                                        <p:cTn id="162" dur="500"/>
                                        <p:tgtEl>
                                          <p:spTgt spid="92"/>
                                        </p:tgtEl>
                                      </p:cBhvr>
                                    </p:animEffect>
                                  </p:childTnLst>
                                </p:cTn>
                              </p:par>
                              <p:par>
                                <p:cTn id="163" presetID="10" presetClass="entr" presetSubtype="0" fill="hold" grpId="0" nodeType="withEffect">
                                  <p:stCondLst>
                                    <p:cond delay="0"/>
                                  </p:stCondLst>
                                  <p:childTnLst>
                                    <p:set>
                                      <p:cBhvr>
                                        <p:cTn id="164" dur="1" fill="hold">
                                          <p:stCondLst>
                                            <p:cond delay="0"/>
                                          </p:stCondLst>
                                        </p:cTn>
                                        <p:tgtEl>
                                          <p:spTgt spid="93"/>
                                        </p:tgtEl>
                                        <p:attrNameLst>
                                          <p:attrName>style.visibility</p:attrName>
                                        </p:attrNameLst>
                                      </p:cBhvr>
                                      <p:to>
                                        <p:strVal val="visible"/>
                                      </p:to>
                                    </p:set>
                                    <p:animEffect transition="in" filter="fade">
                                      <p:cBhvr>
                                        <p:cTn id="165" dur="500"/>
                                        <p:tgtEl>
                                          <p:spTgt spid="93"/>
                                        </p:tgtEl>
                                      </p:cBhvr>
                                    </p:animEffect>
                                  </p:childTnLst>
                                </p:cTn>
                              </p:par>
                              <p:par>
                                <p:cTn id="166" presetID="10" presetClass="entr" presetSubtype="0" fill="hold" nodeType="withEffect">
                                  <p:stCondLst>
                                    <p:cond delay="0"/>
                                  </p:stCondLst>
                                  <p:childTnLst>
                                    <p:set>
                                      <p:cBhvr>
                                        <p:cTn id="167" dur="1" fill="hold">
                                          <p:stCondLst>
                                            <p:cond delay="0"/>
                                          </p:stCondLst>
                                        </p:cTn>
                                        <p:tgtEl>
                                          <p:spTgt spid="115"/>
                                        </p:tgtEl>
                                        <p:attrNameLst>
                                          <p:attrName>style.visibility</p:attrName>
                                        </p:attrNameLst>
                                      </p:cBhvr>
                                      <p:to>
                                        <p:strVal val="visible"/>
                                      </p:to>
                                    </p:set>
                                    <p:animEffect transition="in" filter="fade">
                                      <p:cBhvr>
                                        <p:cTn id="168" dur="500"/>
                                        <p:tgtEl>
                                          <p:spTgt spid="115"/>
                                        </p:tgtEl>
                                      </p:cBhvr>
                                    </p:animEffect>
                                  </p:childTnLst>
                                </p:cTn>
                              </p:par>
                              <p:par>
                                <p:cTn id="169" presetID="10" presetClass="entr" presetSubtype="0" fill="hold" nodeType="withEffect">
                                  <p:stCondLst>
                                    <p:cond delay="0"/>
                                  </p:stCondLst>
                                  <p:childTnLst>
                                    <p:set>
                                      <p:cBhvr>
                                        <p:cTn id="170" dur="1" fill="hold">
                                          <p:stCondLst>
                                            <p:cond delay="0"/>
                                          </p:stCondLst>
                                        </p:cTn>
                                        <p:tgtEl>
                                          <p:spTgt spid="116"/>
                                        </p:tgtEl>
                                        <p:attrNameLst>
                                          <p:attrName>style.visibility</p:attrName>
                                        </p:attrNameLst>
                                      </p:cBhvr>
                                      <p:to>
                                        <p:strVal val="visible"/>
                                      </p:to>
                                    </p:set>
                                    <p:animEffect transition="in" filter="fade">
                                      <p:cBhvr>
                                        <p:cTn id="171" dur="500"/>
                                        <p:tgtEl>
                                          <p:spTgt spid="116"/>
                                        </p:tgtEl>
                                      </p:cBhvr>
                                    </p:animEffect>
                                  </p:childTnLst>
                                </p:cTn>
                              </p:par>
                              <p:par>
                                <p:cTn id="172" presetID="10" presetClass="entr" presetSubtype="0" fill="hold" nodeType="withEffect">
                                  <p:stCondLst>
                                    <p:cond delay="0"/>
                                  </p:stCondLst>
                                  <p:childTnLst>
                                    <p:set>
                                      <p:cBhvr>
                                        <p:cTn id="173" dur="1" fill="hold">
                                          <p:stCondLst>
                                            <p:cond delay="0"/>
                                          </p:stCondLst>
                                        </p:cTn>
                                        <p:tgtEl>
                                          <p:spTgt spid="117"/>
                                        </p:tgtEl>
                                        <p:attrNameLst>
                                          <p:attrName>style.visibility</p:attrName>
                                        </p:attrNameLst>
                                      </p:cBhvr>
                                      <p:to>
                                        <p:strVal val="visible"/>
                                      </p:to>
                                    </p:set>
                                    <p:animEffect transition="in" filter="fade">
                                      <p:cBhvr>
                                        <p:cTn id="174" dur="500"/>
                                        <p:tgtEl>
                                          <p:spTgt spid="117"/>
                                        </p:tgtEl>
                                      </p:cBhvr>
                                    </p:animEffect>
                                  </p:childTnLst>
                                </p:cTn>
                              </p:par>
                              <p:par>
                                <p:cTn id="175" presetID="10" presetClass="entr" presetSubtype="0" fill="hold" nodeType="withEffect">
                                  <p:stCondLst>
                                    <p:cond delay="0"/>
                                  </p:stCondLst>
                                  <p:childTnLst>
                                    <p:set>
                                      <p:cBhvr>
                                        <p:cTn id="176" dur="1" fill="hold">
                                          <p:stCondLst>
                                            <p:cond delay="0"/>
                                          </p:stCondLst>
                                        </p:cTn>
                                        <p:tgtEl>
                                          <p:spTgt spid="118"/>
                                        </p:tgtEl>
                                        <p:attrNameLst>
                                          <p:attrName>style.visibility</p:attrName>
                                        </p:attrNameLst>
                                      </p:cBhvr>
                                      <p:to>
                                        <p:strVal val="visible"/>
                                      </p:to>
                                    </p:set>
                                    <p:animEffect transition="in" filter="fade">
                                      <p:cBhvr>
                                        <p:cTn id="177" dur="500"/>
                                        <p:tgtEl>
                                          <p:spTgt spid="118"/>
                                        </p:tgtEl>
                                      </p:cBhvr>
                                    </p:animEffect>
                                  </p:childTnLst>
                                </p:cTn>
                              </p:par>
                              <p:par>
                                <p:cTn id="178" presetID="10" presetClass="entr" presetSubtype="0" fill="hold" nodeType="withEffect">
                                  <p:stCondLst>
                                    <p:cond delay="0"/>
                                  </p:stCondLst>
                                  <p:childTnLst>
                                    <p:set>
                                      <p:cBhvr>
                                        <p:cTn id="179" dur="1" fill="hold">
                                          <p:stCondLst>
                                            <p:cond delay="0"/>
                                          </p:stCondLst>
                                        </p:cTn>
                                        <p:tgtEl>
                                          <p:spTgt spid="119"/>
                                        </p:tgtEl>
                                        <p:attrNameLst>
                                          <p:attrName>style.visibility</p:attrName>
                                        </p:attrNameLst>
                                      </p:cBhvr>
                                      <p:to>
                                        <p:strVal val="visible"/>
                                      </p:to>
                                    </p:set>
                                    <p:animEffect transition="in" filter="fade">
                                      <p:cBhvr>
                                        <p:cTn id="180" dur="500"/>
                                        <p:tgtEl>
                                          <p:spTgt spid="119"/>
                                        </p:tgtEl>
                                      </p:cBhvr>
                                    </p:animEffect>
                                  </p:childTnLst>
                                </p:cTn>
                              </p:par>
                              <p:par>
                                <p:cTn id="181" presetID="10" presetClass="entr" presetSubtype="0" fill="hold" nodeType="withEffect">
                                  <p:stCondLst>
                                    <p:cond delay="0"/>
                                  </p:stCondLst>
                                  <p:childTnLst>
                                    <p:set>
                                      <p:cBhvr>
                                        <p:cTn id="182" dur="1" fill="hold">
                                          <p:stCondLst>
                                            <p:cond delay="0"/>
                                          </p:stCondLst>
                                        </p:cTn>
                                        <p:tgtEl>
                                          <p:spTgt spid="120"/>
                                        </p:tgtEl>
                                        <p:attrNameLst>
                                          <p:attrName>style.visibility</p:attrName>
                                        </p:attrNameLst>
                                      </p:cBhvr>
                                      <p:to>
                                        <p:strVal val="visible"/>
                                      </p:to>
                                    </p:set>
                                    <p:animEffect transition="in" filter="fade">
                                      <p:cBhvr>
                                        <p:cTn id="183" dur="500"/>
                                        <p:tgtEl>
                                          <p:spTgt spid="120"/>
                                        </p:tgtEl>
                                      </p:cBhvr>
                                    </p:animEffect>
                                  </p:childTnLst>
                                </p:cTn>
                              </p:par>
                              <p:par>
                                <p:cTn id="184" presetID="10" presetClass="entr" presetSubtype="0" fill="hold" nodeType="withEffect">
                                  <p:stCondLst>
                                    <p:cond delay="0"/>
                                  </p:stCondLst>
                                  <p:childTnLst>
                                    <p:set>
                                      <p:cBhvr>
                                        <p:cTn id="185" dur="1" fill="hold">
                                          <p:stCondLst>
                                            <p:cond delay="0"/>
                                          </p:stCondLst>
                                        </p:cTn>
                                        <p:tgtEl>
                                          <p:spTgt spid="121"/>
                                        </p:tgtEl>
                                        <p:attrNameLst>
                                          <p:attrName>style.visibility</p:attrName>
                                        </p:attrNameLst>
                                      </p:cBhvr>
                                      <p:to>
                                        <p:strVal val="visible"/>
                                      </p:to>
                                    </p:set>
                                    <p:animEffect transition="in" filter="fade">
                                      <p:cBhvr>
                                        <p:cTn id="186" dur="500"/>
                                        <p:tgtEl>
                                          <p:spTgt spid="121"/>
                                        </p:tgtEl>
                                      </p:cBhvr>
                                    </p:animEffect>
                                  </p:childTnLst>
                                </p:cTn>
                              </p:par>
                              <p:par>
                                <p:cTn id="187" presetID="10" presetClass="entr" presetSubtype="0" fill="hold" nodeType="withEffect">
                                  <p:stCondLst>
                                    <p:cond delay="0"/>
                                  </p:stCondLst>
                                  <p:childTnLst>
                                    <p:set>
                                      <p:cBhvr>
                                        <p:cTn id="188" dur="1" fill="hold">
                                          <p:stCondLst>
                                            <p:cond delay="0"/>
                                          </p:stCondLst>
                                        </p:cTn>
                                        <p:tgtEl>
                                          <p:spTgt spid="122"/>
                                        </p:tgtEl>
                                        <p:attrNameLst>
                                          <p:attrName>style.visibility</p:attrName>
                                        </p:attrNameLst>
                                      </p:cBhvr>
                                      <p:to>
                                        <p:strVal val="visible"/>
                                      </p:to>
                                    </p:set>
                                    <p:animEffect transition="in" filter="fade">
                                      <p:cBhvr>
                                        <p:cTn id="189" dur="500"/>
                                        <p:tgtEl>
                                          <p:spTgt spid="122"/>
                                        </p:tgtEl>
                                      </p:cBhvr>
                                    </p:animEffect>
                                  </p:childTnLst>
                                </p:cTn>
                              </p:par>
                              <p:par>
                                <p:cTn id="190" presetID="10" presetClass="entr" presetSubtype="0" fill="hold" nodeType="withEffect">
                                  <p:stCondLst>
                                    <p:cond delay="0"/>
                                  </p:stCondLst>
                                  <p:childTnLst>
                                    <p:set>
                                      <p:cBhvr>
                                        <p:cTn id="191" dur="1" fill="hold">
                                          <p:stCondLst>
                                            <p:cond delay="0"/>
                                          </p:stCondLst>
                                        </p:cTn>
                                        <p:tgtEl>
                                          <p:spTgt spid="123"/>
                                        </p:tgtEl>
                                        <p:attrNameLst>
                                          <p:attrName>style.visibility</p:attrName>
                                        </p:attrNameLst>
                                      </p:cBhvr>
                                      <p:to>
                                        <p:strVal val="visible"/>
                                      </p:to>
                                    </p:set>
                                    <p:animEffect transition="in" filter="fade">
                                      <p:cBhvr>
                                        <p:cTn id="192"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4" grpId="0"/>
      <p:bldP spid="65" grpId="0"/>
      <p:bldP spid="77" grpId="0" animBg="1"/>
      <p:bldP spid="78" grpId="0" animBg="1"/>
      <p:bldP spid="79" grpId="0" animBg="1"/>
      <p:bldP spid="80" grpId="0" animBg="1"/>
      <p:bldP spid="81" grpId="0" animBg="1"/>
      <p:bldP spid="82" grpId="0" animBg="1"/>
      <p:bldP spid="83" grpId="0"/>
      <p:bldP spid="88" grpId="0"/>
      <p:bldP spid="90" grpId="0" animBg="1"/>
      <p:bldP spid="91" grpId="0" animBg="1"/>
      <p:bldP spid="92" grpId="0" animBg="1"/>
      <p:bldP spid="9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Microbiome</a:t>
            </a:r>
            <a:r>
              <a:rPr lang="en-US" dirty="0" smtClean="0"/>
              <a:t> sequencing methods comparison</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3/19/2018</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23</a:t>
            </a:fld>
            <a:endParaRPr lang="en-US"/>
          </a:p>
        </p:txBody>
      </p:sp>
      <p:sp>
        <p:nvSpPr>
          <p:cNvPr id="9" name="TextBox 8"/>
          <p:cNvSpPr txBox="1"/>
          <p:nvPr/>
        </p:nvSpPr>
        <p:spPr>
          <a:xfrm>
            <a:off x="792538" y="960147"/>
            <a:ext cx="3657560" cy="461665"/>
          </a:xfrm>
          <a:prstGeom prst="rect">
            <a:avLst/>
          </a:prstGeom>
          <a:noFill/>
        </p:spPr>
        <p:txBody>
          <a:bodyPr wrap="square" rtlCol="0">
            <a:spAutoFit/>
          </a:bodyPr>
          <a:lstStyle/>
          <a:p>
            <a:pPr algn="ctr"/>
            <a:r>
              <a:rPr lang="en-US" sz="2400" b="1" dirty="0" err="1" smtClean="0"/>
              <a:t>Amplicon</a:t>
            </a:r>
            <a:r>
              <a:rPr lang="en-US" sz="2400" b="1" dirty="0" smtClean="0"/>
              <a:t>/16S Sequencing</a:t>
            </a:r>
            <a:endParaRPr lang="en-US" sz="2400" b="1" dirty="0"/>
          </a:p>
        </p:txBody>
      </p:sp>
      <p:sp>
        <p:nvSpPr>
          <p:cNvPr id="10" name="TextBox 9"/>
          <p:cNvSpPr txBox="1"/>
          <p:nvPr/>
        </p:nvSpPr>
        <p:spPr>
          <a:xfrm>
            <a:off x="4678695" y="1633131"/>
            <a:ext cx="2926048" cy="461665"/>
          </a:xfrm>
          <a:prstGeom prst="rect">
            <a:avLst/>
          </a:prstGeom>
          <a:noFill/>
        </p:spPr>
        <p:txBody>
          <a:bodyPr wrap="square" rtlCol="0">
            <a:spAutoFit/>
          </a:bodyPr>
          <a:lstStyle/>
          <a:p>
            <a:pPr algn="ctr"/>
            <a:r>
              <a:rPr lang="en-US" sz="2400" b="1" dirty="0" smtClean="0"/>
              <a:t>Mapping-based</a:t>
            </a:r>
            <a:endParaRPr lang="en-US" sz="2400" b="1" dirty="0"/>
          </a:p>
        </p:txBody>
      </p:sp>
      <p:sp>
        <p:nvSpPr>
          <p:cNvPr id="11" name="TextBox 10"/>
          <p:cNvSpPr txBox="1"/>
          <p:nvPr/>
        </p:nvSpPr>
        <p:spPr>
          <a:xfrm>
            <a:off x="8225886" y="1633131"/>
            <a:ext cx="2926048" cy="461665"/>
          </a:xfrm>
          <a:prstGeom prst="rect">
            <a:avLst/>
          </a:prstGeom>
          <a:noFill/>
        </p:spPr>
        <p:txBody>
          <a:bodyPr wrap="square" rtlCol="0">
            <a:spAutoFit/>
          </a:bodyPr>
          <a:lstStyle/>
          <a:p>
            <a:pPr algn="ctr"/>
            <a:r>
              <a:rPr lang="en-US" sz="2400" b="1" dirty="0" smtClean="0"/>
              <a:t>Assembly-based</a:t>
            </a:r>
            <a:endParaRPr lang="en-US" sz="2400" b="1" dirty="0"/>
          </a:p>
        </p:txBody>
      </p:sp>
      <p:sp>
        <p:nvSpPr>
          <p:cNvPr id="12" name="TextBox 11"/>
          <p:cNvSpPr txBox="1"/>
          <p:nvPr/>
        </p:nvSpPr>
        <p:spPr>
          <a:xfrm>
            <a:off x="4632977" y="960147"/>
            <a:ext cx="6583607" cy="461665"/>
          </a:xfrm>
          <a:prstGeom prst="rect">
            <a:avLst/>
          </a:prstGeom>
          <a:noFill/>
        </p:spPr>
        <p:txBody>
          <a:bodyPr wrap="square" rtlCol="0">
            <a:spAutoFit/>
          </a:bodyPr>
          <a:lstStyle/>
          <a:p>
            <a:pPr algn="ctr"/>
            <a:r>
              <a:rPr lang="en-US" sz="2400" b="1" dirty="0" smtClean="0"/>
              <a:t>Whole </a:t>
            </a:r>
            <a:r>
              <a:rPr lang="en-US" sz="2400" b="1" dirty="0" err="1" smtClean="0"/>
              <a:t>Metagenome</a:t>
            </a:r>
            <a:r>
              <a:rPr lang="en-US" sz="2400" b="1" dirty="0" smtClean="0"/>
              <a:t> Shotgun (WMS) sequencing</a:t>
            </a:r>
            <a:endParaRPr lang="en-US" sz="2400" b="1" dirty="0"/>
          </a:p>
        </p:txBody>
      </p:sp>
      <p:cxnSp>
        <p:nvCxnSpPr>
          <p:cNvPr id="13" name="Straight Connector 12"/>
          <p:cNvCxnSpPr/>
          <p:nvPr/>
        </p:nvCxnSpPr>
        <p:spPr>
          <a:xfrm>
            <a:off x="4541537" y="1546162"/>
            <a:ext cx="6728626" cy="0"/>
          </a:xfrm>
          <a:prstGeom prst="line">
            <a:avLst/>
          </a:prstGeom>
          <a:ln w="3810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021135" y="1546162"/>
            <a:ext cx="3200365" cy="0"/>
          </a:xfrm>
          <a:prstGeom prst="line">
            <a:avLst/>
          </a:prstGeom>
          <a:ln w="3810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41537" y="2186235"/>
            <a:ext cx="3200365" cy="0"/>
          </a:xfrm>
          <a:prstGeom prst="line">
            <a:avLst/>
          </a:prstGeom>
          <a:ln w="3810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088728" y="2186235"/>
            <a:ext cx="3200365" cy="0"/>
          </a:xfrm>
          <a:prstGeom prst="line">
            <a:avLst/>
          </a:prstGeom>
          <a:ln w="3810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021135" y="2423171"/>
            <a:ext cx="3200365" cy="1920219"/>
          </a:xfrm>
          <a:prstGeom prst="rec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b="1" dirty="0" smtClean="0">
                <a:solidFill>
                  <a:schemeClr val="tx1"/>
                </a:solidFill>
              </a:rPr>
              <a:t>PROS</a:t>
            </a:r>
          </a:p>
          <a:p>
            <a:pPr algn="ctr">
              <a:spcAft>
                <a:spcPts val="600"/>
              </a:spcAft>
            </a:pPr>
            <a:r>
              <a:rPr lang="en-US" sz="1600" dirty="0" smtClean="0">
                <a:solidFill>
                  <a:schemeClr val="tx1"/>
                </a:solidFill>
              </a:rPr>
              <a:t>Can handle low-biomass / non-bacterial contamination</a:t>
            </a:r>
          </a:p>
          <a:p>
            <a:pPr algn="ctr">
              <a:spcAft>
                <a:spcPts val="600"/>
              </a:spcAft>
            </a:pPr>
            <a:r>
              <a:rPr lang="en-US" sz="1600" dirty="0" smtClean="0">
                <a:solidFill>
                  <a:schemeClr val="tx1"/>
                </a:solidFill>
              </a:rPr>
              <a:t>Gives approximate taxonomy for highly novel species</a:t>
            </a:r>
          </a:p>
          <a:p>
            <a:pPr algn="ctr">
              <a:spcAft>
                <a:spcPts val="600"/>
              </a:spcAft>
            </a:pPr>
            <a:r>
              <a:rPr lang="en-US" sz="1600" dirty="0" smtClean="0">
                <a:solidFill>
                  <a:schemeClr val="tx1"/>
                </a:solidFill>
              </a:rPr>
              <a:t>Less expensive</a:t>
            </a:r>
            <a:endParaRPr lang="en-US" sz="1600" dirty="0">
              <a:solidFill>
                <a:schemeClr val="tx1"/>
              </a:solidFill>
            </a:endParaRPr>
          </a:p>
        </p:txBody>
      </p:sp>
      <p:sp>
        <p:nvSpPr>
          <p:cNvPr id="21" name="Rectangle 20"/>
          <p:cNvSpPr/>
          <p:nvPr/>
        </p:nvSpPr>
        <p:spPr>
          <a:xfrm>
            <a:off x="1021135" y="4526269"/>
            <a:ext cx="3200365" cy="1920218"/>
          </a:xfrm>
          <a:prstGeom prst="rect">
            <a:avLst/>
          </a:prstGeom>
          <a:solidFill>
            <a:srgbClr val="FFCCFF"/>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b="1" dirty="0" smtClean="0">
                <a:solidFill>
                  <a:schemeClr val="tx1"/>
                </a:solidFill>
              </a:rPr>
              <a:t>CONS</a:t>
            </a:r>
            <a:endParaRPr lang="en-US" sz="1600" b="1" dirty="0">
              <a:solidFill>
                <a:schemeClr val="tx1"/>
              </a:solidFill>
            </a:endParaRPr>
          </a:p>
          <a:p>
            <a:pPr algn="ctr">
              <a:spcAft>
                <a:spcPts val="600"/>
              </a:spcAft>
            </a:pPr>
            <a:r>
              <a:rPr lang="en-US" sz="1600" dirty="0" smtClean="0">
                <a:solidFill>
                  <a:schemeClr val="tx1"/>
                </a:solidFill>
              </a:rPr>
              <a:t>Low taxonomic resolution</a:t>
            </a:r>
          </a:p>
          <a:p>
            <a:pPr algn="ctr">
              <a:spcAft>
                <a:spcPts val="600"/>
              </a:spcAft>
            </a:pPr>
            <a:r>
              <a:rPr lang="en-US" sz="1600" dirty="0" smtClean="0">
                <a:solidFill>
                  <a:schemeClr val="tx1"/>
                </a:solidFill>
              </a:rPr>
              <a:t>Often limited to Bacteria/</a:t>
            </a:r>
            <a:r>
              <a:rPr lang="en-US" sz="1600" dirty="0" err="1" smtClean="0">
                <a:solidFill>
                  <a:schemeClr val="tx1"/>
                </a:solidFill>
              </a:rPr>
              <a:t>Archaea</a:t>
            </a:r>
            <a:endParaRPr lang="en-US" sz="1600" dirty="0" smtClean="0">
              <a:solidFill>
                <a:schemeClr val="tx1"/>
              </a:solidFill>
            </a:endParaRPr>
          </a:p>
          <a:p>
            <a:pPr algn="ctr">
              <a:spcAft>
                <a:spcPts val="600"/>
              </a:spcAft>
            </a:pPr>
            <a:r>
              <a:rPr lang="en-US" sz="1600" dirty="0" smtClean="0">
                <a:solidFill>
                  <a:schemeClr val="tx1"/>
                </a:solidFill>
              </a:rPr>
              <a:t>Can’t see “within genomes”</a:t>
            </a:r>
          </a:p>
          <a:p>
            <a:pPr algn="ctr">
              <a:spcAft>
                <a:spcPts val="600"/>
              </a:spcAft>
            </a:pPr>
            <a:r>
              <a:rPr lang="en-US" sz="1600" dirty="0" smtClean="0">
                <a:solidFill>
                  <a:schemeClr val="tx1"/>
                </a:solidFill>
              </a:rPr>
              <a:t>Biases from PCR amplification / </a:t>
            </a:r>
            <a:r>
              <a:rPr lang="en-US" sz="1600" dirty="0" err="1" smtClean="0">
                <a:solidFill>
                  <a:schemeClr val="tx1"/>
                </a:solidFill>
              </a:rPr>
              <a:t>amplicon</a:t>
            </a:r>
            <a:r>
              <a:rPr lang="en-US" sz="1600" dirty="0" smtClean="0">
                <a:solidFill>
                  <a:schemeClr val="tx1"/>
                </a:solidFill>
              </a:rPr>
              <a:t> copy number variation</a:t>
            </a:r>
          </a:p>
        </p:txBody>
      </p:sp>
      <p:sp>
        <p:nvSpPr>
          <p:cNvPr id="26" name="Rectangle 25"/>
          <p:cNvSpPr/>
          <p:nvPr/>
        </p:nvSpPr>
        <p:spPr>
          <a:xfrm>
            <a:off x="4541537" y="3611857"/>
            <a:ext cx="3383243" cy="731533"/>
          </a:xfrm>
          <a:prstGeom prst="rec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dirty="0" smtClean="0">
                <a:solidFill>
                  <a:schemeClr val="tx1"/>
                </a:solidFill>
              </a:rPr>
              <a:t>Fast, scales to large datasets;</a:t>
            </a:r>
            <a:br>
              <a:rPr lang="en-US" sz="1600" dirty="0" smtClean="0">
                <a:solidFill>
                  <a:schemeClr val="tx1"/>
                </a:solidFill>
              </a:rPr>
            </a:br>
            <a:r>
              <a:rPr lang="en-US" sz="1600" dirty="0" smtClean="0">
                <a:solidFill>
                  <a:schemeClr val="tx1"/>
                </a:solidFill>
              </a:rPr>
              <a:t>Finds rare entities (&lt;1x coverage)</a:t>
            </a:r>
          </a:p>
        </p:txBody>
      </p:sp>
      <p:sp>
        <p:nvSpPr>
          <p:cNvPr id="27" name="Rectangle 26"/>
          <p:cNvSpPr/>
          <p:nvPr/>
        </p:nvSpPr>
        <p:spPr>
          <a:xfrm>
            <a:off x="4525489" y="5623516"/>
            <a:ext cx="3399291" cy="822971"/>
          </a:xfrm>
          <a:prstGeom prst="rect">
            <a:avLst/>
          </a:prstGeom>
          <a:solidFill>
            <a:srgbClr val="FFCCFF"/>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dirty="0" smtClean="0">
                <a:solidFill>
                  <a:schemeClr val="tx1"/>
                </a:solidFill>
              </a:rPr>
              <a:t>Limited to identifying sequences that have been seen before</a:t>
            </a:r>
            <a:endParaRPr lang="en-US" sz="1600" dirty="0">
              <a:solidFill>
                <a:schemeClr val="tx1"/>
              </a:solidFill>
            </a:endParaRPr>
          </a:p>
        </p:txBody>
      </p:sp>
      <p:sp>
        <p:nvSpPr>
          <p:cNvPr id="28" name="Rectangle 27"/>
          <p:cNvSpPr/>
          <p:nvPr/>
        </p:nvSpPr>
        <p:spPr>
          <a:xfrm>
            <a:off x="8016220" y="3611857"/>
            <a:ext cx="3285664" cy="731533"/>
          </a:xfrm>
          <a:prstGeom prst="rec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dirty="0" smtClean="0">
                <a:solidFill>
                  <a:schemeClr val="tx1"/>
                </a:solidFill>
              </a:rPr>
              <a:t>Can identify novel genes, genomes, and </a:t>
            </a:r>
            <a:r>
              <a:rPr lang="en-US" sz="1600" dirty="0" err="1" smtClean="0">
                <a:solidFill>
                  <a:schemeClr val="tx1"/>
                </a:solidFill>
              </a:rPr>
              <a:t>synteny</a:t>
            </a:r>
            <a:r>
              <a:rPr lang="en-US" sz="1600" dirty="0" smtClean="0">
                <a:solidFill>
                  <a:schemeClr val="tx1"/>
                </a:solidFill>
              </a:rPr>
              <a:t> patterns</a:t>
            </a:r>
            <a:endParaRPr lang="en-US" sz="1600" dirty="0">
              <a:solidFill>
                <a:schemeClr val="tx1"/>
              </a:solidFill>
            </a:endParaRPr>
          </a:p>
        </p:txBody>
      </p:sp>
      <p:sp>
        <p:nvSpPr>
          <p:cNvPr id="29" name="Rectangle 28"/>
          <p:cNvSpPr/>
          <p:nvPr/>
        </p:nvSpPr>
        <p:spPr>
          <a:xfrm>
            <a:off x="8016220" y="5623516"/>
            <a:ext cx="3285663" cy="822971"/>
          </a:xfrm>
          <a:prstGeom prst="rect">
            <a:avLst/>
          </a:prstGeom>
          <a:solidFill>
            <a:srgbClr val="FFCCFF"/>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dirty="0" smtClean="0">
                <a:solidFill>
                  <a:schemeClr val="tx1"/>
                </a:solidFill>
              </a:rPr>
              <a:t>Misses rare entities;</a:t>
            </a:r>
            <a:r>
              <a:rPr lang="en-US" sz="1600" dirty="0">
                <a:solidFill>
                  <a:schemeClr val="tx1"/>
                </a:solidFill>
              </a:rPr>
              <a:t/>
            </a:r>
            <a:br>
              <a:rPr lang="en-US" sz="1600" dirty="0">
                <a:solidFill>
                  <a:schemeClr val="tx1"/>
                </a:solidFill>
              </a:rPr>
            </a:br>
            <a:r>
              <a:rPr lang="en-US" sz="1600" dirty="0" smtClean="0">
                <a:solidFill>
                  <a:schemeClr val="tx1"/>
                </a:solidFill>
              </a:rPr>
              <a:t>Memory (RAM)-intensive</a:t>
            </a:r>
            <a:endParaRPr lang="en-US" sz="1600" dirty="0">
              <a:solidFill>
                <a:schemeClr val="tx1"/>
              </a:solidFill>
            </a:endParaRPr>
          </a:p>
        </p:txBody>
      </p:sp>
      <p:sp>
        <p:nvSpPr>
          <p:cNvPr id="22" name="Rectangle 21"/>
          <p:cNvSpPr/>
          <p:nvPr/>
        </p:nvSpPr>
        <p:spPr>
          <a:xfrm>
            <a:off x="4541537" y="2423171"/>
            <a:ext cx="6728626" cy="1097268"/>
          </a:xfrm>
          <a:prstGeom prst="rect">
            <a:avLst/>
          </a:prstGeom>
          <a:solidFill>
            <a:schemeClr val="accent1">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b="1" dirty="0" smtClean="0">
                <a:solidFill>
                  <a:schemeClr val="tx1"/>
                </a:solidFill>
              </a:rPr>
              <a:t>PROS</a:t>
            </a:r>
          </a:p>
          <a:p>
            <a:pPr algn="ctr">
              <a:spcAft>
                <a:spcPts val="600"/>
              </a:spcAft>
            </a:pPr>
            <a:r>
              <a:rPr lang="en-US" sz="1600" dirty="0" smtClean="0">
                <a:solidFill>
                  <a:schemeClr val="tx1"/>
                </a:solidFill>
              </a:rPr>
              <a:t>Sub-species level resolution (genes, SNVs);</a:t>
            </a:r>
            <a:br>
              <a:rPr lang="en-US" sz="1600" dirty="0" smtClean="0">
                <a:solidFill>
                  <a:schemeClr val="tx1"/>
                </a:solidFill>
              </a:rPr>
            </a:br>
            <a:r>
              <a:rPr lang="en-US" sz="1600" dirty="0" smtClean="0">
                <a:solidFill>
                  <a:schemeClr val="tx1"/>
                </a:solidFill>
              </a:rPr>
              <a:t>Can “see” all the DNA in the community (virus, fungus, protozoa, etc.)</a:t>
            </a:r>
          </a:p>
        </p:txBody>
      </p:sp>
      <p:sp>
        <p:nvSpPr>
          <p:cNvPr id="24" name="Rectangle 23"/>
          <p:cNvSpPr/>
          <p:nvPr/>
        </p:nvSpPr>
        <p:spPr>
          <a:xfrm>
            <a:off x="4525489" y="4530213"/>
            <a:ext cx="6776394" cy="1001883"/>
          </a:xfrm>
          <a:prstGeom prst="rect">
            <a:avLst/>
          </a:prstGeom>
          <a:solidFill>
            <a:srgbClr val="FFCCFF"/>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b="1" dirty="0" smtClean="0">
                <a:solidFill>
                  <a:schemeClr val="tx1"/>
                </a:solidFill>
              </a:rPr>
              <a:t>CONS</a:t>
            </a:r>
            <a:endParaRPr lang="en-US" sz="1600" b="1" dirty="0">
              <a:solidFill>
                <a:schemeClr val="tx1"/>
              </a:solidFill>
            </a:endParaRPr>
          </a:p>
          <a:p>
            <a:pPr algn="ctr">
              <a:spcAft>
                <a:spcPts val="600"/>
              </a:spcAft>
            </a:pPr>
            <a:r>
              <a:rPr lang="en-US" sz="1600" dirty="0" smtClean="0">
                <a:solidFill>
                  <a:schemeClr val="tx1"/>
                </a:solidFill>
              </a:rPr>
              <a:t>Doesn’t work well for low-biomass samples;</a:t>
            </a:r>
            <a:br>
              <a:rPr lang="en-US" sz="1600" dirty="0" smtClean="0">
                <a:solidFill>
                  <a:schemeClr val="tx1"/>
                </a:solidFill>
              </a:rPr>
            </a:br>
            <a:r>
              <a:rPr lang="en-US" sz="1600" dirty="0" smtClean="0">
                <a:solidFill>
                  <a:schemeClr val="tx1"/>
                </a:solidFill>
              </a:rPr>
              <a:t>More expensive (but getting cheaper)</a:t>
            </a:r>
          </a:p>
        </p:txBody>
      </p:sp>
    </p:spTree>
    <p:extLst>
      <p:ext uri="{BB962C8B-B14F-4D97-AF65-F5344CB8AC3E}">
        <p14:creationId xmlns:p14="http://schemas.microsoft.com/office/powerpoint/2010/main" val="41992198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par>
                                <p:cTn id="42" presetID="10"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par>
                                <p:cTn id="56" presetID="10"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500"/>
                                        <p:tgtEl>
                                          <p:spTgt spid="28"/>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fade">
                                      <p:cBhvr>
                                        <p:cTn id="6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20" grpId="0" animBg="1"/>
      <p:bldP spid="21" grpId="0" animBg="1"/>
      <p:bldP spid="26" grpId="0" animBg="1"/>
      <p:bldP spid="27" grpId="0" animBg="1"/>
      <p:bldP spid="28" grpId="0" animBg="1"/>
      <p:bldP spid="29" grpId="0" animBg="1"/>
      <p:bldP spid="22" grpId="0" animBg="1"/>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52648" y="2367171"/>
            <a:ext cx="8686705" cy="2123658"/>
          </a:xfrm>
          <a:prstGeom prst="rect">
            <a:avLst/>
          </a:prstGeom>
          <a:noFill/>
        </p:spPr>
        <p:txBody>
          <a:bodyPr wrap="square" rtlCol="0">
            <a:spAutoFit/>
          </a:bodyPr>
          <a:lstStyle/>
          <a:p>
            <a:pPr algn="ctr"/>
            <a:r>
              <a:rPr lang="en-US" sz="6600" dirty="0" smtClean="0"/>
              <a:t>Properties of </a:t>
            </a:r>
            <a:r>
              <a:rPr lang="en-US" sz="6600" dirty="0" err="1" smtClean="0"/>
              <a:t>microbiome</a:t>
            </a:r>
            <a:r>
              <a:rPr lang="en-US" sz="6600" dirty="0" smtClean="0"/>
              <a:t> data</a:t>
            </a:r>
            <a:endParaRPr lang="en-US" sz="6600" dirty="0"/>
          </a:p>
        </p:txBody>
      </p:sp>
      <p:sp>
        <p:nvSpPr>
          <p:cNvPr id="2" name="Rounded Rectangle 1"/>
          <p:cNvSpPr/>
          <p:nvPr/>
        </p:nvSpPr>
        <p:spPr>
          <a:xfrm>
            <a:off x="243904" y="228636"/>
            <a:ext cx="11704192" cy="6400730"/>
          </a:xfrm>
          <a:prstGeom prst="roundRect">
            <a:avLst>
              <a:gd name="adj" fmla="val 4657"/>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1247778"/>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Properties of </a:t>
            </a:r>
            <a:r>
              <a:rPr lang="en-US" dirty="0" err="1" smtClean="0"/>
              <a:t>microbiome</a:t>
            </a:r>
            <a:r>
              <a:rPr lang="en-US" dirty="0" smtClean="0"/>
              <a:t> data</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3/19/2018</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25</a:t>
            </a:fld>
            <a:endParaRPr lang="en-US"/>
          </a:p>
        </p:txBody>
      </p:sp>
      <p:sp>
        <p:nvSpPr>
          <p:cNvPr id="6" name="Rectangle 5"/>
          <p:cNvSpPr/>
          <p:nvPr/>
        </p:nvSpPr>
        <p:spPr>
          <a:xfrm>
            <a:off x="3357319" y="3703347"/>
            <a:ext cx="1211998" cy="830997"/>
          </a:xfrm>
          <a:prstGeom prst="rect">
            <a:avLst/>
          </a:prstGeom>
        </p:spPr>
        <p:txBody>
          <a:bodyPr wrap="none">
            <a:spAutoFit/>
          </a:bodyPr>
          <a:lstStyle/>
          <a:p>
            <a:pPr algn="r"/>
            <a:r>
              <a:rPr lang="en-US" sz="2400" i="1" dirty="0" smtClean="0"/>
              <a:t>M</a:t>
            </a:r>
            <a:r>
              <a:rPr lang="en-US" sz="2400" dirty="0" smtClean="0"/>
              <a:t> </a:t>
            </a:r>
            <a:r>
              <a:rPr lang="en-US" sz="2400" dirty="0"/>
              <a:t>≫ </a:t>
            </a:r>
            <a:r>
              <a:rPr lang="en-US" sz="2400" i="1" dirty="0" smtClean="0"/>
              <a:t>N</a:t>
            </a:r>
          </a:p>
          <a:p>
            <a:pPr algn="r"/>
            <a:r>
              <a:rPr lang="en-US" sz="2400" dirty="0" smtClean="0"/>
              <a:t>features</a:t>
            </a:r>
            <a:endParaRPr lang="en-US" sz="2400" dirty="0"/>
          </a:p>
        </p:txBody>
      </p:sp>
      <p:sp>
        <p:nvSpPr>
          <p:cNvPr id="8" name="Rectangle 7"/>
          <p:cNvSpPr/>
          <p:nvPr/>
        </p:nvSpPr>
        <p:spPr bwMode="auto">
          <a:xfrm>
            <a:off x="4775623" y="2407947"/>
            <a:ext cx="4876800" cy="3581400"/>
          </a:xfrm>
          <a:prstGeom prst="rect">
            <a:avLst/>
          </a:prstGeom>
          <a:solidFill>
            <a:schemeClr val="accent3">
              <a:lumMod val="50000"/>
            </a:schemeClr>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bg1"/>
              </a:solidFill>
              <a:effectLst/>
              <a:latin typeface="Calibri" panose="020F0502020204030204" pitchFamily="34" charset="0"/>
              <a:ea typeface="ＭＳ Ｐゴシック" pitchFamily="1" charset="-128"/>
            </a:endParaRPr>
          </a:p>
        </p:txBody>
      </p:sp>
      <p:sp>
        <p:nvSpPr>
          <p:cNvPr id="9" name="Rectangle 8"/>
          <p:cNvSpPr/>
          <p:nvPr/>
        </p:nvSpPr>
        <p:spPr bwMode="auto">
          <a:xfrm>
            <a:off x="7823623" y="2407947"/>
            <a:ext cx="762000" cy="3581400"/>
          </a:xfrm>
          <a:prstGeom prst="rect">
            <a:avLst/>
          </a:prstGeom>
          <a:solidFill>
            <a:schemeClr val="accent3">
              <a:lumMod val="50000"/>
            </a:schemeClr>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l-GR" sz="2000" dirty="0" smtClean="0">
                <a:solidFill>
                  <a:schemeClr val="bg1"/>
                </a:solidFill>
                <a:latin typeface="Calibri" panose="020F0502020204030204" pitchFamily="34" charset="0"/>
              </a:rPr>
              <a:t>Σ</a:t>
            </a:r>
            <a:r>
              <a:rPr lang="en-US" sz="2000" baseline="-25000" dirty="0" smtClean="0">
                <a:solidFill>
                  <a:schemeClr val="bg1"/>
                </a:solidFill>
                <a:latin typeface="Calibri" panose="020F0502020204030204" pitchFamily="34" charset="0"/>
              </a:rPr>
              <a:t>M</a:t>
            </a:r>
            <a:r>
              <a:rPr lang="en-US" sz="2000" dirty="0" smtClean="0">
                <a:solidFill>
                  <a:schemeClr val="bg1"/>
                </a:solidFill>
                <a:latin typeface="Calibri" panose="020F0502020204030204" pitchFamily="34" charset="0"/>
              </a:rPr>
              <a:t>=</a:t>
            </a:r>
            <a:r>
              <a:rPr lang="en-US" sz="2000" i="1" dirty="0" smtClean="0">
                <a:solidFill>
                  <a:schemeClr val="bg1"/>
                </a:solidFill>
                <a:latin typeface="Calibri" panose="020F0502020204030204" pitchFamily="34" charset="0"/>
              </a:rPr>
              <a:t>k</a:t>
            </a:r>
            <a:endParaRPr kumimoji="0" lang="en-US" sz="2000" i="1" u="none" strike="noStrike" cap="none" normalizeH="0" baseline="0" dirty="0" smtClean="0">
              <a:ln>
                <a:noFill/>
              </a:ln>
              <a:solidFill>
                <a:schemeClr val="bg1"/>
              </a:solidFill>
              <a:effectLst/>
              <a:latin typeface="Calibri" panose="020F0502020204030204" pitchFamily="34" charset="0"/>
              <a:ea typeface="ＭＳ Ｐゴシック" pitchFamily="1" charset="-128"/>
            </a:endParaRPr>
          </a:p>
        </p:txBody>
      </p:sp>
      <p:sp>
        <p:nvSpPr>
          <p:cNvPr id="10" name="Rectangle 54"/>
          <p:cNvSpPr/>
          <p:nvPr/>
        </p:nvSpPr>
        <p:spPr bwMode="auto">
          <a:xfrm>
            <a:off x="8747721" y="2407947"/>
            <a:ext cx="914400" cy="3581402"/>
          </a:xfrm>
          <a:custGeom>
            <a:avLst/>
            <a:gdLst/>
            <a:ahLst/>
            <a:cxnLst/>
            <a:rect l="l" t="t" r="r" b="b"/>
            <a:pathLst>
              <a:path w="914400" h="3581402">
                <a:moveTo>
                  <a:pt x="0" y="0"/>
                </a:moveTo>
                <a:lnTo>
                  <a:pt x="914400" y="0"/>
                </a:lnTo>
                <a:lnTo>
                  <a:pt x="914400" y="3200402"/>
                </a:lnTo>
                <a:lnTo>
                  <a:pt x="914400" y="3581402"/>
                </a:lnTo>
                <a:lnTo>
                  <a:pt x="0" y="3200402"/>
                </a:lnTo>
                <a:close/>
              </a:path>
            </a:pathLst>
          </a:custGeom>
          <a:solidFill>
            <a:schemeClr val="accent3">
              <a:lumMod val="50000"/>
            </a:schemeClr>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a:r>
              <a:rPr lang="en-US" sz="2000" dirty="0" smtClean="0">
                <a:solidFill>
                  <a:schemeClr val="bg1"/>
                </a:solidFill>
                <a:latin typeface="Calibri" panose="020F0502020204030204" pitchFamily="34" charset="0"/>
              </a:rPr>
              <a:t>10,000</a:t>
            </a:r>
          </a:p>
          <a:p>
            <a:pPr algn="r"/>
            <a:endParaRPr lang="en-US" sz="2000" dirty="0">
              <a:solidFill>
                <a:schemeClr val="bg1"/>
              </a:solidFill>
              <a:latin typeface="Calibri" panose="020F0502020204030204" pitchFamily="34" charset="0"/>
            </a:endParaRPr>
          </a:p>
          <a:p>
            <a:pPr algn="r"/>
            <a:r>
              <a:rPr lang="en-US" sz="2000" dirty="0" smtClean="0">
                <a:solidFill>
                  <a:schemeClr val="bg1"/>
                </a:solidFill>
                <a:latin typeface="Calibri" panose="020F0502020204030204" pitchFamily="34" charset="0"/>
              </a:rPr>
              <a:t>1,000</a:t>
            </a:r>
          </a:p>
          <a:p>
            <a:pPr algn="r"/>
            <a:endParaRPr lang="en-US" sz="2000" dirty="0">
              <a:solidFill>
                <a:schemeClr val="bg1"/>
              </a:solidFill>
              <a:latin typeface="Calibri" panose="020F0502020204030204" pitchFamily="34" charset="0"/>
            </a:endParaRPr>
          </a:p>
          <a:p>
            <a:pPr algn="r"/>
            <a:r>
              <a:rPr lang="en-US" sz="2000" dirty="0" smtClean="0">
                <a:solidFill>
                  <a:schemeClr val="bg1"/>
                </a:solidFill>
                <a:latin typeface="Calibri" panose="020F0502020204030204" pitchFamily="34" charset="0"/>
              </a:rPr>
              <a:t>100</a:t>
            </a:r>
          </a:p>
          <a:p>
            <a:pPr algn="r"/>
            <a:endParaRPr lang="en-US" sz="2000" dirty="0">
              <a:solidFill>
                <a:schemeClr val="bg1"/>
              </a:solidFill>
              <a:latin typeface="Calibri" panose="020F0502020204030204" pitchFamily="34" charset="0"/>
            </a:endParaRPr>
          </a:p>
          <a:p>
            <a:pPr algn="r"/>
            <a:r>
              <a:rPr lang="en-US" sz="2000" dirty="0" smtClean="0">
                <a:solidFill>
                  <a:schemeClr val="bg1"/>
                </a:solidFill>
                <a:latin typeface="Calibri" panose="020F0502020204030204" pitchFamily="34" charset="0"/>
              </a:rPr>
              <a:t>10</a:t>
            </a:r>
          </a:p>
          <a:p>
            <a:pPr algn="r"/>
            <a:endParaRPr lang="en-US" sz="2000" dirty="0">
              <a:solidFill>
                <a:schemeClr val="bg1"/>
              </a:solidFill>
              <a:latin typeface="Calibri" panose="020F0502020204030204" pitchFamily="34" charset="0"/>
            </a:endParaRPr>
          </a:p>
          <a:p>
            <a:pPr algn="r"/>
            <a:r>
              <a:rPr lang="en-US" sz="2000" dirty="0" smtClean="0">
                <a:solidFill>
                  <a:schemeClr val="bg1"/>
                </a:solidFill>
                <a:latin typeface="Calibri" panose="020F0502020204030204" pitchFamily="34" charset="0"/>
              </a:rPr>
              <a:t>1</a:t>
            </a:r>
          </a:p>
        </p:txBody>
      </p:sp>
      <p:sp>
        <p:nvSpPr>
          <p:cNvPr id="11" name="TextBox 10"/>
          <p:cNvSpPr txBox="1"/>
          <p:nvPr/>
        </p:nvSpPr>
        <p:spPr>
          <a:xfrm>
            <a:off x="6478084" y="1798347"/>
            <a:ext cx="1471878" cy="461665"/>
          </a:xfrm>
          <a:prstGeom prst="rect">
            <a:avLst/>
          </a:prstGeom>
          <a:noFill/>
        </p:spPr>
        <p:txBody>
          <a:bodyPr wrap="none" rtlCol="0">
            <a:spAutoFit/>
          </a:bodyPr>
          <a:lstStyle/>
          <a:p>
            <a:pPr lvl="0"/>
            <a:r>
              <a:rPr lang="en-US" sz="2400" i="1" dirty="0">
                <a:latin typeface="Calibri" panose="020F0502020204030204" pitchFamily="34" charset="0"/>
              </a:rPr>
              <a:t>N</a:t>
            </a:r>
            <a:r>
              <a:rPr lang="en-US" sz="2400" dirty="0">
                <a:latin typeface="Calibri" panose="020F0502020204030204" pitchFamily="34" charset="0"/>
              </a:rPr>
              <a:t> samples</a:t>
            </a:r>
          </a:p>
        </p:txBody>
      </p:sp>
      <p:sp>
        <p:nvSpPr>
          <p:cNvPr id="12" name="TextBox 11"/>
          <p:cNvSpPr txBox="1"/>
          <p:nvPr/>
        </p:nvSpPr>
        <p:spPr>
          <a:xfrm>
            <a:off x="6478084" y="960147"/>
            <a:ext cx="1471878" cy="461665"/>
          </a:xfrm>
          <a:prstGeom prst="rect">
            <a:avLst/>
          </a:prstGeom>
          <a:noFill/>
        </p:spPr>
        <p:txBody>
          <a:bodyPr wrap="none" rtlCol="0">
            <a:spAutoFit/>
          </a:bodyPr>
          <a:lstStyle/>
          <a:p>
            <a:r>
              <a:rPr lang="en-US" sz="2400" i="1" dirty="0" smtClean="0">
                <a:latin typeface="Calibri" panose="020F0502020204030204" pitchFamily="34" charset="0"/>
              </a:rPr>
              <a:t>N</a:t>
            </a:r>
            <a:r>
              <a:rPr lang="en-US" sz="2400" dirty="0" smtClean="0">
                <a:latin typeface="Calibri" panose="020F0502020204030204" pitchFamily="34" charset="0"/>
              </a:rPr>
              <a:t> samples</a:t>
            </a:r>
            <a:endParaRPr lang="en-US" sz="2400" dirty="0">
              <a:latin typeface="Calibri" panose="020F0502020204030204" pitchFamily="34" charset="0"/>
            </a:endParaRPr>
          </a:p>
        </p:txBody>
      </p:sp>
      <p:sp>
        <p:nvSpPr>
          <p:cNvPr id="13" name="TextBox 12"/>
          <p:cNvSpPr txBox="1"/>
          <p:nvPr/>
        </p:nvSpPr>
        <p:spPr>
          <a:xfrm>
            <a:off x="1194223" y="2905986"/>
            <a:ext cx="2028184" cy="2585323"/>
          </a:xfrm>
          <a:prstGeom prst="rect">
            <a:avLst/>
          </a:prstGeom>
          <a:noFill/>
        </p:spPr>
        <p:txBody>
          <a:bodyPr wrap="none" rtlCol="0">
            <a:spAutoFit/>
          </a:bodyPr>
          <a:lstStyle/>
          <a:p>
            <a:pPr algn="r"/>
            <a:r>
              <a:rPr lang="en-US" b="1" dirty="0">
                <a:latin typeface="Calibri" panose="020F0502020204030204" pitchFamily="34" charset="0"/>
              </a:rPr>
              <a:t>100s – 1Ks of </a:t>
            </a:r>
          </a:p>
          <a:p>
            <a:pPr algn="r"/>
            <a:r>
              <a:rPr lang="en-US" b="1" u="sng" dirty="0">
                <a:latin typeface="Calibri" panose="020F0502020204030204" pitchFamily="34" charset="0"/>
              </a:rPr>
              <a:t>taxa</a:t>
            </a:r>
          </a:p>
          <a:p>
            <a:pPr algn="r"/>
            <a:endParaRPr lang="en-US" b="1" dirty="0">
              <a:effectLst/>
              <a:latin typeface="Calibri" panose="020F0502020204030204" pitchFamily="34" charset="0"/>
            </a:endParaRPr>
          </a:p>
          <a:p>
            <a:pPr algn="r"/>
            <a:r>
              <a:rPr lang="en-US" b="1" dirty="0" smtClean="0">
                <a:effectLst/>
                <a:latin typeface="Calibri" panose="020F0502020204030204" pitchFamily="34" charset="0"/>
              </a:rPr>
              <a:t>1Ks – 10Ks of</a:t>
            </a:r>
          </a:p>
          <a:p>
            <a:pPr algn="r"/>
            <a:r>
              <a:rPr lang="en-US" b="1" u="sng" dirty="0" smtClean="0">
                <a:effectLst/>
                <a:latin typeface="Calibri" panose="020F0502020204030204" pitchFamily="34" charset="0"/>
              </a:rPr>
              <a:t>functional modules</a:t>
            </a:r>
          </a:p>
          <a:p>
            <a:pPr algn="r"/>
            <a:r>
              <a:rPr lang="en-US" b="1" dirty="0" smtClean="0">
                <a:effectLst/>
                <a:latin typeface="Calibri" panose="020F0502020204030204" pitchFamily="34" charset="0"/>
              </a:rPr>
              <a:t>(e.g. pathways)</a:t>
            </a:r>
          </a:p>
          <a:p>
            <a:pPr algn="r"/>
            <a:endParaRPr lang="en-US" b="1" dirty="0">
              <a:effectLst/>
              <a:latin typeface="Calibri" panose="020F0502020204030204" pitchFamily="34" charset="0"/>
            </a:endParaRPr>
          </a:p>
          <a:p>
            <a:pPr algn="r"/>
            <a:r>
              <a:rPr lang="en-US" b="1" dirty="0" smtClean="0">
                <a:effectLst/>
                <a:latin typeface="Calibri" panose="020F0502020204030204" pitchFamily="34" charset="0"/>
              </a:rPr>
              <a:t>100Ks – 1Ms of</a:t>
            </a:r>
          </a:p>
          <a:p>
            <a:pPr algn="r"/>
            <a:r>
              <a:rPr lang="en-US" b="1" u="sng" dirty="0" smtClean="0">
                <a:effectLst/>
                <a:latin typeface="Calibri" panose="020F0502020204030204" pitchFamily="34" charset="0"/>
              </a:rPr>
              <a:t>genes</a:t>
            </a:r>
            <a:endParaRPr lang="en-US" u="sng" dirty="0">
              <a:effectLst/>
              <a:latin typeface="Calibri" panose="020F0502020204030204" pitchFamily="34" charset="0"/>
            </a:endParaRPr>
          </a:p>
        </p:txBody>
      </p:sp>
      <p:sp>
        <p:nvSpPr>
          <p:cNvPr id="14" name="Rectangle 13"/>
          <p:cNvSpPr/>
          <p:nvPr/>
        </p:nvSpPr>
        <p:spPr bwMode="auto">
          <a:xfrm>
            <a:off x="6909223" y="2407947"/>
            <a:ext cx="762000" cy="3581400"/>
          </a:xfrm>
          <a:prstGeom prst="rect">
            <a:avLst/>
          </a:prstGeom>
          <a:solidFill>
            <a:schemeClr val="accent3">
              <a:lumMod val="50000"/>
            </a:schemeClr>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l-GR" sz="2000" dirty="0" smtClean="0">
                <a:solidFill>
                  <a:schemeClr val="bg1"/>
                </a:solidFill>
                <a:latin typeface="Calibri" panose="020F0502020204030204" pitchFamily="34" charset="0"/>
              </a:rPr>
              <a:t>Σ</a:t>
            </a:r>
            <a:r>
              <a:rPr lang="en-US" sz="2000" baseline="-25000" dirty="0" smtClean="0">
                <a:solidFill>
                  <a:schemeClr val="bg1"/>
                </a:solidFill>
                <a:latin typeface="Calibri" panose="020F0502020204030204" pitchFamily="34" charset="0"/>
              </a:rPr>
              <a:t>M</a:t>
            </a:r>
            <a:r>
              <a:rPr lang="en-US" sz="2000" dirty="0" smtClean="0">
                <a:solidFill>
                  <a:schemeClr val="bg1"/>
                </a:solidFill>
                <a:latin typeface="Calibri" panose="020F0502020204030204" pitchFamily="34" charset="0"/>
              </a:rPr>
              <a:t>=</a:t>
            </a:r>
            <a:r>
              <a:rPr lang="en-US" sz="2000" i="1" dirty="0" smtClean="0">
                <a:solidFill>
                  <a:schemeClr val="bg1"/>
                </a:solidFill>
                <a:latin typeface="Calibri" panose="020F0502020204030204" pitchFamily="34" charset="0"/>
              </a:rPr>
              <a:t>k</a:t>
            </a:r>
            <a:endParaRPr kumimoji="0" lang="en-US" sz="2000" i="1" u="none" strike="noStrike" cap="none" normalizeH="0" baseline="0" dirty="0" smtClean="0">
              <a:ln>
                <a:noFill/>
              </a:ln>
              <a:solidFill>
                <a:schemeClr val="bg1"/>
              </a:solidFill>
              <a:effectLst/>
              <a:latin typeface="Calibri" panose="020F0502020204030204" pitchFamily="34" charset="0"/>
              <a:ea typeface="ＭＳ Ｐゴシック" pitchFamily="1" charset="-128"/>
            </a:endParaRPr>
          </a:p>
        </p:txBody>
      </p:sp>
      <p:sp>
        <p:nvSpPr>
          <p:cNvPr id="15" name="Rectangle 14"/>
          <p:cNvSpPr/>
          <p:nvPr/>
        </p:nvSpPr>
        <p:spPr bwMode="auto">
          <a:xfrm rot="16200000">
            <a:off x="5156623" y="3931948"/>
            <a:ext cx="1295400" cy="1600200"/>
          </a:xfrm>
          <a:prstGeom prst="rect">
            <a:avLst/>
          </a:prstGeom>
          <a:solidFill>
            <a:schemeClr val="tx1"/>
          </a:solidFill>
          <a:ln w="28575" cap="flat" cmpd="sng" algn="ctr">
            <a:noFill/>
            <a:prstDash val="solid"/>
            <a:round/>
            <a:headEnd type="none" w="med" len="med"/>
            <a:tailEnd type="none" w="med" len="med"/>
          </a:ln>
          <a:effectLst>
            <a:glow rad="101600">
              <a:schemeClr val="tx1">
                <a:alpha val="60000"/>
              </a:schemeClr>
            </a:glow>
          </a:effectLst>
        </p:spPr>
        <p:txBody>
          <a:bodyPr vert="vert"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9600" b="0" i="0" u="none" strike="noStrike" cap="none" normalizeH="0" baseline="0" dirty="0" smtClean="0">
                <a:ln>
                  <a:noFill/>
                </a:ln>
                <a:solidFill>
                  <a:schemeClr val="bg1"/>
                </a:solidFill>
                <a:effectLst/>
                <a:latin typeface="Calibri" panose="020F0502020204030204" pitchFamily="34" charset="0"/>
                <a:ea typeface="ＭＳ Ｐゴシック" pitchFamily="1" charset="-128"/>
              </a:rPr>
              <a:t>0</a:t>
            </a:r>
          </a:p>
        </p:txBody>
      </p:sp>
      <p:sp>
        <p:nvSpPr>
          <p:cNvPr id="16" name="Rectangle 15"/>
          <p:cNvSpPr/>
          <p:nvPr/>
        </p:nvSpPr>
        <p:spPr bwMode="auto">
          <a:xfrm rot="16200000">
            <a:off x="7057391" y="2598447"/>
            <a:ext cx="1371600" cy="1278466"/>
          </a:xfrm>
          <a:prstGeom prst="rect">
            <a:avLst/>
          </a:prstGeom>
          <a:solidFill>
            <a:schemeClr val="tx1"/>
          </a:solidFill>
          <a:ln w="28575" cap="flat" cmpd="sng" algn="ctr">
            <a:noFill/>
            <a:prstDash val="solid"/>
            <a:round/>
            <a:headEnd type="none" w="med" len="med"/>
            <a:tailEnd type="none" w="med" len="med"/>
          </a:ln>
          <a:effectLst>
            <a:glow rad="101600">
              <a:schemeClr val="tx1">
                <a:alpha val="60000"/>
              </a:schemeClr>
            </a:glow>
          </a:effectLst>
        </p:spPr>
        <p:txBody>
          <a:bodyPr vert="vert" wrap="square" lIns="91440" tIns="45720" rIns="91440" bIns="45720" numCol="1" rtlCol="0" anchor="ctr" anchorCtr="0" compatLnSpc="1">
            <a:prstTxWarp prst="textNoShape">
              <a:avLst/>
            </a:prstTxWarp>
          </a:bodyPr>
          <a:lstStyle/>
          <a:p>
            <a:pPr lvl="0" algn="ctr" eaLnBrk="0" fontAlgn="base" hangingPunct="0">
              <a:spcBef>
                <a:spcPct val="0"/>
              </a:spcBef>
              <a:spcAft>
                <a:spcPct val="0"/>
              </a:spcAft>
            </a:pPr>
            <a:r>
              <a:rPr lang="en-US" sz="9600" dirty="0">
                <a:solidFill>
                  <a:prstClr val="white"/>
                </a:solidFill>
                <a:latin typeface="Calibri" panose="020F0502020204030204" pitchFamily="34" charset="0"/>
                <a:ea typeface="ＭＳ Ｐゴシック" pitchFamily="1" charset="-128"/>
              </a:rPr>
              <a:t>0</a:t>
            </a:r>
          </a:p>
        </p:txBody>
      </p:sp>
      <p:sp>
        <p:nvSpPr>
          <p:cNvPr id="17" name="TextBox 16"/>
          <p:cNvSpPr txBox="1"/>
          <p:nvPr/>
        </p:nvSpPr>
        <p:spPr>
          <a:xfrm>
            <a:off x="3251623" y="1623861"/>
            <a:ext cx="1401666" cy="707886"/>
          </a:xfrm>
          <a:prstGeom prst="rect">
            <a:avLst/>
          </a:prstGeom>
          <a:noFill/>
        </p:spPr>
        <p:txBody>
          <a:bodyPr wrap="none" rtlCol="0">
            <a:spAutoFit/>
          </a:bodyPr>
          <a:lstStyle/>
          <a:p>
            <a:pPr algn="ctr"/>
            <a:r>
              <a:rPr lang="en-US" sz="2000" i="1" dirty="0" smtClean="0">
                <a:latin typeface="Calibri" panose="020F0502020204030204" pitchFamily="34" charset="0"/>
              </a:rPr>
              <a:t>M stratified</a:t>
            </a:r>
          </a:p>
          <a:p>
            <a:pPr algn="ctr"/>
            <a:r>
              <a:rPr lang="en-US" sz="2000" i="1" dirty="0" smtClean="0">
                <a:latin typeface="Calibri" panose="020F0502020204030204" pitchFamily="34" charset="0"/>
              </a:rPr>
              <a:t>features</a:t>
            </a:r>
            <a:endParaRPr lang="en-US" sz="2000" dirty="0">
              <a:latin typeface="Calibri" panose="020F0502020204030204" pitchFamily="34" charset="0"/>
            </a:endParaRPr>
          </a:p>
        </p:txBody>
      </p:sp>
      <p:sp>
        <p:nvSpPr>
          <p:cNvPr id="18" name="TextBox 17"/>
          <p:cNvSpPr txBox="1"/>
          <p:nvPr/>
        </p:nvSpPr>
        <p:spPr>
          <a:xfrm>
            <a:off x="4754407" y="6141747"/>
            <a:ext cx="1011816" cy="400110"/>
          </a:xfrm>
          <a:prstGeom prst="rect">
            <a:avLst/>
          </a:prstGeom>
          <a:noFill/>
        </p:spPr>
        <p:txBody>
          <a:bodyPr wrap="none" rtlCol="0">
            <a:spAutoFit/>
          </a:bodyPr>
          <a:lstStyle/>
          <a:p>
            <a:pPr algn="ctr"/>
            <a:r>
              <a:rPr lang="en-US" sz="2000" i="1" dirty="0" smtClean="0">
                <a:latin typeface="Calibri" panose="020F0502020204030204" pitchFamily="34" charset="0"/>
              </a:rPr>
              <a:t>Sparsity</a:t>
            </a:r>
            <a:endParaRPr lang="en-US" sz="2000" dirty="0">
              <a:latin typeface="Calibri" panose="020F0502020204030204" pitchFamily="34" charset="0"/>
            </a:endParaRPr>
          </a:p>
        </p:txBody>
      </p:sp>
      <p:sp>
        <p:nvSpPr>
          <p:cNvPr id="19" name="TextBox 18"/>
          <p:cNvSpPr txBox="1"/>
          <p:nvPr/>
        </p:nvSpPr>
        <p:spPr>
          <a:xfrm>
            <a:off x="7287672" y="6141747"/>
            <a:ext cx="2364751" cy="400110"/>
          </a:xfrm>
          <a:prstGeom prst="rect">
            <a:avLst/>
          </a:prstGeom>
          <a:noFill/>
        </p:spPr>
        <p:txBody>
          <a:bodyPr wrap="none" rtlCol="0">
            <a:spAutoFit/>
          </a:bodyPr>
          <a:lstStyle/>
          <a:p>
            <a:pPr algn="ctr"/>
            <a:r>
              <a:rPr lang="en-US" sz="2000" i="1" dirty="0" smtClean="0">
                <a:latin typeface="Calibri" panose="020F0502020204030204" pitchFamily="34" charset="0"/>
              </a:rPr>
              <a:t>Large dynamic range</a:t>
            </a:r>
            <a:endParaRPr lang="en-US" sz="2000" dirty="0">
              <a:latin typeface="Calibri" panose="020F0502020204030204" pitchFamily="34" charset="0"/>
            </a:endParaRPr>
          </a:p>
        </p:txBody>
      </p:sp>
      <p:sp>
        <p:nvSpPr>
          <p:cNvPr id="20" name="Rectangle 19"/>
          <p:cNvSpPr/>
          <p:nvPr/>
        </p:nvSpPr>
        <p:spPr>
          <a:xfrm>
            <a:off x="4851823" y="2468463"/>
            <a:ext cx="2057400" cy="1446550"/>
          </a:xfrm>
          <a:prstGeom prst="rect">
            <a:avLst/>
          </a:prstGeom>
        </p:spPr>
        <p:txBody>
          <a:bodyPr wrap="square">
            <a:spAutoFit/>
          </a:bodyPr>
          <a:lstStyle/>
          <a:p>
            <a:pPr eaLnBrk="0" fontAlgn="base" hangingPunct="0">
              <a:spcBef>
                <a:spcPct val="0"/>
              </a:spcBef>
              <a:spcAft>
                <a:spcPct val="0"/>
              </a:spcAft>
            </a:pPr>
            <a:r>
              <a:rPr lang="en-US" sz="2400" dirty="0">
                <a:solidFill>
                  <a:schemeClr val="bg1"/>
                </a:solidFill>
                <a:latin typeface="Calibri" panose="020F0502020204030204" pitchFamily="34" charset="0"/>
                <a:ea typeface="ＭＳ Ｐゴシック" pitchFamily="1" charset="-128"/>
              </a:rPr>
              <a:t>Compositional </a:t>
            </a:r>
          </a:p>
          <a:p>
            <a:pPr eaLnBrk="0" fontAlgn="base" hangingPunct="0">
              <a:spcBef>
                <a:spcPct val="0"/>
              </a:spcBef>
              <a:spcAft>
                <a:spcPct val="0"/>
              </a:spcAft>
            </a:pPr>
            <a:r>
              <a:rPr lang="en-US" sz="2400" dirty="0">
                <a:solidFill>
                  <a:schemeClr val="bg1"/>
                </a:solidFill>
                <a:latin typeface="Calibri" panose="020F0502020204030204" pitchFamily="34" charset="0"/>
                <a:ea typeface="ＭＳ Ｐゴシック" pitchFamily="1" charset="-128"/>
              </a:rPr>
              <a:t>measurements</a:t>
            </a:r>
          </a:p>
          <a:p>
            <a:pPr eaLnBrk="0" fontAlgn="base" hangingPunct="0">
              <a:spcBef>
                <a:spcPct val="0"/>
              </a:spcBef>
              <a:spcAft>
                <a:spcPct val="0"/>
              </a:spcAft>
            </a:pPr>
            <a:r>
              <a:rPr lang="en-US" sz="2000" dirty="0">
                <a:solidFill>
                  <a:schemeClr val="bg1"/>
                </a:solidFill>
                <a:latin typeface="Calibri" panose="020F0502020204030204" pitchFamily="34" charset="0"/>
                <a:ea typeface="ＭＳ Ｐゴシック" pitchFamily="1" charset="-128"/>
              </a:rPr>
              <a:t>(e.g. %, copies </a:t>
            </a:r>
          </a:p>
          <a:p>
            <a:pPr eaLnBrk="0" fontAlgn="base" hangingPunct="0">
              <a:spcBef>
                <a:spcPct val="0"/>
              </a:spcBef>
              <a:spcAft>
                <a:spcPct val="0"/>
              </a:spcAft>
            </a:pPr>
            <a:r>
              <a:rPr lang="en-US" sz="2000" dirty="0">
                <a:solidFill>
                  <a:schemeClr val="bg1"/>
                </a:solidFill>
                <a:latin typeface="Calibri" panose="020F0502020204030204" pitchFamily="34" charset="0"/>
                <a:ea typeface="ＭＳ Ｐゴシック" pitchFamily="1" charset="-128"/>
              </a:rPr>
              <a:t>per million)</a:t>
            </a:r>
          </a:p>
        </p:txBody>
      </p:sp>
      <p:sp>
        <p:nvSpPr>
          <p:cNvPr id="22" name="Right Triangle 4"/>
          <p:cNvSpPr/>
          <p:nvPr/>
        </p:nvSpPr>
        <p:spPr>
          <a:xfrm>
            <a:off x="4775623" y="5608347"/>
            <a:ext cx="4876800" cy="381000"/>
          </a:xfrm>
          <a:custGeom>
            <a:avLst/>
            <a:gdLst/>
            <a:ahLst/>
            <a:cxnLst/>
            <a:rect l="l" t="t" r="r" b="b"/>
            <a:pathLst>
              <a:path w="4876800" h="381000">
                <a:moveTo>
                  <a:pt x="0" y="0"/>
                </a:moveTo>
                <a:lnTo>
                  <a:pt x="3962400" y="0"/>
                </a:lnTo>
                <a:lnTo>
                  <a:pt x="4876800" y="381000"/>
                </a:lnTo>
                <a:lnTo>
                  <a:pt x="3962400" y="381000"/>
                </a:lnTo>
                <a:lnTo>
                  <a:pt x="0" y="381000"/>
                </a:lnTo>
                <a:close/>
              </a:path>
            </a:pathLst>
          </a:custGeom>
          <a:solidFill>
            <a:schemeClr val="accent3">
              <a:lumMod val="50000"/>
            </a:schemeClr>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en-US" sz="2000" dirty="0" smtClean="0">
                <a:solidFill>
                  <a:schemeClr val="bg1"/>
                </a:solidFill>
                <a:latin typeface="Calibri" panose="020F0502020204030204" pitchFamily="34" charset="0"/>
              </a:rPr>
              <a:t>10,000       1,000       100       10       1</a:t>
            </a:r>
            <a:endParaRPr lang="en-US" sz="2000" dirty="0">
              <a:solidFill>
                <a:schemeClr val="bg1"/>
              </a:solidFill>
              <a:latin typeface="Calibri" panose="020F0502020204030204" pitchFamily="34" charset="0"/>
            </a:endParaRPr>
          </a:p>
        </p:txBody>
      </p:sp>
      <p:sp>
        <p:nvSpPr>
          <p:cNvPr id="7" name="Rectangle 6"/>
          <p:cNvSpPr/>
          <p:nvPr/>
        </p:nvSpPr>
        <p:spPr bwMode="auto">
          <a:xfrm rot="16200000">
            <a:off x="2184823" y="3550947"/>
            <a:ext cx="3581400" cy="1295400"/>
          </a:xfrm>
          <a:prstGeom prst="rect">
            <a:avLst/>
          </a:prstGeom>
          <a:solidFill>
            <a:schemeClr val="accent1">
              <a:lumMod val="50000"/>
            </a:schemeClr>
          </a:solidFill>
          <a:ln w="28575" cap="flat" cmpd="sng" algn="ctr">
            <a:solidFill>
              <a:schemeClr val="bg1"/>
            </a:solidFill>
            <a:prstDash val="solid"/>
            <a:round/>
            <a:headEnd type="none" w="med" len="med"/>
            <a:tailEnd type="none" w="med" len="med"/>
          </a:ln>
          <a:effectLst/>
        </p:spPr>
        <p:txBody>
          <a:bodyPr vert="vert" wrap="square" lIns="274320" tIns="182880" rIns="91440" bIns="18288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2400" dirty="0" smtClean="0">
                <a:solidFill>
                  <a:schemeClr val="bg1"/>
                </a:solidFill>
                <a:latin typeface="Calibri" panose="020F0502020204030204" pitchFamily="34" charset="0"/>
                <a:ea typeface="ＭＳ Ｐゴシック" pitchFamily="1" charset="-128"/>
              </a:rPr>
              <a:t>A1</a:t>
            </a:r>
          </a:p>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bg1"/>
                </a:solidFill>
                <a:effectLst/>
                <a:latin typeface="Calibri" panose="020F0502020204030204" pitchFamily="34" charset="0"/>
                <a:ea typeface="ＭＳ Ｐゴシック" pitchFamily="1" charset="-128"/>
              </a:rPr>
              <a:t>A1|B1</a:t>
            </a:r>
          </a:p>
          <a:p>
            <a:pPr marL="0" marR="0" indent="0" algn="l" defTabSz="914400" rtl="0" eaLnBrk="0" fontAlgn="base" latinLnBrk="0" hangingPunct="0">
              <a:lnSpc>
                <a:spcPct val="100000"/>
              </a:lnSpc>
              <a:spcBef>
                <a:spcPct val="0"/>
              </a:spcBef>
              <a:spcAft>
                <a:spcPct val="0"/>
              </a:spcAft>
              <a:buClrTx/>
              <a:buSzTx/>
              <a:buFontTx/>
              <a:buNone/>
              <a:tabLst/>
            </a:pPr>
            <a:r>
              <a:rPr lang="en-US" sz="2400" dirty="0" smtClean="0">
                <a:solidFill>
                  <a:schemeClr val="bg1"/>
                </a:solidFill>
                <a:latin typeface="Calibri" panose="020F0502020204030204" pitchFamily="34" charset="0"/>
                <a:ea typeface="ＭＳ Ｐゴシック" pitchFamily="1" charset="-128"/>
              </a:rPr>
              <a:t>A1|B2</a:t>
            </a:r>
          </a:p>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bg1"/>
                </a:solidFill>
                <a:effectLst/>
                <a:latin typeface="Calibri" panose="020F0502020204030204" pitchFamily="34" charset="0"/>
                <a:ea typeface="ＭＳ Ｐゴシック" pitchFamily="1" charset="-128"/>
              </a:rPr>
              <a:t>A2</a:t>
            </a:r>
          </a:p>
          <a:p>
            <a:pPr marL="0" marR="0" indent="0" algn="l" defTabSz="914400" rtl="0" eaLnBrk="0" fontAlgn="base" latinLnBrk="0" hangingPunct="0">
              <a:lnSpc>
                <a:spcPct val="100000"/>
              </a:lnSpc>
              <a:spcBef>
                <a:spcPct val="0"/>
              </a:spcBef>
              <a:spcAft>
                <a:spcPct val="0"/>
              </a:spcAft>
              <a:buClrTx/>
              <a:buSzTx/>
              <a:buFontTx/>
              <a:buNone/>
              <a:tabLst/>
            </a:pPr>
            <a:r>
              <a:rPr lang="en-US" sz="2400" dirty="0" smtClean="0">
                <a:solidFill>
                  <a:schemeClr val="bg1"/>
                </a:solidFill>
                <a:latin typeface="Calibri" panose="020F0502020204030204" pitchFamily="34" charset="0"/>
                <a:ea typeface="ＭＳ Ｐゴシック" pitchFamily="1" charset="-128"/>
              </a:rPr>
              <a:t>A2|B3</a:t>
            </a:r>
          </a:p>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bg1"/>
                </a:solidFill>
                <a:effectLst/>
                <a:latin typeface="Calibri" panose="020F0502020204030204" pitchFamily="34" charset="0"/>
                <a:ea typeface="ＭＳ Ｐゴシック" pitchFamily="1" charset="-128"/>
              </a:rPr>
              <a:t>A2|B4</a:t>
            </a:r>
          </a:p>
          <a:p>
            <a:pPr marL="0" marR="0" indent="0" algn="l" defTabSz="914400" rtl="0" eaLnBrk="0" fontAlgn="base" latinLnBrk="0" hangingPunct="0">
              <a:lnSpc>
                <a:spcPct val="100000"/>
              </a:lnSpc>
              <a:spcBef>
                <a:spcPct val="0"/>
              </a:spcBef>
              <a:spcAft>
                <a:spcPct val="0"/>
              </a:spcAft>
              <a:buClrTx/>
              <a:buSzTx/>
              <a:buFontTx/>
              <a:buNone/>
              <a:tabLst/>
            </a:pPr>
            <a:r>
              <a:rPr lang="en-US" sz="2400" dirty="0" smtClean="0">
                <a:solidFill>
                  <a:schemeClr val="bg1"/>
                </a:solidFill>
                <a:latin typeface="Calibri" panose="020F0502020204030204" pitchFamily="34" charset="0"/>
                <a:ea typeface="ＭＳ Ｐゴシック" pitchFamily="1" charset="-128"/>
              </a:rPr>
              <a:t>A3</a:t>
            </a:r>
          </a:p>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bg1"/>
                </a:solidFill>
                <a:effectLst/>
                <a:latin typeface="Calibri" panose="020F0502020204030204" pitchFamily="34" charset="0"/>
                <a:ea typeface="ＭＳ Ｐゴシック" pitchFamily="1" charset="-128"/>
              </a:rPr>
              <a:t>A3|B5</a:t>
            </a:r>
          </a:p>
          <a:p>
            <a:pPr marL="0" marR="0" indent="0" algn="l" defTabSz="914400" rtl="0" eaLnBrk="0" fontAlgn="base" latinLnBrk="0" hangingPunct="0">
              <a:lnSpc>
                <a:spcPct val="100000"/>
              </a:lnSpc>
              <a:spcBef>
                <a:spcPct val="0"/>
              </a:spcBef>
              <a:spcAft>
                <a:spcPct val="0"/>
              </a:spcAft>
              <a:buClrTx/>
              <a:buSzTx/>
              <a:buFontTx/>
              <a:buNone/>
              <a:tabLst/>
            </a:pPr>
            <a:r>
              <a:rPr lang="en-US" sz="2400" dirty="0" smtClean="0">
                <a:solidFill>
                  <a:schemeClr val="bg1"/>
                </a:solidFill>
                <a:latin typeface="Calibri" panose="020F0502020204030204" pitchFamily="34" charset="0"/>
                <a:ea typeface="ＭＳ Ｐゴシック" pitchFamily="1" charset="-128"/>
              </a:rPr>
              <a:t>A3|B6</a:t>
            </a:r>
            <a:endParaRPr kumimoji="0" lang="en-US" sz="2400" b="0" i="0" u="none" strike="noStrike" cap="none" normalizeH="0" baseline="0" dirty="0" smtClean="0">
              <a:ln>
                <a:noFill/>
              </a:ln>
              <a:solidFill>
                <a:schemeClr val="bg1"/>
              </a:solidFill>
              <a:effectLst/>
              <a:latin typeface="Calibri" panose="020F0502020204030204" pitchFamily="34" charset="0"/>
              <a:ea typeface="ＭＳ Ｐゴシック" pitchFamily="1" charset="-128"/>
            </a:endParaRPr>
          </a:p>
        </p:txBody>
      </p:sp>
      <p:sp>
        <p:nvSpPr>
          <p:cNvPr id="21" name="Rectangle 20"/>
          <p:cNvSpPr/>
          <p:nvPr/>
        </p:nvSpPr>
        <p:spPr bwMode="auto">
          <a:xfrm>
            <a:off x="4775623" y="1417347"/>
            <a:ext cx="4876800" cy="838200"/>
          </a:xfrm>
          <a:prstGeom prst="rect">
            <a:avLst/>
          </a:prstGeom>
          <a:solidFill>
            <a:schemeClr val="accent2">
              <a:lumMod val="75000"/>
            </a:schemeClr>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bg1"/>
                </a:solidFill>
                <a:effectLst/>
                <a:latin typeface="Calibri" panose="020F0502020204030204" pitchFamily="34" charset="0"/>
                <a:ea typeface="ＭＳ Ｐゴシック" pitchFamily="1" charset="-128"/>
              </a:rPr>
              <a:t>sample metadata</a:t>
            </a:r>
          </a:p>
          <a:p>
            <a:pPr marL="0" marR="0" indent="0" algn="ctr" defTabSz="914400" rtl="0" eaLnBrk="0" fontAlgn="base" latinLnBrk="0" hangingPunct="0">
              <a:lnSpc>
                <a:spcPct val="100000"/>
              </a:lnSpc>
              <a:spcBef>
                <a:spcPct val="0"/>
              </a:spcBef>
              <a:spcAft>
                <a:spcPct val="0"/>
              </a:spcAft>
              <a:buClrTx/>
              <a:buSzTx/>
              <a:buFontTx/>
              <a:buNone/>
              <a:tabLst/>
            </a:pPr>
            <a:r>
              <a:rPr lang="en-US" sz="2000" dirty="0" smtClean="0">
                <a:solidFill>
                  <a:schemeClr val="bg1"/>
                </a:solidFill>
                <a:latin typeface="Calibri" panose="020F0502020204030204" pitchFamily="34" charset="0"/>
                <a:ea typeface="ＭＳ Ｐゴシック" pitchFamily="1" charset="-128"/>
              </a:rPr>
              <a:t>(e.g. subject, diagnosis, environment type)</a:t>
            </a:r>
            <a:endParaRPr kumimoji="0" lang="en-US" sz="2000" b="0" i="0" u="none" strike="noStrike" cap="none" normalizeH="0" baseline="0" dirty="0" smtClean="0">
              <a:ln>
                <a:noFill/>
              </a:ln>
              <a:solidFill>
                <a:schemeClr val="bg1"/>
              </a:solidFill>
              <a:effectLst/>
              <a:latin typeface="Calibri" panose="020F0502020204030204" pitchFamily="34" charset="0"/>
              <a:ea typeface="ＭＳ Ｐゴシック" pitchFamily="1" charset="-128"/>
            </a:endParaRPr>
          </a:p>
        </p:txBody>
      </p:sp>
    </p:spTree>
    <p:extLst>
      <p:ext uri="{BB962C8B-B14F-4D97-AF65-F5344CB8AC3E}">
        <p14:creationId xmlns:p14="http://schemas.microsoft.com/office/powerpoint/2010/main" val="29177196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5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fade">
                                      <p:cBhvr>
                                        <p:cTn id="70" dur="500"/>
                                        <p:tgtEl>
                                          <p:spTgt spid="15"/>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0" grpId="0" animBg="1"/>
      <p:bldP spid="11" grpId="0"/>
      <p:bldP spid="12" grpId="0"/>
      <p:bldP spid="13" grpId="0"/>
      <p:bldP spid="14" grpId="0" animBg="1"/>
      <p:bldP spid="15" grpId="0" animBg="1"/>
      <p:bldP spid="16" grpId="0" animBg="1"/>
      <p:bldP spid="17" grpId="0"/>
      <p:bldP spid="18" grpId="0"/>
      <p:bldP spid="19" grpId="0"/>
      <p:bldP spid="20" grpId="0"/>
      <p:bldP spid="22" grpId="0" animBg="1"/>
      <p:bldP spid="7" grpId="0" animBg="1"/>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a:t>
            </a:r>
            <a:r>
              <a:rPr lang="en-US" dirty="0" err="1" smtClean="0"/>
              <a:t>microbiome</a:t>
            </a:r>
            <a:r>
              <a:rPr lang="en-US" dirty="0" smtClean="0"/>
              <a:t> data are </a:t>
            </a:r>
            <a:r>
              <a:rPr lang="en-US" u="sng" dirty="0" smtClean="0"/>
              <a:t>compositional</a:t>
            </a:r>
            <a:endParaRPr lang="en-US" u="sng" dirty="0"/>
          </a:p>
        </p:txBody>
      </p:sp>
      <p:sp>
        <p:nvSpPr>
          <p:cNvPr id="4" name="Date Placeholder 3"/>
          <p:cNvSpPr>
            <a:spLocks noGrp="1"/>
          </p:cNvSpPr>
          <p:nvPr>
            <p:ph type="dt" sz="half" idx="10"/>
          </p:nvPr>
        </p:nvSpPr>
        <p:spPr/>
        <p:txBody>
          <a:bodyPr/>
          <a:lstStyle/>
          <a:p>
            <a:fld id="{F61C376A-F598-5B4F-A8D5-A35E8E160FA5}" type="datetime1">
              <a:rPr lang="en-US" smtClean="0"/>
              <a:t>3/19/2018</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26</a:t>
            </a:fld>
            <a:endParaRPr lang="en-US"/>
          </a:p>
        </p:txBody>
      </p:sp>
      <p:sp>
        <p:nvSpPr>
          <p:cNvPr id="13" name="Rounded Rectangle 12"/>
          <p:cNvSpPr/>
          <p:nvPr/>
        </p:nvSpPr>
        <p:spPr>
          <a:xfrm>
            <a:off x="2797966" y="1600200"/>
            <a:ext cx="1371600" cy="381000"/>
          </a:xfrm>
          <a:prstGeom prst="roundRect">
            <a:avLst>
              <a:gd name="adj" fmla="val 50000"/>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2797966" y="2111829"/>
            <a:ext cx="1371600" cy="381000"/>
          </a:xfrm>
          <a:prstGeom prst="roundRect">
            <a:avLst>
              <a:gd name="adj" fmla="val 50000"/>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2797966" y="2623458"/>
            <a:ext cx="1371600" cy="381000"/>
          </a:xfrm>
          <a:prstGeom prst="roundRect">
            <a:avLst>
              <a:gd name="adj" fmla="val 50000"/>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797966" y="3135087"/>
            <a:ext cx="1371600" cy="381000"/>
          </a:xfrm>
          <a:prstGeom prst="roundRect">
            <a:avLst>
              <a:gd name="adj" fmla="val 50000"/>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2797966" y="3646716"/>
            <a:ext cx="1371600" cy="381000"/>
          </a:xfrm>
          <a:prstGeom prst="roundRect">
            <a:avLst>
              <a:gd name="adj" fmla="val 50000"/>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2797966" y="4158345"/>
            <a:ext cx="1371600" cy="381000"/>
          </a:xfrm>
          <a:prstGeom prst="roundRect">
            <a:avLst>
              <a:gd name="adj" fmla="val 50000"/>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2797966" y="5181600"/>
            <a:ext cx="1371600" cy="381000"/>
          </a:xfrm>
          <a:prstGeom prst="roundRect">
            <a:avLst>
              <a:gd name="adj" fmla="val 50000"/>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2797966" y="4669974"/>
            <a:ext cx="1371600" cy="381000"/>
          </a:xfrm>
          <a:prstGeom prst="roundRect">
            <a:avLst>
              <a:gd name="adj" fmla="val 50000"/>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4297027" y="1600200"/>
            <a:ext cx="1371600" cy="381000"/>
          </a:xfrm>
          <a:prstGeom prst="roundRect">
            <a:avLst>
              <a:gd name="adj" fmla="val 50000"/>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4297027" y="2111829"/>
            <a:ext cx="1371600" cy="381000"/>
          </a:xfrm>
          <a:prstGeom prst="roundRect">
            <a:avLst>
              <a:gd name="adj" fmla="val 50000"/>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4297027" y="2623458"/>
            <a:ext cx="1371600" cy="381000"/>
          </a:xfrm>
          <a:prstGeom prst="roundRect">
            <a:avLst>
              <a:gd name="adj" fmla="val 50000"/>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4297027" y="3135087"/>
            <a:ext cx="1371600" cy="381000"/>
          </a:xfrm>
          <a:prstGeom prst="roundRect">
            <a:avLst>
              <a:gd name="adj" fmla="val 50000"/>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4297027" y="3646716"/>
            <a:ext cx="1371600" cy="381000"/>
          </a:xfrm>
          <a:prstGeom prst="roundRect">
            <a:avLst>
              <a:gd name="adj" fmla="val 50000"/>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4297027" y="4158345"/>
            <a:ext cx="1371600" cy="381000"/>
          </a:xfrm>
          <a:prstGeom prst="roundRect">
            <a:avLst>
              <a:gd name="adj" fmla="val 50000"/>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4297027" y="5181600"/>
            <a:ext cx="1371600" cy="381000"/>
          </a:xfrm>
          <a:prstGeom prst="roundRect">
            <a:avLst>
              <a:gd name="adj" fmla="val 50000"/>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4297027" y="4669974"/>
            <a:ext cx="1371600" cy="381000"/>
          </a:xfrm>
          <a:prstGeom prst="roundRect">
            <a:avLst>
              <a:gd name="adj" fmla="val 50000"/>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6379366" y="1600200"/>
            <a:ext cx="1371600" cy="381000"/>
          </a:xfrm>
          <a:prstGeom prst="roundRect">
            <a:avLst>
              <a:gd name="adj" fmla="val 50000"/>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p:nvSpPr>
        <p:spPr>
          <a:xfrm>
            <a:off x="6379366" y="2111829"/>
            <a:ext cx="1371600" cy="381000"/>
          </a:xfrm>
          <a:prstGeom prst="roundRect">
            <a:avLst>
              <a:gd name="adj" fmla="val 50000"/>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6379366" y="2623458"/>
            <a:ext cx="1371600" cy="381000"/>
          </a:xfrm>
          <a:prstGeom prst="roundRect">
            <a:avLst>
              <a:gd name="adj" fmla="val 50000"/>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6379366" y="3135087"/>
            <a:ext cx="1371600" cy="381000"/>
          </a:xfrm>
          <a:prstGeom prst="roundRect">
            <a:avLst>
              <a:gd name="adj" fmla="val 50000"/>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a:off x="7878427" y="1600200"/>
            <a:ext cx="1371600" cy="381000"/>
          </a:xfrm>
          <a:prstGeom prst="roundRect">
            <a:avLst>
              <a:gd name="adj" fmla="val 50000"/>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7878427" y="2111829"/>
            <a:ext cx="1371600" cy="381000"/>
          </a:xfrm>
          <a:prstGeom prst="roundRect">
            <a:avLst>
              <a:gd name="adj" fmla="val 50000"/>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7878427" y="2623458"/>
            <a:ext cx="1371600" cy="381000"/>
          </a:xfrm>
          <a:prstGeom prst="roundRect">
            <a:avLst>
              <a:gd name="adj" fmla="val 50000"/>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7878427" y="3135087"/>
            <a:ext cx="1371600" cy="381000"/>
          </a:xfrm>
          <a:prstGeom prst="roundRect">
            <a:avLst>
              <a:gd name="adj" fmla="val 50000"/>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3"/>
          <p:cNvPicPr>
            <a:picLocks noChangeAspect="1" noChangeArrowheads="1"/>
          </p:cNvPicPr>
          <p:nvPr/>
        </p:nvPicPr>
        <p:blipFill>
          <a:blip r:embed="rId3"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20329" y="1675501"/>
            <a:ext cx="937263" cy="227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3"/>
          <p:cNvPicPr>
            <a:picLocks noChangeAspect="1" noChangeArrowheads="1"/>
          </p:cNvPicPr>
          <p:nvPr/>
        </p:nvPicPr>
        <p:blipFill>
          <a:blip r:embed="rId3"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26566" y="2191791"/>
            <a:ext cx="937263" cy="227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3"/>
          <p:cNvPicPr>
            <a:picLocks noChangeAspect="1" noChangeArrowheads="1"/>
          </p:cNvPicPr>
          <p:nvPr/>
        </p:nvPicPr>
        <p:blipFill>
          <a:blip r:embed="rId3"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90992" y="1676400"/>
            <a:ext cx="937263" cy="227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 name="Picture 3"/>
          <p:cNvPicPr>
            <a:picLocks noChangeAspect="1" noChangeArrowheads="1"/>
          </p:cNvPicPr>
          <p:nvPr/>
        </p:nvPicPr>
        <p:blipFill>
          <a:blip r:embed="rId3"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97229" y="2192690"/>
            <a:ext cx="937263" cy="227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Picture 3"/>
          <p:cNvPicPr>
            <a:picLocks noChangeAspect="1" noChangeArrowheads="1"/>
          </p:cNvPicPr>
          <p:nvPr/>
        </p:nvPicPr>
        <p:blipFill>
          <a:blip r:embed="rId3"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07966" y="1676400"/>
            <a:ext cx="937263" cy="227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 name="Picture 3"/>
          <p:cNvPicPr>
            <a:picLocks noChangeAspect="1" noChangeArrowheads="1"/>
          </p:cNvPicPr>
          <p:nvPr/>
        </p:nvPicPr>
        <p:blipFill>
          <a:blip r:embed="rId3"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14203" y="2192690"/>
            <a:ext cx="937263" cy="227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 name="Picture 3"/>
          <p:cNvPicPr>
            <a:picLocks noChangeAspect="1" noChangeArrowheads="1"/>
          </p:cNvPicPr>
          <p:nvPr/>
        </p:nvPicPr>
        <p:blipFill>
          <a:blip r:embed="rId3"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02866" y="1676400"/>
            <a:ext cx="937263" cy="227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 name="Picture 3"/>
          <p:cNvPicPr>
            <a:picLocks noChangeAspect="1" noChangeArrowheads="1"/>
          </p:cNvPicPr>
          <p:nvPr/>
        </p:nvPicPr>
        <p:blipFill>
          <a:blip r:embed="rId3"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09103" y="2192690"/>
            <a:ext cx="937263" cy="227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 name="Rectangle 51"/>
          <p:cNvSpPr/>
          <p:nvPr/>
        </p:nvSpPr>
        <p:spPr>
          <a:xfrm>
            <a:off x="2712757" y="1009842"/>
            <a:ext cx="3108416" cy="461665"/>
          </a:xfrm>
          <a:prstGeom prst="rect">
            <a:avLst/>
          </a:prstGeom>
        </p:spPr>
        <p:txBody>
          <a:bodyPr wrap="none">
            <a:spAutoFit/>
          </a:bodyPr>
          <a:lstStyle/>
          <a:p>
            <a:pPr lvl="0" algn="ctr"/>
            <a:r>
              <a:rPr lang="en-US" sz="2400" u="sng" dirty="0" smtClean="0"/>
              <a:t>Microbial Community 1</a:t>
            </a:r>
            <a:endParaRPr lang="en-US" sz="2400" u="sng" dirty="0"/>
          </a:p>
        </p:txBody>
      </p:sp>
      <p:sp>
        <p:nvSpPr>
          <p:cNvPr id="53" name="Rectangle 52"/>
          <p:cNvSpPr/>
          <p:nvPr/>
        </p:nvSpPr>
        <p:spPr>
          <a:xfrm>
            <a:off x="6264681" y="1009842"/>
            <a:ext cx="3108416" cy="461665"/>
          </a:xfrm>
          <a:prstGeom prst="rect">
            <a:avLst/>
          </a:prstGeom>
        </p:spPr>
        <p:txBody>
          <a:bodyPr wrap="none">
            <a:spAutoFit/>
          </a:bodyPr>
          <a:lstStyle/>
          <a:p>
            <a:pPr lvl="0" algn="ctr"/>
            <a:r>
              <a:rPr lang="en-US" sz="2400" u="sng" dirty="0"/>
              <a:t>Microbial Community </a:t>
            </a:r>
            <a:r>
              <a:rPr lang="en-US" sz="2400" u="sng" dirty="0" smtClean="0"/>
              <a:t>2</a:t>
            </a:r>
            <a:endParaRPr lang="en-US" sz="2400" u="sng" dirty="0"/>
          </a:p>
        </p:txBody>
      </p:sp>
      <p:sp>
        <p:nvSpPr>
          <p:cNvPr id="54" name="Rectangle 53"/>
          <p:cNvSpPr/>
          <p:nvPr/>
        </p:nvSpPr>
        <p:spPr>
          <a:xfrm>
            <a:off x="6321941" y="4724400"/>
            <a:ext cx="2993897" cy="830997"/>
          </a:xfrm>
          <a:prstGeom prst="rect">
            <a:avLst/>
          </a:prstGeom>
        </p:spPr>
        <p:txBody>
          <a:bodyPr wrap="none">
            <a:spAutoFit/>
          </a:bodyPr>
          <a:lstStyle/>
          <a:p>
            <a:pPr lvl="0" algn="ctr"/>
            <a:r>
              <a:rPr lang="en-US" sz="2400" dirty="0" smtClean="0"/>
              <a:t># of reads ≪ # of cells</a:t>
            </a:r>
          </a:p>
          <a:p>
            <a:pPr lvl="0" algn="ctr"/>
            <a:r>
              <a:rPr lang="en-US" sz="2400" dirty="0" smtClean="0"/>
              <a:t>(</a:t>
            </a:r>
            <a:r>
              <a:rPr lang="en-US" sz="2400" b="1" dirty="0" smtClean="0"/>
              <a:t>millions</a:t>
            </a:r>
            <a:r>
              <a:rPr lang="en-US" sz="2400" dirty="0" smtClean="0"/>
              <a:t> </a:t>
            </a:r>
            <a:r>
              <a:rPr lang="en-US" sz="2400" dirty="0" err="1" smtClean="0"/>
              <a:t>vs</a:t>
            </a:r>
            <a:r>
              <a:rPr lang="en-US" sz="2400" dirty="0" smtClean="0"/>
              <a:t> </a:t>
            </a:r>
            <a:r>
              <a:rPr lang="en-US" sz="2400" b="1" dirty="0" smtClean="0"/>
              <a:t>billions</a:t>
            </a:r>
            <a:r>
              <a:rPr lang="en-US" sz="2400" dirty="0" smtClean="0"/>
              <a:t>)</a:t>
            </a:r>
          </a:p>
        </p:txBody>
      </p:sp>
      <p:sp>
        <p:nvSpPr>
          <p:cNvPr id="55" name="Rectangle 54"/>
          <p:cNvSpPr/>
          <p:nvPr/>
        </p:nvSpPr>
        <p:spPr>
          <a:xfrm>
            <a:off x="6041768" y="5638800"/>
            <a:ext cx="3554243" cy="830997"/>
          </a:xfrm>
          <a:prstGeom prst="rect">
            <a:avLst/>
          </a:prstGeom>
        </p:spPr>
        <p:txBody>
          <a:bodyPr wrap="none">
            <a:spAutoFit/>
          </a:bodyPr>
          <a:lstStyle/>
          <a:p>
            <a:pPr lvl="0" algn="ctr"/>
            <a:r>
              <a:rPr lang="en-US" sz="2400" dirty="0"/>
              <a:t>R</a:t>
            </a:r>
            <a:r>
              <a:rPr lang="en-US" sz="2400" dirty="0" smtClean="0"/>
              <a:t>andom sampling suggests</a:t>
            </a:r>
          </a:p>
          <a:p>
            <a:pPr lvl="0" algn="ctr"/>
            <a:r>
              <a:rPr lang="en-US" sz="2400" dirty="0" smtClean="0"/>
              <a:t>Proportions, not counts</a:t>
            </a:r>
          </a:p>
        </p:txBody>
      </p:sp>
      <p:sp>
        <p:nvSpPr>
          <p:cNvPr id="56" name="Rectangle 55"/>
          <p:cNvSpPr/>
          <p:nvPr/>
        </p:nvSpPr>
        <p:spPr>
          <a:xfrm>
            <a:off x="6250928" y="3837216"/>
            <a:ext cx="3135923" cy="830997"/>
          </a:xfrm>
          <a:prstGeom prst="rect">
            <a:avLst/>
          </a:prstGeom>
        </p:spPr>
        <p:txBody>
          <a:bodyPr wrap="none">
            <a:spAutoFit/>
          </a:bodyPr>
          <a:lstStyle/>
          <a:p>
            <a:pPr lvl="0" algn="ctr"/>
            <a:r>
              <a:rPr lang="en-US" sz="2400" dirty="0" smtClean="0"/>
              <a:t>Fixed sequencing depth</a:t>
            </a:r>
          </a:p>
          <a:p>
            <a:pPr lvl="0" algn="ctr"/>
            <a:r>
              <a:rPr lang="en-US" sz="2400" dirty="0" smtClean="0"/>
              <a:t>(here, 4 reads/sample)</a:t>
            </a:r>
          </a:p>
        </p:txBody>
      </p:sp>
    </p:spTree>
    <p:extLst>
      <p:ext uri="{BB962C8B-B14F-4D97-AF65-F5344CB8AC3E}">
        <p14:creationId xmlns:p14="http://schemas.microsoft.com/office/powerpoint/2010/main" val="4058811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5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fade">
                                      <p:cBhvr>
                                        <p:cTn id="60" dur="500"/>
                                        <p:tgtEl>
                                          <p:spTgt spid="28"/>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fade">
                                      <p:cBhvr>
                                        <p:cTn id="65" dur="500"/>
                                        <p:tgtEl>
                                          <p:spTgt spid="36"/>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7"/>
                                        </p:tgtEl>
                                        <p:attrNameLst>
                                          <p:attrName>style.visibility</p:attrName>
                                        </p:attrNameLst>
                                      </p:cBhvr>
                                      <p:to>
                                        <p:strVal val="visible"/>
                                      </p:to>
                                    </p:set>
                                    <p:animEffect transition="in" filter="fade">
                                      <p:cBhvr>
                                        <p:cTn id="68" dur="500"/>
                                        <p:tgtEl>
                                          <p:spTgt spid="37"/>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fade">
                                      <p:cBhvr>
                                        <p:cTn id="71" dur="500"/>
                                        <p:tgtEl>
                                          <p:spTgt spid="38"/>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500"/>
                                        <p:tgtEl>
                                          <p:spTgt spid="39"/>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fade">
                                      <p:cBhvr>
                                        <p:cTn id="77" dur="500"/>
                                        <p:tgtEl>
                                          <p:spTgt spid="40"/>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41"/>
                                        </p:tgtEl>
                                        <p:attrNameLst>
                                          <p:attrName>style.visibility</p:attrName>
                                        </p:attrNameLst>
                                      </p:cBhvr>
                                      <p:to>
                                        <p:strVal val="visible"/>
                                      </p:to>
                                    </p:set>
                                    <p:animEffect transition="in" filter="fade">
                                      <p:cBhvr>
                                        <p:cTn id="80" dur="500"/>
                                        <p:tgtEl>
                                          <p:spTgt spid="41"/>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42"/>
                                        </p:tgtEl>
                                        <p:attrNameLst>
                                          <p:attrName>style.visibility</p:attrName>
                                        </p:attrNameLst>
                                      </p:cBhvr>
                                      <p:to>
                                        <p:strVal val="visible"/>
                                      </p:to>
                                    </p:set>
                                    <p:animEffect transition="in" filter="fade">
                                      <p:cBhvr>
                                        <p:cTn id="83" dur="500"/>
                                        <p:tgtEl>
                                          <p:spTgt spid="42"/>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43"/>
                                        </p:tgtEl>
                                        <p:attrNameLst>
                                          <p:attrName>style.visibility</p:attrName>
                                        </p:attrNameLst>
                                      </p:cBhvr>
                                      <p:to>
                                        <p:strVal val="visible"/>
                                      </p:to>
                                    </p:set>
                                    <p:animEffect transition="in" filter="fade">
                                      <p:cBhvr>
                                        <p:cTn id="86" dur="500"/>
                                        <p:tgtEl>
                                          <p:spTgt spid="43"/>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44"/>
                                        </p:tgtEl>
                                        <p:attrNameLst>
                                          <p:attrName>style.visibility</p:attrName>
                                        </p:attrNameLst>
                                      </p:cBhvr>
                                      <p:to>
                                        <p:strVal val="visible"/>
                                      </p:to>
                                    </p:set>
                                    <p:animEffect transition="in" filter="fade">
                                      <p:cBhvr>
                                        <p:cTn id="91" dur="500"/>
                                        <p:tgtEl>
                                          <p:spTgt spid="44"/>
                                        </p:tgtEl>
                                      </p:cBhvr>
                                    </p:animEffect>
                                  </p:childTnLst>
                                </p:cTn>
                              </p:par>
                              <p:par>
                                <p:cTn id="92" presetID="10" presetClass="entr" presetSubtype="0" fill="hold" nodeType="withEffect">
                                  <p:stCondLst>
                                    <p:cond delay="0"/>
                                  </p:stCondLst>
                                  <p:childTnLst>
                                    <p:set>
                                      <p:cBhvr>
                                        <p:cTn id="93" dur="1" fill="hold">
                                          <p:stCondLst>
                                            <p:cond delay="0"/>
                                          </p:stCondLst>
                                        </p:cTn>
                                        <p:tgtEl>
                                          <p:spTgt spid="45"/>
                                        </p:tgtEl>
                                        <p:attrNameLst>
                                          <p:attrName>style.visibility</p:attrName>
                                        </p:attrNameLst>
                                      </p:cBhvr>
                                      <p:to>
                                        <p:strVal val="visible"/>
                                      </p:to>
                                    </p:set>
                                    <p:animEffect transition="in" filter="fade">
                                      <p:cBhvr>
                                        <p:cTn id="94" dur="500"/>
                                        <p:tgtEl>
                                          <p:spTgt spid="45"/>
                                        </p:tgtEl>
                                      </p:cBhvr>
                                    </p:animEffect>
                                  </p:childTnLst>
                                </p:cTn>
                              </p:par>
                              <p:par>
                                <p:cTn id="95" presetID="10" presetClass="entr" presetSubtype="0" fill="hold" nodeType="withEffect">
                                  <p:stCondLst>
                                    <p:cond delay="0"/>
                                  </p:stCondLst>
                                  <p:childTnLst>
                                    <p:set>
                                      <p:cBhvr>
                                        <p:cTn id="96" dur="1" fill="hold">
                                          <p:stCondLst>
                                            <p:cond delay="0"/>
                                          </p:stCondLst>
                                        </p:cTn>
                                        <p:tgtEl>
                                          <p:spTgt spid="46"/>
                                        </p:tgtEl>
                                        <p:attrNameLst>
                                          <p:attrName>style.visibility</p:attrName>
                                        </p:attrNameLst>
                                      </p:cBhvr>
                                      <p:to>
                                        <p:strVal val="visible"/>
                                      </p:to>
                                    </p:set>
                                    <p:animEffect transition="in" filter="fade">
                                      <p:cBhvr>
                                        <p:cTn id="97" dur="500"/>
                                        <p:tgtEl>
                                          <p:spTgt spid="46"/>
                                        </p:tgtEl>
                                      </p:cBhvr>
                                    </p:animEffect>
                                  </p:childTnLst>
                                </p:cTn>
                              </p:par>
                              <p:par>
                                <p:cTn id="98" presetID="10" presetClass="entr" presetSubtype="0" fill="hold" nodeType="withEffect">
                                  <p:stCondLst>
                                    <p:cond delay="0"/>
                                  </p:stCondLst>
                                  <p:childTnLst>
                                    <p:set>
                                      <p:cBhvr>
                                        <p:cTn id="99" dur="1" fill="hold">
                                          <p:stCondLst>
                                            <p:cond delay="0"/>
                                          </p:stCondLst>
                                        </p:cTn>
                                        <p:tgtEl>
                                          <p:spTgt spid="47"/>
                                        </p:tgtEl>
                                        <p:attrNameLst>
                                          <p:attrName>style.visibility</p:attrName>
                                        </p:attrNameLst>
                                      </p:cBhvr>
                                      <p:to>
                                        <p:strVal val="visible"/>
                                      </p:to>
                                    </p:set>
                                    <p:animEffect transition="in" filter="fade">
                                      <p:cBhvr>
                                        <p:cTn id="100" dur="500"/>
                                        <p:tgtEl>
                                          <p:spTgt spid="47"/>
                                        </p:tgtEl>
                                      </p:cBhvr>
                                    </p:animEffect>
                                  </p:childTnLst>
                                </p:cTn>
                              </p:par>
                              <p:par>
                                <p:cTn id="101" presetID="10" presetClass="entr" presetSubtype="0" fill="hold" nodeType="withEffect">
                                  <p:stCondLst>
                                    <p:cond delay="0"/>
                                  </p:stCondLst>
                                  <p:childTnLst>
                                    <p:set>
                                      <p:cBhvr>
                                        <p:cTn id="102" dur="1" fill="hold">
                                          <p:stCondLst>
                                            <p:cond delay="0"/>
                                          </p:stCondLst>
                                        </p:cTn>
                                        <p:tgtEl>
                                          <p:spTgt spid="48"/>
                                        </p:tgtEl>
                                        <p:attrNameLst>
                                          <p:attrName>style.visibility</p:attrName>
                                        </p:attrNameLst>
                                      </p:cBhvr>
                                      <p:to>
                                        <p:strVal val="visible"/>
                                      </p:to>
                                    </p:set>
                                    <p:animEffect transition="in" filter="fade">
                                      <p:cBhvr>
                                        <p:cTn id="103" dur="500"/>
                                        <p:tgtEl>
                                          <p:spTgt spid="48"/>
                                        </p:tgtEl>
                                      </p:cBhvr>
                                    </p:animEffect>
                                  </p:childTnLst>
                                </p:cTn>
                              </p:par>
                              <p:par>
                                <p:cTn id="104" presetID="10" presetClass="entr" presetSubtype="0" fill="hold" nodeType="withEffect">
                                  <p:stCondLst>
                                    <p:cond delay="0"/>
                                  </p:stCondLst>
                                  <p:childTnLst>
                                    <p:set>
                                      <p:cBhvr>
                                        <p:cTn id="105" dur="1" fill="hold">
                                          <p:stCondLst>
                                            <p:cond delay="0"/>
                                          </p:stCondLst>
                                        </p:cTn>
                                        <p:tgtEl>
                                          <p:spTgt spid="49"/>
                                        </p:tgtEl>
                                        <p:attrNameLst>
                                          <p:attrName>style.visibility</p:attrName>
                                        </p:attrNameLst>
                                      </p:cBhvr>
                                      <p:to>
                                        <p:strVal val="visible"/>
                                      </p:to>
                                    </p:set>
                                    <p:animEffect transition="in" filter="fade">
                                      <p:cBhvr>
                                        <p:cTn id="106" dur="500"/>
                                        <p:tgtEl>
                                          <p:spTgt spid="49"/>
                                        </p:tgtEl>
                                      </p:cBhvr>
                                    </p:animEffect>
                                  </p:childTnLst>
                                </p:cTn>
                              </p:par>
                              <p:par>
                                <p:cTn id="107" presetID="10" presetClass="entr" presetSubtype="0" fill="hold" nodeType="withEffect">
                                  <p:stCondLst>
                                    <p:cond delay="0"/>
                                  </p:stCondLst>
                                  <p:childTnLst>
                                    <p:set>
                                      <p:cBhvr>
                                        <p:cTn id="108" dur="1" fill="hold">
                                          <p:stCondLst>
                                            <p:cond delay="0"/>
                                          </p:stCondLst>
                                        </p:cTn>
                                        <p:tgtEl>
                                          <p:spTgt spid="50"/>
                                        </p:tgtEl>
                                        <p:attrNameLst>
                                          <p:attrName>style.visibility</p:attrName>
                                        </p:attrNameLst>
                                      </p:cBhvr>
                                      <p:to>
                                        <p:strVal val="visible"/>
                                      </p:to>
                                    </p:set>
                                    <p:animEffect transition="in" filter="fade">
                                      <p:cBhvr>
                                        <p:cTn id="109" dur="500"/>
                                        <p:tgtEl>
                                          <p:spTgt spid="50"/>
                                        </p:tgtEl>
                                      </p:cBhvr>
                                    </p:animEffect>
                                  </p:childTnLst>
                                </p:cTn>
                              </p:par>
                              <p:par>
                                <p:cTn id="110" presetID="10" presetClass="entr" presetSubtype="0" fill="hold" nodeType="withEffect">
                                  <p:stCondLst>
                                    <p:cond delay="0"/>
                                  </p:stCondLst>
                                  <p:childTnLst>
                                    <p:set>
                                      <p:cBhvr>
                                        <p:cTn id="111" dur="1" fill="hold">
                                          <p:stCondLst>
                                            <p:cond delay="0"/>
                                          </p:stCondLst>
                                        </p:cTn>
                                        <p:tgtEl>
                                          <p:spTgt spid="51"/>
                                        </p:tgtEl>
                                        <p:attrNameLst>
                                          <p:attrName>style.visibility</p:attrName>
                                        </p:attrNameLst>
                                      </p:cBhvr>
                                      <p:to>
                                        <p:strVal val="visible"/>
                                      </p:to>
                                    </p:set>
                                    <p:animEffect transition="in" filter="fade">
                                      <p:cBhvr>
                                        <p:cTn id="112" dur="500"/>
                                        <p:tgtEl>
                                          <p:spTgt spid="51"/>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56"/>
                                        </p:tgtEl>
                                        <p:attrNameLst>
                                          <p:attrName>style.visibility</p:attrName>
                                        </p:attrNameLst>
                                      </p:cBhvr>
                                      <p:to>
                                        <p:strVal val="visible"/>
                                      </p:to>
                                    </p:set>
                                    <p:animEffect transition="in" filter="fade">
                                      <p:cBhvr>
                                        <p:cTn id="115" dur="500"/>
                                        <p:tgtEl>
                                          <p:spTgt spid="56"/>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grpId="0" nodeType="clickEffect">
                                  <p:stCondLst>
                                    <p:cond delay="0"/>
                                  </p:stCondLst>
                                  <p:childTnLst>
                                    <p:set>
                                      <p:cBhvr>
                                        <p:cTn id="119" dur="1" fill="hold">
                                          <p:stCondLst>
                                            <p:cond delay="0"/>
                                          </p:stCondLst>
                                        </p:cTn>
                                        <p:tgtEl>
                                          <p:spTgt spid="54"/>
                                        </p:tgtEl>
                                        <p:attrNameLst>
                                          <p:attrName>style.visibility</p:attrName>
                                        </p:attrNameLst>
                                      </p:cBhvr>
                                      <p:to>
                                        <p:strVal val="visible"/>
                                      </p:to>
                                    </p:set>
                                    <p:animEffect transition="in" filter="fade">
                                      <p:cBhvr>
                                        <p:cTn id="120" dur="500"/>
                                        <p:tgtEl>
                                          <p:spTgt spid="54"/>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55"/>
                                        </p:tgtEl>
                                        <p:attrNameLst>
                                          <p:attrName>style.visibility</p:attrName>
                                        </p:attrNameLst>
                                      </p:cBhvr>
                                      <p:to>
                                        <p:strVal val="visible"/>
                                      </p:to>
                                    </p:set>
                                    <p:animEffect transition="in" filter="fade">
                                      <p:cBhvr>
                                        <p:cTn id="125"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6" grpId="0" animBg="1"/>
      <p:bldP spid="37" grpId="0" animBg="1"/>
      <p:bldP spid="38" grpId="0" animBg="1"/>
      <p:bldP spid="39" grpId="0" animBg="1"/>
      <p:bldP spid="40" grpId="0" animBg="1"/>
      <p:bldP spid="41" grpId="0" animBg="1"/>
      <p:bldP spid="42" grpId="0" animBg="1"/>
      <p:bldP spid="43" grpId="0" animBg="1"/>
      <p:bldP spid="52" grpId="0"/>
      <p:bldP spid="53" grpId="0"/>
      <p:bldP spid="54" grpId="0"/>
      <p:bldP spid="55" grpId="0"/>
      <p:bldP spid="5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Why </a:t>
            </a:r>
            <a:r>
              <a:rPr lang="en-US" dirty="0" err="1"/>
              <a:t>microbiome</a:t>
            </a:r>
            <a:r>
              <a:rPr lang="en-US" dirty="0"/>
              <a:t> data are </a:t>
            </a:r>
            <a:r>
              <a:rPr lang="en-US" u="sng" dirty="0"/>
              <a:t>compositional</a:t>
            </a:r>
          </a:p>
        </p:txBody>
      </p:sp>
      <p:sp>
        <p:nvSpPr>
          <p:cNvPr id="4" name="Date Placeholder 3"/>
          <p:cNvSpPr>
            <a:spLocks noGrp="1"/>
          </p:cNvSpPr>
          <p:nvPr>
            <p:ph type="dt" sz="half" idx="10"/>
          </p:nvPr>
        </p:nvSpPr>
        <p:spPr/>
        <p:txBody>
          <a:bodyPr/>
          <a:lstStyle/>
          <a:p>
            <a:fld id="{149AB08A-B8FE-2744-A176-508EFC0AA4E9}" type="datetime1">
              <a:rPr lang="en-US" smtClean="0">
                <a:solidFill>
                  <a:prstClr val="black">
                    <a:tint val="75000"/>
                  </a:prstClr>
                </a:solidFill>
              </a:rPr>
              <a:pPr/>
              <a:t>3/19/2018</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ED1879-D594-7048-AD12-28363999EDA9}" type="slidenum">
              <a:rPr lang="en-US" smtClean="0">
                <a:solidFill>
                  <a:prstClr val="black">
                    <a:tint val="75000"/>
                  </a:prstClr>
                </a:solidFill>
              </a:rPr>
              <a:pPr/>
              <a:t>27</a:t>
            </a:fld>
            <a:endParaRPr lang="en-US">
              <a:solidFill>
                <a:prstClr val="black">
                  <a:tint val="75000"/>
                </a:prstClr>
              </a:solidFill>
            </a:endParaRPr>
          </a:p>
        </p:txBody>
      </p:sp>
      <p:pic>
        <p:nvPicPr>
          <p:cNvPr id="23" name="Picture 3"/>
          <p:cNvPicPr>
            <a:picLocks noChangeAspect="1" noChangeArrowheads="1"/>
          </p:cNvPicPr>
          <p:nvPr/>
        </p:nvPicPr>
        <p:blipFill>
          <a:blip r:embed="rId2"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20329" y="1675501"/>
            <a:ext cx="937263" cy="227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2"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26566" y="2191791"/>
            <a:ext cx="937263" cy="227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3"/>
          <p:cNvPicPr>
            <a:picLocks noChangeAspect="1" noChangeArrowheads="1"/>
          </p:cNvPicPr>
          <p:nvPr/>
        </p:nvPicPr>
        <p:blipFill>
          <a:blip r:embed="rId2"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90992" y="1676400"/>
            <a:ext cx="937263" cy="227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3"/>
          <p:cNvPicPr>
            <a:picLocks noChangeAspect="1" noChangeArrowheads="1"/>
          </p:cNvPicPr>
          <p:nvPr/>
        </p:nvPicPr>
        <p:blipFill>
          <a:blip r:embed="rId2"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97229" y="2192690"/>
            <a:ext cx="937263" cy="227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3"/>
          <p:cNvPicPr>
            <a:picLocks noChangeAspect="1" noChangeArrowheads="1"/>
          </p:cNvPicPr>
          <p:nvPr/>
        </p:nvPicPr>
        <p:blipFill>
          <a:blip r:embed="rId2"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07966" y="1676400"/>
            <a:ext cx="937263" cy="227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3"/>
          <p:cNvPicPr>
            <a:picLocks noChangeAspect="1" noChangeArrowheads="1"/>
          </p:cNvPicPr>
          <p:nvPr/>
        </p:nvPicPr>
        <p:blipFill>
          <a:blip r:embed="rId2"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14203" y="2192690"/>
            <a:ext cx="937263" cy="227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3"/>
          <p:cNvPicPr>
            <a:picLocks noChangeAspect="1" noChangeArrowheads="1"/>
          </p:cNvPicPr>
          <p:nvPr/>
        </p:nvPicPr>
        <p:blipFill>
          <a:blip r:embed="rId2"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02866" y="1676400"/>
            <a:ext cx="937263" cy="227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3"/>
          <p:cNvPicPr>
            <a:picLocks noChangeAspect="1" noChangeArrowheads="1"/>
          </p:cNvPicPr>
          <p:nvPr/>
        </p:nvPicPr>
        <p:blipFill>
          <a:blip r:embed="rId2"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09103" y="2192690"/>
            <a:ext cx="937263" cy="227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Rectangle 30"/>
          <p:cNvSpPr/>
          <p:nvPr/>
        </p:nvSpPr>
        <p:spPr>
          <a:xfrm>
            <a:off x="2712757" y="1009842"/>
            <a:ext cx="3108416" cy="461665"/>
          </a:xfrm>
          <a:prstGeom prst="rect">
            <a:avLst/>
          </a:prstGeom>
        </p:spPr>
        <p:txBody>
          <a:bodyPr wrap="none">
            <a:spAutoFit/>
          </a:bodyPr>
          <a:lstStyle/>
          <a:p>
            <a:pPr lvl="0" algn="ctr"/>
            <a:r>
              <a:rPr lang="en-US" sz="2400" u="sng" dirty="0" smtClean="0"/>
              <a:t>Microbial Community 1</a:t>
            </a:r>
            <a:endParaRPr lang="en-US" sz="2400" u="sng" dirty="0"/>
          </a:p>
        </p:txBody>
      </p:sp>
      <p:sp>
        <p:nvSpPr>
          <p:cNvPr id="32" name="Rectangle 31"/>
          <p:cNvSpPr/>
          <p:nvPr/>
        </p:nvSpPr>
        <p:spPr>
          <a:xfrm>
            <a:off x="6264681" y="1009842"/>
            <a:ext cx="3108416" cy="461665"/>
          </a:xfrm>
          <a:prstGeom prst="rect">
            <a:avLst/>
          </a:prstGeom>
        </p:spPr>
        <p:txBody>
          <a:bodyPr wrap="none">
            <a:spAutoFit/>
          </a:bodyPr>
          <a:lstStyle/>
          <a:p>
            <a:pPr lvl="0" algn="ctr"/>
            <a:r>
              <a:rPr lang="en-US" sz="2400" u="sng" dirty="0"/>
              <a:t>Microbial Community </a:t>
            </a:r>
            <a:r>
              <a:rPr lang="en-US" sz="2400" u="sng" dirty="0" smtClean="0"/>
              <a:t>2</a:t>
            </a:r>
            <a:endParaRPr lang="en-US" sz="2400" u="sng" dirty="0"/>
          </a:p>
        </p:txBody>
      </p:sp>
      <p:sp>
        <p:nvSpPr>
          <p:cNvPr id="33" name="Rectangle 32"/>
          <p:cNvSpPr/>
          <p:nvPr/>
        </p:nvSpPr>
        <p:spPr>
          <a:xfrm>
            <a:off x="6321941" y="4724400"/>
            <a:ext cx="2993897" cy="830997"/>
          </a:xfrm>
          <a:prstGeom prst="rect">
            <a:avLst/>
          </a:prstGeom>
        </p:spPr>
        <p:txBody>
          <a:bodyPr wrap="none">
            <a:spAutoFit/>
          </a:bodyPr>
          <a:lstStyle/>
          <a:p>
            <a:pPr lvl="0" algn="ctr"/>
            <a:r>
              <a:rPr lang="en-US" sz="2400" dirty="0" smtClean="0">
                <a:solidFill>
                  <a:schemeClr val="bg1">
                    <a:lumMod val="85000"/>
                  </a:schemeClr>
                </a:solidFill>
              </a:rPr>
              <a:t># of reads ≪ # of cells</a:t>
            </a:r>
          </a:p>
          <a:p>
            <a:pPr lvl="0" algn="ctr"/>
            <a:r>
              <a:rPr lang="en-US" sz="2400" dirty="0" smtClean="0">
                <a:solidFill>
                  <a:schemeClr val="bg1">
                    <a:lumMod val="85000"/>
                  </a:schemeClr>
                </a:solidFill>
              </a:rPr>
              <a:t>(</a:t>
            </a:r>
            <a:r>
              <a:rPr lang="en-US" sz="2400" b="1" dirty="0" smtClean="0">
                <a:solidFill>
                  <a:schemeClr val="bg1">
                    <a:lumMod val="85000"/>
                  </a:schemeClr>
                </a:solidFill>
              </a:rPr>
              <a:t>millions</a:t>
            </a:r>
            <a:r>
              <a:rPr lang="en-US" sz="2400" dirty="0" smtClean="0">
                <a:solidFill>
                  <a:schemeClr val="bg1">
                    <a:lumMod val="85000"/>
                  </a:schemeClr>
                </a:solidFill>
              </a:rPr>
              <a:t> </a:t>
            </a:r>
            <a:r>
              <a:rPr lang="en-US" sz="2400" dirty="0" err="1" smtClean="0">
                <a:solidFill>
                  <a:schemeClr val="bg1">
                    <a:lumMod val="85000"/>
                  </a:schemeClr>
                </a:solidFill>
              </a:rPr>
              <a:t>vs</a:t>
            </a:r>
            <a:r>
              <a:rPr lang="en-US" sz="2400" dirty="0" smtClean="0">
                <a:solidFill>
                  <a:schemeClr val="bg1">
                    <a:lumMod val="85000"/>
                  </a:schemeClr>
                </a:solidFill>
              </a:rPr>
              <a:t> </a:t>
            </a:r>
            <a:r>
              <a:rPr lang="en-US" sz="2400" b="1" dirty="0" smtClean="0">
                <a:solidFill>
                  <a:schemeClr val="bg1">
                    <a:lumMod val="85000"/>
                  </a:schemeClr>
                </a:solidFill>
              </a:rPr>
              <a:t>billions</a:t>
            </a:r>
            <a:r>
              <a:rPr lang="en-US" sz="2400" dirty="0" smtClean="0">
                <a:solidFill>
                  <a:schemeClr val="bg1">
                    <a:lumMod val="85000"/>
                  </a:schemeClr>
                </a:solidFill>
              </a:rPr>
              <a:t>)</a:t>
            </a:r>
          </a:p>
        </p:txBody>
      </p:sp>
      <p:sp>
        <p:nvSpPr>
          <p:cNvPr id="34" name="Rectangle 33"/>
          <p:cNvSpPr/>
          <p:nvPr/>
        </p:nvSpPr>
        <p:spPr>
          <a:xfrm>
            <a:off x="6041768" y="5638800"/>
            <a:ext cx="3554243" cy="830997"/>
          </a:xfrm>
          <a:prstGeom prst="rect">
            <a:avLst/>
          </a:prstGeom>
        </p:spPr>
        <p:txBody>
          <a:bodyPr wrap="none">
            <a:spAutoFit/>
          </a:bodyPr>
          <a:lstStyle/>
          <a:p>
            <a:pPr lvl="0" algn="ctr"/>
            <a:r>
              <a:rPr lang="en-US" sz="2400" dirty="0" smtClean="0"/>
              <a:t>Random sampling suggests</a:t>
            </a:r>
          </a:p>
          <a:p>
            <a:pPr lvl="0" algn="ctr"/>
            <a:r>
              <a:rPr lang="en-US" sz="2400" dirty="0" smtClean="0"/>
              <a:t>Proportions, not counts</a:t>
            </a:r>
          </a:p>
        </p:txBody>
      </p:sp>
      <p:sp>
        <p:nvSpPr>
          <p:cNvPr id="35" name="Rectangle 34"/>
          <p:cNvSpPr/>
          <p:nvPr/>
        </p:nvSpPr>
        <p:spPr>
          <a:xfrm>
            <a:off x="6250928" y="3837216"/>
            <a:ext cx="3135923" cy="830997"/>
          </a:xfrm>
          <a:prstGeom prst="rect">
            <a:avLst/>
          </a:prstGeom>
        </p:spPr>
        <p:txBody>
          <a:bodyPr wrap="none">
            <a:spAutoFit/>
          </a:bodyPr>
          <a:lstStyle/>
          <a:p>
            <a:pPr lvl="0" algn="ctr"/>
            <a:r>
              <a:rPr lang="en-US" sz="2400" dirty="0" smtClean="0">
                <a:solidFill>
                  <a:schemeClr val="bg1">
                    <a:lumMod val="85000"/>
                  </a:schemeClr>
                </a:solidFill>
              </a:rPr>
              <a:t>Fixed sequencing depth</a:t>
            </a:r>
          </a:p>
          <a:p>
            <a:pPr lvl="0" algn="ctr"/>
            <a:r>
              <a:rPr lang="en-US" sz="2400" dirty="0" smtClean="0">
                <a:solidFill>
                  <a:schemeClr val="bg1">
                    <a:lumMod val="85000"/>
                  </a:schemeClr>
                </a:solidFill>
              </a:rPr>
              <a:t>(here, 4 reads/sample)</a:t>
            </a:r>
          </a:p>
        </p:txBody>
      </p:sp>
      <p:sp>
        <p:nvSpPr>
          <p:cNvPr id="36" name="Rectangle 35"/>
          <p:cNvSpPr/>
          <p:nvPr/>
        </p:nvSpPr>
        <p:spPr>
          <a:xfrm>
            <a:off x="3102766" y="2667000"/>
            <a:ext cx="806631" cy="523220"/>
          </a:xfrm>
          <a:prstGeom prst="rect">
            <a:avLst/>
          </a:prstGeom>
        </p:spPr>
        <p:txBody>
          <a:bodyPr wrap="none">
            <a:spAutoFit/>
          </a:bodyPr>
          <a:lstStyle/>
          <a:p>
            <a:r>
              <a:rPr lang="en-US" sz="2800" dirty="0" smtClean="0">
                <a:solidFill>
                  <a:srgbClr val="00B0F0"/>
                </a:solidFill>
              </a:rPr>
              <a:t>50%</a:t>
            </a:r>
            <a:endParaRPr lang="en-US" sz="2800" dirty="0">
              <a:solidFill>
                <a:srgbClr val="00B0F0"/>
              </a:solidFill>
            </a:endParaRPr>
          </a:p>
        </p:txBody>
      </p:sp>
      <p:sp>
        <p:nvSpPr>
          <p:cNvPr id="37" name="Rectangle 36"/>
          <p:cNvSpPr/>
          <p:nvPr/>
        </p:nvSpPr>
        <p:spPr>
          <a:xfrm>
            <a:off x="4567807" y="2667000"/>
            <a:ext cx="806631" cy="523220"/>
          </a:xfrm>
          <a:prstGeom prst="rect">
            <a:avLst/>
          </a:prstGeom>
        </p:spPr>
        <p:txBody>
          <a:bodyPr wrap="none">
            <a:spAutoFit/>
          </a:bodyPr>
          <a:lstStyle/>
          <a:p>
            <a:r>
              <a:rPr lang="en-US" sz="2800" dirty="0" smtClean="0">
                <a:solidFill>
                  <a:srgbClr val="C00000"/>
                </a:solidFill>
              </a:rPr>
              <a:t>50%</a:t>
            </a:r>
            <a:endParaRPr lang="en-US" sz="2800" dirty="0">
              <a:solidFill>
                <a:srgbClr val="C00000"/>
              </a:solidFill>
            </a:endParaRPr>
          </a:p>
        </p:txBody>
      </p:sp>
      <p:sp>
        <p:nvSpPr>
          <p:cNvPr id="38" name="Rectangle 37"/>
          <p:cNvSpPr/>
          <p:nvPr/>
        </p:nvSpPr>
        <p:spPr>
          <a:xfrm>
            <a:off x="6685628" y="2667000"/>
            <a:ext cx="806631" cy="523220"/>
          </a:xfrm>
          <a:prstGeom prst="rect">
            <a:avLst/>
          </a:prstGeom>
        </p:spPr>
        <p:txBody>
          <a:bodyPr wrap="none">
            <a:spAutoFit/>
          </a:bodyPr>
          <a:lstStyle/>
          <a:p>
            <a:r>
              <a:rPr lang="en-US" sz="2800" dirty="0" smtClean="0">
                <a:solidFill>
                  <a:srgbClr val="00B0F0"/>
                </a:solidFill>
              </a:rPr>
              <a:t>50%</a:t>
            </a:r>
            <a:endParaRPr lang="en-US" sz="2800" dirty="0">
              <a:solidFill>
                <a:srgbClr val="00B0F0"/>
              </a:solidFill>
            </a:endParaRPr>
          </a:p>
        </p:txBody>
      </p:sp>
      <p:sp>
        <p:nvSpPr>
          <p:cNvPr id="39" name="Rectangle 38"/>
          <p:cNvSpPr/>
          <p:nvPr/>
        </p:nvSpPr>
        <p:spPr>
          <a:xfrm>
            <a:off x="8193002" y="2667000"/>
            <a:ext cx="806631" cy="523220"/>
          </a:xfrm>
          <a:prstGeom prst="rect">
            <a:avLst/>
          </a:prstGeom>
        </p:spPr>
        <p:txBody>
          <a:bodyPr wrap="none">
            <a:spAutoFit/>
          </a:bodyPr>
          <a:lstStyle/>
          <a:p>
            <a:r>
              <a:rPr lang="en-US" sz="2800" dirty="0" smtClean="0">
                <a:solidFill>
                  <a:srgbClr val="C00000"/>
                </a:solidFill>
              </a:rPr>
              <a:t>50%</a:t>
            </a:r>
            <a:endParaRPr lang="en-US" sz="2800" dirty="0">
              <a:solidFill>
                <a:srgbClr val="C00000"/>
              </a:solidFill>
            </a:endParaRPr>
          </a:p>
        </p:txBody>
      </p:sp>
    </p:spTree>
    <p:extLst>
      <p:ext uri="{BB962C8B-B14F-4D97-AF65-F5344CB8AC3E}">
        <p14:creationId xmlns:p14="http://schemas.microsoft.com/office/powerpoint/2010/main" val="1914539915"/>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Comparing compositions of phyla &amp; pathways (HMP)</a:t>
            </a:r>
            <a:endParaRPr lang="en-US" u="sng" dirty="0"/>
          </a:p>
        </p:txBody>
      </p:sp>
      <p:sp>
        <p:nvSpPr>
          <p:cNvPr id="4" name="Date Placeholder 3"/>
          <p:cNvSpPr>
            <a:spLocks noGrp="1"/>
          </p:cNvSpPr>
          <p:nvPr>
            <p:ph type="dt" sz="half" idx="10"/>
          </p:nvPr>
        </p:nvSpPr>
        <p:spPr/>
        <p:txBody>
          <a:bodyPr/>
          <a:lstStyle/>
          <a:p>
            <a:fld id="{149AB08A-B8FE-2744-A176-508EFC0AA4E9}" type="datetime1">
              <a:rPr lang="en-US" smtClean="0">
                <a:solidFill>
                  <a:schemeClr val="tx1"/>
                </a:solidFill>
              </a:rPr>
              <a:pPr/>
              <a:t>3/19/2018</a:t>
            </a:fld>
            <a:endParaRPr lang="en-US">
              <a:solidFill>
                <a:schemeClr val="tx1"/>
              </a:solidFill>
            </a:endParaRPr>
          </a:p>
        </p:txBody>
      </p:sp>
      <p:sp>
        <p:nvSpPr>
          <p:cNvPr id="5" name="Slide Number Placeholder 4"/>
          <p:cNvSpPr>
            <a:spLocks noGrp="1"/>
          </p:cNvSpPr>
          <p:nvPr>
            <p:ph type="sldNum" sz="quarter" idx="12"/>
          </p:nvPr>
        </p:nvSpPr>
        <p:spPr/>
        <p:txBody>
          <a:bodyPr/>
          <a:lstStyle/>
          <a:p>
            <a:fld id="{0CED1879-D594-7048-AD12-28363999EDA9}" type="slidenum">
              <a:rPr lang="en-US" smtClean="0">
                <a:solidFill>
                  <a:schemeClr val="tx1"/>
                </a:solidFill>
              </a:rPr>
              <a:pPr/>
              <a:t>28</a:t>
            </a:fld>
            <a:endParaRPr lang="en-US">
              <a:solidFill>
                <a:schemeClr val="tx1"/>
              </a:solidFill>
            </a:endParaRPr>
          </a:p>
        </p:txBody>
      </p:sp>
      <p:sp>
        <p:nvSpPr>
          <p:cNvPr id="48" name="TextBox 47"/>
          <p:cNvSpPr txBox="1"/>
          <p:nvPr/>
        </p:nvSpPr>
        <p:spPr>
          <a:xfrm rot="16200000">
            <a:off x="6558637" y="2067519"/>
            <a:ext cx="2280881" cy="584775"/>
          </a:xfrm>
          <a:prstGeom prst="rect">
            <a:avLst/>
          </a:prstGeom>
          <a:no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smtClean="0">
                <a:ln>
                  <a:noFill/>
                </a:ln>
                <a:effectLst/>
                <a:uLnTx/>
                <a:uFillTx/>
              </a:rPr>
              <a:t>← Phylum abundance →</a:t>
            </a:r>
          </a:p>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1" i="0" u="none" strike="noStrike" kern="0" cap="none" spc="0" normalizeH="0" baseline="0" noProof="0" dirty="0" smtClean="0">
              <a:ln>
                <a:noFill/>
              </a:ln>
              <a:effectLst/>
              <a:uLnTx/>
              <a:uFillTx/>
            </a:endParaRPr>
          </a:p>
        </p:txBody>
      </p:sp>
      <p:sp>
        <p:nvSpPr>
          <p:cNvPr id="49" name="TextBox 48"/>
          <p:cNvSpPr txBox="1"/>
          <p:nvPr/>
        </p:nvSpPr>
        <p:spPr>
          <a:xfrm>
            <a:off x="7781383" y="3657460"/>
            <a:ext cx="1828800" cy="304800"/>
          </a:xfrm>
          <a:prstGeom prst="rect">
            <a:avLst/>
          </a:prstGeom>
          <a:solidFill>
            <a:srgbClr val="0070C0">
              <a:alpha val="33000"/>
            </a:srgbClr>
          </a:solidFill>
        </p:spPr>
        <p:txBody>
          <a:bodyPr wrap="square" lIns="0" tIns="0" rIns="0" bIns="0" rtlCol="0" anchor="ctr" anchorCtr="1">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smtClean="0">
                <a:ln>
                  <a:noFill/>
                </a:ln>
                <a:effectLst/>
                <a:uLnTx/>
                <a:uFillTx/>
              </a:rPr>
              <a:t>Gut</a:t>
            </a:r>
          </a:p>
        </p:txBody>
      </p:sp>
      <p:grpSp>
        <p:nvGrpSpPr>
          <p:cNvPr id="50" name="Group 49"/>
          <p:cNvGrpSpPr/>
          <p:nvPr/>
        </p:nvGrpSpPr>
        <p:grpSpPr>
          <a:xfrm>
            <a:off x="2225089" y="3654832"/>
            <a:ext cx="8106366" cy="307428"/>
            <a:chOff x="685800" y="3792327"/>
            <a:chExt cx="8106366" cy="307428"/>
          </a:xfrm>
        </p:grpSpPr>
        <p:sp>
          <p:nvSpPr>
            <p:cNvPr id="51" name="TextBox 50"/>
            <p:cNvSpPr txBox="1"/>
            <p:nvPr/>
          </p:nvSpPr>
          <p:spPr>
            <a:xfrm>
              <a:off x="8106366" y="3794955"/>
              <a:ext cx="685800" cy="304800"/>
            </a:xfrm>
            <a:prstGeom prst="rect">
              <a:avLst/>
            </a:prstGeom>
            <a:solidFill>
              <a:srgbClr val="7030A0">
                <a:alpha val="33000"/>
              </a:srgbClr>
            </a:solidFill>
          </p:spPr>
          <p:txBody>
            <a:bodyPr wrap="square" lIns="0" tIns="0" rIns="0" bIns="0" rtlCol="0" anchor="ctr" anchorCtr="1">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smtClean="0">
                  <a:ln>
                    <a:noFill/>
                  </a:ln>
                  <a:effectLst/>
                  <a:uLnTx/>
                  <a:uFillTx/>
                </a:rPr>
                <a:t>Vaginal</a:t>
              </a:r>
            </a:p>
          </p:txBody>
        </p:sp>
        <p:sp>
          <p:nvSpPr>
            <p:cNvPr id="52" name="TextBox 51"/>
            <p:cNvSpPr txBox="1"/>
            <p:nvPr/>
          </p:nvSpPr>
          <p:spPr>
            <a:xfrm>
              <a:off x="1421699" y="3794955"/>
              <a:ext cx="451945" cy="304800"/>
            </a:xfrm>
            <a:prstGeom prst="rect">
              <a:avLst/>
            </a:prstGeom>
            <a:solidFill>
              <a:srgbClr val="00B050">
                <a:alpha val="33000"/>
              </a:srgbClr>
            </a:solidFill>
          </p:spPr>
          <p:txBody>
            <a:bodyPr wrap="square" lIns="0" tIns="0" rIns="0" bIns="0" rtlCol="0" anchor="ctr" anchorCtr="1">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smtClean="0">
                  <a:ln>
                    <a:noFill/>
                  </a:ln>
                  <a:effectLst/>
                  <a:uLnTx/>
                  <a:uFillTx/>
                </a:rPr>
                <a:t>Skin</a:t>
              </a:r>
            </a:p>
          </p:txBody>
        </p:sp>
        <p:sp>
          <p:nvSpPr>
            <p:cNvPr id="53" name="TextBox 52"/>
            <p:cNvSpPr txBox="1"/>
            <p:nvPr/>
          </p:nvSpPr>
          <p:spPr>
            <a:xfrm>
              <a:off x="685800" y="3794955"/>
              <a:ext cx="720089" cy="304800"/>
            </a:xfrm>
            <a:prstGeom prst="rect">
              <a:avLst/>
            </a:prstGeom>
            <a:solidFill>
              <a:sysClr val="windowText" lastClr="000000">
                <a:alpha val="33000"/>
              </a:sysClr>
            </a:solidFill>
          </p:spPr>
          <p:txBody>
            <a:bodyPr wrap="square" lIns="0" tIns="0" rIns="0" bIns="0" rtlCol="0" anchor="ctr" anchorCtr="1">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err="1" smtClean="0">
                  <a:ln>
                    <a:noFill/>
                  </a:ln>
                  <a:effectLst/>
                  <a:uLnTx/>
                  <a:uFillTx/>
                </a:rPr>
                <a:t>Nares</a:t>
              </a:r>
              <a:endParaRPr kumimoji="0" lang="en-US" sz="1200" b="1" i="0" u="none" strike="noStrike" kern="0" cap="none" spc="0" normalizeH="0" baseline="0" noProof="0" dirty="0" smtClean="0">
                <a:ln>
                  <a:noFill/>
                </a:ln>
                <a:effectLst/>
                <a:uLnTx/>
                <a:uFillTx/>
              </a:endParaRPr>
            </a:p>
          </p:txBody>
        </p:sp>
        <p:sp>
          <p:nvSpPr>
            <p:cNvPr id="54" name="TextBox 53"/>
            <p:cNvSpPr txBox="1"/>
            <p:nvPr/>
          </p:nvSpPr>
          <p:spPr>
            <a:xfrm>
              <a:off x="3221202" y="3792327"/>
              <a:ext cx="1489710" cy="304800"/>
            </a:xfrm>
            <a:prstGeom prst="rect">
              <a:avLst/>
            </a:prstGeom>
            <a:solidFill>
              <a:srgbClr val="FFFF00">
                <a:alpha val="33000"/>
              </a:srgbClr>
            </a:solidFill>
          </p:spPr>
          <p:txBody>
            <a:bodyPr wrap="square" lIns="0" tIns="0" rIns="0" bIns="0" rtlCol="0" anchor="ctr" anchorCtr="1">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smtClean="0">
                  <a:ln>
                    <a:noFill/>
                  </a:ln>
                  <a:effectLst/>
                  <a:uLnTx/>
                  <a:uFillTx/>
                </a:rPr>
                <a:t>Oral (</a:t>
              </a:r>
              <a:r>
                <a:rPr kumimoji="0" lang="en-US" sz="1200" b="1" i="0" u="none" strike="noStrike" kern="0" cap="none" spc="0" normalizeH="0" baseline="0" noProof="0" dirty="0" err="1" smtClean="0">
                  <a:ln>
                    <a:noFill/>
                  </a:ln>
                  <a:effectLst/>
                  <a:uLnTx/>
                  <a:uFillTx/>
                </a:rPr>
                <a:t>SupP</a:t>
              </a:r>
              <a:r>
                <a:rPr kumimoji="0" lang="en-US" sz="1200" b="1" i="0" u="none" strike="noStrike" kern="0" cap="none" spc="0" normalizeH="0" baseline="0" noProof="0" dirty="0" smtClean="0">
                  <a:ln>
                    <a:noFill/>
                  </a:ln>
                  <a:effectLst/>
                  <a:uLnTx/>
                  <a:uFillTx/>
                </a:rPr>
                <a:t>)</a:t>
              </a:r>
            </a:p>
          </p:txBody>
        </p:sp>
        <p:sp>
          <p:nvSpPr>
            <p:cNvPr id="55" name="TextBox 54"/>
            <p:cNvSpPr txBox="1"/>
            <p:nvPr/>
          </p:nvSpPr>
          <p:spPr>
            <a:xfrm>
              <a:off x="1890138" y="3792327"/>
              <a:ext cx="1325880" cy="304800"/>
            </a:xfrm>
            <a:prstGeom prst="rect">
              <a:avLst/>
            </a:prstGeom>
            <a:solidFill>
              <a:srgbClr val="FF0000">
                <a:alpha val="33000"/>
              </a:srgbClr>
            </a:solidFill>
          </p:spPr>
          <p:txBody>
            <a:bodyPr wrap="square" lIns="0" tIns="0" rIns="0" bIns="0" rtlCol="0" anchor="ctr" anchorCtr="1">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smtClean="0">
                  <a:ln>
                    <a:noFill/>
                  </a:ln>
                  <a:effectLst/>
                  <a:uLnTx/>
                  <a:uFillTx/>
                </a:rPr>
                <a:t>Oral (BM)</a:t>
              </a:r>
            </a:p>
          </p:txBody>
        </p:sp>
        <p:sp>
          <p:nvSpPr>
            <p:cNvPr id="56" name="TextBox 55"/>
            <p:cNvSpPr txBox="1"/>
            <p:nvPr/>
          </p:nvSpPr>
          <p:spPr>
            <a:xfrm>
              <a:off x="4755756" y="3792327"/>
              <a:ext cx="1447800" cy="304800"/>
            </a:xfrm>
            <a:prstGeom prst="rect">
              <a:avLst/>
            </a:prstGeom>
            <a:solidFill>
              <a:srgbClr val="FFC000">
                <a:alpha val="33000"/>
              </a:srgbClr>
            </a:solidFill>
          </p:spPr>
          <p:txBody>
            <a:bodyPr wrap="square" lIns="0" tIns="0" rIns="0" bIns="0" rtlCol="0" anchor="ctr" anchorCtr="1">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smtClean="0">
                  <a:ln>
                    <a:noFill/>
                  </a:ln>
                  <a:effectLst/>
                  <a:uLnTx/>
                  <a:uFillTx/>
                </a:rPr>
                <a:t>Oral (TD)</a:t>
              </a:r>
            </a:p>
          </p:txBody>
        </p:sp>
      </p:grpSp>
      <p:sp>
        <p:nvSpPr>
          <p:cNvPr id="57" name="TextBox 56"/>
          <p:cNvSpPr txBox="1"/>
          <p:nvPr/>
        </p:nvSpPr>
        <p:spPr>
          <a:xfrm rot="16200000">
            <a:off x="909539" y="2190629"/>
            <a:ext cx="2280881" cy="338554"/>
          </a:xfrm>
          <a:prstGeom prst="rect">
            <a:avLst/>
          </a:prstGeom>
          <a:no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smtClean="0">
                <a:ln>
                  <a:noFill/>
                </a:ln>
                <a:effectLst/>
                <a:uLnTx/>
                <a:uFillTx/>
              </a:rPr>
              <a:t>← Phylum abundance →</a:t>
            </a:r>
          </a:p>
        </p:txBody>
      </p:sp>
      <p:sp>
        <p:nvSpPr>
          <p:cNvPr id="58" name="TextBox 57"/>
          <p:cNvSpPr txBox="1"/>
          <p:nvPr/>
        </p:nvSpPr>
        <p:spPr>
          <a:xfrm>
            <a:off x="8025015" y="824567"/>
            <a:ext cx="1362874" cy="338554"/>
          </a:xfrm>
          <a:prstGeom prst="rect">
            <a:avLst/>
          </a:prstGeom>
          <a:noFill/>
        </p:spPr>
        <p:txBody>
          <a:bodyPr wrap="non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smtClean="0">
                <a:ln>
                  <a:noFill/>
                </a:ln>
                <a:effectLst/>
                <a:uLnTx/>
                <a:uFillTx/>
                <a:cs typeface="Arial"/>
              </a:rPr>
              <a:t>←</a:t>
            </a:r>
            <a:r>
              <a:rPr kumimoji="0" lang="en-US" sz="1600" b="1" i="0" u="none" strike="noStrike" kern="0" cap="none" spc="0" normalizeH="0" baseline="0" noProof="0" dirty="0" smtClean="0">
                <a:ln>
                  <a:noFill/>
                </a:ln>
                <a:effectLst/>
                <a:uLnTx/>
                <a:uFillTx/>
              </a:rPr>
              <a:t> Subjects </a:t>
            </a:r>
            <a:r>
              <a:rPr kumimoji="0" lang="en-US" sz="1600" b="1" i="0" u="none" strike="noStrike" kern="0" cap="none" spc="0" normalizeH="0" baseline="0" noProof="0" dirty="0" smtClean="0">
                <a:ln>
                  <a:noFill/>
                </a:ln>
                <a:effectLst/>
                <a:uLnTx/>
                <a:uFillTx/>
                <a:cs typeface="Arial"/>
              </a:rPr>
              <a:t>→</a:t>
            </a:r>
            <a:endParaRPr kumimoji="0" lang="en-US" sz="1600" b="1" i="0" u="none" strike="noStrike" kern="0" cap="none" spc="0" normalizeH="0" baseline="0" noProof="0" dirty="0" smtClean="0">
              <a:ln>
                <a:noFill/>
              </a:ln>
              <a:effectLst/>
              <a:uLnTx/>
              <a:uFillTx/>
            </a:endParaRPr>
          </a:p>
        </p:txBody>
      </p:sp>
      <p:sp>
        <p:nvSpPr>
          <p:cNvPr id="59" name="TextBox 58"/>
          <p:cNvSpPr txBox="1"/>
          <p:nvPr/>
        </p:nvSpPr>
        <p:spPr>
          <a:xfrm rot="16200000">
            <a:off x="865520" y="5111556"/>
            <a:ext cx="2368918" cy="338554"/>
          </a:xfrm>
          <a:prstGeom prst="rect">
            <a:avLst/>
          </a:prstGeom>
          <a:no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smtClean="0">
                <a:ln>
                  <a:noFill/>
                </a:ln>
                <a:effectLst/>
                <a:uLnTx/>
                <a:uFillTx/>
              </a:rPr>
              <a:t>← Pathway abundance →</a:t>
            </a:r>
          </a:p>
        </p:txBody>
      </p:sp>
      <p:pic>
        <p:nvPicPr>
          <p:cNvPr id="60" name="Picture 59" descr="figure2.png"/>
          <p:cNvPicPr>
            <a:picLocks noChangeAspect="1"/>
          </p:cNvPicPr>
          <p:nvPr/>
        </p:nvPicPr>
        <p:blipFill rotWithShape="1">
          <a:blip r:embed="rId2" cstate="print">
            <a:extLst>
              <a:ext uri="{28A0092B-C50C-407E-A947-70E740481C1C}">
                <a14:useLocalDpi xmlns:a14="http://schemas.microsoft.com/office/drawing/2010/main" val="0"/>
              </a:ext>
            </a:extLst>
          </a:blip>
          <a:srcRect l="50648" t="6056" r="32713" b="52148"/>
          <a:stretch/>
        </p:blipFill>
        <p:spPr>
          <a:xfrm>
            <a:off x="7747647" y="1132578"/>
            <a:ext cx="1850900" cy="2454656"/>
          </a:xfrm>
          <a:prstGeom prst="rect">
            <a:avLst/>
          </a:prstGeom>
        </p:spPr>
      </p:pic>
      <p:sp>
        <p:nvSpPr>
          <p:cNvPr id="61" name="TextBox 60"/>
          <p:cNvSpPr txBox="1"/>
          <p:nvPr/>
        </p:nvSpPr>
        <p:spPr>
          <a:xfrm>
            <a:off x="8025015" y="6473689"/>
            <a:ext cx="1362874" cy="338554"/>
          </a:xfrm>
          <a:prstGeom prst="rect">
            <a:avLst/>
          </a:prstGeom>
          <a:noFill/>
        </p:spPr>
        <p:txBody>
          <a:bodyPr wrap="non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smtClean="0">
                <a:ln>
                  <a:noFill/>
                </a:ln>
                <a:effectLst/>
                <a:uLnTx/>
                <a:uFillTx/>
                <a:cs typeface="Arial"/>
              </a:rPr>
              <a:t>←</a:t>
            </a:r>
            <a:r>
              <a:rPr kumimoji="0" lang="en-US" sz="1600" b="1" i="0" u="none" strike="noStrike" kern="0" cap="none" spc="0" normalizeH="0" baseline="0" noProof="0" dirty="0" smtClean="0">
                <a:ln>
                  <a:noFill/>
                </a:ln>
                <a:effectLst/>
                <a:uLnTx/>
                <a:uFillTx/>
              </a:rPr>
              <a:t> Subjects </a:t>
            </a:r>
            <a:r>
              <a:rPr kumimoji="0" lang="en-US" sz="1600" b="1" i="0" u="none" strike="noStrike" kern="0" cap="none" spc="0" normalizeH="0" baseline="0" noProof="0" dirty="0" smtClean="0">
                <a:ln>
                  <a:noFill/>
                </a:ln>
                <a:effectLst/>
                <a:uLnTx/>
                <a:uFillTx/>
                <a:cs typeface="Arial"/>
              </a:rPr>
              <a:t>→</a:t>
            </a:r>
            <a:endParaRPr kumimoji="0" lang="en-US" sz="1600" b="1" i="0" u="none" strike="noStrike" kern="0" cap="none" spc="0" normalizeH="0" baseline="0" noProof="0" dirty="0" smtClean="0">
              <a:ln>
                <a:noFill/>
              </a:ln>
              <a:effectLst/>
              <a:uLnTx/>
              <a:uFillTx/>
            </a:endParaRPr>
          </a:p>
        </p:txBody>
      </p:sp>
      <p:sp>
        <p:nvSpPr>
          <p:cNvPr id="62" name="TextBox 61"/>
          <p:cNvSpPr txBox="1"/>
          <p:nvPr/>
        </p:nvSpPr>
        <p:spPr>
          <a:xfrm rot="16200000">
            <a:off x="6514618" y="4988446"/>
            <a:ext cx="2368918" cy="584775"/>
          </a:xfrm>
          <a:prstGeom prst="rect">
            <a:avLst/>
          </a:prstGeom>
          <a:no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smtClean="0">
                <a:ln>
                  <a:noFill/>
                </a:ln>
                <a:effectLst/>
                <a:uLnTx/>
                <a:uFillTx/>
              </a:rPr>
              <a:t>← Pathway abundance →</a:t>
            </a:r>
          </a:p>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1" i="0" u="none" strike="noStrike" kern="0" cap="none" spc="0" normalizeH="0" baseline="0" noProof="0" dirty="0" smtClean="0">
              <a:ln>
                <a:noFill/>
              </a:ln>
              <a:effectLst/>
              <a:uLnTx/>
              <a:uFillTx/>
            </a:endParaRPr>
          </a:p>
        </p:txBody>
      </p:sp>
      <p:pic>
        <p:nvPicPr>
          <p:cNvPr id="63" name="Picture 62" descr="figure2.png"/>
          <p:cNvPicPr>
            <a:picLocks noChangeAspect="1"/>
          </p:cNvPicPr>
          <p:nvPr/>
        </p:nvPicPr>
        <p:blipFill rotWithShape="1">
          <a:blip r:embed="rId2" cstate="print">
            <a:extLst>
              <a:ext uri="{28A0092B-C50C-407E-A947-70E740481C1C}">
                <a14:useLocalDpi xmlns:a14="http://schemas.microsoft.com/office/drawing/2010/main" val="0"/>
              </a:ext>
            </a:extLst>
          </a:blip>
          <a:srcRect l="50648" t="52145" r="32713" b="6058"/>
          <a:stretch/>
        </p:blipFill>
        <p:spPr>
          <a:xfrm>
            <a:off x="7747647" y="4053505"/>
            <a:ext cx="1850900" cy="2454656"/>
          </a:xfrm>
          <a:prstGeom prst="rect">
            <a:avLst/>
          </a:prstGeom>
        </p:spPr>
      </p:pic>
      <p:pic>
        <p:nvPicPr>
          <p:cNvPr id="64" name="Picture 63" descr="figure2.png"/>
          <p:cNvPicPr>
            <a:picLocks noChangeAspect="1"/>
          </p:cNvPicPr>
          <p:nvPr/>
        </p:nvPicPr>
        <p:blipFill rotWithShape="1">
          <a:blip r:embed="rId2" cstate="print">
            <a:extLst>
              <a:ext uri="{28A0092B-C50C-407E-A947-70E740481C1C}">
                <a14:useLocalDpi xmlns:a14="http://schemas.microsoft.com/office/drawing/2010/main" val="0"/>
              </a:ext>
            </a:extLst>
          </a:blip>
          <a:srcRect l="1000" t="52145" r="25700" b="6058"/>
          <a:stretch/>
        </p:blipFill>
        <p:spPr>
          <a:xfrm>
            <a:off x="2225089" y="4053505"/>
            <a:ext cx="8153401" cy="2454656"/>
          </a:xfrm>
          <a:prstGeom prst="rect">
            <a:avLst/>
          </a:prstGeom>
        </p:spPr>
      </p:pic>
      <p:pic>
        <p:nvPicPr>
          <p:cNvPr id="65" name="Picture 64" descr="figure2.png"/>
          <p:cNvPicPr>
            <a:picLocks noChangeAspect="1"/>
          </p:cNvPicPr>
          <p:nvPr/>
        </p:nvPicPr>
        <p:blipFill rotWithShape="1">
          <a:blip r:embed="rId2" cstate="print">
            <a:extLst>
              <a:ext uri="{28A0092B-C50C-407E-A947-70E740481C1C}">
                <a14:useLocalDpi xmlns:a14="http://schemas.microsoft.com/office/drawing/2010/main" val="0"/>
              </a:ext>
            </a:extLst>
          </a:blip>
          <a:srcRect l="1000" t="6056" r="25700" b="52148"/>
          <a:stretch/>
        </p:blipFill>
        <p:spPr>
          <a:xfrm>
            <a:off x="2225088" y="1132578"/>
            <a:ext cx="8153401" cy="2454656"/>
          </a:xfrm>
          <a:prstGeom prst="rect">
            <a:avLst/>
          </a:prstGeom>
        </p:spPr>
      </p:pic>
      <p:sp>
        <p:nvSpPr>
          <p:cNvPr id="67" name="Rectangle 66"/>
          <p:cNvSpPr/>
          <p:nvPr/>
        </p:nvSpPr>
        <p:spPr>
          <a:xfrm>
            <a:off x="7826039" y="2267151"/>
            <a:ext cx="1333250" cy="33855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smtClean="0">
                <a:ln>
                  <a:noFill/>
                </a:ln>
                <a:solidFill>
                  <a:schemeClr val="bg1"/>
                </a:solidFill>
                <a:effectLst/>
                <a:uLnTx/>
                <a:uFillTx/>
              </a:rPr>
              <a:t>Bacteroidetes</a:t>
            </a:r>
            <a:endParaRPr kumimoji="0" lang="en-US" sz="1600" b="0" i="0" u="none" strike="noStrike" kern="0" cap="none" spc="0" normalizeH="0" baseline="0" noProof="0" dirty="0" smtClean="0">
              <a:ln>
                <a:noFill/>
              </a:ln>
              <a:solidFill>
                <a:schemeClr val="bg1"/>
              </a:solidFill>
              <a:effectLst/>
              <a:uLnTx/>
              <a:uFillTx/>
            </a:endParaRPr>
          </a:p>
        </p:txBody>
      </p:sp>
      <p:sp>
        <p:nvSpPr>
          <p:cNvPr id="68" name="Rectangle 67"/>
          <p:cNvSpPr/>
          <p:nvPr/>
        </p:nvSpPr>
        <p:spPr>
          <a:xfrm>
            <a:off x="8565176" y="1157905"/>
            <a:ext cx="1051313" cy="33855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smtClean="0">
                <a:ln>
                  <a:noFill/>
                </a:ln>
                <a:solidFill>
                  <a:schemeClr val="bg1"/>
                </a:solidFill>
                <a:effectLst/>
                <a:uLnTx/>
                <a:uFillTx/>
              </a:rPr>
              <a:t>Firmicutes</a:t>
            </a:r>
            <a:endParaRPr kumimoji="0" lang="en-US" sz="1600" b="0" i="0" u="none" strike="noStrike" kern="0" cap="none" spc="0" normalizeH="0" baseline="0" noProof="0" dirty="0" smtClean="0">
              <a:ln>
                <a:noFill/>
              </a:ln>
              <a:solidFill>
                <a:schemeClr val="bg1"/>
              </a:solidFill>
              <a:effectLst/>
              <a:uLnTx/>
              <a:uFillTx/>
            </a:endParaRPr>
          </a:p>
        </p:txBody>
      </p:sp>
      <p:grpSp>
        <p:nvGrpSpPr>
          <p:cNvPr id="25" name="Group 24"/>
          <p:cNvGrpSpPr/>
          <p:nvPr/>
        </p:nvGrpSpPr>
        <p:grpSpPr>
          <a:xfrm>
            <a:off x="518221" y="3350032"/>
            <a:ext cx="914400" cy="914400"/>
            <a:chOff x="228600" y="5759410"/>
            <a:chExt cx="914400" cy="914400"/>
          </a:xfrm>
        </p:grpSpPr>
        <p:pic>
          <p:nvPicPr>
            <p:cNvPr id="2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759410"/>
              <a:ext cx="914400" cy="914400"/>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356061" y="6057790"/>
              <a:ext cx="655950" cy="369332"/>
            </a:xfrm>
            <a:prstGeom prst="rect">
              <a:avLst/>
            </a:prstGeom>
            <a:noFill/>
          </p:spPr>
          <p:txBody>
            <a:bodyPr wrap="none" rtlCol="0">
              <a:spAutoFit/>
            </a:bodyPr>
            <a:lstStyle/>
            <a:p>
              <a:pPr algn="ctr"/>
              <a:r>
                <a:rPr lang="en-US" b="1" dirty="0" smtClean="0">
                  <a:effectLst>
                    <a:glow rad="152400">
                      <a:schemeClr val="bg1"/>
                    </a:glow>
                  </a:effectLst>
                  <a:latin typeface="Calibri" panose="020F0502020204030204" pitchFamily="34" charset="0"/>
                </a:rPr>
                <a:t>HMP</a:t>
              </a:r>
              <a:endParaRPr lang="en-US" b="1" dirty="0">
                <a:effectLst>
                  <a:glow rad="152400">
                    <a:schemeClr val="bg1"/>
                  </a:glow>
                </a:effectLst>
                <a:latin typeface="Calibri" panose="020F0502020204030204" pitchFamily="34" charset="0"/>
              </a:endParaRPr>
            </a:p>
          </p:txBody>
        </p:sp>
      </p:grpSp>
    </p:spTree>
    <p:extLst>
      <p:ext uri="{BB962C8B-B14F-4D97-AF65-F5344CB8AC3E}">
        <p14:creationId xmlns:p14="http://schemas.microsoft.com/office/powerpoint/2010/main" val="7857965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fade">
                                      <p:cBhvr>
                                        <p:cTn id="13" dur="500"/>
                                        <p:tgtEl>
                                          <p:spTgt spid="5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500"/>
                                        <p:tgtEl>
                                          <p:spTgt spid="4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7"/>
                                        </p:tgtEl>
                                        <p:attrNameLst>
                                          <p:attrName>style.visibility</p:attrName>
                                        </p:attrNameLst>
                                      </p:cBhvr>
                                      <p:to>
                                        <p:strVal val="visible"/>
                                      </p:to>
                                    </p:set>
                                    <p:animEffect transition="in" filter="fade">
                                      <p:cBhvr>
                                        <p:cTn id="21" dur="500"/>
                                        <p:tgtEl>
                                          <p:spTgt spid="6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8"/>
                                        </p:tgtEl>
                                        <p:attrNameLst>
                                          <p:attrName>style.visibility</p:attrName>
                                        </p:attrNameLst>
                                      </p:cBhvr>
                                      <p:to>
                                        <p:strVal val="visible"/>
                                      </p:to>
                                    </p:set>
                                    <p:animEffect transition="in" filter="fade">
                                      <p:cBhvr>
                                        <p:cTn id="24" dur="500"/>
                                        <p:tgtEl>
                                          <p:spTgt spid="6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3"/>
                                        </p:tgtEl>
                                        <p:attrNameLst>
                                          <p:attrName>style.visibility</p:attrName>
                                        </p:attrNameLst>
                                      </p:cBhvr>
                                      <p:to>
                                        <p:strVal val="visible"/>
                                      </p:to>
                                    </p:set>
                                    <p:animEffect transition="in" filter="fade">
                                      <p:cBhvr>
                                        <p:cTn id="29" dur="500"/>
                                        <p:tgtEl>
                                          <p:spTgt spid="6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fade">
                                      <p:cBhvr>
                                        <p:cTn id="32" dur="500"/>
                                        <p:tgtEl>
                                          <p:spTgt spid="6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500"/>
                                        <p:tgtEl>
                                          <p:spTgt spid="6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500"/>
                                        <p:tgtEl>
                                          <p:spTgt spid="50"/>
                                        </p:tgtEl>
                                      </p:cBhvr>
                                    </p:animEffect>
                                  </p:childTnLst>
                                </p:cTn>
                              </p:par>
                              <p:par>
                                <p:cTn id="41" presetID="10" presetClass="entr" presetSubtype="0" fill="hold" nodeType="withEffect">
                                  <p:stCondLst>
                                    <p:cond delay="0"/>
                                  </p:stCondLst>
                                  <p:childTnLst>
                                    <p:set>
                                      <p:cBhvr>
                                        <p:cTn id="42" dur="1" fill="hold">
                                          <p:stCondLst>
                                            <p:cond delay="0"/>
                                          </p:stCondLst>
                                        </p:cTn>
                                        <p:tgtEl>
                                          <p:spTgt spid="65"/>
                                        </p:tgtEl>
                                        <p:attrNameLst>
                                          <p:attrName>style.visibility</p:attrName>
                                        </p:attrNameLst>
                                      </p:cBhvr>
                                      <p:to>
                                        <p:strVal val="visible"/>
                                      </p:to>
                                    </p:set>
                                    <p:animEffect transition="in" filter="fade">
                                      <p:cBhvr>
                                        <p:cTn id="43" dur="500"/>
                                        <p:tgtEl>
                                          <p:spTgt spid="65"/>
                                        </p:tgtEl>
                                      </p:cBhvr>
                                    </p:animEffect>
                                  </p:childTnLst>
                                </p:cTn>
                              </p:par>
                              <p:par>
                                <p:cTn id="44" presetID="10" presetClass="entr" presetSubtype="0" fill="hold" nodeType="withEffect">
                                  <p:stCondLst>
                                    <p:cond delay="0"/>
                                  </p:stCondLst>
                                  <p:childTnLst>
                                    <p:set>
                                      <p:cBhvr>
                                        <p:cTn id="45" dur="1" fill="hold">
                                          <p:stCondLst>
                                            <p:cond delay="0"/>
                                          </p:stCondLst>
                                        </p:cTn>
                                        <p:tgtEl>
                                          <p:spTgt spid="64"/>
                                        </p:tgtEl>
                                        <p:attrNameLst>
                                          <p:attrName>style.visibility</p:attrName>
                                        </p:attrNameLst>
                                      </p:cBhvr>
                                      <p:to>
                                        <p:strVal val="visible"/>
                                      </p:to>
                                    </p:set>
                                    <p:animEffect transition="in" filter="fade">
                                      <p:cBhvr>
                                        <p:cTn id="46" dur="500"/>
                                        <p:tgtEl>
                                          <p:spTgt spid="6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9"/>
                                        </p:tgtEl>
                                        <p:attrNameLst>
                                          <p:attrName>style.visibility</p:attrName>
                                        </p:attrNameLst>
                                      </p:cBhvr>
                                      <p:to>
                                        <p:strVal val="visible"/>
                                      </p:to>
                                    </p:set>
                                    <p:animEffect transition="in" filter="fade">
                                      <p:cBhvr>
                                        <p:cTn id="49" dur="500"/>
                                        <p:tgtEl>
                                          <p:spTgt spid="5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7"/>
                                        </p:tgtEl>
                                        <p:attrNameLst>
                                          <p:attrName>style.visibility</p:attrName>
                                        </p:attrNameLst>
                                      </p:cBhvr>
                                      <p:to>
                                        <p:strVal val="visible"/>
                                      </p:to>
                                    </p:set>
                                    <p:animEffect transition="in" filter="fade">
                                      <p:cBhvr>
                                        <p:cTn id="5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animBg="1"/>
      <p:bldP spid="57" grpId="0"/>
      <p:bldP spid="58" grpId="0"/>
      <p:bldP spid="59" grpId="0"/>
      <p:bldP spid="61" grpId="0"/>
      <p:bldP spid="62" grpId="0"/>
      <p:bldP spid="67" grpId="0"/>
      <p:bldP spid="6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52648" y="2367171"/>
            <a:ext cx="8686705" cy="2123658"/>
          </a:xfrm>
          <a:prstGeom prst="rect">
            <a:avLst/>
          </a:prstGeom>
          <a:noFill/>
        </p:spPr>
        <p:txBody>
          <a:bodyPr wrap="square" rtlCol="0">
            <a:spAutoFit/>
          </a:bodyPr>
          <a:lstStyle/>
          <a:p>
            <a:pPr algn="ctr"/>
            <a:r>
              <a:rPr lang="en-US" sz="6600" dirty="0" smtClean="0"/>
              <a:t>Describing </a:t>
            </a:r>
          </a:p>
          <a:p>
            <a:pPr algn="ctr"/>
            <a:r>
              <a:rPr lang="en-US" sz="6600" dirty="0" err="1" smtClean="0"/>
              <a:t>microbiome</a:t>
            </a:r>
            <a:r>
              <a:rPr lang="en-US" sz="6600" dirty="0" smtClean="0"/>
              <a:t> data</a:t>
            </a:r>
            <a:endParaRPr lang="en-US" sz="6600" dirty="0"/>
          </a:p>
        </p:txBody>
      </p:sp>
      <p:sp>
        <p:nvSpPr>
          <p:cNvPr id="2" name="Rounded Rectangle 1"/>
          <p:cNvSpPr/>
          <p:nvPr/>
        </p:nvSpPr>
        <p:spPr>
          <a:xfrm>
            <a:off x="243904" y="228636"/>
            <a:ext cx="11704192" cy="6400730"/>
          </a:xfrm>
          <a:prstGeom prst="roundRect">
            <a:avLst>
              <a:gd name="adj" fmla="val 4657"/>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1008282"/>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Many environments have </a:t>
            </a:r>
            <a:r>
              <a:rPr lang="en-US" dirty="0" err="1" smtClean="0"/>
              <a:t>microbiomes</a:t>
            </a:r>
            <a:endParaRPr lang="en-US" dirty="0"/>
          </a:p>
        </p:txBody>
      </p:sp>
      <p:sp>
        <p:nvSpPr>
          <p:cNvPr id="4" name="Date Placeholder 3"/>
          <p:cNvSpPr>
            <a:spLocks noGrp="1"/>
          </p:cNvSpPr>
          <p:nvPr>
            <p:ph type="dt" sz="half" idx="10"/>
          </p:nvPr>
        </p:nvSpPr>
        <p:spPr/>
        <p:txBody>
          <a:bodyPr/>
          <a:lstStyle/>
          <a:p>
            <a:fld id="{F61C376A-F598-5B4F-A8D5-A35E8E160FA5}" type="datetime1">
              <a:rPr lang="en-US" smtClean="0"/>
              <a:t>3/19/2018</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3</a:t>
            </a:fld>
            <a:endParaRPr lang="en-US"/>
          </a:p>
        </p:txBody>
      </p:sp>
      <p:sp>
        <p:nvSpPr>
          <p:cNvPr id="7" name="TextBox 6"/>
          <p:cNvSpPr txBox="1"/>
          <p:nvPr/>
        </p:nvSpPr>
        <p:spPr>
          <a:xfrm>
            <a:off x="518221" y="1072733"/>
            <a:ext cx="2926048" cy="461665"/>
          </a:xfrm>
          <a:prstGeom prst="rect">
            <a:avLst/>
          </a:prstGeom>
          <a:noFill/>
        </p:spPr>
        <p:txBody>
          <a:bodyPr wrap="square" rtlCol="0">
            <a:spAutoFit/>
          </a:bodyPr>
          <a:lstStyle/>
          <a:p>
            <a:pPr algn="ctr"/>
            <a:r>
              <a:rPr lang="en-US" sz="2400" dirty="0" smtClean="0"/>
              <a:t>Natural environments</a:t>
            </a:r>
            <a:endParaRPr lang="en-US" sz="2400" dirty="0"/>
          </a:p>
        </p:txBody>
      </p:sp>
      <p:sp>
        <p:nvSpPr>
          <p:cNvPr id="8" name="TextBox 7"/>
          <p:cNvSpPr txBox="1"/>
          <p:nvPr/>
        </p:nvSpPr>
        <p:spPr>
          <a:xfrm>
            <a:off x="4632977" y="1072733"/>
            <a:ext cx="2926048" cy="461665"/>
          </a:xfrm>
          <a:prstGeom prst="rect">
            <a:avLst/>
          </a:prstGeom>
          <a:noFill/>
        </p:spPr>
        <p:txBody>
          <a:bodyPr wrap="square" rtlCol="0">
            <a:spAutoFit/>
          </a:bodyPr>
          <a:lstStyle/>
          <a:p>
            <a:pPr algn="ctr"/>
            <a:r>
              <a:rPr lang="en-US" sz="2400" dirty="0" smtClean="0"/>
              <a:t>Built environments</a:t>
            </a:r>
            <a:endParaRPr lang="en-US" sz="2400" dirty="0"/>
          </a:p>
        </p:txBody>
      </p:sp>
      <p:sp>
        <p:nvSpPr>
          <p:cNvPr id="9" name="TextBox 8"/>
          <p:cNvSpPr txBox="1"/>
          <p:nvPr/>
        </p:nvSpPr>
        <p:spPr>
          <a:xfrm>
            <a:off x="8747731" y="1072733"/>
            <a:ext cx="2926048" cy="461665"/>
          </a:xfrm>
          <a:prstGeom prst="rect">
            <a:avLst/>
          </a:prstGeom>
          <a:noFill/>
        </p:spPr>
        <p:txBody>
          <a:bodyPr wrap="square" rtlCol="0">
            <a:spAutoFit/>
          </a:bodyPr>
          <a:lstStyle/>
          <a:p>
            <a:pPr algn="ctr"/>
            <a:r>
              <a:rPr lang="en-US" sz="2400" dirty="0" smtClean="0"/>
              <a:t>Host environments</a:t>
            </a:r>
            <a:endParaRPr lang="en-US" sz="2400" dirty="0"/>
          </a:p>
        </p:txBody>
      </p:sp>
      <p:cxnSp>
        <p:nvCxnSpPr>
          <p:cNvPr id="12" name="Straight Connector 11"/>
          <p:cNvCxnSpPr/>
          <p:nvPr/>
        </p:nvCxnSpPr>
        <p:spPr>
          <a:xfrm>
            <a:off x="4038623" y="1282418"/>
            <a:ext cx="0" cy="5030337"/>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153379" y="1282418"/>
            <a:ext cx="0" cy="5030337"/>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5" name="Picture 2" descr="https://upload.wikimedia.org/wikipedia/commons/0/0d/MBTA_Green_Line_B.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477" t="12982" b="9126"/>
          <a:stretch/>
        </p:blipFill>
        <p:spPr bwMode="auto">
          <a:xfrm>
            <a:off x="5067301" y="3246122"/>
            <a:ext cx="2057400" cy="1439040"/>
          </a:xfrm>
          <a:prstGeom prst="round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6" name="Picture 4" descr="http://www.saintpetersblog.com/wp-content/uploads/2015/05/hospitals.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1638"/>
          <a:stretch/>
        </p:blipFill>
        <p:spPr bwMode="auto">
          <a:xfrm>
            <a:off x="5067301" y="4855295"/>
            <a:ext cx="2057400" cy="1363473"/>
          </a:xfrm>
          <a:prstGeom prst="round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7" name="Picture 6" descr="http://www.jaspercounty.org/images/health_department/SoilTest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2545" y="3258027"/>
            <a:ext cx="2057400" cy="1415231"/>
          </a:xfrm>
          <a:prstGeom prst="round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8"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67301" y="1695890"/>
            <a:ext cx="2057400" cy="1366853"/>
          </a:xfrm>
          <a:prstGeom prst="round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9" name="Picture 9" descr="http://danceteacherwebblog.com/wp-content/uploads/2012/08/ocean-wave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2545" y="1695890"/>
            <a:ext cx="2057400" cy="1311592"/>
          </a:xfrm>
          <a:prstGeom prst="round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8197" name="Picture 5" descr="http://static.guim.co.uk/sys-images/Guardian/Pix/pictures/2013/4/2/1364915275372/leafcutter-ants-011.jpg"/>
          <p:cNvPicPr>
            <a:picLocks noChangeAspect="1" noChangeArrowheads="1"/>
          </p:cNvPicPr>
          <p:nvPr/>
        </p:nvPicPr>
        <p:blipFill rotWithShape="1">
          <a:blip r:embed="rId8">
            <a:extLst>
              <a:ext uri="{28A0092B-C50C-407E-A947-70E740481C1C}">
                <a14:useLocalDpi xmlns:a14="http://schemas.microsoft.com/office/drawing/2010/main" val="0"/>
              </a:ext>
            </a:extLst>
          </a:blip>
          <a:srcRect l="8233"/>
          <a:stretch/>
        </p:blipFill>
        <p:spPr bwMode="auto">
          <a:xfrm>
            <a:off x="9182055" y="1695890"/>
            <a:ext cx="2057400" cy="1345195"/>
          </a:xfrm>
          <a:prstGeom prst="round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8199" name="Picture 7" descr="http://microbewiki.kenyon.edu/images/thumb/d/d4/Hydrothermal-vent.jpg/400px-Hydrothermal-vent.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2545" y="4891745"/>
            <a:ext cx="2057400" cy="1327023"/>
          </a:xfrm>
          <a:prstGeom prst="round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8202"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82055" y="3350983"/>
            <a:ext cx="2057400" cy="1229318"/>
          </a:xfrm>
          <a:prstGeom prst="round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4" name="Picture 12" descr="Image result for Food Plan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82055" y="4853169"/>
            <a:ext cx="2057400" cy="1365599"/>
          </a:xfrm>
          <a:prstGeom prst="round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48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199"/>
                                        </p:tgtEl>
                                        <p:attrNameLst>
                                          <p:attrName>style.visibility</p:attrName>
                                        </p:attrNameLst>
                                      </p:cBhvr>
                                      <p:to>
                                        <p:strVal val="visible"/>
                                      </p:to>
                                    </p:set>
                                    <p:animEffect transition="in" filter="fade">
                                      <p:cBhvr>
                                        <p:cTn id="31" dur="500"/>
                                        <p:tgtEl>
                                          <p:spTgt spid="819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cTn>
                              </p:par>
                              <p:par>
                                <p:cTn id="52" presetID="10" presetClass="entr" presetSubtype="0" fill="hold" nodeType="withEffect">
                                  <p:stCondLst>
                                    <p:cond delay="0"/>
                                  </p:stCondLst>
                                  <p:childTnLst>
                                    <p:set>
                                      <p:cBhvr>
                                        <p:cTn id="53" dur="1" fill="hold">
                                          <p:stCondLst>
                                            <p:cond delay="0"/>
                                          </p:stCondLst>
                                        </p:cTn>
                                        <p:tgtEl>
                                          <p:spTgt spid="8197"/>
                                        </p:tgtEl>
                                        <p:attrNameLst>
                                          <p:attrName>style.visibility</p:attrName>
                                        </p:attrNameLst>
                                      </p:cBhvr>
                                      <p:to>
                                        <p:strVal val="visible"/>
                                      </p:to>
                                    </p:set>
                                    <p:animEffect transition="in" filter="fade">
                                      <p:cBhvr>
                                        <p:cTn id="54" dur="500"/>
                                        <p:tgtEl>
                                          <p:spTgt spid="819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8202"/>
                                        </p:tgtEl>
                                        <p:attrNameLst>
                                          <p:attrName>style.visibility</p:attrName>
                                        </p:attrNameLst>
                                      </p:cBhvr>
                                      <p:to>
                                        <p:strVal val="visible"/>
                                      </p:to>
                                    </p:set>
                                    <p:animEffect transition="in" filter="fade">
                                      <p:cBhvr>
                                        <p:cTn id="59" dur="500"/>
                                        <p:tgtEl>
                                          <p:spTgt spid="8202"/>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8204"/>
                                        </p:tgtEl>
                                        <p:attrNameLst>
                                          <p:attrName>style.visibility</p:attrName>
                                        </p:attrNameLst>
                                      </p:cBhvr>
                                      <p:to>
                                        <p:strVal val="visible"/>
                                      </p:to>
                                    </p:set>
                                    <p:animEffect transition="in" filter="fade">
                                      <p:cBhvr>
                                        <p:cTn id="64" dur="500"/>
                                        <p:tgtEl>
                                          <p:spTgt spid="8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Describing microbiomes: </a:t>
            </a:r>
            <a:r>
              <a:rPr lang="en-US" u="sng" dirty="0" smtClean="0"/>
              <a:t>abundance</a:t>
            </a:r>
            <a:r>
              <a:rPr lang="en-US" dirty="0" smtClean="0"/>
              <a:t> and </a:t>
            </a:r>
            <a:r>
              <a:rPr lang="en-US" u="sng" dirty="0" smtClean="0"/>
              <a:t>prevalence</a:t>
            </a:r>
            <a:endParaRPr lang="en-US" u="sng" dirty="0"/>
          </a:p>
        </p:txBody>
      </p:sp>
      <p:sp>
        <p:nvSpPr>
          <p:cNvPr id="4" name="Date Placeholder 3"/>
          <p:cNvSpPr>
            <a:spLocks noGrp="1"/>
          </p:cNvSpPr>
          <p:nvPr>
            <p:ph type="dt" sz="half" idx="10"/>
          </p:nvPr>
        </p:nvSpPr>
        <p:spPr/>
        <p:txBody>
          <a:bodyPr/>
          <a:lstStyle/>
          <a:p>
            <a:fld id="{149AB08A-B8FE-2744-A176-508EFC0AA4E9}" type="datetime1">
              <a:rPr lang="en-US" smtClean="0">
                <a:solidFill>
                  <a:prstClr val="black">
                    <a:tint val="75000"/>
                  </a:prstClr>
                </a:solidFill>
              </a:rPr>
              <a:pPr/>
              <a:t>3/19/2018</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ED1879-D594-7048-AD12-28363999EDA9}" type="slidenum">
              <a:rPr lang="en-US" smtClean="0">
                <a:solidFill>
                  <a:prstClr val="black">
                    <a:tint val="75000"/>
                  </a:prstClr>
                </a:solidFill>
              </a:rPr>
              <a:pPr/>
              <a:t>30</a:t>
            </a:fld>
            <a:endParaRPr lang="en-US">
              <a:solidFill>
                <a:prstClr val="black">
                  <a:tint val="75000"/>
                </a:prstClr>
              </a:solidFill>
            </a:endParaRPr>
          </a:p>
        </p:txBody>
      </p:sp>
      <p:sp>
        <p:nvSpPr>
          <p:cNvPr id="6" name="Rounded Rectangle 5"/>
          <p:cNvSpPr/>
          <p:nvPr/>
        </p:nvSpPr>
        <p:spPr>
          <a:xfrm>
            <a:off x="4520203" y="1158240"/>
            <a:ext cx="2163153" cy="1629306"/>
          </a:xfrm>
          <a:prstGeom prst="roundRect">
            <a:avLst>
              <a:gd name="adj" fmla="val 8841"/>
            </a:avLst>
          </a:prstGeom>
          <a:solidFill>
            <a:schemeClr val="bg1"/>
          </a:solidFill>
          <a:ln w="25400" cap="flat" cmpd="sng" algn="ctr">
            <a:solidFill>
              <a:srgbClr val="C0504D"/>
            </a:solid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7" name="Rounded Rectangle 6"/>
          <p:cNvSpPr/>
          <p:nvPr/>
        </p:nvSpPr>
        <p:spPr>
          <a:xfrm>
            <a:off x="6889371" y="1158240"/>
            <a:ext cx="2163153" cy="1629306"/>
          </a:xfrm>
          <a:prstGeom prst="roundRect">
            <a:avLst>
              <a:gd name="adj" fmla="val 8841"/>
            </a:avLst>
          </a:prstGeom>
          <a:solidFill>
            <a:schemeClr val="bg1"/>
          </a:solidFill>
          <a:ln w="25400" cap="flat" cmpd="sng" algn="ctr">
            <a:solidFill>
              <a:srgbClr val="C0504D"/>
            </a:solid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8" name="Rounded Rectangle 7"/>
          <p:cNvSpPr/>
          <p:nvPr/>
        </p:nvSpPr>
        <p:spPr>
          <a:xfrm>
            <a:off x="4520203" y="2986395"/>
            <a:ext cx="2163153" cy="1629306"/>
          </a:xfrm>
          <a:prstGeom prst="roundRect">
            <a:avLst>
              <a:gd name="adj" fmla="val 8841"/>
            </a:avLst>
          </a:prstGeom>
          <a:solidFill>
            <a:schemeClr val="bg1"/>
          </a:solidFill>
          <a:ln w="25400" cap="flat" cmpd="sng" algn="ctr">
            <a:solidFill>
              <a:srgbClr val="4F81BD"/>
            </a:solid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9" name="Rounded Rectangle 8"/>
          <p:cNvSpPr/>
          <p:nvPr/>
        </p:nvSpPr>
        <p:spPr>
          <a:xfrm>
            <a:off x="6889371" y="2986395"/>
            <a:ext cx="2163153" cy="1629306"/>
          </a:xfrm>
          <a:prstGeom prst="roundRect">
            <a:avLst>
              <a:gd name="adj" fmla="val 8841"/>
            </a:avLst>
          </a:prstGeom>
          <a:solidFill>
            <a:schemeClr val="bg1"/>
          </a:solidFill>
          <a:ln w="25400" cap="flat" cmpd="sng" algn="ctr">
            <a:solidFill>
              <a:srgbClr val="4F81BD"/>
            </a:solid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10" name="Rounded Rectangle 9"/>
          <p:cNvSpPr/>
          <p:nvPr/>
        </p:nvSpPr>
        <p:spPr>
          <a:xfrm>
            <a:off x="9258539" y="1158240"/>
            <a:ext cx="2163153" cy="1629306"/>
          </a:xfrm>
          <a:prstGeom prst="roundRect">
            <a:avLst>
              <a:gd name="adj" fmla="val 8841"/>
            </a:avLst>
          </a:prstGeom>
          <a:solidFill>
            <a:schemeClr val="bg1"/>
          </a:solidFill>
          <a:ln w="25400" cap="flat" cmpd="sng" algn="ctr">
            <a:solidFill>
              <a:srgbClr val="C0504D"/>
            </a:solid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11" name="Rounded Rectangle 10"/>
          <p:cNvSpPr/>
          <p:nvPr/>
        </p:nvSpPr>
        <p:spPr>
          <a:xfrm>
            <a:off x="9258539" y="2986395"/>
            <a:ext cx="2163153" cy="1629306"/>
          </a:xfrm>
          <a:prstGeom prst="roundRect">
            <a:avLst>
              <a:gd name="adj" fmla="val 8841"/>
            </a:avLst>
          </a:prstGeom>
          <a:solidFill>
            <a:schemeClr val="bg1"/>
          </a:solidFill>
          <a:ln w="25400" cap="flat" cmpd="sng" algn="ctr">
            <a:solidFill>
              <a:srgbClr val="4F81BD"/>
            </a:solid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12" name="Rounded Rectangle 11"/>
          <p:cNvSpPr/>
          <p:nvPr/>
        </p:nvSpPr>
        <p:spPr>
          <a:xfrm>
            <a:off x="4520203" y="4847694"/>
            <a:ext cx="2163153" cy="1629306"/>
          </a:xfrm>
          <a:prstGeom prst="roundRect">
            <a:avLst>
              <a:gd name="adj" fmla="val 8841"/>
            </a:avLst>
          </a:prstGeom>
          <a:solidFill>
            <a:schemeClr val="bg1"/>
          </a:solidFill>
          <a:ln w="25400" cap="flat" cmpd="sng" algn="ctr">
            <a:solidFill>
              <a:srgbClr val="8064A2"/>
            </a:solid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13" name="Rounded Rectangle 12"/>
          <p:cNvSpPr/>
          <p:nvPr/>
        </p:nvSpPr>
        <p:spPr>
          <a:xfrm>
            <a:off x="6889371" y="4847694"/>
            <a:ext cx="2163153" cy="1629306"/>
          </a:xfrm>
          <a:prstGeom prst="roundRect">
            <a:avLst>
              <a:gd name="adj" fmla="val 8841"/>
            </a:avLst>
          </a:prstGeom>
          <a:solidFill>
            <a:schemeClr val="bg1"/>
          </a:solidFill>
          <a:ln w="25400" cap="flat" cmpd="sng" algn="ctr">
            <a:solidFill>
              <a:srgbClr val="8064A2"/>
            </a:solid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14" name="Rounded Rectangle 13"/>
          <p:cNvSpPr/>
          <p:nvPr/>
        </p:nvSpPr>
        <p:spPr>
          <a:xfrm>
            <a:off x="9258539" y="4847694"/>
            <a:ext cx="2163153" cy="1629306"/>
          </a:xfrm>
          <a:prstGeom prst="roundRect">
            <a:avLst>
              <a:gd name="adj" fmla="val 8841"/>
            </a:avLst>
          </a:prstGeom>
          <a:solidFill>
            <a:schemeClr val="bg1"/>
          </a:solidFill>
          <a:ln w="25400" cap="flat" cmpd="sng" algn="ctr">
            <a:solidFill>
              <a:srgbClr val="8064A2"/>
            </a:solid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grpSp>
        <p:nvGrpSpPr>
          <p:cNvPr id="15" name="Group 14"/>
          <p:cNvGrpSpPr/>
          <p:nvPr/>
        </p:nvGrpSpPr>
        <p:grpSpPr>
          <a:xfrm>
            <a:off x="4744132" y="1354849"/>
            <a:ext cx="1648117" cy="1236088"/>
            <a:chOff x="3276600" y="1295400"/>
            <a:chExt cx="1219200" cy="914400"/>
          </a:xfrm>
          <a:solidFill>
            <a:sysClr val="window" lastClr="FFFFFF">
              <a:lumMod val="85000"/>
            </a:sysClr>
          </a:solidFill>
        </p:grpSpPr>
        <p:sp>
          <p:nvSpPr>
            <p:cNvPr id="16" name="Oval 15"/>
            <p:cNvSpPr/>
            <p:nvPr/>
          </p:nvSpPr>
          <p:spPr>
            <a:xfrm>
              <a:off x="3276600" y="1295400"/>
              <a:ext cx="304800" cy="304800"/>
            </a:xfrm>
            <a:prstGeom prst="ellipse">
              <a:avLst/>
            </a:prstGeom>
            <a:solidFill>
              <a:srgbClr val="C0504D"/>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dirty="0">
                <a:solidFill>
                  <a:sysClr val="window" lastClr="FFFFFF"/>
                </a:solidFill>
                <a:latin typeface="Calibri"/>
                <a:ea typeface="ＭＳ Ｐゴシック"/>
              </a:endParaRPr>
            </a:p>
          </p:txBody>
        </p:sp>
        <p:sp>
          <p:nvSpPr>
            <p:cNvPr id="17" name="Oval 16"/>
            <p:cNvSpPr/>
            <p:nvPr/>
          </p:nvSpPr>
          <p:spPr>
            <a:xfrm>
              <a:off x="3733800" y="1524000"/>
              <a:ext cx="304800" cy="304800"/>
            </a:xfrm>
            <a:prstGeom prst="ellipse">
              <a:avLst/>
            </a:prstGeom>
            <a:solidFill>
              <a:srgbClr val="C0504D"/>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dirty="0">
                <a:solidFill>
                  <a:sysClr val="window" lastClr="FFFFFF"/>
                </a:solidFill>
                <a:latin typeface="Calibri"/>
                <a:ea typeface="ＭＳ Ｐゴシック"/>
              </a:endParaRPr>
            </a:p>
          </p:txBody>
        </p:sp>
        <p:sp>
          <p:nvSpPr>
            <p:cNvPr id="18" name="Oval 17"/>
            <p:cNvSpPr/>
            <p:nvPr/>
          </p:nvSpPr>
          <p:spPr>
            <a:xfrm>
              <a:off x="3429000" y="1905000"/>
              <a:ext cx="304800" cy="304800"/>
            </a:xfrm>
            <a:prstGeom prst="ellipse">
              <a:avLst/>
            </a:prstGeom>
            <a:solidFill>
              <a:srgbClr val="C0504D"/>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dirty="0">
                <a:solidFill>
                  <a:sysClr val="window" lastClr="FFFFFF"/>
                </a:solidFill>
                <a:latin typeface="Calibri"/>
                <a:ea typeface="ＭＳ Ｐゴシック"/>
              </a:endParaRPr>
            </a:p>
          </p:txBody>
        </p:sp>
        <p:sp>
          <p:nvSpPr>
            <p:cNvPr id="19" name="Oval 18"/>
            <p:cNvSpPr/>
            <p:nvPr/>
          </p:nvSpPr>
          <p:spPr>
            <a:xfrm>
              <a:off x="4191000" y="1295400"/>
              <a:ext cx="304800" cy="304800"/>
            </a:xfrm>
            <a:prstGeom prst="ellipse">
              <a:avLst/>
            </a:prstGeom>
            <a:solidFill>
              <a:srgbClr val="C0504D"/>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dirty="0">
                <a:solidFill>
                  <a:sysClr val="window" lastClr="FFFFFF"/>
                </a:solidFill>
                <a:latin typeface="Calibri"/>
                <a:ea typeface="ＭＳ Ｐゴシック"/>
              </a:endParaRPr>
            </a:p>
          </p:txBody>
        </p:sp>
        <p:sp>
          <p:nvSpPr>
            <p:cNvPr id="20" name="Oval 19"/>
            <p:cNvSpPr/>
            <p:nvPr/>
          </p:nvSpPr>
          <p:spPr>
            <a:xfrm>
              <a:off x="4191000" y="1828800"/>
              <a:ext cx="304800" cy="304800"/>
            </a:xfrm>
            <a:prstGeom prst="ellipse">
              <a:avLst/>
            </a:prstGeom>
            <a:solidFill>
              <a:srgbClr val="C0504D"/>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dirty="0">
                <a:solidFill>
                  <a:sysClr val="window" lastClr="FFFFFF"/>
                </a:solidFill>
                <a:latin typeface="Calibri"/>
                <a:ea typeface="ＭＳ Ｐゴシック"/>
              </a:endParaRPr>
            </a:p>
          </p:txBody>
        </p:sp>
      </p:grpSp>
      <p:grpSp>
        <p:nvGrpSpPr>
          <p:cNvPr id="21" name="Group 20"/>
          <p:cNvGrpSpPr/>
          <p:nvPr/>
        </p:nvGrpSpPr>
        <p:grpSpPr>
          <a:xfrm rot="10800000">
            <a:off x="7172641" y="1354850"/>
            <a:ext cx="1648117" cy="1236088"/>
            <a:chOff x="3276600" y="1295400"/>
            <a:chExt cx="1219200" cy="914400"/>
          </a:xfrm>
          <a:solidFill>
            <a:sysClr val="window" lastClr="FFFFFF">
              <a:lumMod val="85000"/>
            </a:sysClr>
          </a:solidFill>
        </p:grpSpPr>
        <p:sp>
          <p:nvSpPr>
            <p:cNvPr id="22" name="Oval 21"/>
            <p:cNvSpPr/>
            <p:nvPr/>
          </p:nvSpPr>
          <p:spPr>
            <a:xfrm>
              <a:off x="3276600" y="12954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23" name="Oval 22"/>
            <p:cNvSpPr/>
            <p:nvPr/>
          </p:nvSpPr>
          <p:spPr>
            <a:xfrm>
              <a:off x="3733800" y="15240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24" name="Oval 23"/>
            <p:cNvSpPr/>
            <p:nvPr/>
          </p:nvSpPr>
          <p:spPr>
            <a:xfrm>
              <a:off x="3429000" y="19050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25" name="Oval 24"/>
            <p:cNvSpPr/>
            <p:nvPr/>
          </p:nvSpPr>
          <p:spPr>
            <a:xfrm>
              <a:off x="4191000" y="12954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26" name="Oval 25"/>
            <p:cNvSpPr/>
            <p:nvPr/>
          </p:nvSpPr>
          <p:spPr>
            <a:xfrm>
              <a:off x="4191000" y="18288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grpSp>
      <p:grpSp>
        <p:nvGrpSpPr>
          <p:cNvPr id="27" name="Group 26"/>
          <p:cNvGrpSpPr/>
          <p:nvPr/>
        </p:nvGrpSpPr>
        <p:grpSpPr>
          <a:xfrm>
            <a:off x="9490305" y="1354849"/>
            <a:ext cx="1648117" cy="1236088"/>
            <a:chOff x="3276600" y="1295400"/>
            <a:chExt cx="1219200" cy="914400"/>
          </a:xfrm>
          <a:solidFill>
            <a:sysClr val="window" lastClr="FFFFFF">
              <a:lumMod val="85000"/>
            </a:sysClr>
          </a:solidFill>
        </p:grpSpPr>
        <p:sp>
          <p:nvSpPr>
            <p:cNvPr id="28" name="Oval 27"/>
            <p:cNvSpPr/>
            <p:nvPr/>
          </p:nvSpPr>
          <p:spPr>
            <a:xfrm>
              <a:off x="3276600" y="12954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29" name="Oval 28"/>
            <p:cNvSpPr/>
            <p:nvPr/>
          </p:nvSpPr>
          <p:spPr>
            <a:xfrm>
              <a:off x="3733800" y="15240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30" name="Oval 29"/>
            <p:cNvSpPr/>
            <p:nvPr/>
          </p:nvSpPr>
          <p:spPr>
            <a:xfrm>
              <a:off x="3429000" y="19050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31" name="Oval 30"/>
            <p:cNvSpPr/>
            <p:nvPr/>
          </p:nvSpPr>
          <p:spPr>
            <a:xfrm>
              <a:off x="4191000" y="12954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32" name="Oval 31"/>
            <p:cNvSpPr/>
            <p:nvPr/>
          </p:nvSpPr>
          <p:spPr>
            <a:xfrm>
              <a:off x="4191000" y="18288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grpSp>
      <p:grpSp>
        <p:nvGrpSpPr>
          <p:cNvPr id="33" name="Group 32"/>
          <p:cNvGrpSpPr/>
          <p:nvPr/>
        </p:nvGrpSpPr>
        <p:grpSpPr>
          <a:xfrm>
            <a:off x="7172641" y="3183004"/>
            <a:ext cx="1648117" cy="1236088"/>
            <a:chOff x="3276600" y="1295400"/>
            <a:chExt cx="1219200" cy="914400"/>
          </a:xfrm>
          <a:solidFill>
            <a:sysClr val="window" lastClr="FFFFFF">
              <a:lumMod val="85000"/>
            </a:sysClr>
          </a:solidFill>
        </p:grpSpPr>
        <p:sp>
          <p:nvSpPr>
            <p:cNvPr id="34" name="Oval 33"/>
            <p:cNvSpPr/>
            <p:nvPr/>
          </p:nvSpPr>
          <p:spPr>
            <a:xfrm>
              <a:off x="3276600" y="12954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35" name="Oval 34"/>
            <p:cNvSpPr/>
            <p:nvPr/>
          </p:nvSpPr>
          <p:spPr>
            <a:xfrm>
              <a:off x="3733800" y="15240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36" name="Oval 35"/>
            <p:cNvSpPr/>
            <p:nvPr/>
          </p:nvSpPr>
          <p:spPr>
            <a:xfrm>
              <a:off x="3429000" y="19050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37" name="Oval 36"/>
            <p:cNvSpPr/>
            <p:nvPr/>
          </p:nvSpPr>
          <p:spPr>
            <a:xfrm>
              <a:off x="4191000" y="1295400"/>
              <a:ext cx="304800" cy="304800"/>
            </a:xfrm>
            <a:prstGeom prst="ellipse">
              <a:avLst/>
            </a:prstGeom>
            <a:solidFill>
              <a:srgbClr val="4F81BD"/>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38" name="Oval 37"/>
            <p:cNvSpPr/>
            <p:nvPr/>
          </p:nvSpPr>
          <p:spPr>
            <a:xfrm>
              <a:off x="4191000" y="18288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grpSp>
      <p:grpSp>
        <p:nvGrpSpPr>
          <p:cNvPr id="39" name="Group 38"/>
          <p:cNvGrpSpPr/>
          <p:nvPr/>
        </p:nvGrpSpPr>
        <p:grpSpPr>
          <a:xfrm>
            <a:off x="4744132" y="5044302"/>
            <a:ext cx="1648117" cy="1236088"/>
            <a:chOff x="3276600" y="1295400"/>
            <a:chExt cx="1219200" cy="914400"/>
          </a:xfrm>
          <a:solidFill>
            <a:sysClr val="window" lastClr="FFFFFF">
              <a:lumMod val="85000"/>
            </a:sysClr>
          </a:solidFill>
        </p:grpSpPr>
        <p:sp>
          <p:nvSpPr>
            <p:cNvPr id="40" name="Oval 39"/>
            <p:cNvSpPr/>
            <p:nvPr/>
          </p:nvSpPr>
          <p:spPr>
            <a:xfrm>
              <a:off x="3276600" y="1295400"/>
              <a:ext cx="304800" cy="304800"/>
            </a:xfrm>
            <a:prstGeom prst="ellipse">
              <a:avLst/>
            </a:prstGeom>
            <a:solidFill>
              <a:srgbClr val="8064A2"/>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41" name="Oval 40"/>
            <p:cNvSpPr/>
            <p:nvPr/>
          </p:nvSpPr>
          <p:spPr>
            <a:xfrm>
              <a:off x="3733800" y="1524000"/>
              <a:ext cx="304800" cy="304800"/>
            </a:xfrm>
            <a:prstGeom prst="ellipse">
              <a:avLst/>
            </a:prstGeom>
            <a:solidFill>
              <a:srgbClr val="8064A2"/>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42" name="Oval 41"/>
            <p:cNvSpPr/>
            <p:nvPr/>
          </p:nvSpPr>
          <p:spPr>
            <a:xfrm>
              <a:off x="3429000" y="1905000"/>
              <a:ext cx="304800" cy="304800"/>
            </a:xfrm>
            <a:prstGeom prst="ellipse">
              <a:avLst/>
            </a:prstGeom>
            <a:solidFill>
              <a:srgbClr val="8064A2"/>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43" name="Oval 42"/>
            <p:cNvSpPr/>
            <p:nvPr/>
          </p:nvSpPr>
          <p:spPr>
            <a:xfrm>
              <a:off x="4191000" y="12954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44" name="Oval 43"/>
            <p:cNvSpPr/>
            <p:nvPr/>
          </p:nvSpPr>
          <p:spPr>
            <a:xfrm>
              <a:off x="4191000" y="1828800"/>
              <a:ext cx="304800" cy="304800"/>
            </a:xfrm>
            <a:prstGeom prst="ellipse">
              <a:avLst/>
            </a:prstGeom>
            <a:solidFill>
              <a:srgbClr val="8064A2"/>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grpSp>
      <p:grpSp>
        <p:nvGrpSpPr>
          <p:cNvPr id="45" name="Group 44"/>
          <p:cNvGrpSpPr/>
          <p:nvPr/>
        </p:nvGrpSpPr>
        <p:grpSpPr>
          <a:xfrm>
            <a:off x="9490305" y="5044302"/>
            <a:ext cx="1648117" cy="1236088"/>
            <a:chOff x="3276600" y="1295400"/>
            <a:chExt cx="1219200" cy="914400"/>
          </a:xfrm>
          <a:solidFill>
            <a:sysClr val="window" lastClr="FFFFFF">
              <a:lumMod val="85000"/>
            </a:sysClr>
          </a:solidFill>
        </p:grpSpPr>
        <p:sp>
          <p:nvSpPr>
            <p:cNvPr id="46" name="Oval 45"/>
            <p:cNvSpPr/>
            <p:nvPr/>
          </p:nvSpPr>
          <p:spPr>
            <a:xfrm>
              <a:off x="3276600" y="1295400"/>
              <a:ext cx="304800" cy="304800"/>
            </a:xfrm>
            <a:prstGeom prst="ellipse">
              <a:avLst/>
            </a:prstGeom>
            <a:solidFill>
              <a:srgbClr val="8064A2"/>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47" name="Oval 46"/>
            <p:cNvSpPr/>
            <p:nvPr/>
          </p:nvSpPr>
          <p:spPr>
            <a:xfrm>
              <a:off x="3733800" y="1524000"/>
              <a:ext cx="304800" cy="304800"/>
            </a:xfrm>
            <a:prstGeom prst="ellipse">
              <a:avLst/>
            </a:prstGeom>
            <a:solidFill>
              <a:srgbClr val="8064A2"/>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48" name="Oval 47"/>
            <p:cNvSpPr/>
            <p:nvPr/>
          </p:nvSpPr>
          <p:spPr>
            <a:xfrm>
              <a:off x="3429000" y="19050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49" name="Oval 48"/>
            <p:cNvSpPr/>
            <p:nvPr/>
          </p:nvSpPr>
          <p:spPr>
            <a:xfrm>
              <a:off x="4191000" y="1295400"/>
              <a:ext cx="304800" cy="304800"/>
            </a:xfrm>
            <a:prstGeom prst="ellipse">
              <a:avLst/>
            </a:prstGeom>
            <a:solidFill>
              <a:srgbClr val="8064A2"/>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50" name="Oval 49"/>
            <p:cNvSpPr/>
            <p:nvPr/>
          </p:nvSpPr>
          <p:spPr>
            <a:xfrm>
              <a:off x="4191000" y="1828800"/>
              <a:ext cx="304800" cy="304800"/>
            </a:xfrm>
            <a:prstGeom prst="ellipse">
              <a:avLst/>
            </a:prstGeom>
            <a:solidFill>
              <a:srgbClr val="8064A2"/>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grpSp>
      <p:grpSp>
        <p:nvGrpSpPr>
          <p:cNvPr id="51" name="Group 50"/>
          <p:cNvGrpSpPr/>
          <p:nvPr/>
        </p:nvGrpSpPr>
        <p:grpSpPr>
          <a:xfrm rot="10800000">
            <a:off x="4744132" y="3183004"/>
            <a:ext cx="1648117" cy="1236088"/>
            <a:chOff x="3276600" y="1295400"/>
            <a:chExt cx="1219200" cy="914400"/>
          </a:xfrm>
          <a:solidFill>
            <a:sysClr val="window" lastClr="FFFFFF">
              <a:lumMod val="85000"/>
            </a:sysClr>
          </a:solidFill>
        </p:grpSpPr>
        <p:sp>
          <p:nvSpPr>
            <p:cNvPr id="52" name="Oval 51"/>
            <p:cNvSpPr/>
            <p:nvPr/>
          </p:nvSpPr>
          <p:spPr>
            <a:xfrm>
              <a:off x="3276600" y="12954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53" name="Oval 52"/>
            <p:cNvSpPr/>
            <p:nvPr/>
          </p:nvSpPr>
          <p:spPr>
            <a:xfrm>
              <a:off x="3733800" y="1524000"/>
              <a:ext cx="304800" cy="304800"/>
            </a:xfrm>
            <a:prstGeom prst="ellipse">
              <a:avLst/>
            </a:prstGeom>
            <a:solidFill>
              <a:srgbClr val="4F81BD"/>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54" name="Oval 53"/>
            <p:cNvSpPr/>
            <p:nvPr/>
          </p:nvSpPr>
          <p:spPr>
            <a:xfrm>
              <a:off x="3429000" y="19050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55" name="Oval 54"/>
            <p:cNvSpPr/>
            <p:nvPr/>
          </p:nvSpPr>
          <p:spPr>
            <a:xfrm>
              <a:off x="4191000" y="12954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56" name="Oval 55"/>
            <p:cNvSpPr/>
            <p:nvPr/>
          </p:nvSpPr>
          <p:spPr>
            <a:xfrm>
              <a:off x="4191000" y="18288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grpSp>
      <p:grpSp>
        <p:nvGrpSpPr>
          <p:cNvPr id="57" name="Group 56"/>
          <p:cNvGrpSpPr/>
          <p:nvPr/>
        </p:nvGrpSpPr>
        <p:grpSpPr>
          <a:xfrm rot="10800000">
            <a:off x="9490305" y="3183004"/>
            <a:ext cx="1648117" cy="1236088"/>
            <a:chOff x="3276600" y="1295400"/>
            <a:chExt cx="1219200" cy="914400"/>
          </a:xfrm>
          <a:solidFill>
            <a:sysClr val="window" lastClr="FFFFFF">
              <a:lumMod val="85000"/>
            </a:sysClr>
          </a:solidFill>
        </p:grpSpPr>
        <p:sp>
          <p:nvSpPr>
            <p:cNvPr id="58" name="Oval 57"/>
            <p:cNvSpPr/>
            <p:nvPr/>
          </p:nvSpPr>
          <p:spPr>
            <a:xfrm>
              <a:off x="3276600" y="12954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59" name="Oval 58"/>
            <p:cNvSpPr/>
            <p:nvPr/>
          </p:nvSpPr>
          <p:spPr>
            <a:xfrm>
              <a:off x="3733800" y="15240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60" name="Oval 59"/>
            <p:cNvSpPr/>
            <p:nvPr/>
          </p:nvSpPr>
          <p:spPr>
            <a:xfrm>
              <a:off x="3429000" y="19050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61" name="Oval 60"/>
            <p:cNvSpPr/>
            <p:nvPr/>
          </p:nvSpPr>
          <p:spPr>
            <a:xfrm>
              <a:off x="4191000" y="1295400"/>
              <a:ext cx="304800" cy="304800"/>
            </a:xfrm>
            <a:prstGeom prst="ellipse">
              <a:avLst/>
            </a:prstGeom>
            <a:solidFill>
              <a:srgbClr val="4F81BD"/>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62" name="Oval 61"/>
            <p:cNvSpPr/>
            <p:nvPr/>
          </p:nvSpPr>
          <p:spPr>
            <a:xfrm>
              <a:off x="4191000" y="18288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grpSp>
      <p:grpSp>
        <p:nvGrpSpPr>
          <p:cNvPr id="63" name="Group 62"/>
          <p:cNvGrpSpPr/>
          <p:nvPr/>
        </p:nvGrpSpPr>
        <p:grpSpPr>
          <a:xfrm rot="10800000">
            <a:off x="7172643" y="5044302"/>
            <a:ext cx="1648117" cy="1236088"/>
            <a:chOff x="3276600" y="1295400"/>
            <a:chExt cx="1219200" cy="914400"/>
          </a:xfrm>
          <a:solidFill>
            <a:sysClr val="window" lastClr="FFFFFF">
              <a:lumMod val="85000"/>
            </a:sysClr>
          </a:solidFill>
        </p:grpSpPr>
        <p:sp>
          <p:nvSpPr>
            <p:cNvPr id="64" name="Oval 63"/>
            <p:cNvSpPr/>
            <p:nvPr/>
          </p:nvSpPr>
          <p:spPr>
            <a:xfrm>
              <a:off x="3276600" y="1295400"/>
              <a:ext cx="304800" cy="304800"/>
            </a:xfrm>
            <a:prstGeom prst="ellipse">
              <a:avLst/>
            </a:prstGeom>
            <a:solidFill>
              <a:srgbClr val="8064A2"/>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65" name="Oval 64"/>
            <p:cNvSpPr/>
            <p:nvPr/>
          </p:nvSpPr>
          <p:spPr>
            <a:xfrm>
              <a:off x="3733800" y="15240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66" name="Oval 65"/>
            <p:cNvSpPr/>
            <p:nvPr/>
          </p:nvSpPr>
          <p:spPr>
            <a:xfrm>
              <a:off x="3429000" y="1905000"/>
              <a:ext cx="304800" cy="304800"/>
            </a:xfrm>
            <a:prstGeom prst="ellipse">
              <a:avLst/>
            </a:prstGeom>
            <a:solidFill>
              <a:srgbClr val="8064A2"/>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67" name="Oval 66"/>
            <p:cNvSpPr/>
            <p:nvPr/>
          </p:nvSpPr>
          <p:spPr>
            <a:xfrm>
              <a:off x="4191000" y="1295400"/>
              <a:ext cx="304800" cy="304800"/>
            </a:xfrm>
            <a:prstGeom prst="ellipse">
              <a:avLst/>
            </a:prstGeom>
            <a:solidFill>
              <a:srgbClr val="8064A2"/>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68" name="Oval 67"/>
            <p:cNvSpPr/>
            <p:nvPr/>
          </p:nvSpPr>
          <p:spPr>
            <a:xfrm>
              <a:off x="4191000" y="1828800"/>
              <a:ext cx="304800" cy="304800"/>
            </a:xfrm>
            <a:prstGeom prst="ellipse">
              <a:avLst/>
            </a:prstGeom>
            <a:solidFill>
              <a:srgbClr val="8064A2"/>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grpSp>
      <p:sp>
        <p:nvSpPr>
          <p:cNvPr id="69" name="TextBox 68"/>
          <p:cNvSpPr txBox="1"/>
          <p:nvPr/>
        </p:nvSpPr>
        <p:spPr>
          <a:xfrm>
            <a:off x="502919" y="1727926"/>
            <a:ext cx="3811270" cy="461665"/>
          </a:xfrm>
          <a:prstGeom prst="rect">
            <a:avLst/>
          </a:prstGeom>
          <a:noFill/>
        </p:spPr>
        <p:txBody>
          <a:bodyPr wrap="square" rtlCol="0">
            <a:spAutoFit/>
          </a:bodyPr>
          <a:lstStyle/>
          <a:p>
            <a:pPr algn="r"/>
            <a:r>
              <a:rPr lang="en-US" sz="2400" b="1" u="sng" dirty="0" smtClean="0">
                <a:solidFill>
                  <a:srgbClr val="F8DCDC">
                    <a:lumMod val="75000"/>
                  </a:srgbClr>
                </a:solidFill>
              </a:rPr>
              <a:t>Abundant</a:t>
            </a:r>
            <a:r>
              <a:rPr lang="en-US" sz="2400" b="1" dirty="0" smtClean="0">
                <a:solidFill>
                  <a:srgbClr val="F8DCDC">
                    <a:lumMod val="75000"/>
                  </a:srgbClr>
                </a:solidFill>
              </a:rPr>
              <a:t> but not prevalent</a:t>
            </a:r>
            <a:endParaRPr lang="en-US" sz="2400" b="1" dirty="0">
              <a:solidFill>
                <a:srgbClr val="F8DCDC">
                  <a:lumMod val="75000"/>
                </a:srgbClr>
              </a:solidFill>
            </a:endParaRPr>
          </a:p>
        </p:txBody>
      </p:sp>
      <p:sp>
        <p:nvSpPr>
          <p:cNvPr id="70" name="TextBox 69"/>
          <p:cNvSpPr txBox="1"/>
          <p:nvPr/>
        </p:nvSpPr>
        <p:spPr>
          <a:xfrm>
            <a:off x="502919" y="3591794"/>
            <a:ext cx="3811270" cy="461665"/>
          </a:xfrm>
          <a:prstGeom prst="rect">
            <a:avLst/>
          </a:prstGeom>
          <a:noFill/>
        </p:spPr>
        <p:txBody>
          <a:bodyPr wrap="square" rtlCol="0">
            <a:spAutoFit/>
          </a:bodyPr>
          <a:lstStyle/>
          <a:p>
            <a:pPr algn="r"/>
            <a:r>
              <a:rPr lang="en-US" sz="2400" b="1" u="sng" dirty="0" smtClean="0">
                <a:solidFill>
                  <a:srgbClr val="11C1FF"/>
                </a:solidFill>
              </a:rPr>
              <a:t>Prevalent</a:t>
            </a:r>
            <a:r>
              <a:rPr lang="en-US" sz="2400" b="1" dirty="0" smtClean="0">
                <a:solidFill>
                  <a:srgbClr val="11C1FF"/>
                </a:solidFill>
              </a:rPr>
              <a:t> but not abundant</a:t>
            </a:r>
            <a:endParaRPr lang="en-US" sz="2400" b="1" dirty="0">
              <a:solidFill>
                <a:srgbClr val="11C1FF"/>
              </a:solidFill>
            </a:endParaRPr>
          </a:p>
        </p:txBody>
      </p:sp>
      <p:sp>
        <p:nvSpPr>
          <p:cNvPr id="71" name="TextBox 70"/>
          <p:cNvSpPr txBox="1"/>
          <p:nvPr/>
        </p:nvSpPr>
        <p:spPr>
          <a:xfrm>
            <a:off x="502919" y="5436188"/>
            <a:ext cx="3811270" cy="461665"/>
          </a:xfrm>
          <a:prstGeom prst="rect">
            <a:avLst/>
          </a:prstGeom>
          <a:noFill/>
        </p:spPr>
        <p:txBody>
          <a:bodyPr wrap="square" rtlCol="0">
            <a:spAutoFit/>
          </a:bodyPr>
          <a:lstStyle/>
          <a:p>
            <a:pPr algn="r"/>
            <a:r>
              <a:rPr lang="en-US" sz="2400" b="1" u="sng" dirty="0" smtClean="0">
                <a:solidFill>
                  <a:srgbClr val="9900FF"/>
                </a:solidFill>
              </a:rPr>
              <a:t>Abundant</a:t>
            </a:r>
            <a:r>
              <a:rPr lang="en-US" sz="2400" b="1" dirty="0" smtClean="0">
                <a:solidFill>
                  <a:srgbClr val="9900FF"/>
                </a:solidFill>
              </a:rPr>
              <a:t> and </a:t>
            </a:r>
            <a:r>
              <a:rPr lang="en-US" sz="2400" b="1" u="sng" dirty="0" smtClean="0">
                <a:solidFill>
                  <a:srgbClr val="9900FF"/>
                </a:solidFill>
              </a:rPr>
              <a:t>prevalent</a:t>
            </a:r>
            <a:endParaRPr lang="en-US" sz="2400" b="1" u="sng" dirty="0">
              <a:solidFill>
                <a:srgbClr val="9900FF"/>
              </a:solidFill>
            </a:endParaRPr>
          </a:p>
        </p:txBody>
      </p:sp>
    </p:spTree>
    <p:extLst>
      <p:ext uri="{BB962C8B-B14F-4D97-AF65-F5344CB8AC3E}">
        <p14:creationId xmlns:p14="http://schemas.microsoft.com/office/powerpoint/2010/main" val="39637440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9"/>
                                        </p:tgtEl>
                                        <p:attrNameLst>
                                          <p:attrName>style.visibility</p:attrName>
                                        </p:attrNameLst>
                                      </p:cBhvr>
                                      <p:to>
                                        <p:strVal val="visible"/>
                                      </p:to>
                                    </p:set>
                                    <p:animEffect transition="in" filter="fade">
                                      <p:cBhvr>
                                        <p:cTn id="25" dur="500"/>
                                        <p:tgtEl>
                                          <p:spTgt spid="6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par>
                                <p:cTn id="37" presetID="10" presetClass="entr" presetSubtype="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childTnLst>
                                </p:cTn>
                              </p:par>
                              <p:par>
                                <p:cTn id="40" presetID="10" presetClass="entr" presetSubtype="0" fill="hold" nodeType="with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500"/>
                                        <p:tgtEl>
                                          <p:spTgt spid="51"/>
                                        </p:tgtEl>
                                      </p:cBhvr>
                                    </p:animEffect>
                                  </p:childTnLst>
                                </p:cTn>
                              </p:par>
                              <p:par>
                                <p:cTn id="43" presetID="10" presetClass="entr" presetSubtype="0" fill="hold" nodeType="withEffect">
                                  <p:stCondLst>
                                    <p:cond delay="0"/>
                                  </p:stCondLst>
                                  <p:childTnLst>
                                    <p:set>
                                      <p:cBhvr>
                                        <p:cTn id="44" dur="1" fill="hold">
                                          <p:stCondLst>
                                            <p:cond delay="0"/>
                                          </p:stCondLst>
                                        </p:cTn>
                                        <p:tgtEl>
                                          <p:spTgt spid="57"/>
                                        </p:tgtEl>
                                        <p:attrNameLst>
                                          <p:attrName>style.visibility</p:attrName>
                                        </p:attrNameLst>
                                      </p:cBhvr>
                                      <p:to>
                                        <p:strVal val="visible"/>
                                      </p:to>
                                    </p:set>
                                    <p:animEffect transition="in" filter="fade">
                                      <p:cBhvr>
                                        <p:cTn id="45" dur="500"/>
                                        <p:tgtEl>
                                          <p:spTgt spid="5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70"/>
                                        </p:tgtEl>
                                        <p:attrNameLst>
                                          <p:attrName>style.visibility</p:attrName>
                                        </p:attrNameLst>
                                      </p:cBhvr>
                                      <p:to>
                                        <p:strVal val="visible"/>
                                      </p:to>
                                    </p:set>
                                    <p:animEffect transition="in" filter="fade">
                                      <p:cBhvr>
                                        <p:cTn id="48" dur="500"/>
                                        <p:tgtEl>
                                          <p:spTgt spid="7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500"/>
                                        <p:tgtEl>
                                          <p:spTgt spid="12"/>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500"/>
                                        <p:tgtEl>
                                          <p:spTgt spid="1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500"/>
                                        <p:tgtEl>
                                          <p:spTgt spid="14"/>
                                        </p:tgtEl>
                                      </p:cBhvr>
                                    </p:animEffect>
                                  </p:childTnLst>
                                </p:cTn>
                              </p:par>
                              <p:par>
                                <p:cTn id="60" presetID="10" presetClass="entr" presetSubtype="0" fill="hold" nodeType="with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500"/>
                                        <p:tgtEl>
                                          <p:spTgt spid="39"/>
                                        </p:tgtEl>
                                      </p:cBhvr>
                                    </p:animEffect>
                                  </p:childTnLst>
                                </p:cTn>
                              </p:par>
                              <p:par>
                                <p:cTn id="63" presetID="10" presetClass="entr" presetSubtype="0" fill="hold" nodeType="withEffect">
                                  <p:stCondLst>
                                    <p:cond delay="0"/>
                                  </p:stCondLst>
                                  <p:childTnLst>
                                    <p:set>
                                      <p:cBhvr>
                                        <p:cTn id="64" dur="1" fill="hold">
                                          <p:stCondLst>
                                            <p:cond delay="0"/>
                                          </p:stCondLst>
                                        </p:cTn>
                                        <p:tgtEl>
                                          <p:spTgt spid="45"/>
                                        </p:tgtEl>
                                        <p:attrNameLst>
                                          <p:attrName>style.visibility</p:attrName>
                                        </p:attrNameLst>
                                      </p:cBhvr>
                                      <p:to>
                                        <p:strVal val="visible"/>
                                      </p:to>
                                    </p:set>
                                    <p:animEffect transition="in" filter="fade">
                                      <p:cBhvr>
                                        <p:cTn id="65" dur="500"/>
                                        <p:tgtEl>
                                          <p:spTgt spid="45"/>
                                        </p:tgtEl>
                                      </p:cBhvr>
                                    </p:animEffect>
                                  </p:childTnLst>
                                </p:cTn>
                              </p:par>
                              <p:par>
                                <p:cTn id="66" presetID="10" presetClass="entr" presetSubtype="0" fill="hold" nodeType="withEffect">
                                  <p:stCondLst>
                                    <p:cond delay="0"/>
                                  </p:stCondLst>
                                  <p:childTnLst>
                                    <p:set>
                                      <p:cBhvr>
                                        <p:cTn id="67" dur="1" fill="hold">
                                          <p:stCondLst>
                                            <p:cond delay="0"/>
                                          </p:stCondLst>
                                        </p:cTn>
                                        <p:tgtEl>
                                          <p:spTgt spid="63"/>
                                        </p:tgtEl>
                                        <p:attrNameLst>
                                          <p:attrName>style.visibility</p:attrName>
                                        </p:attrNameLst>
                                      </p:cBhvr>
                                      <p:to>
                                        <p:strVal val="visible"/>
                                      </p:to>
                                    </p:set>
                                    <p:animEffect transition="in" filter="fade">
                                      <p:cBhvr>
                                        <p:cTn id="68" dur="500"/>
                                        <p:tgtEl>
                                          <p:spTgt spid="6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71"/>
                                        </p:tgtEl>
                                        <p:attrNameLst>
                                          <p:attrName>style.visibility</p:attrName>
                                        </p:attrNameLst>
                                      </p:cBhvr>
                                      <p:to>
                                        <p:strVal val="visible"/>
                                      </p:to>
                                    </p:set>
                                    <p:animEffect transition="in" filter="fade">
                                      <p:cBhvr>
                                        <p:cTn id="71"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69" grpId="0"/>
      <p:bldP spid="70" grpId="0"/>
      <p:bldP spid="7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Describing microbiomes: </a:t>
            </a:r>
            <a:r>
              <a:rPr lang="en-US" u="sng" dirty="0" smtClean="0"/>
              <a:t>within-sample</a:t>
            </a:r>
            <a:r>
              <a:rPr lang="en-US" dirty="0" smtClean="0"/>
              <a:t> diversity</a:t>
            </a:r>
            <a:endParaRPr lang="en-US" dirty="0"/>
          </a:p>
        </p:txBody>
      </p:sp>
      <p:sp>
        <p:nvSpPr>
          <p:cNvPr id="3" name="Content Placeholder 2"/>
          <p:cNvSpPr>
            <a:spLocks noGrp="1"/>
          </p:cNvSpPr>
          <p:nvPr>
            <p:ph idx="1"/>
          </p:nvPr>
        </p:nvSpPr>
        <p:spPr/>
        <p:txBody>
          <a:bodyPr/>
          <a:lstStyle/>
          <a:p>
            <a:r>
              <a:rPr lang="en-US" sz="3200" dirty="0" smtClean="0"/>
              <a:t>Broadly, the number and distribution of species in a sample</a:t>
            </a:r>
          </a:p>
          <a:p>
            <a:pPr lvl="1"/>
            <a:r>
              <a:rPr lang="en-US" dirty="0" smtClean="0"/>
              <a:t>Also referred to as </a:t>
            </a:r>
            <a:r>
              <a:rPr lang="en-US" u="sng" dirty="0" smtClean="0"/>
              <a:t>community composition</a:t>
            </a:r>
            <a:r>
              <a:rPr lang="en-US" dirty="0" smtClean="0"/>
              <a:t> or </a:t>
            </a:r>
            <a:r>
              <a:rPr lang="en-US" u="sng" dirty="0" smtClean="0"/>
              <a:t>structure</a:t>
            </a:r>
            <a:endParaRPr lang="en-US" u="sng" dirty="0"/>
          </a:p>
        </p:txBody>
      </p:sp>
      <p:sp>
        <p:nvSpPr>
          <p:cNvPr id="4" name="Date Placeholder 3"/>
          <p:cNvSpPr>
            <a:spLocks noGrp="1"/>
          </p:cNvSpPr>
          <p:nvPr>
            <p:ph type="dt" sz="half" idx="10"/>
          </p:nvPr>
        </p:nvSpPr>
        <p:spPr/>
        <p:txBody>
          <a:bodyPr/>
          <a:lstStyle/>
          <a:p>
            <a:fld id="{149AB08A-B8FE-2744-A176-508EFC0AA4E9}" type="datetime1">
              <a:rPr lang="en-US" smtClean="0">
                <a:solidFill>
                  <a:prstClr val="black">
                    <a:tint val="75000"/>
                  </a:prstClr>
                </a:solidFill>
              </a:rPr>
              <a:pPr/>
              <a:t>3/19/2018</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ED1879-D594-7048-AD12-28363999EDA9}" type="slidenum">
              <a:rPr lang="en-US" smtClean="0">
                <a:solidFill>
                  <a:prstClr val="black">
                    <a:tint val="75000"/>
                  </a:prstClr>
                </a:solidFill>
              </a:rPr>
              <a:pPr/>
              <a:t>31</a:t>
            </a:fld>
            <a:endParaRPr lang="en-US">
              <a:solidFill>
                <a:prstClr val="black">
                  <a:tint val="75000"/>
                </a:prstClr>
              </a:solidFill>
            </a:endParaRPr>
          </a:p>
        </p:txBody>
      </p:sp>
      <p:grpSp>
        <p:nvGrpSpPr>
          <p:cNvPr id="72" name="Group 71"/>
          <p:cNvGrpSpPr/>
          <p:nvPr/>
        </p:nvGrpSpPr>
        <p:grpSpPr>
          <a:xfrm>
            <a:off x="6580086" y="4504513"/>
            <a:ext cx="1944350" cy="1751819"/>
            <a:chOff x="685800" y="1740568"/>
            <a:chExt cx="2133600" cy="1584158"/>
          </a:xfrm>
        </p:grpSpPr>
        <p:grpSp>
          <p:nvGrpSpPr>
            <p:cNvPr id="73" name="Group 72"/>
            <p:cNvGrpSpPr/>
            <p:nvPr/>
          </p:nvGrpSpPr>
          <p:grpSpPr>
            <a:xfrm>
              <a:off x="750794" y="1740568"/>
              <a:ext cx="1981200" cy="990600"/>
              <a:chOff x="457200" y="1600200"/>
              <a:chExt cx="2590800" cy="1295400"/>
            </a:xfrm>
          </p:grpSpPr>
          <p:cxnSp>
            <p:nvCxnSpPr>
              <p:cNvPr id="80" name="Straight Connector 79"/>
              <p:cNvCxnSpPr/>
              <p:nvPr/>
            </p:nvCxnSpPr>
            <p:spPr bwMode="auto">
              <a:xfrm>
                <a:off x="1447800" y="1600200"/>
                <a:ext cx="0" cy="9144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81" name="Straight Connector 80"/>
              <p:cNvCxnSpPr/>
              <p:nvPr/>
            </p:nvCxnSpPr>
            <p:spPr bwMode="auto">
              <a:xfrm flipH="1">
                <a:off x="457200" y="2514600"/>
                <a:ext cx="1981200" cy="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82" name="Straight Connector 81"/>
              <p:cNvCxnSpPr/>
              <p:nvPr/>
            </p:nvCxnSpPr>
            <p:spPr bwMode="auto">
              <a:xfrm>
                <a:off x="4572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83" name="Straight Connector 82"/>
              <p:cNvCxnSpPr/>
              <p:nvPr/>
            </p:nvCxnSpPr>
            <p:spPr bwMode="auto">
              <a:xfrm>
                <a:off x="9525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84" name="Straight Connector 83"/>
              <p:cNvCxnSpPr/>
              <p:nvPr/>
            </p:nvCxnSpPr>
            <p:spPr bwMode="auto">
              <a:xfrm>
                <a:off x="14478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85" name="Straight Connector 84"/>
              <p:cNvCxnSpPr/>
              <p:nvPr/>
            </p:nvCxnSpPr>
            <p:spPr bwMode="auto">
              <a:xfrm>
                <a:off x="19431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86" name="Straight Connector 85"/>
              <p:cNvCxnSpPr/>
              <p:nvPr/>
            </p:nvCxnSpPr>
            <p:spPr bwMode="auto">
              <a:xfrm>
                <a:off x="24384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87" name="Straight Connector 86"/>
              <p:cNvCxnSpPr/>
              <p:nvPr/>
            </p:nvCxnSpPr>
            <p:spPr bwMode="auto">
              <a:xfrm>
                <a:off x="3048000" y="1600200"/>
                <a:ext cx="0" cy="12954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88" name="Straight Connector 87"/>
              <p:cNvCxnSpPr/>
              <p:nvPr/>
            </p:nvCxnSpPr>
            <p:spPr bwMode="auto">
              <a:xfrm flipH="1">
                <a:off x="1447800" y="1600200"/>
                <a:ext cx="1600200" cy="0"/>
              </a:xfrm>
              <a:prstGeom prst="line">
                <a:avLst/>
              </a:prstGeom>
              <a:solidFill>
                <a:schemeClr val="accent1"/>
              </a:solidFill>
              <a:ln w="28575" cap="rnd" cmpd="sng" algn="ctr">
                <a:solidFill>
                  <a:schemeClr val="tx1"/>
                </a:solidFill>
                <a:prstDash val="solid"/>
                <a:round/>
                <a:headEnd type="none" w="med" len="med"/>
                <a:tailEnd type="none" w="med" len="med"/>
              </a:ln>
              <a:effectLst/>
            </p:spPr>
          </p:cxnSp>
        </p:grpSp>
        <p:sp>
          <p:nvSpPr>
            <p:cNvPr id="74" name="Rectangle 73"/>
            <p:cNvSpPr/>
            <p:nvPr/>
          </p:nvSpPr>
          <p:spPr bwMode="auto">
            <a:xfrm>
              <a:off x="685800" y="2819399"/>
              <a:ext cx="141195" cy="505327"/>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75" name="Rectangle 74"/>
            <p:cNvSpPr/>
            <p:nvPr/>
          </p:nvSpPr>
          <p:spPr bwMode="auto">
            <a:xfrm>
              <a:off x="1059752" y="2819400"/>
              <a:ext cx="141194" cy="76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76" name="Rectangle 75"/>
            <p:cNvSpPr/>
            <p:nvPr/>
          </p:nvSpPr>
          <p:spPr bwMode="auto">
            <a:xfrm>
              <a:off x="1433704" y="2819400"/>
              <a:ext cx="141194" cy="76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77" name="Rectangle 76"/>
            <p:cNvSpPr/>
            <p:nvPr/>
          </p:nvSpPr>
          <p:spPr bwMode="auto">
            <a:xfrm>
              <a:off x="1807656" y="2819400"/>
              <a:ext cx="141194" cy="76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78" name="Rectangle 77"/>
            <p:cNvSpPr/>
            <p:nvPr/>
          </p:nvSpPr>
          <p:spPr bwMode="auto">
            <a:xfrm>
              <a:off x="2181608" y="2819400"/>
              <a:ext cx="141194" cy="76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79" name="Rectangle 78"/>
            <p:cNvSpPr/>
            <p:nvPr/>
          </p:nvSpPr>
          <p:spPr bwMode="auto">
            <a:xfrm>
              <a:off x="2678206" y="2819400"/>
              <a:ext cx="141194" cy="76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grpSp>
      <p:grpSp>
        <p:nvGrpSpPr>
          <p:cNvPr id="89" name="Group 88"/>
          <p:cNvGrpSpPr/>
          <p:nvPr/>
        </p:nvGrpSpPr>
        <p:grpSpPr>
          <a:xfrm>
            <a:off x="792538" y="4504513"/>
            <a:ext cx="1944350" cy="1494590"/>
            <a:chOff x="685800" y="1740568"/>
            <a:chExt cx="2133600" cy="1351548"/>
          </a:xfrm>
        </p:grpSpPr>
        <p:grpSp>
          <p:nvGrpSpPr>
            <p:cNvPr id="90" name="Group 89"/>
            <p:cNvGrpSpPr/>
            <p:nvPr/>
          </p:nvGrpSpPr>
          <p:grpSpPr>
            <a:xfrm>
              <a:off x="750794" y="1740568"/>
              <a:ext cx="1981200" cy="990600"/>
              <a:chOff x="457200" y="1600200"/>
              <a:chExt cx="2590800" cy="1295400"/>
            </a:xfrm>
          </p:grpSpPr>
          <p:cxnSp>
            <p:nvCxnSpPr>
              <p:cNvPr id="97" name="Straight Connector 96"/>
              <p:cNvCxnSpPr/>
              <p:nvPr/>
            </p:nvCxnSpPr>
            <p:spPr bwMode="auto">
              <a:xfrm>
                <a:off x="1447800" y="1600200"/>
                <a:ext cx="0" cy="9144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98" name="Straight Connector 97"/>
              <p:cNvCxnSpPr/>
              <p:nvPr/>
            </p:nvCxnSpPr>
            <p:spPr bwMode="auto">
              <a:xfrm flipH="1">
                <a:off x="457200" y="2514600"/>
                <a:ext cx="1981200" cy="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99" name="Straight Connector 98"/>
              <p:cNvCxnSpPr/>
              <p:nvPr/>
            </p:nvCxnSpPr>
            <p:spPr bwMode="auto">
              <a:xfrm>
                <a:off x="4572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00" name="Straight Connector 99"/>
              <p:cNvCxnSpPr/>
              <p:nvPr/>
            </p:nvCxnSpPr>
            <p:spPr bwMode="auto">
              <a:xfrm>
                <a:off x="9525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01" name="Straight Connector 100"/>
              <p:cNvCxnSpPr/>
              <p:nvPr/>
            </p:nvCxnSpPr>
            <p:spPr bwMode="auto">
              <a:xfrm>
                <a:off x="14478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02" name="Straight Connector 101"/>
              <p:cNvCxnSpPr/>
              <p:nvPr/>
            </p:nvCxnSpPr>
            <p:spPr bwMode="auto">
              <a:xfrm>
                <a:off x="19431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03" name="Straight Connector 102"/>
              <p:cNvCxnSpPr/>
              <p:nvPr/>
            </p:nvCxnSpPr>
            <p:spPr bwMode="auto">
              <a:xfrm>
                <a:off x="24384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04" name="Straight Connector 103"/>
              <p:cNvCxnSpPr/>
              <p:nvPr/>
            </p:nvCxnSpPr>
            <p:spPr bwMode="auto">
              <a:xfrm>
                <a:off x="3048000" y="1600200"/>
                <a:ext cx="0" cy="12954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05" name="Straight Connector 104"/>
              <p:cNvCxnSpPr/>
              <p:nvPr/>
            </p:nvCxnSpPr>
            <p:spPr bwMode="auto">
              <a:xfrm flipH="1">
                <a:off x="1447800" y="1600200"/>
                <a:ext cx="1600200" cy="0"/>
              </a:xfrm>
              <a:prstGeom prst="line">
                <a:avLst/>
              </a:prstGeom>
              <a:solidFill>
                <a:schemeClr val="accent1"/>
              </a:solidFill>
              <a:ln w="28575" cap="rnd" cmpd="sng" algn="ctr">
                <a:solidFill>
                  <a:schemeClr val="tx1"/>
                </a:solidFill>
                <a:prstDash val="solid"/>
                <a:round/>
                <a:headEnd type="none" w="med" len="med"/>
                <a:tailEnd type="none" w="med" len="med"/>
              </a:ln>
              <a:effectLst/>
            </p:spPr>
          </p:cxnSp>
        </p:grpSp>
        <p:sp>
          <p:nvSpPr>
            <p:cNvPr id="91" name="Rectangle 90"/>
            <p:cNvSpPr/>
            <p:nvPr/>
          </p:nvSpPr>
          <p:spPr bwMode="auto">
            <a:xfrm>
              <a:off x="685800" y="2819400"/>
              <a:ext cx="141195" cy="272716"/>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92" name="Rectangle 91"/>
            <p:cNvSpPr/>
            <p:nvPr/>
          </p:nvSpPr>
          <p:spPr bwMode="auto">
            <a:xfrm>
              <a:off x="1059752" y="2819400"/>
              <a:ext cx="141195" cy="272716"/>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93" name="Rectangle 92"/>
            <p:cNvSpPr/>
            <p:nvPr/>
          </p:nvSpPr>
          <p:spPr bwMode="auto">
            <a:xfrm>
              <a:off x="1433704" y="2819400"/>
              <a:ext cx="141195" cy="272716"/>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94" name="Rectangle 93"/>
            <p:cNvSpPr/>
            <p:nvPr/>
          </p:nvSpPr>
          <p:spPr bwMode="auto">
            <a:xfrm>
              <a:off x="1807656" y="2819400"/>
              <a:ext cx="141195" cy="272716"/>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95" name="Rectangle 94"/>
            <p:cNvSpPr/>
            <p:nvPr/>
          </p:nvSpPr>
          <p:spPr bwMode="auto">
            <a:xfrm>
              <a:off x="2181608" y="2819400"/>
              <a:ext cx="141195" cy="272716"/>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96" name="Rectangle 95"/>
            <p:cNvSpPr/>
            <p:nvPr/>
          </p:nvSpPr>
          <p:spPr bwMode="auto">
            <a:xfrm>
              <a:off x="2678206" y="2819400"/>
              <a:ext cx="141194" cy="76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grpSp>
      <p:grpSp>
        <p:nvGrpSpPr>
          <p:cNvPr id="106" name="Group 105"/>
          <p:cNvGrpSpPr/>
          <p:nvPr/>
        </p:nvGrpSpPr>
        <p:grpSpPr>
          <a:xfrm>
            <a:off x="792538" y="2405058"/>
            <a:ext cx="1944350" cy="1877306"/>
            <a:chOff x="685800" y="1740568"/>
            <a:chExt cx="2133600" cy="1697635"/>
          </a:xfrm>
        </p:grpSpPr>
        <p:grpSp>
          <p:nvGrpSpPr>
            <p:cNvPr id="107" name="Group 106"/>
            <p:cNvGrpSpPr/>
            <p:nvPr/>
          </p:nvGrpSpPr>
          <p:grpSpPr>
            <a:xfrm>
              <a:off x="750794" y="1740568"/>
              <a:ext cx="1981200" cy="990600"/>
              <a:chOff x="457200" y="1600200"/>
              <a:chExt cx="2590800" cy="1295400"/>
            </a:xfrm>
          </p:grpSpPr>
          <p:cxnSp>
            <p:nvCxnSpPr>
              <p:cNvPr id="114" name="Straight Connector 113"/>
              <p:cNvCxnSpPr/>
              <p:nvPr/>
            </p:nvCxnSpPr>
            <p:spPr bwMode="auto">
              <a:xfrm>
                <a:off x="1447800" y="1600200"/>
                <a:ext cx="0" cy="9144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15" name="Straight Connector 114"/>
              <p:cNvCxnSpPr/>
              <p:nvPr/>
            </p:nvCxnSpPr>
            <p:spPr bwMode="auto">
              <a:xfrm flipH="1">
                <a:off x="457200" y="2514600"/>
                <a:ext cx="1981200" cy="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16" name="Straight Connector 115"/>
              <p:cNvCxnSpPr/>
              <p:nvPr/>
            </p:nvCxnSpPr>
            <p:spPr bwMode="auto">
              <a:xfrm>
                <a:off x="4572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17" name="Straight Connector 116"/>
              <p:cNvCxnSpPr/>
              <p:nvPr/>
            </p:nvCxnSpPr>
            <p:spPr bwMode="auto">
              <a:xfrm>
                <a:off x="9525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18" name="Straight Connector 117"/>
              <p:cNvCxnSpPr/>
              <p:nvPr/>
            </p:nvCxnSpPr>
            <p:spPr bwMode="auto">
              <a:xfrm>
                <a:off x="14478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19" name="Straight Connector 118"/>
              <p:cNvCxnSpPr/>
              <p:nvPr/>
            </p:nvCxnSpPr>
            <p:spPr bwMode="auto">
              <a:xfrm>
                <a:off x="19431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20" name="Straight Connector 119"/>
              <p:cNvCxnSpPr/>
              <p:nvPr/>
            </p:nvCxnSpPr>
            <p:spPr bwMode="auto">
              <a:xfrm>
                <a:off x="24384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21" name="Straight Connector 120"/>
              <p:cNvCxnSpPr/>
              <p:nvPr/>
            </p:nvCxnSpPr>
            <p:spPr bwMode="auto">
              <a:xfrm>
                <a:off x="3048000" y="1600200"/>
                <a:ext cx="0" cy="12954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22" name="Straight Connector 121"/>
              <p:cNvCxnSpPr/>
              <p:nvPr/>
            </p:nvCxnSpPr>
            <p:spPr bwMode="auto">
              <a:xfrm flipH="1">
                <a:off x="1447800" y="1600200"/>
                <a:ext cx="1600200" cy="0"/>
              </a:xfrm>
              <a:prstGeom prst="line">
                <a:avLst/>
              </a:prstGeom>
              <a:solidFill>
                <a:schemeClr val="accent1"/>
              </a:solidFill>
              <a:ln w="28575" cap="rnd" cmpd="sng" algn="ctr">
                <a:solidFill>
                  <a:schemeClr val="tx1"/>
                </a:solidFill>
                <a:prstDash val="solid"/>
                <a:round/>
                <a:headEnd type="none" w="med" len="med"/>
                <a:tailEnd type="none" w="med" len="med"/>
              </a:ln>
              <a:effectLst/>
            </p:spPr>
          </p:cxnSp>
        </p:grpSp>
        <p:sp>
          <p:nvSpPr>
            <p:cNvPr id="108" name="Rectangle 107"/>
            <p:cNvSpPr/>
            <p:nvPr/>
          </p:nvSpPr>
          <p:spPr bwMode="auto">
            <a:xfrm>
              <a:off x="685800" y="2819399"/>
              <a:ext cx="141195" cy="618804"/>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109" name="Rectangle 108"/>
            <p:cNvSpPr/>
            <p:nvPr/>
          </p:nvSpPr>
          <p:spPr bwMode="auto">
            <a:xfrm>
              <a:off x="1059752" y="2819400"/>
              <a:ext cx="141195" cy="7620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110" name="Rectangle 109"/>
            <p:cNvSpPr/>
            <p:nvPr/>
          </p:nvSpPr>
          <p:spPr bwMode="auto">
            <a:xfrm>
              <a:off x="1433704" y="2819399"/>
              <a:ext cx="141195" cy="76201"/>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111" name="Rectangle 110"/>
            <p:cNvSpPr/>
            <p:nvPr/>
          </p:nvSpPr>
          <p:spPr bwMode="auto">
            <a:xfrm>
              <a:off x="1807656" y="2819399"/>
              <a:ext cx="141195" cy="76201"/>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112" name="Rectangle 111"/>
            <p:cNvSpPr/>
            <p:nvPr/>
          </p:nvSpPr>
          <p:spPr bwMode="auto">
            <a:xfrm>
              <a:off x="2181608" y="2819399"/>
              <a:ext cx="141195" cy="76201"/>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113" name="Rectangle 112"/>
            <p:cNvSpPr/>
            <p:nvPr/>
          </p:nvSpPr>
          <p:spPr bwMode="auto">
            <a:xfrm>
              <a:off x="2678206" y="2819400"/>
              <a:ext cx="141194" cy="76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grpSp>
      <p:grpSp>
        <p:nvGrpSpPr>
          <p:cNvPr id="123" name="Group 122"/>
          <p:cNvGrpSpPr/>
          <p:nvPr/>
        </p:nvGrpSpPr>
        <p:grpSpPr>
          <a:xfrm>
            <a:off x="6580086" y="2405058"/>
            <a:ext cx="1944350" cy="1530242"/>
            <a:chOff x="685800" y="1740568"/>
            <a:chExt cx="2133600" cy="1383788"/>
          </a:xfrm>
        </p:grpSpPr>
        <p:grpSp>
          <p:nvGrpSpPr>
            <p:cNvPr id="124" name="Group 123"/>
            <p:cNvGrpSpPr/>
            <p:nvPr/>
          </p:nvGrpSpPr>
          <p:grpSpPr>
            <a:xfrm>
              <a:off x="750794" y="1740568"/>
              <a:ext cx="1981200" cy="990600"/>
              <a:chOff x="457200" y="1600200"/>
              <a:chExt cx="2590800" cy="1295400"/>
            </a:xfrm>
          </p:grpSpPr>
          <p:cxnSp>
            <p:nvCxnSpPr>
              <p:cNvPr id="131" name="Straight Connector 130"/>
              <p:cNvCxnSpPr/>
              <p:nvPr/>
            </p:nvCxnSpPr>
            <p:spPr bwMode="auto">
              <a:xfrm>
                <a:off x="1447800" y="1600200"/>
                <a:ext cx="0" cy="9144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32" name="Straight Connector 131"/>
              <p:cNvCxnSpPr/>
              <p:nvPr/>
            </p:nvCxnSpPr>
            <p:spPr bwMode="auto">
              <a:xfrm flipH="1">
                <a:off x="457200" y="2514600"/>
                <a:ext cx="1981200" cy="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33" name="Straight Connector 132"/>
              <p:cNvCxnSpPr/>
              <p:nvPr/>
            </p:nvCxnSpPr>
            <p:spPr bwMode="auto">
              <a:xfrm>
                <a:off x="4572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34" name="Straight Connector 133"/>
              <p:cNvCxnSpPr/>
              <p:nvPr/>
            </p:nvCxnSpPr>
            <p:spPr bwMode="auto">
              <a:xfrm>
                <a:off x="9525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35" name="Straight Connector 134"/>
              <p:cNvCxnSpPr/>
              <p:nvPr/>
            </p:nvCxnSpPr>
            <p:spPr bwMode="auto">
              <a:xfrm>
                <a:off x="14478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36" name="Straight Connector 135"/>
              <p:cNvCxnSpPr/>
              <p:nvPr/>
            </p:nvCxnSpPr>
            <p:spPr bwMode="auto">
              <a:xfrm>
                <a:off x="19431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37" name="Straight Connector 136"/>
              <p:cNvCxnSpPr/>
              <p:nvPr/>
            </p:nvCxnSpPr>
            <p:spPr bwMode="auto">
              <a:xfrm>
                <a:off x="24384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38" name="Straight Connector 137"/>
              <p:cNvCxnSpPr/>
              <p:nvPr/>
            </p:nvCxnSpPr>
            <p:spPr bwMode="auto">
              <a:xfrm>
                <a:off x="3048000" y="1600200"/>
                <a:ext cx="0" cy="12954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39" name="Straight Connector 138"/>
              <p:cNvCxnSpPr/>
              <p:nvPr/>
            </p:nvCxnSpPr>
            <p:spPr bwMode="auto">
              <a:xfrm flipH="1">
                <a:off x="1447800" y="1600200"/>
                <a:ext cx="1600200" cy="0"/>
              </a:xfrm>
              <a:prstGeom prst="line">
                <a:avLst/>
              </a:prstGeom>
              <a:solidFill>
                <a:schemeClr val="accent1"/>
              </a:solidFill>
              <a:ln w="28575" cap="rnd" cmpd="sng" algn="ctr">
                <a:solidFill>
                  <a:schemeClr val="tx1"/>
                </a:solidFill>
                <a:prstDash val="solid"/>
                <a:round/>
                <a:headEnd type="none" w="med" len="med"/>
                <a:tailEnd type="none" w="med" len="med"/>
              </a:ln>
              <a:effectLst/>
            </p:spPr>
          </p:cxnSp>
        </p:grpSp>
        <p:sp>
          <p:nvSpPr>
            <p:cNvPr id="125" name="Rectangle 124"/>
            <p:cNvSpPr/>
            <p:nvPr/>
          </p:nvSpPr>
          <p:spPr bwMode="auto">
            <a:xfrm>
              <a:off x="685800" y="2819400"/>
              <a:ext cx="141194" cy="76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126" name="Rectangle 125"/>
            <p:cNvSpPr/>
            <p:nvPr/>
          </p:nvSpPr>
          <p:spPr bwMode="auto">
            <a:xfrm>
              <a:off x="1059752" y="2819400"/>
              <a:ext cx="141194" cy="76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127" name="Rectangle 126"/>
            <p:cNvSpPr/>
            <p:nvPr/>
          </p:nvSpPr>
          <p:spPr bwMode="auto">
            <a:xfrm>
              <a:off x="1433704" y="2819400"/>
              <a:ext cx="141195" cy="304956"/>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128" name="Rectangle 127"/>
            <p:cNvSpPr/>
            <p:nvPr/>
          </p:nvSpPr>
          <p:spPr bwMode="auto">
            <a:xfrm>
              <a:off x="1807656" y="2819400"/>
              <a:ext cx="141194" cy="76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129" name="Rectangle 128"/>
            <p:cNvSpPr/>
            <p:nvPr/>
          </p:nvSpPr>
          <p:spPr bwMode="auto">
            <a:xfrm>
              <a:off x="2181608" y="2819400"/>
              <a:ext cx="141194" cy="76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130" name="Rectangle 129"/>
            <p:cNvSpPr/>
            <p:nvPr/>
          </p:nvSpPr>
          <p:spPr bwMode="auto">
            <a:xfrm>
              <a:off x="2678205" y="2819400"/>
              <a:ext cx="141195" cy="304956"/>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grpSp>
      <p:sp>
        <p:nvSpPr>
          <p:cNvPr id="140" name="TextBox 139"/>
          <p:cNvSpPr txBox="1"/>
          <p:nvPr/>
        </p:nvSpPr>
        <p:spPr>
          <a:xfrm>
            <a:off x="8747731" y="4472952"/>
            <a:ext cx="2799489" cy="523220"/>
          </a:xfrm>
          <a:prstGeom prst="rect">
            <a:avLst/>
          </a:prstGeom>
          <a:noFill/>
        </p:spPr>
        <p:txBody>
          <a:bodyPr wrap="square" rtlCol="0">
            <a:spAutoFit/>
          </a:bodyPr>
          <a:lstStyle/>
          <a:p>
            <a:r>
              <a:rPr lang="en-US" sz="2800" b="1" dirty="0" smtClean="0"/>
              <a:t>Not diverse</a:t>
            </a:r>
            <a:endParaRPr lang="en-US" sz="2800" b="1" dirty="0"/>
          </a:p>
        </p:txBody>
      </p:sp>
      <p:sp>
        <p:nvSpPr>
          <p:cNvPr id="141" name="TextBox 140"/>
          <p:cNvSpPr txBox="1"/>
          <p:nvPr/>
        </p:nvSpPr>
        <p:spPr>
          <a:xfrm>
            <a:off x="2706880" y="2331732"/>
            <a:ext cx="3726400" cy="954107"/>
          </a:xfrm>
          <a:prstGeom prst="rect">
            <a:avLst/>
          </a:prstGeom>
          <a:noFill/>
        </p:spPr>
        <p:txBody>
          <a:bodyPr wrap="square" rtlCol="0">
            <a:spAutoFit/>
          </a:bodyPr>
          <a:lstStyle/>
          <a:p>
            <a:r>
              <a:rPr lang="en-US" sz="2800" b="1" u="sng" dirty="0" smtClean="0"/>
              <a:t>Qual</a:t>
            </a:r>
            <a:r>
              <a:rPr lang="en-US" sz="2800" b="1" dirty="0" smtClean="0"/>
              <a:t>itatively </a:t>
            </a:r>
            <a:r>
              <a:rPr lang="en-US" sz="2800" b="1" dirty="0"/>
              <a:t>diverse</a:t>
            </a:r>
            <a:endParaRPr lang="en-US" sz="2800" b="1" dirty="0" smtClean="0"/>
          </a:p>
          <a:p>
            <a:r>
              <a:rPr lang="en-US" sz="2800" b="1" dirty="0" smtClean="0"/>
              <a:t>Taxonomically diverse </a:t>
            </a:r>
            <a:endParaRPr lang="en-US" sz="2800" b="1" dirty="0"/>
          </a:p>
        </p:txBody>
      </p:sp>
      <p:sp>
        <p:nvSpPr>
          <p:cNvPr id="142" name="TextBox 141"/>
          <p:cNvSpPr txBox="1"/>
          <p:nvPr/>
        </p:nvSpPr>
        <p:spPr>
          <a:xfrm>
            <a:off x="2706880" y="4446882"/>
            <a:ext cx="3726400" cy="954107"/>
          </a:xfrm>
          <a:prstGeom prst="rect">
            <a:avLst/>
          </a:prstGeom>
          <a:noFill/>
        </p:spPr>
        <p:txBody>
          <a:bodyPr wrap="square" rtlCol="0">
            <a:spAutoFit/>
          </a:bodyPr>
          <a:lstStyle/>
          <a:p>
            <a:r>
              <a:rPr lang="en-US" sz="2800" b="1" u="sng" dirty="0" smtClean="0"/>
              <a:t>Quant</a:t>
            </a:r>
            <a:r>
              <a:rPr lang="en-US" sz="2800" b="1" dirty="0" smtClean="0"/>
              <a:t>itatively diverse</a:t>
            </a:r>
          </a:p>
          <a:p>
            <a:r>
              <a:rPr lang="en-US" sz="2800" b="1" dirty="0" smtClean="0"/>
              <a:t>Taxonomically diverse </a:t>
            </a:r>
            <a:endParaRPr lang="en-US" sz="2800" b="1" dirty="0"/>
          </a:p>
        </p:txBody>
      </p:sp>
      <p:sp>
        <p:nvSpPr>
          <p:cNvPr id="143" name="TextBox 142"/>
          <p:cNvSpPr txBox="1"/>
          <p:nvPr/>
        </p:nvSpPr>
        <p:spPr>
          <a:xfrm>
            <a:off x="8733166" y="2331732"/>
            <a:ext cx="2620692" cy="954107"/>
          </a:xfrm>
          <a:prstGeom prst="rect">
            <a:avLst/>
          </a:prstGeom>
          <a:noFill/>
        </p:spPr>
        <p:txBody>
          <a:bodyPr wrap="square" rtlCol="0">
            <a:spAutoFit/>
          </a:bodyPr>
          <a:lstStyle/>
          <a:p>
            <a:r>
              <a:rPr lang="en-US" sz="2800" b="1" dirty="0" err="1" smtClean="0"/>
              <a:t>Phylogenetically</a:t>
            </a:r>
            <a:r>
              <a:rPr lang="en-US" sz="2800" b="1" dirty="0" smtClean="0"/>
              <a:t> diverse</a:t>
            </a:r>
            <a:endParaRPr lang="en-US" sz="2800" b="1" dirty="0"/>
          </a:p>
        </p:txBody>
      </p:sp>
    </p:spTree>
    <p:extLst>
      <p:ext uri="{BB962C8B-B14F-4D97-AF65-F5344CB8AC3E}">
        <p14:creationId xmlns:p14="http://schemas.microsoft.com/office/powerpoint/2010/main" val="14679680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2"/>
                                        </p:tgtEl>
                                        <p:attrNameLst>
                                          <p:attrName>style.visibility</p:attrName>
                                        </p:attrNameLst>
                                      </p:cBhvr>
                                      <p:to>
                                        <p:strVal val="visible"/>
                                      </p:to>
                                    </p:set>
                                    <p:animEffect transition="in" filter="fade">
                                      <p:cBhvr>
                                        <p:cTn id="15" dur="500"/>
                                        <p:tgtEl>
                                          <p:spTgt spid="7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0"/>
                                        </p:tgtEl>
                                        <p:attrNameLst>
                                          <p:attrName>style.visibility</p:attrName>
                                        </p:attrNameLst>
                                      </p:cBhvr>
                                      <p:to>
                                        <p:strVal val="visible"/>
                                      </p:to>
                                    </p:set>
                                    <p:animEffect transition="in" filter="fade">
                                      <p:cBhvr>
                                        <p:cTn id="18" dur="500"/>
                                        <p:tgtEl>
                                          <p:spTgt spid="14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6"/>
                                        </p:tgtEl>
                                        <p:attrNameLst>
                                          <p:attrName>style.visibility</p:attrName>
                                        </p:attrNameLst>
                                      </p:cBhvr>
                                      <p:to>
                                        <p:strVal val="visible"/>
                                      </p:to>
                                    </p:set>
                                    <p:animEffect transition="in" filter="fade">
                                      <p:cBhvr>
                                        <p:cTn id="23" dur="500"/>
                                        <p:tgtEl>
                                          <p:spTgt spid="10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1"/>
                                        </p:tgtEl>
                                        <p:attrNameLst>
                                          <p:attrName>style.visibility</p:attrName>
                                        </p:attrNameLst>
                                      </p:cBhvr>
                                      <p:to>
                                        <p:strVal val="visible"/>
                                      </p:to>
                                    </p:set>
                                    <p:animEffect transition="in" filter="fade">
                                      <p:cBhvr>
                                        <p:cTn id="26" dur="500"/>
                                        <p:tgtEl>
                                          <p:spTgt spid="14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9"/>
                                        </p:tgtEl>
                                        <p:attrNameLst>
                                          <p:attrName>style.visibility</p:attrName>
                                        </p:attrNameLst>
                                      </p:cBhvr>
                                      <p:to>
                                        <p:strVal val="visible"/>
                                      </p:to>
                                    </p:set>
                                    <p:animEffect transition="in" filter="fade">
                                      <p:cBhvr>
                                        <p:cTn id="31" dur="500"/>
                                        <p:tgtEl>
                                          <p:spTgt spid="8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2"/>
                                        </p:tgtEl>
                                        <p:attrNameLst>
                                          <p:attrName>style.visibility</p:attrName>
                                        </p:attrNameLst>
                                      </p:cBhvr>
                                      <p:to>
                                        <p:strVal val="visible"/>
                                      </p:to>
                                    </p:set>
                                    <p:animEffect transition="in" filter="fade">
                                      <p:cBhvr>
                                        <p:cTn id="34" dur="500"/>
                                        <p:tgtEl>
                                          <p:spTgt spid="14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23"/>
                                        </p:tgtEl>
                                        <p:attrNameLst>
                                          <p:attrName>style.visibility</p:attrName>
                                        </p:attrNameLst>
                                      </p:cBhvr>
                                      <p:to>
                                        <p:strVal val="visible"/>
                                      </p:to>
                                    </p:set>
                                    <p:animEffect transition="in" filter="fade">
                                      <p:cBhvr>
                                        <p:cTn id="39" dur="500"/>
                                        <p:tgtEl>
                                          <p:spTgt spid="12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43"/>
                                        </p:tgtEl>
                                        <p:attrNameLst>
                                          <p:attrName>style.visibility</p:attrName>
                                        </p:attrNameLst>
                                      </p:cBhvr>
                                      <p:to>
                                        <p:strVal val="visible"/>
                                      </p:to>
                                    </p:set>
                                    <p:animEffect transition="in" filter="fade">
                                      <p:cBhvr>
                                        <p:cTn id="42"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p:bldP spid="141" grpId="0"/>
      <p:bldP spid="142" grpId="0"/>
      <p:bldP spid="14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Comparing </a:t>
            </a:r>
            <a:r>
              <a:rPr lang="en-US" dirty="0" err="1" smtClean="0"/>
              <a:t>microbiomes</a:t>
            </a:r>
            <a:r>
              <a:rPr lang="en-US" dirty="0" smtClean="0"/>
              <a:t>: </a:t>
            </a:r>
            <a:r>
              <a:rPr lang="en-US" u="sng" dirty="0" smtClean="0"/>
              <a:t>between-sample</a:t>
            </a:r>
            <a:r>
              <a:rPr lang="en-US" dirty="0" smtClean="0"/>
              <a:t> diversity</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3/19/2018</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32</a:t>
            </a:fld>
            <a:endParaRPr lang="en-US"/>
          </a:p>
        </p:txBody>
      </p:sp>
      <p:grpSp>
        <p:nvGrpSpPr>
          <p:cNvPr id="115" name="Group 114"/>
          <p:cNvGrpSpPr/>
          <p:nvPr/>
        </p:nvGrpSpPr>
        <p:grpSpPr>
          <a:xfrm>
            <a:off x="2285949" y="5172268"/>
            <a:ext cx="1940447" cy="1491590"/>
            <a:chOff x="685800" y="1740568"/>
            <a:chExt cx="2133600" cy="1351548"/>
          </a:xfrm>
        </p:grpSpPr>
        <p:grpSp>
          <p:nvGrpSpPr>
            <p:cNvPr id="206" name="Group 205"/>
            <p:cNvGrpSpPr/>
            <p:nvPr/>
          </p:nvGrpSpPr>
          <p:grpSpPr>
            <a:xfrm>
              <a:off x="750794" y="1740568"/>
              <a:ext cx="1981200" cy="990600"/>
              <a:chOff x="457200" y="1600200"/>
              <a:chExt cx="2590800" cy="1295400"/>
            </a:xfrm>
          </p:grpSpPr>
          <p:cxnSp>
            <p:nvCxnSpPr>
              <p:cNvPr id="213" name="Straight Connector 212"/>
              <p:cNvCxnSpPr/>
              <p:nvPr/>
            </p:nvCxnSpPr>
            <p:spPr bwMode="auto">
              <a:xfrm>
                <a:off x="1447800" y="1600200"/>
                <a:ext cx="0" cy="9144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214" name="Straight Connector 213"/>
              <p:cNvCxnSpPr/>
              <p:nvPr/>
            </p:nvCxnSpPr>
            <p:spPr bwMode="auto">
              <a:xfrm flipH="1">
                <a:off x="457200" y="2514600"/>
                <a:ext cx="1981200" cy="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215" name="Straight Connector 214"/>
              <p:cNvCxnSpPr/>
              <p:nvPr/>
            </p:nvCxnSpPr>
            <p:spPr bwMode="auto">
              <a:xfrm>
                <a:off x="4572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216" name="Straight Connector 215"/>
              <p:cNvCxnSpPr/>
              <p:nvPr/>
            </p:nvCxnSpPr>
            <p:spPr bwMode="auto">
              <a:xfrm>
                <a:off x="9525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217" name="Straight Connector 216"/>
              <p:cNvCxnSpPr/>
              <p:nvPr/>
            </p:nvCxnSpPr>
            <p:spPr bwMode="auto">
              <a:xfrm>
                <a:off x="14478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218" name="Straight Connector 217"/>
              <p:cNvCxnSpPr/>
              <p:nvPr/>
            </p:nvCxnSpPr>
            <p:spPr bwMode="auto">
              <a:xfrm>
                <a:off x="19431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219" name="Straight Connector 218"/>
              <p:cNvCxnSpPr/>
              <p:nvPr/>
            </p:nvCxnSpPr>
            <p:spPr bwMode="auto">
              <a:xfrm>
                <a:off x="24384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220" name="Straight Connector 219"/>
              <p:cNvCxnSpPr/>
              <p:nvPr/>
            </p:nvCxnSpPr>
            <p:spPr bwMode="auto">
              <a:xfrm>
                <a:off x="3048000" y="1600200"/>
                <a:ext cx="0" cy="12954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221" name="Straight Connector 220"/>
              <p:cNvCxnSpPr/>
              <p:nvPr/>
            </p:nvCxnSpPr>
            <p:spPr bwMode="auto">
              <a:xfrm flipH="1">
                <a:off x="1447800" y="1600200"/>
                <a:ext cx="1600200" cy="0"/>
              </a:xfrm>
              <a:prstGeom prst="line">
                <a:avLst/>
              </a:prstGeom>
              <a:solidFill>
                <a:schemeClr val="accent1"/>
              </a:solidFill>
              <a:ln w="28575" cap="rnd" cmpd="sng" algn="ctr">
                <a:solidFill>
                  <a:schemeClr val="tx1"/>
                </a:solidFill>
                <a:prstDash val="solid"/>
                <a:round/>
                <a:headEnd type="none" w="med" len="med"/>
                <a:tailEnd type="none" w="med" len="med"/>
              </a:ln>
              <a:effectLst/>
            </p:spPr>
          </p:cxnSp>
        </p:grpSp>
        <p:sp>
          <p:nvSpPr>
            <p:cNvPr id="207" name="Rectangle 206"/>
            <p:cNvSpPr/>
            <p:nvPr/>
          </p:nvSpPr>
          <p:spPr bwMode="auto">
            <a:xfrm>
              <a:off x="685800" y="2819400"/>
              <a:ext cx="141195" cy="272716"/>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208" name="Rectangle 207"/>
            <p:cNvSpPr/>
            <p:nvPr/>
          </p:nvSpPr>
          <p:spPr bwMode="auto">
            <a:xfrm>
              <a:off x="1059752" y="2819400"/>
              <a:ext cx="141195" cy="272716"/>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209" name="Rectangle 208"/>
            <p:cNvSpPr/>
            <p:nvPr/>
          </p:nvSpPr>
          <p:spPr bwMode="auto">
            <a:xfrm>
              <a:off x="1433704" y="2819400"/>
              <a:ext cx="141195" cy="2727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210" name="Rectangle 209"/>
            <p:cNvSpPr/>
            <p:nvPr/>
          </p:nvSpPr>
          <p:spPr bwMode="auto">
            <a:xfrm>
              <a:off x="1807656" y="2819400"/>
              <a:ext cx="141195" cy="2727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211" name="Rectangle 210"/>
            <p:cNvSpPr/>
            <p:nvPr/>
          </p:nvSpPr>
          <p:spPr bwMode="auto">
            <a:xfrm>
              <a:off x="2181608" y="2819400"/>
              <a:ext cx="141195" cy="2727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212" name="Rectangle 211"/>
            <p:cNvSpPr/>
            <p:nvPr/>
          </p:nvSpPr>
          <p:spPr bwMode="auto">
            <a:xfrm>
              <a:off x="2678206" y="2819400"/>
              <a:ext cx="141194" cy="76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grpSp>
      <p:grpSp>
        <p:nvGrpSpPr>
          <p:cNvPr id="116" name="Group 115"/>
          <p:cNvGrpSpPr/>
          <p:nvPr/>
        </p:nvGrpSpPr>
        <p:grpSpPr>
          <a:xfrm>
            <a:off x="2285949" y="1113552"/>
            <a:ext cx="1940447" cy="1873537"/>
            <a:chOff x="685800" y="1740568"/>
            <a:chExt cx="2133600" cy="1697635"/>
          </a:xfrm>
        </p:grpSpPr>
        <p:grpSp>
          <p:nvGrpSpPr>
            <p:cNvPr id="190" name="Group 189"/>
            <p:cNvGrpSpPr/>
            <p:nvPr/>
          </p:nvGrpSpPr>
          <p:grpSpPr>
            <a:xfrm>
              <a:off x="750794" y="1740568"/>
              <a:ext cx="1981200" cy="990600"/>
              <a:chOff x="457200" y="1600200"/>
              <a:chExt cx="2590800" cy="1295400"/>
            </a:xfrm>
          </p:grpSpPr>
          <p:cxnSp>
            <p:nvCxnSpPr>
              <p:cNvPr id="197" name="Straight Connector 196"/>
              <p:cNvCxnSpPr/>
              <p:nvPr/>
            </p:nvCxnSpPr>
            <p:spPr bwMode="auto">
              <a:xfrm>
                <a:off x="1447800" y="1600200"/>
                <a:ext cx="0" cy="9144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98" name="Straight Connector 197"/>
              <p:cNvCxnSpPr/>
              <p:nvPr/>
            </p:nvCxnSpPr>
            <p:spPr bwMode="auto">
              <a:xfrm flipH="1">
                <a:off x="457200" y="2514600"/>
                <a:ext cx="1981200" cy="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99" name="Straight Connector 198"/>
              <p:cNvCxnSpPr/>
              <p:nvPr/>
            </p:nvCxnSpPr>
            <p:spPr bwMode="auto">
              <a:xfrm>
                <a:off x="4572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200" name="Straight Connector 199"/>
              <p:cNvCxnSpPr/>
              <p:nvPr/>
            </p:nvCxnSpPr>
            <p:spPr bwMode="auto">
              <a:xfrm>
                <a:off x="9525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201" name="Straight Connector 200"/>
              <p:cNvCxnSpPr/>
              <p:nvPr/>
            </p:nvCxnSpPr>
            <p:spPr bwMode="auto">
              <a:xfrm>
                <a:off x="14478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202" name="Straight Connector 201"/>
              <p:cNvCxnSpPr/>
              <p:nvPr/>
            </p:nvCxnSpPr>
            <p:spPr bwMode="auto">
              <a:xfrm>
                <a:off x="19431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203" name="Straight Connector 202"/>
              <p:cNvCxnSpPr/>
              <p:nvPr/>
            </p:nvCxnSpPr>
            <p:spPr bwMode="auto">
              <a:xfrm>
                <a:off x="24384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204" name="Straight Connector 203"/>
              <p:cNvCxnSpPr/>
              <p:nvPr/>
            </p:nvCxnSpPr>
            <p:spPr bwMode="auto">
              <a:xfrm>
                <a:off x="3048000" y="1600200"/>
                <a:ext cx="0" cy="12954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205" name="Straight Connector 204"/>
              <p:cNvCxnSpPr/>
              <p:nvPr/>
            </p:nvCxnSpPr>
            <p:spPr bwMode="auto">
              <a:xfrm flipH="1">
                <a:off x="1447800" y="1600200"/>
                <a:ext cx="1600200" cy="0"/>
              </a:xfrm>
              <a:prstGeom prst="line">
                <a:avLst/>
              </a:prstGeom>
              <a:solidFill>
                <a:schemeClr val="accent1"/>
              </a:solidFill>
              <a:ln w="28575" cap="rnd" cmpd="sng" algn="ctr">
                <a:solidFill>
                  <a:schemeClr val="tx1"/>
                </a:solidFill>
                <a:prstDash val="solid"/>
                <a:round/>
                <a:headEnd type="none" w="med" len="med"/>
                <a:tailEnd type="none" w="med" len="med"/>
              </a:ln>
              <a:effectLst/>
            </p:spPr>
          </p:cxnSp>
        </p:grpSp>
        <p:sp>
          <p:nvSpPr>
            <p:cNvPr id="191" name="Rectangle 190"/>
            <p:cNvSpPr/>
            <p:nvPr/>
          </p:nvSpPr>
          <p:spPr bwMode="auto">
            <a:xfrm>
              <a:off x="685800" y="2819399"/>
              <a:ext cx="141195" cy="618804"/>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192" name="Rectangle 191"/>
            <p:cNvSpPr/>
            <p:nvPr/>
          </p:nvSpPr>
          <p:spPr bwMode="auto">
            <a:xfrm>
              <a:off x="1059752" y="2819400"/>
              <a:ext cx="141195" cy="76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193" name="Rectangle 192"/>
            <p:cNvSpPr/>
            <p:nvPr/>
          </p:nvSpPr>
          <p:spPr bwMode="auto">
            <a:xfrm>
              <a:off x="1433704" y="2819399"/>
              <a:ext cx="141195" cy="7620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194" name="Rectangle 193"/>
            <p:cNvSpPr/>
            <p:nvPr/>
          </p:nvSpPr>
          <p:spPr bwMode="auto">
            <a:xfrm>
              <a:off x="1807656" y="2819399"/>
              <a:ext cx="141195" cy="76201"/>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195" name="Rectangle 194"/>
            <p:cNvSpPr/>
            <p:nvPr/>
          </p:nvSpPr>
          <p:spPr bwMode="auto">
            <a:xfrm>
              <a:off x="2181608" y="2819399"/>
              <a:ext cx="141195" cy="76201"/>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196" name="Rectangle 195"/>
            <p:cNvSpPr/>
            <p:nvPr/>
          </p:nvSpPr>
          <p:spPr bwMode="auto">
            <a:xfrm>
              <a:off x="2678206" y="2819400"/>
              <a:ext cx="141194" cy="76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grpSp>
      <p:sp>
        <p:nvSpPr>
          <p:cNvPr id="117" name="TextBox 116"/>
          <p:cNvSpPr txBox="1"/>
          <p:nvPr/>
        </p:nvSpPr>
        <p:spPr>
          <a:xfrm>
            <a:off x="6827109" y="1051586"/>
            <a:ext cx="3466634" cy="954107"/>
          </a:xfrm>
          <a:prstGeom prst="rect">
            <a:avLst/>
          </a:prstGeom>
          <a:noFill/>
        </p:spPr>
        <p:txBody>
          <a:bodyPr wrap="square" rtlCol="0">
            <a:spAutoFit/>
          </a:bodyPr>
          <a:lstStyle/>
          <a:p>
            <a:r>
              <a:rPr lang="en-US" sz="2800" b="1" u="sng" dirty="0" smtClean="0"/>
              <a:t>Qual</a:t>
            </a:r>
            <a:r>
              <a:rPr lang="en-US" sz="2800" b="1" dirty="0" smtClean="0"/>
              <a:t>itatively diverse</a:t>
            </a:r>
          </a:p>
          <a:p>
            <a:r>
              <a:rPr lang="en-US" sz="2800" b="1" dirty="0" smtClean="0"/>
              <a:t>Taxonomically diverse</a:t>
            </a:r>
            <a:endParaRPr lang="en-US" sz="2800" b="1" dirty="0"/>
          </a:p>
        </p:txBody>
      </p:sp>
      <p:sp>
        <p:nvSpPr>
          <p:cNvPr id="118" name="TextBox 117"/>
          <p:cNvSpPr txBox="1"/>
          <p:nvPr/>
        </p:nvSpPr>
        <p:spPr>
          <a:xfrm>
            <a:off x="6827109" y="3003849"/>
            <a:ext cx="3718920" cy="954107"/>
          </a:xfrm>
          <a:prstGeom prst="rect">
            <a:avLst/>
          </a:prstGeom>
          <a:noFill/>
        </p:spPr>
        <p:txBody>
          <a:bodyPr wrap="square" rtlCol="0">
            <a:spAutoFit/>
          </a:bodyPr>
          <a:lstStyle/>
          <a:p>
            <a:r>
              <a:rPr lang="en-US" sz="2800" b="1" u="sng" dirty="0" smtClean="0"/>
              <a:t>Quant</a:t>
            </a:r>
            <a:r>
              <a:rPr lang="en-US" sz="2800" b="1" dirty="0" smtClean="0"/>
              <a:t>itatively </a:t>
            </a:r>
            <a:r>
              <a:rPr lang="en-US" sz="2800" b="1" dirty="0"/>
              <a:t>diverse</a:t>
            </a:r>
            <a:endParaRPr lang="en-US" sz="2800" b="1" dirty="0" smtClean="0"/>
          </a:p>
          <a:p>
            <a:r>
              <a:rPr lang="en-US" sz="2800" b="1" dirty="0" smtClean="0"/>
              <a:t>Taxonomically diverse </a:t>
            </a:r>
            <a:endParaRPr lang="en-US" sz="2800" b="1" dirty="0"/>
          </a:p>
        </p:txBody>
      </p:sp>
      <p:sp>
        <p:nvSpPr>
          <p:cNvPr id="119" name="TextBox 118"/>
          <p:cNvSpPr txBox="1"/>
          <p:nvPr/>
        </p:nvSpPr>
        <p:spPr>
          <a:xfrm>
            <a:off x="6827109" y="5114753"/>
            <a:ext cx="3932280" cy="954107"/>
          </a:xfrm>
          <a:prstGeom prst="rect">
            <a:avLst/>
          </a:prstGeom>
          <a:noFill/>
        </p:spPr>
        <p:txBody>
          <a:bodyPr wrap="square" rtlCol="0">
            <a:spAutoFit/>
          </a:bodyPr>
          <a:lstStyle/>
          <a:p>
            <a:r>
              <a:rPr lang="en-US" sz="2800" b="1" u="sng" dirty="0" smtClean="0"/>
              <a:t>Quant</a:t>
            </a:r>
            <a:r>
              <a:rPr lang="en-US" sz="2800" b="1" dirty="0" smtClean="0"/>
              <a:t>itatively diverse</a:t>
            </a:r>
          </a:p>
          <a:p>
            <a:r>
              <a:rPr lang="en-US" sz="2800" b="1" dirty="0" err="1" smtClean="0"/>
              <a:t>Phylogenetically</a:t>
            </a:r>
            <a:r>
              <a:rPr lang="en-US" sz="2800" b="1" dirty="0" smtClean="0"/>
              <a:t> diverse </a:t>
            </a:r>
            <a:endParaRPr lang="en-US" sz="2800" b="1" dirty="0"/>
          </a:p>
        </p:txBody>
      </p:sp>
      <p:grpSp>
        <p:nvGrpSpPr>
          <p:cNvPr id="120" name="Group 119"/>
          <p:cNvGrpSpPr/>
          <p:nvPr/>
        </p:nvGrpSpPr>
        <p:grpSpPr>
          <a:xfrm>
            <a:off x="4640624" y="5185718"/>
            <a:ext cx="1940447" cy="1491590"/>
            <a:chOff x="685800" y="1740568"/>
            <a:chExt cx="2133600" cy="1351548"/>
          </a:xfrm>
        </p:grpSpPr>
        <p:grpSp>
          <p:nvGrpSpPr>
            <p:cNvPr id="174" name="Group 173"/>
            <p:cNvGrpSpPr/>
            <p:nvPr/>
          </p:nvGrpSpPr>
          <p:grpSpPr>
            <a:xfrm>
              <a:off x="750794" y="1740568"/>
              <a:ext cx="1981200" cy="990600"/>
              <a:chOff x="457200" y="1600200"/>
              <a:chExt cx="2590800" cy="1295400"/>
            </a:xfrm>
          </p:grpSpPr>
          <p:cxnSp>
            <p:nvCxnSpPr>
              <p:cNvPr id="181" name="Straight Connector 180"/>
              <p:cNvCxnSpPr/>
              <p:nvPr/>
            </p:nvCxnSpPr>
            <p:spPr bwMode="auto">
              <a:xfrm>
                <a:off x="1447800" y="1600200"/>
                <a:ext cx="0" cy="9144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82" name="Straight Connector 181"/>
              <p:cNvCxnSpPr/>
              <p:nvPr/>
            </p:nvCxnSpPr>
            <p:spPr bwMode="auto">
              <a:xfrm flipH="1">
                <a:off x="457200" y="2514600"/>
                <a:ext cx="1981200" cy="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83" name="Straight Connector 182"/>
              <p:cNvCxnSpPr/>
              <p:nvPr/>
            </p:nvCxnSpPr>
            <p:spPr bwMode="auto">
              <a:xfrm>
                <a:off x="4572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84" name="Straight Connector 183"/>
              <p:cNvCxnSpPr/>
              <p:nvPr/>
            </p:nvCxnSpPr>
            <p:spPr bwMode="auto">
              <a:xfrm>
                <a:off x="9525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85" name="Straight Connector 184"/>
              <p:cNvCxnSpPr/>
              <p:nvPr/>
            </p:nvCxnSpPr>
            <p:spPr bwMode="auto">
              <a:xfrm>
                <a:off x="14478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86" name="Straight Connector 185"/>
              <p:cNvCxnSpPr/>
              <p:nvPr/>
            </p:nvCxnSpPr>
            <p:spPr bwMode="auto">
              <a:xfrm>
                <a:off x="19431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87" name="Straight Connector 186"/>
              <p:cNvCxnSpPr/>
              <p:nvPr/>
            </p:nvCxnSpPr>
            <p:spPr bwMode="auto">
              <a:xfrm>
                <a:off x="24384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88" name="Straight Connector 187"/>
              <p:cNvCxnSpPr/>
              <p:nvPr/>
            </p:nvCxnSpPr>
            <p:spPr bwMode="auto">
              <a:xfrm>
                <a:off x="3048000" y="1600200"/>
                <a:ext cx="0" cy="12954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89" name="Straight Connector 188"/>
              <p:cNvCxnSpPr/>
              <p:nvPr/>
            </p:nvCxnSpPr>
            <p:spPr bwMode="auto">
              <a:xfrm flipH="1">
                <a:off x="1447800" y="1600200"/>
                <a:ext cx="1600200" cy="0"/>
              </a:xfrm>
              <a:prstGeom prst="line">
                <a:avLst/>
              </a:prstGeom>
              <a:solidFill>
                <a:schemeClr val="accent1"/>
              </a:solidFill>
              <a:ln w="28575" cap="rnd" cmpd="sng" algn="ctr">
                <a:solidFill>
                  <a:schemeClr val="tx1"/>
                </a:solidFill>
                <a:prstDash val="solid"/>
                <a:round/>
                <a:headEnd type="none" w="med" len="med"/>
                <a:tailEnd type="none" w="med" len="med"/>
              </a:ln>
              <a:effectLst/>
            </p:spPr>
          </p:cxnSp>
        </p:grpSp>
        <p:sp>
          <p:nvSpPr>
            <p:cNvPr id="175" name="Rectangle 174"/>
            <p:cNvSpPr/>
            <p:nvPr/>
          </p:nvSpPr>
          <p:spPr bwMode="auto">
            <a:xfrm>
              <a:off x="685800" y="2819400"/>
              <a:ext cx="141195" cy="272716"/>
            </a:xfrm>
            <a:prstGeom prst="rect">
              <a:avLst/>
            </a:prstGeom>
            <a:solidFill>
              <a:srgbClr val="85D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176" name="Rectangle 175"/>
            <p:cNvSpPr/>
            <p:nvPr/>
          </p:nvSpPr>
          <p:spPr bwMode="auto">
            <a:xfrm>
              <a:off x="1059752" y="2819400"/>
              <a:ext cx="141195" cy="2727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177" name="Rectangle 176"/>
            <p:cNvSpPr/>
            <p:nvPr/>
          </p:nvSpPr>
          <p:spPr bwMode="auto">
            <a:xfrm>
              <a:off x="1433704" y="2819400"/>
              <a:ext cx="141195" cy="2727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178" name="Rectangle 177"/>
            <p:cNvSpPr/>
            <p:nvPr/>
          </p:nvSpPr>
          <p:spPr bwMode="auto">
            <a:xfrm>
              <a:off x="1807656" y="2819400"/>
              <a:ext cx="141195" cy="2727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179" name="Rectangle 178"/>
            <p:cNvSpPr/>
            <p:nvPr/>
          </p:nvSpPr>
          <p:spPr bwMode="auto">
            <a:xfrm>
              <a:off x="2181608" y="2819400"/>
              <a:ext cx="141195" cy="2727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180" name="Rectangle 179"/>
            <p:cNvSpPr/>
            <p:nvPr/>
          </p:nvSpPr>
          <p:spPr bwMode="auto">
            <a:xfrm>
              <a:off x="2678205" y="2819400"/>
              <a:ext cx="141195" cy="272716"/>
            </a:xfrm>
            <a:prstGeom prst="rect">
              <a:avLst/>
            </a:prstGeom>
            <a:solidFill>
              <a:srgbClr val="85D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grpSp>
      <p:grpSp>
        <p:nvGrpSpPr>
          <p:cNvPr id="121" name="Group 120"/>
          <p:cNvGrpSpPr/>
          <p:nvPr/>
        </p:nvGrpSpPr>
        <p:grpSpPr>
          <a:xfrm>
            <a:off x="4640624" y="1127002"/>
            <a:ext cx="1940447" cy="1873537"/>
            <a:chOff x="685800" y="1740568"/>
            <a:chExt cx="2133600" cy="1697635"/>
          </a:xfrm>
        </p:grpSpPr>
        <p:grpSp>
          <p:nvGrpSpPr>
            <p:cNvPr id="158" name="Group 157"/>
            <p:cNvGrpSpPr/>
            <p:nvPr/>
          </p:nvGrpSpPr>
          <p:grpSpPr>
            <a:xfrm>
              <a:off x="750794" y="1740568"/>
              <a:ext cx="1981200" cy="990600"/>
              <a:chOff x="457200" y="1600200"/>
              <a:chExt cx="2590800" cy="1295400"/>
            </a:xfrm>
          </p:grpSpPr>
          <p:cxnSp>
            <p:nvCxnSpPr>
              <p:cNvPr id="165" name="Straight Connector 164"/>
              <p:cNvCxnSpPr/>
              <p:nvPr/>
            </p:nvCxnSpPr>
            <p:spPr bwMode="auto">
              <a:xfrm>
                <a:off x="1447800" y="1600200"/>
                <a:ext cx="0" cy="9144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66" name="Straight Connector 165"/>
              <p:cNvCxnSpPr/>
              <p:nvPr/>
            </p:nvCxnSpPr>
            <p:spPr bwMode="auto">
              <a:xfrm flipH="1">
                <a:off x="457200" y="2514600"/>
                <a:ext cx="1981200" cy="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67" name="Straight Connector 166"/>
              <p:cNvCxnSpPr/>
              <p:nvPr/>
            </p:nvCxnSpPr>
            <p:spPr bwMode="auto">
              <a:xfrm>
                <a:off x="4572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68" name="Straight Connector 167"/>
              <p:cNvCxnSpPr/>
              <p:nvPr/>
            </p:nvCxnSpPr>
            <p:spPr bwMode="auto">
              <a:xfrm>
                <a:off x="9525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69" name="Straight Connector 168"/>
              <p:cNvCxnSpPr/>
              <p:nvPr/>
            </p:nvCxnSpPr>
            <p:spPr bwMode="auto">
              <a:xfrm>
                <a:off x="14478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70" name="Straight Connector 169"/>
              <p:cNvCxnSpPr/>
              <p:nvPr/>
            </p:nvCxnSpPr>
            <p:spPr bwMode="auto">
              <a:xfrm>
                <a:off x="19431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71" name="Straight Connector 170"/>
              <p:cNvCxnSpPr/>
              <p:nvPr/>
            </p:nvCxnSpPr>
            <p:spPr bwMode="auto">
              <a:xfrm>
                <a:off x="24384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72" name="Straight Connector 171"/>
              <p:cNvCxnSpPr/>
              <p:nvPr/>
            </p:nvCxnSpPr>
            <p:spPr bwMode="auto">
              <a:xfrm>
                <a:off x="3048000" y="1600200"/>
                <a:ext cx="0" cy="12954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73" name="Straight Connector 172"/>
              <p:cNvCxnSpPr/>
              <p:nvPr/>
            </p:nvCxnSpPr>
            <p:spPr bwMode="auto">
              <a:xfrm flipH="1">
                <a:off x="1447800" y="1600200"/>
                <a:ext cx="1600200" cy="0"/>
              </a:xfrm>
              <a:prstGeom prst="line">
                <a:avLst/>
              </a:prstGeom>
              <a:solidFill>
                <a:schemeClr val="accent1"/>
              </a:solidFill>
              <a:ln w="28575" cap="rnd" cmpd="sng" algn="ctr">
                <a:solidFill>
                  <a:schemeClr val="tx1"/>
                </a:solidFill>
                <a:prstDash val="solid"/>
                <a:round/>
                <a:headEnd type="none" w="med" len="med"/>
                <a:tailEnd type="none" w="med" len="med"/>
              </a:ln>
              <a:effectLst/>
            </p:spPr>
          </p:cxnSp>
        </p:grpSp>
        <p:sp>
          <p:nvSpPr>
            <p:cNvPr id="159" name="Rectangle 158"/>
            <p:cNvSpPr/>
            <p:nvPr/>
          </p:nvSpPr>
          <p:spPr bwMode="auto">
            <a:xfrm>
              <a:off x="685800" y="2819399"/>
              <a:ext cx="141195" cy="618804"/>
            </a:xfrm>
            <a:prstGeom prst="rect">
              <a:avLst/>
            </a:prstGeom>
            <a:solidFill>
              <a:srgbClr val="85D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160" name="Rectangle 159"/>
            <p:cNvSpPr/>
            <p:nvPr/>
          </p:nvSpPr>
          <p:spPr bwMode="auto">
            <a:xfrm>
              <a:off x="1059752" y="2819400"/>
              <a:ext cx="141195" cy="76200"/>
            </a:xfrm>
            <a:prstGeom prst="rect">
              <a:avLst/>
            </a:prstGeom>
            <a:solidFill>
              <a:srgbClr val="85D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161" name="Rectangle 160"/>
            <p:cNvSpPr/>
            <p:nvPr/>
          </p:nvSpPr>
          <p:spPr bwMode="auto">
            <a:xfrm>
              <a:off x="1433704" y="2819399"/>
              <a:ext cx="141195" cy="76201"/>
            </a:xfrm>
            <a:prstGeom prst="rect">
              <a:avLst/>
            </a:prstGeom>
            <a:solidFill>
              <a:srgbClr val="85D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162" name="Rectangle 161"/>
            <p:cNvSpPr/>
            <p:nvPr/>
          </p:nvSpPr>
          <p:spPr bwMode="auto">
            <a:xfrm>
              <a:off x="1807656" y="2819399"/>
              <a:ext cx="141195" cy="7620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163" name="Rectangle 162"/>
            <p:cNvSpPr/>
            <p:nvPr/>
          </p:nvSpPr>
          <p:spPr bwMode="auto">
            <a:xfrm>
              <a:off x="2181608" y="2819399"/>
              <a:ext cx="141195" cy="7620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164" name="Rectangle 163"/>
            <p:cNvSpPr/>
            <p:nvPr/>
          </p:nvSpPr>
          <p:spPr bwMode="auto">
            <a:xfrm>
              <a:off x="2678206" y="2819400"/>
              <a:ext cx="141194" cy="76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grpSp>
      <p:grpSp>
        <p:nvGrpSpPr>
          <p:cNvPr id="122" name="Group 121"/>
          <p:cNvGrpSpPr/>
          <p:nvPr/>
        </p:nvGrpSpPr>
        <p:grpSpPr>
          <a:xfrm>
            <a:off x="2285949" y="3179056"/>
            <a:ext cx="1940447" cy="1550605"/>
            <a:chOff x="685800" y="1740568"/>
            <a:chExt cx="2133600" cy="1405022"/>
          </a:xfrm>
        </p:grpSpPr>
        <p:grpSp>
          <p:nvGrpSpPr>
            <p:cNvPr id="142" name="Group 141"/>
            <p:cNvGrpSpPr/>
            <p:nvPr/>
          </p:nvGrpSpPr>
          <p:grpSpPr>
            <a:xfrm>
              <a:off x="750794" y="1740568"/>
              <a:ext cx="1981200" cy="990600"/>
              <a:chOff x="457200" y="1600200"/>
              <a:chExt cx="2590800" cy="1295400"/>
            </a:xfrm>
          </p:grpSpPr>
          <p:cxnSp>
            <p:nvCxnSpPr>
              <p:cNvPr id="149" name="Straight Connector 148"/>
              <p:cNvCxnSpPr/>
              <p:nvPr/>
            </p:nvCxnSpPr>
            <p:spPr bwMode="auto">
              <a:xfrm>
                <a:off x="1447800" y="1600200"/>
                <a:ext cx="0" cy="9144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50" name="Straight Connector 149"/>
              <p:cNvCxnSpPr/>
              <p:nvPr/>
            </p:nvCxnSpPr>
            <p:spPr bwMode="auto">
              <a:xfrm flipH="1">
                <a:off x="457200" y="2514600"/>
                <a:ext cx="1981200" cy="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51" name="Straight Connector 150"/>
              <p:cNvCxnSpPr/>
              <p:nvPr/>
            </p:nvCxnSpPr>
            <p:spPr bwMode="auto">
              <a:xfrm>
                <a:off x="4572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52" name="Straight Connector 151"/>
              <p:cNvCxnSpPr/>
              <p:nvPr/>
            </p:nvCxnSpPr>
            <p:spPr bwMode="auto">
              <a:xfrm>
                <a:off x="9525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53" name="Straight Connector 152"/>
              <p:cNvCxnSpPr/>
              <p:nvPr/>
            </p:nvCxnSpPr>
            <p:spPr bwMode="auto">
              <a:xfrm>
                <a:off x="14478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54" name="Straight Connector 153"/>
              <p:cNvCxnSpPr/>
              <p:nvPr/>
            </p:nvCxnSpPr>
            <p:spPr bwMode="auto">
              <a:xfrm>
                <a:off x="19431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55" name="Straight Connector 154"/>
              <p:cNvCxnSpPr/>
              <p:nvPr/>
            </p:nvCxnSpPr>
            <p:spPr bwMode="auto">
              <a:xfrm>
                <a:off x="24384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56" name="Straight Connector 155"/>
              <p:cNvCxnSpPr/>
              <p:nvPr/>
            </p:nvCxnSpPr>
            <p:spPr bwMode="auto">
              <a:xfrm>
                <a:off x="3048000" y="1600200"/>
                <a:ext cx="0" cy="12954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57" name="Straight Connector 156"/>
              <p:cNvCxnSpPr/>
              <p:nvPr/>
            </p:nvCxnSpPr>
            <p:spPr bwMode="auto">
              <a:xfrm flipH="1">
                <a:off x="1447800" y="1600200"/>
                <a:ext cx="1600200" cy="0"/>
              </a:xfrm>
              <a:prstGeom prst="line">
                <a:avLst/>
              </a:prstGeom>
              <a:solidFill>
                <a:schemeClr val="accent1"/>
              </a:solidFill>
              <a:ln w="28575" cap="rnd" cmpd="sng" algn="ctr">
                <a:solidFill>
                  <a:schemeClr val="tx1"/>
                </a:solidFill>
                <a:prstDash val="solid"/>
                <a:round/>
                <a:headEnd type="none" w="med" len="med"/>
                <a:tailEnd type="none" w="med" len="med"/>
              </a:ln>
              <a:effectLst/>
            </p:spPr>
          </p:cxnSp>
        </p:grpSp>
        <p:sp>
          <p:nvSpPr>
            <p:cNvPr id="143" name="Rectangle 142"/>
            <p:cNvSpPr/>
            <p:nvPr/>
          </p:nvSpPr>
          <p:spPr bwMode="auto">
            <a:xfrm>
              <a:off x="685800" y="2819399"/>
              <a:ext cx="141195" cy="326191"/>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144" name="Rectangle 143"/>
            <p:cNvSpPr/>
            <p:nvPr/>
          </p:nvSpPr>
          <p:spPr bwMode="auto">
            <a:xfrm>
              <a:off x="1059752" y="2819400"/>
              <a:ext cx="141195" cy="76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145" name="Rectangle 144"/>
            <p:cNvSpPr/>
            <p:nvPr/>
          </p:nvSpPr>
          <p:spPr bwMode="auto">
            <a:xfrm>
              <a:off x="1433704" y="2819399"/>
              <a:ext cx="141195" cy="7620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146" name="Rectangle 145"/>
            <p:cNvSpPr/>
            <p:nvPr/>
          </p:nvSpPr>
          <p:spPr bwMode="auto">
            <a:xfrm>
              <a:off x="1807656" y="2819399"/>
              <a:ext cx="141195" cy="326191"/>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147" name="Rectangle 146"/>
            <p:cNvSpPr/>
            <p:nvPr/>
          </p:nvSpPr>
          <p:spPr bwMode="auto">
            <a:xfrm>
              <a:off x="2181608" y="2819399"/>
              <a:ext cx="141195" cy="326191"/>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148" name="Rectangle 147"/>
            <p:cNvSpPr/>
            <p:nvPr/>
          </p:nvSpPr>
          <p:spPr bwMode="auto">
            <a:xfrm>
              <a:off x="2678206" y="2819400"/>
              <a:ext cx="141194" cy="76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grpSp>
      <p:grpSp>
        <p:nvGrpSpPr>
          <p:cNvPr id="123" name="Group 122"/>
          <p:cNvGrpSpPr/>
          <p:nvPr/>
        </p:nvGrpSpPr>
        <p:grpSpPr>
          <a:xfrm>
            <a:off x="4640624" y="3192505"/>
            <a:ext cx="1940447" cy="1537155"/>
            <a:chOff x="685800" y="1740568"/>
            <a:chExt cx="2133600" cy="1392835"/>
          </a:xfrm>
        </p:grpSpPr>
        <p:grpSp>
          <p:nvGrpSpPr>
            <p:cNvPr id="126" name="Group 125"/>
            <p:cNvGrpSpPr/>
            <p:nvPr/>
          </p:nvGrpSpPr>
          <p:grpSpPr>
            <a:xfrm>
              <a:off x="750794" y="1740568"/>
              <a:ext cx="1981200" cy="990600"/>
              <a:chOff x="457200" y="1600200"/>
              <a:chExt cx="2590800" cy="1295400"/>
            </a:xfrm>
          </p:grpSpPr>
          <p:cxnSp>
            <p:nvCxnSpPr>
              <p:cNvPr id="133" name="Straight Connector 132"/>
              <p:cNvCxnSpPr/>
              <p:nvPr/>
            </p:nvCxnSpPr>
            <p:spPr bwMode="auto">
              <a:xfrm>
                <a:off x="1447800" y="1600200"/>
                <a:ext cx="0" cy="9144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34" name="Straight Connector 133"/>
              <p:cNvCxnSpPr/>
              <p:nvPr/>
            </p:nvCxnSpPr>
            <p:spPr bwMode="auto">
              <a:xfrm flipH="1">
                <a:off x="457200" y="2514600"/>
                <a:ext cx="1981200" cy="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35" name="Straight Connector 134"/>
              <p:cNvCxnSpPr/>
              <p:nvPr/>
            </p:nvCxnSpPr>
            <p:spPr bwMode="auto">
              <a:xfrm>
                <a:off x="4572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36" name="Straight Connector 135"/>
              <p:cNvCxnSpPr/>
              <p:nvPr/>
            </p:nvCxnSpPr>
            <p:spPr bwMode="auto">
              <a:xfrm>
                <a:off x="9525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37" name="Straight Connector 136"/>
              <p:cNvCxnSpPr/>
              <p:nvPr/>
            </p:nvCxnSpPr>
            <p:spPr bwMode="auto">
              <a:xfrm>
                <a:off x="14478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38" name="Straight Connector 137"/>
              <p:cNvCxnSpPr/>
              <p:nvPr/>
            </p:nvCxnSpPr>
            <p:spPr bwMode="auto">
              <a:xfrm>
                <a:off x="19431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39" name="Straight Connector 138"/>
              <p:cNvCxnSpPr/>
              <p:nvPr/>
            </p:nvCxnSpPr>
            <p:spPr bwMode="auto">
              <a:xfrm>
                <a:off x="24384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40" name="Straight Connector 139"/>
              <p:cNvCxnSpPr/>
              <p:nvPr/>
            </p:nvCxnSpPr>
            <p:spPr bwMode="auto">
              <a:xfrm>
                <a:off x="3048000" y="1600200"/>
                <a:ext cx="0" cy="12954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41" name="Straight Connector 140"/>
              <p:cNvCxnSpPr/>
              <p:nvPr/>
            </p:nvCxnSpPr>
            <p:spPr bwMode="auto">
              <a:xfrm flipH="1">
                <a:off x="1447800" y="1600200"/>
                <a:ext cx="1600200" cy="0"/>
              </a:xfrm>
              <a:prstGeom prst="line">
                <a:avLst/>
              </a:prstGeom>
              <a:solidFill>
                <a:schemeClr val="accent1"/>
              </a:solidFill>
              <a:ln w="28575" cap="rnd" cmpd="sng" algn="ctr">
                <a:solidFill>
                  <a:schemeClr val="tx1"/>
                </a:solidFill>
                <a:prstDash val="solid"/>
                <a:round/>
                <a:headEnd type="none" w="med" len="med"/>
                <a:tailEnd type="none" w="med" len="med"/>
              </a:ln>
              <a:effectLst/>
            </p:spPr>
          </p:cxnSp>
        </p:grpSp>
        <p:sp>
          <p:nvSpPr>
            <p:cNvPr id="127" name="Rectangle 126"/>
            <p:cNvSpPr/>
            <p:nvPr/>
          </p:nvSpPr>
          <p:spPr bwMode="auto">
            <a:xfrm>
              <a:off x="685800" y="2819399"/>
              <a:ext cx="141195" cy="314004"/>
            </a:xfrm>
            <a:prstGeom prst="rect">
              <a:avLst/>
            </a:prstGeom>
            <a:solidFill>
              <a:srgbClr val="85D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128" name="Rectangle 127"/>
            <p:cNvSpPr/>
            <p:nvPr/>
          </p:nvSpPr>
          <p:spPr bwMode="auto">
            <a:xfrm>
              <a:off x="1059752" y="2819400"/>
              <a:ext cx="141195" cy="314000"/>
            </a:xfrm>
            <a:prstGeom prst="rect">
              <a:avLst/>
            </a:prstGeom>
            <a:solidFill>
              <a:srgbClr val="85D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129" name="Rectangle 128"/>
            <p:cNvSpPr/>
            <p:nvPr/>
          </p:nvSpPr>
          <p:spPr bwMode="auto">
            <a:xfrm>
              <a:off x="1433704" y="2819399"/>
              <a:ext cx="141195" cy="314004"/>
            </a:xfrm>
            <a:prstGeom prst="rect">
              <a:avLst/>
            </a:prstGeom>
            <a:solidFill>
              <a:srgbClr val="85D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130" name="Rectangle 129"/>
            <p:cNvSpPr/>
            <p:nvPr/>
          </p:nvSpPr>
          <p:spPr bwMode="auto">
            <a:xfrm>
              <a:off x="1807656" y="2819399"/>
              <a:ext cx="141195" cy="7620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131" name="Rectangle 130"/>
            <p:cNvSpPr/>
            <p:nvPr/>
          </p:nvSpPr>
          <p:spPr bwMode="auto">
            <a:xfrm>
              <a:off x="2181608" y="2819399"/>
              <a:ext cx="141195" cy="7620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sp>
          <p:nvSpPr>
            <p:cNvPr id="132" name="Rectangle 131"/>
            <p:cNvSpPr/>
            <p:nvPr/>
          </p:nvSpPr>
          <p:spPr bwMode="auto">
            <a:xfrm>
              <a:off x="2678206" y="2819400"/>
              <a:ext cx="141194" cy="76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smtClean="0"/>
            </a:p>
          </p:txBody>
        </p:sp>
      </p:grpSp>
      <p:sp>
        <p:nvSpPr>
          <p:cNvPr id="124" name="TextBox 123"/>
          <p:cNvSpPr txBox="1"/>
          <p:nvPr/>
        </p:nvSpPr>
        <p:spPr>
          <a:xfrm>
            <a:off x="2909726" y="1160396"/>
            <a:ext cx="1394516" cy="400111"/>
          </a:xfrm>
          <a:prstGeom prst="rect">
            <a:avLst/>
          </a:prstGeom>
          <a:noFill/>
        </p:spPr>
        <p:txBody>
          <a:bodyPr wrap="square" rtlCol="0">
            <a:spAutoFit/>
          </a:bodyPr>
          <a:lstStyle/>
          <a:p>
            <a:pPr algn="ctr"/>
            <a:r>
              <a:rPr lang="en-US" sz="2000" b="1" dirty="0" smtClean="0"/>
              <a:t>Sample 1</a:t>
            </a:r>
            <a:endParaRPr lang="en-US" sz="2000" b="1" dirty="0"/>
          </a:p>
        </p:txBody>
      </p:sp>
      <p:sp>
        <p:nvSpPr>
          <p:cNvPr id="125" name="TextBox 124"/>
          <p:cNvSpPr txBox="1"/>
          <p:nvPr/>
        </p:nvSpPr>
        <p:spPr>
          <a:xfrm>
            <a:off x="5264401" y="1160396"/>
            <a:ext cx="1394516" cy="400111"/>
          </a:xfrm>
          <a:prstGeom prst="rect">
            <a:avLst/>
          </a:prstGeom>
          <a:noFill/>
        </p:spPr>
        <p:txBody>
          <a:bodyPr wrap="square" rtlCol="0">
            <a:spAutoFit/>
          </a:bodyPr>
          <a:lstStyle/>
          <a:p>
            <a:pPr algn="ctr"/>
            <a:r>
              <a:rPr lang="en-US" sz="2000" b="1" dirty="0" smtClean="0"/>
              <a:t>Sample 2</a:t>
            </a:r>
            <a:endParaRPr lang="en-US" sz="2000" b="1" dirty="0"/>
          </a:p>
        </p:txBody>
      </p:sp>
    </p:spTree>
    <p:extLst>
      <p:ext uri="{BB962C8B-B14F-4D97-AF65-F5344CB8AC3E}">
        <p14:creationId xmlns:p14="http://schemas.microsoft.com/office/powerpoint/2010/main" val="4355901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500"/>
                                        <p:tgtEl>
                                          <p:spTgt spid="118"/>
                                        </p:tgtEl>
                                      </p:cBhvr>
                                    </p:animEffect>
                                  </p:childTnLst>
                                </p:cTn>
                              </p:par>
                              <p:par>
                                <p:cTn id="8" presetID="10" presetClass="entr" presetSubtype="0" fill="hold" nodeType="withEffect">
                                  <p:stCondLst>
                                    <p:cond delay="0"/>
                                  </p:stCondLst>
                                  <p:childTnLst>
                                    <p:set>
                                      <p:cBhvr>
                                        <p:cTn id="9" dur="1" fill="hold">
                                          <p:stCondLst>
                                            <p:cond delay="0"/>
                                          </p:stCondLst>
                                        </p:cTn>
                                        <p:tgtEl>
                                          <p:spTgt spid="122"/>
                                        </p:tgtEl>
                                        <p:attrNameLst>
                                          <p:attrName>style.visibility</p:attrName>
                                        </p:attrNameLst>
                                      </p:cBhvr>
                                      <p:to>
                                        <p:strVal val="visible"/>
                                      </p:to>
                                    </p:set>
                                    <p:animEffect transition="in" filter="fade">
                                      <p:cBhvr>
                                        <p:cTn id="10" dur="500"/>
                                        <p:tgtEl>
                                          <p:spTgt spid="122"/>
                                        </p:tgtEl>
                                      </p:cBhvr>
                                    </p:animEffect>
                                  </p:childTnLst>
                                </p:cTn>
                              </p:par>
                              <p:par>
                                <p:cTn id="11" presetID="10" presetClass="entr" presetSubtype="0" fill="hold" nodeType="withEffect">
                                  <p:stCondLst>
                                    <p:cond delay="0"/>
                                  </p:stCondLst>
                                  <p:childTnLst>
                                    <p:set>
                                      <p:cBhvr>
                                        <p:cTn id="12" dur="1" fill="hold">
                                          <p:stCondLst>
                                            <p:cond delay="0"/>
                                          </p:stCondLst>
                                        </p:cTn>
                                        <p:tgtEl>
                                          <p:spTgt spid="123"/>
                                        </p:tgtEl>
                                        <p:attrNameLst>
                                          <p:attrName>style.visibility</p:attrName>
                                        </p:attrNameLst>
                                      </p:cBhvr>
                                      <p:to>
                                        <p:strVal val="visible"/>
                                      </p:to>
                                    </p:set>
                                    <p:animEffect transition="in" filter="fade">
                                      <p:cBhvr>
                                        <p:cTn id="13" dur="500"/>
                                        <p:tgtEl>
                                          <p:spTgt spid="1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5"/>
                                        </p:tgtEl>
                                        <p:attrNameLst>
                                          <p:attrName>style.visibility</p:attrName>
                                        </p:attrNameLst>
                                      </p:cBhvr>
                                      <p:to>
                                        <p:strVal val="visible"/>
                                      </p:to>
                                    </p:set>
                                    <p:animEffect transition="in" filter="fade">
                                      <p:cBhvr>
                                        <p:cTn id="18" dur="500"/>
                                        <p:tgtEl>
                                          <p:spTgt spid="1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9"/>
                                        </p:tgtEl>
                                        <p:attrNameLst>
                                          <p:attrName>style.visibility</p:attrName>
                                        </p:attrNameLst>
                                      </p:cBhvr>
                                      <p:to>
                                        <p:strVal val="visible"/>
                                      </p:to>
                                    </p:set>
                                    <p:animEffect transition="in" filter="fade">
                                      <p:cBhvr>
                                        <p:cTn id="21" dur="500"/>
                                        <p:tgtEl>
                                          <p:spTgt spid="119"/>
                                        </p:tgtEl>
                                      </p:cBhvr>
                                    </p:animEffect>
                                  </p:childTnLst>
                                </p:cTn>
                              </p:par>
                              <p:par>
                                <p:cTn id="22" presetID="10" presetClass="entr" presetSubtype="0" fill="hold" nodeType="withEffect">
                                  <p:stCondLst>
                                    <p:cond delay="0"/>
                                  </p:stCondLst>
                                  <p:childTnLst>
                                    <p:set>
                                      <p:cBhvr>
                                        <p:cTn id="23" dur="1" fill="hold">
                                          <p:stCondLst>
                                            <p:cond delay="0"/>
                                          </p:stCondLst>
                                        </p:cTn>
                                        <p:tgtEl>
                                          <p:spTgt spid="120"/>
                                        </p:tgtEl>
                                        <p:attrNameLst>
                                          <p:attrName>style.visibility</p:attrName>
                                        </p:attrNameLst>
                                      </p:cBhvr>
                                      <p:to>
                                        <p:strVal val="visible"/>
                                      </p:to>
                                    </p:set>
                                    <p:animEffect transition="in" filter="fade">
                                      <p:cBhvr>
                                        <p:cTn id="24"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p:bldP spid="1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6073" y="3169859"/>
            <a:ext cx="3219248" cy="2470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6616" y="5688652"/>
            <a:ext cx="3219247" cy="657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fontScale="90000"/>
          </a:bodyPr>
          <a:lstStyle/>
          <a:p>
            <a:r>
              <a:rPr lang="en-US" dirty="0" smtClean="0"/>
              <a:t>Comparing microbiomes: Ordination</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solidFill>
                  <a:prstClr val="black">
                    <a:tint val="75000"/>
                  </a:prstClr>
                </a:solidFill>
              </a:rPr>
              <a:pPr/>
              <a:t>3/19/2018</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ED1879-D594-7048-AD12-28363999EDA9}" type="slidenum">
              <a:rPr lang="en-US" smtClean="0">
                <a:solidFill>
                  <a:prstClr val="black">
                    <a:tint val="75000"/>
                  </a:prstClr>
                </a:solidFill>
              </a:rPr>
              <a:pPr/>
              <a:t>33</a:t>
            </a:fld>
            <a:endParaRPr lang="en-US">
              <a:solidFill>
                <a:prstClr val="black">
                  <a:tint val="75000"/>
                </a:prstClr>
              </a:solidFill>
            </a:endParaRPr>
          </a:p>
        </p:txBody>
      </p:sp>
      <p:sp>
        <p:nvSpPr>
          <p:cNvPr id="15" name="TextBox 14"/>
          <p:cNvSpPr txBox="1"/>
          <p:nvPr/>
        </p:nvSpPr>
        <p:spPr>
          <a:xfrm>
            <a:off x="3562237" y="1049688"/>
            <a:ext cx="1346199" cy="369332"/>
          </a:xfrm>
          <a:prstGeom prst="rect">
            <a:avLst/>
          </a:prstGeom>
          <a:noFill/>
        </p:spPr>
        <p:txBody>
          <a:bodyPr wrap="square" rtlCol="0">
            <a:spAutoFit/>
          </a:bodyPr>
          <a:lstStyle/>
          <a:p>
            <a:pPr algn="ctr" eaLnBrk="0" fontAlgn="base" hangingPunct="0">
              <a:spcBef>
                <a:spcPct val="0"/>
              </a:spcBef>
              <a:spcAft>
                <a:spcPct val="0"/>
              </a:spcAft>
              <a:buClr>
                <a:srgbClr val="FFFFFF"/>
              </a:buClr>
            </a:pPr>
            <a:r>
              <a:rPr lang="en-US" i="1" dirty="0" smtClean="0">
                <a:solidFill>
                  <a:srgbClr val="00B050"/>
                </a:solidFill>
                <a:latin typeface="Calibri" panose="020F0502020204030204" pitchFamily="34" charset="0"/>
              </a:rPr>
              <a:t>N</a:t>
            </a:r>
            <a:r>
              <a:rPr lang="en-US" dirty="0" smtClean="0">
                <a:solidFill>
                  <a:srgbClr val="00B050"/>
                </a:solidFill>
                <a:latin typeface="Calibri" panose="020F0502020204030204" pitchFamily="34" charset="0"/>
              </a:rPr>
              <a:t> samples</a:t>
            </a:r>
            <a:endParaRPr lang="en-US" dirty="0">
              <a:solidFill>
                <a:srgbClr val="00B050"/>
              </a:solidFill>
              <a:latin typeface="Calibri" panose="020F0502020204030204" pitchFamily="34" charset="0"/>
            </a:endParaRPr>
          </a:p>
        </p:txBody>
      </p:sp>
      <p:sp>
        <p:nvSpPr>
          <p:cNvPr id="16" name="TextBox 15"/>
          <p:cNvSpPr txBox="1"/>
          <p:nvPr/>
        </p:nvSpPr>
        <p:spPr>
          <a:xfrm>
            <a:off x="2347006" y="1663256"/>
            <a:ext cx="1293456" cy="646331"/>
          </a:xfrm>
          <a:prstGeom prst="rect">
            <a:avLst/>
          </a:prstGeom>
          <a:noFill/>
        </p:spPr>
        <p:txBody>
          <a:bodyPr wrap="square" rtlCol="0">
            <a:spAutoFit/>
          </a:bodyPr>
          <a:lstStyle/>
          <a:p>
            <a:pPr algn="r" eaLnBrk="0" fontAlgn="base" hangingPunct="0">
              <a:spcBef>
                <a:spcPct val="0"/>
              </a:spcBef>
              <a:spcAft>
                <a:spcPct val="0"/>
              </a:spcAft>
              <a:buClr>
                <a:srgbClr val="FFFFFF"/>
              </a:buClr>
            </a:pPr>
            <a:r>
              <a:rPr lang="en-US" i="1" dirty="0" smtClean="0">
                <a:solidFill>
                  <a:srgbClr val="00B050"/>
                </a:solidFill>
                <a:latin typeface="Calibri" panose="020F0502020204030204" pitchFamily="34" charset="0"/>
              </a:rPr>
              <a:t>M</a:t>
            </a:r>
            <a:r>
              <a:rPr lang="en-US" dirty="0" smtClean="0">
                <a:solidFill>
                  <a:srgbClr val="00B050"/>
                </a:solidFill>
                <a:latin typeface="Calibri" panose="020F0502020204030204" pitchFamily="34" charset="0"/>
              </a:rPr>
              <a:t> features</a:t>
            </a:r>
          </a:p>
          <a:p>
            <a:pPr algn="r" eaLnBrk="0" fontAlgn="base" hangingPunct="0">
              <a:spcBef>
                <a:spcPct val="0"/>
              </a:spcBef>
              <a:spcAft>
                <a:spcPct val="0"/>
              </a:spcAft>
              <a:buClr>
                <a:srgbClr val="FFFFFF"/>
              </a:buClr>
            </a:pPr>
            <a:r>
              <a:rPr lang="en-US" dirty="0" smtClean="0">
                <a:solidFill>
                  <a:srgbClr val="00B050"/>
                </a:solidFill>
                <a:latin typeface="Calibri" panose="020F0502020204030204" pitchFamily="34" charset="0"/>
              </a:rPr>
              <a:t>(</a:t>
            </a:r>
            <a:r>
              <a:rPr lang="en-US" dirty="0">
                <a:solidFill>
                  <a:srgbClr val="00B050"/>
                </a:solidFill>
                <a:latin typeface="Calibri" panose="020F0502020204030204" pitchFamily="34" charset="0"/>
              </a:rPr>
              <a:t>M ≫ </a:t>
            </a:r>
            <a:r>
              <a:rPr lang="en-US" dirty="0" smtClean="0">
                <a:solidFill>
                  <a:srgbClr val="00B050"/>
                </a:solidFill>
                <a:latin typeface="Calibri" panose="020F0502020204030204" pitchFamily="34" charset="0"/>
              </a:rPr>
              <a:t>N)</a:t>
            </a:r>
            <a:endParaRPr lang="en-US" dirty="0">
              <a:solidFill>
                <a:srgbClr val="00B050"/>
              </a:solidFill>
              <a:latin typeface="Calibri" panose="020F0502020204030204" pitchFamily="34" charset="0"/>
            </a:endParaRPr>
          </a:p>
        </p:txBody>
      </p:sp>
      <p:sp>
        <p:nvSpPr>
          <p:cNvPr id="17" name="TextBox 16"/>
          <p:cNvSpPr txBox="1"/>
          <p:nvPr/>
        </p:nvSpPr>
        <p:spPr>
          <a:xfrm>
            <a:off x="1920349" y="2787029"/>
            <a:ext cx="4114800" cy="400110"/>
          </a:xfrm>
          <a:prstGeom prst="rect">
            <a:avLst/>
          </a:prstGeom>
          <a:noFill/>
        </p:spPr>
        <p:txBody>
          <a:bodyPr wrap="square" rtlCol="0">
            <a:spAutoFit/>
          </a:bodyPr>
          <a:lstStyle/>
          <a:p>
            <a:pPr algn="ctr"/>
            <a:r>
              <a:rPr lang="en-US" sz="2000" dirty="0" smtClean="0"/>
              <a:t>Principal Components Analysis (PCA)</a:t>
            </a:r>
            <a:endParaRPr lang="en-US" sz="2000" dirty="0"/>
          </a:p>
        </p:txBody>
      </p:sp>
      <p:pic>
        <p:nvPicPr>
          <p:cNvPr id="18"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57206" y="1430688"/>
            <a:ext cx="1143000" cy="1114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7681006" y="1049688"/>
            <a:ext cx="1346199" cy="369332"/>
          </a:xfrm>
          <a:prstGeom prst="rect">
            <a:avLst/>
          </a:prstGeom>
          <a:noFill/>
        </p:spPr>
        <p:txBody>
          <a:bodyPr wrap="square" rtlCol="0">
            <a:spAutoFit/>
          </a:bodyPr>
          <a:lstStyle/>
          <a:p>
            <a:pPr algn="ctr" eaLnBrk="0" fontAlgn="base" hangingPunct="0">
              <a:spcBef>
                <a:spcPct val="0"/>
              </a:spcBef>
              <a:spcAft>
                <a:spcPct val="0"/>
              </a:spcAft>
              <a:buClr>
                <a:srgbClr val="FFFFFF"/>
              </a:buClr>
            </a:pPr>
            <a:r>
              <a:rPr lang="en-US" i="1" dirty="0" smtClean="0">
                <a:solidFill>
                  <a:srgbClr val="C00000"/>
                </a:solidFill>
                <a:latin typeface="Calibri" panose="020F0502020204030204" pitchFamily="34" charset="0"/>
              </a:rPr>
              <a:t>N</a:t>
            </a:r>
            <a:r>
              <a:rPr lang="en-US" dirty="0" smtClean="0">
                <a:solidFill>
                  <a:srgbClr val="C00000"/>
                </a:solidFill>
                <a:latin typeface="Calibri" panose="020F0502020204030204" pitchFamily="34" charset="0"/>
              </a:rPr>
              <a:t> samples</a:t>
            </a:r>
            <a:endParaRPr lang="en-US" dirty="0">
              <a:solidFill>
                <a:srgbClr val="C00000"/>
              </a:solidFill>
              <a:latin typeface="Calibri" panose="020F0502020204030204" pitchFamily="34" charset="0"/>
            </a:endParaRPr>
          </a:p>
        </p:txBody>
      </p:sp>
      <p:sp>
        <p:nvSpPr>
          <p:cNvPr id="20" name="TextBox 19"/>
          <p:cNvSpPr txBox="1"/>
          <p:nvPr/>
        </p:nvSpPr>
        <p:spPr>
          <a:xfrm>
            <a:off x="8976406" y="1811688"/>
            <a:ext cx="1346199" cy="369332"/>
          </a:xfrm>
          <a:prstGeom prst="rect">
            <a:avLst/>
          </a:prstGeom>
          <a:noFill/>
        </p:spPr>
        <p:txBody>
          <a:bodyPr wrap="square" rtlCol="0">
            <a:spAutoFit/>
          </a:bodyPr>
          <a:lstStyle/>
          <a:p>
            <a:pPr eaLnBrk="0" fontAlgn="base" hangingPunct="0">
              <a:spcBef>
                <a:spcPct val="0"/>
              </a:spcBef>
              <a:spcAft>
                <a:spcPct val="0"/>
              </a:spcAft>
              <a:buClr>
                <a:srgbClr val="FFFFFF"/>
              </a:buClr>
            </a:pPr>
            <a:r>
              <a:rPr lang="en-US" i="1" dirty="0" smtClean="0">
                <a:solidFill>
                  <a:srgbClr val="C00000"/>
                </a:solidFill>
                <a:latin typeface="Calibri" panose="020F0502020204030204" pitchFamily="34" charset="0"/>
              </a:rPr>
              <a:t>N</a:t>
            </a:r>
            <a:r>
              <a:rPr lang="en-US" dirty="0" smtClean="0">
                <a:solidFill>
                  <a:srgbClr val="C00000"/>
                </a:solidFill>
                <a:latin typeface="Calibri" panose="020F0502020204030204" pitchFamily="34" charset="0"/>
              </a:rPr>
              <a:t> samples</a:t>
            </a:r>
            <a:endParaRPr lang="en-US" dirty="0">
              <a:solidFill>
                <a:srgbClr val="C00000"/>
              </a:solidFill>
              <a:latin typeface="Calibri" panose="020F0502020204030204" pitchFamily="34" charset="0"/>
            </a:endParaRPr>
          </a:p>
        </p:txBody>
      </p:sp>
      <p:pic>
        <p:nvPicPr>
          <p:cNvPr id="21"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2406" y="1430688"/>
            <a:ext cx="1139825"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ight Arrow 21"/>
          <p:cNvSpPr/>
          <p:nvPr/>
        </p:nvSpPr>
        <p:spPr>
          <a:xfrm>
            <a:off x="5166406" y="1506888"/>
            <a:ext cx="2286000" cy="914400"/>
          </a:xfrm>
          <a:prstGeom prst="rightArrow">
            <a:avLst>
              <a:gd name="adj1" fmla="val 66667"/>
              <a:gd name="adj2" fmla="val 50000"/>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Convert to </a:t>
            </a:r>
          </a:p>
          <a:p>
            <a:pPr algn="ctr"/>
            <a:r>
              <a:rPr lang="en-US" dirty="0" smtClean="0"/>
              <a:t>distance matrix</a:t>
            </a:r>
            <a:endParaRPr lang="en-US" dirty="0"/>
          </a:p>
        </p:txBody>
      </p:sp>
      <p:sp>
        <p:nvSpPr>
          <p:cNvPr id="23" name="TextBox 22"/>
          <p:cNvSpPr txBox="1"/>
          <p:nvPr/>
        </p:nvSpPr>
        <p:spPr>
          <a:xfrm>
            <a:off x="6309406" y="2624141"/>
            <a:ext cx="4038600" cy="707886"/>
          </a:xfrm>
          <a:prstGeom prst="rect">
            <a:avLst/>
          </a:prstGeom>
          <a:noFill/>
        </p:spPr>
        <p:txBody>
          <a:bodyPr wrap="square" rtlCol="0">
            <a:spAutoFit/>
          </a:bodyPr>
          <a:lstStyle/>
          <a:p>
            <a:pPr algn="ctr"/>
            <a:r>
              <a:rPr lang="en-US" sz="2000" dirty="0" smtClean="0"/>
              <a:t>Multidimensional scaling (MDS)</a:t>
            </a:r>
          </a:p>
          <a:p>
            <a:pPr algn="ctr"/>
            <a:r>
              <a:rPr lang="en-US" sz="2000" dirty="0" smtClean="0"/>
              <a:t>Principal Coordinates Analysis (</a:t>
            </a:r>
            <a:r>
              <a:rPr lang="en-US" sz="2000" dirty="0" err="1" smtClean="0"/>
              <a:t>PCoA</a:t>
            </a:r>
            <a:r>
              <a:rPr lang="en-US" sz="2000" dirty="0" smtClean="0"/>
              <a:t>)</a:t>
            </a:r>
            <a:endParaRPr lang="en-US" sz="2000" dirty="0"/>
          </a:p>
        </p:txBody>
      </p:sp>
      <p:sp>
        <p:nvSpPr>
          <p:cNvPr id="24" name="Parallelogram 23"/>
          <p:cNvSpPr/>
          <p:nvPr/>
        </p:nvSpPr>
        <p:spPr>
          <a:xfrm>
            <a:off x="6781755" y="5688652"/>
            <a:ext cx="3429000" cy="664498"/>
          </a:xfrm>
          <a:prstGeom prst="parallelogram">
            <a:avLst>
              <a:gd name="adj" fmla="val 137588"/>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p:cNvCxnSpPr/>
          <p:nvPr/>
        </p:nvCxnSpPr>
        <p:spPr>
          <a:xfrm>
            <a:off x="7376146" y="4724322"/>
            <a:ext cx="0" cy="123499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7921094" y="5010650"/>
            <a:ext cx="0" cy="104375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7" name="Picture 2" descr="http://media-2.web.britannica.com/eb-media/47/2547-004-8428DB6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96658" y="3431713"/>
            <a:ext cx="3810290" cy="2923335"/>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9890" y="3464926"/>
            <a:ext cx="3566116" cy="2621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9890" y="3215526"/>
            <a:ext cx="3657560" cy="2737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51126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nodeType="withEffect">
                                  <p:stCondLst>
                                    <p:cond delay="0"/>
                                  </p:stCondLst>
                                  <p:childTnLst>
                                    <p:set>
                                      <p:cBhvr>
                                        <p:cTn id="20" dur="1" fill="hold">
                                          <p:stCondLst>
                                            <p:cond delay="0"/>
                                          </p:stCondLst>
                                        </p:cTn>
                                        <p:tgtEl>
                                          <p:spTgt spid="6146"/>
                                        </p:tgtEl>
                                        <p:attrNameLst>
                                          <p:attrName>style.visibility</p:attrName>
                                        </p:attrNameLst>
                                      </p:cBhvr>
                                      <p:to>
                                        <p:strVal val="visible"/>
                                      </p:to>
                                    </p:set>
                                    <p:animEffect transition="in" filter="fade">
                                      <p:cBhvr>
                                        <p:cTn id="21" dur="500"/>
                                        <p:tgtEl>
                                          <p:spTgt spid="614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147"/>
                                        </p:tgtEl>
                                        <p:attrNameLst>
                                          <p:attrName>style.visibility</p:attrName>
                                        </p:attrNameLst>
                                      </p:cBhvr>
                                      <p:to>
                                        <p:strVal val="visible"/>
                                      </p:to>
                                    </p:set>
                                    <p:animEffect transition="in" filter="fade">
                                      <p:cBhvr>
                                        <p:cTn id="26" dur="500"/>
                                        <p:tgtEl>
                                          <p:spTgt spid="614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childTnLst>
                                </p:cTn>
                              </p:par>
                              <p:par>
                                <p:cTn id="51" presetID="10" presetClass="entr" presetSubtype="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500"/>
                                        <p:tgtEl>
                                          <p:spTgt spid="26"/>
                                        </p:tgtEl>
                                      </p:cBhvr>
                                    </p:animEffect>
                                  </p:childTnLst>
                                </p:cTn>
                              </p:par>
                              <p:par>
                                <p:cTn id="54" presetID="10" presetClass="entr" presetSubtype="0" fill="hold" nodeType="withEffect">
                                  <p:stCondLst>
                                    <p:cond delay="0"/>
                                  </p:stCondLst>
                                  <p:childTnLst>
                                    <p:set>
                                      <p:cBhvr>
                                        <p:cTn id="55" dur="1" fill="hold">
                                          <p:stCondLst>
                                            <p:cond delay="0"/>
                                          </p:stCondLst>
                                        </p:cTn>
                                        <p:tgtEl>
                                          <p:spTgt spid="6148"/>
                                        </p:tgtEl>
                                        <p:attrNameLst>
                                          <p:attrName>style.visibility</p:attrName>
                                        </p:attrNameLst>
                                      </p:cBhvr>
                                      <p:to>
                                        <p:strVal val="visible"/>
                                      </p:to>
                                    </p:set>
                                    <p:animEffect transition="in" filter="fade">
                                      <p:cBhvr>
                                        <p:cTn id="56" dur="500"/>
                                        <p:tgtEl>
                                          <p:spTgt spid="6148"/>
                                        </p:tgtEl>
                                      </p:cBhvr>
                                    </p:animEffect>
                                  </p:childTnLst>
                                </p:cTn>
                              </p:par>
                              <p:par>
                                <p:cTn id="57" presetID="10" presetClass="entr" presetSubtype="0" fill="hold" nodeType="withEffect">
                                  <p:stCondLst>
                                    <p:cond delay="0"/>
                                  </p:stCondLst>
                                  <p:childTnLst>
                                    <p:set>
                                      <p:cBhvr>
                                        <p:cTn id="58" dur="1" fill="hold">
                                          <p:stCondLst>
                                            <p:cond delay="0"/>
                                          </p:stCondLst>
                                        </p:cTn>
                                        <p:tgtEl>
                                          <p:spTgt spid="6149"/>
                                        </p:tgtEl>
                                        <p:attrNameLst>
                                          <p:attrName>style.visibility</p:attrName>
                                        </p:attrNameLst>
                                      </p:cBhvr>
                                      <p:to>
                                        <p:strVal val="visible"/>
                                      </p:to>
                                    </p:set>
                                    <p:animEffect transition="in" filter="fade">
                                      <p:cBhvr>
                                        <p:cTn id="59" dur="500"/>
                                        <p:tgtEl>
                                          <p:spTgt spid="6149"/>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9" grpId="0"/>
      <p:bldP spid="20" grpId="0"/>
      <p:bldP spid="22" grpId="0" animBg="1"/>
      <p:bldP spid="23" grpId="0"/>
      <p:bldP spid="2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Comparing microbiomes: </a:t>
            </a:r>
            <a:r>
              <a:rPr lang="en-US" dirty="0" smtClean="0"/>
              <a:t>Ordination</a:t>
            </a:r>
            <a:endParaRPr lang="en-US" u="sng" dirty="0"/>
          </a:p>
        </p:txBody>
      </p:sp>
      <p:sp>
        <p:nvSpPr>
          <p:cNvPr id="4" name="Date Placeholder 3"/>
          <p:cNvSpPr>
            <a:spLocks noGrp="1"/>
          </p:cNvSpPr>
          <p:nvPr>
            <p:ph type="dt" sz="half" idx="10"/>
          </p:nvPr>
        </p:nvSpPr>
        <p:spPr/>
        <p:txBody>
          <a:bodyPr/>
          <a:lstStyle/>
          <a:p>
            <a:fld id="{149AB08A-B8FE-2744-A176-508EFC0AA4E9}" type="datetime1">
              <a:rPr lang="en-US" smtClean="0">
                <a:solidFill>
                  <a:prstClr val="black">
                    <a:tint val="75000"/>
                  </a:prstClr>
                </a:solidFill>
              </a:rPr>
              <a:pPr/>
              <a:t>3/19/2018</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ED1879-D594-7048-AD12-28363999EDA9}" type="slidenum">
              <a:rPr lang="en-US" smtClean="0">
                <a:solidFill>
                  <a:prstClr val="black">
                    <a:tint val="75000"/>
                  </a:prstClr>
                </a:solidFill>
              </a:rPr>
              <a:pPr/>
              <a:t>34</a:t>
            </a:fld>
            <a:endParaRPr lang="en-US">
              <a:solidFill>
                <a:prstClr val="black">
                  <a:tint val="75000"/>
                </a:prstClr>
              </a:solidFill>
            </a:endParaRPr>
          </a:p>
        </p:txBody>
      </p:sp>
      <p:sp>
        <p:nvSpPr>
          <p:cNvPr id="8" name="Rectangle 7"/>
          <p:cNvSpPr/>
          <p:nvPr/>
        </p:nvSpPr>
        <p:spPr>
          <a:xfrm>
            <a:off x="4632976" y="6400800"/>
            <a:ext cx="3033395" cy="338554"/>
          </a:xfrm>
          <a:prstGeom prst="rect">
            <a:avLst/>
          </a:prstGeom>
        </p:spPr>
        <p:txBody>
          <a:bodyPr wrap="none">
            <a:spAutoFit/>
          </a:bodyPr>
          <a:lstStyle/>
          <a:p>
            <a:r>
              <a:rPr lang="en-US" sz="1600" dirty="0" err="1" smtClean="0">
                <a:solidFill>
                  <a:srgbClr val="00B050"/>
                </a:solidFill>
              </a:rPr>
              <a:t>Aßhauer</a:t>
            </a:r>
            <a:r>
              <a:rPr lang="en-US" sz="1600" dirty="0" smtClean="0">
                <a:solidFill>
                  <a:srgbClr val="00B050"/>
                </a:solidFill>
              </a:rPr>
              <a:t> et al., </a:t>
            </a:r>
            <a:r>
              <a:rPr lang="en-US" sz="1600" dirty="0" err="1" smtClean="0">
                <a:solidFill>
                  <a:srgbClr val="00B050"/>
                </a:solidFill>
              </a:rPr>
              <a:t>Int</a:t>
            </a:r>
            <a:r>
              <a:rPr lang="en-US" sz="1600" dirty="0" smtClean="0">
                <a:solidFill>
                  <a:srgbClr val="00B050"/>
                </a:solidFill>
              </a:rPr>
              <a:t> J </a:t>
            </a:r>
            <a:r>
              <a:rPr lang="en-US" sz="1600" dirty="0" err="1" smtClean="0">
                <a:solidFill>
                  <a:srgbClr val="00B050"/>
                </a:solidFill>
              </a:rPr>
              <a:t>Mol</a:t>
            </a:r>
            <a:r>
              <a:rPr lang="en-US" sz="1600" dirty="0" smtClean="0">
                <a:solidFill>
                  <a:srgbClr val="00B050"/>
                </a:solidFill>
              </a:rPr>
              <a:t> </a:t>
            </a:r>
            <a:r>
              <a:rPr lang="en-US" sz="1600" dirty="0" err="1" smtClean="0">
                <a:solidFill>
                  <a:srgbClr val="00B050"/>
                </a:solidFill>
              </a:rPr>
              <a:t>Sci</a:t>
            </a:r>
            <a:r>
              <a:rPr lang="en-US" sz="1600" dirty="0" smtClean="0">
                <a:solidFill>
                  <a:srgbClr val="00B050"/>
                </a:solidFill>
              </a:rPr>
              <a:t> (2014)</a:t>
            </a:r>
            <a:endParaRPr lang="en-US" sz="1600" dirty="0">
              <a:solidFill>
                <a:srgbClr val="00B050"/>
              </a:solidFill>
            </a:endParaRP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5743" y="1508737"/>
            <a:ext cx="4956174" cy="4023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8843" y="1508737"/>
            <a:ext cx="5019180" cy="4023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21"/>
          <p:cNvSpPr/>
          <p:nvPr/>
        </p:nvSpPr>
        <p:spPr>
          <a:xfrm>
            <a:off x="1716731" y="988615"/>
            <a:ext cx="684803" cy="461665"/>
          </a:xfrm>
          <a:prstGeom prst="rect">
            <a:avLst/>
          </a:prstGeom>
        </p:spPr>
        <p:txBody>
          <a:bodyPr wrap="none">
            <a:spAutoFit/>
          </a:bodyPr>
          <a:lstStyle/>
          <a:p>
            <a:pPr algn="ctr"/>
            <a:r>
              <a:rPr lang="en-US" sz="2400" dirty="0" smtClean="0"/>
              <a:t>PCA</a:t>
            </a:r>
            <a:endParaRPr lang="en-US" sz="2400" u="sng" dirty="0"/>
          </a:p>
        </p:txBody>
      </p:sp>
      <p:sp>
        <p:nvSpPr>
          <p:cNvPr id="23" name="Rectangle 22"/>
          <p:cNvSpPr/>
          <p:nvPr/>
        </p:nvSpPr>
        <p:spPr>
          <a:xfrm>
            <a:off x="6467468" y="960147"/>
            <a:ext cx="3524491" cy="461665"/>
          </a:xfrm>
          <a:prstGeom prst="rect">
            <a:avLst/>
          </a:prstGeom>
        </p:spPr>
        <p:txBody>
          <a:bodyPr wrap="none">
            <a:spAutoFit/>
          </a:bodyPr>
          <a:lstStyle/>
          <a:p>
            <a:pPr lvl="0" algn="ctr"/>
            <a:r>
              <a:rPr lang="en-US" sz="2400" dirty="0"/>
              <a:t>MDS on </a:t>
            </a:r>
            <a:r>
              <a:rPr lang="en-US" sz="2400" u="sng" dirty="0"/>
              <a:t>city block distance</a:t>
            </a:r>
          </a:p>
        </p:txBody>
      </p:sp>
      <p:sp>
        <p:nvSpPr>
          <p:cNvPr id="24" name="Rectangle 23"/>
          <p:cNvSpPr/>
          <p:nvPr/>
        </p:nvSpPr>
        <p:spPr>
          <a:xfrm>
            <a:off x="2207025" y="988615"/>
            <a:ext cx="3853106" cy="461665"/>
          </a:xfrm>
          <a:prstGeom prst="rect">
            <a:avLst/>
          </a:prstGeom>
        </p:spPr>
        <p:txBody>
          <a:bodyPr wrap="none">
            <a:spAutoFit/>
          </a:bodyPr>
          <a:lstStyle/>
          <a:p>
            <a:pPr lvl="0" algn="ctr"/>
            <a:r>
              <a:rPr lang="en-US" sz="2400" dirty="0" smtClean="0"/>
              <a:t> = MDS </a:t>
            </a:r>
            <a:r>
              <a:rPr lang="en-US" sz="2400" dirty="0"/>
              <a:t>on </a:t>
            </a:r>
            <a:r>
              <a:rPr lang="en-US" sz="2400" u="sng" dirty="0" smtClean="0"/>
              <a:t>Euclidean distance</a:t>
            </a:r>
            <a:endParaRPr lang="en-US" sz="2400" u="sng" dirty="0"/>
          </a:p>
        </p:txBody>
      </p:sp>
      <p:pic>
        <p:nvPicPr>
          <p:cNvPr id="2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1667" y="5664515"/>
            <a:ext cx="2887637" cy="536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3067" y="5628348"/>
            <a:ext cx="2133600" cy="696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88333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fade">
                                      <p:cBhvr>
                                        <p:cTn id="7" dur="500"/>
                                        <p:tgtEl>
                                          <p:spTgt spid="717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nodeType="withEffect">
                                  <p:stCondLst>
                                    <p:cond delay="0"/>
                                  </p:stCondLst>
                                  <p:childTnLst>
                                    <p:set>
                                      <p:cBhvr>
                                        <p:cTn id="17" dur="1" fill="hold">
                                          <p:stCondLst>
                                            <p:cond delay="0"/>
                                          </p:stCondLst>
                                        </p:cTn>
                                        <p:tgtEl>
                                          <p:spTgt spid="7172"/>
                                        </p:tgtEl>
                                        <p:attrNameLst>
                                          <p:attrName>style.visibility</p:attrName>
                                        </p:attrNameLst>
                                      </p:cBhvr>
                                      <p:to>
                                        <p:strVal val="visible"/>
                                      </p:to>
                                    </p:set>
                                    <p:animEffect transition="in" filter="fade">
                                      <p:cBhvr>
                                        <p:cTn id="18" dur="500"/>
                                        <p:tgtEl>
                                          <p:spTgt spid="7172"/>
                                        </p:tgtEl>
                                      </p:cBhvr>
                                    </p:animEffect>
                                  </p:childTnLst>
                                </p:cTn>
                              </p:par>
                              <p:par>
                                <p:cTn id="19" presetID="10"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10"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5042"/>
          <a:stretch/>
        </p:blipFill>
        <p:spPr bwMode="auto">
          <a:xfrm>
            <a:off x="8875185" y="1473017"/>
            <a:ext cx="1962861" cy="4333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8942" y="893235"/>
            <a:ext cx="6108789" cy="5827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fontScale="90000"/>
          </a:bodyPr>
          <a:lstStyle/>
          <a:p>
            <a:r>
              <a:rPr lang="en-US" dirty="0" smtClean="0"/>
              <a:t>HMP samples ordinated: </a:t>
            </a:r>
            <a:r>
              <a:rPr lang="en-US" u="sng" dirty="0" smtClean="0"/>
              <a:t>MDS</a:t>
            </a:r>
            <a:r>
              <a:rPr lang="en-US" dirty="0" smtClean="0"/>
              <a:t> on Bray-Curtis distance</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solidFill>
                  <a:prstClr val="black">
                    <a:tint val="75000"/>
                  </a:prstClr>
                </a:solidFill>
              </a:rPr>
              <a:pPr/>
              <a:t>3/19/2018</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ED1879-D594-7048-AD12-28363999EDA9}" type="slidenum">
              <a:rPr lang="en-US" smtClean="0">
                <a:solidFill>
                  <a:prstClr val="black">
                    <a:tint val="75000"/>
                  </a:prstClr>
                </a:solidFill>
              </a:rPr>
              <a:pPr/>
              <a:t>35</a:t>
            </a:fld>
            <a:endParaRPr lang="en-US">
              <a:solidFill>
                <a:prstClr val="black">
                  <a:tint val="75000"/>
                </a:prstClr>
              </a:solidFill>
            </a:endParaRPr>
          </a:p>
        </p:txBody>
      </p:sp>
      <p:sp>
        <p:nvSpPr>
          <p:cNvPr id="8" name="Rounded Rectangle 7"/>
          <p:cNvSpPr/>
          <p:nvPr/>
        </p:nvSpPr>
        <p:spPr>
          <a:xfrm>
            <a:off x="8806629" y="1754320"/>
            <a:ext cx="1447800" cy="228600"/>
          </a:xfrm>
          <a:prstGeom prst="roundRect">
            <a:avLst>
              <a:gd name="adj" fmla="val 50000"/>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8840494" y="3151318"/>
            <a:ext cx="1600200" cy="228600"/>
          </a:xfrm>
          <a:prstGeom prst="roundRect">
            <a:avLst>
              <a:gd name="adj" fmla="val 50000"/>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8840494" y="3591587"/>
            <a:ext cx="1600200" cy="228600"/>
          </a:xfrm>
          <a:prstGeom prst="roundRect">
            <a:avLst>
              <a:gd name="adj" fmla="val 50000"/>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8840494" y="3820187"/>
            <a:ext cx="1600200" cy="228600"/>
          </a:xfrm>
          <a:prstGeom prst="roundRect">
            <a:avLst>
              <a:gd name="adj" fmla="val 50000"/>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8840494" y="4074185"/>
            <a:ext cx="1600200" cy="228600"/>
          </a:xfrm>
          <a:prstGeom prst="roundRect">
            <a:avLst>
              <a:gd name="adj" fmla="val 50000"/>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8840494" y="5242586"/>
            <a:ext cx="1600200" cy="228600"/>
          </a:xfrm>
          <a:prstGeom prst="roundRect">
            <a:avLst>
              <a:gd name="adj" fmla="val 50000"/>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182836" y="1243455"/>
            <a:ext cx="981231" cy="646331"/>
          </a:xfrm>
          <a:prstGeom prst="rect">
            <a:avLst/>
          </a:prstGeom>
          <a:noFill/>
        </p:spPr>
        <p:txBody>
          <a:bodyPr wrap="none" rtlCol="0">
            <a:spAutoFit/>
          </a:bodyPr>
          <a:lstStyle/>
          <a:p>
            <a:pPr algn="ctr"/>
            <a:r>
              <a:rPr lang="en-US" b="1" dirty="0" smtClean="0">
                <a:effectLst>
                  <a:glow rad="152400">
                    <a:schemeClr val="bg1"/>
                  </a:glow>
                </a:effectLst>
                <a:latin typeface="Calibri" panose="020F0502020204030204" pitchFamily="34" charset="0"/>
              </a:rPr>
              <a:t>Anterior</a:t>
            </a:r>
          </a:p>
          <a:p>
            <a:pPr algn="ctr"/>
            <a:r>
              <a:rPr lang="en-US" b="1" dirty="0" smtClean="0">
                <a:effectLst>
                  <a:glow rad="152400">
                    <a:schemeClr val="bg1"/>
                  </a:glow>
                </a:effectLst>
                <a:latin typeface="Calibri" panose="020F0502020204030204" pitchFamily="34" charset="0"/>
              </a:rPr>
              <a:t>nares</a:t>
            </a:r>
            <a:endParaRPr lang="en-US" b="1" dirty="0">
              <a:effectLst>
                <a:glow rad="152400">
                  <a:schemeClr val="bg1"/>
                </a:glow>
              </a:effectLst>
              <a:latin typeface="Calibri" panose="020F0502020204030204" pitchFamily="34" charset="0"/>
            </a:endParaRPr>
          </a:p>
        </p:txBody>
      </p:sp>
      <p:sp>
        <p:nvSpPr>
          <p:cNvPr id="15" name="TextBox 14"/>
          <p:cNvSpPr txBox="1"/>
          <p:nvPr/>
        </p:nvSpPr>
        <p:spPr>
          <a:xfrm>
            <a:off x="3524162" y="5699786"/>
            <a:ext cx="674545" cy="369332"/>
          </a:xfrm>
          <a:prstGeom prst="rect">
            <a:avLst/>
          </a:prstGeom>
          <a:noFill/>
        </p:spPr>
        <p:txBody>
          <a:bodyPr wrap="none" rtlCol="0">
            <a:spAutoFit/>
          </a:bodyPr>
          <a:lstStyle/>
          <a:p>
            <a:pPr algn="ctr"/>
            <a:r>
              <a:rPr lang="en-US" b="1" dirty="0" smtClean="0">
                <a:effectLst>
                  <a:glow rad="152400">
                    <a:schemeClr val="bg1"/>
                  </a:glow>
                </a:effectLst>
                <a:latin typeface="Calibri" panose="020F0502020204030204" pitchFamily="34" charset="0"/>
              </a:rPr>
              <a:t>Stool</a:t>
            </a:r>
            <a:endParaRPr lang="en-US" b="1" dirty="0">
              <a:effectLst>
                <a:glow rad="152400">
                  <a:schemeClr val="bg1"/>
                </a:glow>
              </a:effectLst>
              <a:latin typeface="Calibri" panose="020F0502020204030204" pitchFamily="34" charset="0"/>
            </a:endParaRPr>
          </a:p>
        </p:txBody>
      </p:sp>
      <p:sp>
        <p:nvSpPr>
          <p:cNvPr id="16" name="TextBox 15"/>
          <p:cNvSpPr txBox="1"/>
          <p:nvPr/>
        </p:nvSpPr>
        <p:spPr>
          <a:xfrm>
            <a:off x="4216597" y="3224655"/>
            <a:ext cx="1052404" cy="646331"/>
          </a:xfrm>
          <a:prstGeom prst="rect">
            <a:avLst/>
          </a:prstGeom>
          <a:noFill/>
        </p:spPr>
        <p:txBody>
          <a:bodyPr wrap="none" rtlCol="0">
            <a:spAutoFit/>
          </a:bodyPr>
          <a:lstStyle/>
          <a:p>
            <a:pPr algn="ctr"/>
            <a:r>
              <a:rPr lang="en-US" b="1" dirty="0" smtClean="0">
                <a:effectLst>
                  <a:glow rad="152400">
                    <a:schemeClr val="bg1"/>
                  </a:glow>
                </a:effectLst>
                <a:latin typeface="Calibri" panose="020F0502020204030204" pitchFamily="34" charset="0"/>
              </a:rPr>
              <a:t>Posterior</a:t>
            </a:r>
          </a:p>
          <a:p>
            <a:pPr algn="ctr"/>
            <a:r>
              <a:rPr lang="en-US" b="1" dirty="0" smtClean="0">
                <a:effectLst>
                  <a:glow rad="152400">
                    <a:schemeClr val="bg1"/>
                  </a:glow>
                </a:effectLst>
                <a:latin typeface="Calibri" panose="020F0502020204030204" pitchFamily="34" charset="0"/>
              </a:rPr>
              <a:t>fornix</a:t>
            </a:r>
            <a:endParaRPr lang="en-US" b="1" dirty="0">
              <a:effectLst>
                <a:glow rad="152400">
                  <a:schemeClr val="bg1"/>
                </a:glow>
              </a:effectLst>
              <a:latin typeface="Calibri" panose="020F0502020204030204" pitchFamily="34" charset="0"/>
            </a:endParaRPr>
          </a:p>
        </p:txBody>
      </p:sp>
      <p:sp>
        <p:nvSpPr>
          <p:cNvPr id="17" name="TextBox 16"/>
          <p:cNvSpPr txBox="1"/>
          <p:nvPr/>
        </p:nvSpPr>
        <p:spPr>
          <a:xfrm>
            <a:off x="6559613" y="3642386"/>
            <a:ext cx="840295" cy="369332"/>
          </a:xfrm>
          <a:prstGeom prst="rect">
            <a:avLst/>
          </a:prstGeom>
          <a:noFill/>
        </p:spPr>
        <p:txBody>
          <a:bodyPr wrap="none" rtlCol="0">
            <a:spAutoFit/>
          </a:bodyPr>
          <a:lstStyle/>
          <a:p>
            <a:pPr algn="ctr"/>
            <a:r>
              <a:rPr lang="en-US" b="1" dirty="0" smtClean="0">
                <a:effectLst>
                  <a:glow rad="152400">
                    <a:schemeClr val="bg1"/>
                  </a:glow>
                </a:effectLst>
                <a:latin typeface="Calibri" panose="020F0502020204030204" pitchFamily="34" charset="0"/>
              </a:rPr>
              <a:t>Plaque</a:t>
            </a:r>
            <a:endParaRPr lang="en-US" b="1" dirty="0">
              <a:effectLst>
                <a:glow rad="152400">
                  <a:schemeClr val="bg1"/>
                </a:glow>
              </a:effectLst>
              <a:latin typeface="Calibri" panose="020F0502020204030204" pitchFamily="34" charset="0"/>
            </a:endParaRPr>
          </a:p>
        </p:txBody>
      </p:sp>
      <p:sp>
        <p:nvSpPr>
          <p:cNvPr id="18" name="TextBox 17"/>
          <p:cNvSpPr txBox="1"/>
          <p:nvPr/>
        </p:nvSpPr>
        <p:spPr>
          <a:xfrm>
            <a:off x="6780141" y="4632986"/>
            <a:ext cx="764953" cy="369332"/>
          </a:xfrm>
          <a:prstGeom prst="rect">
            <a:avLst/>
          </a:prstGeom>
          <a:noFill/>
        </p:spPr>
        <p:txBody>
          <a:bodyPr wrap="none" rtlCol="0">
            <a:spAutoFit/>
          </a:bodyPr>
          <a:lstStyle/>
          <a:p>
            <a:pPr algn="ctr"/>
            <a:r>
              <a:rPr lang="en-US" b="1" dirty="0" smtClean="0">
                <a:effectLst>
                  <a:glow rad="152400">
                    <a:schemeClr val="bg1"/>
                  </a:glow>
                </a:effectLst>
                <a:latin typeface="Calibri" panose="020F0502020204030204" pitchFamily="34" charset="0"/>
              </a:rPr>
              <a:t>Cheek</a:t>
            </a:r>
            <a:endParaRPr lang="en-US" b="1" dirty="0">
              <a:effectLst>
                <a:glow rad="152400">
                  <a:schemeClr val="bg1"/>
                </a:glow>
              </a:effectLst>
              <a:latin typeface="Calibri" panose="020F0502020204030204" pitchFamily="34" charset="0"/>
            </a:endParaRPr>
          </a:p>
        </p:txBody>
      </p:sp>
      <p:sp>
        <p:nvSpPr>
          <p:cNvPr id="19" name="TextBox 18"/>
          <p:cNvSpPr txBox="1"/>
          <p:nvPr/>
        </p:nvSpPr>
        <p:spPr>
          <a:xfrm>
            <a:off x="6580039" y="5635254"/>
            <a:ext cx="866263" cy="369332"/>
          </a:xfrm>
          <a:prstGeom prst="rect">
            <a:avLst/>
          </a:prstGeom>
          <a:noFill/>
        </p:spPr>
        <p:txBody>
          <a:bodyPr wrap="none" rtlCol="0">
            <a:spAutoFit/>
          </a:bodyPr>
          <a:lstStyle/>
          <a:p>
            <a:pPr algn="ctr"/>
            <a:r>
              <a:rPr lang="en-US" b="1" dirty="0" smtClean="0">
                <a:effectLst>
                  <a:glow rad="152400">
                    <a:schemeClr val="bg1"/>
                  </a:glow>
                </a:effectLst>
                <a:latin typeface="Calibri" panose="020F0502020204030204" pitchFamily="34" charset="0"/>
              </a:rPr>
              <a:t>Tongue</a:t>
            </a:r>
            <a:endParaRPr lang="en-US" b="1" dirty="0">
              <a:effectLst>
                <a:glow rad="152400">
                  <a:schemeClr val="bg1"/>
                </a:glow>
              </a:effectLst>
              <a:latin typeface="Calibri" panose="020F0502020204030204" pitchFamily="34" charset="0"/>
            </a:endParaRPr>
          </a:p>
        </p:txBody>
      </p:sp>
      <p:grpSp>
        <p:nvGrpSpPr>
          <p:cNvPr id="23" name="Group 22"/>
          <p:cNvGrpSpPr/>
          <p:nvPr/>
        </p:nvGrpSpPr>
        <p:grpSpPr>
          <a:xfrm>
            <a:off x="152455" y="4609507"/>
            <a:ext cx="914400" cy="914400"/>
            <a:chOff x="228600" y="5759410"/>
            <a:chExt cx="914400" cy="914400"/>
          </a:xfrm>
        </p:grpSpPr>
        <p:pic>
          <p:nvPicPr>
            <p:cNvPr id="2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759410"/>
              <a:ext cx="914400" cy="914400"/>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356061" y="6057790"/>
              <a:ext cx="655950" cy="369332"/>
            </a:xfrm>
            <a:prstGeom prst="rect">
              <a:avLst/>
            </a:prstGeom>
            <a:noFill/>
          </p:spPr>
          <p:txBody>
            <a:bodyPr wrap="none" rtlCol="0">
              <a:spAutoFit/>
            </a:bodyPr>
            <a:lstStyle/>
            <a:p>
              <a:pPr algn="ctr"/>
              <a:r>
                <a:rPr lang="en-US" b="1" dirty="0" smtClean="0">
                  <a:effectLst>
                    <a:glow rad="152400">
                      <a:schemeClr val="bg1"/>
                    </a:glow>
                  </a:effectLst>
                  <a:latin typeface="Calibri" panose="020F0502020204030204" pitchFamily="34" charset="0"/>
                </a:rPr>
                <a:t>HMP</a:t>
              </a:r>
              <a:endParaRPr lang="en-US" b="1" dirty="0">
                <a:effectLst>
                  <a:glow rad="152400">
                    <a:schemeClr val="bg1"/>
                  </a:glow>
                </a:effectLst>
                <a:latin typeface="Calibri" panose="020F0502020204030204" pitchFamily="34" charset="0"/>
              </a:endParaRPr>
            </a:p>
          </p:txBody>
        </p:sp>
      </p:grpSp>
      <p:sp>
        <p:nvSpPr>
          <p:cNvPr id="26" name="Rectangle 25"/>
          <p:cNvSpPr/>
          <p:nvPr/>
        </p:nvSpPr>
        <p:spPr>
          <a:xfrm>
            <a:off x="1129343" y="5590759"/>
            <a:ext cx="1340303" cy="830997"/>
          </a:xfrm>
          <a:prstGeom prst="rect">
            <a:avLst/>
          </a:prstGeom>
        </p:spPr>
        <p:txBody>
          <a:bodyPr wrap="none">
            <a:spAutoFit/>
          </a:bodyPr>
          <a:lstStyle/>
          <a:p>
            <a:r>
              <a:rPr lang="en-US" sz="1600" dirty="0" smtClean="0">
                <a:solidFill>
                  <a:srgbClr val="C00000"/>
                </a:solidFill>
                <a:ea typeface="Gill Sans" charset="0"/>
                <a:cs typeface="Gill Sans" charset="0"/>
                <a:sym typeface="Gill Sans" charset="0"/>
              </a:rPr>
              <a:t>Jason</a:t>
            </a:r>
          </a:p>
          <a:p>
            <a:r>
              <a:rPr lang="en-US" sz="1600" dirty="0" smtClean="0">
                <a:solidFill>
                  <a:srgbClr val="C00000"/>
                </a:solidFill>
                <a:sym typeface="Gill Sans" charset="0"/>
              </a:rPr>
              <a:t>Lloyd-Price</a:t>
            </a:r>
          </a:p>
          <a:p>
            <a:r>
              <a:rPr lang="en-US" sz="1600" dirty="0" smtClean="0">
                <a:solidFill>
                  <a:srgbClr val="C00000"/>
                </a:solidFill>
                <a:sym typeface="Gill Sans" charset="0"/>
              </a:rPr>
              <a:t>(HSPH/Broad)</a:t>
            </a:r>
            <a:endParaRPr lang="en-US" sz="1600" dirty="0">
              <a:solidFill>
                <a:srgbClr val="C00000"/>
              </a:solidFill>
            </a:endParaRPr>
          </a:p>
        </p:txBody>
      </p:sp>
      <p:pic>
        <p:nvPicPr>
          <p:cNvPr id="27" name="Picture 2" descr="Jason Lloyd-Price"/>
          <p:cNvPicPr>
            <a:picLocks noChangeAspect="1" noChangeArrowheads="1"/>
          </p:cNvPicPr>
          <p:nvPr/>
        </p:nvPicPr>
        <p:blipFill rotWithShape="1">
          <a:blip r:embed="rId5">
            <a:extLst>
              <a:ext uri="{28A0092B-C50C-407E-A947-70E740481C1C}">
                <a14:useLocalDpi xmlns:a14="http://schemas.microsoft.com/office/drawing/2010/main" val="0"/>
              </a:ext>
            </a:extLst>
          </a:blip>
          <a:srcRect t="7082" b="17084"/>
          <a:stretch/>
        </p:blipFill>
        <p:spPr bwMode="auto">
          <a:xfrm>
            <a:off x="233499" y="5598805"/>
            <a:ext cx="813908" cy="822951"/>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369284"/>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52648" y="2367171"/>
            <a:ext cx="8686705" cy="2123658"/>
          </a:xfrm>
          <a:prstGeom prst="rect">
            <a:avLst/>
          </a:prstGeom>
          <a:noFill/>
        </p:spPr>
        <p:txBody>
          <a:bodyPr wrap="square" rtlCol="0">
            <a:spAutoFit/>
          </a:bodyPr>
          <a:lstStyle/>
          <a:p>
            <a:pPr algn="ctr"/>
            <a:r>
              <a:rPr lang="en-US" sz="6600" dirty="0" smtClean="0"/>
              <a:t>Modeling with </a:t>
            </a:r>
          </a:p>
          <a:p>
            <a:pPr algn="ctr"/>
            <a:r>
              <a:rPr lang="en-US" sz="6600" dirty="0" err="1" smtClean="0"/>
              <a:t>microbiome</a:t>
            </a:r>
            <a:r>
              <a:rPr lang="en-US" sz="6600" dirty="0" smtClean="0"/>
              <a:t> data</a:t>
            </a:r>
            <a:endParaRPr lang="en-US" sz="6600" dirty="0"/>
          </a:p>
        </p:txBody>
      </p:sp>
      <p:sp>
        <p:nvSpPr>
          <p:cNvPr id="2" name="Rounded Rectangle 1"/>
          <p:cNvSpPr/>
          <p:nvPr/>
        </p:nvSpPr>
        <p:spPr>
          <a:xfrm>
            <a:off x="243904" y="228636"/>
            <a:ext cx="11704192" cy="6400730"/>
          </a:xfrm>
          <a:prstGeom prst="roundRect">
            <a:avLst>
              <a:gd name="adj" fmla="val 4657"/>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0280033"/>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ln>
            <a:noFill/>
          </a:ln>
        </p:spPr>
        <p:txBody>
          <a:bodyPr/>
          <a:lstStyle/>
          <a:p>
            <a:fld id="{52E08026-1BB1-3941-BE5E-D323B07E18A9}" type="datetime1">
              <a:rPr lang="en-US" smtClean="0">
                <a:solidFill>
                  <a:prstClr val="black">
                    <a:tint val="75000"/>
                  </a:prstClr>
                </a:solidFill>
              </a:rPr>
              <a:pPr/>
              <a:t>3/19/2018</a:t>
            </a:fld>
            <a:endParaRPr lang="en-US">
              <a:solidFill>
                <a:prstClr val="black">
                  <a:tint val="75000"/>
                </a:prstClr>
              </a:solidFill>
            </a:endParaRPr>
          </a:p>
        </p:txBody>
      </p:sp>
      <p:sp>
        <p:nvSpPr>
          <p:cNvPr id="3" name="Slide Number Placeholder 2"/>
          <p:cNvSpPr>
            <a:spLocks noGrp="1"/>
          </p:cNvSpPr>
          <p:nvPr>
            <p:ph type="sldNum" sz="quarter" idx="12"/>
          </p:nvPr>
        </p:nvSpPr>
        <p:spPr>
          <a:ln>
            <a:noFill/>
          </a:ln>
        </p:spPr>
        <p:txBody>
          <a:bodyPr/>
          <a:lstStyle/>
          <a:p>
            <a:fld id="{0CED1879-D594-7048-AD12-28363999EDA9}" type="slidenum">
              <a:rPr lang="en-US" smtClean="0">
                <a:solidFill>
                  <a:prstClr val="black">
                    <a:tint val="75000"/>
                  </a:prstClr>
                </a:solidFill>
              </a:rPr>
              <a:pPr/>
              <a:t>37</a:t>
            </a:fld>
            <a:endParaRPr lang="en-US">
              <a:solidFill>
                <a:prstClr val="black">
                  <a:tint val="75000"/>
                </a:prstClr>
              </a:solidFill>
            </a:endParaRPr>
          </a:p>
        </p:txBody>
      </p:sp>
      <p:sp>
        <p:nvSpPr>
          <p:cNvPr id="4" name="Rounded Rectangle 3"/>
          <p:cNvSpPr/>
          <p:nvPr/>
        </p:nvSpPr>
        <p:spPr>
          <a:xfrm>
            <a:off x="7650433" y="1143025"/>
            <a:ext cx="2743200" cy="1219200"/>
          </a:xfrm>
          <a:prstGeom prst="roundRect">
            <a:avLst>
              <a:gd name="adj" fmla="val 683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800"/>
              </a:lnSpc>
            </a:pPr>
            <a:r>
              <a:rPr lang="en-US" sz="2800" b="1" dirty="0" smtClean="0"/>
              <a:t>Ecological</a:t>
            </a:r>
          </a:p>
          <a:p>
            <a:pPr algn="ctr">
              <a:lnSpc>
                <a:spcPts val="2800"/>
              </a:lnSpc>
            </a:pPr>
            <a:r>
              <a:rPr lang="en-US" sz="2800" b="1" dirty="0" smtClean="0"/>
              <a:t>association</a:t>
            </a:r>
          </a:p>
          <a:p>
            <a:pPr algn="ctr">
              <a:lnSpc>
                <a:spcPts val="2800"/>
              </a:lnSpc>
            </a:pPr>
            <a:r>
              <a:rPr lang="en-US" sz="2000" dirty="0" smtClean="0"/>
              <a:t>(e.g</a:t>
            </a:r>
            <a:r>
              <a:rPr lang="en-US" sz="2000" dirty="0"/>
              <a:t>. </a:t>
            </a:r>
            <a:r>
              <a:rPr lang="en-US" sz="2000" dirty="0" err="1"/>
              <a:t>BAnOCC</a:t>
            </a:r>
            <a:r>
              <a:rPr lang="en-US" sz="2000" dirty="0"/>
              <a:t>)</a:t>
            </a:r>
            <a:endParaRPr lang="en-US" sz="2000" dirty="0" smtClean="0"/>
          </a:p>
        </p:txBody>
      </p:sp>
      <p:sp>
        <p:nvSpPr>
          <p:cNvPr id="5" name="Rounded Rectangle 4"/>
          <p:cNvSpPr/>
          <p:nvPr/>
        </p:nvSpPr>
        <p:spPr>
          <a:xfrm>
            <a:off x="1668766" y="1143025"/>
            <a:ext cx="2743200" cy="1219200"/>
          </a:xfrm>
          <a:prstGeom prst="roundRect">
            <a:avLst>
              <a:gd name="adj" fmla="val 683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800"/>
              </a:lnSpc>
            </a:pPr>
            <a:r>
              <a:rPr lang="en-US" sz="2800" b="1" dirty="0" smtClean="0"/>
              <a:t>Multivariable</a:t>
            </a:r>
            <a:endParaRPr lang="en-US" sz="2800" b="1" dirty="0"/>
          </a:p>
          <a:p>
            <a:pPr algn="ctr">
              <a:lnSpc>
                <a:spcPts val="2800"/>
              </a:lnSpc>
            </a:pPr>
            <a:r>
              <a:rPr lang="en-US" sz="2800" b="1" dirty="0" smtClean="0"/>
              <a:t>association</a:t>
            </a:r>
          </a:p>
          <a:p>
            <a:pPr algn="ctr">
              <a:lnSpc>
                <a:spcPts val="2800"/>
              </a:lnSpc>
            </a:pPr>
            <a:r>
              <a:rPr lang="en-US" sz="2000" dirty="0" smtClean="0"/>
              <a:t>(e.g. </a:t>
            </a:r>
            <a:r>
              <a:rPr lang="en-US" sz="2000" dirty="0" err="1" smtClean="0"/>
              <a:t>MaAsLin</a:t>
            </a:r>
            <a:r>
              <a:rPr lang="en-US" sz="2000" dirty="0" smtClean="0"/>
              <a:t>)</a:t>
            </a:r>
            <a:endParaRPr lang="en-US" sz="2000" dirty="0"/>
          </a:p>
        </p:txBody>
      </p:sp>
      <p:sp>
        <p:nvSpPr>
          <p:cNvPr id="6" name="Rounded Rectangle 5"/>
          <p:cNvSpPr/>
          <p:nvPr/>
        </p:nvSpPr>
        <p:spPr>
          <a:xfrm>
            <a:off x="4666635" y="1143025"/>
            <a:ext cx="2743200" cy="1219200"/>
          </a:xfrm>
          <a:prstGeom prst="roundRect">
            <a:avLst>
              <a:gd name="adj" fmla="val 683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800"/>
              </a:lnSpc>
            </a:pPr>
            <a:r>
              <a:rPr lang="en-US" sz="2800" b="1" dirty="0" err="1"/>
              <a:t>Multi’omic</a:t>
            </a:r>
            <a:r>
              <a:rPr lang="en-US" sz="2800" b="1" dirty="0"/>
              <a:t> </a:t>
            </a:r>
          </a:p>
          <a:p>
            <a:pPr algn="ctr">
              <a:lnSpc>
                <a:spcPts val="2800"/>
              </a:lnSpc>
            </a:pPr>
            <a:r>
              <a:rPr lang="en-US" sz="2800" b="1" dirty="0" smtClean="0"/>
              <a:t>association</a:t>
            </a:r>
          </a:p>
          <a:p>
            <a:pPr algn="ctr">
              <a:lnSpc>
                <a:spcPts val="2800"/>
              </a:lnSpc>
            </a:pPr>
            <a:r>
              <a:rPr lang="en-US" dirty="0" smtClean="0"/>
              <a:t>(e.g. </a:t>
            </a:r>
            <a:r>
              <a:rPr lang="en-US" dirty="0" err="1" smtClean="0"/>
              <a:t>HAllA</a:t>
            </a:r>
            <a:r>
              <a:rPr lang="en-US" dirty="0" smtClean="0"/>
              <a:t>)</a:t>
            </a:r>
            <a:endParaRPr lang="en-US" dirty="0"/>
          </a:p>
        </p:txBody>
      </p:sp>
      <p:pic>
        <p:nvPicPr>
          <p:cNvPr id="8" name="Picture 1"/>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50325" y="2570760"/>
            <a:ext cx="1812061" cy="8239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3999" b="25028"/>
          <a:stretch/>
        </p:blipFill>
        <p:spPr bwMode="auto">
          <a:xfrm>
            <a:off x="2150325" y="3474308"/>
            <a:ext cx="1817434" cy="75856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Left Bracket 9"/>
          <p:cNvSpPr/>
          <p:nvPr/>
        </p:nvSpPr>
        <p:spPr>
          <a:xfrm>
            <a:off x="1904986" y="3280997"/>
            <a:ext cx="198120" cy="502170"/>
          </a:xfrm>
          <a:prstGeom prst="leftBracket">
            <a:avLst>
              <a:gd name="adj" fmla="val 61296"/>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Left Bracket 10"/>
          <p:cNvSpPr/>
          <p:nvPr/>
        </p:nvSpPr>
        <p:spPr>
          <a:xfrm>
            <a:off x="1904986" y="2685138"/>
            <a:ext cx="198120" cy="1098029"/>
          </a:xfrm>
          <a:prstGeom prst="leftBracket">
            <a:avLst>
              <a:gd name="adj" fmla="val 61296"/>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Left Bracket 11"/>
          <p:cNvSpPr/>
          <p:nvPr/>
        </p:nvSpPr>
        <p:spPr>
          <a:xfrm>
            <a:off x="1904986" y="2981895"/>
            <a:ext cx="198120" cy="801272"/>
          </a:xfrm>
          <a:prstGeom prst="leftBracket">
            <a:avLst>
              <a:gd name="adj" fmla="val 61296"/>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ectangle 12"/>
          <p:cNvSpPr/>
          <p:nvPr/>
        </p:nvSpPr>
        <p:spPr>
          <a:xfrm>
            <a:off x="2573920" y="2618533"/>
            <a:ext cx="1402884" cy="646331"/>
          </a:xfrm>
          <a:prstGeom prst="rect">
            <a:avLst/>
          </a:prstGeom>
          <a:ln>
            <a:noFill/>
          </a:ln>
        </p:spPr>
        <p:txBody>
          <a:bodyPr wrap="none">
            <a:spAutoFit/>
          </a:bodyPr>
          <a:lstStyle/>
          <a:p>
            <a:pPr algn="r"/>
            <a:r>
              <a:rPr lang="en-US" b="1" dirty="0">
                <a:effectLst>
                  <a:glow rad="203200">
                    <a:schemeClr val="bg1"/>
                  </a:glow>
                </a:effectLst>
              </a:rPr>
              <a:t>e.g. </a:t>
            </a:r>
            <a:r>
              <a:rPr lang="en-US" b="1" dirty="0" smtClean="0">
                <a:effectLst>
                  <a:glow rad="203200">
                    <a:schemeClr val="bg1"/>
                  </a:glow>
                </a:effectLst>
              </a:rPr>
              <a:t>age, sex,</a:t>
            </a:r>
          </a:p>
          <a:p>
            <a:pPr algn="r"/>
            <a:r>
              <a:rPr lang="en-US" b="1" dirty="0" smtClean="0">
                <a:effectLst>
                  <a:glow rad="203200">
                    <a:schemeClr val="bg1"/>
                  </a:glow>
                </a:effectLst>
              </a:rPr>
              <a:t>diagnosis</a:t>
            </a:r>
            <a:endParaRPr lang="en-US" b="1" dirty="0">
              <a:effectLst>
                <a:glow rad="203200">
                  <a:schemeClr val="bg1"/>
                </a:glow>
              </a:effectLst>
            </a:endParaRPr>
          </a:p>
        </p:txBody>
      </p:sp>
      <p:sp>
        <p:nvSpPr>
          <p:cNvPr id="14" name="Rectangle 13"/>
          <p:cNvSpPr/>
          <p:nvPr/>
        </p:nvSpPr>
        <p:spPr>
          <a:xfrm>
            <a:off x="2193780" y="3859367"/>
            <a:ext cx="992259" cy="369332"/>
          </a:xfrm>
          <a:prstGeom prst="rect">
            <a:avLst/>
          </a:prstGeom>
          <a:ln>
            <a:noFill/>
          </a:ln>
        </p:spPr>
        <p:txBody>
          <a:bodyPr wrap="none">
            <a:spAutoFit/>
          </a:bodyPr>
          <a:lstStyle/>
          <a:p>
            <a:r>
              <a:rPr lang="en-US" b="1" dirty="0">
                <a:effectLst>
                  <a:glow rad="203200">
                    <a:schemeClr val="bg1"/>
                  </a:glow>
                </a:effectLst>
              </a:rPr>
              <a:t>e.g. taxa</a:t>
            </a:r>
          </a:p>
        </p:txBody>
      </p:sp>
      <p:pic>
        <p:nvPicPr>
          <p:cNvPr id="16"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16001" y="2569939"/>
            <a:ext cx="1812061" cy="8239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Left Bracket 16"/>
          <p:cNvSpPr/>
          <p:nvPr/>
        </p:nvSpPr>
        <p:spPr>
          <a:xfrm>
            <a:off x="7848303" y="2662652"/>
            <a:ext cx="198120" cy="336029"/>
          </a:xfrm>
          <a:prstGeom prst="leftBracket">
            <a:avLst>
              <a:gd name="adj" fmla="val 61296"/>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Left Bracket 17"/>
          <p:cNvSpPr/>
          <p:nvPr/>
        </p:nvSpPr>
        <p:spPr>
          <a:xfrm rot="10800000">
            <a:off x="9997643" y="2686636"/>
            <a:ext cx="198120" cy="594360"/>
          </a:xfrm>
          <a:prstGeom prst="leftBracket">
            <a:avLst>
              <a:gd name="adj" fmla="val 2724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Left Bracket 18"/>
          <p:cNvSpPr/>
          <p:nvPr/>
        </p:nvSpPr>
        <p:spPr>
          <a:xfrm rot="10800000">
            <a:off x="9997642" y="2981895"/>
            <a:ext cx="99059" cy="313966"/>
          </a:xfrm>
          <a:prstGeom prst="leftBracket">
            <a:avLst>
              <a:gd name="adj" fmla="val 61296"/>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ectangle 19"/>
          <p:cNvSpPr/>
          <p:nvPr/>
        </p:nvSpPr>
        <p:spPr>
          <a:xfrm>
            <a:off x="8182174" y="3021167"/>
            <a:ext cx="590290" cy="369332"/>
          </a:xfrm>
          <a:prstGeom prst="rect">
            <a:avLst/>
          </a:prstGeom>
          <a:ln>
            <a:noFill/>
          </a:ln>
        </p:spPr>
        <p:txBody>
          <a:bodyPr wrap="none">
            <a:spAutoFit/>
          </a:bodyPr>
          <a:lstStyle/>
          <a:p>
            <a:r>
              <a:rPr lang="en-US" b="1" dirty="0">
                <a:effectLst>
                  <a:glow rad="203200">
                    <a:schemeClr val="bg1"/>
                  </a:glow>
                </a:effectLst>
              </a:rPr>
              <a:t>taxa</a:t>
            </a:r>
          </a:p>
        </p:txBody>
      </p:sp>
      <p:sp>
        <p:nvSpPr>
          <p:cNvPr id="22" name="Left Bracket 21"/>
          <p:cNvSpPr/>
          <p:nvPr/>
        </p:nvSpPr>
        <p:spPr>
          <a:xfrm>
            <a:off x="4788555" y="3097367"/>
            <a:ext cx="198120" cy="1162985"/>
          </a:xfrm>
          <a:prstGeom prst="leftBracket">
            <a:avLst>
              <a:gd name="adj" fmla="val 61296"/>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3"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5093355" y="2588673"/>
            <a:ext cx="1828800" cy="106894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93355" y="3729452"/>
            <a:ext cx="1828800" cy="107117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5" name="Straight Connector 24"/>
          <p:cNvCxnSpPr/>
          <p:nvPr/>
        </p:nvCxnSpPr>
        <p:spPr>
          <a:xfrm>
            <a:off x="4986675" y="2929430"/>
            <a:ext cx="0" cy="4127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986675" y="4056190"/>
            <a:ext cx="0" cy="4127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 name="Group 26"/>
          <p:cNvGrpSpPr/>
          <p:nvPr/>
        </p:nvGrpSpPr>
        <p:grpSpPr>
          <a:xfrm flipH="1">
            <a:off x="7012845" y="2929977"/>
            <a:ext cx="198120" cy="1539537"/>
            <a:chOff x="6431280" y="3718263"/>
            <a:chExt cx="198120" cy="1539537"/>
          </a:xfrm>
        </p:grpSpPr>
        <p:sp>
          <p:nvSpPr>
            <p:cNvPr id="30" name="Left Bracket 29"/>
            <p:cNvSpPr/>
            <p:nvPr/>
          </p:nvSpPr>
          <p:spPr>
            <a:xfrm>
              <a:off x="6431280" y="3886200"/>
              <a:ext cx="198120" cy="1162985"/>
            </a:xfrm>
            <a:prstGeom prst="leftBracket">
              <a:avLst>
                <a:gd name="adj" fmla="val 61296"/>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1" name="Straight Connector 30"/>
            <p:cNvCxnSpPr/>
            <p:nvPr/>
          </p:nvCxnSpPr>
          <p:spPr>
            <a:xfrm>
              <a:off x="6629400" y="3718263"/>
              <a:ext cx="0" cy="4127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629400" y="4845023"/>
              <a:ext cx="0" cy="4127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 name="Rectangle 27"/>
          <p:cNvSpPr/>
          <p:nvPr/>
        </p:nvSpPr>
        <p:spPr>
          <a:xfrm>
            <a:off x="5137416" y="2563967"/>
            <a:ext cx="1501117" cy="369332"/>
          </a:xfrm>
          <a:prstGeom prst="rect">
            <a:avLst/>
          </a:prstGeom>
          <a:ln>
            <a:noFill/>
          </a:ln>
        </p:spPr>
        <p:txBody>
          <a:bodyPr wrap="none">
            <a:spAutoFit/>
          </a:bodyPr>
          <a:lstStyle/>
          <a:p>
            <a:r>
              <a:rPr lang="en-US" b="1" dirty="0">
                <a:effectLst>
                  <a:glow rad="203200">
                    <a:schemeClr val="bg1"/>
                  </a:glow>
                </a:effectLst>
              </a:rPr>
              <a:t>e.g. pathways</a:t>
            </a:r>
          </a:p>
        </p:txBody>
      </p:sp>
      <p:sp>
        <p:nvSpPr>
          <p:cNvPr id="29" name="Rectangle 28"/>
          <p:cNvSpPr/>
          <p:nvPr/>
        </p:nvSpPr>
        <p:spPr>
          <a:xfrm>
            <a:off x="5137416" y="3706967"/>
            <a:ext cx="1722908" cy="369332"/>
          </a:xfrm>
          <a:prstGeom prst="rect">
            <a:avLst/>
          </a:prstGeom>
          <a:ln>
            <a:noFill/>
          </a:ln>
        </p:spPr>
        <p:txBody>
          <a:bodyPr wrap="none">
            <a:spAutoFit/>
          </a:bodyPr>
          <a:lstStyle/>
          <a:p>
            <a:r>
              <a:rPr lang="en-US" b="1" dirty="0">
                <a:effectLst>
                  <a:glow rad="203200">
                    <a:schemeClr val="bg1"/>
                  </a:glow>
                </a:effectLst>
              </a:rPr>
              <a:t>e.g. metabolites</a:t>
            </a:r>
          </a:p>
        </p:txBody>
      </p:sp>
      <p:pic>
        <p:nvPicPr>
          <p:cNvPr id="33" name="Picture 2" descr="http://cdn1.theodysseyonline.com/files/2016/01/08/635878312688975450-636425818_7356613_orig.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44815" b="4583"/>
          <a:stretch/>
        </p:blipFill>
        <p:spPr bwMode="auto">
          <a:xfrm>
            <a:off x="2150325" y="4343425"/>
            <a:ext cx="1826479" cy="50063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4" name="Left Bracket 33"/>
          <p:cNvSpPr/>
          <p:nvPr/>
        </p:nvSpPr>
        <p:spPr>
          <a:xfrm rot="10800000">
            <a:off x="4001919" y="3818561"/>
            <a:ext cx="198120" cy="829663"/>
          </a:xfrm>
          <a:prstGeom prst="leftBracket">
            <a:avLst>
              <a:gd name="adj" fmla="val 61296"/>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Rounded Rectangle 34"/>
          <p:cNvSpPr/>
          <p:nvPr/>
        </p:nvSpPr>
        <p:spPr>
          <a:xfrm>
            <a:off x="1684755" y="5063578"/>
            <a:ext cx="2743200" cy="1184847"/>
          </a:xfrm>
          <a:prstGeom prst="roundRect">
            <a:avLst>
              <a:gd name="adj" fmla="val 683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800"/>
              </a:lnSpc>
            </a:pPr>
            <a:r>
              <a:rPr lang="en-US" sz="2800" b="1" dirty="0"/>
              <a:t>Longitudinal </a:t>
            </a:r>
            <a:r>
              <a:rPr lang="en-US" sz="2800" b="1" dirty="0" smtClean="0"/>
              <a:t>association</a:t>
            </a:r>
          </a:p>
          <a:p>
            <a:pPr algn="ctr">
              <a:lnSpc>
                <a:spcPts val="2800"/>
              </a:lnSpc>
            </a:pPr>
            <a:r>
              <a:rPr lang="en-US" dirty="0" smtClean="0"/>
              <a:t>(e.g. Gaussian processes)</a:t>
            </a:r>
            <a:endParaRPr lang="en-US" dirty="0"/>
          </a:p>
        </p:txBody>
      </p:sp>
      <p:sp>
        <p:nvSpPr>
          <p:cNvPr id="36" name="Rectangle 35"/>
          <p:cNvSpPr/>
          <p:nvPr/>
        </p:nvSpPr>
        <p:spPr>
          <a:xfrm>
            <a:off x="2771434" y="4400023"/>
            <a:ext cx="657552" cy="369332"/>
          </a:xfrm>
          <a:prstGeom prst="rect">
            <a:avLst/>
          </a:prstGeom>
          <a:ln>
            <a:noFill/>
          </a:ln>
        </p:spPr>
        <p:txBody>
          <a:bodyPr wrap="none">
            <a:spAutoFit/>
          </a:bodyPr>
          <a:lstStyle/>
          <a:p>
            <a:r>
              <a:rPr lang="en-US" b="1" dirty="0" smtClean="0">
                <a:effectLst>
                  <a:glow rad="203200">
                    <a:schemeClr val="bg1"/>
                  </a:glow>
                </a:effectLst>
              </a:rPr>
              <a:t>Time</a:t>
            </a:r>
            <a:endParaRPr lang="en-US" b="1" baseline="-25000" dirty="0">
              <a:effectLst>
                <a:glow rad="203200">
                  <a:schemeClr val="bg1"/>
                </a:glow>
              </a:effectLst>
            </a:endParaRPr>
          </a:p>
        </p:txBody>
      </p:sp>
      <p:sp>
        <p:nvSpPr>
          <p:cNvPr id="39" name="Title 1"/>
          <p:cNvSpPr txBox="1">
            <a:spLocks/>
          </p:cNvSpPr>
          <p:nvPr/>
        </p:nvSpPr>
        <p:spPr>
          <a:xfrm>
            <a:off x="238539" y="229235"/>
            <a:ext cx="11714922" cy="654685"/>
          </a:xfrm>
          <a:prstGeom prst="rect">
            <a:avLst/>
          </a:prstGeom>
          <a:ln>
            <a:noFill/>
          </a:ln>
        </p:spPr>
        <p:txBody>
          <a:bodyPr>
            <a:noAutofit/>
          </a:bodyPr>
          <a:lstStyle>
            <a:lvl1pPr algn="l" defTabSz="914400" rtl="0" eaLnBrk="1" latinLnBrk="0" hangingPunct="1">
              <a:lnSpc>
                <a:spcPct val="90000"/>
              </a:lnSpc>
              <a:spcBef>
                <a:spcPct val="0"/>
              </a:spcBef>
              <a:buNone/>
              <a:defRPr sz="4400" b="1" i="0" kern="1200">
                <a:solidFill>
                  <a:schemeClr val="tx1"/>
                </a:solidFill>
                <a:latin typeface="Calibri" charset="0"/>
                <a:ea typeface="Calibri" charset="0"/>
                <a:cs typeface="Calibri" charset="0"/>
              </a:defRPr>
            </a:lvl1pPr>
          </a:lstStyle>
          <a:p>
            <a:r>
              <a:rPr lang="en-US" sz="4000" dirty="0" smtClean="0"/>
              <a:t>Flavors of modeling / association</a:t>
            </a:r>
            <a:endParaRPr lang="en-US" sz="4000" dirty="0"/>
          </a:p>
        </p:txBody>
      </p:sp>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82344" y="3602253"/>
            <a:ext cx="237172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22522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500"/>
                                        <p:tgtEl>
                                          <p:spTgt spid="36"/>
                                        </p:tgtEl>
                                      </p:cBhvr>
                                    </p:animEffect>
                                  </p:childTnLst>
                                </p:cTn>
                              </p:par>
                              <p:par>
                                <p:cTn id="41" presetID="10" presetClass="entr" presetSubtype="0"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500"/>
                                        <p:tgtEl>
                                          <p:spTgt spid="3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500"/>
                                        <p:tgtEl>
                                          <p:spTgt spid="23"/>
                                        </p:tgtEl>
                                      </p:cBhvr>
                                    </p:animEffect>
                                  </p:childTnLst>
                                </p:cTn>
                              </p:par>
                              <p:par>
                                <p:cTn id="57" presetID="10" presetClass="entr" presetSubtype="0" fill="hold"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500"/>
                                        <p:tgtEl>
                                          <p:spTgt spid="29"/>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fade">
                                      <p:cBhvr>
                                        <p:cTn id="65" dur="500"/>
                                        <p:tgtEl>
                                          <p:spTgt spid="28"/>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fade">
                                      <p:cBhvr>
                                        <p:cTn id="70" dur="500"/>
                                        <p:tgtEl>
                                          <p:spTgt spid="22"/>
                                        </p:tgtEl>
                                      </p:cBhvr>
                                    </p:animEffect>
                                  </p:childTnLst>
                                </p:cTn>
                              </p:par>
                              <p:par>
                                <p:cTn id="71" presetID="10" presetClass="entr" presetSubtype="0" fill="hold" nodeType="with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fade">
                                      <p:cBhvr>
                                        <p:cTn id="73" dur="500"/>
                                        <p:tgtEl>
                                          <p:spTgt spid="25"/>
                                        </p:tgtEl>
                                      </p:cBhvr>
                                    </p:animEffect>
                                  </p:childTnLst>
                                </p:cTn>
                              </p:par>
                              <p:par>
                                <p:cTn id="74" presetID="10" presetClass="entr" presetSubtype="0" fill="hold" nodeType="with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fade">
                                      <p:cBhvr>
                                        <p:cTn id="76" dur="500"/>
                                        <p:tgtEl>
                                          <p:spTgt spid="26"/>
                                        </p:tgtEl>
                                      </p:cBhvr>
                                    </p:animEffect>
                                  </p:childTnLst>
                                </p:cTn>
                              </p:par>
                              <p:par>
                                <p:cTn id="77" presetID="10" presetClass="entr" presetSubtype="0" fill="hold" nodeType="withEffect">
                                  <p:stCondLst>
                                    <p:cond delay="0"/>
                                  </p:stCondLst>
                                  <p:childTnLst>
                                    <p:set>
                                      <p:cBhvr>
                                        <p:cTn id="78" dur="1" fill="hold">
                                          <p:stCondLst>
                                            <p:cond delay="0"/>
                                          </p:stCondLst>
                                        </p:cTn>
                                        <p:tgtEl>
                                          <p:spTgt spid="27"/>
                                        </p:tgtEl>
                                        <p:attrNameLst>
                                          <p:attrName>style.visibility</p:attrName>
                                        </p:attrNameLst>
                                      </p:cBhvr>
                                      <p:to>
                                        <p:strVal val="visible"/>
                                      </p:to>
                                    </p:set>
                                    <p:animEffect transition="in" filter="fade">
                                      <p:cBhvr>
                                        <p:cTn id="79" dur="500"/>
                                        <p:tgtEl>
                                          <p:spTgt spid="27"/>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4"/>
                                        </p:tgtEl>
                                        <p:attrNameLst>
                                          <p:attrName>style.visibility</p:attrName>
                                        </p:attrNameLst>
                                      </p:cBhvr>
                                      <p:to>
                                        <p:strVal val="visible"/>
                                      </p:to>
                                    </p:set>
                                    <p:animEffect transition="in" filter="fade">
                                      <p:cBhvr>
                                        <p:cTn id="84" dur="500"/>
                                        <p:tgtEl>
                                          <p:spTgt spid="4"/>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fade">
                                      <p:cBhvr>
                                        <p:cTn id="87" dur="500"/>
                                        <p:tgtEl>
                                          <p:spTgt spid="20"/>
                                        </p:tgtEl>
                                      </p:cBhvr>
                                    </p:animEffect>
                                  </p:childTnLst>
                                </p:cTn>
                              </p:par>
                              <p:par>
                                <p:cTn id="88" presetID="10" presetClass="entr" presetSubtype="0" fill="hold" nodeType="withEffect">
                                  <p:stCondLst>
                                    <p:cond delay="0"/>
                                  </p:stCondLst>
                                  <p:childTnLst>
                                    <p:set>
                                      <p:cBhvr>
                                        <p:cTn id="89" dur="1" fill="hold">
                                          <p:stCondLst>
                                            <p:cond delay="0"/>
                                          </p:stCondLst>
                                        </p:cTn>
                                        <p:tgtEl>
                                          <p:spTgt spid="16"/>
                                        </p:tgtEl>
                                        <p:attrNameLst>
                                          <p:attrName>style.visibility</p:attrName>
                                        </p:attrNameLst>
                                      </p:cBhvr>
                                      <p:to>
                                        <p:strVal val="visible"/>
                                      </p:to>
                                    </p:set>
                                    <p:animEffect transition="in" filter="fade">
                                      <p:cBhvr>
                                        <p:cTn id="90" dur="500"/>
                                        <p:tgtEl>
                                          <p:spTgt spid="16"/>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17"/>
                                        </p:tgtEl>
                                        <p:attrNameLst>
                                          <p:attrName>style.visibility</p:attrName>
                                        </p:attrNameLst>
                                      </p:cBhvr>
                                      <p:to>
                                        <p:strVal val="visible"/>
                                      </p:to>
                                    </p:set>
                                    <p:animEffect transition="in" filter="fade">
                                      <p:cBhvr>
                                        <p:cTn id="95" dur="500"/>
                                        <p:tgtEl>
                                          <p:spTgt spid="17"/>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9"/>
                                        </p:tgtEl>
                                        <p:attrNameLst>
                                          <p:attrName>style.visibility</p:attrName>
                                        </p:attrNameLst>
                                      </p:cBhvr>
                                      <p:to>
                                        <p:strVal val="visible"/>
                                      </p:to>
                                    </p:set>
                                    <p:animEffect transition="in" filter="fade">
                                      <p:cBhvr>
                                        <p:cTn id="98" dur="500"/>
                                        <p:tgtEl>
                                          <p:spTgt spid="19"/>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18"/>
                                        </p:tgtEl>
                                        <p:attrNameLst>
                                          <p:attrName>style.visibility</p:attrName>
                                        </p:attrNameLst>
                                      </p:cBhvr>
                                      <p:to>
                                        <p:strVal val="visible"/>
                                      </p:to>
                                    </p:set>
                                    <p:animEffect transition="in" filter="fade">
                                      <p:cBhvr>
                                        <p:cTn id="101" dur="500"/>
                                        <p:tgtEl>
                                          <p:spTgt spid="18"/>
                                        </p:tgtEl>
                                      </p:cBhvr>
                                    </p:animEffect>
                                  </p:childTnLst>
                                </p:cTn>
                              </p:par>
                              <p:par>
                                <p:cTn id="102" presetID="10" presetClass="entr" presetSubtype="0" fill="hold" nodeType="withEffect">
                                  <p:stCondLst>
                                    <p:cond delay="0"/>
                                  </p:stCondLst>
                                  <p:childTnLst>
                                    <p:set>
                                      <p:cBhvr>
                                        <p:cTn id="103" dur="1" fill="hold">
                                          <p:stCondLst>
                                            <p:cond delay="0"/>
                                          </p:stCondLst>
                                        </p:cTn>
                                        <p:tgtEl>
                                          <p:spTgt spid="2050"/>
                                        </p:tgtEl>
                                        <p:attrNameLst>
                                          <p:attrName>style.visibility</p:attrName>
                                        </p:attrNameLst>
                                      </p:cBhvr>
                                      <p:to>
                                        <p:strVal val="visible"/>
                                      </p:to>
                                    </p:set>
                                    <p:animEffect transition="in" filter="fade">
                                      <p:cBhvr>
                                        <p:cTn id="10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0" grpId="0" animBg="1"/>
      <p:bldP spid="11" grpId="0" animBg="1"/>
      <p:bldP spid="12" grpId="0" animBg="1"/>
      <p:bldP spid="13" grpId="0"/>
      <p:bldP spid="14" grpId="0"/>
      <p:bldP spid="17" grpId="0" animBg="1"/>
      <p:bldP spid="18" grpId="0" animBg="1"/>
      <p:bldP spid="19" grpId="0" animBg="1"/>
      <p:bldP spid="20" grpId="0"/>
      <p:bldP spid="22" grpId="0" animBg="1"/>
      <p:bldP spid="28" grpId="0"/>
      <p:bldP spid="29" grpId="0"/>
      <p:bldP spid="34" grpId="0" animBg="1"/>
      <p:bldP spid="35" grpId="0" animBg="1"/>
      <p:bldP spid="3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18548" y="1783098"/>
            <a:ext cx="10298036" cy="461665"/>
          </a:xfrm>
          <a:prstGeom prst="rect">
            <a:avLst/>
          </a:prstGeom>
          <a:noFill/>
        </p:spPr>
        <p:txBody>
          <a:bodyPr wrap="square" rtlCol="0">
            <a:spAutoFit/>
          </a:bodyPr>
          <a:lstStyle/>
          <a:p>
            <a:r>
              <a:rPr lang="en-US" sz="2400" dirty="0" smtClean="0">
                <a:latin typeface="Cambria" pitchFamily="18" charset="0"/>
              </a:rPr>
              <a:t>bug (</a:t>
            </a:r>
            <a:r>
              <a:rPr lang="en-US" sz="2400" i="1" dirty="0" smtClean="0">
                <a:latin typeface="Cambria" pitchFamily="18" charset="0"/>
              </a:rPr>
              <a:t>or other feature</a:t>
            </a:r>
            <a:r>
              <a:rPr lang="en-US" sz="2400" dirty="0" smtClean="0">
                <a:latin typeface="Cambria" pitchFamily="18" charset="0"/>
              </a:rPr>
              <a:t>) abundance ~ </a:t>
            </a:r>
            <a:r>
              <a:rPr lang="el-GR" sz="2400" dirty="0" smtClean="0">
                <a:latin typeface="Cambria" pitchFamily="18" charset="0"/>
              </a:rPr>
              <a:t>β</a:t>
            </a:r>
            <a:r>
              <a:rPr lang="en-US" sz="2400" baseline="-25000" dirty="0" smtClean="0">
                <a:latin typeface="Cambria" pitchFamily="18" charset="0"/>
              </a:rPr>
              <a:t>0</a:t>
            </a:r>
            <a:r>
              <a:rPr lang="en-US" sz="2400" baseline="30000" dirty="0" smtClean="0">
                <a:latin typeface="Cambria" pitchFamily="18" charset="0"/>
              </a:rPr>
              <a:t> </a:t>
            </a:r>
            <a:r>
              <a:rPr lang="en-US" sz="2400" dirty="0" smtClean="0">
                <a:latin typeface="Cambria" pitchFamily="18" charset="0"/>
              </a:rPr>
              <a:t>+ </a:t>
            </a:r>
            <a:r>
              <a:rPr lang="el-GR" sz="2400" b="1" dirty="0" smtClean="0">
                <a:solidFill>
                  <a:srgbClr val="FF0000"/>
                </a:solidFill>
                <a:latin typeface="Cambria" pitchFamily="18" charset="0"/>
              </a:rPr>
              <a:t>β</a:t>
            </a:r>
            <a:r>
              <a:rPr lang="en-US" sz="2400" b="1" baseline="-25000" dirty="0" smtClean="0">
                <a:solidFill>
                  <a:srgbClr val="FF0000"/>
                </a:solidFill>
                <a:latin typeface="Cambria" pitchFamily="18" charset="0"/>
              </a:rPr>
              <a:t>1</a:t>
            </a:r>
            <a:r>
              <a:rPr lang="en-US" sz="2400" dirty="0" smtClean="0">
                <a:latin typeface="Cambria" pitchFamily="18" charset="0"/>
              </a:rPr>
              <a:t>[age] + </a:t>
            </a:r>
            <a:r>
              <a:rPr lang="el-GR" sz="2400" dirty="0" smtClean="0">
                <a:latin typeface="Cambria" pitchFamily="18" charset="0"/>
              </a:rPr>
              <a:t>β</a:t>
            </a:r>
            <a:r>
              <a:rPr lang="en-US" sz="2400" baseline="-25000" dirty="0">
                <a:latin typeface="Cambria" pitchFamily="18" charset="0"/>
              </a:rPr>
              <a:t>2</a:t>
            </a:r>
            <a:r>
              <a:rPr lang="en-US" sz="2400" dirty="0" smtClean="0">
                <a:latin typeface="Cambria" pitchFamily="18" charset="0"/>
              </a:rPr>
              <a:t>[BMI] + </a:t>
            </a:r>
            <a:r>
              <a:rPr lang="el-GR" sz="2400" dirty="0" smtClean="0">
                <a:latin typeface="Cambria" pitchFamily="18" charset="0"/>
              </a:rPr>
              <a:t>β</a:t>
            </a:r>
            <a:r>
              <a:rPr lang="en-US" sz="2400" baseline="-25000" dirty="0" smtClean="0">
                <a:latin typeface="Cambria" pitchFamily="18" charset="0"/>
              </a:rPr>
              <a:t>3</a:t>
            </a:r>
            <a:r>
              <a:rPr lang="en-US" sz="2400" dirty="0" smtClean="0">
                <a:latin typeface="Cambria" pitchFamily="18" charset="0"/>
              </a:rPr>
              <a:t>[Gender] + …</a:t>
            </a:r>
            <a:endParaRPr lang="en-US" sz="2400" baseline="-25000" dirty="0">
              <a:latin typeface="Cambria"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187" y="922420"/>
            <a:ext cx="11703473" cy="5013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fld id="{52E08026-1BB1-3941-BE5E-D323B07E18A9}" type="datetime1">
              <a:rPr lang="en-US" smtClean="0">
                <a:solidFill>
                  <a:prstClr val="black">
                    <a:tint val="75000"/>
                  </a:prstClr>
                </a:solidFill>
              </a:rPr>
              <a:pPr/>
              <a:t>3/19/2018</a:t>
            </a:fld>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0CED1879-D594-7048-AD12-28363999EDA9}" type="slidenum">
              <a:rPr lang="en-US" smtClean="0">
                <a:solidFill>
                  <a:prstClr val="black">
                    <a:tint val="75000"/>
                  </a:prstClr>
                </a:solidFill>
              </a:rPr>
              <a:pPr/>
              <a:t>38</a:t>
            </a:fld>
            <a:endParaRPr lang="en-US">
              <a:solidFill>
                <a:prstClr val="black">
                  <a:tint val="75000"/>
                </a:prstClr>
              </a:solidFill>
            </a:endParaRPr>
          </a:p>
        </p:txBody>
      </p:sp>
      <p:sp>
        <p:nvSpPr>
          <p:cNvPr id="5" name="Title 1"/>
          <p:cNvSpPr txBox="1">
            <a:spLocks/>
          </p:cNvSpPr>
          <p:nvPr/>
        </p:nvSpPr>
        <p:spPr>
          <a:xfrm>
            <a:off x="238539" y="229235"/>
            <a:ext cx="11714922" cy="654685"/>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Calibri" charset="0"/>
                <a:ea typeface="Calibri" charset="0"/>
                <a:cs typeface="Calibri" charset="0"/>
              </a:defRPr>
            </a:lvl1pPr>
          </a:lstStyle>
          <a:p>
            <a:r>
              <a:rPr lang="en-US" sz="4000" dirty="0" smtClean="0"/>
              <a:t>Multivariable association (HMP)</a:t>
            </a:r>
            <a:endParaRPr lang="en-US" sz="4000" dirty="0"/>
          </a:p>
        </p:txBody>
      </p:sp>
      <p:grpSp>
        <p:nvGrpSpPr>
          <p:cNvPr id="6" name="Group 5"/>
          <p:cNvGrpSpPr/>
          <p:nvPr/>
        </p:nvGrpSpPr>
        <p:grpSpPr>
          <a:xfrm>
            <a:off x="238539" y="5479153"/>
            <a:ext cx="914400" cy="914400"/>
            <a:chOff x="228600" y="5759410"/>
            <a:chExt cx="914400" cy="914400"/>
          </a:xfrm>
        </p:grpSpPr>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759410"/>
              <a:ext cx="914400" cy="914400"/>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56061" y="6057790"/>
              <a:ext cx="655950" cy="369332"/>
            </a:xfrm>
            <a:prstGeom prst="rect">
              <a:avLst/>
            </a:prstGeom>
            <a:noFill/>
          </p:spPr>
          <p:txBody>
            <a:bodyPr wrap="none" rtlCol="0">
              <a:spAutoFit/>
            </a:bodyPr>
            <a:lstStyle/>
            <a:p>
              <a:pPr algn="ctr"/>
              <a:r>
                <a:rPr lang="en-US" b="1" dirty="0" smtClean="0">
                  <a:effectLst>
                    <a:glow rad="152400">
                      <a:schemeClr val="bg1"/>
                    </a:glow>
                  </a:effectLst>
                  <a:latin typeface="Calibri" panose="020F0502020204030204" pitchFamily="34" charset="0"/>
                </a:rPr>
                <a:t>HMP</a:t>
              </a:r>
              <a:endParaRPr lang="en-US" b="1" dirty="0">
                <a:effectLst>
                  <a:glow rad="152400">
                    <a:schemeClr val="bg1"/>
                  </a:glow>
                </a:effectLst>
                <a:latin typeface="Calibri" panose="020F0502020204030204" pitchFamily="34" charset="0"/>
              </a:endParaRPr>
            </a:p>
          </p:txBody>
        </p:sp>
      </p:gr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9362" y="5403625"/>
            <a:ext cx="1629441" cy="1317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221" y="948882"/>
            <a:ext cx="2920002" cy="38404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9103862" y="2259543"/>
            <a:ext cx="381320" cy="36575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7999" y="2625299"/>
            <a:ext cx="2959389" cy="36690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Oval 12"/>
          <p:cNvSpPr/>
          <p:nvPr/>
        </p:nvSpPr>
        <p:spPr>
          <a:xfrm>
            <a:off x="4387534" y="1272964"/>
            <a:ext cx="381320" cy="36575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280186" y="6393553"/>
            <a:ext cx="5181570" cy="338554"/>
          </a:xfrm>
          <a:prstGeom prst="rect">
            <a:avLst/>
          </a:prstGeom>
        </p:spPr>
        <p:txBody>
          <a:bodyPr wrap="square">
            <a:spAutoFit/>
          </a:bodyPr>
          <a:lstStyle/>
          <a:p>
            <a:pPr eaLnBrk="0" fontAlgn="base" hangingPunct="0">
              <a:spcBef>
                <a:spcPct val="0"/>
              </a:spcBef>
              <a:spcAft>
                <a:spcPct val="0"/>
              </a:spcAft>
            </a:pPr>
            <a:r>
              <a:rPr lang="en-US" sz="1600" dirty="0" smtClean="0">
                <a:solidFill>
                  <a:srgbClr val="00B050"/>
                </a:solidFill>
                <a:latin typeface="Consolas" panose="020B0609020204030204" pitchFamily="49" charset="0"/>
                <a:cs typeface="Consolas" panose="020B0609020204030204" pitchFamily="49" charset="0"/>
              </a:rPr>
              <a:t>http://huttenhower.sph.harvard.edu/maaslin</a:t>
            </a:r>
            <a:endParaRPr lang="en-US" sz="1600" dirty="0">
              <a:solidFill>
                <a:srgbClr val="00B050"/>
              </a:solidFill>
              <a:latin typeface="Consolas" panose="020B0609020204030204" pitchFamily="49" charset="0"/>
              <a:cs typeface="Consolas" panose="020B0609020204030204" pitchFamily="49" charset="0"/>
            </a:endParaRPr>
          </a:p>
        </p:txBody>
      </p:sp>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32928" y="179420"/>
            <a:ext cx="977732" cy="1191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78220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1027"/>
                                        </p:tgtEl>
                                        <p:attrNameLst>
                                          <p:attrName>style.visibility</p:attrName>
                                        </p:attrNameLst>
                                      </p:cBhvr>
                                      <p:to>
                                        <p:strVal val="visible"/>
                                      </p:to>
                                    </p:set>
                                    <p:animEffect transition="in" filter="fade">
                                      <p:cBhvr>
                                        <p:cTn id="21" dur="500"/>
                                        <p:tgtEl>
                                          <p:spTgt spid="10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28"/>
                                        </p:tgtEl>
                                        <p:attrNameLst>
                                          <p:attrName>style.visibility</p:attrName>
                                        </p:attrNameLst>
                                      </p:cBhvr>
                                      <p:to>
                                        <p:strVal val="visible"/>
                                      </p:to>
                                    </p:set>
                                    <p:animEffect transition="in" filter="fade">
                                      <p:cBhvr>
                                        <p:cTn id="26" dur="500"/>
                                        <p:tgtEl>
                                          <p:spTgt spid="102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29"/>
                                        </p:tgtEl>
                                        <p:attrNameLst>
                                          <p:attrName>style.visibility</p:attrName>
                                        </p:attrNameLst>
                                      </p:cBhvr>
                                      <p:to>
                                        <p:strVal val="visible"/>
                                      </p:to>
                                    </p:set>
                                    <p:animEffect transition="in" filter="fade">
                                      <p:cBhvr>
                                        <p:cTn id="34" dur="500"/>
                                        <p:tgtEl>
                                          <p:spTgt spid="102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P spid="13" grpId="0" animBg="1"/>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E08026-1BB1-3941-BE5E-D323B07E18A9}" type="datetime1">
              <a:rPr lang="en-US" smtClean="0">
                <a:solidFill>
                  <a:prstClr val="black">
                    <a:tint val="75000"/>
                  </a:prstClr>
                </a:solidFill>
              </a:rPr>
              <a:pPr/>
              <a:t>3/19/2018</a:t>
            </a:fld>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0CED1879-D594-7048-AD12-28363999EDA9}" type="slidenum">
              <a:rPr lang="en-US" smtClean="0">
                <a:solidFill>
                  <a:prstClr val="black">
                    <a:tint val="75000"/>
                  </a:prstClr>
                </a:solidFill>
              </a:rPr>
              <a:pPr/>
              <a:t>39</a:t>
            </a:fld>
            <a:endParaRPr lang="en-US">
              <a:solidFill>
                <a:prstClr val="black">
                  <a:tint val="75000"/>
                </a:prstClr>
              </a:solidFill>
            </a:endParaRPr>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49638" y="2560287"/>
            <a:ext cx="3413187"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907238" y="1112487"/>
            <a:ext cx="5029200" cy="1015663"/>
          </a:xfrm>
          <a:prstGeom prst="rect">
            <a:avLst/>
          </a:prstGeom>
          <a:noFill/>
        </p:spPr>
        <p:txBody>
          <a:bodyPr wrap="square" rtlCol="0">
            <a:spAutoFit/>
          </a:bodyPr>
          <a:lstStyle/>
          <a:p>
            <a:r>
              <a:rPr lang="en-US" sz="2400" dirty="0" smtClean="0"/>
              <a:t>Compositionality</a:t>
            </a:r>
            <a:br>
              <a:rPr lang="en-US" sz="2400" dirty="0" smtClean="0"/>
            </a:br>
            <a:r>
              <a:rPr lang="en-US" i="1" dirty="0" smtClean="0"/>
              <a:t>Can induce spurious correlation between features</a:t>
            </a:r>
          </a:p>
          <a:p>
            <a:r>
              <a:rPr lang="en-US" i="1" dirty="0" smtClean="0"/>
              <a:t>Expansion of bug X </a:t>
            </a:r>
            <a:r>
              <a:rPr lang="en-US" i="1" dirty="0" smtClean="0">
                <a:latin typeface="Cambria" panose="02040503050406030204" pitchFamily="18" charset="0"/>
              </a:rPr>
              <a:t>~</a:t>
            </a:r>
            <a:r>
              <a:rPr lang="en-US" i="1" dirty="0" smtClean="0"/>
              <a:t> loss of non-X species</a:t>
            </a:r>
          </a:p>
        </p:txBody>
      </p:sp>
      <p:sp>
        <p:nvSpPr>
          <p:cNvPr id="6" name="TextBox 5"/>
          <p:cNvSpPr txBox="1"/>
          <p:nvPr/>
        </p:nvSpPr>
        <p:spPr>
          <a:xfrm>
            <a:off x="4907238" y="2253153"/>
            <a:ext cx="5029200" cy="738664"/>
          </a:xfrm>
          <a:prstGeom prst="rect">
            <a:avLst/>
          </a:prstGeom>
          <a:noFill/>
        </p:spPr>
        <p:txBody>
          <a:bodyPr wrap="square" rtlCol="0">
            <a:spAutoFit/>
          </a:bodyPr>
          <a:lstStyle/>
          <a:p>
            <a:r>
              <a:rPr lang="en-US" sz="2400" dirty="0" smtClean="0"/>
              <a:t>Sequencing depth</a:t>
            </a:r>
            <a:br>
              <a:rPr lang="en-US" sz="2400" dirty="0" smtClean="0"/>
            </a:br>
            <a:r>
              <a:rPr lang="en-US" i="1" dirty="0" smtClean="0"/>
              <a:t>Normalization needed to compare samples</a:t>
            </a:r>
          </a:p>
        </p:txBody>
      </p:sp>
      <p:sp>
        <p:nvSpPr>
          <p:cNvPr id="7" name="TextBox 6"/>
          <p:cNvSpPr txBox="1"/>
          <p:nvPr/>
        </p:nvSpPr>
        <p:spPr>
          <a:xfrm>
            <a:off x="4907238" y="3116820"/>
            <a:ext cx="5029200" cy="738664"/>
          </a:xfrm>
          <a:prstGeom prst="rect">
            <a:avLst/>
          </a:prstGeom>
          <a:noFill/>
        </p:spPr>
        <p:txBody>
          <a:bodyPr wrap="square" rtlCol="0">
            <a:spAutoFit/>
          </a:bodyPr>
          <a:lstStyle/>
          <a:p>
            <a:r>
              <a:rPr lang="en-US" sz="2400" dirty="0" smtClean="0"/>
              <a:t>Zeroes of absence vs. non-detection</a:t>
            </a:r>
            <a:br>
              <a:rPr lang="en-US" sz="2400" dirty="0" smtClean="0"/>
            </a:br>
            <a:r>
              <a:rPr lang="en-US" i="1" dirty="0" smtClean="0"/>
              <a:t>Zero-inflated models; seq. depth as a covariate</a:t>
            </a:r>
            <a:endParaRPr lang="en-US" sz="1400" i="1" dirty="0" smtClean="0"/>
          </a:p>
        </p:txBody>
      </p:sp>
      <p:sp>
        <p:nvSpPr>
          <p:cNvPr id="8" name="TextBox 7"/>
          <p:cNvSpPr txBox="1"/>
          <p:nvPr/>
        </p:nvSpPr>
        <p:spPr>
          <a:xfrm>
            <a:off x="4907238" y="3980487"/>
            <a:ext cx="5029200" cy="738664"/>
          </a:xfrm>
          <a:prstGeom prst="rect">
            <a:avLst/>
          </a:prstGeom>
          <a:noFill/>
        </p:spPr>
        <p:txBody>
          <a:bodyPr wrap="square" rtlCol="0">
            <a:spAutoFit/>
          </a:bodyPr>
          <a:lstStyle/>
          <a:p>
            <a:r>
              <a:rPr lang="en-US" sz="2400" dirty="0" smtClean="0"/>
              <a:t>Mean-variance dependency</a:t>
            </a:r>
            <a:br>
              <a:rPr lang="en-US" sz="2400" dirty="0" smtClean="0"/>
            </a:br>
            <a:r>
              <a:rPr lang="en-US" i="1" dirty="0" smtClean="0"/>
              <a:t>Use a transformation to variance-stabilize the data</a:t>
            </a:r>
            <a:endParaRPr lang="en-US" sz="1400" i="1" dirty="0" smtClean="0"/>
          </a:p>
        </p:txBody>
      </p:sp>
      <p:sp>
        <p:nvSpPr>
          <p:cNvPr id="9" name="TextBox 8"/>
          <p:cNvSpPr txBox="1"/>
          <p:nvPr/>
        </p:nvSpPr>
        <p:spPr>
          <a:xfrm>
            <a:off x="4907238" y="4844154"/>
            <a:ext cx="5029200" cy="738664"/>
          </a:xfrm>
          <a:prstGeom prst="rect">
            <a:avLst/>
          </a:prstGeom>
          <a:noFill/>
        </p:spPr>
        <p:txBody>
          <a:bodyPr wrap="square" rtlCol="0">
            <a:spAutoFit/>
          </a:bodyPr>
          <a:lstStyle/>
          <a:p>
            <a:r>
              <a:rPr lang="en-US" sz="2400" dirty="0" smtClean="0"/>
              <a:t>Batch effects and biases</a:t>
            </a:r>
            <a:br>
              <a:rPr lang="en-US" sz="2400" dirty="0" smtClean="0"/>
            </a:br>
            <a:r>
              <a:rPr lang="en-US" i="1" dirty="0" smtClean="0"/>
              <a:t>From extraction, sequencing, and bioinformatics</a:t>
            </a:r>
            <a:endParaRPr lang="en-US" sz="1100" i="1" dirty="0" smtClean="0"/>
          </a:p>
        </p:txBody>
      </p:sp>
      <p:sp>
        <p:nvSpPr>
          <p:cNvPr id="10" name="TextBox 9"/>
          <p:cNvSpPr txBox="1"/>
          <p:nvPr/>
        </p:nvSpPr>
        <p:spPr>
          <a:xfrm>
            <a:off x="4907238" y="5707823"/>
            <a:ext cx="5029200" cy="738664"/>
          </a:xfrm>
          <a:prstGeom prst="rect">
            <a:avLst/>
          </a:prstGeom>
          <a:noFill/>
        </p:spPr>
        <p:txBody>
          <a:bodyPr wrap="square" rtlCol="0">
            <a:spAutoFit/>
          </a:bodyPr>
          <a:lstStyle/>
          <a:p>
            <a:r>
              <a:rPr lang="en-US" sz="2400" dirty="0" smtClean="0"/>
              <a:t>Loss of power</a:t>
            </a:r>
            <a:br>
              <a:rPr lang="en-US" sz="2400" dirty="0" smtClean="0"/>
            </a:br>
            <a:r>
              <a:rPr lang="en-US" i="1" dirty="0" smtClean="0"/>
              <a:t>From having many more features than samples</a:t>
            </a:r>
            <a:endParaRPr lang="en-US" sz="1100" i="1" dirty="0" smtClean="0"/>
          </a:p>
        </p:txBody>
      </p:sp>
      <p:sp>
        <p:nvSpPr>
          <p:cNvPr id="11" name="Title 1"/>
          <p:cNvSpPr txBox="1">
            <a:spLocks/>
          </p:cNvSpPr>
          <p:nvPr/>
        </p:nvSpPr>
        <p:spPr>
          <a:xfrm>
            <a:off x="238539" y="229235"/>
            <a:ext cx="11714922" cy="654685"/>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Calibri" charset="0"/>
                <a:ea typeface="Calibri" charset="0"/>
                <a:cs typeface="Calibri" charset="0"/>
              </a:defRPr>
            </a:lvl1pPr>
          </a:lstStyle>
          <a:p>
            <a:r>
              <a:rPr lang="en-US" sz="4000" dirty="0" smtClean="0"/>
              <a:t>Multivariable association: caveats + methods</a:t>
            </a:r>
            <a:endParaRPr lang="en-US" sz="40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6928" y="934453"/>
            <a:ext cx="8250404" cy="5757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9960498" y="3103122"/>
            <a:ext cx="1889756" cy="1200329"/>
          </a:xfrm>
          <a:prstGeom prst="rect">
            <a:avLst/>
          </a:prstGeom>
        </p:spPr>
        <p:txBody>
          <a:bodyPr wrap="square">
            <a:spAutoFit/>
          </a:bodyPr>
          <a:lstStyle/>
          <a:p>
            <a:r>
              <a:rPr lang="en-US" dirty="0" smtClean="0"/>
              <a:t>Summary from </a:t>
            </a:r>
          </a:p>
          <a:p>
            <a:r>
              <a:rPr lang="en-US" dirty="0" err="1" smtClean="0"/>
              <a:t>Mallick</a:t>
            </a:r>
            <a:r>
              <a:rPr lang="en-US" dirty="0" smtClean="0"/>
              <a:t> et </a:t>
            </a:r>
            <a:r>
              <a:rPr lang="en-US" dirty="0"/>
              <a:t>al. </a:t>
            </a:r>
            <a:endParaRPr lang="en-US" dirty="0" smtClean="0"/>
          </a:p>
          <a:p>
            <a:r>
              <a:rPr lang="en-US" dirty="0" smtClean="0"/>
              <a:t>Genome biology</a:t>
            </a:r>
          </a:p>
          <a:p>
            <a:r>
              <a:rPr lang="en-US" dirty="0" smtClean="0"/>
              <a:t>18.1 </a:t>
            </a:r>
            <a:r>
              <a:rPr lang="en-US" dirty="0"/>
              <a:t>(2017): 228.</a:t>
            </a:r>
          </a:p>
        </p:txBody>
      </p:sp>
    </p:spTree>
    <p:extLst>
      <p:ext uri="{BB962C8B-B14F-4D97-AF65-F5344CB8AC3E}">
        <p14:creationId xmlns:p14="http://schemas.microsoft.com/office/powerpoint/2010/main" val="349134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074"/>
                                        </p:tgtEl>
                                        <p:attrNameLst>
                                          <p:attrName>style.visibility</p:attrName>
                                        </p:attrNameLst>
                                      </p:cBhvr>
                                      <p:to>
                                        <p:strVal val="visible"/>
                                      </p:to>
                                    </p:set>
                                    <p:animEffect transition="in" filter="fade">
                                      <p:cBhvr>
                                        <p:cTn id="42" dur="500"/>
                                        <p:tgtEl>
                                          <p:spTgt spid="307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And of course, the human </a:t>
            </a:r>
            <a:r>
              <a:rPr lang="en-US" dirty="0" err="1" smtClean="0"/>
              <a:t>microbiome</a:t>
            </a:r>
            <a:endParaRPr lang="en-US" dirty="0"/>
          </a:p>
        </p:txBody>
      </p:sp>
      <p:sp>
        <p:nvSpPr>
          <p:cNvPr id="4" name="Date Placeholder 3"/>
          <p:cNvSpPr>
            <a:spLocks noGrp="1"/>
          </p:cNvSpPr>
          <p:nvPr>
            <p:ph type="dt" sz="half" idx="10"/>
          </p:nvPr>
        </p:nvSpPr>
        <p:spPr/>
        <p:txBody>
          <a:bodyPr/>
          <a:lstStyle/>
          <a:p>
            <a:fld id="{F61C376A-F598-5B4F-A8D5-A35E8E160FA5}" type="datetime1">
              <a:rPr lang="en-US" smtClean="0"/>
              <a:t>3/19/2018</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4</a:t>
            </a:fld>
            <a:endParaRPr lang="en-US"/>
          </a:p>
        </p:txBody>
      </p:sp>
      <p:grpSp>
        <p:nvGrpSpPr>
          <p:cNvPr id="20" name="Group 19"/>
          <p:cNvGrpSpPr/>
          <p:nvPr/>
        </p:nvGrpSpPr>
        <p:grpSpPr>
          <a:xfrm>
            <a:off x="4907293" y="960147"/>
            <a:ext cx="7151324" cy="5661905"/>
            <a:chOff x="612250" y="228600"/>
            <a:chExt cx="8074550" cy="6392849"/>
          </a:xfrm>
        </p:grpSpPr>
        <p:pic>
          <p:nvPicPr>
            <p:cNvPr id="21" name="Picture 2" descr="http://www.advisoranalyst.com/glablog/wp-content/uploads/2013/11/tumblr_m43ba5Ji8P1r53gljo1_1280.jpg"/>
            <p:cNvPicPr>
              <a:picLocks noChangeAspect="1" noChangeArrowheads="1"/>
            </p:cNvPicPr>
            <p:nvPr/>
          </p:nvPicPr>
          <p:blipFill rotWithShape="1">
            <a:blip r:embed="rId3">
              <a:extLst>
                <a:ext uri="{28A0092B-C50C-407E-A947-70E740481C1C}">
                  <a14:useLocalDpi xmlns:a14="http://schemas.microsoft.com/office/drawing/2010/main" val="0"/>
                </a:ext>
              </a:extLst>
            </a:blip>
            <a:srcRect l="1174" t="523" r="779" b="640"/>
            <a:stretch/>
          </p:blipFill>
          <p:spPr bwMode="auto">
            <a:xfrm>
              <a:off x="612250" y="236552"/>
              <a:ext cx="7919500" cy="6384897"/>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6248400" y="228600"/>
              <a:ext cx="24384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 descr="http://upload.wikimedia.org/wikipedia/commons/thumb/c/c6/Simple_Torus.svg/310px-Simple_Torus.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8630" y="63513"/>
            <a:ext cx="1853397" cy="155446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634755" y="3246122"/>
            <a:ext cx="3632465" cy="3433930"/>
            <a:chOff x="5255931" y="1905000"/>
            <a:chExt cx="3702443" cy="3500083"/>
          </a:xfrm>
        </p:grpSpPr>
        <p:pic>
          <p:nvPicPr>
            <p:cNvPr id="10" name="Picture 9" descr="Untitled.png"/>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255931" y="1905000"/>
              <a:ext cx="3702443" cy="3500083"/>
            </a:xfrm>
            <a:prstGeom prst="rect">
              <a:avLst/>
            </a:prstGeom>
          </p:spPr>
        </p:pic>
        <p:sp>
          <p:nvSpPr>
            <p:cNvPr id="11" name="TextBox 10"/>
            <p:cNvSpPr txBox="1"/>
            <p:nvPr/>
          </p:nvSpPr>
          <p:spPr>
            <a:xfrm>
              <a:off x="6255558" y="1998200"/>
              <a:ext cx="761776" cy="394627"/>
            </a:xfrm>
            <a:prstGeom prst="rect">
              <a:avLst/>
            </a:prstGeom>
            <a:noFill/>
          </p:spPr>
          <p:txBody>
            <a:bodyPr wrap="none" lIns="91435" tIns="45718" rIns="91435" bIns="45718" rtlCol="0">
              <a:spAutoFit/>
            </a:bodyPr>
            <a:lstStyle/>
            <a:p>
              <a:pPr algn="ctr"/>
              <a:r>
                <a:rPr lang="en-US" sz="1600" b="1" dirty="0">
                  <a:solidFill>
                    <a:schemeClr val="tx2"/>
                  </a:solidFill>
                </a:rPr>
                <a:t>Bach</a:t>
              </a:r>
              <a:br>
                <a:rPr lang="en-US" sz="1600" b="1" dirty="0">
                  <a:solidFill>
                    <a:schemeClr val="tx2"/>
                  </a:solidFill>
                </a:rPr>
              </a:br>
              <a:r>
                <a:rPr lang="en-US" sz="1600" b="1" dirty="0">
                  <a:solidFill>
                    <a:schemeClr val="tx2"/>
                  </a:solidFill>
                </a:rPr>
                <a:t>NEJM 2002</a:t>
              </a:r>
            </a:p>
          </p:txBody>
        </p:sp>
      </p:grpSp>
      <p:sp>
        <p:nvSpPr>
          <p:cNvPr id="12" name="TextBox 11"/>
          <p:cNvSpPr txBox="1"/>
          <p:nvPr/>
        </p:nvSpPr>
        <p:spPr>
          <a:xfrm>
            <a:off x="238537" y="937798"/>
            <a:ext cx="5583146" cy="2677656"/>
          </a:xfrm>
          <a:prstGeom prst="rect">
            <a:avLst/>
          </a:prstGeom>
          <a:noFill/>
        </p:spPr>
        <p:txBody>
          <a:bodyPr wrap="square" rtlCol="0">
            <a:spAutoFit/>
          </a:bodyPr>
          <a:lstStyle/>
          <a:p>
            <a:pPr marL="182880" indent="-182880">
              <a:buFont typeface="Arial" panose="020B0604020202020204" pitchFamily="34" charset="0"/>
              <a:buChar char="•"/>
            </a:pPr>
            <a:r>
              <a:rPr lang="en-US" sz="2400" dirty="0" smtClean="0"/>
              <a:t>1-10x the cells of the human body</a:t>
            </a:r>
          </a:p>
          <a:p>
            <a:pPr marL="182880" indent="-182880">
              <a:buFont typeface="Arial" panose="020B0604020202020204" pitchFamily="34" charset="0"/>
              <a:buChar char="•"/>
            </a:pPr>
            <a:r>
              <a:rPr lang="en-US" sz="2400" dirty="0" smtClean="0"/>
              <a:t>1-2 kg of bugs, mostly in the gut</a:t>
            </a:r>
          </a:p>
          <a:p>
            <a:pPr marL="182880" indent="-182880">
              <a:buFont typeface="Arial" panose="020B0604020202020204" pitchFamily="34" charset="0"/>
              <a:buChar char="•"/>
            </a:pPr>
            <a:r>
              <a:rPr lang="en-US" sz="2400" dirty="0" smtClean="0"/>
              <a:t>100s of species, millions of genes</a:t>
            </a:r>
          </a:p>
          <a:p>
            <a:pPr marL="182880" indent="-182880">
              <a:buFont typeface="Arial" panose="020B0604020202020204" pitchFamily="34" charset="0"/>
              <a:buChar char="•"/>
            </a:pPr>
            <a:r>
              <a:rPr lang="en-US" sz="2400" dirty="0" smtClean="0"/>
              <a:t>A “forgotten organ”</a:t>
            </a:r>
          </a:p>
          <a:p>
            <a:pPr marL="182880" indent="-182880">
              <a:buFont typeface="Arial" panose="020B0604020202020204" pitchFamily="34" charset="0"/>
              <a:buChar char="•"/>
            </a:pPr>
            <a:r>
              <a:rPr lang="en-US" sz="2400" dirty="0" smtClean="0"/>
              <a:t>Aids in metabolism and immunity</a:t>
            </a:r>
          </a:p>
          <a:p>
            <a:pPr marL="182880" indent="-182880">
              <a:buFont typeface="Arial" panose="020B0604020202020204" pitchFamily="34" charset="0"/>
              <a:buChar char="•"/>
            </a:pPr>
            <a:r>
              <a:rPr lang="en-US" sz="2400" dirty="0" smtClean="0"/>
              <a:t>Covers “topologically exposed” surfaces</a:t>
            </a:r>
          </a:p>
          <a:p>
            <a:pPr marL="182880" indent="-182880">
              <a:buFont typeface="Arial" panose="020B0604020202020204" pitchFamily="34" charset="0"/>
              <a:buChar char="•"/>
            </a:pPr>
            <a:endParaRPr lang="en-US" sz="2400" dirty="0" smtClean="0"/>
          </a:p>
        </p:txBody>
      </p:sp>
    </p:spTree>
    <p:extLst>
      <p:ext uri="{BB962C8B-B14F-4D97-AF65-F5344CB8AC3E}">
        <p14:creationId xmlns:p14="http://schemas.microsoft.com/office/powerpoint/2010/main" val="6427805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5" end="5"/>
                                            </p:txEl>
                                          </p:spTgt>
                                        </p:tgtEl>
                                        <p:attrNameLst>
                                          <p:attrName>style.visibility</p:attrName>
                                        </p:attrNameLst>
                                      </p:cBhvr>
                                      <p:to>
                                        <p:strVal val="visible"/>
                                      </p:to>
                                    </p:set>
                                    <p:animEffect transition="in" filter="fade">
                                      <p:cBhvr>
                                        <p:cTn id="12" dur="500"/>
                                        <p:tgtEl>
                                          <p:spTgt spid="12">
                                            <p:txEl>
                                              <p:pRg st="5" end="5"/>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fade">
                                      <p:cBhvr>
                                        <p:cTn id="20" dur="500"/>
                                        <p:tgtEl>
                                          <p:spTgt spid="12">
                                            <p:txEl>
                                              <p:pRg st="0" end="0"/>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animEffect transition="in" filter="fade">
                                      <p:cBhvr>
                                        <p:cTn id="23" dur="500"/>
                                        <p:tgtEl>
                                          <p:spTgt spid="1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xEl>
                                              <p:pRg st="2" end="2"/>
                                            </p:txEl>
                                          </p:spTgt>
                                        </p:tgtEl>
                                        <p:attrNameLst>
                                          <p:attrName>style.visibility</p:attrName>
                                        </p:attrNameLst>
                                      </p:cBhvr>
                                      <p:to>
                                        <p:strVal val="visible"/>
                                      </p:to>
                                    </p:set>
                                    <p:animEffect transition="in" filter="fade">
                                      <p:cBhvr>
                                        <p:cTn id="28" dur="500"/>
                                        <p:tgtEl>
                                          <p:spTgt spid="12">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xEl>
                                              <p:pRg st="3" end="3"/>
                                            </p:txEl>
                                          </p:spTgt>
                                        </p:tgtEl>
                                        <p:attrNameLst>
                                          <p:attrName>style.visibility</p:attrName>
                                        </p:attrNameLst>
                                      </p:cBhvr>
                                      <p:to>
                                        <p:strVal val="visible"/>
                                      </p:to>
                                    </p:set>
                                    <p:animEffect transition="in" filter="fade">
                                      <p:cBhvr>
                                        <p:cTn id="33" dur="500"/>
                                        <p:tgtEl>
                                          <p:spTgt spid="12">
                                            <p:txEl>
                                              <p:pRg st="3" end="3"/>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2">
                                            <p:txEl>
                                              <p:pRg st="4" end="4"/>
                                            </p:txEl>
                                          </p:spTgt>
                                        </p:tgtEl>
                                        <p:attrNameLst>
                                          <p:attrName>style.visibility</p:attrName>
                                        </p:attrNameLst>
                                      </p:cBhvr>
                                      <p:to>
                                        <p:strVal val="visible"/>
                                      </p:to>
                                    </p:set>
                                    <p:animEffect transition="in" filter="fade">
                                      <p:cBhvr>
                                        <p:cTn id="36" dur="500"/>
                                        <p:tgtEl>
                                          <p:spTgt spid="12">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5982" y="4620038"/>
            <a:ext cx="1922290" cy="132658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7245" y="4369208"/>
            <a:ext cx="1922290" cy="1326589"/>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1948" y="2012098"/>
            <a:ext cx="1922290" cy="1326589"/>
          </a:xfrm>
          <a:prstGeom prst="rect">
            <a:avLst/>
          </a:prstGeom>
        </p:spPr>
      </p:pic>
      <p:sp>
        <p:nvSpPr>
          <p:cNvPr id="2" name="Title 1"/>
          <p:cNvSpPr>
            <a:spLocks noGrp="1"/>
          </p:cNvSpPr>
          <p:nvPr>
            <p:ph type="title"/>
          </p:nvPr>
        </p:nvSpPr>
        <p:spPr/>
        <p:txBody>
          <a:bodyPr>
            <a:normAutofit fontScale="90000"/>
          </a:bodyPr>
          <a:lstStyle/>
          <a:p>
            <a:r>
              <a:rPr lang="en-US" dirty="0" smtClean="0"/>
              <a:t>Temporal dynamics of microbial features</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3/19/2018</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40</a:t>
            </a:fld>
            <a:endParaRPr lang="en-US"/>
          </a:p>
        </p:txBody>
      </p:sp>
      <p:cxnSp>
        <p:nvCxnSpPr>
          <p:cNvPr id="8" name="Straight Arrow Connector 7"/>
          <p:cNvCxnSpPr/>
          <p:nvPr/>
        </p:nvCxnSpPr>
        <p:spPr>
          <a:xfrm flipH="1">
            <a:off x="9864146" y="5514353"/>
            <a:ext cx="285580" cy="4501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endCxn id="18" idx="1"/>
          </p:cNvCxnSpPr>
          <p:nvPr/>
        </p:nvCxnSpPr>
        <p:spPr>
          <a:xfrm>
            <a:off x="5625900" y="5695797"/>
            <a:ext cx="588940" cy="31448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8154445" y="2652171"/>
            <a:ext cx="440887" cy="2716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330745" y="2402454"/>
            <a:ext cx="2134118" cy="400110"/>
          </a:xfrm>
          <a:prstGeom prst="rect">
            <a:avLst/>
          </a:prstGeom>
          <a:noFill/>
        </p:spPr>
        <p:txBody>
          <a:bodyPr wrap="square" rtlCol="0">
            <a:spAutoFit/>
          </a:bodyPr>
          <a:lstStyle/>
          <a:p>
            <a:pPr algn="ctr"/>
            <a:r>
              <a:rPr lang="en-US" sz="2000" dirty="0"/>
              <a:t>Inter-individual</a:t>
            </a:r>
          </a:p>
        </p:txBody>
      </p:sp>
      <p:sp>
        <p:nvSpPr>
          <p:cNvPr id="14" name="TextBox 13"/>
          <p:cNvSpPr txBox="1"/>
          <p:nvPr/>
        </p:nvSpPr>
        <p:spPr>
          <a:xfrm>
            <a:off x="4254315" y="5954938"/>
            <a:ext cx="2134118" cy="400110"/>
          </a:xfrm>
          <a:prstGeom prst="rect">
            <a:avLst/>
          </a:prstGeom>
          <a:noFill/>
        </p:spPr>
        <p:txBody>
          <a:bodyPr wrap="square" rtlCol="0">
            <a:spAutoFit/>
          </a:bodyPr>
          <a:lstStyle/>
          <a:p>
            <a:pPr algn="ctr"/>
            <a:r>
              <a:rPr lang="en-US" sz="2000" dirty="0"/>
              <a:t>Time-varying</a:t>
            </a:r>
          </a:p>
        </p:txBody>
      </p:sp>
      <p:sp>
        <p:nvSpPr>
          <p:cNvPr id="15" name="TextBox 14"/>
          <p:cNvSpPr txBox="1"/>
          <p:nvPr/>
        </p:nvSpPr>
        <p:spPr>
          <a:xfrm>
            <a:off x="9801073" y="5954938"/>
            <a:ext cx="2134118" cy="400110"/>
          </a:xfrm>
          <a:prstGeom prst="rect">
            <a:avLst/>
          </a:prstGeom>
          <a:noFill/>
        </p:spPr>
        <p:txBody>
          <a:bodyPr wrap="square" rtlCol="0">
            <a:spAutoFit/>
          </a:bodyPr>
          <a:lstStyle/>
          <a:p>
            <a:pPr algn="ctr"/>
            <a:r>
              <a:rPr lang="en-US" sz="2000" dirty="0"/>
              <a:t>Biological noise</a:t>
            </a:r>
          </a:p>
        </p:txBody>
      </p:sp>
      <p:sp>
        <p:nvSpPr>
          <p:cNvPr id="16" name="Isosceles Triangle 15"/>
          <p:cNvSpPr/>
          <p:nvPr/>
        </p:nvSpPr>
        <p:spPr>
          <a:xfrm>
            <a:off x="6265972" y="2998513"/>
            <a:ext cx="3533150" cy="3059545"/>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960235" y="2926488"/>
            <a:ext cx="144623" cy="14462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193660" y="5989101"/>
            <a:ext cx="144623" cy="14462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9744162" y="5989348"/>
            <a:ext cx="144623" cy="14462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387" y="1164111"/>
            <a:ext cx="2640621" cy="1822315"/>
          </a:xfrm>
          <a:prstGeom prst="rect">
            <a:avLst/>
          </a:prstGeom>
        </p:spPr>
      </p:pic>
      <p:sp>
        <p:nvSpPr>
          <p:cNvPr id="21" name="Rectangle 20"/>
          <p:cNvSpPr/>
          <p:nvPr/>
        </p:nvSpPr>
        <p:spPr>
          <a:xfrm>
            <a:off x="3049968" y="1425081"/>
            <a:ext cx="3137471" cy="1089529"/>
          </a:xfrm>
          <a:prstGeom prst="rect">
            <a:avLst/>
          </a:prstGeom>
        </p:spPr>
        <p:txBody>
          <a:bodyPr wrap="square">
            <a:spAutoFit/>
          </a:bodyPr>
          <a:lstStyle/>
          <a:p>
            <a:pPr lvl="0">
              <a:lnSpc>
                <a:spcPct val="90000"/>
              </a:lnSpc>
              <a:spcBef>
                <a:spcPts val="1000"/>
              </a:spcBef>
            </a:pPr>
            <a:r>
              <a:rPr lang="en-US" sz="2400" dirty="0" smtClean="0">
                <a:solidFill>
                  <a:prstClr val="black"/>
                </a:solidFill>
              </a:rPr>
              <a:t>Consider the dynamics of a microbial feature in 3 individuals over time.</a:t>
            </a:r>
            <a:endParaRPr lang="en-US" sz="2400" dirty="0">
              <a:solidFill>
                <a:prstClr val="black"/>
              </a:solidFill>
            </a:endParaRPr>
          </a:p>
        </p:txBody>
      </p:sp>
      <p:sp>
        <p:nvSpPr>
          <p:cNvPr id="28" name="Rectangle 27"/>
          <p:cNvSpPr/>
          <p:nvPr/>
        </p:nvSpPr>
        <p:spPr>
          <a:xfrm>
            <a:off x="701099" y="3162422"/>
            <a:ext cx="5667041" cy="1089529"/>
          </a:xfrm>
          <a:prstGeom prst="rect">
            <a:avLst/>
          </a:prstGeom>
        </p:spPr>
        <p:txBody>
          <a:bodyPr wrap="square">
            <a:spAutoFit/>
          </a:bodyPr>
          <a:lstStyle/>
          <a:p>
            <a:pPr lvl="0">
              <a:lnSpc>
                <a:spcPct val="90000"/>
              </a:lnSpc>
              <a:spcBef>
                <a:spcPts val="1000"/>
              </a:spcBef>
            </a:pPr>
            <a:r>
              <a:rPr lang="en-US" sz="2400" dirty="0" smtClean="0">
                <a:solidFill>
                  <a:prstClr val="black"/>
                </a:solidFill>
              </a:rPr>
              <a:t>A </a:t>
            </a:r>
            <a:r>
              <a:rPr lang="en-US" sz="2400" b="1" dirty="0" smtClean="0">
                <a:solidFill>
                  <a:prstClr val="black"/>
                </a:solidFill>
              </a:rPr>
              <a:t>Gaussian Process</a:t>
            </a:r>
            <a:r>
              <a:rPr lang="en-US" sz="2400" dirty="0" smtClean="0">
                <a:solidFill>
                  <a:prstClr val="black"/>
                </a:solidFill>
              </a:rPr>
              <a:t> model allows us to decompose this variation into component elements/mechanisms:</a:t>
            </a:r>
            <a:endParaRPr lang="en-US" sz="2400" dirty="0">
              <a:solidFill>
                <a:prstClr val="black"/>
              </a:solidFill>
            </a:endParaRPr>
          </a:p>
        </p:txBody>
      </p:sp>
      <p:sp>
        <p:nvSpPr>
          <p:cNvPr id="31" name="Rectangle 30"/>
          <p:cNvSpPr/>
          <p:nvPr/>
        </p:nvSpPr>
        <p:spPr>
          <a:xfrm>
            <a:off x="1129343" y="5590759"/>
            <a:ext cx="1340303" cy="830997"/>
          </a:xfrm>
          <a:prstGeom prst="rect">
            <a:avLst/>
          </a:prstGeom>
        </p:spPr>
        <p:txBody>
          <a:bodyPr wrap="none">
            <a:spAutoFit/>
          </a:bodyPr>
          <a:lstStyle/>
          <a:p>
            <a:r>
              <a:rPr lang="en-US" sz="1600" dirty="0" smtClean="0">
                <a:solidFill>
                  <a:srgbClr val="C00000"/>
                </a:solidFill>
                <a:ea typeface="Gill Sans" charset="0"/>
                <a:cs typeface="Gill Sans" charset="0"/>
                <a:sym typeface="Gill Sans" charset="0"/>
              </a:rPr>
              <a:t>Jason</a:t>
            </a:r>
          </a:p>
          <a:p>
            <a:r>
              <a:rPr lang="en-US" sz="1600" dirty="0" smtClean="0">
                <a:solidFill>
                  <a:srgbClr val="C00000"/>
                </a:solidFill>
                <a:sym typeface="Gill Sans" charset="0"/>
              </a:rPr>
              <a:t>Lloyd-Price</a:t>
            </a:r>
          </a:p>
          <a:p>
            <a:r>
              <a:rPr lang="en-US" sz="1600" dirty="0" smtClean="0">
                <a:solidFill>
                  <a:srgbClr val="C00000"/>
                </a:solidFill>
                <a:sym typeface="Gill Sans" charset="0"/>
              </a:rPr>
              <a:t>(HSPH/Broad)</a:t>
            </a:r>
            <a:endParaRPr lang="en-US" sz="1600" dirty="0">
              <a:solidFill>
                <a:srgbClr val="C00000"/>
              </a:solidFill>
            </a:endParaRPr>
          </a:p>
        </p:txBody>
      </p:sp>
      <p:pic>
        <p:nvPicPr>
          <p:cNvPr id="32" name="Picture 2" descr="Jason Lloyd-Price"/>
          <p:cNvPicPr>
            <a:picLocks noChangeAspect="1" noChangeArrowheads="1"/>
          </p:cNvPicPr>
          <p:nvPr/>
        </p:nvPicPr>
        <p:blipFill rotWithShape="1">
          <a:blip r:embed="rId6">
            <a:extLst>
              <a:ext uri="{28A0092B-C50C-407E-A947-70E740481C1C}">
                <a14:useLocalDpi xmlns:a14="http://schemas.microsoft.com/office/drawing/2010/main" val="0"/>
              </a:ext>
            </a:extLst>
          </a:blip>
          <a:srcRect t="7082" b="17084"/>
          <a:stretch/>
        </p:blipFill>
        <p:spPr bwMode="auto">
          <a:xfrm>
            <a:off x="233499" y="5598805"/>
            <a:ext cx="813908" cy="822951"/>
          </a:xfrm>
          <a:prstGeom prst="ellipse">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42267" y="209553"/>
            <a:ext cx="1037622" cy="1074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3463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par>
                                <p:cTn id="38" presetID="10" presetClass="entr" presetSubtype="0"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par>
                                <p:cTn id="49" presetID="10" presetClass="entr" presetSubtype="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500"/>
                                        <p:tgtEl>
                                          <p:spTgt spid="8"/>
                                        </p:tgtEl>
                                      </p:cBhvr>
                                    </p:animEffect>
                                  </p:childTnLst>
                                </p:cTn>
                              </p:par>
                              <p:par>
                                <p:cTn id="52" presetID="10" presetClass="entr" presetSubtype="0" fill="hold" nodeType="with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500"/>
                                        <p:tgtEl>
                                          <p:spTgt spid="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animBg="1"/>
      <p:bldP spid="17" grpId="0" animBg="1"/>
      <p:bldP spid="18" grpId="0" animBg="1"/>
      <p:bldP spid="19" grpId="0" animBg="1"/>
      <p:bldP spid="21" grpId="0"/>
      <p:bldP spid="2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Temporal dynamics of microbial </a:t>
            </a:r>
            <a:r>
              <a:rPr lang="en-US" i="1" dirty="0" smtClean="0"/>
              <a:t>species in the gut</a:t>
            </a:r>
            <a:endParaRPr lang="en-US" i="1" dirty="0"/>
          </a:p>
        </p:txBody>
      </p:sp>
      <p:sp>
        <p:nvSpPr>
          <p:cNvPr id="4" name="Date Placeholder 3"/>
          <p:cNvSpPr>
            <a:spLocks noGrp="1"/>
          </p:cNvSpPr>
          <p:nvPr>
            <p:ph type="dt" sz="half" idx="10"/>
          </p:nvPr>
        </p:nvSpPr>
        <p:spPr/>
        <p:txBody>
          <a:bodyPr/>
          <a:lstStyle/>
          <a:p>
            <a:fld id="{149AB08A-B8FE-2744-A176-508EFC0AA4E9}" type="datetime1">
              <a:rPr lang="en-US" smtClean="0"/>
              <a:t>3/19/2018</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41</a:t>
            </a:fld>
            <a:endParaRPr lang="en-US"/>
          </a:p>
        </p:txBody>
      </p:sp>
      <p:pic>
        <p:nvPicPr>
          <p:cNvPr id="6" name="Picture 5"/>
          <p:cNvPicPr>
            <a:picLocks noChangeAspect="1"/>
          </p:cNvPicPr>
          <p:nvPr/>
        </p:nvPicPr>
        <p:blipFill>
          <a:blip r:embed="rId2"/>
          <a:stretch>
            <a:fillRect/>
          </a:stretch>
        </p:blipFill>
        <p:spPr>
          <a:xfrm>
            <a:off x="1249733" y="1096952"/>
            <a:ext cx="9253729" cy="5245714"/>
          </a:xfrm>
          <a:prstGeom prst="rect">
            <a:avLst/>
          </a:prstGeom>
        </p:spPr>
      </p:pic>
      <p:sp>
        <p:nvSpPr>
          <p:cNvPr id="7" name="TextBox 6"/>
          <p:cNvSpPr txBox="1"/>
          <p:nvPr/>
        </p:nvSpPr>
        <p:spPr>
          <a:xfrm>
            <a:off x="4967711" y="1234464"/>
            <a:ext cx="2134118" cy="400110"/>
          </a:xfrm>
          <a:prstGeom prst="rect">
            <a:avLst/>
          </a:prstGeom>
          <a:solidFill>
            <a:schemeClr val="bg1"/>
          </a:solidFill>
        </p:spPr>
        <p:txBody>
          <a:bodyPr wrap="square" rtlCol="0">
            <a:spAutoFit/>
          </a:bodyPr>
          <a:lstStyle/>
          <a:p>
            <a:pPr algn="ctr"/>
            <a:r>
              <a:rPr lang="en-US" sz="2000" b="1" dirty="0"/>
              <a:t>Inter-individual</a:t>
            </a:r>
          </a:p>
        </p:txBody>
      </p:sp>
      <p:sp>
        <p:nvSpPr>
          <p:cNvPr id="8" name="TextBox 7"/>
          <p:cNvSpPr txBox="1"/>
          <p:nvPr/>
        </p:nvSpPr>
        <p:spPr>
          <a:xfrm>
            <a:off x="2529879" y="5623536"/>
            <a:ext cx="2134118" cy="400110"/>
          </a:xfrm>
          <a:prstGeom prst="rect">
            <a:avLst/>
          </a:prstGeom>
          <a:solidFill>
            <a:schemeClr val="bg1"/>
          </a:solidFill>
        </p:spPr>
        <p:txBody>
          <a:bodyPr wrap="square" rtlCol="0">
            <a:spAutoFit/>
          </a:bodyPr>
          <a:lstStyle/>
          <a:p>
            <a:pPr algn="ctr"/>
            <a:r>
              <a:rPr lang="en-US" sz="2000" b="1" dirty="0"/>
              <a:t>Time-varying</a:t>
            </a:r>
          </a:p>
        </p:txBody>
      </p:sp>
      <p:sp>
        <p:nvSpPr>
          <p:cNvPr id="9" name="TextBox 8"/>
          <p:cNvSpPr txBox="1"/>
          <p:nvPr/>
        </p:nvSpPr>
        <p:spPr>
          <a:xfrm>
            <a:off x="7482577" y="5623536"/>
            <a:ext cx="2134118" cy="400110"/>
          </a:xfrm>
          <a:prstGeom prst="rect">
            <a:avLst/>
          </a:prstGeom>
          <a:solidFill>
            <a:schemeClr val="bg1"/>
          </a:solidFill>
        </p:spPr>
        <p:txBody>
          <a:bodyPr wrap="square" rtlCol="0">
            <a:spAutoFit/>
          </a:bodyPr>
          <a:lstStyle/>
          <a:p>
            <a:pPr algn="ctr"/>
            <a:r>
              <a:rPr lang="en-US" sz="2000" b="1" dirty="0"/>
              <a:t>Biological noise</a:t>
            </a:r>
          </a:p>
        </p:txBody>
      </p:sp>
      <p:sp>
        <p:nvSpPr>
          <p:cNvPr id="10" name="TextBox 9"/>
          <p:cNvSpPr txBox="1"/>
          <p:nvPr/>
        </p:nvSpPr>
        <p:spPr>
          <a:xfrm>
            <a:off x="8316426" y="1874537"/>
            <a:ext cx="1862161" cy="1015663"/>
          </a:xfrm>
          <a:prstGeom prst="rect">
            <a:avLst/>
          </a:prstGeom>
          <a:solidFill>
            <a:schemeClr val="bg1">
              <a:lumMod val="95000"/>
            </a:schemeClr>
          </a:solidFill>
          <a:ln>
            <a:noFill/>
          </a:ln>
        </p:spPr>
        <p:txBody>
          <a:bodyPr wrap="square" rtlCol="0">
            <a:spAutoFit/>
          </a:bodyPr>
          <a:lstStyle/>
          <a:p>
            <a:pPr algn="ctr"/>
            <a:r>
              <a:rPr lang="en-US" sz="2000" i="1" dirty="0"/>
              <a:t>Larger point = more certain position</a:t>
            </a:r>
          </a:p>
        </p:txBody>
      </p:sp>
      <p:sp>
        <p:nvSpPr>
          <p:cNvPr id="11" name="Rectangle 10"/>
          <p:cNvSpPr/>
          <p:nvPr/>
        </p:nvSpPr>
        <p:spPr>
          <a:xfrm>
            <a:off x="1129343" y="5590759"/>
            <a:ext cx="1340303" cy="830997"/>
          </a:xfrm>
          <a:prstGeom prst="rect">
            <a:avLst/>
          </a:prstGeom>
        </p:spPr>
        <p:txBody>
          <a:bodyPr wrap="none">
            <a:spAutoFit/>
          </a:bodyPr>
          <a:lstStyle/>
          <a:p>
            <a:r>
              <a:rPr lang="en-US" sz="1600" dirty="0" smtClean="0">
                <a:solidFill>
                  <a:srgbClr val="C00000"/>
                </a:solidFill>
                <a:ea typeface="Gill Sans" charset="0"/>
                <a:cs typeface="Gill Sans" charset="0"/>
                <a:sym typeface="Gill Sans" charset="0"/>
              </a:rPr>
              <a:t>Jason</a:t>
            </a:r>
          </a:p>
          <a:p>
            <a:r>
              <a:rPr lang="en-US" sz="1600" dirty="0" smtClean="0">
                <a:solidFill>
                  <a:srgbClr val="C00000"/>
                </a:solidFill>
                <a:sym typeface="Gill Sans" charset="0"/>
              </a:rPr>
              <a:t>Lloyd-Price</a:t>
            </a:r>
          </a:p>
          <a:p>
            <a:r>
              <a:rPr lang="en-US" sz="1600" dirty="0" smtClean="0">
                <a:solidFill>
                  <a:srgbClr val="C00000"/>
                </a:solidFill>
                <a:sym typeface="Gill Sans" charset="0"/>
              </a:rPr>
              <a:t>(HSPH/Broad)</a:t>
            </a:r>
            <a:endParaRPr lang="en-US" sz="1600" dirty="0">
              <a:solidFill>
                <a:srgbClr val="C00000"/>
              </a:solidFill>
            </a:endParaRPr>
          </a:p>
        </p:txBody>
      </p:sp>
      <p:pic>
        <p:nvPicPr>
          <p:cNvPr id="12" name="Picture 2" descr="Jason Lloyd-Price"/>
          <p:cNvPicPr>
            <a:picLocks noChangeAspect="1" noChangeArrowheads="1"/>
          </p:cNvPicPr>
          <p:nvPr/>
        </p:nvPicPr>
        <p:blipFill rotWithShape="1">
          <a:blip r:embed="rId3">
            <a:extLst>
              <a:ext uri="{28A0092B-C50C-407E-A947-70E740481C1C}">
                <a14:useLocalDpi xmlns:a14="http://schemas.microsoft.com/office/drawing/2010/main" val="0"/>
              </a:ext>
            </a:extLst>
          </a:blip>
          <a:srcRect t="7082" b="17084"/>
          <a:stretch/>
        </p:blipFill>
        <p:spPr bwMode="auto">
          <a:xfrm>
            <a:off x="233499" y="5598805"/>
            <a:ext cx="813908" cy="822951"/>
          </a:xfrm>
          <a:prstGeom prst="ellipse">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163777" y="4526268"/>
            <a:ext cx="914400" cy="914400"/>
            <a:chOff x="228600" y="5759410"/>
            <a:chExt cx="914400" cy="914400"/>
          </a:xfrm>
        </p:grpSpPr>
        <p:pic>
          <p:nvPicPr>
            <p:cNvPr id="1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759410"/>
              <a:ext cx="914400" cy="914400"/>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356061" y="6057790"/>
              <a:ext cx="655950" cy="369332"/>
            </a:xfrm>
            <a:prstGeom prst="rect">
              <a:avLst/>
            </a:prstGeom>
            <a:noFill/>
          </p:spPr>
          <p:txBody>
            <a:bodyPr wrap="none" rtlCol="0">
              <a:spAutoFit/>
            </a:bodyPr>
            <a:lstStyle/>
            <a:p>
              <a:pPr algn="ctr"/>
              <a:r>
                <a:rPr lang="en-US" b="1" dirty="0" smtClean="0">
                  <a:effectLst>
                    <a:glow rad="152400">
                      <a:schemeClr val="bg1"/>
                    </a:glow>
                  </a:effectLst>
                  <a:latin typeface="Calibri" panose="020F0502020204030204" pitchFamily="34" charset="0"/>
                </a:rPr>
                <a:t>HMP</a:t>
              </a:r>
              <a:endParaRPr lang="en-US" b="1" dirty="0">
                <a:effectLst>
                  <a:glow rad="152400">
                    <a:schemeClr val="bg1"/>
                  </a:glow>
                </a:effectLst>
                <a:latin typeface="Calibri" panose="020F0502020204030204" pitchFamily="34" charset="0"/>
              </a:endParaRPr>
            </a:p>
          </p:txBody>
        </p:sp>
      </p:grpSp>
      <p:pic>
        <p:nvPicPr>
          <p:cNvPr id="1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42267" y="209553"/>
            <a:ext cx="1037622" cy="1074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289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072" y="963945"/>
            <a:ext cx="7632313" cy="552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en-US" dirty="0" err="1" smtClean="0"/>
              <a:t>Multi’omic</a:t>
            </a:r>
            <a:r>
              <a:rPr lang="en-US" dirty="0" smtClean="0"/>
              <a:t> association (IBD example)</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3/19/2018</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42</a:t>
            </a:fld>
            <a:endParaRPr lang="en-US"/>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84881" y="174133"/>
            <a:ext cx="1303987" cy="1787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9733" y="1874536"/>
            <a:ext cx="7313048" cy="40682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04876" y="5446192"/>
            <a:ext cx="1483992" cy="993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Rectangle 41"/>
          <p:cNvSpPr/>
          <p:nvPr/>
        </p:nvSpPr>
        <p:spPr>
          <a:xfrm>
            <a:off x="8851397" y="2331732"/>
            <a:ext cx="3102064" cy="885371"/>
          </a:xfrm>
          <a:prstGeom prst="rect">
            <a:avLst/>
          </a:prstGeom>
        </p:spPr>
        <p:txBody>
          <a:bodyPr wrap="square">
            <a:spAutoFit/>
          </a:bodyPr>
          <a:lstStyle/>
          <a:p>
            <a:pPr lvl="0">
              <a:lnSpc>
                <a:spcPct val="90000"/>
              </a:lnSpc>
              <a:spcBef>
                <a:spcPts val="1000"/>
              </a:spcBef>
            </a:pPr>
            <a:r>
              <a:rPr lang="en-US" sz="2400" dirty="0" err="1" smtClean="0">
                <a:solidFill>
                  <a:prstClr val="black"/>
                </a:solidFill>
              </a:rPr>
              <a:t>Metagenomic</a:t>
            </a:r>
            <a:r>
              <a:rPr lang="en-US" sz="2400" dirty="0" smtClean="0">
                <a:solidFill>
                  <a:prstClr val="black"/>
                </a:solidFill>
              </a:rPr>
              <a:t> profiles</a:t>
            </a:r>
            <a:endParaRPr lang="en-US" sz="2400" dirty="0">
              <a:solidFill>
                <a:prstClr val="black"/>
              </a:solidFill>
            </a:endParaRPr>
          </a:p>
          <a:p>
            <a:pPr lvl="0">
              <a:lnSpc>
                <a:spcPct val="90000"/>
              </a:lnSpc>
              <a:spcBef>
                <a:spcPts val="1000"/>
              </a:spcBef>
            </a:pPr>
            <a:r>
              <a:rPr lang="en-US" sz="2400" i="1" dirty="0" smtClean="0">
                <a:solidFill>
                  <a:prstClr val="black"/>
                </a:solidFill>
              </a:rPr>
              <a:t>(here, species)</a:t>
            </a:r>
            <a:endParaRPr lang="en-US" sz="2400" i="1" dirty="0">
              <a:solidFill>
                <a:prstClr val="black"/>
              </a:solidFill>
            </a:endParaRPr>
          </a:p>
        </p:txBody>
      </p:sp>
      <p:sp>
        <p:nvSpPr>
          <p:cNvPr id="43" name="Rectangle 42"/>
          <p:cNvSpPr/>
          <p:nvPr/>
        </p:nvSpPr>
        <p:spPr>
          <a:xfrm>
            <a:off x="8851397" y="3337561"/>
            <a:ext cx="3102064" cy="1882567"/>
          </a:xfrm>
          <a:prstGeom prst="rect">
            <a:avLst/>
          </a:prstGeom>
        </p:spPr>
        <p:txBody>
          <a:bodyPr wrap="square">
            <a:spAutoFit/>
          </a:bodyPr>
          <a:lstStyle/>
          <a:p>
            <a:pPr lvl="0">
              <a:lnSpc>
                <a:spcPct val="90000"/>
              </a:lnSpc>
              <a:spcBef>
                <a:spcPts val="1000"/>
              </a:spcBef>
            </a:pPr>
            <a:r>
              <a:rPr lang="en-US" sz="2400" dirty="0" smtClean="0">
                <a:solidFill>
                  <a:prstClr val="black"/>
                </a:solidFill>
              </a:rPr>
              <a:t>Other high-throughput profiles of the </a:t>
            </a:r>
            <a:r>
              <a:rPr lang="en-US" sz="2400" u="sng" dirty="0" smtClean="0">
                <a:solidFill>
                  <a:prstClr val="black"/>
                </a:solidFill>
              </a:rPr>
              <a:t>same </a:t>
            </a:r>
            <a:r>
              <a:rPr lang="en-US" sz="2400" u="sng" dirty="0" err="1" smtClean="0">
                <a:solidFill>
                  <a:prstClr val="black"/>
                </a:solidFill>
              </a:rPr>
              <a:t>biosamples</a:t>
            </a:r>
            <a:endParaRPr lang="en-US" sz="2400" u="sng" dirty="0" smtClean="0">
              <a:solidFill>
                <a:prstClr val="black"/>
              </a:solidFill>
            </a:endParaRPr>
          </a:p>
          <a:p>
            <a:pPr lvl="0">
              <a:lnSpc>
                <a:spcPct val="90000"/>
              </a:lnSpc>
              <a:spcBef>
                <a:spcPts val="1000"/>
              </a:spcBef>
            </a:pPr>
            <a:r>
              <a:rPr lang="en-US" sz="2400" i="1" dirty="0" smtClean="0">
                <a:solidFill>
                  <a:prstClr val="black"/>
                </a:solidFill>
              </a:rPr>
              <a:t>(here, untargeted metabolomics</a:t>
            </a:r>
            <a:r>
              <a:rPr lang="en-US" sz="2400" dirty="0" smtClean="0">
                <a:solidFill>
                  <a:prstClr val="black"/>
                </a:solidFill>
              </a:rPr>
              <a:t>) </a:t>
            </a:r>
            <a:endParaRPr lang="en-US" sz="2400" dirty="0">
              <a:solidFill>
                <a:prstClr val="black"/>
              </a:solidFill>
            </a:endParaRPr>
          </a:p>
        </p:txBody>
      </p:sp>
      <p:sp>
        <p:nvSpPr>
          <p:cNvPr id="3" name="Oval 2"/>
          <p:cNvSpPr/>
          <p:nvPr/>
        </p:nvSpPr>
        <p:spPr>
          <a:xfrm>
            <a:off x="2347001" y="6080731"/>
            <a:ext cx="1828780" cy="64007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4084342" y="5446192"/>
            <a:ext cx="1828780" cy="64007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6757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5"/>
                                        </p:tgtEl>
                                        <p:attrNameLst>
                                          <p:attrName>style.visibility</p:attrName>
                                        </p:attrNameLst>
                                      </p:cBhvr>
                                      <p:to>
                                        <p:strVal val="visible"/>
                                      </p:to>
                                    </p:set>
                                    <p:animEffect transition="in" filter="fade">
                                      <p:cBhvr>
                                        <p:cTn id="7" dur="500"/>
                                        <p:tgtEl>
                                          <p:spTgt spid="717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par>
                                <p:cTn id="11" presetID="10" presetClass="entr" presetSubtype="0" fill="hold" nodeType="withEffect">
                                  <p:stCondLst>
                                    <p:cond delay="0"/>
                                  </p:stCondLst>
                                  <p:childTnLst>
                                    <p:set>
                                      <p:cBhvr>
                                        <p:cTn id="12" dur="1" fill="hold">
                                          <p:stCondLst>
                                            <p:cond delay="0"/>
                                          </p:stCondLst>
                                        </p:cTn>
                                        <p:tgtEl>
                                          <p:spTgt spid="7174"/>
                                        </p:tgtEl>
                                        <p:attrNameLst>
                                          <p:attrName>style.visibility</p:attrName>
                                        </p:attrNameLst>
                                      </p:cBhvr>
                                      <p:to>
                                        <p:strVal val="visible"/>
                                      </p:to>
                                    </p:set>
                                    <p:animEffect transition="in" filter="fade">
                                      <p:cBhvr>
                                        <p:cTn id="13" dur="500"/>
                                        <p:tgtEl>
                                          <p:spTgt spid="717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173"/>
                                        </p:tgtEl>
                                        <p:attrNameLst>
                                          <p:attrName>style.visibility</p:attrName>
                                        </p:attrNameLst>
                                      </p:cBhvr>
                                      <p:to>
                                        <p:strVal val="visible"/>
                                      </p:to>
                                    </p:set>
                                    <p:animEffect transition="in" filter="fade">
                                      <p:cBhvr>
                                        <p:cTn id="18" dur="500"/>
                                        <p:tgtEl>
                                          <p:spTgt spid="717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500"/>
                                        <p:tgtEl>
                                          <p:spTgt spid="4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3" grpId="0" animBg="1"/>
      <p:bldP spid="4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Multi’omic</a:t>
            </a:r>
            <a:r>
              <a:rPr lang="en-US" dirty="0" smtClean="0"/>
              <a:t> association (IBD example)</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3/19/2018</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43</a:t>
            </a:fld>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84881" y="174133"/>
            <a:ext cx="1303987" cy="1787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04876" y="5446192"/>
            <a:ext cx="1483992" cy="993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Rectangle 41"/>
          <p:cNvSpPr/>
          <p:nvPr/>
        </p:nvSpPr>
        <p:spPr>
          <a:xfrm>
            <a:off x="8026754" y="2240293"/>
            <a:ext cx="3937241" cy="757130"/>
          </a:xfrm>
          <a:prstGeom prst="rect">
            <a:avLst/>
          </a:prstGeom>
        </p:spPr>
        <p:txBody>
          <a:bodyPr wrap="square">
            <a:spAutoFit/>
          </a:bodyPr>
          <a:lstStyle/>
          <a:p>
            <a:pPr lvl="0">
              <a:lnSpc>
                <a:spcPct val="90000"/>
              </a:lnSpc>
              <a:spcBef>
                <a:spcPts val="1000"/>
              </a:spcBef>
            </a:pPr>
            <a:r>
              <a:rPr lang="en-US" sz="2400" dirty="0" smtClean="0">
                <a:solidFill>
                  <a:prstClr val="black"/>
                </a:solidFill>
              </a:rPr>
              <a:t>Identify associations between feature types</a:t>
            </a:r>
            <a:endParaRPr lang="en-US" sz="2400" i="1" dirty="0">
              <a:solidFill>
                <a:prstClr val="black"/>
              </a:solidFill>
            </a:endParaRPr>
          </a:p>
        </p:txBody>
      </p:sp>
      <p:pic>
        <p:nvPicPr>
          <p:cNvPr id="11"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465" y="868708"/>
            <a:ext cx="7645172" cy="5852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25" y="1626130"/>
            <a:ext cx="3382962" cy="26527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Oval 16"/>
          <p:cNvSpPr/>
          <p:nvPr/>
        </p:nvSpPr>
        <p:spPr>
          <a:xfrm>
            <a:off x="3172916" y="4405954"/>
            <a:ext cx="305042" cy="274317"/>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016219" y="3154683"/>
            <a:ext cx="3937241" cy="1089529"/>
          </a:xfrm>
          <a:prstGeom prst="rect">
            <a:avLst/>
          </a:prstGeom>
        </p:spPr>
        <p:txBody>
          <a:bodyPr wrap="square">
            <a:spAutoFit/>
          </a:bodyPr>
          <a:lstStyle/>
          <a:p>
            <a:pPr lvl="0">
              <a:lnSpc>
                <a:spcPct val="90000"/>
              </a:lnSpc>
              <a:spcBef>
                <a:spcPts val="1000"/>
              </a:spcBef>
            </a:pPr>
            <a:r>
              <a:rPr lang="en-US" sz="2400" dirty="0" smtClean="0">
                <a:solidFill>
                  <a:prstClr val="black"/>
                </a:solidFill>
              </a:rPr>
              <a:t>Many, many potential associations </a:t>
            </a:r>
            <a:r>
              <a:rPr lang="en-US" sz="2400" dirty="0" smtClean="0">
                <a:solidFill>
                  <a:prstClr val="black"/>
                </a:solidFill>
                <a:sym typeface="Wingdings" pitchFamily="2" charset="2"/>
              </a:rPr>
              <a:t> </a:t>
            </a:r>
            <a:r>
              <a:rPr lang="en-US" sz="2400" dirty="0" smtClean="0">
                <a:solidFill>
                  <a:prstClr val="black"/>
                </a:solidFill>
              </a:rPr>
              <a:t>huge multiple hypothesis testing problem</a:t>
            </a:r>
            <a:endParaRPr lang="en-US" sz="2400" i="1" dirty="0">
              <a:solidFill>
                <a:prstClr val="black"/>
              </a:solidFill>
            </a:endParaRPr>
          </a:p>
        </p:txBody>
      </p:sp>
      <p:sp>
        <p:nvSpPr>
          <p:cNvPr id="19" name="Rectangle 18"/>
          <p:cNvSpPr/>
          <p:nvPr/>
        </p:nvSpPr>
        <p:spPr>
          <a:xfrm>
            <a:off x="8016219" y="4343390"/>
            <a:ext cx="3937241" cy="1089529"/>
          </a:xfrm>
          <a:prstGeom prst="rect">
            <a:avLst/>
          </a:prstGeom>
        </p:spPr>
        <p:txBody>
          <a:bodyPr wrap="square">
            <a:spAutoFit/>
          </a:bodyPr>
          <a:lstStyle/>
          <a:p>
            <a:pPr lvl="0">
              <a:lnSpc>
                <a:spcPct val="90000"/>
              </a:lnSpc>
              <a:spcBef>
                <a:spcPts val="1000"/>
              </a:spcBef>
            </a:pPr>
            <a:r>
              <a:rPr lang="en-US" sz="2400" dirty="0" smtClean="0">
                <a:solidFill>
                  <a:prstClr val="black"/>
                </a:solidFill>
              </a:rPr>
              <a:t>Need to reduce dimensions of the two datasets (PCA, clustering, etc.)</a:t>
            </a:r>
            <a:endParaRPr lang="en-US" sz="2400" i="1" dirty="0">
              <a:solidFill>
                <a:prstClr val="black"/>
              </a:solidFill>
            </a:endParaRPr>
          </a:p>
        </p:txBody>
      </p:sp>
    </p:spTree>
    <p:extLst>
      <p:ext uri="{BB962C8B-B14F-4D97-AF65-F5344CB8AC3E}">
        <p14:creationId xmlns:p14="http://schemas.microsoft.com/office/powerpoint/2010/main" val="3874065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194"/>
                                        </p:tgtEl>
                                        <p:attrNameLst>
                                          <p:attrName>style.visibility</p:attrName>
                                        </p:attrNameLst>
                                      </p:cBhvr>
                                      <p:to>
                                        <p:strVal val="visible"/>
                                      </p:to>
                                    </p:set>
                                    <p:animEffect transition="in" filter="fade">
                                      <p:cBhvr>
                                        <p:cTn id="17" dur="500"/>
                                        <p:tgtEl>
                                          <p:spTgt spid="819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7" grpId="0" animBg="1"/>
      <p:bldP spid="18" grpId="0"/>
      <p:bldP spid="1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p:cNvPicPr>
            <a:picLocks noChangeAspect="1"/>
          </p:cNvPicPr>
          <p:nvPr/>
        </p:nvPicPr>
        <p:blipFill rotWithShape="1">
          <a:blip r:embed="rId2" cstate="print"/>
          <a:srcRect b="4297"/>
          <a:stretch/>
        </p:blipFill>
        <p:spPr>
          <a:xfrm>
            <a:off x="3215589" y="960147"/>
            <a:ext cx="2895600" cy="1984760"/>
          </a:xfrm>
          <a:prstGeom prst="rect">
            <a:avLst/>
          </a:prstGeom>
        </p:spPr>
      </p:pic>
      <p:sp>
        <p:nvSpPr>
          <p:cNvPr id="2" name="Title 1"/>
          <p:cNvSpPr>
            <a:spLocks noGrp="1"/>
          </p:cNvSpPr>
          <p:nvPr>
            <p:ph type="title"/>
          </p:nvPr>
        </p:nvSpPr>
        <p:spPr/>
        <p:txBody>
          <a:bodyPr>
            <a:normAutofit/>
          </a:bodyPr>
          <a:lstStyle/>
          <a:p>
            <a:r>
              <a:rPr lang="en-US" sz="4000" dirty="0" smtClean="0">
                <a:solidFill>
                  <a:prstClr val="black"/>
                </a:solidFill>
              </a:rPr>
              <a:t>Ecological interaction networks</a:t>
            </a:r>
            <a:endParaRPr lang="en-US" sz="3200" dirty="0"/>
          </a:p>
        </p:txBody>
      </p:sp>
      <p:sp>
        <p:nvSpPr>
          <p:cNvPr id="4" name="Slide Number Placeholder 3"/>
          <p:cNvSpPr>
            <a:spLocks noGrp="1"/>
          </p:cNvSpPr>
          <p:nvPr>
            <p:ph type="sldNum" sz="quarter" idx="12"/>
          </p:nvPr>
        </p:nvSpPr>
        <p:spPr/>
        <p:txBody>
          <a:bodyPr/>
          <a:lstStyle/>
          <a:p>
            <a:fld id="{C71C242F-20BE-4F6C-ABA6-9DCC8641EF60}" type="slidenum">
              <a:rPr lang="en-US" smtClean="0">
                <a:solidFill>
                  <a:srgbClr val="FFFFFF"/>
                </a:solidFill>
              </a:rPr>
              <a:pPr/>
              <a:t>44</a:t>
            </a:fld>
            <a:endParaRPr lang="en-US">
              <a:solidFill>
                <a:srgbClr val="FFFFFF"/>
              </a:solidFill>
            </a:endParaRPr>
          </a:p>
        </p:txBody>
      </p:sp>
      <p:grpSp>
        <p:nvGrpSpPr>
          <p:cNvPr id="3" name="Group 55"/>
          <p:cNvGrpSpPr/>
          <p:nvPr/>
        </p:nvGrpSpPr>
        <p:grpSpPr>
          <a:xfrm>
            <a:off x="1615389" y="3013138"/>
            <a:ext cx="2875402" cy="2519065"/>
            <a:chOff x="0" y="3195990"/>
            <a:chExt cx="2875402" cy="2519065"/>
          </a:xfrm>
        </p:grpSpPr>
        <p:pic>
          <p:nvPicPr>
            <p:cNvPr id="6" name="Picture 5"/>
            <p:cNvPicPr>
              <a:picLocks noChangeAspect="1"/>
            </p:cNvPicPr>
            <p:nvPr/>
          </p:nvPicPr>
          <p:blipFill>
            <a:blip r:embed="rId3" cstate="print"/>
            <a:stretch>
              <a:fillRect/>
            </a:stretch>
          </p:blipFill>
          <p:spPr>
            <a:xfrm>
              <a:off x="0" y="3657655"/>
              <a:ext cx="2875402" cy="2057400"/>
            </a:xfrm>
            <a:prstGeom prst="rect">
              <a:avLst/>
            </a:prstGeom>
          </p:spPr>
        </p:pic>
        <p:sp>
          <p:nvSpPr>
            <p:cNvPr id="8" name="TextBox 7"/>
            <p:cNvSpPr txBox="1"/>
            <p:nvPr/>
          </p:nvSpPr>
          <p:spPr>
            <a:xfrm>
              <a:off x="644155" y="3195990"/>
              <a:ext cx="1192955" cy="369332"/>
            </a:xfrm>
            <a:prstGeom prst="rect">
              <a:avLst/>
            </a:prstGeom>
            <a:noFill/>
          </p:spPr>
          <p:txBody>
            <a:bodyPr wrap="none" rtlCol="0">
              <a:spAutoFit/>
            </a:bodyPr>
            <a:lstStyle/>
            <a:p>
              <a:r>
                <a:rPr lang="en-US" dirty="0"/>
                <a:t>Mutualism</a:t>
              </a:r>
            </a:p>
          </p:txBody>
        </p:sp>
      </p:grpSp>
      <p:grpSp>
        <p:nvGrpSpPr>
          <p:cNvPr id="5" name="Group 56"/>
          <p:cNvGrpSpPr/>
          <p:nvPr/>
        </p:nvGrpSpPr>
        <p:grpSpPr>
          <a:xfrm>
            <a:off x="4752884" y="3013138"/>
            <a:ext cx="2869013" cy="2519065"/>
            <a:chOff x="3137494" y="3195990"/>
            <a:chExt cx="2869013" cy="2519065"/>
          </a:xfrm>
        </p:grpSpPr>
        <p:pic>
          <p:nvPicPr>
            <p:cNvPr id="7" name="Picture 6"/>
            <p:cNvPicPr>
              <a:picLocks noChangeAspect="1"/>
            </p:cNvPicPr>
            <p:nvPr/>
          </p:nvPicPr>
          <p:blipFill rotWithShape="1">
            <a:blip r:embed="rId4" cstate="print"/>
            <a:srcRect l="8990" r="6390"/>
            <a:stretch/>
          </p:blipFill>
          <p:spPr>
            <a:xfrm>
              <a:off x="3137494" y="3657655"/>
              <a:ext cx="2869013" cy="2057400"/>
            </a:xfrm>
            <a:prstGeom prst="rect">
              <a:avLst/>
            </a:prstGeom>
          </p:spPr>
        </p:pic>
        <p:sp>
          <p:nvSpPr>
            <p:cNvPr id="9" name="TextBox 8"/>
            <p:cNvSpPr txBox="1"/>
            <p:nvPr/>
          </p:nvSpPr>
          <p:spPr>
            <a:xfrm>
              <a:off x="3820908" y="3195990"/>
              <a:ext cx="1099725" cy="369332"/>
            </a:xfrm>
            <a:prstGeom prst="rect">
              <a:avLst/>
            </a:prstGeom>
            <a:noFill/>
          </p:spPr>
          <p:txBody>
            <a:bodyPr wrap="none" rtlCol="0">
              <a:spAutoFit/>
            </a:bodyPr>
            <a:lstStyle/>
            <a:p>
              <a:r>
                <a:rPr lang="en-US" dirty="0"/>
                <a:t>Predation</a:t>
              </a:r>
            </a:p>
          </p:txBody>
        </p:sp>
      </p:grpSp>
      <p:grpSp>
        <p:nvGrpSpPr>
          <p:cNvPr id="11" name="Group 48"/>
          <p:cNvGrpSpPr/>
          <p:nvPr/>
        </p:nvGrpSpPr>
        <p:grpSpPr>
          <a:xfrm>
            <a:off x="5653989" y="5608402"/>
            <a:ext cx="914400" cy="762000"/>
            <a:chOff x="4495800" y="5257800"/>
            <a:chExt cx="914400" cy="762000"/>
          </a:xfrm>
        </p:grpSpPr>
        <p:cxnSp>
          <p:nvCxnSpPr>
            <p:cNvPr id="23" name="Straight Connector 22"/>
            <p:cNvCxnSpPr/>
            <p:nvPr/>
          </p:nvCxnSpPr>
          <p:spPr bwMode="auto">
            <a:xfrm>
              <a:off x="4495800" y="5257800"/>
              <a:ext cx="0" cy="762000"/>
            </a:xfrm>
            <a:prstGeom prst="line">
              <a:avLst/>
            </a:prstGeom>
            <a:solidFill>
              <a:schemeClr val="accent1"/>
            </a:solidFill>
            <a:ln w="63500" cap="sq" cmpd="sng" algn="ctr">
              <a:solidFill>
                <a:schemeClr val="tx1"/>
              </a:solidFill>
              <a:prstDash val="solid"/>
              <a:round/>
              <a:headEnd type="none" w="med" len="med"/>
              <a:tailEnd type="none" w="med" len="med"/>
            </a:ln>
            <a:effectLst/>
          </p:spPr>
        </p:cxnSp>
        <p:cxnSp>
          <p:nvCxnSpPr>
            <p:cNvPr id="24" name="Straight Connector 23"/>
            <p:cNvCxnSpPr/>
            <p:nvPr/>
          </p:nvCxnSpPr>
          <p:spPr bwMode="auto">
            <a:xfrm flipH="1">
              <a:off x="4495800" y="6019800"/>
              <a:ext cx="914400" cy="0"/>
            </a:xfrm>
            <a:prstGeom prst="line">
              <a:avLst/>
            </a:prstGeom>
            <a:solidFill>
              <a:schemeClr val="accent1"/>
            </a:solidFill>
            <a:ln w="63500" cap="sq" cmpd="sng" algn="ctr">
              <a:solidFill>
                <a:schemeClr val="tx1"/>
              </a:solidFill>
              <a:prstDash val="solid"/>
              <a:round/>
              <a:headEnd type="none" w="med" len="med"/>
              <a:tailEnd type="none" w="med" len="med"/>
            </a:ln>
            <a:effectLst/>
          </p:spPr>
        </p:cxnSp>
        <p:cxnSp>
          <p:nvCxnSpPr>
            <p:cNvPr id="25" name="Straight Connector 24"/>
            <p:cNvCxnSpPr/>
            <p:nvPr/>
          </p:nvCxnSpPr>
          <p:spPr bwMode="auto">
            <a:xfrm flipH="1">
              <a:off x="4495800" y="5486400"/>
              <a:ext cx="914400" cy="533400"/>
            </a:xfrm>
            <a:prstGeom prst="line">
              <a:avLst/>
            </a:prstGeom>
            <a:solidFill>
              <a:schemeClr val="accent1"/>
            </a:solidFill>
            <a:ln w="63500" cap="sq" cmpd="sng" algn="ctr">
              <a:solidFill>
                <a:schemeClr val="accent1"/>
              </a:solidFill>
              <a:prstDash val="solid"/>
              <a:round/>
              <a:headEnd type="none" w="med" len="med"/>
              <a:tailEnd type="none" w="med" len="med"/>
            </a:ln>
            <a:effectLst/>
          </p:spPr>
        </p:cxnSp>
        <p:cxnSp>
          <p:nvCxnSpPr>
            <p:cNvPr id="26" name="Straight Connector 25"/>
            <p:cNvCxnSpPr/>
            <p:nvPr/>
          </p:nvCxnSpPr>
          <p:spPr bwMode="auto">
            <a:xfrm flipH="1" flipV="1">
              <a:off x="4495800" y="5638800"/>
              <a:ext cx="457200" cy="304800"/>
            </a:xfrm>
            <a:prstGeom prst="line">
              <a:avLst/>
            </a:prstGeom>
            <a:solidFill>
              <a:schemeClr val="accent1"/>
            </a:solidFill>
            <a:ln w="63500" cap="sq" cmpd="sng" algn="ctr">
              <a:solidFill>
                <a:schemeClr val="accent2"/>
              </a:solidFill>
              <a:prstDash val="solid"/>
              <a:round/>
              <a:headEnd type="none" w="med" len="med"/>
              <a:tailEnd type="none" w="med" len="med"/>
            </a:ln>
            <a:effectLst/>
          </p:spPr>
        </p:cxnSp>
        <p:cxnSp>
          <p:nvCxnSpPr>
            <p:cNvPr id="31" name="Straight Connector 30"/>
            <p:cNvCxnSpPr/>
            <p:nvPr/>
          </p:nvCxnSpPr>
          <p:spPr bwMode="auto">
            <a:xfrm flipH="1" flipV="1">
              <a:off x="4953000" y="5943600"/>
              <a:ext cx="457200" cy="76200"/>
            </a:xfrm>
            <a:prstGeom prst="line">
              <a:avLst/>
            </a:prstGeom>
            <a:solidFill>
              <a:schemeClr val="accent1"/>
            </a:solidFill>
            <a:ln w="63500" cap="sq" cmpd="sng" algn="ctr">
              <a:solidFill>
                <a:schemeClr val="accent2"/>
              </a:solidFill>
              <a:prstDash val="solid"/>
              <a:round/>
              <a:headEnd type="none" w="med" len="med"/>
              <a:tailEnd type="none" w="med" len="med"/>
            </a:ln>
            <a:effectLst/>
          </p:spPr>
        </p:cxnSp>
      </p:grpSp>
      <p:grpSp>
        <p:nvGrpSpPr>
          <p:cNvPr id="13" name="Group 49"/>
          <p:cNvGrpSpPr/>
          <p:nvPr/>
        </p:nvGrpSpPr>
        <p:grpSpPr>
          <a:xfrm>
            <a:off x="8930589" y="5608402"/>
            <a:ext cx="914400" cy="762000"/>
            <a:chOff x="7467600" y="5257800"/>
            <a:chExt cx="914400" cy="762000"/>
          </a:xfrm>
        </p:grpSpPr>
        <p:cxnSp>
          <p:nvCxnSpPr>
            <p:cNvPr id="34" name="Straight Connector 33"/>
            <p:cNvCxnSpPr/>
            <p:nvPr/>
          </p:nvCxnSpPr>
          <p:spPr bwMode="auto">
            <a:xfrm>
              <a:off x="7467600" y="5257800"/>
              <a:ext cx="0" cy="762000"/>
            </a:xfrm>
            <a:prstGeom prst="line">
              <a:avLst/>
            </a:prstGeom>
            <a:solidFill>
              <a:schemeClr val="accent1"/>
            </a:solidFill>
            <a:ln w="63500" cap="sq" cmpd="sng" algn="ctr">
              <a:solidFill>
                <a:schemeClr val="tx1"/>
              </a:solidFill>
              <a:prstDash val="solid"/>
              <a:round/>
              <a:headEnd type="none" w="med" len="med"/>
              <a:tailEnd type="none" w="med" len="med"/>
            </a:ln>
            <a:effectLst/>
          </p:spPr>
        </p:cxnSp>
        <p:cxnSp>
          <p:nvCxnSpPr>
            <p:cNvPr id="35" name="Straight Connector 34"/>
            <p:cNvCxnSpPr/>
            <p:nvPr/>
          </p:nvCxnSpPr>
          <p:spPr bwMode="auto">
            <a:xfrm flipH="1">
              <a:off x="7467600" y="6019800"/>
              <a:ext cx="914400" cy="0"/>
            </a:xfrm>
            <a:prstGeom prst="line">
              <a:avLst/>
            </a:prstGeom>
            <a:solidFill>
              <a:schemeClr val="accent1"/>
            </a:solidFill>
            <a:ln w="63500" cap="sq" cmpd="sng" algn="ctr">
              <a:solidFill>
                <a:schemeClr val="tx1"/>
              </a:solidFill>
              <a:prstDash val="solid"/>
              <a:round/>
              <a:headEnd type="none" w="med" len="med"/>
              <a:tailEnd type="none" w="med" len="med"/>
            </a:ln>
            <a:effectLst/>
          </p:spPr>
        </p:cxnSp>
        <p:cxnSp>
          <p:nvCxnSpPr>
            <p:cNvPr id="36" name="Straight Connector 35"/>
            <p:cNvCxnSpPr/>
            <p:nvPr/>
          </p:nvCxnSpPr>
          <p:spPr bwMode="auto">
            <a:xfrm flipH="1">
              <a:off x="7543800" y="5562600"/>
              <a:ext cx="838200" cy="381000"/>
            </a:xfrm>
            <a:prstGeom prst="line">
              <a:avLst/>
            </a:prstGeom>
            <a:solidFill>
              <a:schemeClr val="accent1"/>
            </a:solidFill>
            <a:ln w="63500" cap="sq" cmpd="sng" algn="ctr">
              <a:solidFill>
                <a:schemeClr val="accent1"/>
              </a:solidFill>
              <a:prstDash val="solid"/>
              <a:round/>
              <a:headEnd type="none" w="med" len="med"/>
              <a:tailEnd type="none" w="med" len="med"/>
            </a:ln>
            <a:effectLst/>
          </p:spPr>
        </p:cxnSp>
        <p:cxnSp>
          <p:nvCxnSpPr>
            <p:cNvPr id="37" name="Straight Connector 36"/>
            <p:cNvCxnSpPr/>
            <p:nvPr/>
          </p:nvCxnSpPr>
          <p:spPr bwMode="auto">
            <a:xfrm flipH="1" flipV="1">
              <a:off x="7467600" y="5410200"/>
              <a:ext cx="914400" cy="457200"/>
            </a:xfrm>
            <a:prstGeom prst="line">
              <a:avLst/>
            </a:prstGeom>
            <a:solidFill>
              <a:schemeClr val="accent1"/>
            </a:solidFill>
            <a:ln w="63500" cap="sq" cmpd="sng" algn="ctr">
              <a:solidFill>
                <a:schemeClr val="accent2"/>
              </a:solidFill>
              <a:prstDash val="solid"/>
              <a:round/>
              <a:headEnd type="none" w="med" len="med"/>
              <a:tailEnd type="none" w="med" len="med"/>
            </a:ln>
            <a:effectLst/>
          </p:spPr>
        </p:cxnSp>
      </p:grpSp>
      <p:grpSp>
        <p:nvGrpSpPr>
          <p:cNvPr id="15" name="Group 47"/>
          <p:cNvGrpSpPr/>
          <p:nvPr/>
        </p:nvGrpSpPr>
        <p:grpSpPr>
          <a:xfrm>
            <a:off x="2224990" y="5518281"/>
            <a:ext cx="1254111" cy="1156866"/>
            <a:chOff x="269889" y="5167734"/>
            <a:chExt cx="1254111" cy="1156866"/>
          </a:xfrm>
        </p:grpSpPr>
        <p:cxnSp>
          <p:nvCxnSpPr>
            <p:cNvPr id="12" name="Straight Connector 11"/>
            <p:cNvCxnSpPr/>
            <p:nvPr/>
          </p:nvCxnSpPr>
          <p:spPr bwMode="auto">
            <a:xfrm>
              <a:off x="609600" y="5257800"/>
              <a:ext cx="0" cy="762000"/>
            </a:xfrm>
            <a:prstGeom prst="line">
              <a:avLst/>
            </a:prstGeom>
            <a:solidFill>
              <a:schemeClr val="accent1"/>
            </a:solidFill>
            <a:ln w="63500" cap="sq" cmpd="sng" algn="ctr">
              <a:solidFill>
                <a:schemeClr val="tx1"/>
              </a:solidFill>
              <a:prstDash val="solid"/>
              <a:round/>
              <a:headEnd type="none" w="med" len="med"/>
              <a:tailEnd type="none" w="med" len="med"/>
            </a:ln>
            <a:effectLst/>
          </p:spPr>
        </p:cxnSp>
        <p:cxnSp>
          <p:nvCxnSpPr>
            <p:cNvPr id="14" name="Straight Connector 13"/>
            <p:cNvCxnSpPr/>
            <p:nvPr/>
          </p:nvCxnSpPr>
          <p:spPr bwMode="auto">
            <a:xfrm flipH="1">
              <a:off x="609600" y="6019800"/>
              <a:ext cx="914400" cy="0"/>
            </a:xfrm>
            <a:prstGeom prst="line">
              <a:avLst/>
            </a:prstGeom>
            <a:solidFill>
              <a:schemeClr val="accent1"/>
            </a:solidFill>
            <a:ln w="63500" cap="sq" cmpd="sng" algn="ctr">
              <a:solidFill>
                <a:schemeClr val="tx1"/>
              </a:solidFill>
              <a:prstDash val="solid"/>
              <a:round/>
              <a:headEnd type="none" w="med" len="med"/>
              <a:tailEnd type="none" w="med" len="med"/>
            </a:ln>
            <a:effectLst/>
          </p:spPr>
        </p:cxnSp>
        <p:cxnSp>
          <p:nvCxnSpPr>
            <p:cNvPr id="17" name="Straight Connector 16"/>
            <p:cNvCxnSpPr/>
            <p:nvPr/>
          </p:nvCxnSpPr>
          <p:spPr bwMode="auto">
            <a:xfrm flipH="1">
              <a:off x="609600" y="5334000"/>
              <a:ext cx="914400" cy="685800"/>
            </a:xfrm>
            <a:prstGeom prst="line">
              <a:avLst/>
            </a:prstGeom>
            <a:solidFill>
              <a:schemeClr val="accent1"/>
            </a:solidFill>
            <a:ln w="63500" cap="sq" cmpd="sng" algn="ctr">
              <a:solidFill>
                <a:schemeClr val="accent1"/>
              </a:solidFill>
              <a:prstDash val="solid"/>
              <a:round/>
              <a:headEnd type="none" w="med" len="med"/>
              <a:tailEnd type="none" w="med" len="med"/>
            </a:ln>
            <a:effectLst/>
          </p:spPr>
        </p:cxnSp>
        <p:cxnSp>
          <p:nvCxnSpPr>
            <p:cNvPr id="19" name="Straight Connector 18"/>
            <p:cNvCxnSpPr/>
            <p:nvPr/>
          </p:nvCxnSpPr>
          <p:spPr bwMode="auto">
            <a:xfrm flipH="1">
              <a:off x="609600" y="5486400"/>
              <a:ext cx="914400" cy="381000"/>
            </a:xfrm>
            <a:prstGeom prst="line">
              <a:avLst/>
            </a:prstGeom>
            <a:solidFill>
              <a:schemeClr val="accent1"/>
            </a:solidFill>
            <a:ln w="63500" cap="sq" cmpd="sng" algn="ctr">
              <a:solidFill>
                <a:schemeClr val="accent2"/>
              </a:solidFill>
              <a:prstDash val="solid"/>
              <a:round/>
              <a:headEnd type="none" w="med" len="med"/>
              <a:tailEnd type="none" w="med" len="med"/>
            </a:ln>
            <a:effectLst/>
          </p:spPr>
        </p:cxnSp>
        <p:sp>
          <p:nvSpPr>
            <p:cNvPr id="45" name="TextBox 44"/>
            <p:cNvSpPr txBox="1"/>
            <p:nvPr/>
          </p:nvSpPr>
          <p:spPr>
            <a:xfrm rot="16200000">
              <a:off x="-47025" y="5484648"/>
              <a:ext cx="910827" cy="276999"/>
            </a:xfrm>
            <a:prstGeom prst="rect">
              <a:avLst/>
            </a:prstGeom>
            <a:noFill/>
          </p:spPr>
          <p:txBody>
            <a:bodyPr wrap="none" rtlCol="0">
              <a:spAutoFit/>
            </a:bodyPr>
            <a:lstStyle/>
            <a:p>
              <a:r>
                <a:rPr lang="en-US" sz="1200" b="1" dirty="0"/>
                <a:t>Abundance</a:t>
              </a:r>
            </a:p>
          </p:txBody>
        </p:sp>
        <p:sp>
          <p:nvSpPr>
            <p:cNvPr id="46" name="TextBox 45"/>
            <p:cNvSpPr txBox="1"/>
            <p:nvPr/>
          </p:nvSpPr>
          <p:spPr>
            <a:xfrm>
              <a:off x="674992" y="6047601"/>
              <a:ext cx="716863" cy="276999"/>
            </a:xfrm>
            <a:prstGeom prst="rect">
              <a:avLst/>
            </a:prstGeom>
            <a:noFill/>
          </p:spPr>
          <p:txBody>
            <a:bodyPr wrap="none" rtlCol="0">
              <a:spAutoFit/>
            </a:bodyPr>
            <a:lstStyle/>
            <a:p>
              <a:r>
                <a:rPr lang="en-US" sz="1200" b="1" dirty="0"/>
                <a:t>Samples</a:t>
              </a:r>
            </a:p>
          </p:txBody>
        </p:sp>
      </p:grpSp>
      <p:grpSp>
        <p:nvGrpSpPr>
          <p:cNvPr id="16" name="Group 57"/>
          <p:cNvGrpSpPr/>
          <p:nvPr/>
        </p:nvGrpSpPr>
        <p:grpSpPr>
          <a:xfrm>
            <a:off x="7888173" y="3013137"/>
            <a:ext cx="2871216" cy="2510834"/>
            <a:chOff x="6272784" y="3195990"/>
            <a:chExt cx="2871216" cy="2510834"/>
          </a:xfrm>
        </p:grpSpPr>
        <p:sp>
          <p:nvSpPr>
            <p:cNvPr id="10" name="TextBox 9"/>
            <p:cNvSpPr txBox="1"/>
            <p:nvPr/>
          </p:nvSpPr>
          <p:spPr>
            <a:xfrm>
              <a:off x="6794921" y="3195990"/>
              <a:ext cx="1353704" cy="369332"/>
            </a:xfrm>
            <a:prstGeom prst="rect">
              <a:avLst/>
            </a:prstGeom>
            <a:noFill/>
          </p:spPr>
          <p:txBody>
            <a:bodyPr wrap="none" rtlCol="0">
              <a:spAutoFit/>
            </a:bodyPr>
            <a:lstStyle/>
            <a:p>
              <a:r>
                <a:rPr lang="en-US" dirty="0"/>
                <a:t>Competition</a:t>
              </a:r>
            </a:p>
          </p:txBody>
        </p:sp>
        <p:pic>
          <p:nvPicPr>
            <p:cNvPr id="47" name="Picture 46"/>
            <p:cNvPicPr>
              <a:picLocks noChangeAspect="1"/>
            </p:cNvPicPr>
            <p:nvPr/>
          </p:nvPicPr>
          <p:blipFill rotWithShape="1">
            <a:blip r:embed="rId5" cstate="print"/>
            <a:srcRect t="38826"/>
            <a:stretch/>
          </p:blipFill>
          <p:spPr>
            <a:xfrm>
              <a:off x="6272784" y="3657655"/>
              <a:ext cx="2871216" cy="2049169"/>
            </a:xfrm>
            <a:prstGeom prst="rect">
              <a:avLst/>
            </a:prstGeom>
          </p:spPr>
        </p:pic>
      </p:grpSp>
      <p:pic>
        <p:nvPicPr>
          <p:cNvPr id="52" name="Picture 51"/>
          <p:cNvPicPr>
            <a:picLocks noChangeAspect="1"/>
          </p:cNvPicPr>
          <p:nvPr/>
        </p:nvPicPr>
        <p:blipFill rotWithShape="1">
          <a:blip r:embed="rId6" cstate="print"/>
          <a:srcRect t="21263" b="21349"/>
          <a:stretch/>
        </p:blipFill>
        <p:spPr>
          <a:xfrm>
            <a:off x="3150177" y="960147"/>
            <a:ext cx="3037213" cy="1981200"/>
          </a:xfrm>
          <a:prstGeom prst="rect">
            <a:avLst/>
          </a:prstGeom>
        </p:spPr>
      </p:pic>
      <p:sp>
        <p:nvSpPr>
          <p:cNvPr id="53" name="Rectangle 52"/>
          <p:cNvSpPr/>
          <p:nvPr/>
        </p:nvSpPr>
        <p:spPr bwMode="auto">
          <a:xfrm>
            <a:off x="1767789" y="5608347"/>
            <a:ext cx="8610600" cy="990600"/>
          </a:xfrm>
          <a:prstGeom prst="rect">
            <a:avLst/>
          </a:prstGeom>
          <a:solidFill>
            <a:schemeClr val="bg1"/>
          </a:solidFill>
          <a:ln w="63500" cap="flat" cmpd="sng" algn="ctr">
            <a:solidFill>
              <a:schemeClr val="accent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r>
              <a:rPr lang="en-US" sz="2100" dirty="0"/>
              <a:t>Given microbial relative abundance measurements over many samples, can we detect </a:t>
            </a:r>
            <a:r>
              <a:rPr lang="en-US" sz="2100" i="1" dirty="0"/>
              <a:t>co-occurrence and co-exclusion relationships?</a:t>
            </a:r>
          </a:p>
        </p:txBody>
      </p:sp>
      <p:sp>
        <p:nvSpPr>
          <p:cNvPr id="54" name="Rectangle 53"/>
          <p:cNvSpPr/>
          <p:nvPr/>
        </p:nvSpPr>
        <p:spPr bwMode="auto">
          <a:xfrm>
            <a:off x="6339789" y="1188747"/>
            <a:ext cx="3505200" cy="1600200"/>
          </a:xfrm>
          <a:prstGeom prst="rect">
            <a:avLst/>
          </a:prstGeom>
          <a:solidFill>
            <a:schemeClr val="bg1"/>
          </a:solidFill>
          <a:ln w="63500" cap="flat" cmpd="sng" algn="ctr">
            <a:solidFill>
              <a:schemeClr val="accent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r>
              <a:rPr lang="en-US" sz="2100" i="1" dirty="0"/>
              <a:t>It’s a jungle in there – </a:t>
            </a:r>
            <a:r>
              <a:rPr lang="en-US" sz="2100" dirty="0"/>
              <a:t>microbial interactions follow patterns from classical macro-ecology.</a:t>
            </a:r>
          </a:p>
        </p:txBody>
      </p:sp>
      <p:sp>
        <p:nvSpPr>
          <p:cNvPr id="38" name="Date Placeholder 3"/>
          <p:cNvSpPr>
            <a:spLocks noGrp="1"/>
          </p:cNvSpPr>
          <p:nvPr>
            <p:ph type="dt" sz="half" idx="10"/>
          </p:nvPr>
        </p:nvSpPr>
        <p:spPr>
          <a:xfrm>
            <a:off x="238539" y="6488870"/>
            <a:ext cx="2743200" cy="365125"/>
          </a:xfrm>
        </p:spPr>
        <p:txBody>
          <a:bodyPr/>
          <a:lstStyle/>
          <a:p>
            <a:fld id="{149AB08A-B8FE-2744-A176-508EFC0AA4E9}" type="datetime1">
              <a:rPr lang="en-US" smtClean="0"/>
              <a:t>3/19/2018</a:t>
            </a:fld>
            <a:endParaRPr lang="en-US"/>
          </a:p>
        </p:txBody>
      </p:sp>
      <p:pic>
        <p:nvPicPr>
          <p:cNvPr id="614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83992" y="212114"/>
            <a:ext cx="1069469" cy="976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19430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3"/>
                                        </p:tgtEl>
                                        <p:attrNameLst>
                                          <p:attrName>style.visibility</p:attrName>
                                        </p:attrNameLst>
                                      </p:cBhvr>
                                      <p:to>
                                        <p:strVal val="visible"/>
                                      </p:to>
                                    </p:set>
                                    <p:animEffect transition="in" filter="fade">
                                      <p:cBhvr>
                                        <p:cTn id="36"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Compositionality induces spurious associations</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solidFill>
                  <a:prstClr val="black">
                    <a:tint val="75000"/>
                  </a:prstClr>
                </a:solidFill>
              </a:rPr>
              <a:pPr/>
              <a:t>3/19/2018</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ED1879-D594-7048-AD12-28363999EDA9}" type="slidenum">
              <a:rPr lang="en-US" smtClean="0">
                <a:solidFill>
                  <a:prstClr val="black">
                    <a:tint val="75000"/>
                  </a:prstClr>
                </a:solidFill>
              </a:rPr>
              <a:pPr/>
              <a:t>45</a:t>
            </a:fld>
            <a:endParaRPr lang="en-US">
              <a:solidFill>
                <a:prstClr val="black">
                  <a:tint val="75000"/>
                </a:prstClr>
              </a:solidFill>
            </a:endParaRP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6733" y="1264503"/>
            <a:ext cx="3925657" cy="880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1005" y="1264503"/>
            <a:ext cx="3925657" cy="880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9226" y="2231564"/>
            <a:ext cx="4000671" cy="2881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3497" y="2217003"/>
            <a:ext cx="4000672" cy="2864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039095" y="5349219"/>
            <a:ext cx="3400932" cy="830997"/>
          </a:xfrm>
          <a:prstGeom prst="rect">
            <a:avLst/>
          </a:prstGeom>
          <a:noFill/>
        </p:spPr>
        <p:txBody>
          <a:bodyPr wrap="none" rtlCol="0">
            <a:spAutoFit/>
          </a:bodyPr>
          <a:lstStyle/>
          <a:p>
            <a:pPr algn="ctr"/>
            <a:r>
              <a:rPr lang="en-US" sz="2400" dirty="0" smtClean="0">
                <a:latin typeface="Calibri" pitchFamily="34" charset="0"/>
              </a:rPr>
              <a:t>Absolute (cell) counts</a:t>
            </a:r>
          </a:p>
          <a:p>
            <a:pPr algn="ctr"/>
            <a:r>
              <a:rPr lang="en-US" sz="2400" i="1" dirty="0" smtClean="0">
                <a:latin typeface="Calibri" pitchFamily="34" charset="0"/>
              </a:rPr>
              <a:t>No bug1-bug2 correlation</a:t>
            </a:r>
            <a:endParaRPr lang="en-US" sz="2400" i="1" dirty="0">
              <a:latin typeface="Calibri" pitchFamily="34" charset="0"/>
            </a:endParaRPr>
          </a:p>
        </p:txBody>
      </p:sp>
      <p:sp>
        <p:nvSpPr>
          <p:cNvPr id="11" name="TextBox 10"/>
          <p:cNvSpPr txBox="1"/>
          <p:nvPr/>
        </p:nvSpPr>
        <p:spPr>
          <a:xfrm>
            <a:off x="6126699" y="5349219"/>
            <a:ext cx="4114268" cy="1200329"/>
          </a:xfrm>
          <a:prstGeom prst="rect">
            <a:avLst/>
          </a:prstGeom>
          <a:noFill/>
        </p:spPr>
        <p:txBody>
          <a:bodyPr wrap="none" rtlCol="0">
            <a:spAutoFit/>
          </a:bodyPr>
          <a:lstStyle/>
          <a:p>
            <a:pPr algn="ctr"/>
            <a:r>
              <a:rPr lang="en-US" sz="2400" dirty="0" smtClean="0">
                <a:latin typeface="Calibri" pitchFamily="34" charset="0"/>
              </a:rPr>
              <a:t>Relative abundance</a:t>
            </a:r>
          </a:p>
          <a:p>
            <a:pPr algn="ctr"/>
            <a:r>
              <a:rPr lang="en-US" sz="2400" i="1" dirty="0" smtClean="0">
                <a:latin typeface="Calibri" pitchFamily="34" charset="0"/>
              </a:rPr>
              <a:t>Spurious bug1-bug2 correlation</a:t>
            </a:r>
          </a:p>
          <a:p>
            <a:pPr algn="ctr"/>
            <a:r>
              <a:rPr lang="en-US" sz="2400" dirty="0" smtClean="0">
                <a:latin typeface="Calibri" pitchFamily="34" charset="0"/>
              </a:rPr>
              <a:t>(sequencing yields rel. ab.)</a:t>
            </a:r>
            <a:endParaRPr lang="en-US" sz="2400" dirty="0">
              <a:latin typeface="Calibri" pitchFamily="34" charset="0"/>
            </a:endParaRPr>
          </a:p>
        </p:txBody>
      </p:sp>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83992" y="212114"/>
            <a:ext cx="1069469" cy="976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5137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solidFill>
                  <a:prstClr val="black"/>
                </a:solidFill>
              </a:rPr>
              <a:t>(Compositionality-adjusted) Ecological interaction networks</a:t>
            </a:r>
            <a:endParaRPr lang="en-US" sz="2800" dirty="0"/>
          </a:p>
        </p:txBody>
      </p:sp>
      <p:pic>
        <p:nvPicPr>
          <p:cNvPr id="1026" name="Picture 2" descr="C:\Users\eblis\Desktop\network.png"/>
          <p:cNvPicPr>
            <a:picLocks noChangeAspect="1" noChangeArrowheads="1"/>
          </p:cNvPicPr>
          <p:nvPr/>
        </p:nvPicPr>
        <p:blipFill>
          <a:blip r:embed="rId3" cstate="print"/>
          <a:srcRect/>
          <a:stretch>
            <a:fillRect/>
          </a:stretch>
        </p:blipFill>
        <p:spPr bwMode="auto">
          <a:xfrm>
            <a:off x="4724400" y="1087854"/>
            <a:ext cx="4343400" cy="5770146"/>
          </a:xfrm>
          <a:prstGeom prst="rect">
            <a:avLst/>
          </a:prstGeom>
          <a:noFill/>
        </p:spPr>
      </p:pic>
      <p:pic>
        <p:nvPicPr>
          <p:cNvPr id="1030" name="Picture 6" descr="C:\Users\eblis\Desktop\legend.png"/>
          <p:cNvPicPr>
            <a:picLocks noChangeAspect="1" noChangeArrowheads="1"/>
          </p:cNvPicPr>
          <p:nvPr/>
        </p:nvPicPr>
        <p:blipFill>
          <a:blip r:embed="rId4" cstate="print"/>
          <a:srcRect/>
          <a:stretch>
            <a:fillRect/>
          </a:stretch>
        </p:blipFill>
        <p:spPr bwMode="auto">
          <a:xfrm>
            <a:off x="8586570" y="1066800"/>
            <a:ext cx="2005230" cy="3200400"/>
          </a:xfrm>
          <a:prstGeom prst="rect">
            <a:avLst/>
          </a:prstGeom>
          <a:noFill/>
        </p:spPr>
      </p:pic>
      <p:sp>
        <p:nvSpPr>
          <p:cNvPr id="158" name="TextBox 157"/>
          <p:cNvSpPr txBox="1"/>
          <p:nvPr/>
        </p:nvSpPr>
        <p:spPr>
          <a:xfrm>
            <a:off x="6979040" y="1066800"/>
            <a:ext cx="1179682" cy="369332"/>
          </a:xfrm>
          <a:prstGeom prst="rect">
            <a:avLst/>
          </a:prstGeom>
          <a:noFill/>
          <a:ln>
            <a:solidFill>
              <a:schemeClr val="tx1"/>
            </a:solidFill>
          </a:ln>
        </p:spPr>
        <p:txBody>
          <a:bodyPr wrap="none" rtlCol="0">
            <a:spAutoFit/>
          </a:bodyPr>
          <a:lstStyle/>
          <a:p>
            <a:pPr algn="ctr"/>
            <a:r>
              <a:rPr lang="en-US" b="1">
                <a:solidFill>
                  <a:srgbClr val="00B050"/>
                </a:solidFill>
              </a:rPr>
              <a:t>Co-    </a:t>
            </a:r>
            <a:r>
              <a:rPr lang="en-US" b="1">
                <a:solidFill>
                  <a:srgbClr val="FF0000"/>
                </a:solidFill>
              </a:rPr>
              <a:t>Anti-</a:t>
            </a:r>
            <a:endParaRPr lang="en-US" b="1" dirty="0">
              <a:solidFill>
                <a:srgbClr val="FF0000"/>
              </a:solidFill>
            </a:endParaRPr>
          </a:p>
        </p:txBody>
      </p:sp>
      <p:pic>
        <p:nvPicPr>
          <p:cNvPr id="1031" name="Picture 7" descr="C:\Users\eblis\Desktop\gut.png"/>
          <p:cNvPicPr>
            <a:picLocks noChangeAspect="1" noChangeArrowheads="1"/>
          </p:cNvPicPr>
          <p:nvPr/>
        </p:nvPicPr>
        <p:blipFill>
          <a:blip r:embed="rId5" cstate="print"/>
          <a:srcRect/>
          <a:stretch>
            <a:fillRect/>
          </a:stretch>
        </p:blipFill>
        <p:spPr bwMode="auto">
          <a:xfrm>
            <a:off x="1752600" y="1407914"/>
            <a:ext cx="2286000" cy="3083312"/>
          </a:xfrm>
          <a:prstGeom prst="rect">
            <a:avLst/>
          </a:prstGeom>
          <a:noFill/>
        </p:spPr>
      </p:pic>
      <p:sp>
        <p:nvSpPr>
          <p:cNvPr id="285" name="TextBox 284"/>
          <p:cNvSpPr txBox="1"/>
          <p:nvPr/>
        </p:nvSpPr>
        <p:spPr>
          <a:xfrm>
            <a:off x="9014353" y="6427114"/>
            <a:ext cx="1234633" cy="430887"/>
          </a:xfrm>
          <a:prstGeom prst="rect">
            <a:avLst/>
          </a:prstGeom>
          <a:noFill/>
        </p:spPr>
        <p:txBody>
          <a:bodyPr wrap="none" rtlCol="0">
            <a:spAutoFit/>
          </a:bodyPr>
          <a:lstStyle/>
          <a:p>
            <a:pPr algn="ctr"/>
            <a:r>
              <a:rPr lang="en-US" sz="1100" b="1" dirty="0" err="1"/>
              <a:t>Fah</a:t>
            </a:r>
            <a:r>
              <a:rPr lang="en-US" sz="1100" b="1" dirty="0"/>
              <a:t/>
            </a:r>
            <a:br>
              <a:rPr lang="en-US" sz="1100" b="1" dirty="0"/>
            </a:br>
            <a:r>
              <a:rPr lang="en-US" sz="1100" b="1" dirty="0" err="1"/>
              <a:t>Sathirapongsasuti</a:t>
            </a:r>
            <a:endParaRPr lang="en-US" sz="1100" b="1" dirty="0"/>
          </a:p>
        </p:txBody>
      </p:sp>
      <p:sp>
        <p:nvSpPr>
          <p:cNvPr id="296" name="TextBox 295"/>
          <p:cNvSpPr txBox="1"/>
          <p:nvPr/>
        </p:nvSpPr>
        <p:spPr>
          <a:xfrm>
            <a:off x="10121872" y="5801944"/>
            <a:ext cx="1369029" cy="461665"/>
          </a:xfrm>
          <a:prstGeom prst="rect">
            <a:avLst/>
          </a:prstGeom>
          <a:noFill/>
        </p:spPr>
        <p:txBody>
          <a:bodyPr wrap="none" rtlCol="0">
            <a:spAutoFit/>
          </a:bodyPr>
          <a:lstStyle/>
          <a:p>
            <a:r>
              <a:rPr lang="en-US" sz="1200" b="1" dirty="0">
                <a:solidFill>
                  <a:srgbClr val="C82020"/>
                </a:solidFill>
              </a:rPr>
              <a:t>With </a:t>
            </a:r>
            <a:r>
              <a:rPr lang="en-US" sz="1200" b="1" dirty="0" err="1">
                <a:solidFill>
                  <a:srgbClr val="C82020"/>
                </a:solidFill>
              </a:rPr>
              <a:t>Jeroen</a:t>
            </a:r>
            <a:r>
              <a:rPr lang="en-US" sz="1200" b="1" dirty="0">
                <a:solidFill>
                  <a:srgbClr val="C82020"/>
                </a:solidFill>
              </a:rPr>
              <a:t> </a:t>
            </a:r>
            <a:r>
              <a:rPr lang="en-US" sz="1200" b="1" dirty="0" err="1">
                <a:solidFill>
                  <a:srgbClr val="C82020"/>
                </a:solidFill>
              </a:rPr>
              <a:t>Raes</a:t>
            </a:r>
            <a:r>
              <a:rPr lang="en-US" sz="1200" b="1" dirty="0">
                <a:solidFill>
                  <a:srgbClr val="C82020"/>
                </a:solidFill>
              </a:rPr>
              <a:t>, </a:t>
            </a:r>
            <a:endParaRPr lang="en-US" sz="1200" b="1" dirty="0" smtClean="0">
              <a:solidFill>
                <a:srgbClr val="C82020"/>
              </a:solidFill>
            </a:endParaRPr>
          </a:p>
          <a:p>
            <a:r>
              <a:rPr lang="en-US" sz="1200" b="1" dirty="0" smtClean="0">
                <a:solidFill>
                  <a:srgbClr val="C82020"/>
                </a:solidFill>
              </a:rPr>
              <a:t>Karoline </a:t>
            </a:r>
            <a:r>
              <a:rPr lang="en-US" sz="1200" b="1" dirty="0">
                <a:solidFill>
                  <a:srgbClr val="C82020"/>
                </a:solidFill>
              </a:rPr>
              <a:t>Faust</a:t>
            </a:r>
          </a:p>
        </p:txBody>
      </p:sp>
      <p:pic>
        <p:nvPicPr>
          <p:cNvPr id="16" name="Picture 2"/>
          <p:cNvPicPr>
            <a:picLocks noChangeAspect="1" noChangeArrowheads="1"/>
          </p:cNvPicPr>
          <p:nvPr/>
        </p:nvPicPr>
        <p:blipFill>
          <a:blip r:embed="rId6" cstate="print"/>
          <a:srcRect l="40323" t="6650" r="4839"/>
          <a:stretch>
            <a:fillRect/>
          </a:stretch>
        </p:blipFill>
        <p:spPr bwMode="auto">
          <a:xfrm>
            <a:off x="9314342" y="5592686"/>
            <a:ext cx="634652" cy="884314"/>
          </a:xfrm>
          <a:prstGeom prst="rect">
            <a:avLst/>
          </a:prstGeom>
          <a:noFill/>
          <a:ln w="9525">
            <a:noFill/>
            <a:miter lim="800000"/>
            <a:headEnd/>
            <a:tailEnd/>
          </a:ln>
        </p:spPr>
      </p:pic>
      <p:pic>
        <p:nvPicPr>
          <p:cNvPr id="1033" name="Picture 9" descr="C:\Users\eblis\Desktop\nares.png"/>
          <p:cNvPicPr>
            <a:picLocks noChangeAspect="1" noChangeArrowheads="1"/>
          </p:cNvPicPr>
          <p:nvPr/>
        </p:nvPicPr>
        <p:blipFill>
          <a:blip r:embed="rId7" cstate="print"/>
          <a:srcRect/>
          <a:stretch>
            <a:fillRect/>
          </a:stretch>
        </p:blipFill>
        <p:spPr bwMode="auto">
          <a:xfrm>
            <a:off x="1566666" y="4038600"/>
            <a:ext cx="4952879" cy="2756920"/>
          </a:xfrm>
          <a:prstGeom prst="rect">
            <a:avLst/>
          </a:prstGeom>
          <a:noFill/>
        </p:spPr>
      </p:pic>
      <p:sp>
        <p:nvSpPr>
          <p:cNvPr id="12" name="TextBox 11"/>
          <p:cNvSpPr txBox="1"/>
          <p:nvPr/>
        </p:nvSpPr>
        <p:spPr>
          <a:xfrm>
            <a:off x="9024258" y="5209402"/>
            <a:ext cx="1214820" cy="276999"/>
          </a:xfrm>
          <a:prstGeom prst="rect">
            <a:avLst/>
          </a:prstGeom>
          <a:noFill/>
        </p:spPr>
        <p:txBody>
          <a:bodyPr wrap="none" rtlCol="0">
            <a:spAutoFit/>
          </a:bodyPr>
          <a:lstStyle/>
          <a:p>
            <a:pPr algn="ctr"/>
            <a:r>
              <a:rPr lang="en-US" sz="1200" dirty="0"/>
              <a:t>Emma </a:t>
            </a:r>
            <a:r>
              <a:rPr lang="en-US" sz="1200" dirty="0" err="1"/>
              <a:t>Schwager</a:t>
            </a:r>
            <a:endParaRPr lang="en-US" sz="1200" dirty="0"/>
          </a:p>
        </p:txBody>
      </p:sp>
      <p:pic>
        <p:nvPicPr>
          <p:cNvPr id="13" name="Picture 2" descr="Emma Schwager"/>
          <p:cNvPicPr>
            <a:picLocks noChangeAspect="1" noChangeArrowheads="1"/>
          </p:cNvPicPr>
          <p:nvPr/>
        </p:nvPicPr>
        <p:blipFill>
          <a:blip r:embed="rId8" cstate="print"/>
          <a:srcRect/>
          <a:stretch>
            <a:fillRect/>
          </a:stretch>
        </p:blipFill>
        <p:spPr bwMode="auto">
          <a:xfrm>
            <a:off x="9341467" y="4483926"/>
            <a:ext cx="580405" cy="773874"/>
          </a:xfrm>
          <a:prstGeom prst="rect">
            <a:avLst/>
          </a:prstGeom>
          <a:noFill/>
        </p:spPr>
      </p:pic>
      <p:sp>
        <p:nvSpPr>
          <p:cNvPr id="3" name="Freeform 2"/>
          <p:cNvSpPr/>
          <p:nvPr/>
        </p:nvSpPr>
        <p:spPr>
          <a:xfrm>
            <a:off x="1560815" y="1233106"/>
            <a:ext cx="2761148" cy="3220798"/>
          </a:xfrm>
          <a:custGeom>
            <a:avLst/>
            <a:gdLst>
              <a:gd name="connsiteX0" fmla="*/ 0 w 2761148"/>
              <a:gd name="connsiteY0" fmla="*/ 533732 h 3220798"/>
              <a:gd name="connsiteX1" fmla="*/ 994013 w 2761148"/>
              <a:gd name="connsiteY1" fmla="*/ 0 h 3220798"/>
              <a:gd name="connsiteX2" fmla="*/ 2337772 w 2761148"/>
              <a:gd name="connsiteY2" fmla="*/ 404900 h 3220798"/>
              <a:gd name="connsiteX3" fmla="*/ 2761148 w 2761148"/>
              <a:gd name="connsiteY3" fmla="*/ 2742279 h 3220798"/>
              <a:gd name="connsiteX4" fmla="*/ 2061657 w 2761148"/>
              <a:gd name="connsiteY4" fmla="*/ 3220798 h 3220798"/>
              <a:gd name="connsiteX5" fmla="*/ 1767135 w 2761148"/>
              <a:gd name="connsiteY5" fmla="*/ 3220798 h 3220798"/>
              <a:gd name="connsiteX6" fmla="*/ 1086052 w 2761148"/>
              <a:gd name="connsiteY6" fmla="*/ 2484616 h 3220798"/>
              <a:gd name="connsiteX7" fmla="*/ 55223 w 2761148"/>
              <a:gd name="connsiteY7" fmla="*/ 1656410 h 3220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1148" h="3220798">
                <a:moveTo>
                  <a:pt x="0" y="533732"/>
                </a:moveTo>
                <a:lnTo>
                  <a:pt x="994013" y="0"/>
                </a:lnTo>
                <a:lnTo>
                  <a:pt x="2337772" y="404900"/>
                </a:lnTo>
                <a:lnTo>
                  <a:pt x="2761148" y="2742279"/>
                </a:lnTo>
                <a:lnTo>
                  <a:pt x="2061657" y="3220798"/>
                </a:lnTo>
                <a:lnTo>
                  <a:pt x="1767135" y="3220798"/>
                </a:lnTo>
                <a:lnTo>
                  <a:pt x="1086052" y="2484616"/>
                </a:lnTo>
                <a:lnTo>
                  <a:pt x="55223" y="1656410"/>
                </a:lnTo>
              </a:path>
            </a:pathLst>
          </a:custGeom>
          <a:solidFill>
            <a:schemeClr val="bg1">
              <a:alpha val="67000"/>
            </a:schemeClr>
          </a:solidFill>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5" name="Freeform 4"/>
          <p:cNvSpPr/>
          <p:nvPr/>
        </p:nvSpPr>
        <p:spPr>
          <a:xfrm>
            <a:off x="1505592" y="920229"/>
            <a:ext cx="9167010" cy="5907865"/>
          </a:xfrm>
          <a:custGeom>
            <a:avLst/>
            <a:gdLst>
              <a:gd name="connsiteX0" fmla="*/ 699491 w 9167010"/>
              <a:gd name="connsiteY0" fmla="*/ 2907921 h 5907865"/>
              <a:gd name="connsiteX1" fmla="*/ 0 w 9167010"/>
              <a:gd name="connsiteY1" fmla="*/ 5006041 h 5907865"/>
              <a:gd name="connsiteX2" fmla="*/ 18408 w 9167010"/>
              <a:gd name="connsiteY2" fmla="*/ 5907865 h 5907865"/>
              <a:gd name="connsiteX3" fmla="*/ 7363060 w 9167010"/>
              <a:gd name="connsiteY3" fmla="*/ 5907865 h 5907865"/>
              <a:gd name="connsiteX4" fmla="*/ 7399876 w 9167010"/>
              <a:gd name="connsiteY4" fmla="*/ 4306668 h 5907865"/>
              <a:gd name="connsiteX5" fmla="*/ 7731213 w 9167010"/>
              <a:gd name="connsiteY5" fmla="*/ 4030599 h 5907865"/>
              <a:gd name="connsiteX6" fmla="*/ 7675990 w 9167010"/>
              <a:gd name="connsiteY6" fmla="*/ 3478462 h 5907865"/>
              <a:gd name="connsiteX7" fmla="*/ 9167010 w 9167010"/>
              <a:gd name="connsiteY7" fmla="*/ 3386440 h 5907865"/>
              <a:gd name="connsiteX8" fmla="*/ 9130195 w 9167010"/>
              <a:gd name="connsiteY8" fmla="*/ 36809 h 5907865"/>
              <a:gd name="connsiteX9" fmla="*/ 5098919 w 9167010"/>
              <a:gd name="connsiteY9" fmla="*/ 0 h 5907865"/>
              <a:gd name="connsiteX10" fmla="*/ 3884014 w 9167010"/>
              <a:gd name="connsiteY10" fmla="*/ 607351 h 5907865"/>
              <a:gd name="connsiteX11" fmla="*/ 3147708 w 9167010"/>
              <a:gd name="connsiteY11" fmla="*/ 2742280 h 5907865"/>
              <a:gd name="connsiteX12" fmla="*/ 2485033 w 9167010"/>
              <a:gd name="connsiteY12" fmla="*/ 3349630 h 5907865"/>
              <a:gd name="connsiteX13" fmla="*/ 2080065 w 9167010"/>
              <a:gd name="connsiteY13" fmla="*/ 3570485 h 5907865"/>
              <a:gd name="connsiteX14" fmla="*/ 1656689 w 9167010"/>
              <a:gd name="connsiteY14" fmla="*/ 3423249 h 5907865"/>
              <a:gd name="connsiteX15" fmla="*/ 1454205 w 9167010"/>
              <a:gd name="connsiteY15" fmla="*/ 2999944 h 5907865"/>
              <a:gd name="connsiteX16" fmla="*/ 533822 w 9167010"/>
              <a:gd name="connsiteY16" fmla="*/ 2981539 h 5907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67010" h="5907865">
                <a:moveTo>
                  <a:pt x="699491" y="2907921"/>
                </a:moveTo>
                <a:lnTo>
                  <a:pt x="0" y="5006041"/>
                </a:lnTo>
                <a:lnTo>
                  <a:pt x="18408" y="5907865"/>
                </a:lnTo>
                <a:lnTo>
                  <a:pt x="7363060" y="5907865"/>
                </a:lnTo>
                <a:lnTo>
                  <a:pt x="7399876" y="4306668"/>
                </a:lnTo>
                <a:lnTo>
                  <a:pt x="7731213" y="4030599"/>
                </a:lnTo>
                <a:lnTo>
                  <a:pt x="7675990" y="3478462"/>
                </a:lnTo>
                <a:lnTo>
                  <a:pt x="9167010" y="3386440"/>
                </a:lnTo>
                <a:lnTo>
                  <a:pt x="9130195" y="36809"/>
                </a:lnTo>
                <a:lnTo>
                  <a:pt x="5098919" y="0"/>
                </a:lnTo>
                <a:lnTo>
                  <a:pt x="3884014" y="607351"/>
                </a:lnTo>
                <a:lnTo>
                  <a:pt x="3147708" y="2742280"/>
                </a:lnTo>
                <a:lnTo>
                  <a:pt x="2485033" y="3349630"/>
                </a:lnTo>
                <a:lnTo>
                  <a:pt x="2080065" y="3570485"/>
                </a:lnTo>
                <a:lnTo>
                  <a:pt x="1656689" y="3423249"/>
                </a:lnTo>
                <a:lnTo>
                  <a:pt x="1454205" y="2999944"/>
                </a:lnTo>
                <a:lnTo>
                  <a:pt x="533822" y="2981539"/>
                </a:lnTo>
              </a:path>
            </a:pathLst>
          </a:custGeom>
          <a:solidFill>
            <a:schemeClr val="bg1">
              <a:alpha val="67000"/>
            </a:schemeClr>
          </a:solidFill>
          <a:ln>
            <a:noFill/>
          </a:ln>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pic>
        <p:nvPicPr>
          <p:cNvPr id="6" name="Picture 5" descr="Triangles4_filtered.pdf"/>
          <p:cNvPicPr>
            <a:picLocks noChangeAspect="1"/>
          </p:cNvPicPr>
          <p:nvPr/>
        </p:nvPicPr>
        <p:blipFill rotWithShape="1">
          <a:blip r:embed="rId9">
            <a:extLst>
              <a:ext uri="{28A0092B-C50C-407E-A947-70E740481C1C}">
                <a14:useLocalDpi xmlns:a14="http://schemas.microsoft.com/office/drawing/2010/main" val="0"/>
              </a:ext>
            </a:extLst>
          </a:blip>
          <a:srcRect l="41967" r="693" b="64844"/>
          <a:stretch/>
        </p:blipFill>
        <p:spPr>
          <a:xfrm>
            <a:off x="1798367" y="1127546"/>
            <a:ext cx="6934201" cy="5501819"/>
          </a:xfrm>
          <a:prstGeom prst="rect">
            <a:avLst/>
          </a:prstGeom>
          <a:solidFill>
            <a:schemeClr val="bg2"/>
          </a:solidFill>
          <a:effectLst>
            <a:outerShdw blurRad="63500" sx="102000" sy="102000" algn="ctr" rotWithShape="0">
              <a:prstClr val="black">
                <a:alpha val="40000"/>
              </a:prstClr>
            </a:outerShdw>
          </a:effectLst>
        </p:spPr>
      </p:pic>
      <p:pic>
        <p:nvPicPr>
          <p:cNvPr id="7" name="Picture 6"/>
          <p:cNvPicPr>
            <a:picLocks noChangeAspect="1"/>
          </p:cNvPicPr>
          <p:nvPr/>
        </p:nvPicPr>
        <p:blipFill rotWithShape="1">
          <a:blip r:embed="rId10"/>
          <a:srcRect l="72753" t="36513" r="11285" b="11661"/>
          <a:stretch/>
        </p:blipFill>
        <p:spPr>
          <a:xfrm>
            <a:off x="6141767" y="3887909"/>
            <a:ext cx="2514600" cy="2710774"/>
          </a:xfrm>
          <a:prstGeom prst="rect">
            <a:avLst/>
          </a:prstGeom>
        </p:spPr>
      </p:pic>
      <p:sp>
        <p:nvSpPr>
          <p:cNvPr id="8" name="TextBox 7"/>
          <p:cNvSpPr txBox="1"/>
          <p:nvPr/>
        </p:nvSpPr>
        <p:spPr>
          <a:xfrm>
            <a:off x="7620001" y="6400801"/>
            <a:ext cx="1128579" cy="276999"/>
          </a:xfrm>
          <a:prstGeom prst="rect">
            <a:avLst/>
          </a:prstGeom>
          <a:noFill/>
        </p:spPr>
        <p:txBody>
          <a:bodyPr wrap="none" rtlCol="0">
            <a:spAutoFit/>
          </a:bodyPr>
          <a:lstStyle/>
          <a:p>
            <a:r>
              <a:rPr lang="en-US" sz="1200" b="1" dirty="0"/>
              <a:t>Chalmers 2008</a:t>
            </a:r>
          </a:p>
        </p:txBody>
      </p:sp>
      <p:sp>
        <p:nvSpPr>
          <p:cNvPr id="19" name="Date Placeholder 3"/>
          <p:cNvSpPr>
            <a:spLocks noGrp="1"/>
          </p:cNvSpPr>
          <p:nvPr>
            <p:ph type="dt" sz="half" idx="10"/>
          </p:nvPr>
        </p:nvSpPr>
        <p:spPr>
          <a:xfrm>
            <a:off x="238539" y="6488870"/>
            <a:ext cx="2743200" cy="365125"/>
          </a:xfrm>
        </p:spPr>
        <p:txBody>
          <a:bodyPr/>
          <a:lstStyle/>
          <a:p>
            <a:fld id="{149AB08A-B8FE-2744-A176-508EFC0AA4E9}" type="datetime1">
              <a:rPr lang="en-US" smtClean="0"/>
              <a:t>3/19/2018</a:t>
            </a:fld>
            <a:endParaRPr lang="en-US"/>
          </a:p>
        </p:txBody>
      </p:sp>
      <p:sp>
        <p:nvSpPr>
          <p:cNvPr id="21" name="Slide Number Placeholder 4"/>
          <p:cNvSpPr>
            <a:spLocks noGrp="1"/>
          </p:cNvSpPr>
          <p:nvPr>
            <p:ph type="sldNum" sz="quarter" idx="12"/>
          </p:nvPr>
        </p:nvSpPr>
        <p:spPr>
          <a:xfrm>
            <a:off x="9210261" y="6488870"/>
            <a:ext cx="2743200" cy="365125"/>
          </a:xfrm>
        </p:spPr>
        <p:txBody>
          <a:bodyPr/>
          <a:lstStyle/>
          <a:p>
            <a:fld id="{0CED1879-D594-7048-AD12-28363999EDA9}" type="slidenum">
              <a:rPr lang="en-US" smtClean="0"/>
              <a:t>46</a:t>
            </a:fld>
            <a:endParaRPr lang="en-US"/>
          </a:p>
        </p:txBody>
      </p:sp>
    </p:spTree>
    <p:extLst>
      <p:ext uri="{BB962C8B-B14F-4D97-AF65-F5344CB8AC3E}">
        <p14:creationId xmlns:p14="http://schemas.microsoft.com/office/powerpoint/2010/main" val="40091575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500"/>
                                        <p:tgtEl>
                                          <p:spTgt spid="10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1"/>
                                        </p:tgtEl>
                                        <p:attrNameLst>
                                          <p:attrName>style.visibility</p:attrName>
                                        </p:attrNameLst>
                                      </p:cBhvr>
                                      <p:to>
                                        <p:strVal val="visible"/>
                                      </p:to>
                                    </p:set>
                                    <p:animEffect transition="in" filter="fade">
                                      <p:cBhvr>
                                        <p:cTn id="12" dur="500"/>
                                        <p:tgtEl>
                                          <p:spTgt spid="10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3"/>
                                        </p:tgtEl>
                                        <p:attrNameLst>
                                          <p:attrName>style.visibility</p:attrName>
                                        </p:attrNameLst>
                                      </p:cBhvr>
                                      <p:to>
                                        <p:strVal val="visible"/>
                                      </p:to>
                                    </p:set>
                                    <p:animEffect transition="in" filter="fade">
                                      <p:cBhvr>
                                        <p:cTn id="17" dur="500"/>
                                        <p:tgtEl>
                                          <p:spTgt spid="103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par>
                                <p:cTn id="34" presetID="10"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52648" y="2367171"/>
            <a:ext cx="8686705" cy="2123658"/>
          </a:xfrm>
          <a:prstGeom prst="rect">
            <a:avLst/>
          </a:prstGeom>
          <a:noFill/>
        </p:spPr>
        <p:txBody>
          <a:bodyPr wrap="square" rtlCol="0">
            <a:spAutoFit/>
          </a:bodyPr>
          <a:lstStyle/>
          <a:p>
            <a:pPr algn="ctr"/>
            <a:r>
              <a:rPr lang="en-US" sz="6600" dirty="0" smtClean="0"/>
              <a:t>Functional </a:t>
            </a:r>
          </a:p>
          <a:p>
            <a:pPr algn="ctr"/>
            <a:r>
              <a:rPr lang="en-US" sz="6600" dirty="0" smtClean="0"/>
              <a:t>potential vs. activity</a:t>
            </a:r>
            <a:endParaRPr lang="en-US" sz="6600" dirty="0"/>
          </a:p>
        </p:txBody>
      </p:sp>
      <p:sp>
        <p:nvSpPr>
          <p:cNvPr id="2" name="Rounded Rectangle 1"/>
          <p:cNvSpPr/>
          <p:nvPr/>
        </p:nvSpPr>
        <p:spPr>
          <a:xfrm>
            <a:off x="243904" y="228636"/>
            <a:ext cx="11704192" cy="6400730"/>
          </a:xfrm>
          <a:prstGeom prst="roundRect">
            <a:avLst>
              <a:gd name="adj" fmla="val 4657"/>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1761388"/>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From functional potential to activity</a:t>
            </a:r>
            <a:endParaRPr lang="en-US" u="sng" dirty="0"/>
          </a:p>
        </p:txBody>
      </p:sp>
      <p:sp>
        <p:nvSpPr>
          <p:cNvPr id="4" name="Date Placeholder 3"/>
          <p:cNvSpPr>
            <a:spLocks noGrp="1"/>
          </p:cNvSpPr>
          <p:nvPr>
            <p:ph type="dt" sz="half" idx="10"/>
          </p:nvPr>
        </p:nvSpPr>
        <p:spPr/>
        <p:txBody>
          <a:bodyPr/>
          <a:lstStyle/>
          <a:p>
            <a:fld id="{149AB08A-B8FE-2744-A176-508EFC0AA4E9}" type="datetime1">
              <a:rPr lang="en-US" smtClean="0">
                <a:solidFill>
                  <a:prstClr val="black">
                    <a:tint val="75000"/>
                  </a:prstClr>
                </a:solidFill>
              </a:rPr>
              <a:pPr/>
              <a:t>3/19/2018</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ED1879-D594-7048-AD12-28363999EDA9}" type="slidenum">
              <a:rPr lang="en-US" smtClean="0">
                <a:solidFill>
                  <a:prstClr val="black">
                    <a:tint val="75000"/>
                  </a:prstClr>
                </a:solidFill>
              </a:rPr>
              <a:pPr/>
              <a:t>48</a:t>
            </a:fld>
            <a:endParaRPr lang="en-US">
              <a:solidFill>
                <a:prstClr val="black">
                  <a:tint val="75000"/>
                </a:prstClr>
              </a:solidFill>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3142" y="960147"/>
            <a:ext cx="7585716"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1669804"/>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From functional potential to activity</a:t>
            </a:r>
            <a:endParaRPr lang="en-US" u="sng" dirty="0"/>
          </a:p>
        </p:txBody>
      </p:sp>
      <p:sp>
        <p:nvSpPr>
          <p:cNvPr id="4" name="Date Placeholder 3"/>
          <p:cNvSpPr>
            <a:spLocks noGrp="1"/>
          </p:cNvSpPr>
          <p:nvPr>
            <p:ph type="dt" sz="half" idx="10"/>
          </p:nvPr>
        </p:nvSpPr>
        <p:spPr/>
        <p:txBody>
          <a:bodyPr/>
          <a:lstStyle/>
          <a:p>
            <a:fld id="{149AB08A-B8FE-2744-A176-508EFC0AA4E9}" type="datetime1">
              <a:rPr lang="en-US" smtClean="0">
                <a:solidFill>
                  <a:prstClr val="black">
                    <a:tint val="75000"/>
                  </a:prstClr>
                </a:solidFill>
              </a:rPr>
              <a:pPr/>
              <a:t>3/19/2018</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ED1879-D594-7048-AD12-28363999EDA9}" type="slidenum">
              <a:rPr lang="en-US" smtClean="0">
                <a:solidFill>
                  <a:prstClr val="black">
                    <a:tint val="75000"/>
                  </a:prstClr>
                </a:solidFill>
              </a:rPr>
              <a:pPr/>
              <a:t>49</a:t>
            </a:fld>
            <a:endParaRPr lang="en-US">
              <a:solidFill>
                <a:prstClr val="black">
                  <a:tint val="75000"/>
                </a:prstClr>
              </a:solidFill>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6684" y="960087"/>
            <a:ext cx="7938633"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8760636"/>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Historical vocabulary</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3/19/2018</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5</a:t>
            </a:fld>
            <a:endParaRPr lang="en-US"/>
          </a:p>
        </p:txBody>
      </p:sp>
      <p:grpSp>
        <p:nvGrpSpPr>
          <p:cNvPr id="6" name="Group 5"/>
          <p:cNvGrpSpPr/>
          <p:nvPr/>
        </p:nvGrpSpPr>
        <p:grpSpPr>
          <a:xfrm>
            <a:off x="1464363" y="2236306"/>
            <a:ext cx="5848350" cy="1143000"/>
            <a:chOff x="381000" y="1447800"/>
            <a:chExt cx="5848350" cy="1143000"/>
          </a:xfrm>
        </p:grpSpPr>
        <p:pic>
          <p:nvPicPr>
            <p:cNvPr id="7" name="Picture 6"/>
            <p:cNvPicPr>
              <a:picLocks noChangeAspect="1" noChangeArrowheads="1"/>
            </p:cNvPicPr>
            <p:nvPr/>
          </p:nvPicPr>
          <p:blipFill>
            <a:blip r:embed="rId2" cstate="print"/>
            <a:srcRect b="56757"/>
            <a:stretch>
              <a:fillRect/>
            </a:stretch>
          </p:blipFill>
          <p:spPr bwMode="auto">
            <a:xfrm>
              <a:off x="381000" y="1676400"/>
              <a:ext cx="5848350" cy="914400"/>
            </a:xfrm>
            <a:prstGeom prst="rect">
              <a:avLst/>
            </a:prstGeom>
            <a:noFill/>
            <a:ln w="9525">
              <a:noFill/>
              <a:miter lim="800000"/>
              <a:headEnd/>
              <a:tailEnd/>
            </a:ln>
          </p:spPr>
        </p:pic>
        <p:pic>
          <p:nvPicPr>
            <p:cNvPr id="8" name="Picture 4"/>
            <p:cNvPicPr>
              <a:picLocks noChangeAspect="1" noChangeArrowheads="1"/>
            </p:cNvPicPr>
            <p:nvPr/>
          </p:nvPicPr>
          <p:blipFill>
            <a:blip r:embed="rId3" cstate="print"/>
            <a:srcRect/>
            <a:stretch>
              <a:fillRect/>
            </a:stretch>
          </p:blipFill>
          <p:spPr bwMode="auto">
            <a:xfrm>
              <a:off x="381000" y="1447800"/>
              <a:ext cx="3395663" cy="219075"/>
            </a:xfrm>
            <a:prstGeom prst="rect">
              <a:avLst/>
            </a:prstGeom>
            <a:noFill/>
            <a:ln w="9525">
              <a:noFill/>
              <a:miter lim="800000"/>
              <a:headEnd/>
              <a:tailEnd/>
            </a:ln>
          </p:spPr>
        </p:pic>
      </p:grpSp>
      <p:sp>
        <p:nvSpPr>
          <p:cNvPr id="9" name="Isosceles Triangle 12"/>
          <p:cNvSpPr/>
          <p:nvPr/>
        </p:nvSpPr>
        <p:spPr bwMode="auto">
          <a:xfrm rot="21421230">
            <a:off x="1941807" y="3181067"/>
            <a:ext cx="4123219" cy="886133"/>
          </a:xfrm>
          <a:prstGeom prst="triangle">
            <a:avLst/>
          </a:prstGeom>
          <a:gradFill>
            <a:gsLst>
              <a:gs pos="0">
                <a:schemeClr val="bg1">
                  <a:alpha val="0"/>
                </a:schemeClr>
              </a:gs>
              <a:gs pos="10000">
                <a:schemeClr val="bg1">
                  <a:alpha val="75000"/>
                </a:schemeClr>
              </a:gs>
              <a:gs pos="100000">
                <a:schemeClr val="tx1">
                  <a:alpha val="50000"/>
                </a:schemeClr>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grpSp>
        <p:nvGrpSpPr>
          <p:cNvPr id="10" name="Group 9"/>
          <p:cNvGrpSpPr/>
          <p:nvPr/>
        </p:nvGrpSpPr>
        <p:grpSpPr>
          <a:xfrm>
            <a:off x="1845363" y="3836506"/>
            <a:ext cx="4284023" cy="1114425"/>
            <a:chOff x="1219200" y="2971800"/>
            <a:chExt cx="4284023" cy="1114425"/>
          </a:xfrm>
        </p:grpSpPr>
        <p:pic>
          <p:nvPicPr>
            <p:cNvPr id="11" name="Picture 3"/>
            <p:cNvPicPr>
              <a:picLocks noChangeAspect="1" noChangeArrowheads="1"/>
            </p:cNvPicPr>
            <p:nvPr/>
          </p:nvPicPr>
          <p:blipFill>
            <a:blip r:embed="rId4" cstate="print"/>
            <a:srcRect/>
            <a:stretch>
              <a:fillRect/>
            </a:stretch>
          </p:blipFill>
          <p:spPr bwMode="auto">
            <a:xfrm>
              <a:off x="1219200" y="2971800"/>
              <a:ext cx="4284023" cy="1114425"/>
            </a:xfrm>
            <a:prstGeom prst="rect">
              <a:avLst/>
            </a:prstGeom>
            <a:noFill/>
            <a:ln w="9525">
              <a:noFill/>
              <a:miter lim="800000"/>
              <a:headEnd/>
              <a:tailEnd/>
            </a:ln>
          </p:spPr>
        </p:pic>
        <p:sp>
          <p:nvSpPr>
            <p:cNvPr id="12" name="Rectangle 11"/>
            <p:cNvSpPr/>
            <p:nvPr/>
          </p:nvSpPr>
          <p:spPr bwMode="auto">
            <a:xfrm>
              <a:off x="1219200" y="3597166"/>
              <a:ext cx="4267200" cy="457200"/>
            </a:xfrm>
            <a:prstGeom prst="rect">
              <a:avLst/>
            </a:prstGeom>
            <a:solidFill>
              <a:schemeClr val="accent2">
                <a:alpha val="2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13" name="Rectangle 12"/>
            <p:cNvSpPr/>
            <p:nvPr/>
          </p:nvSpPr>
          <p:spPr bwMode="auto">
            <a:xfrm>
              <a:off x="3657600" y="3810000"/>
              <a:ext cx="990600" cy="228600"/>
            </a:xfrm>
            <a:prstGeom prst="rect">
              <a:avLst/>
            </a:prstGeom>
            <a:solidFill>
              <a:schemeClr val="accent2">
                <a:alpha val="34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grpSp>
      <p:grpSp>
        <p:nvGrpSpPr>
          <p:cNvPr id="14" name="Group 13"/>
          <p:cNvGrpSpPr/>
          <p:nvPr/>
        </p:nvGrpSpPr>
        <p:grpSpPr>
          <a:xfrm>
            <a:off x="7056783" y="3113850"/>
            <a:ext cx="3952875" cy="879730"/>
            <a:chOff x="4895850" y="4876800"/>
            <a:chExt cx="3952875" cy="879730"/>
          </a:xfrm>
        </p:grpSpPr>
        <p:pic>
          <p:nvPicPr>
            <p:cNvPr id="15" name="Picture 5"/>
            <p:cNvPicPr>
              <a:picLocks noChangeAspect="1" noChangeArrowheads="1"/>
            </p:cNvPicPr>
            <p:nvPr/>
          </p:nvPicPr>
          <p:blipFill>
            <a:blip r:embed="rId5" cstate="print"/>
            <a:srcRect/>
            <a:stretch>
              <a:fillRect/>
            </a:stretch>
          </p:blipFill>
          <p:spPr bwMode="auto">
            <a:xfrm>
              <a:off x="4895850" y="5105400"/>
              <a:ext cx="3952875" cy="651130"/>
            </a:xfrm>
            <a:prstGeom prst="rect">
              <a:avLst/>
            </a:prstGeom>
            <a:noFill/>
            <a:ln w="9525">
              <a:noFill/>
              <a:miter lim="800000"/>
              <a:headEnd/>
              <a:tailEnd/>
            </a:ln>
          </p:spPr>
        </p:pic>
        <p:pic>
          <p:nvPicPr>
            <p:cNvPr id="16" name="Picture 6"/>
            <p:cNvPicPr>
              <a:picLocks noChangeAspect="1" noChangeArrowheads="1"/>
            </p:cNvPicPr>
            <p:nvPr/>
          </p:nvPicPr>
          <p:blipFill>
            <a:blip r:embed="rId6" cstate="print"/>
            <a:srcRect/>
            <a:stretch>
              <a:fillRect/>
            </a:stretch>
          </p:blipFill>
          <p:spPr bwMode="auto">
            <a:xfrm>
              <a:off x="5562600" y="4876800"/>
              <a:ext cx="3286125" cy="190500"/>
            </a:xfrm>
            <a:prstGeom prst="rect">
              <a:avLst/>
            </a:prstGeom>
            <a:noFill/>
            <a:ln w="9525">
              <a:noFill/>
              <a:miter lim="800000"/>
              <a:headEnd/>
              <a:tailEnd/>
            </a:ln>
          </p:spPr>
        </p:pic>
      </p:grpSp>
      <p:grpSp>
        <p:nvGrpSpPr>
          <p:cNvPr id="17" name="Group 16"/>
          <p:cNvGrpSpPr/>
          <p:nvPr/>
        </p:nvGrpSpPr>
        <p:grpSpPr>
          <a:xfrm>
            <a:off x="5860774" y="858080"/>
            <a:ext cx="4572000" cy="1219200"/>
            <a:chOff x="4495800" y="990600"/>
            <a:chExt cx="4572000" cy="1219200"/>
          </a:xfrm>
        </p:grpSpPr>
        <p:pic>
          <p:nvPicPr>
            <p:cNvPr id="18" name="Picture 8"/>
            <p:cNvPicPr>
              <a:picLocks noChangeAspect="1" noChangeArrowheads="1"/>
            </p:cNvPicPr>
            <p:nvPr/>
          </p:nvPicPr>
          <p:blipFill>
            <a:blip r:embed="rId7" cstate="print"/>
            <a:srcRect l="12335" t="33158" r="42467" b="53368"/>
            <a:stretch>
              <a:fillRect/>
            </a:stretch>
          </p:blipFill>
          <p:spPr bwMode="auto">
            <a:xfrm>
              <a:off x="4495800" y="990600"/>
              <a:ext cx="4572000" cy="1219200"/>
            </a:xfrm>
            <a:prstGeom prst="rect">
              <a:avLst/>
            </a:prstGeom>
            <a:noFill/>
            <a:ln w="9525">
              <a:noFill/>
              <a:miter lim="800000"/>
              <a:headEnd/>
              <a:tailEnd/>
            </a:ln>
          </p:spPr>
        </p:pic>
        <p:sp>
          <p:nvSpPr>
            <p:cNvPr id="19" name="Rectangle 18"/>
            <p:cNvSpPr/>
            <p:nvPr/>
          </p:nvSpPr>
          <p:spPr bwMode="auto">
            <a:xfrm>
              <a:off x="4892566" y="1127234"/>
              <a:ext cx="990600" cy="228600"/>
            </a:xfrm>
            <a:prstGeom prst="rect">
              <a:avLst/>
            </a:prstGeom>
            <a:solidFill>
              <a:schemeClr val="accent2">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grpSp>
      <p:sp>
        <p:nvSpPr>
          <p:cNvPr id="20" name="TextBox 19"/>
          <p:cNvSpPr txBox="1"/>
          <p:nvPr/>
        </p:nvSpPr>
        <p:spPr>
          <a:xfrm>
            <a:off x="2736574" y="1010480"/>
            <a:ext cx="3047999" cy="523220"/>
          </a:xfrm>
          <a:prstGeom prst="rect">
            <a:avLst/>
          </a:prstGeom>
          <a:noFill/>
          <a:ln w="38100">
            <a:solidFill>
              <a:schemeClr val="accent1"/>
            </a:solidFill>
          </a:ln>
        </p:spPr>
        <p:txBody>
          <a:bodyPr wrap="square" rtlCol="0">
            <a:spAutoFit/>
          </a:bodyPr>
          <a:lstStyle/>
          <a:p>
            <a:pPr algn="ctr"/>
            <a:r>
              <a:rPr lang="en-US" sz="1400" dirty="0" smtClean="0"/>
              <a:t>Total collection of </a:t>
            </a:r>
            <a:r>
              <a:rPr lang="en-US" sz="1400" b="1" dirty="0" smtClean="0"/>
              <a:t>microorganisms</a:t>
            </a:r>
            <a:r>
              <a:rPr lang="en-US" sz="1400" dirty="0" smtClean="0"/>
              <a:t> within a </a:t>
            </a:r>
            <a:r>
              <a:rPr lang="en-US" sz="1400" b="1" dirty="0" smtClean="0"/>
              <a:t>community</a:t>
            </a:r>
            <a:endParaRPr lang="en-US" sz="1400" b="1" dirty="0"/>
          </a:p>
        </p:txBody>
      </p:sp>
      <p:sp>
        <p:nvSpPr>
          <p:cNvPr id="21" name="TextBox 20"/>
          <p:cNvSpPr txBox="1"/>
          <p:nvPr/>
        </p:nvSpPr>
        <p:spPr>
          <a:xfrm>
            <a:off x="1421295" y="1620080"/>
            <a:ext cx="3581400" cy="307777"/>
          </a:xfrm>
          <a:prstGeom prst="rect">
            <a:avLst/>
          </a:prstGeom>
          <a:noFill/>
          <a:ln w="38100">
            <a:solidFill>
              <a:schemeClr val="accent1"/>
            </a:solidFill>
          </a:ln>
        </p:spPr>
        <p:txBody>
          <a:bodyPr wrap="square" rtlCol="0">
            <a:spAutoFit/>
          </a:bodyPr>
          <a:lstStyle/>
          <a:p>
            <a:pPr algn="ctr"/>
            <a:r>
              <a:rPr lang="en-US" sz="1400" dirty="0" smtClean="0"/>
              <a:t>Also </a:t>
            </a:r>
            <a:r>
              <a:rPr lang="en-US" sz="1400" b="1" dirty="0" smtClean="0">
                <a:solidFill>
                  <a:schemeClr val="accent2"/>
                </a:solidFill>
              </a:rPr>
              <a:t>microbial community</a:t>
            </a:r>
            <a:r>
              <a:rPr lang="en-US" sz="1400" b="1" dirty="0" smtClean="0">
                <a:solidFill>
                  <a:schemeClr val="bg1"/>
                </a:solidFill>
              </a:rPr>
              <a:t> </a:t>
            </a:r>
            <a:r>
              <a:rPr lang="en-US" sz="1400" dirty="0" smtClean="0"/>
              <a:t>or</a:t>
            </a:r>
            <a:r>
              <a:rPr lang="en-US" sz="1400" dirty="0" smtClean="0">
                <a:solidFill>
                  <a:schemeClr val="bg1"/>
                </a:solidFill>
              </a:rPr>
              <a:t> </a:t>
            </a:r>
            <a:r>
              <a:rPr lang="en-US" sz="1400" b="1" dirty="0" smtClean="0">
                <a:solidFill>
                  <a:schemeClr val="accent2"/>
                </a:solidFill>
              </a:rPr>
              <a:t>microbiota</a:t>
            </a:r>
            <a:endParaRPr lang="en-US" sz="1400" b="1" dirty="0">
              <a:solidFill>
                <a:schemeClr val="accent2"/>
              </a:solidFill>
            </a:endParaRPr>
          </a:p>
        </p:txBody>
      </p:sp>
      <p:sp>
        <p:nvSpPr>
          <p:cNvPr id="22" name="Isosceles Triangle 29"/>
          <p:cNvSpPr/>
          <p:nvPr/>
        </p:nvSpPr>
        <p:spPr bwMode="auto">
          <a:xfrm rot="21356127">
            <a:off x="8275450" y="3955349"/>
            <a:ext cx="2423189" cy="530210"/>
          </a:xfrm>
          <a:prstGeom prst="triangle">
            <a:avLst/>
          </a:prstGeom>
          <a:gradFill>
            <a:gsLst>
              <a:gs pos="0">
                <a:schemeClr val="bg1">
                  <a:alpha val="0"/>
                </a:schemeClr>
              </a:gs>
              <a:gs pos="10000">
                <a:schemeClr val="bg1">
                  <a:alpha val="75000"/>
                </a:schemeClr>
              </a:gs>
              <a:gs pos="100000">
                <a:schemeClr val="tx1">
                  <a:alpha val="50000"/>
                </a:schemeClr>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grpSp>
        <p:nvGrpSpPr>
          <p:cNvPr id="23" name="Group 22"/>
          <p:cNvGrpSpPr/>
          <p:nvPr/>
        </p:nvGrpSpPr>
        <p:grpSpPr>
          <a:xfrm>
            <a:off x="8275983" y="4409250"/>
            <a:ext cx="2447925" cy="1285875"/>
            <a:chOff x="2057400" y="5105400"/>
            <a:chExt cx="2447925" cy="1285875"/>
          </a:xfrm>
        </p:grpSpPr>
        <p:pic>
          <p:nvPicPr>
            <p:cNvPr id="24" name="Picture 7"/>
            <p:cNvPicPr>
              <a:picLocks noChangeAspect="1" noChangeArrowheads="1"/>
            </p:cNvPicPr>
            <p:nvPr/>
          </p:nvPicPr>
          <p:blipFill>
            <a:blip r:embed="rId8" cstate="print"/>
            <a:srcRect/>
            <a:stretch>
              <a:fillRect/>
            </a:stretch>
          </p:blipFill>
          <p:spPr bwMode="auto">
            <a:xfrm>
              <a:off x="2057400" y="5105400"/>
              <a:ext cx="2447925" cy="1285875"/>
            </a:xfrm>
            <a:prstGeom prst="rect">
              <a:avLst/>
            </a:prstGeom>
            <a:noFill/>
            <a:ln w="9525">
              <a:noFill/>
              <a:miter lim="800000"/>
              <a:headEnd/>
              <a:tailEnd/>
            </a:ln>
          </p:spPr>
        </p:pic>
        <p:sp>
          <p:nvSpPr>
            <p:cNvPr id="25" name="Rectangle 24"/>
            <p:cNvSpPr/>
            <p:nvPr/>
          </p:nvSpPr>
          <p:spPr bwMode="auto">
            <a:xfrm>
              <a:off x="2057400" y="5410200"/>
              <a:ext cx="2438400" cy="457200"/>
            </a:xfrm>
            <a:prstGeom prst="rect">
              <a:avLst/>
            </a:prstGeom>
            <a:solidFill>
              <a:schemeClr val="accent2">
                <a:alpha val="2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26" name="Rectangle 25"/>
            <p:cNvSpPr/>
            <p:nvPr/>
          </p:nvSpPr>
          <p:spPr bwMode="auto">
            <a:xfrm>
              <a:off x="2790498" y="5402317"/>
              <a:ext cx="838200" cy="228600"/>
            </a:xfrm>
            <a:prstGeom prst="rect">
              <a:avLst/>
            </a:prstGeom>
            <a:solidFill>
              <a:schemeClr val="accent2">
                <a:alpha val="34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grpSp>
      <p:sp>
        <p:nvSpPr>
          <p:cNvPr id="27" name="TextBox 26"/>
          <p:cNvSpPr txBox="1"/>
          <p:nvPr/>
        </p:nvSpPr>
        <p:spPr>
          <a:xfrm>
            <a:off x="3597963" y="5022054"/>
            <a:ext cx="2438399" cy="523220"/>
          </a:xfrm>
          <a:prstGeom prst="rect">
            <a:avLst/>
          </a:prstGeom>
          <a:noFill/>
          <a:ln w="38100">
            <a:solidFill>
              <a:schemeClr val="accent1"/>
            </a:solidFill>
          </a:ln>
        </p:spPr>
        <p:txBody>
          <a:bodyPr wrap="square" rtlCol="0">
            <a:spAutoFit/>
          </a:bodyPr>
          <a:lstStyle/>
          <a:p>
            <a:pPr algn="ctr"/>
            <a:r>
              <a:rPr lang="en-US" sz="1400" dirty="0" smtClean="0"/>
              <a:t>Total </a:t>
            </a:r>
            <a:r>
              <a:rPr lang="en-US" sz="1400" b="1" dirty="0" smtClean="0"/>
              <a:t>genomic potential </a:t>
            </a:r>
            <a:r>
              <a:rPr lang="en-US" sz="1400" dirty="0" smtClean="0"/>
              <a:t>of a microbial community</a:t>
            </a:r>
            <a:endParaRPr lang="en-US" sz="1400" dirty="0"/>
          </a:p>
        </p:txBody>
      </p:sp>
      <p:sp>
        <p:nvSpPr>
          <p:cNvPr id="28" name="TextBox 27"/>
          <p:cNvSpPr txBox="1"/>
          <p:nvPr/>
        </p:nvSpPr>
        <p:spPr>
          <a:xfrm>
            <a:off x="8180227" y="5771325"/>
            <a:ext cx="2634633" cy="523220"/>
          </a:xfrm>
          <a:prstGeom prst="rect">
            <a:avLst/>
          </a:prstGeom>
          <a:noFill/>
          <a:ln w="38100">
            <a:solidFill>
              <a:schemeClr val="accent1"/>
            </a:solidFill>
          </a:ln>
        </p:spPr>
        <p:txBody>
          <a:bodyPr wrap="square" rtlCol="0">
            <a:spAutoFit/>
          </a:bodyPr>
          <a:lstStyle/>
          <a:p>
            <a:pPr algn="ctr"/>
            <a:r>
              <a:rPr lang="en-US" sz="1400" dirty="0" smtClean="0"/>
              <a:t>Total </a:t>
            </a:r>
            <a:r>
              <a:rPr lang="en-US" sz="1400" b="1" dirty="0" err="1" smtClean="0"/>
              <a:t>biomolecular</a:t>
            </a:r>
            <a:r>
              <a:rPr lang="en-US" sz="1400" b="1" dirty="0" smtClean="0"/>
              <a:t> repertoire </a:t>
            </a:r>
            <a:r>
              <a:rPr lang="en-US" sz="1400" dirty="0" smtClean="0"/>
              <a:t>of a microbial community</a:t>
            </a:r>
            <a:endParaRPr lang="en-US" sz="1400" dirty="0"/>
          </a:p>
        </p:txBody>
      </p:sp>
      <p:sp>
        <p:nvSpPr>
          <p:cNvPr id="29" name="TextBox 28"/>
          <p:cNvSpPr txBox="1"/>
          <p:nvPr/>
        </p:nvSpPr>
        <p:spPr>
          <a:xfrm>
            <a:off x="1329073" y="5771325"/>
            <a:ext cx="4419600" cy="923330"/>
          </a:xfrm>
          <a:prstGeom prst="rect">
            <a:avLst/>
          </a:prstGeom>
          <a:noFill/>
          <a:ln w="38100">
            <a:solidFill>
              <a:schemeClr val="accent1"/>
            </a:solidFill>
          </a:ln>
        </p:spPr>
        <p:txBody>
          <a:bodyPr wrap="square" rtlCol="0">
            <a:spAutoFit/>
          </a:bodyPr>
          <a:lstStyle/>
          <a:p>
            <a:pPr algn="ctr"/>
            <a:r>
              <a:rPr lang="en-US" sz="1800" dirty="0" smtClean="0"/>
              <a:t>Study of </a:t>
            </a:r>
            <a:r>
              <a:rPr lang="en-US" sz="1800" b="1" dirty="0" smtClean="0"/>
              <a:t>uncultured microorganisms</a:t>
            </a:r>
            <a:r>
              <a:rPr lang="en-US" sz="1800" dirty="0" smtClean="0"/>
              <a:t> from the environment, which can include humans or other living hosts</a:t>
            </a:r>
            <a:endParaRPr lang="en-US" sz="1800" dirty="0"/>
          </a:p>
        </p:txBody>
      </p:sp>
    </p:spTree>
    <p:extLst>
      <p:ext uri="{BB962C8B-B14F-4D97-AF65-F5344CB8AC3E}">
        <p14:creationId xmlns:p14="http://schemas.microsoft.com/office/powerpoint/2010/main" val="36713460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par>
                                <p:cTn id="42" presetID="10" presetClass="entr" presetSubtype="0"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500"/>
                                        <p:tgtEl>
                                          <p:spTgt spid="2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0" grpId="0" animBg="1"/>
      <p:bldP spid="21" grpId="0" animBg="1"/>
      <p:bldP spid="22" grpId="0" animBg="1"/>
      <p:bldP spid="27" grpId="0" animBg="1"/>
      <p:bldP spid="28" grpId="0" animBg="1"/>
      <p:bldP spid="2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From functional potential to activity</a:t>
            </a:r>
            <a:endParaRPr lang="en-US" u="sng" dirty="0"/>
          </a:p>
        </p:txBody>
      </p:sp>
      <p:sp>
        <p:nvSpPr>
          <p:cNvPr id="4" name="Date Placeholder 3"/>
          <p:cNvSpPr>
            <a:spLocks noGrp="1"/>
          </p:cNvSpPr>
          <p:nvPr>
            <p:ph type="dt" sz="half" idx="10"/>
          </p:nvPr>
        </p:nvSpPr>
        <p:spPr/>
        <p:txBody>
          <a:bodyPr/>
          <a:lstStyle/>
          <a:p>
            <a:fld id="{149AB08A-B8FE-2744-A176-508EFC0AA4E9}" type="datetime1">
              <a:rPr lang="en-US" smtClean="0">
                <a:solidFill>
                  <a:prstClr val="black">
                    <a:tint val="75000"/>
                  </a:prstClr>
                </a:solidFill>
              </a:rPr>
              <a:pPr/>
              <a:t>3/19/2018</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ED1879-D594-7048-AD12-28363999EDA9}" type="slidenum">
              <a:rPr lang="en-US" smtClean="0">
                <a:solidFill>
                  <a:prstClr val="black">
                    <a:tint val="75000"/>
                  </a:prstClr>
                </a:solidFill>
              </a:rPr>
              <a:pPr/>
              <a:t>50</a:t>
            </a:fld>
            <a:endParaRPr lang="en-US">
              <a:solidFill>
                <a:prstClr val="black">
                  <a:tint val="75000"/>
                </a:prstClr>
              </a:solidFill>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4385" y="960087"/>
            <a:ext cx="770323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8760636"/>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From functional potential to activity</a:t>
            </a:r>
            <a:endParaRPr lang="en-US" u="sng" dirty="0"/>
          </a:p>
        </p:txBody>
      </p:sp>
      <p:sp>
        <p:nvSpPr>
          <p:cNvPr id="4" name="Date Placeholder 3"/>
          <p:cNvSpPr>
            <a:spLocks noGrp="1"/>
          </p:cNvSpPr>
          <p:nvPr>
            <p:ph type="dt" sz="half" idx="10"/>
          </p:nvPr>
        </p:nvSpPr>
        <p:spPr/>
        <p:txBody>
          <a:bodyPr/>
          <a:lstStyle/>
          <a:p>
            <a:fld id="{149AB08A-B8FE-2744-A176-508EFC0AA4E9}" type="datetime1">
              <a:rPr lang="en-US" smtClean="0">
                <a:solidFill>
                  <a:prstClr val="black">
                    <a:tint val="75000"/>
                  </a:prstClr>
                </a:solidFill>
              </a:rPr>
              <a:pPr/>
              <a:t>3/19/2018</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ED1879-D594-7048-AD12-28363999EDA9}" type="slidenum">
              <a:rPr lang="en-US" smtClean="0">
                <a:solidFill>
                  <a:prstClr val="black">
                    <a:tint val="75000"/>
                  </a:prstClr>
                </a:solidFill>
              </a:rPr>
              <a:pPr/>
              <a:t>51</a:t>
            </a:fld>
            <a:endParaRPr lang="en-US">
              <a:solidFill>
                <a:prstClr val="black">
                  <a:tint val="75000"/>
                </a:prstClr>
              </a:solidFill>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7026" y="960147"/>
            <a:ext cx="7777949"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8543825"/>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From functional potential to activity</a:t>
            </a:r>
          </a:p>
        </p:txBody>
      </p:sp>
      <p:sp>
        <p:nvSpPr>
          <p:cNvPr id="4" name="Date Placeholder 3"/>
          <p:cNvSpPr>
            <a:spLocks noGrp="1"/>
          </p:cNvSpPr>
          <p:nvPr>
            <p:ph type="dt" sz="half" idx="10"/>
          </p:nvPr>
        </p:nvSpPr>
        <p:spPr/>
        <p:txBody>
          <a:bodyPr/>
          <a:lstStyle/>
          <a:p>
            <a:fld id="{149AB08A-B8FE-2744-A176-508EFC0AA4E9}" type="datetime1">
              <a:rPr lang="en-US" smtClean="0">
                <a:solidFill>
                  <a:prstClr val="black">
                    <a:tint val="75000"/>
                  </a:prstClr>
                </a:solidFill>
              </a:rPr>
              <a:pPr/>
              <a:t>3/19/2018</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ED1879-D594-7048-AD12-28363999EDA9}" type="slidenum">
              <a:rPr lang="en-US" smtClean="0">
                <a:solidFill>
                  <a:prstClr val="black">
                    <a:tint val="75000"/>
                  </a:prstClr>
                </a:solidFill>
              </a:rPr>
              <a:pPr/>
              <a:t>52</a:t>
            </a:fld>
            <a:endParaRPr lang="en-US">
              <a:solidFill>
                <a:prstClr val="black">
                  <a:tint val="75000"/>
                </a:prstClr>
              </a:solidFill>
            </a:endParaRPr>
          </a:p>
        </p:txBody>
      </p:sp>
      <p:sp>
        <p:nvSpPr>
          <p:cNvPr id="6" name="Rectangle 5"/>
          <p:cNvSpPr/>
          <p:nvPr/>
        </p:nvSpPr>
        <p:spPr>
          <a:xfrm>
            <a:off x="5486340" y="5370925"/>
            <a:ext cx="6096000" cy="707886"/>
          </a:xfrm>
          <a:prstGeom prst="rect">
            <a:avLst/>
          </a:prstGeom>
          <a:effectLst/>
        </p:spPr>
        <p:txBody>
          <a:bodyPr wrap="square">
            <a:spAutoFit/>
          </a:bodyPr>
          <a:lstStyle/>
          <a:p>
            <a:pPr algn="r" fontAlgn="base">
              <a:spcBef>
                <a:spcPct val="0"/>
              </a:spcBef>
              <a:spcAft>
                <a:spcPct val="0"/>
              </a:spcAft>
            </a:pPr>
            <a:r>
              <a:rPr lang="en-US" sz="2000" kern="0" dirty="0" smtClean="0">
                <a:ea typeface="ＭＳ Ｐゴシック" pitchFamily="1" charset="-128"/>
              </a:rPr>
              <a:t>Sucrose degradation follows a complex attribution pattern across </a:t>
            </a:r>
            <a:r>
              <a:rPr lang="en-US" sz="2000" kern="0" dirty="0" smtClean="0">
                <a:latin typeface="Consolas" panose="020B0609020204030204" pitchFamily="49" charset="0"/>
                <a:ea typeface="ＭＳ Ｐゴシック" pitchFamily="1" charset="-128"/>
              </a:rPr>
              <a:t>~</a:t>
            </a:r>
            <a:r>
              <a:rPr lang="en-US" sz="2000" kern="0" dirty="0" smtClean="0">
                <a:ea typeface="ＭＳ Ｐゴシック" pitchFamily="1" charset="-128"/>
              </a:rPr>
              <a:t>200 human gut metagenomes…</a:t>
            </a:r>
          </a:p>
        </p:txBody>
      </p:sp>
      <p:sp>
        <p:nvSpPr>
          <p:cNvPr id="7" name="Rectangle 6"/>
          <p:cNvSpPr/>
          <p:nvPr/>
        </p:nvSpPr>
        <p:spPr>
          <a:xfrm>
            <a:off x="5821683" y="5432696"/>
            <a:ext cx="6019800" cy="622088"/>
          </a:xfrm>
          <a:prstGeom prst="rect">
            <a:avLst/>
          </a:prstGeom>
          <a:solidFill>
            <a:schemeClr val="bg1">
              <a:alpha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2" descr="C:\Users\franzosa\Dropbox\Active Shared\HUMAnN2\slides\2016-07-10 ISMB HUMAnN2\sucrose.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785" t="52212" r="25122"/>
          <a:stretch/>
        </p:blipFill>
        <p:spPr bwMode="auto">
          <a:xfrm>
            <a:off x="1898323" y="3206087"/>
            <a:ext cx="6429582" cy="209550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0" name="Picture 2" descr="F:\Active Shared\HUMAnN2\slides\2016-07-10 ISMB HUMAnN2\thanks.png"/>
          <p:cNvPicPr>
            <a:picLocks noChangeAspect="1" noChangeArrowheads="1"/>
          </p:cNvPicPr>
          <p:nvPr/>
        </p:nvPicPr>
        <p:blipFill rotWithShape="1">
          <a:blip r:embed="rId3">
            <a:extLst>
              <a:ext uri="{28A0092B-C50C-407E-A947-70E740481C1C}">
                <a14:useLocalDpi xmlns:a14="http://schemas.microsoft.com/office/drawing/2010/main" val="0"/>
              </a:ext>
            </a:extLst>
          </a:blip>
          <a:srcRect l="70280" t="19479" r="16078" b="61042"/>
          <a:stretch/>
        </p:blipFill>
        <p:spPr bwMode="auto">
          <a:xfrm>
            <a:off x="238539" y="5349219"/>
            <a:ext cx="656492" cy="10892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1" name="Picture 2" descr="F:\Active Shared\HUMAnN2\slides\2016-07-10 ISMB HUMAnN2\thanks.png"/>
          <p:cNvPicPr>
            <a:picLocks noChangeAspect="1" noChangeArrowheads="1"/>
          </p:cNvPicPr>
          <p:nvPr/>
        </p:nvPicPr>
        <p:blipFill rotWithShape="1">
          <a:blip r:embed="rId3">
            <a:extLst>
              <a:ext uri="{28A0092B-C50C-407E-A947-70E740481C1C}">
                <a14:useLocalDpi xmlns:a14="http://schemas.microsoft.com/office/drawing/2010/main" val="0"/>
              </a:ext>
            </a:extLst>
          </a:blip>
          <a:srcRect l="70280" r="16078" b="80521"/>
          <a:stretch/>
        </p:blipFill>
        <p:spPr bwMode="auto">
          <a:xfrm>
            <a:off x="1013471" y="5349220"/>
            <a:ext cx="656492" cy="1089219"/>
          </a:xfrm>
          <a:prstGeom prst="rect">
            <a:avLst/>
          </a:prstGeom>
          <a:noFill/>
          <a:effectLst/>
          <a:extLst>
            <a:ext uri="{909E8E84-426E-40DD-AFC4-6F175D3DCCD1}">
              <a14:hiddenFill xmlns:a14="http://schemas.microsoft.com/office/drawing/2010/main">
                <a:solidFill>
                  <a:srgbClr val="FFFFFF"/>
                </a:solidFill>
              </a14:hiddenFill>
            </a:ext>
          </a:extLst>
        </p:spPr>
      </p:pic>
      <p:sp>
        <p:nvSpPr>
          <p:cNvPr id="12" name="Rectangle 11"/>
          <p:cNvSpPr/>
          <p:nvPr/>
        </p:nvSpPr>
        <p:spPr>
          <a:xfrm>
            <a:off x="1837402" y="5478331"/>
            <a:ext cx="2049151" cy="830997"/>
          </a:xfrm>
          <a:prstGeom prst="rect">
            <a:avLst/>
          </a:prstGeom>
          <a:effectLst/>
        </p:spPr>
        <p:txBody>
          <a:bodyPr wrap="none">
            <a:spAutoFit/>
          </a:bodyPr>
          <a:lstStyle/>
          <a:p>
            <a:r>
              <a:rPr lang="en-US" sz="1600" dirty="0" smtClean="0">
                <a:effectLst/>
              </a:rPr>
              <a:t>In collaboration with </a:t>
            </a:r>
          </a:p>
          <a:p>
            <a:r>
              <a:rPr lang="en-US" sz="1600" dirty="0" smtClean="0">
                <a:effectLst/>
              </a:rPr>
              <a:t>the STARR Consortium</a:t>
            </a:r>
          </a:p>
          <a:p>
            <a:r>
              <a:rPr lang="en-US" sz="1600" dirty="0" smtClean="0">
                <a:effectLst/>
              </a:rPr>
              <a:t>&amp; HPFS cohort</a:t>
            </a:r>
            <a:endParaRPr lang="en-US" sz="1600" dirty="0">
              <a:effectLst/>
            </a:endParaRPr>
          </a:p>
        </p:txBody>
      </p:sp>
      <p:pic>
        <p:nvPicPr>
          <p:cNvPr id="13" name="Picture 3"/>
          <p:cNvPicPr>
            <a:picLocks noChangeAspect="1" noChangeArrowheads="1"/>
          </p:cNvPicPr>
          <p:nvPr/>
        </p:nvPicPr>
        <p:blipFill>
          <a:blip r:embed="rId4" cstate="print">
            <a:clrChange>
              <a:clrFrom>
                <a:srgbClr val="231F20"/>
              </a:clrFrom>
              <a:clrTo>
                <a:srgbClr val="231F20">
                  <a:alpha val="0"/>
                </a:srgbClr>
              </a:clrTo>
            </a:clrChange>
            <a:extLst>
              <a:ext uri="{28A0092B-C50C-407E-A947-70E740481C1C}">
                <a14:useLocalDpi xmlns:a14="http://schemas.microsoft.com/office/drawing/2010/main" val="0"/>
              </a:ext>
            </a:extLst>
          </a:blip>
          <a:srcRect/>
          <a:stretch>
            <a:fillRect/>
          </a:stretch>
        </p:blipFill>
        <p:spPr bwMode="auto">
          <a:xfrm rot="16200000">
            <a:off x="723330" y="4054423"/>
            <a:ext cx="1601909" cy="36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a:blip r:embed="rId5" cstate="print">
            <a:clrChange>
              <a:clrFrom>
                <a:srgbClr val="231F20"/>
              </a:clrFrom>
              <a:clrTo>
                <a:srgbClr val="231F20">
                  <a:alpha val="0"/>
                </a:srgbClr>
              </a:clrTo>
            </a:clrChange>
            <a:extLst>
              <a:ext uri="{28A0092B-C50C-407E-A947-70E740481C1C}">
                <a14:useLocalDpi xmlns:a14="http://schemas.microsoft.com/office/drawing/2010/main" val="0"/>
              </a:ext>
            </a:extLst>
          </a:blip>
          <a:srcRect/>
          <a:stretch>
            <a:fillRect/>
          </a:stretch>
        </p:blipFill>
        <p:spPr bwMode="auto">
          <a:xfrm rot="5400000" flipV="1">
            <a:off x="751149" y="1824487"/>
            <a:ext cx="1594590" cy="414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6095940" y="6012918"/>
            <a:ext cx="5486400" cy="707886"/>
          </a:xfrm>
          <a:prstGeom prst="rect">
            <a:avLst/>
          </a:prstGeom>
          <a:effectLst/>
        </p:spPr>
        <p:txBody>
          <a:bodyPr wrap="square">
            <a:spAutoFit/>
          </a:bodyPr>
          <a:lstStyle/>
          <a:p>
            <a:pPr algn="r" fontAlgn="base">
              <a:spcBef>
                <a:spcPct val="0"/>
              </a:spcBef>
              <a:spcAft>
                <a:spcPct val="0"/>
              </a:spcAft>
            </a:pPr>
            <a:r>
              <a:rPr lang="en-US" sz="2000" kern="0" dirty="0" smtClean="0">
                <a:ea typeface="ＭＳ Ｐゴシック" pitchFamily="1" charset="-128"/>
              </a:rPr>
              <a:t>…but its </a:t>
            </a:r>
            <a:r>
              <a:rPr lang="en-US" sz="2000" u="sng" kern="0" dirty="0" smtClean="0">
                <a:ea typeface="ＭＳ Ｐゴシック" pitchFamily="1" charset="-128"/>
              </a:rPr>
              <a:t>expression</a:t>
            </a:r>
            <a:r>
              <a:rPr lang="en-US" sz="2000" kern="0" dirty="0" smtClean="0">
                <a:ea typeface="ＭＳ Ｐゴシック" pitchFamily="1" charset="-128"/>
              </a:rPr>
              <a:t> can be dominated by a single species in paired gut </a:t>
            </a:r>
            <a:r>
              <a:rPr lang="en-US" sz="2000" u="sng" kern="0" dirty="0" err="1" smtClean="0">
                <a:ea typeface="ＭＳ Ｐゴシック" pitchFamily="1" charset="-128"/>
              </a:rPr>
              <a:t>metatranscriptomes</a:t>
            </a:r>
            <a:r>
              <a:rPr lang="en-US" sz="2000" kern="0" dirty="0" smtClean="0">
                <a:ea typeface="ＭＳ Ｐゴシック" pitchFamily="1" charset="-128"/>
              </a:rPr>
              <a:t>!</a:t>
            </a:r>
          </a:p>
        </p:txBody>
      </p:sp>
      <p:pic>
        <p:nvPicPr>
          <p:cNvPr id="16" name="Picture 2" descr="C:\Users\franzosa\Dropbox\Active Shared\HUMAnN2\slides\2016-07-10 ISMB HUMAnN2\sucrose.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785" t="4423" r="25122" b="51866"/>
          <a:stretch/>
        </p:blipFill>
        <p:spPr bwMode="auto">
          <a:xfrm>
            <a:off x="1898323" y="1066780"/>
            <a:ext cx="6429582" cy="191672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7" name="Picture 2" descr="C:\Users\franzosa\Dropbox\Active Shared\HUMAnN2\slides\2016-07-10 ISMB HUMAnN2\sucrose.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4878" t="4423" r="2715"/>
          <a:stretch/>
        </p:blipFill>
        <p:spPr bwMode="auto">
          <a:xfrm>
            <a:off x="8482456" y="1066780"/>
            <a:ext cx="2026467" cy="4191000"/>
          </a:xfrm>
          <a:prstGeom prst="rect">
            <a:avLst/>
          </a:prstGeom>
          <a:noFill/>
          <a:effectLst/>
          <a:extLst>
            <a:ext uri="{909E8E84-426E-40DD-AFC4-6F175D3DCCD1}">
              <a14:hiddenFill xmlns:a14="http://schemas.microsoft.com/office/drawing/2010/main">
                <a:solidFill>
                  <a:srgbClr val="FFFFFF"/>
                </a:solidFill>
              </a14:hiddenFill>
            </a:ext>
          </a:extLst>
        </p:spPr>
      </p:pic>
      <p:sp>
        <p:nvSpPr>
          <p:cNvPr id="18" name="Rounded Rectangle 17"/>
          <p:cNvSpPr/>
          <p:nvPr/>
        </p:nvSpPr>
        <p:spPr>
          <a:xfrm>
            <a:off x="8466413" y="3215639"/>
            <a:ext cx="2042509" cy="304800"/>
          </a:xfrm>
          <a:prstGeom prst="roundRect">
            <a:avLst/>
          </a:prstGeom>
          <a:noFill/>
          <a:ln w="571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553721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5" grpId="0"/>
      <p:bldP spid="1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From functional potential to activity</a:t>
            </a:r>
          </a:p>
        </p:txBody>
      </p:sp>
      <p:sp>
        <p:nvSpPr>
          <p:cNvPr id="4" name="Date Placeholder 3"/>
          <p:cNvSpPr>
            <a:spLocks noGrp="1"/>
          </p:cNvSpPr>
          <p:nvPr>
            <p:ph type="dt" sz="half" idx="10"/>
          </p:nvPr>
        </p:nvSpPr>
        <p:spPr/>
        <p:txBody>
          <a:bodyPr/>
          <a:lstStyle/>
          <a:p>
            <a:fld id="{149AB08A-B8FE-2744-A176-508EFC0AA4E9}" type="datetime1">
              <a:rPr lang="en-US" smtClean="0">
                <a:solidFill>
                  <a:prstClr val="black">
                    <a:tint val="75000"/>
                  </a:prstClr>
                </a:solidFill>
              </a:rPr>
              <a:pPr/>
              <a:t>3/19/2018</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ED1879-D594-7048-AD12-28363999EDA9}" type="slidenum">
              <a:rPr lang="en-US" smtClean="0">
                <a:solidFill>
                  <a:prstClr val="black">
                    <a:tint val="75000"/>
                  </a:prstClr>
                </a:solidFill>
              </a:rPr>
              <a:pPr/>
              <a:t>53</a:t>
            </a:fld>
            <a:endParaRPr lang="en-US">
              <a:solidFill>
                <a:prstClr val="black">
                  <a:tint val="75000"/>
                </a:prstClr>
              </a:solidFill>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933" y="1051586"/>
            <a:ext cx="10846134" cy="5162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4067117"/>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52648" y="2828836"/>
            <a:ext cx="8686705" cy="1107996"/>
          </a:xfrm>
          <a:prstGeom prst="rect">
            <a:avLst/>
          </a:prstGeom>
          <a:noFill/>
        </p:spPr>
        <p:txBody>
          <a:bodyPr wrap="square" rtlCol="0">
            <a:spAutoFit/>
          </a:bodyPr>
          <a:lstStyle/>
          <a:p>
            <a:pPr algn="ctr"/>
            <a:r>
              <a:rPr lang="en-US" sz="6600" dirty="0" smtClean="0"/>
              <a:t>Extras</a:t>
            </a:r>
            <a:endParaRPr lang="en-US" sz="6600" dirty="0"/>
          </a:p>
        </p:txBody>
      </p:sp>
      <p:sp>
        <p:nvSpPr>
          <p:cNvPr id="2" name="Rounded Rectangle 1"/>
          <p:cNvSpPr/>
          <p:nvPr/>
        </p:nvSpPr>
        <p:spPr>
          <a:xfrm>
            <a:off x="243904" y="228636"/>
            <a:ext cx="11704192" cy="6400730"/>
          </a:xfrm>
          <a:prstGeom prst="roundRect">
            <a:avLst>
              <a:gd name="adj" fmla="val 4657"/>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357007"/>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Metagenomic methods: </a:t>
            </a:r>
            <a:r>
              <a:rPr lang="en-US" i="1" dirty="0" smtClean="0"/>
              <a:t>in situ</a:t>
            </a:r>
            <a:r>
              <a:rPr lang="en-US" dirty="0" smtClean="0"/>
              <a:t> dyes and fluorescence</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3/19/2018</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55</a:t>
            </a:fld>
            <a:endParaRPr lang="en-US"/>
          </a:p>
        </p:txBody>
      </p:sp>
      <p:grpSp>
        <p:nvGrpSpPr>
          <p:cNvPr id="6" name="Group 5"/>
          <p:cNvGrpSpPr/>
          <p:nvPr/>
        </p:nvGrpSpPr>
        <p:grpSpPr>
          <a:xfrm>
            <a:off x="7361581" y="1553819"/>
            <a:ext cx="3171539" cy="4909471"/>
            <a:chOff x="5638800" y="1752600"/>
            <a:chExt cx="3171539" cy="4909471"/>
          </a:xfrm>
        </p:grpSpPr>
        <p:pic>
          <p:nvPicPr>
            <p:cNvPr id="7" name="Picture 6"/>
            <p:cNvPicPr>
              <a:picLocks noChangeAspect="1" noChangeArrowheads="1"/>
            </p:cNvPicPr>
            <p:nvPr/>
          </p:nvPicPr>
          <p:blipFill>
            <a:blip r:embed="rId2" cstate="print"/>
            <a:srcRect/>
            <a:stretch>
              <a:fillRect/>
            </a:stretch>
          </p:blipFill>
          <p:spPr bwMode="auto">
            <a:xfrm>
              <a:off x="5638800" y="2286000"/>
              <a:ext cx="3171539" cy="1480471"/>
            </a:xfrm>
            <a:prstGeom prst="rect">
              <a:avLst/>
            </a:prstGeom>
            <a:noFill/>
            <a:ln w="9525">
              <a:noFill/>
              <a:miter lim="800000"/>
              <a:headEnd/>
              <a:tailEnd/>
            </a:ln>
          </p:spPr>
        </p:pic>
        <p:pic>
          <p:nvPicPr>
            <p:cNvPr id="8" name="Picture 7"/>
            <p:cNvPicPr>
              <a:picLocks noChangeAspect="1" noChangeArrowheads="1"/>
            </p:cNvPicPr>
            <p:nvPr/>
          </p:nvPicPr>
          <p:blipFill>
            <a:blip r:embed="rId3" cstate="print"/>
            <a:srcRect/>
            <a:stretch>
              <a:fillRect/>
            </a:stretch>
          </p:blipFill>
          <p:spPr bwMode="auto">
            <a:xfrm>
              <a:off x="5638800" y="3733800"/>
              <a:ext cx="3171539" cy="1480471"/>
            </a:xfrm>
            <a:prstGeom prst="rect">
              <a:avLst/>
            </a:prstGeom>
            <a:noFill/>
            <a:ln w="9525">
              <a:noFill/>
              <a:miter lim="800000"/>
              <a:headEnd/>
              <a:tailEnd/>
            </a:ln>
          </p:spPr>
        </p:pic>
        <p:pic>
          <p:nvPicPr>
            <p:cNvPr id="9" name="Picture 8"/>
            <p:cNvPicPr>
              <a:picLocks noChangeAspect="1" noChangeArrowheads="1"/>
            </p:cNvPicPr>
            <p:nvPr/>
          </p:nvPicPr>
          <p:blipFill>
            <a:blip r:embed="rId4" cstate="print"/>
            <a:srcRect/>
            <a:stretch>
              <a:fillRect/>
            </a:stretch>
          </p:blipFill>
          <p:spPr bwMode="auto">
            <a:xfrm>
              <a:off x="5638800" y="5181600"/>
              <a:ext cx="3171539" cy="1480471"/>
            </a:xfrm>
            <a:prstGeom prst="rect">
              <a:avLst/>
            </a:prstGeom>
            <a:noFill/>
            <a:ln w="9525">
              <a:noFill/>
              <a:miter lim="800000"/>
              <a:headEnd/>
              <a:tailEnd/>
            </a:ln>
          </p:spPr>
        </p:pic>
        <p:pic>
          <p:nvPicPr>
            <p:cNvPr id="10" name="Picture 9"/>
            <p:cNvPicPr>
              <a:picLocks noChangeAspect="1" noChangeArrowheads="1"/>
            </p:cNvPicPr>
            <p:nvPr/>
          </p:nvPicPr>
          <p:blipFill>
            <a:blip r:embed="rId5" cstate="print"/>
            <a:srcRect/>
            <a:stretch>
              <a:fillRect/>
            </a:stretch>
          </p:blipFill>
          <p:spPr bwMode="auto">
            <a:xfrm>
              <a:off x="5638800" y="1752600"/>
              <a:ext cx="3147643" cy="484615"/>
            </a:xfrm>
            <a:prstGeom prst="rect">
              <a:avLst/>
            </a:prstGeom>
            <a:noFill/>
            <a:ln w="9525">
              <a:noFill/>
              <a:miter lim="800000"/>
              <a:headEnd/>
              <a:tailEnd/>
            </a:ln>
          </p:spPr>
        </p:pic>
      </p:grpSp>
      <p:pic>
        <p:nvPicPr>
          <p:cNvPr id="11" name="Picture 10"/>
          <p:cNvPicPr>
            <a:picLocks noChangeAspect="1" noChangeArrowheads="1"/>
          </p:cNvPicPr>
          <p:nvPr/>
        </p:nvPicPr>
        <p:blipFill>
          <a:blip r:embed="rId6" cstate="print"/>
          <a:srcRect l="13842" t="19684" r="45480" b="62109"/>
          <a:stretch>
            <a:fillRect/>
          </a:stretch>
        </p:blipFill>
        <p:spPr bwMode="auto">
          <a:xfrm>
            <a:off x="1371599" y="1249019"/>
            <a:ext cx="3353529" cy="1342697"/>
          </a:xfrm>
          <a:prstGeom prst="rect">
            <a:avLst/>
          </a:prstGeom>
          <a:noFill/>
          <a:ln w="9525">
            <a:noFill/>
            <a:miter lim="800000"/>
            <a:headEnd/>
            <a:tailEnd/>
          </a:ln>
        </p:spPr>
      </p:pic>
      <p:pic>
        <p:nvPicPr>
          <p:cNvPr id="12" name="Picture 11"/>
          <p:cNvPicPr>
            <a:picLocks noChangeAspect="1" noChangeArrowheads="1"/>
          </p:cNvPicPr>
          <p:nvPr/>
        </p:nvPicPr>
        <p:blipFill>
          <a:blip r:embed="rId7" cstate="print"/>
          <a:srcRect/>
          <a:stretch>
            <a:fillRect/>
          </a:stretch>
        </p:blipFill>
        <p:spPr bwMode="auto">
          <a:xfrm>
            <a:off x="3352799" y="2696819"/>
            <a:ext cx="3419475" cy="972137"/>
          </a:xfrm>
          <a:prstGeom prst="rect">
            <a:avLst/>
          </a:prstGeom>
          <a:noFill/>
          <a:ln w="9525">
            <a:noFill/>
            <a:miter lim="800000"/>
            <a:headEnd/>
            <a:tailEnd/>
          </a:ln>
        </p:spPr>
      </p:pic>
      <p:pic>
        <p:nvPicPr>
          <p:cNvPr id="13" name="Picture 12"/>
          <p:cNvPicPr>
            <a:picLocks noChangeAspect="1" noChangeArrowheads="1"/>
          </p:cNvPicPr>
          <p:nvPr/>
        </p:nvPicPr>
        <p:blipFill>
          <a:blip r:embed="rId8" cstate="print"/>
          <a:srcRect l="18362" t="21368" r="28908" b="59263"/>
          <a:stretch>
            <a:fillRect/>
          </a:stretch>
        </p:blipFill>
        <p:spPr bwMode="auto">
          <a:xfrm>
            <a:off x="3352799" y="3839819"/>
            <a:ext cx="3429000" cy="1126671"/>
          </a:xfrm>
          <a:prstGeom prst="rect">
            <a:avLst/>
          </a:prstGeom>
          <a:noFill/>
          <a:ln w="9525">
            <a:noFill/>
            <a:miter lim="800000"/>
            <a:headEnd/>
            <a:tailEnd/>
          </a:ln>
        </p:spPr>
      </p:pic>
      <p:grpSp>
        <p:nvGrpSpPr>
          <p:cNvPr id="14" name="Group 13"/>
          <p:cNvGrpSpPr/>
          <p:nvPr/>
        </p:nvGrpSpPr>
        <p:grpSpPr>
          <a:xfrm>
            <a:off x="1371599" y="3077819"/>
            <a:ext cx="3733801" cy="3429000"/>
            <a:chOff x="152400" y="3276600"/>
            <a:chExt cx="3733801" cy="3429000"/>
          </a:xfrm>
        </p:grpSpPr>
        <p:pic>
          <p:nvPicPr>
            <p:cNvPr id="15" name="Picture 9"/>
            <p:cNvPicPr>
              <a:picLocks noChangeAspect="1" noChangeArrowheads="1"/>
            </p:cNvPicPr>
            <p:nvPr/>
          </p:nvPicPr>
          <p:blipFill>
            <a:blip r:embed="rId9" cstate="print"/>
            <a:srcRect/>
            <a:stretch>
              <a:fillRect/>
            </a:stretch>
          </p:blipFill>
          <p:spPr bwMode="auto">
            <a:xfrm>
              <a:off x="152400" y="3276600"/>
              <a:ext cx="1685085" cy="3429000"/>
            </a:xfrm>
            <a:prstGeom prst="rect">
              <a:avLst/>
            </a:prstGeom>
            <a:noFill/>
            <a:ln w="9525">
              <a:noFill/>
              <a:miter lim="800000"/>
              <a:headEnd/>
              <a:tailEnd/>
            </a:ln>
          </p:spPr>
        </p:pic>
        <p:pic>
          <p:nvPicPr>
            <p:cNvPr id="16" name="Picture 10"/>
            <p:cNvPicPr>
              <a:picLocks noChangeAspect="1" noChangeArrowheads="1"/>
            </p:cNvPicPr>
            <p:nvPr/>
          </p:nvPicPr>
          <p:blipFill>
            <a:blip r:embed="rId10" cstate="print"/>
            <a:srcRect/>
            <a:stretch>
              <a:fillRect/>
            </a:stretch>
          </p:blipFill>
          <p:spPr bwMode="auto">
            <a:xfrm>
              <a:off x="1905001" y="5517990"/>
              <a:ext cx="1981200" cy="1187610"/>
            </a:xfrm>
            <a:prstGeom prst="rect">
              <a:avLst/>
            </a:prstGeom>
            <a:noFill/>
            <a:ln w="9525">
              <a:noFill/>
              <a:miter lim="800000"/>
              <a:headEnd/>
              <a:tailEnd/>
            </a:ln>
          </p:spPr>
        </p:pic>
      </p:grpSp>
    </p:spTree>
    <p:extLst>
      <p:ext uri="{BB962C8B-B14F-4D97-AF65-F5344CB8AC3E}">
        <p14:creationId xmlns:p14="http://schemas.microsoft.com/office/powerpoint/2010/main" val="39902145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From bugs to bytes</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3/19/2018</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56</a:t>
            </a:fld>
            <a:endParaRPr lang="en-US"/>
          </a:p>
        </p:txBody>
      </p:sp>
      <p:pic>
        <p:nvPicPr>
          <p:cNvPr id="9220" name="Picture 4" descr="https://upload.wikimedia.org/wikipedia/commons/6/68/Central_Dogma_of_Molecular_Biochemistry_with_Enzym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55" y="1417342"/>
            <a:ext cx="3657560" cy="44741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3">
            <a:clrChange>
              <a:clrFrom>
                <a:srgbClr val="FEFBCA"/>
              </a:clrFrom>
              <a:clrTo>
                <a:srgbClr val="FEFBCA">
                  <a:alpha val="0"/>
                </a:srgbClr>
              </a:clrTo>
            </a:clrChange>
            <a:extLst>
              <a:ext uri="{28A0092B-C50C-407E-A947-70E740481C1C}">
                <a14:useLocalDpi xmlns:a14="http://schemas.microsoft.com/office/drawing/2010/main" val="0"/>
              </a:ext>
            </a:extLst>
          </a:blip>
          <a:srcRect/>
          <a:stretch>
            <a:fillRect/>
          </a:stretch>
        </p:blipFill>
        <p:spPr bwMode="auto">
          <a:xfrm>
            <a:off x="238539" y="1131592"/>
            <a:ext cx="87630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ular Callout 5"/>
          <p:cNvSpPr/>
          <p:nvPr/>
        </p:nvSpPr>
        <p:spPr>
          <a:xfrm rot="5400000">
            <a:off x="601521" y="1919747"/>
            <a:ext cx="4938725" cy="3566121"/>
          </a:xfrm>
          <a:prstGeom prst="wedgeRoundRectCallout">
            <a:avLst>
              <a:gd name="adj1" fmla="val -42172"/>
              <a:gd name="adj2" fmla="val 66695"/>
              <a:gd name="adj3" fmla="val 16667"/>
            </a:avLst>
          </a:prstGeom>
          <a:noFill/>
          <a:ln w="285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2" name="Picture 6" descr="http://www.illumina.com/images/systems/hiseq_2000.jpg"/>
          <p:cNvPicPr>
            <a:picLocks noChangeAspect="1" noChangeArrowheads="1"/>
          </p:cNvPicPr>
          <p:nvPr/>
        </p:nvPicPr>
        <p:blipFill rotWithShape="1">
          <a:blip r:embed="rId4">
            <a:extLst>
              <a:ext uri="{28A0092B-C50C-407E-A947-70E740481C1C}">
                <a14:useLocalDpi xmlns:a14="http://schemas.microsoft.com/office/drawing/2010/main" val="0"/>
              </a:ext>
            </a:extLst>
          </a:blip>
          <a:srcRect t="6614" b="12997"/>
          <a:stretch/>
        </p:blipFill>
        <p:spPr bwMode="auto">
          <a:xfrm>
            <a:off x="5273049" y="1965976"/>
            <a:ext cx="1442157" cy="12687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ttp://www.illumina.com/images/systems/hiseq_2000.jpg"/>
          <p:cNvPicPr>
            <a:picLocks noChangeAspect="1" noChangeArrowheads="1"/>
          </p:cNvPicPr>
          <p:nvPr/>
        </p:nvPicPr>
        <p:blipFill rotWithShape="1">
          <a:blip r:embed="rId4">
            <a:extLst>
              <a:ext uri="{28A0092B-C50C-407E-A947-70E740481C1C}">
                <a14:useLocalDpi xmlns:a14="http://schemas.microsoft.com/office/drawing/2010/main" val="0"/>
              </a:ext>
            </a:extLst>
          </a:blip>
          <a:srcRect t="6614" b="12997"/>
          <a:stretch/>
        </p:blipFill>
        <p:spPr bwMode="auto">
          <a:xfrm>
            <a:off x="5290702" y="3387088"/>
            <a:ext cx="1442157" cy="1268713"/>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www.rdmag.com/sites/rdmag.com/files/legacyimages/RD/Tools_And_Technology/2010/08/XL-PCDDx250.jpg"/>
          <p:cNvPicPr>
            <a:picLocks noChangeAspect="1" noChangeArrowheads="1"/>
          </p:cNvPicPr>
          <p:nvPr/>
        </p:nvPicPr>
        <p:blipFill rotWithShape="1">
          <a:blip r:embed="rId5">
            <a:extLst>
              <a:ext uri="{28A0092B-C50C-407E-A947-70E740481C1C}">
                <a14:useLocalDpi xmlns:a14="http://schemas.microsoft.com/office/drawing/2010/main" val="0"/>
              </a:ext>
            </a:extLst>
          </a:blip>
          <a:srcRect l="12387" t="4573"/>
          <a:stretch/>
        </p:blipFill>
        <p:spPr bwMode="auto">
          <a:xfrm>
            <a:off x="5239955" y="4736854"/>
            <a:ext cx="1569085" cy="138773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Table 13"/>
          <p:cNvGraphicFramePr>
            <a:graphicFrameLocks noGrp="1"/>
          </p:cNvGraphicFramePr>
          <p:nvPr>
            <p:extLst>
              <p:ext uri="{D42A27DB-BD31-4B8C-83A1-F6EECF244321}">
                <p14:modId xmlns:p14="http://schemas.microsoft.com/office/powerpoint/2010/main" val="2666029809"/>
              </p:ext>
            </p:extLst>
          </p:nvPr>
        </p:nvGraphicFramePr>
        <p:xfrm>
          <a:off x="7010390" y="2310219"/>
          <a:ext cx="4114754" cy="457200"/>
        </p:xfrm>
        <a:graphic>
          <a:graphicData uri="http://schemas.openxmlformats.org/drawingml/2006/table">
            <a:tbl>
              <a:tblPr>
                <a:tableStyleId>{2D5ABB26-0587-4C30-8999-92F81FD0307C}</a:tableStyleId>
              </a:tblPr>
              <a:tblGrid>
                <a:gridCol w="541415"/>
                <a:gridCol w="757981"/>
                <a:gridCol w="757981"/>
                <a:gridCol w="757981"/>
                <a:gridCol w="757981"/>
                <a:gridCol w="541415"/>
              </a:tblGrid>
              <a:tr h="2743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smtClean="0">
                          <a:ln>
                            <a:noFill/>
                          </a:ln>
                          <a:effectLst/>
                          <a:latin typeface="Consolas" pitchFamily="49" charset="0"/>
                          <a:cs typeface="Consolas" pitchFamily="49" charset="0"/>
                        </a:rPr>
                        <a:t>5’</a:t>
                      </a:r>
                      <a:endParaRPr kumimoji="0" lang="en-US" sz="2400" b="0" i="0" u="none" strike="noStrike" cap="none" normalizeH="0" baseline="0" dirty="0" smtClean="0">
                        <a:ln>
                          <a:noFill/>
                        </a:ln>
                        <a:solidFill>
                          <a:schemeClr val="bg1">
                            <a:lumMod val="65000"/>
                          </a:schemeClr>
                        </a:solidFill>
                        <a:effectLst/>
                        <a:latin typeface="Consolas" pitchFamily="49" charset="0"/>
                        <a:cs typeface="Consolas" pitchFamily="49" charset="0"/>
                      </a:endParaRPr>
                    </a:p>
                  </a:txBody>
                  <a:tcP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smtClean="0">
                          <a:ln>
                            <a:noFill/>
                          </a:ln>
                          <a:effectLst/>
                          <a:latin typeface="Consolas" pitchFamily="49" charset="0"/>
                          <a:cs typeface="Consolas" pitchFamily="49" charset="0"/>
                        </a:rPr>
                        <a:t>GCT</a:t>
                      </a:r>
                      <a:endParaRPr kumimoji="0" lang="en-US" sz="2400" b="0" i="0" u="none" strike="noStrike" cap="none" normalizeH="0" baseline="0" dirty="0" smtClean="0">
                        <a:ln>
                          <a:noFill/>
                        </a:ln>
                        <a:solidFill>
                          <a:schemeClr val="tx1"/>
                        </a:solidFill>
                        <a:effectLst/>
                        <a:latin typeface="Consolas" pitchFamily="49" charset="0"/>
                        <a:cs typeface="Consolas" pitchFamily="49" charset="0"/>
                      </a:endParaRP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smtClean="0">
                          <a:ln>
                            <a:noFill/>
                          </a:ln>
                          <a:effectLst/>
                          <a:latin typeface="Consolas" pitchFamily="49" charset="0"/>
                          <a:cs typeface="Consolas" pitchFamily="49" charset="0"/>
                        </a:rPr>
                        <a:t>GGA</a:t>
                      </a:r>
                      <a:endParaRPr kumimoji="0" lang="en-US" sz="2400" b="0" i="0" u="none" strike="noStrike" cap="none" normalizeH="0" baseline="0" dirty="0" smtClean="0">
                        <a:ln>
                          <a:noFill/>
                        </a:ln>
                        <a:solidFill>
                          <a:schemeClr val="tx1"/>
                        </a:solidFill>
                        <a:effectLst/>
                        <a:latin typeface="Consolas" pitchFamily="49" charset="0"/>
                        <a:cs typeface="Consolas" pitchFamily="49" charset="0"/>
                      </a:endParaRP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smtClean="0">
                          <a:ln>
                            <a:noFill/>
                          </a:ln>
                          <a:effectLst/>
                          <a:latin typeface="Consolas" pitchFamily="49" charset="0"/>
                          <a:cs typeface="Consolas" pitchFamily="49" charset="0"/>
                        </a:rPr>
                        <a:t>GCA</a:t>
                      </a:r>
                      <a:endParaRPr kumimoji="0" lang="en-US" sz="2400" b="0" i="0" u="none" strike="noStrike" cap="none" normalizeH="0" baseline="0" dirty="0" smtClean="0">
                        <a:ln>
                          <a:noFill/>
                        </a:ln>
                        <a:solidFill>
                          <a:schemeClr val="tx1"/>
                        </a:solidFill>
                        <a:effectLst/>
                        <a:latin typeface="Consolas" pitchFamily="49" charset="0"/>
                        <a:cs typeface="Consolas" pitchFamily="49" charset="0"/>
                      </a:endParaRP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smtClean="0">
                          <a:ln>
                            <a:noFill/>
                          </a:ln>
                          <a:effectLst/>
                          <a:latin typeface="Consolas" pitchFamily="49" charset="0"/>
                          <a:cs typeface="Consolas" pitchFamily="49" charset="0"/>
                        </a:rPr>
                        <a:t>CCA</a:t>
                      </a:r>
                      <a:endParaRPr kumimoji="0" lang="en-US" sz="2400" b="0" i="0" u="none" strike="noStrike" cap="none" normalizeH="0" baseline="0" dirty="0" smtClean="0">
                        <a:ln>
                          <a:noFill/>
                        </a:ln>
                        <a:solidFill>
                          <a:schemeClr val="tx1"/>
                        </a:solidFill>
                        <a:effectLst/>
                        <a:latin typeface="Consolas" pitchFamily="49" charset="0"/>
                        <a:cs typeface="Consolas" pitchFamily="49" charset="0"/>
                      </a:endParaRP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smtClean="0">
                          <a:ln>
                            <a:noFill/>
                          </a:ln>
                          <a:effectLst/>
                          <a:latin typeface="Consolas" pitchFamily="49" charset="0"/>
                          <a:cs typeface="Consolas" pitchFamily="49" charset="0"/>
                        </a:rPr>
                        <a:t>3’</a:t>
                      </a:r>
                      <a:endParaRPr kumimoji="0" lang="en-US" sz="2400" b="0" i="0" u="none" strike="noStrike" cap="none" normalizeH="0" baseline="0" dirty="0" smtClean="0">
                        <a:ln>
                          <a:noFill/>
                        </a:ln>
                        <a:solidFill>
                          <a:schemeClr val="bg1">
                            <a:lumMod val="65000"/>
                          </a:schemeClr>
                        </a:solidFill>
                        <a:effectLst/>
                        <a:latin typeface="Consolas" pitchFamily="49" charset="0"/>
                        <a:cs typeface="Consolas" pitchFamily="49" charset="0"/>
                      </a:endParaRP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1658697245"/>
              </p:ext>
            </p:extLst>
          </p:nvPr>
        </p:nvGraphicFramePr>
        <p:xfrm>
          <a:off x="7010390" y="2606044"/>
          <a:ext cx="4114754" cy="457200"/>
        </p:xfrm>
        <a:graphic>
          <a:graphicData uri="http://schemas.openxmlformats.org/drawingml/2006/table">
            <a:tbl>
              <a:tblPr>
                <a:tableStyleId>{2D5ABB26-0587-4C30-8999-92F81FD0307C}</a:tableStyleId>
              </a:tblPr>
              <a:tblGrid>
                <a:gridCol w="541415"/>
                <a:gridCol w="757981"/>
                <a:gridCol w="757981"/>
                <a:gridCol w="757981"/>
                <a:gridCol w="757981"/>
                <a:gridCol w="541415"/>
              </a:tblGrid>
              <a:tr h="2743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smtClean="0">
                          <a:ln>
                            <a:noFill/>
                          </a:ln>
                          <a:solidFill>
                            <a:schemeClr val="bg1">
                              <a:lumMod val="75000"/>
                            </a:schemeClr>
                          </a:solidFill>
                          <a:effectLst/>
                          <a:latin typeface="Consolas" pitchFamily="49" charset="0"/>
                          <a:cs typeface="Consolas" pitchFamily="49" charset="0"/>
                        </a:rPr>
                        <a:t>3’</a:t>
                      </a:r>
                      <a:endParaRPr kumimoji="0" lang="en-US" sz="2400" b="0" i="0" u="none" strike="noStrike" cap="none" normalizeH="0" baseline="0" dirty="0" smtClean="0">
                        <a:ln>
                          <a:noFill/>
                        </a:ln>
                        <a:solidFill>
                          <a:schemeClr val="bg1">
                            <a:lumMod val="75000"/>
                          </a:schemeClr>
                        </a:solidFill>
                        <a:effectLst/>
                        <a:latin typeface="Consolas" pitchFamily="49" charset="0"/>
                        <a:cs typeface="Consolas" pitchFamily="49" charset="0"/>
                      </a:endParaRPr>
                    </a:p>
                  </a:txBody>
                  <a:tcP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bg1">
                              <a:lumMod val="75000"/>
                            </a:schemeClr>
                          </a:solidFill>
                          <a:effectLst/>
                          <a:latin typeface="Consolas" pitchFamily="49" charset="0"/>
                          <a:cs typeface="Consolas" pitchFamily="49" charset="0"/>
                        </a:rPr>
                        <a:t>CGA</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bg1">
                              <a:lumMod val="75000"/>
                            </a:schemeClr>
                          </a:solidFill>
                          <a:effectLst/>
                          <a:latin typeface="Consolas" pitchFamily="49" charset="0"/>
                          <a:cs typeface="Consolas" pitchFamily="49" charset="0"/>
                        </a:rPr>
                        <a:t>CCT</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bg1">
                              <a:lumMod val="75000"/>
                            </a:schemeClr>
                          </a:solidFill>
                          <a:effectLst/>
                          <a:latin typeface="Consolas" pitchFamily="49" charset="0"/>
                          <a:cs typeface="Consolas" pitchFamily="49" charset="0"/>
                        </a:rPr>
                        <a:t>CGT</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bg1">
                              <a:lumMod val="75000"/>
                            </a:schemeClr>
                          </a:solidFill>
                          <a:effectLst/>
                          <a:latin typeface="Consolas" pitchFamily="49" charset="0"/>
                          <a:cs typeface="Consolas" pitchFamily="49" charset="0"/>
                        </a:rPr>
                        <a:t>GGT</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smtClean="0">
                          <a:ln>
                            <a:noFill/>
                          </a:ln>
                          <a:solidFill>
                            <a:schemeClr val="bg1">
                              <a:lumMod val="75000"/>
                            </a:schemeClr>
                          </a:solidFill>
                          <a:effectLst/>
                          <a:latin typeface="Consolas" pitchFamily="49" charset="0"/>
                          <a:cs typeface="Consolas" pitchFamily="49" charset="0"/>
                        </a:rPr>
                        <a:t>5’</a:t>
                      </a:r>
                      <a:endParaRPr kumimoji="0" lang="en-US" sz="2400" b="0" i="0" u="none" strike="noStrike" cap="none" normalizeH="0" baseline="0" dirty="0" smtClean="0">
                        <a:ln>
                          <a:noFill/>
                        </a:ln>
                        <a:solidFill>
                          <a:schemeClr val="bg1">
                            <a:lumMod val="75000"/>
                          </a:schemeClr>
                        </a:solidFill>
                        <a:effectLst/>
                        <a:latin typeface="Consolas" pitchFamily="49" charset="0"/>
                        <a:cs typeface="Consolas" pitchFamily="49" charset="0"/>
                      </a:endParaRP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2969660702"/>
              </p:ext>
            </p:extLst>
          </p:nvPr>
        </p:nvGraphicFramePr>
        <p:xfrm>
          <a:off x="7010390" y="3886190"/>
          <a:ext cx="4114754" cy="457200"/>
        </p:xfrm>
        <a:graphic>
          <a:graphicData uri="http://schemas.openxmlformats.org/drawingml/2006/table">
            <a:tbl>
              <a:tblPr>
                <a:tableStyleId>{2D5ABB26-0587-4C30-8999-92F81FD0307C}</a:tableStyleId>
              </a:tblPr>
              <a:tblGrid>
                <a:gridCol w="541415"/>
                <a:gridCol w="757981"/>
                <a:gridCol w="757981"/>
                <a:gridCol w="757981"/>
                <a:gridCol w="757981"/>
                <a:gridCol w="541415"/>
              </a:tblGrid>
              <a:tr h="2743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smtClean="0">
                          <a:ln>
                            <a:noFill/>
                          </a:ln>
                          <a:effectLst/>
                          <a:latin typeface="Consolas" pitchFamily="49" charset="0"/>
                          <a:cs typeface="Consolas" pitchFamily="49" charset="0"/>
                        </a:rPr>
                        <a:t>5’</a:t>
                      </a:r>
                      <a:endParaRPr kumimoji="0" lang="en-US" sz="2400" b="0" i="0" u="none" strike="noStrike" cap="none" normalizeH="0" baseline="0" dirty="0" smtClean="0">
                        <a:ln>
                          <a:noFill/>
                        </a:ln>
                        <a:solidFill>
                          <a:schemeClr val="bg1">
                            <a:lumMod val="65000"/>
                          </a:schemeClr>
                        </a:solidFill>
                        <a:effectLst/>
                        <a:latin typeface="Consolas" pitchFamily="49" charset="0"/>
                        <a:cs typeface="Consolas" pitchFamily="49" charset="0"/>
                      </a:endParaRPr>
                    </a:p>
                  </a:txBody>
                  <a:tcP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smtClean="0">
                          <a:ln>
                            <a:noFill/>
                          </a:ln>
                          <a:effectLst/>
                          <a:latin typeface="Consolas" pitchFamily="49" charset="0"/>
                          <a:cs typeface="Consolas" pitchFamily="49" charset="0"/>
                        </a:rPr>
                        <a:t>GC</a:t>
                      </a:r>
                      <a:r>
                        <a:rPr kumimoji="0" lang="en-US" sz="2400" u="none" strike="noStrike" cap="none" normalizeH="0" baseline="0" dirty="0" smtClean="0">
                          <a:ln>
                            <a:noFill/>
                          </a:ln>
                          <a:solidFill>
                            <a:srgbClr val="FF0000"/>
                          </a:solidFill>
                          <a:effectLst/>
                          <a:latin typeface="Consolas" pitchFamily="49" charset="0"/>
                          <a:cs typeface="Consolas" pitchFamily="49" charset="0"/>
                        </a:rPr>
                        <a:t>U</a:t>
                      </a:r>
                      <a:endParaRPr kumimoji="0" lang="en-US" sz="2400" b="0" i="0" u="none" strike="noStrike" cap="none" normalizeH="0" baseline="0" dirty="0" smtClean="0">
                        <a:ln>
                          <a:noFill/>
                        </a:ln>
                        <a:solidFill>
                          <a:srgbClr val="FF0000"/>
                        </a:solidFill>
                        <a:effectLst/>
                        <a:latin typeface="Consolas" pitchFamily="49" charset="0"/>
                        <a:cs typeface="Consolas" pitchFamily="49" charset="0"/>
                      </a:endParaRP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smtClean="0">
                          <a:ln>
                            <a:noFill/>
                          </a:ln>
                          <a:effectLst/>
                          <a:latin typeface="Consolas" pitchFamily="49" charset="0"/>
                          <a:cs typeface="Consolas" pitchFamily="49" charset="0"/>
                        </a:rPr>
                        <a:t>GGA</a:t>
                      </a:r>
                      <a:endParaRPr kumimoji="0" lang="en-US" sz="2400" b="0" i="0" u="none" strike="noStrike" cap="none" normalizeH="0" baseline="0" dirty="0" smtClean="0">
                        <a:ln>
                          <a:noFill/>
                        </a:ln>
                        <a:solidFill>
                          <a:schemeClr val="tx1"/>
                        </a:solidFill>
                        <a:effectLst/>
                        <a:latin typeface="Consolas" pitchFamily="49" charset="0"/>
                        <a:cs typeface="Consolas" pitchFamily="49" charset="0"/>
                      </a:endParaRP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smtClean="0">
                          <a:ln>
                            <a:noFill/>
                          </a:ln>
                          <a:effectLst/>
                          <a:latin typeface="Consolas" pitchFamily="49" charset="0"/>
                          <a:cs typeface="Consolas" pitchFamily="49" charset="0"/>
                        </a:rPr>
                        <a:t>GCA</a:t>
                      </a:r>
                      <a:endParaRPr kumimoji="0" lang="en-US" sz="2400" b="0" i="0" u="none" strike="noStrike" cap="none" normalizeH="0" baseline="0" dirty="0" smtClean="0">
                        <a:ln>
                          <a:noFill/>
                        </a:ln>
                        <a:solidFill>
                          <a:schemeClr val="tx1"/>
                        </a:solidFill>
                        <a:effectLst/>
                        <a:latin typeface="Consolas" pitchFamily="49" charset="0"/>
                        <a:cs typeface="Consolas" pitchFamily="49" charset="0"/>
                      </a:endParaRP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smtClean="0">
                          <a:ln>
                            <a:noFill/>
                          </a:ln>
                          <a:effectLst/>
                          <a:latin typeface="Consolas" pitchFamily="49" charset="0"/>
                          <a:cs typeface="Consolas" pitchFamily="49" charset="0"/>
                        </a:rPr>
                        <a:t>CCA</a:t>
                      </a:r>
                      <a:endParaRPr kumimoji="0" lang="en-US" sz="2400" b="0" i="0" u="none" strike="noStrike" cap="none" normalizeH="0" baseline="0" dirty="0" smtClean="0">
                        <a:ln>
                          <a:noFill/>
                        </a:ln>
                        <a:solidFill>
                          <a:schemeClr val="tx1"/>
                        </a:solidFill>
                        <a:effectLst/>
                        <a:latin typeface="Consolas" pitchFamily="49" charset="0"/>
                        <a:cs typeface="Consolas" pitchFamily="49" charset="0"/>
                      </a:endParaRP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smtClean="0">
                          <a:ln>
                            <a:noFill/>
                          </a:ln>
                          <a:effectLst/>
                          <a:latin typeface="Consolas" pitchFamily="49" charset="0"/>
                          <a:cs typeface="Consolas" pitchFamily="49" charset="0"/>
                        </a:rPr>
                        <a:t>3’</a:t>
                      </a:r>
                      <a:endParaRPr kumimoji="0" lang="en-US" sz="2400" b="0" i="0" u="none" strike="noStrike" cap="none" normalizeH="0" baseline="0" dirty="0" smtClean="0">
                        <a:ln>
                          <a:noFill/>
                        </a:ln>
                        <a:solidFill>
                          <a:schemeClr val="bg1">
                            <a:lumMod val="65000"/>
                          </a:schemeClr>
                        </a:solidFill>
                        <a:effectLst/>
                        <a:latin typeface="Consolas" pitchFamily="49" charset="0"/>
                        <a:cs typeface="Consolas" pitchFamily="49" charset="0"/>
                      </a:endParaRP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2520259632"/>
              </p:ext>
            </p:extLst>
          </p:nvPr>
        </p:nvGraphicFramePr>
        <p:xfrm>
          <a:off x="7010390" y="5186127"/>
          <a:ext cx="4114754" cy="457200"/>
        </p:xfrm>
        <a:graphic>
          <a:graphicData uri="http://schemas.openxmlformats.org/drawingml/2006/table">
            <a:tbl>
              <a:tblPr>
                <a:tableStyleId>{2D5ABB26-0587-4C30-8999-92F81FD0307C}</a:tableStyleId>
              </a:tblPr>
              <a:tblGrid>
                <a:gridCol w="541415"/>
                <a:gridCol w="757981"/>
                <a:gridCol w="757981"/>
                <a:gridCol w="757981"/>
                <a:gridCol w="757981"/>
                <a:gridCol w="541415"/>
              </a:tblGrid>
              <a:tr h="2743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i="1" u="none" strike="noStrike" cap="none" normalizeH="0" baseline="0" dirty="0" smtClean="0">
                          <a:ln>
                            <a:noFill/>
                          </a:ln>
                          <a:effectLst/>
                          <a:latin typeface="Consolas" pitchFamily="49" charset="0"/>
                          <a:cs typeface="Consolas" pitchFamily="49" charset="0"/>
                        </a:rPr>
                        <a:t>N-</a:t>
                      </a:r>
                      <a:endParaRPr kumimoji="0" lang="en-US" sz="2400" b="0" i="1" u="none" strike="noStrike" cap="none" normalizeH="0" baseline="0" dirty="0" smtClean="0">
                        <a:ln>
                          <a:noFill/>
                        </a:ln>
                        <a:solidFill>
                          <a:schemeClr val="bg1">
                            <a:lumMod val="65000"/>
                          </a:schemeClr>
                        </a:solidFill>
                        <a:effectLst/>
                        <a:latin typeface="Consolas" pitchFamily="49" charset="0"/>
                        <a:cs typeface="Consolas" pitchFamily="49" charset="0"/>
                      </a:endParaRPr>
                    </a:p>
                  </a:txBody>
                  <a:tcP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err="1" smtClean="0">
                          <a:ln>
                            <a:noFill/>
                          </a:ln>
                          <a:effectLst/>
                          <a:latin typeface="Consolas" pitchFamily="49" charset="0"/>
                          <a:cs typeface="Consolas" pitchFamily="49" charset="0"/>
                        </a:rPr>
                        <a:t>Ala</a:t>
                      </a:r>
                      <a:endParaRPr kumimoji="0" lang="en-US" sz="2400" b="0" i="0" u="none" strike="noStrike" cap="none" normalizeH="0" baseline="0" dirty="0" smtClean="0">
                        <a:ln>
                          <a:noFill/>
                        </a:ln>
                        <a:solidFill>
                          <a:srgbClr val="FF0000"/>
                        </a:solidFill>
                        <a:effectLst/>
                        <a:latin typeface="Consolas" pitchFamily="49" charset="0"/>
                        <a:cs typeface="Consolas" pitchFamily="49" charset="0"/>
                      </a:endParaRP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err="1" smtClean="0">
                          <a:ln>
                            <a:noFill/>
                          </a:ln>
                          <a:effectLst/>
                          <a:latin typeface="Consolas" pitchFamily="49" charset="0"/>
                          <a:cs typeface="Consolas" pitchFamily="49" charset="0"/>
                        </a:rPr>
                        <a:t>Gly</a:t>
                      </a:r>
                      <a:endParaRPr kumimoji="0" lang="en-US" sz="2400" b="0" i="0" u="none" strike="noStrike" cap="none" normalizeH="0" baseline="0" dirty="0" smtClean="0">
                        <a:ln>
                          <a:noFill/>
                        </a:ln>
                        <a:solidFill>
                          <a:schemeClr val="tx1"/>
                        </a:solidFill>
                        <a:effectLst/>
                        <a:latin typeface="Consolas" pitchFamily="49" charset="0"/>
                        <a:cs typeface="Consolas" pitchFamily="49" charset="0"/>
                      </a:endParaRP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err="1" smtClean="0">
                          <a:ln>
                            <a:noFill/>
                          </a:ln>
                          <a:effectLst/>
                          <a:latin typeface="Consolas" pitchFamily="49" charset="0"/>
                          <a:cs typeface="Consolas" pitchFamily="49" charset="0"/>
                        </a:rPr>
                        <a:t>Ala</a:t>
                      </a:r>
                      <a:endParaRPr kumimoji="0" lang="en-US" sz="2400" b="0" i="0" u="none" strike="noStrike" cap="none" normalizeH="0" baseline="0" dirty="0" smtClean="0">
                        <a:ln>
                          <a:noFill/>
                        </a:ln>
                        <a:solidFill>
                          <a:schemeClr val="tx1"/>
                        </a:solidFill>
                        <a:effectLst/>
                        <a:latin typeface="Consolas" pitchFamily="49" charset="0"/>
                        <a:cs typeface="Consolas" pitchFamily="49" charset="0"/>
                      </a:endParaRP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smtClean="0">
                          <a:ln>
                            <a:noFill/>
                          </a:ln>
                          <a:effectLst/>
                          <a:latin typeface="Consolas" pitchFamily="49" charset="0"/>
                          <a:cs typeface="Consolas" pitchFamily="49" charset="0"/>
                        </a:rPr>
                        <a:t>Pro</a:t>
                      </a:r>
                      <a:endParaRPr kumimoji="0" lang="en-US" sz="2400" b="0" i="0" u="none" strike="noStrike" cap="none" normalizeH="0" baseline="0" dirty="0" smtClean="0">
                        <a:ln>
                          <a:noFill/>
                        </a:ln>
                        <a:solidFill>
                          <a:schemeClr val="tx1"/>
                        </a:solidFill>
                        <a:effectLst/>
                        <a:latin typeface="Consolas" pitchFamily="49" charset="0"/>
                        <a:cs typeface="Consolas" pitchFamily="49" charset="0"/>
                      </a:endParaRP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i="1" u="none" strike="noStrike" cap="none" normalizeH="0" baseline="0" dirty="0" smtClean="0">
                          <a:ln>
                            <a:noFill/>
                          </a:ln>
                          <a:effectLst/>
                          <a:latin typeface="Consolas" pitchFamily="49" charset="0"/>
                          <a:cs typeface="Consolas" pitchFamily="49" charset="0"/>
                        </a:rPr>
                        <a:t>-C</a:t>
                      </a:r>
                      <a:endParaRPr kumimoji="0" lang="en-US" sz="2400" b="0" i="1" u="none" strike="noStrike" cap="none" normalizeH="0" baseline="0" dirty="0" smtClean="0">
                        <a:ln>
                          <a:noFill/>
                        </a:ln>
                        <a:solidFill>
                          <a:schemeClr val="bg1">
                            <a:lumMod val="65000"/>
                          </a:schemeClr>
                        </a:solidFill>
                        <a:effectLst/>
                        <a:latin typeface="Consolas" pitchFamily="49" charset="0"/>
                        <a:cs typeface="Consolas" pitchFamily="49" charset="0"/>
                      </a:endParaRP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2813672044"/>
              </p:ext>
            </p:extLst>
          </p:nvPr>
        </p:nvGraphicFramePr>
        <p:xfrm>
          <a:off x="7010390" y="5532092"/>
          <a:ext cx="4114754" cy="457200"/>
        </p:xfrm>
        <a:graphic>
          <a:graphicData uri="http://schemas.openxmlformats.org/drawingml/2006/table">
            <a:tbl>
              <a:tblPr>
                <a:tableStyleId>{2D5ABB26-0587-4C30-8999-92F81FD0307C}</a:tableStyleId>
              </a:tblPr>
              <a:tblGrid>
                <a:gridCol w="541415"/>
                <a:gridCol w="757981"/>
                <a:gridCol w="757981"/>
                <a:gridCol w="757981"/>
                <a:gridCol w="757981"/>
                <a:gridCol w="541415"/>
              </a:tblGrid>
              <a:tr h="2743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i="1" u="none" strike="noStrike" cap="none" normalizeH="0" baseline="0" dirty="0" smtClean="0">
                          <a:ln>
                            <a:noFill/>
                          </a:ln>
                          <a:effectLst/>
                          <a:latin typeface="Consolas" pitchFamily="49" charset="0"/>
                          <a:cs typeface="Consolas" pitchFamily="49" charset="0"/>
                        </a:rPr>
                        <a:t>N-</a:t>
                      </a:r>
                      <a:endParaRPr kumimoji="0" lang="en-US" sz="2400" b="0" i="1" u="none" strike="noStrike" cap="none" normalizeH="0" baseline="0" dirty="0" smtClean="0">
                        <a:ln>
                          <a:noFill/>
                        </a:ln>
                        <a:solidFill>
                          <a:schemeClr val="bg1">
                            <a:lumMod val="65000"/>
                          </a:schemeClr>
                        </a:solidFill>
                        <a:effectLst/>
                        <a:latin typeface="Consolas" pitchFamily="49" charset="0"/>
                        <a:cs typeface="Consolas" pitchFamily="49" charset="0"/>
                      </a:endParaRPr>
                    </a:p>
                  </a:txBody>
                  <a:tcP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smtClean="0">
                          <a:ln>
                            <a:noFill/>
                          </a:ln>
                          <a:effectLst/>
                          <a:latin typeface="Consolas" pitchFamily="49" charset="0"/>
                          <a:cs typeface="Consolas" pitchFamily="49" charset="0"/>
                        </a:rPr>
                        <a:t>A</a:t>
                      </a:r>
                      <a:endParaRPr kumimoji="0" lang="en-US" sz="2400" b="0" i="0" u="none" strike="noStrike" cap="none" normalizeH="0" baseline="0" dirty="0" smtClean="0">
                        <a:ln>
                          <a:noFill/>
                        </a:ln>
                        <a:solidFill>
                          <a:srgbClr val="FF0000"/>
                        </a:solidFill>
                        <a:effectLst/>
                        <a:latin typeface="Consolas" pitchFamily="49" charset="0"/>
                        <a:cs typeface="Consolas" pitchFamily="49" charset="0"/>
                      </a:endParaRP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smtClean="0">
                          <a:ln>
                            <a:noFill/>
                          </a:ln>
                          <a:effectLst/>
                          <a:latin typeface="Consolas" pitchFamily="49" charset="0"/>
                          <a:cs typeface="Consolas" pitchFamily="49" charset="0"/>
                        </a:rPr>
                        <a:t>G</a:t>
                      </a:r>
                      <a:endParaRPr kumimoji="0" lang="en-US" sz="2400" b="0" i="0" u="none" strike="noStrike" cap="none" normalizeH="0" baseline="0" dirty="0" smtClean="0">
                        <a:ln>
                          <a:noFill/>
                        </a:ln>
                        <a:solidFill>
                          <a:schemeClr val="tx1"/>
                        </a:solidFill>
                        <a:effectLst/>
                        <a:latin typeface="Consolas" pitchFamily="49" charset="0"/>
                        <a:cs typeface="Consolas" pitchFamily="49" charset="0"/>
                      </a:endParaRP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smtClean="0">
                          <a:ln>
                            <a:noFill/>
                          </a:ln>
                          <a:effectLst/>
                          <a:latin typeface="Consolas" pitchFamily="49" charset="0"/>
                          <a:cs typeface="Consolas" pitchFamily="49" charset="0"/>
                        </a:rPr>
                        <a:t>A</a:t>
                      </a:r>
                      <a:endParaRPr kumimoji="0" lang="en-US" sz="2400" b="0" i="0" u="none" strike="noStrike" cap="none" normalizeH="0" baseline="0" dirty="0" smtClean="0">
                        <a:ln>
                          <a:noFill/>
                        </a:ln>
                        <a:solidFill>
                          <a:schemeClr val="tx1"/>
                        </a:solidFill>
                        <a:effectLst/>
                        <a:latin typeface="Consolas" pitchFamily="49" charset="0"/>
                        <a:cs typeface="Consolas" pitchFamily="49" charset="0"/>
                      </a:endParaRP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smtClean="0">
                          <a:ln>
                            <a:noFill/>
                          </a:ln>
                          <a:effectLst/>
                          <a:latin typeface="Consolas" pitchFamily="49" charset="0"/>
                          <a:cs typeface="Consolas" pitchFamily="49" charset="0"/>
                        </a:rPr>
                        <a:t>P</a:t>
                      </a:r>
                      <a:endParaRPr kumimoji="0" lang="en-US" sz="2400" b="0" i="0" u="none" strike="noStrike" cap="none" normalizeH="0" baseline="0" dirty="0" smtClean="0">
                        <a:ln>
                          <a:noFill/>
                        </a:ln>
                        <a:solidFill>
                          <a:schemeClr val="tx1"/>
                        </a:solidFill>
                        <a:effectLst/>
                        <a:latin typeface="Consolas" pitchFamily="49" charset="0"/>
                        <a:cs typeface="Consolas" pitchFamily="49" charset="0"/>
                      </a:endParaRP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i="1" u="none" strike="noStrike" cap="none" normalizeH="0" baseline="0" dirty="0" smtClean="0">
                          <a:ln>
                            <a:noFill/>
                          </a:ln>
                          <a:effectLst/>
                          <a:latin typeface="Consolas" pitchFamily="49" charset="0"/>
                          <a:cs typeface="Consolas" pitchFamily="49" charset="0"/>
                        </a:rPr>
                        <a:t>-C</a:t>
                      </a:r>
                      <a:endParaRPr kumimoji="0" lang="en-US" sz="2400" b="0" i="1" u="none" strike="noStrike" cap="none" normalizeH="0" baseline="0" dirty="0" smtClean="0">
                        <a:ln>
                          <a:noFill/>
                        </a:ln>
                        <a:solidFill>
                          <a:schemeClr val="bg1">
                            <a:lumMod val="65000"/>
                          </a:schemeClr>
                        </a:solidFill>
                        <a:effectLst/>
                        <a:latin typeface="Consolas" pitchFamily="49" charset="0"/>
                        <a:cs typeface="Consolas" pitchFamily="49" charset="0"/>
                      </a:endParaRP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19" name="TextBox 18"/>
          <p:cNvSpPr txBox="1"/>
          <p:nvPr/>
        </p:nvSpPr>
        <p:spPr>
          <a:xfrm>
            <a:off x="7067997" y="1956735"/>
            <a:ext cx="4788660" cy="461665"/>
          </a:xfrm>
          <a:prstGeom prst="rect">
            <a:avLst/>
          </a:prstGeom>
          <a:noFill/>
        </p:spPr>
        <p:txBody>
          <a:bodyPr wrap="square" rtlCol="0">
            <a:spAutoFit/>
          </a:bodyPr>
          <a:lstStyle/>
          <a:p>
            <a:r>
              <a:rPr lang="en-US" sz="2400" dirty="0" smtClean="0">
                <a:solidFill>
                  <a:srgbClr val="0070C0"/>
                </a:solidFill>
              </a:rPr>
              <a:t>DNA sequence</a:t>
            </a:r>
            <a:endParaRPr lang="en-US" sz="2400" dirty="0">
              <a:solidFill>
                <a:srgbClr val="0070C0"/>
              </a:solidFill>
            </a:endParaRPr>
          </a:p>
        </p:txBody>
      </p:sp>
      <p:sp>
        <p:nvSpPr>
          <p:cNvPr id="20" name="TextBox 19"/>
          <p:cNvSpPr txBox="1"/>
          <p:nvPr/>
        </p:nvSpPr>
        <p:spPr>
          <a:xfrm>
            <a:off x="7067997" y="3515964"/>
            <a:ext cx="4788660" cy="461665"/>
          </a:xfrm>
          <a:prstGeom prst="rect">
            <a:avLst/>
          </a:prstGeom>
          <a:noFill/>
        </p:spPr>
        <p:txBody>
          <a:bodyPr wrap="square" rtlCol="0">
            <a:spAutoFit/>
          </a:bodyPr>
          <a:lstStyle/>
          <a:p>
            <a:r>
              <a:rPr lang="en-US" sz="2400" dirty="0" smtClean="0">
                <a:solidFill>
                  <a:srgbClr val="0070C0"/>
                </a:solidFill>
              </a:rPr>
              <a:t>RNA sequence</a:t>
            </a:r>
            <a:endParaRPr lang="en-US" sz="2400" dirty="0">
              <a:solidFill>
                <a:srgbClr val="0070C0"/>
              </a:solidFill>
            </a:endParaRPr>
          </a:p>
        </p:txBody>
      </p:sp>
      <p:sp>
        <p:nvSpPr>
          <p:cNvPr id="21" name="TextBox 20"/>
          <p:cNvSpPr txBox="1"/>
          <p:nvPr/>
        </p:nvSpPr>
        <p:spPr>
          <a:xfrm>
            <a:off x="7067997" y="4796110"/>
            <a:ext cx="4788660" cy="461665"/>
          </a:xfrm>
          <a:prstGeom prst="rect">
            <a:avLst/>
          </a:prstGeom>
          <a:noFill/>
        </p:spPr>
        <p:txBody>
          <a:bodyPr wrap="square" rtlCol="0">
            <a:spAutoFit/>
          </a:bodyPr>
          <a:lstStyle/>
          <a:p>
            <a:r>
              <a:rPr lang="en-US" sz="2400" dirty="0" smtClean="0">
                <a:solidFill>
                  <a:srgbClr val="0070C0"/>
                </a:solidFill>
              </a:rPr>
              <a:t>Protein sequence</a:t>
            </a:r>
            <a:endParaRPr lang="en-US" sz="2400" dirty="0">
              <a:solidFill>
                <a:srgbClr val="0070C0"/>
              </a:solidFill>
            </a:endParaRPr>
          </a:p>
        </p:txBody>
      </p:sp>
      <p:sp>
        <p:nvSpPr>
          <p:cNvPr id="23" name="TextBox 22"/>
          <p:cNvSpPr txBox="1"/>
          <p:nvPr/>
        </p:nvSpPr>
        <p:spPr>
          <a:xfrm>
            <a:off x="792538" y="6355048"/>
            <a:ext cx="4389072" cy="369332"/>
          </a:xfrm>
          <a:prstGeom prst="rect">
            <a:avLst/>
          </a:prstGeom>
          <a:noFill/>
        </p:spPr>
        <p:txBody>
          <a:bodyPr wrap="square" rtlCol="0">
            <a:spAutoFit/>
          </a:bodyPr>
          <a:lstStyle/>
          <a:p>
            <a:pPr algn="ctr"/>
            <a:r>
              <a:rPr lang="en-US" b="1" dirty="0" smtClean="0"/>
              <a:t>Molecules of the Central Dogma</a:t>
            </a:r>
            <a:endParaRPr lang="en-US" b="1" u="sng" dirty="0" smtClean="0"/>
          </a:p>
        </p:txBody>
      </p:sp>
      <p:sp>
        <p:nvSpPr>
          <p:cNvPr id="24" name="TextBox 23"/>
          <p:cNvSpPr txBox="1"/>
          <p:nvPr/>
        </p:nvSpPr>
        <p:spPr>
          <a:xfrm>
            <a:off x="5181610" y="6355048"/>
            <a:ext cx="1645902" cy="369332"/>
          </a:xfrm>
          <a:prstGeom prst="rect">
            <a:avLst/>
          </a:prstGeom>
          <a:noFill/>
        </p:spPr>
        <p:txBody>
          <a:bodyPr wrap="square" rtlCol="0">
            <a:spAutoFit/>
          </a:bodyPr>
          <a:lstStyle/>
          <a:p>
            <a:pPr algn="ctr"/>
            <a:r>
              <a:rPr lang="en-US" b="1" dirty="0" smtClean="0"/>
              <a:t>Machines</a:t>
            </a:r>
            <a:endParaRPr lang="en-US" b="1" u="sng" dirty="0" smtClean="0"/>
          </a:p>
        </p:txBody>
      </p:sp>
      <p:sp>
        <p:nvSpPr>
          <p:cNvPr id="25" name="TextBox 24"/>
          <p:cNvSpPr txBox="1"/>
          <p:nvPr/>
        </p:nvSpPr>
        <p:spPr>
          <a:xfrm>
            <a:off x="8107658" y="6355048"/>
            <a:ext cx="1920219" cy="369332"/>
          </a:xfrm>
          <a:prstGeom prst="rect">
            <a:avLst/>
          </a:prstGeom>
          <a:noFill/>
        </p:spPr>
        <p:txBody>
          <a:bodyPr wrap="square" rtlCol="0">
            <a:spAutoFit/>
          </a:bodyPr>
          <a:lstStyle/>
          <a:p>
            <a:pPr algn="ctr"/>
            <a:r>
              <a:rPr lang="en-US" b="1" dirty="0" smtClean="0"/>
              <a:t>Data (sequences)</a:t>
            </a:r>
            <a:endParaRPr lang="en-US" b="1" u="sng" dirty="0" smtClean="0"/>
          </a:p>
        </p:txBody>
      </p:sp>
      <p:sp>
        <p:nvSpPr>
          <p:cNvPr id="27" name="Rectangle 26"/>
          <p:cNvSpPr/>
          <p:nvPr/>
        </p:nvSpPr>
        <p:spPr>
          <a:xfrm>
            <a:off x="5320362" y="2196197"/>
            <a:ext cx="1406475" cy="738664"/>
          </a:xfrm>
          <a:prstGeom prst="rect">
            <a:avLst/>
          </a:prstGeom>
        </p:spPr>
        <p:txBody>
          <a:bodyPr wrap="none">
            <a:spAutoFit/>
          </a:bodyPr>
          <a:lstStyle/>
          <a:p>
            <a:pPr algn="ctr"/>
            <a:r>
              <a:rPr lang="en-US" sz="1400" dirty="0" smtClean="0">
                <a:effectLst>
                  <a:glow rad="127000">
                    <a:schemeClr val="bg1"/>
                  </a:glow>
                </a:effectLst>
              </a:rPr>
              <a:t>High-throughput</a:t>
            </a:r>
            <a:br>
              <a:rPr lang="en-US" sz="1400" dirty="0" smtClean="0">
                <a:effectLst>
                  <a:glow rad="127000">
                    <a:schemeClr val="bg1"/>
                  </a:glow>
                </a:effectLst>
              </a:rPr>
            </a:br>
            <a:r>
              <a:rPr lang="en-US" sz="1400" dirty="0" smtClean="0">
                <a:effectLst>
                  <a:glow rad="127000">
                    <a:schemeClr val="bg1"/>
                  </a:glow>
                </a:effectLst>
              </a:rPr>
              <a:t>Sequencer</a:t>
            </a:r>
          </a:p>
          <a:p>
            <a:pPr algn="ctr"/>
            <a:r>
              <a:rPr lang="en-US" sz="1400" dirty="0" smtClean="0">
                <a:effectLst>
                  <a:glow rad="127000">
                    <a:schemeClr val="bg1"/>
                  </a:glow>
                </a:effectLst>
              </a:rPr>
              <a:t>(</a:t>
            </a:r>
            <a:r>
              <a:rPr lang="en-US" sz="1400" dirty="0" err="1" smtClean="0">
                <a:effectLst>
                  <a:glow rad="127000">
                    <a:schemeClr val="bg1"/>
                  </a:glow>
                </a:effectLst>
              </a:rPr>
              <a:t>Illumina</a:t>
            </a:r>
            <a:r>
              <a:rPr lang="en-US" sz="1400" dirty="0" smtClean="0">
                <a:effectLst>
                  <a:glow rad="127000">
                    <a:schemeClr val="bg1"/>
                  </a:glow>
                </a:effectLst>
              </a:rPr>
              <a:t>)</a:t>
            </a:r>
            <a:endParaRPr lang="en-US" sz="1400" dirty="0">
              <a:effectLst>
                <a:glow rad="127000">
                  <a:schemeClr val="bg1"/>
                </a:glow>
              </a:effectLst>
            </a:endParaRPr>
          </a:p>
        </p:txBody>
      </p:sp>
      <p:sp>
        <p:nvSpPr>
          <p:cNvPr id="28" name="Rectangle 27"/>
          <p:cNvSpPr/>
          <p:nvPr/>
        </p:nvSpPr>
        <p:spPr>
          <a:xfrm>
            <a:off x="5309993" y="3611878"/>
            <a:ext cx="1406475" cy="738664"/>
          </a:xfrm>
          <a:prstGeom prst="rect">
            <a:avLst/>
          </a:prstGeom>
        </p:spPr>
        <p:txBody>
          <a:bodyPr wrap="none">
            <a:spAutoFit/>
          </a:bodyPr>
          <a:lstStyle/>
          <a:p>
            <a:pPr algn="ctr"/>
            <a:r>
              <a:rPr lang="en-US" sz="1400" dirty="0" smtClean="0">
                <a:effectLst>
                  <a:glow rad="127000">
                    <a:schemeClr val="bg1"/>
                  </a:glow>
                </a:effectLst>
              </a:rPr>
              <a:t>High-throughput</a:t>
            </a:r>
            <a:br>
              <a:rPr lang="en-US" sz="1400" dirty="0" smtClean="0">
                <a:effectLst>
                  <a:glow rad="127000">
                    <a:schemeClr val="bg1"/>
                  </a:glow>
                </a:effectLst>
              </a:rPr>
            </a:br>
            <a:r>
              <a:rPr lang="en-US" sz="1400" dirty="0" smtClean="0">
                <a:effectLst>
                  <a:glow rad="127000">
                    <a:schemeClr val="bg1"/>
                  </a:glow>
                </a:effectLst>
              </a:rPr>
              <a:t>Sequencer</a:t>
            </a:r>
          </a:p>
          <a:p>
            <a:pPr algn="ctr"/>
            <a:r>
              <a:rPr lang="en-US" sz="1400" dirty="0" smtClean="0">
                <a:effectLst>
                  <a:glow rad="127000">
                    <a:schemeClr val="bg1"/>
                  </a:glow>
                </a:effectLst>
              </a:rPr>
              <a:t>(</a:t>
            </a:r>
            <a:r>
              <a:rPr lang="en-US" sz="1400" dirty="0" err="1" smtClean="0">
                <a:effectLst>
                  <a:glow rad="127000">
                    <a:schemeClr val="bg1"/>
                  </a:glow>
                </a:effectLst>
              </a:rPr>
              <a:t>Illumina</a:t>
            </a:r>
            <a:r>
              <a:rPr lang="en-US" sz="1400" dirty="0" smtClean="0">
                <a:effectLst>
                  <a:glow rad="127000">
                    <a:schemeClr val="bg1"/>
                  </a:glow>
                </a:effectLst>
              </a:rPr>
              <a:t>)</a:t>
            </a:r>
            <a:endParaRPr lang="en-US" sz="1400" dirty="0">
              <a:effectLst>
                <a:glow rad="127000">
                  <a:schemeClr val="bg1"/>
                </a:glow>
              </a:effectLst>
            </a:endParaRPr>
          </a:p>
        </p:txBody>
      </p:sp>
      <p:sp>
        <p:nvSpPr>
          <p:cNvPr id="29" name="Rectangle 28"/>
          <p:cNvSpPr/>
          <p:nvPr/>
        </p:nvSpPr>
        <p:spPr>
          <a:xfrm>
            <a:off x="5350182" y="5067750"/>
            <a:ext cx="1346844" cy="738664"/>
          </a:xfrm>
          <a:prstGeom prst="rect">
            <a:avLst/>
          </a:prstGeom>
        </p:spPr>
        <p:txBody>
          <a:bodyPr wrap="none">
            <a:spAutoFit/>
          </a:bodyPr>
          <a:lstStyle/>
          <a:p>
            <a:pPr algn="ctr"/>
            <a:r>
              <a:rPr lang="en-US" sz="1400" dirty="0" smtClean="0">
                <a:effectLst>
                  <a:glow rad="127000">
                    <a:schemeClr val="bg1"/>
                  </a:glow>
                </a:effectLst>
              </a:rPr>
              <a:t>Tandem Mass</a:t>
            </a:r>
          </a:p>
          <a:p>
            <a:pPr algn="ctr"/>
            <a:r>
              <a:rPr lang="en-US" sz="1400" dirty="0" smtClean="0">
                <a:effectLst>
                  <a:glow rad="127000">
                    <a:schemeClr val="bg1"/>
                  </a:glow>
                </a:effectLst>
              </a:rPr>
              <a:t>Spectrometer</a:t>
            </a:r>
          </a:p>
          <a:p>
            <a:pPr algn="ctr"/>
            <a:r>
              <a:rPr lang="en-US" sz="1400" dirty="0" smtClean="0">
                <a:effectLst>
                  <a:glow rad="127000">
                    <a:schemeClr val="bg1"/>
                  </a:glow>
                </a:effectLst>
              </a:rPr>
              <a:t>(Thermo Fisher)</a:t>
            </a:r>
            <a:endParaRPr lang="en-US" sz="1400" dirty="0">
              <a:effectLst>
                <a:glow rad="127000">
                  <a:schemeClr val="bg1"/>
                </a:glow>
              </a:effectLst>
            </a:endParaRPr>
          </a:p>
        </p:txBody>
      </p:sp>
      <p:sp>
        <p:nvSpPr>
          <p:cNvPr id="26" name="TextBox 25"/>
          <p:cNvSpPr txBox="1"/>
          <p:nvPr/>
        </p:nvSpPr>
        <p:spPr>
          <a:xfrm>
            <a:off x="5239955" y="228635"/>
            <a:ext cx="6799579" cy="1354217"/>
          </a:xfrm>
          <a:prstGeom prst="rect">
            <a:avLst/>
          </a:prstGeom>
          <a:noFill/>
        </p:spPr>
        <p:txBody>
          <a:bodyPr wrap="square" rtlCol="0">
            <a:spAutoFit/>
          </a:bodyPr>
          <a:lstStyle/>
          <a:p>
            <a:pPr>
              <a:spcAft>
                <a:spcPts val="600"/>
              </a:spcAft>
            </a:pPr>
            <a:r>
              <a:rPr lang="en-US" sz="2400" b="1" i="1" dirty="0" smtClean="0">
                <a:solidFill>
                  <a:srgbClr val="C00000"/>
                </a:solidFill>
              </a:rPr>
              <a:t>What to sequence? Two main options:</a:t>
            </a:r>
          </a:p>
          <a:p>
            <a:pPr marL="342900" indent="-342900">
              <a:spcAft>
                <a:spcPts val="600"/>
              </a:spcAft>
              <a:buFont typeface="Arial" pitchFamily="34" charset="0"/>
              <a:buChar char="•"/>
            </a:pPr>
            <a:r>
              <a:rPr lang="en-US" sz="2400" dirty="0" smtClean="0"/>
              <a:t>A particular marker gene (</a:t>
            </a:r>
            <a:r>
              <a:rPr lang="en-US" sz="2400" dirty="0" err="1" smtClean="0"/>
              <a:t>amplicon</a:t>
            </a:r>
            <a:r>
              <a:rPr lang="en-US" sz="2400" dirty="0" smtClean="0"/>
              <a:t> sequencing)</a:t>
            </a:r>
          </a:p>
          <a:p>
            <a:pPr marL="342900" indent="-342900">
              <a:spcAft>
                <a:spcPts val="600"/>
              </a:spcAft>
              <a:buFont typeface="Arial" pitchFamily="34" charset="0"/>
              <a:buChar char="•"/>
            </a:pPr>
            <a:r>
              <a:rPr lang="en-US" sz="2400" dirty="0" smtClean="0"/>
              <a:t>Everything (shotgun sequencing)</a:t>
            </a:r>
          </a:p>
        </p:txBody>
      </p:sp>
    </p:spTree>
    <p:extLst>
      <p:ext uri="{BB962C8B-B14F-4D97-AF65-F5344CB8AC3E}">
        <p14:creationId xmlns:p14="http://schemas.microsoft.com/office/powerpoint/2010/main" val="30913303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220"/>
                                        </p:tgtEl>
                                        <p:attrNameLst>
                                          <p:attrName>style.visibility</p:attrName>
                                        </p:attrNameLst>
                                      </p:cBhvr>
                                      <p:to>
                                        <p:strVal val="visible"/>
                                      </p:to>
                                    </p:set>
                                    <p:animEffect transition="in" filter="fade">
                                      <p:cBhvr>
                                        <p:cTn id="10" dur="500"/>
                                        <p:tgtEl>
                                          <p:spTgt spid="92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nodeType="withEffect">
                                  <p:stCondLst>
                                    <p:cond delay="0"/>
                                  </p:stCondLst>
                                  <p:childTnLst>
                                    <p:set>
                                      <p:cBhvr>
                                        <p:cTn id="20" dur="1" fill="hold">
                                          <p:stCondLst>
                                            <p:cond delay="0"/>
                                          </p:stCondLst>
                                        </p:cTn>
                                        <p:tgtEl>
                                          <p:spTgt spid="9222"/>
                                        </p:tgtEl>
                                        <p:attrNameLst>
                                          <p:attrName>style.visibility</p:attrName>
                                        </p:attrNameLst>
                                      </p:cBhvr>
                                      <p:to>
                                        <p:strVal val="visible"/>
                                      </p:to>
                                    </p:set>
                                    <p:animEffect transition="in" filter="fade">
                                      <p:cBhvr>
                                        <p:cTn id="21" dur="500"/>
                                        <p:tgtEl>
                                          <p:spTgt spid="922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500"/>
                                        <p:tgtEl>
                                          <p:spTgt spid="29"/>
                                        </p:tgtEl>
                                      </p:cBhvr>
                                    </p:animEffect>
                                  </p:childTnLst>
                                </p:cTn>
                              </p:par>
                              <p:par>
                                <p:cTn id="58" presetID="10" presetClass="entr" presetSubtype="0" fill="hold" nodeType="withEffect">
                                  <p:stCondLst>
                                    <p:cond delay="0"/>
                                  </p:stCondLst>
                                  <p:childTnLst>
                                    <p:set>
                                      <p:cBhvr>
                                        <p:cTn id="59" dur="1" fill="hold">
                                          <p:stCondLst>
                                            <p:cond delay="0"/>
                                          </p:stCondLst>
                                        </p:cTn>
                                        <p:tgtEl>
                                          <p:spTgt spid="9224"/>
                                        </p:tgtEl>
                                        <p:attrNameLst>
                                          <p:attrName>style.visibility</p:attrName>
                                        </p:attrNameLst>
                                      </p:cBhvr>
                                      <p:to>
                                        <p:strVal val="visible"/>
                                      </p:to>
                                    </p:set>
                                    <p:animEffect transition="in" filter="fade">
                                      <p:cBhvr>
                                        <p:cTn id="60" dur="500"/>
                                        <p:tgtEl>
                                          <p:spTgt spid="922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500"/>
                                        <p:tgtEl>
                                          <p:spTgt spid="21"/>
                                        </p:tgtEl>
                                      </p:cBhvr>
                                    </p:animEffect>
                                  </p:childTnLst>
                                </p:cTn>
                              </p:par>
                              <p:par>
                                <p:cTn id="64" presetID="10" presetClass="entr" presetSubtype="0" fill="hold" nodeType="with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500"/>
                                        <p:tgtEl>
                                          <p:spTgt spid="17"/>
                                        </p:tgtEl>
                                      </p:cBhvr>
                                    </p:animEffect>
                                  </p:childTnLst>
                                </p:cTn>
                              </p:par>
                              <p:par>
                                <p:cTn id="67" presetID="10" presetClass="entr" presetSubtype="0" fill="hold" nodeType="with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500"/>
                                        <p:tgtEl>
                                          <p:spTgt spid="18"/>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26">
                                            <p:txEl>
                                              <p:pRg st="0" end="0"/>
                                            </p:txEl>
                                          </p:spTgt>
                                        </p:tgtEl>
                                        <p:attrNameLst>
                                          <p:attrName>style.visibility</p:attrName>
                                        </p:attrNameLst>
                                      </p:cBhvr>
                                      <p:to>
                                        <p:strVal val="visible"/>
                                      </p:to>
                                    </p:set>
                                    <p:animEffect transition="in" filter="fade">
                                      <p:cBhvr>
                                        <p:cTn id="74" dur="500"/>
                                        <p:tgtEl>
                                          <p:spTgt spid="26">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26">
                                            <p:txEl>
                                              <p:pRg st="1" end="1"/>
                                            </p:txEl>
                                          </p:spTgt>
                                        </p:tgtEl>
                                        <p:attrNameLst>
                                          <p:attrName>style.visibility</p:attrName>
                                        </p:attrNameLst>
                                      </p:cBhvr>
                                      <p:to>
                                        <p:strVal val="visible"/>
                                      </p:to>
                                    </p:set>
                                    <p:animEffect transition="in" filter="fade">
                                      <p:cBhvr>
                                        <p:cTn id="79" dur="500"/>
                                        <p:tgtEl>
                                          <p:spTgt spid="26">
                                            <p:txEl>
                                              <p:pRg st="1" end="1"/>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26">
                                            <p:txEl>
                                              <p:pRg st="2" end="2"/>
                                            </p:txEl>
                                          </p:spTgt>
                                        </p:tgtEl>
                                        <p:attrNameLst>
                                          <p:attrName>style.visibility</p:attrName>
                                        </p:attrNameLst>
                                      </p:cBhvr>
                                      <p:to>
                                        <p:strVal val="visible"/>
                                      </p:to>
                                    </p:set>
                                    <p:animEffect transition="in" filter="fade">
                                      <p:cBhvr>
                                        <p:cTn id="84" dur="500"/>
                                        <p:tgtEl>
                                          <p:spTgt spid="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p:bldP spid="20" grpId="0"/>
      <p:bldP spid="21" grpId="0"/>
      <p:bldP spid="24" grpId="0"/>
      <p:bldP spid="25" grpId="0"/>
      <p:bldP spid="27" grpId="0"/>
      <p:bldP spid="28" grpId="0"/>
      <p:bldP spid="2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2" descr="http://figures.boundless-cdn.com/18509/full/figure-01-02-16.jpeg"/>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8100"/>
          <a:stretch/>
        </p:blipFill>
        <p:spPr bwMode="auto">
          <a:xfrm>
            <a:off x="3352830" y="4578697"/>
            <a:ext cx="3525468" cy="1948983"/>
          </a:xfrm>
          <a:prstGeom prst="rect">
            <a:avLst/>
          </a:prstGeom>
          <a:noFill/>
          <a:extLst>
            <a:ext uri="{909E8E84-426E-40DD-AFC4-6F175D3DCCD1}">
              <a14:hiddenFill xmlns:a14="http://schemas.microsoft.com/office/drawing/2010/main">
                <a:solidFill>
                  <a:srgbClr val="FFFFFF"/>
                </a:solidFill>
              </a14:hiddenFill>
            </a:ext>
          </a:extLst>
        </p:spPr>
      </p:pic>
      <p:sp>
        <p:nvSpPr>
          <p:cNvPr id="52" name="Oval Callout 51"/>
          <p:cNvSpPr/>
          <p:nvPr/>
        </p:nvSpPr>
        <p:spPr>
          <a:xfrm>
            <a:off x="7157245" y="4298131"/>
            <a:ext cx="1544500" cy="1542474"/>
          </a:xfrm>
          <a:prstGeom prst="wedgeEllipseCallout">
            <a:avLst>
              <a:gd name="adj1" fmla="val -157964"/>
              <a:gd name="adj2" fmla="val 30119"/>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9367717" y="4880924"/>
            <a:ext cx="1305779" cy="1214340"/>
          </a:xfrm>
          <a:prstGeom prst="ellipse">
            <a:avLst/>
          </a:prstGeom>
          <a:noFill/>
          <a:ln w="285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Callout 48"/>
          <p:cNvSpPr/>
          <p:nvPr/>
        </p:nvSpPr>
        <p:spPr>
          <a:xfrm>
            <a:off x="10205178" y="3359910"/>
            <a:ext cx="1889795" cy="1887316"/>
          </a:xfrm>
          <a:prstGeom prst="wedgeEllipseCallout">
            <a:avLst>
              <a:gd name="adj1" fmla="val -52115"/>
              <a:gd name="adj2" fmla="val 5467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2" descr="http://english.whiov.cas.cn/Research/Research_Progress/201407/W020140709366884796984.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99241" y="3508181"/>
            <a:ext cx="1594114" cy="164277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dirty="0" err="1" smtClean="0"/>
              <a:t>Amplicon</a:t>
            </a:r>
            <a:r>
              <a:rPr lang="en-US" dirty="0" smtClean="0"/>
              <a:t> sequencing: Data Processing</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3/19/2018</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57</a:t>
            </a:fld>
            <a:endParaRPr lang="en-US"/>
          </a:p>
        </p:txBody>
      </p:sp>
      <p:sp>
        <p:nvSpPr>
          <p:cNvPr id="6" name="TextBox 5"/>
          <p:cNvSpPr txBox="1"/>
          <p:nvPr/>
        </p:nvSpPr>
        <p:spPr>
          <a:xfrm>
            <a:off x="421418" y="1051586"/>
            <a:ext cx="5766022" cy="3277820"/>
          </a:xfrm>
          <a:prstGeom prst="rect">
            <a:avLst/>
          </a:prstGeom>
          <a:noFill/>
        </p:spPr>
        <p:txBody>
          <a:bodyPr wrap="square" rtlCol="0">
            <a:spAutoFit/>
          </a:bodyPr>
          <a:lstStyle/>
          <a:p>
            <a:pPr marL="342900" indent="-342900">
              <a:spcAft>
                <a:spcPts val="600"/>
              </a:spcAft>
              <a:buFont typeface="Arial" pitchFamily="34" charset="0"/>
              <a:buChar char="•"/>
            </a:pPr>
            <a:r>
              <a:rPr lang="en-US" sz="2400" dirty="0" smtClean="0"/>
              <a:t>16S sequencing yields many variants of the 16S gene from a community</a:t>
            </a:r>
          </a:p>
          <a:p>
            <a:pPr marL="342900" indent="-342900">
              <a:spcAft>
                <a:spcPts val="600"/>
              </a:spcAft>
              <a:buFont typeface="Arial" pitchFamily="34" charset="0"/>
              <a:buChar char="•"/>
            </a:pPr>
            <a:r>
              <a:rPr lang="en-US" sz="2400" dirty="0" smtClean="0"/>
              <a:t>Sequences are clustered by similarity to define “species” (</a:t>
            </a:r>
            <a:r>
              <a:rPr lang="en-US" sz="2400" dirty="0" smtClean="0">
                <a:latin typeface="Cambria" pitchFamily="18" charset="0"/>
              </a:rPr>
              <a:t>~</a:t>
            </a:r>
            <a:r>
              <a:rPr lang="en-US" sz="2400" dirty="0" smtClean="0"/>
              <a:t>97% identical)</a:t>
            </a:r>
          </a:p>
          <a:p>
            <a:pPr marL="342900" indent="-342900">
              <a:spcAft>
                <a:spcPts val="600"/>
              </a:spcAft>
              <a:buFont typeface="Arial" pitchFamily="34" charset="0"/>
              <a:buChar char="•"/>
            </a:pPr>
            <a:r>
              <a:rPr lang="en-US" sz="2400" dirty="0" smtClean="0"/>
              <a:t>Some clusters contain known sequences, identifying their source exactly</a:t>
            </a:r>
          </a:p>
          <a:p>
            <a:pPr marL="342900" indent="-342900">
              <a:spcAft>
                <a:spcPts val="600"/>
              </a:spcAft>
              <a:buFont typeface="Arial" pitchFamily="34" charset="0"/>
              <a:buChar char="•"/>
            </a:pPr>
            <a:r>
              <a:rPr lang="en-US" sz="2400" dirty="0" smtClean="0"/>
              <a:t>The rest are placed approximately in the tree of life (Genus, Family, Phylum)</a:t>
            </a:r>
          </a:p>
        </p:txBody>
      </p:sp>
      <p:sp>
        <p:nvSpPr>
          <p:cNvPr id="7" name="Oval 6"/>
          <p:cNvSpPr/>
          <p:nvPr/>
        </p:nvSpPr>
        <p:spPr>
          <a:xfrm>
            <a:off x="6736073" y="2606049"/>
            <a:ext cx="274317" cy="274317"/>
          </a:xfrm>
          <a:prstGeom prst="ellipse">
            <a:avLst/>
          </a:prstGeom>
          <a:solidFill>
            <a:schemeClr val="accent4">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X</a:t>
            </a:r>
            <a:endParaRPr lang="en-US" dirty="0"/>
          </a:p>
        </p:txBody>
      </p:sp>
      <p:sp>
        <p:nvSpPr>
          <p:cNvPr id="8" name="Oval 7"/>
          <p:cNvSpPr/>
          <p:nvPr/>
        </p:nvSpPr>
        <p:spPr>
          <a:xfrm>
            <a:off x="7010390" y="3154683"/>
            <a:ext cx="274317" cy="274317"/>
          </a:xfrm>
          <a:prstGeom prst="ellipse">
            <a:avLst/>
          </a:prstGeom>
          <a:solidFill>
            <a:schemeClr val="accent4">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X</a:t>
            </a:r>
            <a:endParaRPr lang="en-US" dirty="0"/>
          </a:p>
        </p:txBody>
      </p:sp>
      <p:sp>
        <p:nvSpPr>
          <p:cNvPr id="9" name="Oval 8"/>
          <p:cNvSpPr/>
          <p:nvPr/>
        </p:nvSpPr>
        <p:spPr>
          <a:xfrm>
            <a:off x="7376146" y="2606049"/>
            <a:ext cx="274317" cy="274317"/>
          </a:xfrm>
          <a:prstGeom prst="ellipse">
            <a:avLst/>
          </a:prstGeom>
          <a:solidFill>
            <a:schemeClr val="accent4">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X</a:t>
            </a:r>
            <a:endParaRPr lang="en-US" dirty="0"/>
          </a:p>
        </p:txBody>
      </p:sp>
      <p:sp>
        <p:nvSpPr>
          <p:cNvPr id="10" name="Oval 9"/>
          <p:cNvSpPr/>
          <p:nvPr/>
        </p:nvSpPr>
        <p:spPr>
          <a:xfrm>
            <a:off x="8381975" y="1600220"/>
            <a:ext cx="274317" cy="274317"/>
          </a:xfrm>
          <a:prstGeom prst="ellipse">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X</a:t>
            </a:r>
            <a:endParaRPr lang="en-US" dirty="0"/>
          </a:p>
        </p:txBody>
      </p:sp>
      <p:sp>
        <p:nvSpPr>
          <p:cNvPr id="11" name="Oval 10"/>
          <p:cNvSpPr/>
          <p:nvPr/>
        </p:nvSpPr>
        <p:spPr>
          <a:xfrm>
            <a:off x="8930609" y="1752620"/>
            <a:ext cx="274317" cy="274317"/>
          </a:xfrm>
          <a:prstGeom prst="ellipse">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X</a:t>
            </a:r>
            <a:endParaRPr lang="en-US" dirty="0"/>
          </a:p>
        </p:txBody>
      </p:sp>
      <p:sp>
        <p:nvSpPr>
          <p:cNvPr id="12" name="Oval 11"/>
          <p:cNvSpPr/>
          <p:nvPr/>
        </p:nvSpPr>
        <p:spPr>
          <a:xfrm>
            <a:off x="8473414" y="2148854"/>
            <a:ext cx="274317" cy="274317"/>
          </a:xfrm>
          <a:prstGeom prst="ellipse">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X</a:t>
            </a:r>
            <a:endParaRPr lang="en-US" dirty="0"/>
          </a:p>
        </p:txBody>
      </p:sp>
      <p:sp>
        <p:nvSpPr>
          <p:cNvPr id="13" name="Oval 12"/>
          <p:cNvSpPr/>
          <p:nvPr/>
        </p:nvSpPr>
        <p:spPr>
          <a:xfrm>
            <a:off x="8473414" y="3520439"/>
            <a:ext cx="274317" cy="274317"/>
          </a:xfrm>
          <a:prstGeom prst="ellipse">
            <a:avLst/>
          </a:prstGeom>
          <a:solidFill>
            <a:schemeClr val="accent2">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X</a:t>
            </a:r>
            <a:endParaRPr lang="en-US" dirty="0"/>
          </a:p>
        </p:txBody>
      </p:sp>
      <p:sp>
        <p:nvSpPr>
          <p:cNvPr id="14" name="Oval 13"/>
          <p:cNvSpPr/>
          <p:nvPr/>
        </p:nvSpPr>
        <p:spPr>
          <a:xfrm>
            <a:off x="8625814" y="3977634"/>
            <a:ext cx="274317" cy="274317"/>
          </a:xfrm>
          <a:prstGeom prst="ellipse">
            <a:avLst/>
          </a:prstGeom>
          <a:solidFill>
            <a:schemeClr val="accent2">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X</a:t>
            </a:r>
            <a:endParaRPr lang="en-US" dirty="0"/>
          </a:p>
        </p:txBody>
      </p:sp>
      <p:sp>
        <p:nvSpPr>
          <p:cNvPr id="15" name="Oval 14"/>
          <p:cNvSpPr/>
          <p:nvPr/>
        </p:nvSpPr>
        <p:spPr>
          <a:xfrm>
            <a:off x="9113487" y="3429000"/>
            <a:ext cx="274317" cy="274317"/>
          </a:xfrm>
          <a:prstGeom prst="ellipse">
            <a:avLst/>
          </a:prstGeom>
          <a:solidFill>
            <a:schemeClr val="accent2">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X</a:t>
            </a:r>
            <a:endParaRPr lang="en-US" dirty="0"/>
          </a:p>
        </p:txBody>
      </p:sp>
      <p:sp>
        <p:nvSpPr>
          <p:cNvPr id="16" name="Oval 15"/>
          <p:cNvSpPr/>
          <p:nvPr/>
        </p:nvSpPr>
        <p:spPr>
          <a:xfrm>
            <a:off x="9204926" y="4069073"/>
            <a:ext cx="274317" cy="274317"/>
          </a:xfrm>
          <a:prstGeom prst="ellipse">
            <a:avLst/>
          </a:prstGeom>
          <a:solidFill>
            <a:schemeClr val="accent2">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X</a:t>
            </a:r>
            <a:endParaRPr lang="en-US" dirty="0"/>
          </a:p>
        </p:txBody>
      </p:sp>
      <p:sp>
        <p:nvSpPr>
          <p:cNvPr id="17" name="Oval 16"/>
          <p:cNvSpPr/>
          <p:nvPr/>
        </p:nvSpPr>
        <p:spPr>
          <a:xfrm>
            <a:off x="9936438" y="2697488"/>
            <a:ext cx="274317" cy="274317"/>
          </a:xfrm>
          <a:prstGeom prst="ellipse">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X</a:t>
            </a:r>
            <a:endParaRPr lang="en-US" dirty="0"/>
          </a:p>
        </p:txBody>
      </p:sp>
      <p:sp>
        <p:nvSpPr>
          <p:cNvPr id="18" name="Oval 17"/>
          <p:cNvSpPr/>
          <p:nvPr/>
        </p:nvSpPr>
        <p:spPr>
          <a:xfrm>
            <a:off x="9470888" y="5427133"/>
            <a:ext cx="274317" cy="274317"/>
          </a:xfrm>
          <a:prstGeom prst="ellipse">
            <a:avLst/>
          </a:prstGeom>
          <a:solidFill>
            <a:schemeClr val="accent4">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X</a:t>
            </a:r>
            <a:endParaRPr lang="en-US" dirty="0"/>
          </a:p>
        </p:txBody>
      </p:sp>
      <p:sp>
        <p:nvSpPr>
          <p:cNvPr id="19" name="Oval 18"/>
          <p:cNvSpPr/>
          <p:nvPr/>
        </p:nvSpPr>
        <p:spPr>
          <a:xfrm>
            <a:off x="9844999" y="4983463"/>
            <a:ext cx="274317" cy="274317"/>
          </a:xfrm>
          <a:prstGeom prst="ellipse">
            <a:avLst/>
          </a:prstGeom>
          <a:solidFill>
            <a:schemeClr val="accent4">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X</a:t>
            </a:r>
            <a:endParaRPr lang="en-US" dirty="0"/>
          </a:p>
        </p:txBody>
      </p:sp>
      <p:sp>
        <p:nvSpPr>
          <p:cNvPr id="20" name="Oval 19"/>
          <p:cNvSpPr/>
          <p:nvPr/>
        </p:nvSpPr>
        <p:spPr>
          <a:xfrm>
            <a:off x="10205178" y="5582279"/>
            <a:ext cx="274317" cy="274317"/>
          </a:xfrm>
          <a:prstGeom prst="ellipse">
            <a:avLst/>
          </a:prstGeom>
          <a:solidFill>
            <a:schemeClr val="accent4">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X</a:t>
            </a:r>
            <a:endParaRPr lang="en-US" dirty="0"/>
          </a:p>
        </p:txBody>
      </p:sp>
      <p:sp>
        <p:nvSpPr>
          <p:cNvPr id="21" name="Oval 20"/>
          <p:cNvSpPr/>
          <p:nvPr/>
        </p:nvSpPr>
        <p:spPr>
          <a:xfrm>
            <a:off x="7467585" y="4800585"/>
            <a:ext cx="274317" cy="274317"/>
          </a:xfrm>
          <a:prstGeom prst="ellipse">
            <a:avLst/>
          </a:prstGeom>
          <a:solidFill>
            <a:schemeClr val="accent2">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X</a:t>
            </a:r>
            <a:endParaRPr lang="en-US" dirty="0"/>
          </a:p>
        </p:txBody>
      </p:sp>
      <p:sp>
        <p:nvSpPr>
          <p:cNvPr id="22" name="Oval 21"/>
          <p:cNvSpPr/>
          <p:nvPr/>
        </p:nvSpPr>
        <p:spPr>
          <a:xfrm>
            <a:off x="7924780" y="5257780"/>
            <a:ext cx="274317" cy="274317"/>
          </a:xfrm>
          <a:prstGeom prst="ellipse">
            <a:avLst/>
          </a:prstGeom>
          <a:solidFill>
            <a:schemeClr val="accent2">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X</a:t>
            </a:r>
            <a:endParaRPr lang="en-US" dirty="0"/>
          </a:p>
        </p:txBody>
      </p:sp>
      <p:sp>
        <p:nvSpPr>
          <p:cNvPr id="23" name="Oval 22"/>
          <p:cNvSpPr/>
          <p:nvPr/>
        </p:nvSpPr>
        <p:spPr>
          <a:xfrm>
            <a:off x="8077180" y="4617707"/>
            <a:ext cx="274317" cy="274317"/>
          </a:xfrm>
          <a:prstGeom prst="ellipse">
            <a:avLst/>
          </a:prstGeom>
          <a:solidFill>
            <a:schemeClr val="accent2">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X</a:t>
            </a:r>
            <a:endParaRPr lang="en-US" dirty="0"/>
          </a:p>
        </p:txBody>
      </p:sp>
      <p:cxnSp>
        <p:nvCxnSpPr>
          <p:cNvPr id="24" name="Straight Connector 23"/>
          <p:cNvCxnSpPr>
            <a:stCxn id="10" idx="7"/>
          </p:cNvCxnSpPr>
          <p:nvPr/>
        </p:nvCxnSpPr>
        <p:spPr>
          <a:xfrm flipV="1">
            <a:off x="8616119" y="1143025"/>
            <a:ext cx="954563" cy="497368"/>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11" idx="7"/>
          </p:cNvCxnSpPr>
          <p:nvPr/>
        </p:nvCxnSpPr>
        <p:spPr>
          <a:xfrm flipV="1">
            <a:off x="9164753" y="1371623"/>
            <a:ext cx="405929" cy="42117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9570682" y="868708"/>
            <a:ext cx="1830950" cy="369332"/>
          </a:xfrm>
          <a:prstGeom prst="rect">
            <a:avLst/>
          </a:prstGeom>
          <a:noFill/>
        </p:spPr>
        <p:txBody>
          <a:bodyPr wrap="none" rtlCol="0">
            <a:spAutoFit/>
          </a:bodyPr>
          <a:lstStyle/>
          <a:p>
            <a:r>
              <a:rPr lang="en-US" dirty="0" smtClean="0">
                <a:latin typeface="Consolas" pitchFamily="49" charset="0"/>
                <a:cs typeface="Consolas" pitchFamily="49" charset="0"/>
              </a:rPr>
              <a:t>…AGCTAGC</a:t>
            </a:r>
            <a:r>
              <a:rPr lang="en-US" dirty="0" smtClean="0">
                <a:solidFill>
                  <a:srgbClr val="00B0F0"/>
                </a:solidFill>
                <a:latin typeface="Consolas" pitchFamily="49" charset="0"/>
                <a:cs typeface="Consolas" pitchFamily="49" charset="0"/>
              </a:rPr>
              <a:t>T</a:t>
            </a:r>
            <a:r>
              <a:rPr lang="en-US" dirty="0" smtClean="0">
                <a:latin typeface="Consolas" pitchFamily="49" charset="0"/>
                <a:cs typeface="Consolas" pitchFamily="49" charset="0"/>
              </a:rPr>
              <a:t>ACG…</a:t>
            </a:r>
            <a:endParaRPr lang="en-US" dirty="0">
              <a:latin typeface="Consolas" pitchFamily="49" charset="0"/>
              <a:cs typeface="Consolas" pitchFamily="49" charset="0"/>
            </a:endParaRPr>
          </a:p>
        </p:txBody>
      </p:sp>
      <p:sp>
        <p:nvSpPr>
          <p:cNvPr id="31" name="TextBox 30"/>
          <p:cNvSpPr txBox="1"/>
          <p:nvPr/>
        </p:nvSpPr>
        <p:spPr>
          <a:xfrm>
            <a:off x="9570682" y="1139449"/>
            <a:ext cx="1830950" cy="369332"/>
          </a:xfrm>
          <a:prstGeom prst="rect">
            <a:avLst/>
          </a:prstGeom>
          <a:noFill/>
        </p:spPr>
        <p:txBody>
          <a:bodyPr wrap="none" rtlCol="0">
            <a:spAutoFit/>
          </a:bodyPr>
          <a:lstStyle/>
          <a:p>
            <a:r>
              <a:rPr lang="en-US" dirty="0" smtClean="0">
                <a:latin typeface="Consolas" pitchFamily="49" charset="0"/>
                <a:cs typeface="Consolas" pitchFamily="49" charset="0"/>
              </a:rPr>
              <a:t>…AGCTAGC</a:t>
            </a:r>
            <a:r>
              <a:rPr lang="en-US" dirty="0" smtClean="0">
                <a:solidFill>
                  <a:srgbClr val="FF0000"/>
                </a:solidFill>
                <a:latin typeface="Consolas" pitchFamily="49" charset="0"/>
                <a:cs typeface="Consolas" pitchFamily="49" charset="0"/>
              </a:rPr>
              <a:t>A</a:t>
            </a:r>
            <a:r>
              <a:rPr lang="en-US" dirty="0" smtClean="0">
                <a:latin typeface="Consolas" pitchFamily="49" charset="0"/>
                <a:cs typeface="Consolas" pitchFamily="49" charset="0"/>
              </a:rPr>
              <a:t>ACG…</a:t>
            </a:r>
            <a:endParaRPr lang="en-US" dirty="0">
              <a:latin typeface="Consolas" pitchFamily="49" charset="0"/>
              <a:cs typeface="Consolas" pitchFamily="49" charset="0"/>
            </a:endParaRPr>
          </a:p>
        </p:txBody>
      </p:sp>
      <p:sp>
        <p:nvSpPr>
          <p:cNvPr id="32" name="TextBox 31"/>
          <p:cNvSpPr txBox="1"/>
          <p:nvPr/>
        </p:nvSpPr>
        <p:spPr>
          <a:xfrm>
            <a:off x="9570682" y="1600220"/>
            <a:ext cx="1830950" cy="369332"/>
          </a:xfrm>
          <a:prstGeom prst="rect">
            <a:avLst/>
          </a:prstGeom>
          <a:noFill/>
        </p:spPr>
        <p:txBody>
          <a:bodyPr wrap="none" rtlCol="0">
            <a:spAutoFit/>
          </a:bodyPr>
          <a:lstStyle/>
          <a:p>
            <a:r>
              <a:rPr lang="en-US" dirty="0" smtClean="0">
                <a:latin typeface="Consolas" pitchFamily="49" charset="0"/>
                <a:cs typeface="Consolas" pitchFamily="49" charset="0"/>
              </a:rPr>
              <a:t>…A</a:t>
            </a:r>
            <a:r>
              <a:rPr lang="en-US" dirty="0" smtClean="0">
                <a:solidFill>
                  <a:srgbClr val="FFC000"/>
                </a:solidFill>
                <a:latin typeface="Consolas" pitchFamily="49" charset="0"/>
                <a:cs typeface="Consolas" pitchFamily="49" charset="0"/>
              </a:rPr>
              <a:t>T</a:t>
            </a:r>
            <a:r>
              <a:rPr lang="en-US" dirty="0" smtClean="0">
                <a:latin typeface="Consolas" pitchFamily="49" charset="0"/>
                <a:cs typeface="Consolas" pitchFamily="49" charset="0"/>
              </a:rPr>
              <a:t>CT</a:t>
            </a:r>
            <a:r>
              <a:rPr lang="en-US" dirty="0" smtClean="0">
                <a:solidFill>
                  <a:srgbClr val="FFC000"/>
                </a:solidFill>
                <a:latin typeface="Consolas" pitchFamily="49" charset="0"/>
                <a:cs typeface="Consolas" pitchFamily="49" charset="0"/>
              </a:rPr>
              <a:t>C</a:t>
            </a:r>
            <a:r>
              <a:rPr lang="en-US" dirty="0" smtClean="0">
                <a:latin typeface="Consolas" pitchFamily="49" charset="0"/>
                <a:cs typeface="Consolas" pitchFamily="49" charset="0"/>
              </a:rPr>
              <a:t>GC</a:t>
            </a:r>
            <a:r>
              <a:rPr lang="en-US" dirty="0">
                <a:latin typeface="Consolas" pitchFamily="49" charset="0"/>
                <a:cs typeface="Consolas" pitchFamily="49" charset="0"/>
              </a:rPr>
              <a:t>A</a:t>
            </a:r>
            <a:r>
              <a:rPr lang="en-US" dirty="0" smtClean="0">
                <a:latin typeface="Consolas" pitchFamily="49" charset="0"/>
                <a:cs typeface="Consolas" pitchFamily="49" charset="0"/>
              </a:rPr>
              <a:t>A</a:t>
            </a:r>
            <a:r>
              <a:rPr lang="en-US" dirty="0" smtClean="0">
                <a:solidFill>
                  <a:srgbClr val="FFC000"/>
                </a:solidFill>
                <a:latin typeface="Consolas" pitchFamily="49" charset="0"/>
                <a:cs typeface="Consolas" pitchFamily="49" charset="0"/>
              </a:rPr>
              <a:t>T</a:t>
            </a:r>
            <a:r>
              <a:rPr lang="en-US" dirty="0" smtClean="0">
                <a:latin typeface="Consolas" pitchFamily="49" charset="0"/>
                <a:cs typeface="Consolas" pitchFamily="49" charset="0"/>
              </a:rPr>
              <a:t>G…</a:t>
            </a:r>
            <a:endParaRPr lang="en-US" dirty="0">
              <a:latin typeface="Consolas" pitchFamily="49" charset="0"/>
              <a:cs typeface="Consolas" pitchFamily="49" charset="0"/>
            </a:endParaRPr>
          </a:p>
        </p:txBody>
      </p:sp>
      <p:cxnSp>
        <p:nvCxnSpPr>
          <p:cNvPr id="33" name="Straight Connector 32"/>
          <p:cNvCxnSpPr>
            <a:stCxn id="17" idx="0"/>
            <a:endCxn id="32" idx="2"/>
          </p:cNvCxnSpPr>
          <p:nvPr/>
        </p:nvCxnSpPr>
        <p:spPr>
          <a:xfrm flipV="1">
            <a:off x="10073597" y="1969552"/>
            <a:ext cx="412560" cy="727936"/>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8061938" y="1391709"/>
            <a:ext cx="1305779" cy="1214340"/>
          </a:xfrm>
          <a:prstGeom prst="ellipse">
            <a:avLst/>
          </a:prstGeom>
          <a:noFill/>
          <a:ln w="285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6494658" y="2364635"/>
            <a:ext cx="1305779" cy="1214340"/>
          </a:xfrm>
          <a:prstGeom prst="ellipse">
            <a:avLst/>
          </a:prstGeom>
          <a:noFill/>
          <a:ln w="285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8351497" y="3291841"/>
            <a:ext cx="1305779" cy="1214340"/>
          </a:xfrm>
          <a:prstGeom prst="ellipse">
            <a:avLst/>
          </a:prstGeom>
          <a:noFill/>
          <a:ln w="285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7284707" y="4467732"/>
            <a:ext cx="1305779" cy="1214340"/>
          </a:xfrm>
          <a:prstGeom prst="ellipse">
            <a:avLst/>
          </a:prstGeom>
          <a:noFill/>
          <a:ln w="285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9753560" y="2528247"/>
            <a:ext cx="709195" cy="626436"/>
          </a:xfrm>
          <a:prstGeom prst="ellipse">
            <a:avLst/>
          </a:prstGeom>
          <a:noFill/>
          <a:ln w="285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8826912" y="2090318"/>
            <a:ext cx="274317" cy="274317"/>
          </a:xfrm>
          <a:prstGeom prst="ellipse">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X</a:t>
            </a:r>
            <a:endParaRPr lang="en-US" dirty="0"/>
          </a:p>
        </p:txBody>
      </p:sp>
      <p:sp>
        <p:nvSpPr>
          <p:cNvPr id="43" name="Oval 42"/>
          <p:cNvSpPr/>
          <p:nvPr/>
        </p:nvSpPr>
        <p:spPr>
          <a:xfrm>
            <a:off x="9868207" y="5307962"/>
            <a:ext cx="274317" cy="274317"/>
          </a:xfrm>
          <a:prstGeom prst="ellipse">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X</a:t>
            </a:r>
            <a:endParaRPr lang="en-US" dirty="0"/>
          </a:p>
        </p:txBody>
      </p:sp>
      <p:sp>
        <p:nvSpPr>
          <p:cNvPr id="45" name="Oval 44"/>
          <p:cNvSpPr/>
          <p:nvPr/>
        </p:nvSpPr>
        <p:spPr>
          <a:xfrm>
            <a:off x="10890722" y="4668945"/>
            <a:ext cx="274317" cy="274317"/>
          </a:xfrm>
          <a:prstGeom prst="ellipse">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X</a:t>
            </a:r>
            <a:endParaRPr lang="en-US" dirty="0"/>
          </a:p>
        </p:txBody>
      </p:sp>
      <p:sp>
        <p:nvSpPr>
          <p:cNvPr id="46" name="Oval 45"/>
          <p:cNvSpPr/>
          <p:nvPr/>
        </p:nvSpPr>
        <p:spPr>
          <a:xfrm>
            <a:off x="7010388" y="2834161"/>
            <a:ext cx="274317" cy="274317"/>
          </a:xfrm>
          <a:prstGeom prst="ellipse">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X</a:t>
            </a:r>
            <a:endParaRPr lang="en-US" dirty="0"/>
          </a:p>
        </p:txBody>
      </p:sp>
      <p:sp>
        <p:nvSpPr>
          <p:cNvPr id="50" name="Oval 49"/>
          <p:cNvSpPr/>
          <p:nvPr/>
        </p:nvSpPr>
        <p:spPr>
          <a:xfrm>
            <a:off x="8912137" y="3721789"/>
            <a:ext cx="274317" cy="274317"/>
          </a:xfrm>
          <a:prstGeom prst="ellipse">
            <a:avLst/>
          </a:prstGeom>
          <a:solidFill>
            <a:schemeClr val="accent2">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X</a:t>
            </a:r>
            <a:endParaRPr lang="en-US"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539" y="4438865"/>
            <a:ext cx="1562177" cy="1327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1172" y="5682072"/>
            <a:ext cx="1792288" cy="1036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descr="http://qiime.org/home_static/images/qiime_logo_larg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94637" y="6082754"/>
            <a:ext cx="2113719" cy="680067"/>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7" descr="mothur logo by Linda Wampac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04391" y="6030227"/>
            <a:ext cx="674076" cy="674076"/>
          </a:xfrm>
          <a:prstGeom prst="rect">
            <a:avLst/>
          </a:prstGeom>
          <a:noFill/>
          <a:extLst>
            <a:ext uri="{909E8E84-426E-40DD-AFC4-6F175D3DCCD1}">
              <a14:hiddenFill xmlns:a14="http://schemas.microsoft.com/office/drawing/2010/main">
                <a:solidFill>
                  <a:srgbClr val="FFFFFF"/>
                </a:solidFill>
              </a14:hiddenFill>
            </a:ext>
          </a:extLst>
        </p:spPr>
      </p:pic>
      <p:sp>
        <p:nvSpPr>
          <p:cNvPr id="64" name="Rectangle 63"/>
          <p:cNvSpPr/>
          <p:nvPr/>
        </p:nvSpPr>
        <p:spPr>
          <a:xfrm>
            <a:off x="9972129" y="6320694"/>
            <a:ext cx="970138" cy="400110"/>
          </a:xfrm>
          <a:prstGeom prst="rect">
            <a:avLst/>
          </a:prstGeom>
        </p:spPr>
        <p:txBody>
          <a:bodyPr wrap="none">
            <a:spAutoFit/>
          </a:bodyPr>
          <a:lstStyle/>
          <a:p>
            <a:pPr algn="ctr"/>
            <a:r>
              <a:rPr lang="en-US" sz="2000" dirty="0" err="1" smtClean="0">
                <a:effectLst>
                  <a:glow rad="127000">
                    <a:schemeClr val="bg1"/>
                  </a:glow>
                </a:effectLst>
              </a:rPr>
              <a:t>mothur</a:t>
            </a:r>
            <a:endParaRPr lang="en-US" sz="2000" dirty="0">
              <a:effectLst>
                <a:glow rad="127000">
                  <a:schemeClr val="bg1"/>
                </a:glow>
              </a:effectLst>
            </a:endParaRPr>
          </a:p>
        </p:txBody>
      </p:sp>
    </p:spTree>
    <p:extLst>
      <p:ext uri="{BB962C8B-B14F-4D97-AF65-F5344CB8AC3E}">
        <p14:creationId xmlns:p14="http://schemas.microsoft.com/office/powerpoint/2010/main" val="14046361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fade">
                                      <p:cBhvr>
                                        <p:cTn id="23" dur="500"/>
                                        <p:tgtEl>
                                          <p:spTgt spid="6">
                                            <p:txEl>
                                              <p:pRg st="1" end="1"/>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500"/>
                                        <p:tgtEl>
                                          <p:spTgt spid="3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500"/>
                                        <p:tgtEl>
                                          <p:spTgt spid="3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500"/>
                                        <p:tgtEl>
                                          <p:spTgt spid="3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500"/>
                                        <p:tgtEl>
                                          <p:spTgt spid="3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500"/>
                                        <p:tgtEl>
                                          <p:spTgt spid="4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500"/>
                                        <p:tgtEl>
                                          <p:spTgt spid="4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500"/>
                                        <p:tgtEl>
                                          <p:spTgt spid="3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6">
                                            <p:txEl>
                                              <p:pRg st="2" end="2"/>
                                            </p:txEl>
                                          </p:spTgt>
                                        </p:tgtEl>
                                        <p:attrNameLst>
                                          <p:attrName>style.visibility</p:attrName>
                                        </p:attrNameLst>
                                      </p:cBhvr>
                                      <p:to>
                                        <p:strVal val="visible"/>
                                      </p:to>
                                    </p:set>
                                    <p:animEffect transition="in" filter="fade">
                                      <p:cBhvr>
                                        <p:cTn id="54" dur="500"/>
                                        <p:tgtEl>
                                          <p:spTgt spid="6">
                                            <p:txEl>
                                              <p:pRg st="2" end="2"/>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fade">
                                      <p:cBhvr>
                                        <p:cTn id="57" dur="500"/>
                                        <p:tgtEl>
                                          <p:spTgt spid="4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fade">
                                      <p:cBhvr>
                                        <p:cTn id="60" dur="500"/>
                                        <p:tgtEl>
                                          <p:spTgt spid="45"/>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49"/>
                                        </p:tgtEl>
                                        <p:attrNameLst>
                                          <p:attrName>style.visibility</p:attrName>
                                        </p:attrNameLst>
                                      </p:cBhvr>
                                      <p:to>
                                        <p:strVal val="visible"/>
                                      </p:to>
                                    </p:set>
                                    <p:animEffect transition="in" filter="fade">
                                      <p:cBhvr>
                                        <p:cTn id="63" dur="500"/>
                                        <p:tgtEl>
                                          <p:spTgt spid="49"/>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43"/>
                                        </p:tgtEl>
                                        <p:attrNameLst>
                                          <p:attrName>style.visibility</p:attrName>
                                        </p:attrNameLst>
                                      </p:cBhvr>
                                      <p:to>
                                        <p:strVal val="visible"/>
                                      </p:to>
                                    </p:set>
                                    <p:animEffect transition="in" filter="fade">
                                      <p:cBhvr>
                                        <p:cTn id="66" dur="500"/>
                                        <p:tgtEl>
                                          <p:spTgt spid="43"/>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46"/>
                                        </p:tgtEl>
                                        <p:attrNameLst>
                                          <p:attrName>style.visibility</p:attrName>
                                        </p:attrNameLst>
                                      </p:cBhvr>
                                      <p:to>
                                        <p:strVal val="visible"/>
                                      </p:to>
                                    </p:set>
                                    <p:animEffect transition="in" filter="fade">
                                      <p:cBhvr>
                                        <p:cTn id="69" dur="500"/>
                                        <p:tgtEl>
                                          <p:spTgt spid="46"/>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42"/>
                                        </p:tgtEl>
                                        <p:attrNameLst>
                                          <p:attrName>style.visibility</p:attrName>
                                        </p:attrNameLst>
                                      </p:cBhvr>
                                      <p:to>
                                        <p:strVal val="visible"/>
                                      </p:to>
                                    </p:set>
                                    <p:animEffect transition="in" filter="fade">
                                      <p:cBhvr>
                                        <p:cTn id="72" dur="500"/>
                                        <p:tgtEl>
                                          <p:spTgt spid="42"/>
                                        </p:tgtEl>
                                      </p:cBhvr>
                                    </p:animEffect>
                                  </p:childTnLst>
                                </p:cTn>
                              </p:par>
                              <p:par>
                                <p:cTn id="73" presetID="10" presetClass="entr" presetSubtype="0" fill="hold" nodeType="withEffect">
                                  <p:stCondLst>
                                    <p:cond delay="0"/>
                                  </p:stCondLst>
                                  <p:childTnLst>
                                    <p:set>
                                      <p:cBhvr>
                                        <p:cTn id="74" dur="1" fill="hold">
                                          <p:stCondLst>
                                            <p:cond delay="0"/>
                                          </p:stCondLst>
                                        </p:cTn>
                                        <p:tgtEl>
                                          <p:spTgt spid="4098"/>
                                        </p:tgtEl>
                                        <p:attrNameLst>
                                          <p:attrName>style.visibility</p:attrName>
                                        </p:attrNameLst>
                                      </p:cBhvr>
                                      <p:to>
                                        <p:strVal val="visible"/>
                                      </p:to>
                                    </p:set>
                                    <p:animEffect transition="in" filter="fade">
                                      <p:cBhvr>
                                        <p:cTn id="75" dur="500"/>
                                        <p:tgtEl>
                                          <p:spTgt spid="4098"/>
                                        </p:tgtEl>
                                      </p:cBhvr>
                                    </p:animEffect>
                                  </p:childTnLst>
                                </p:cTn>
                              </p:par>
                              <p:par>
                                <p:cTn id="76" presetID="10" presetClass="entr" presetSubtype="0" fill="hold" nodeType="withEffect">
                                  <p:stCondLst>
                                    <p:cond delay="0"/>
                                  </p:stCondLst>
                                  <p:childTnLst>
                                    <p:set>
                                      <p:cBhvr>
                                        <p:cTn id="77" dur="1" fill="hold">
                                          <p:stCondLst>
                                            <p:cond delay="0"/>
                                          </p:stCondLst>
                                        </p:cTn>
                                        <p:tgtEl>
                                          <p:spTgt spid="4099"/>
                                        </p:tgtEl>
                                        <p:attrNameLst>
                                          <p:attrName>style.visibility</p:attrName>
                                        </p:attrNameLst>
                                      </p:cBhvr>
                                      <p:to>
                                        <p:strVal val="visible"/>
                                      </p:to>
                                    </p:set>
                                    <p:animEffect transition="in" filter="fade">
                                      <p:cBhvr>
                                        <p:cTn id="78" dur="500"/>
                                        <p:tgtEl>
                                          <p:spTgt spid="4099"/>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6">
                                            <p:txEl>
                                              <p:pRg st="3" end="3"/>
                                            </p:txEl>
                                          </p:spTgt>
                                        </p:tgtEl>
                                        <p:attrNameLst>
                                          <p:attrName>style.visibility</p:attrName>
                                        </p:attrNameLst>
                                      </p:cBhvr>
                                      <p:to>
                                        <p:strVal val="visible"/>
                                      </p:to>
                                    </p:set>
                                    <p:animEffect transition="in" filter="fade">
                                      <p:cBhvr>
                                        <p:cTn id="83" dur="500"/>
                                        <p:tgtEl>
                                          <p:spTgt spid="6">
                                            <p:txEl>
                                              <p:pRg st="3" end="3"/>
                                            </p:txEl>
                                          </p:spTgt>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52"/>
                                        </p:tgtEl>
                                        <p:attrNameLst>
                                          <p:attrName>style.visibility</p:attrName>
                                        </p:attrNameLst>
                                      </p:cBhvr>
                                      <p:to>
                                        <p:strVal val="visible"/>
                                      </p:to>
                                    </p:set>
                                    <p:animEffect transition="in" filter="fade">
                                      <p:cBhvr>
                                        <p:cTn id="86" dur="500"/>
                                        <p:tgtEl>
                                          <p:spTgt spid="52"/>
                                        </p:tgtEl>
                                      </p:cBhvr>
                                    </p:animEffect>
                                  </p:childTnLst>
                                </p:cTn>
                              </p:par>
                              <p:par>
                                <p:cTn id="87" presetID="10" presetClass="entr" presetSubtype="0" fill="hold" nodeType="withEffect">
                                  <p:stCondLst>
                                    <p:cond delay="0"/>
                                  </p:stCondLst>
                                  <p:childTnLst>
                                    <p:set>
                                      <p:cBhvr>
                                        <p:cTn id="88" dur="1" fill="hold">
                                          <p:stCondLst>
                                            <p:cond delay="0"/>
                                          </p:stCondLst>
                                        </p:cTn>
                                        <p:tgtEl>
                                          <p:spTgt spid="51"/>
                                        </p:tgtEl>
                                        <p:attrNameLst>
                                          <p:attrName>style.visibility</p:attrName>
                                        </p:attrNameLst>
                                      </p:cBhvr>
                                      <p:to>
                                        <p:strVal val="visible"/>
                                      </p:to>
                                    </p:set>
                                    <p:animEffect transition="in" filter="fade">
                                      <p:cBhvr>
                                        <p:cTn id="89" dur="500"/>
                                        <p:tgtEl>
                                          <p:spTgt spid="51"/>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4101"/>
                                        </p:tgtEl>
                                        <p:attrNameLst>
                                          <p:attrName>style.visibility</p:attrName>
                                        </p:attrNameLst>
                                      </p:cBhvr>
                                      <p:to>
                                        <p:strVal val="visible"/>
                                      </p:to>
                                    </p:set>
                                    <p:animEffect transition="in" filter="fade">
                                      <p:cBhvr>
                                        <p:cTn id="94" dur="500"/>
                                        <p:tgtEl>
                                          <p:spTgt spid="4101"/>
                                        </p:tgtEl>
                                      </p:cBhvr>
                                    </p:animEffect>
                                  </p:childTnLst>
                                </p:cTn>
                              </p:par>
                              <p:par>
                                <p:cTn id="95" presetID="10" presetClass="entr" presetSubtype="0" fill="hold" nodeType="withEffect">
                                  <p:stCondLst>
                                    <p:cond delay="0"/>
                                  </p:stCondLst>
                                  <p:childTnLst>
                                    <p:set>
                                      <p:cBhvr>
                                        <p:cTn id="96" dur="1" fill="hold">
                                          <p:stCondLst>
                                            <p:cond delay="0"/>
                                          </p:stCondLst>
                                        </p:cTn>
                                        <p:tgtEl>
                                          <p:spTgt spid="63"/>
                                        </p:tgtEl>
                                        <p:attrNameLst>
                                          <p:attrName>style.visibility</p:attrName>
                                        </p:attrNameLst>
                                      </p:cBhvr>
                                      <p:to>
                                        <p:strVal val="visible"/>
                                      </p:to>
                                    </p:set>
                                    <p:animEffect transition="in" filter="fade">
                                      <p:cBhvr>
                                        <p:cTn id="97" dur="500"/>
                                        <p:tgtEl>
                                          <p:spTgt spid="63"/>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64"/>
                                        </p:tgtEl>
                                        <p:attrNameLst>
                                          <p:attrName>style.visibility</p:attrName>
                                        </p:attrNameLst>
                                      </p:cBhvr>
                                      <p:to>
                                        <p:strVal val="visible"/>
                                      </p:to>
                                    </p:set>
                                    <p:animEffect transition="in" filter="fade">
                                      <p:cBhvr>
                                        <p:cTn id="100"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41" grpId="0" animBg="1"/>
      <p:bldP spid="49" grpId="0" animBg="1"/>
      <p:bldP spid="30" grpId="0"/>
      <p:bldP spid="31" grpId="0"/>
      <p:bldP spid="32" grpId="0"/>
      <p:bldP spid="36" grpId="0" animBg="1"/>
      <p:bldP spid="37" grpId="0" animBg="1"/>
      <p:bldP spid="38" grpId="0" animBg="1"/>
      <p:bldP spid="39" grpId="0" animBg="1"/>
      <p:bldP spid="40" grpId="0" animBg="1"/>
      <p:bldP spid="42" grpId="0" animBg="1"/>
      <p:bldP spid="43" grpId="0" animBg="1"/>
      <p:bldP spid="45" grpId="0" animBg="1"/>
      <p:bldP spid="46" grpId="0" animBg="1"/>
      <p:bldP spid="6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Amplicon</a:t>
            </a:r>
            <a:r>
              <a:rPr lang="en-US" dirty="0"/>
              <a:t>/16S sequencing: Data Processing</a:t>
            </a:r>
          </a:p>
        </p:txBody>
      </p:sp>
      <p:sp>
        <p:nvSpPr>
          <p:cNvPr id="4" name="Date Placeholder 3"/>
          <p:cNvSpPr>
            <a:spLocks noGrp="1"/>
          </p:cNvSpPr>
          <p:nvPr>
            <p:ph type="dt" sz="half" idx="10"/>
          </p:nvPr>
        </p:nvSpPr>
        <p:spPr/>
        <p:txBody>
          <a:bodyPr/>
          <a:lstStyle/>
          <a:p>
            <a:fld id="{149AB08A-B8FE-2744-A176-508EFC0AA4E9}" type="datetime1">
              <a:rPr lang="en-US" smtClean="0"/>
              <a:t>3/19/2018</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58</a:t>
            </a:fld>
            <a:endParaRPr lang="en-US"/>
          </a:p>
        </p:txBody>
      </p:sp>
      <p:sp>
        <p:nvSpPr>
          <p:cNvPr id="6" name="Oval 5"/>
          <p:cNvSpPr/>
          <p:nvPr/>
        </p:nvSpPr>
        <p:spPr>
          <a:xfrm>
            <a:off x="7080940" y="2057425"/>
            <a:ext cx="328187" cy="328187"/>
          </a:xfrm>
          <a:prstGeom prst="ellipse">
            <a:avLst/>
          </a:prstGeom>
          <a:gradFill flip="none" rotWithShape="1">
            <a:gsLst>
              <a:gs pos="0">
                <a:schemeClr val="bg1"/>
              </a:gs>
              <a:gs pos="79000">
                <a:schemeClr val="bg2">
                  <a:lumMod val="50000"/>
                </a:schemeClr>
              </a:gs>
            </a:gsLst>
            <a:path path="circle">
              <a:fillToRect l="50000" t="50000" r="50000" b="50000"/>
            </a:path>
            <a:tileRect/>
          </a:gra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t>
            </a:r>
            <a:endParaRPr lang="en-US" dirty="0">
              <a:solidFill>
                <a:schemeClr val="tx1"/>
              </a:solidFill>
            </a:endParaRPr>
          </a:p>
        </p:txBody>
      </p:sp>
      <p:sp>
        <p:nvSpPr>
          <p:cNvPr id="7" name="Oval 6"/>
          <p:cNvSpPr/>
          <p:nvPr/>
        </p:nvSpPr>
        <p:spPr>
          <a:xfrm>
            <a:off x="8868162" y="2029094"/>
            <a:ext cx="328187" cy="328187"/>
          </a:xfrm>
          <a:prstGeom prst="ellipse">
            <a:avLst/>
          </a:prstGeom>
          <a:gradFill flip="none" rotWithShape="1">
            <a:gsLst>
              <a:gs pos="0">
                <a:schemeClr val="bg1"/>
              </a:gs>
              <a:gs pos="79000">
                <a:schemeClr val="accent6"/>
              </a:gs>
            </a:gsLst>
            <a:path path="circle">
              <a:fillToRect l="50000" t="50000" r="50000" b="50000"/>
            </a:path>
            <a:tileRect/>
          </a:gra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t>
            </a:r>
            <a:endParaRPr lang="en-US" dirty="0">
              <a:solidFill>
                <a:schemeClr val="tx1"/>
              </a:solidFill>
            </a:endParaRPr>
          </a:p>
        </p:txBody>
      </p:sp>
      <p:sp>
        <p:nvSpPr>
          <p:cNvPr id="8" name="Oval 7"/>
          <p:cNvSpPr/>
          <p:nvPr/>
        </p:nvSpPr>
        <p:spPr>
          <a:xfrm rot="20063742">
            <a:off x="8199169" y="1416660"/>
            <a:ext cx="1627822" cy="1627822"/>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Oval 8"/>
          <p:cNvSpPr/>
          <p:nvPr/>
        </p:nvSpPr>
        <p:spPr>
          <a:xfrm rot="3923428">
            <a:off x="7451065" y="1760034"/>
            <a:ext cx="328187" cy="328187"/>
          </a:xfrm>
          <a:prstGeom prst="ellipse">
            <a:avLst/>
          </a:prstGeom>
          <a:gradFill flip="none" rotWithShape="1">
            <a:gsLst>
              <a:gs pos="0">
                <a:schemeClr val="bg1"/>
              </a:gs>
              <a:gs pos="79000">
                <a:schemeClr val="bg2">
                  <a:lumMod val="50000"/>
                </a:scheme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Oval 9"/>
          <p:cNvSpPr/>
          <p:nvPr/>
        </p:nvSpPr>
        <p:spPr>
          <a:xfrm rot="3923428">
            <a:off x="6569500" y="1947182"/>
            <a:ext cx="328187" cy="328187"/>
          </a:xfrm>
          <a:prstGeom prst="ellipse">
            <a:avLst/>
          </a:prstGeom>
          <a:gradFill flip="none" rotWithShape="1">
            <a:gsLst>
              <a:gs pos="0">
                <a:schemeClr val="bg1"/>
              </a:gs>
              <a:gs pos="79000">
                <a:schemeClr val="bg2">
                  <a:lumMod val="50000"/>
                </a:scheme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Oval 10"/>
          <p:cNvSpPr/>
          <p:nvPr/>
        </p:nvSpPr>
        <p:spPr>
          <a:xfrm rot="3923428">
            <a:off x="7045278" y="2543137"/>
            <a:ext cx="328187" cy="328187"/>
          </a:xfrm>
          <a:prstGeom prst="ellipse">
            <a:avLst/>
          </a:prstGeom>
          <a:gradFill flip="none" rotWithShape="1">
            <a:gsLst>
              <a:gs pos="0">
                <a:schemeClr val="bg1"/>
              </a:gs>
              <a:gs pos="79000">
                <a:schemeClr val="bg2">
                  <a:lumMod val="50000"/>
                </a:scheme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Oval 11"/>
          <p:cNvSpPr/>
          <p:nvPr/>
        </p:nvSpPr>
        <p:spPr>
          <a:xfrm rot="3923428">
            <a:off x="6395071" y="1431836"/>
            <a:ext cx="1627822" cy="1627822"/>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1718245" y="1143000"/>
            <a:ext cx="4374946" cy="707886"/>
          </a:xfrm>
          <a:prstGeom prst="rect">
            <a:avLst/>
          </a:prstGeom>
          <a:noFill/>
          <a:ln>
            <a:noFill/>
          </a:ln>
        </p:spPr>
        <p:txBody>
          <a:bodyPr wrap="square" rtlCol="0">
            <a:spAutoFit/>
          </a:bodyPr>
          <a:lstStyle/>
          <a:p>
            <a:pPr algn="ctr"/>
            <a:r>
              <a:rPr lang="en-US" sz="2000" dirty="0" smtClean="0"/>
              <a:t>Grouping tolerance defined in terms of percentage identity (e.g. 97%)</a:t>
            </a:r>
          </a:p>
        </p:txBody>
      </p:sp>
      <p:sp>
        <p:nvSpPr>
          <p:cNvPr id="14" name="TextBox 13"/>
          <p:cNvSpPr txBox="1"/>
          <p:nvPr/>
        </p:nvSpPr>
        <p:spPr>
          <a:xfrm>
            <a:off x="1706928" y="1981200"/>
            <a:ext cx="4374946" cy="1015663"/>
          </a:xfrm>
          <a:prstGeom prst="rect">
            <a:avLst/>
          </a:prstGeom>
          <a:noFill/>
          <a:ln>
            <a:noFill/>
          </a:ln>
        </p:spPr>
        <p:txBody>
          <a:bodyPr wrap="square" rtlCol="0">
            <a:spAutoFit/>
          </a:bodyPr>
          <a:lstStyle/>
          <a:p>
            <a:pPr algn="ctr"/>
            <a:r>
              <a:rPr lang="en-US" sz="2000" dirty="0" smtClean="0"/>
              <a:t>Not all differences are biologically meaningful</a:t>
            </a:r>
            <a:r>
              <a:rPr lang="en-US" sz="2000" dirty="0"/>
              <a:t>:</a:t>
            </a:r>
            <a:r>
              <a:rPr lang="en-US" sz="2000" dirty="0" smtClean="0"/>
              <a:t> e.g. sequencing errors are common and not meaningful.</a:t>
            </a:r>
          </a:p>
        </p:txBody>
      </p:sp>
      <p:sp>
        <p:nvSpPr>
          <p:cNvPr id="15" name="TextBox 14"/>
          <p:cNvSpPr txBox="1"/>
          <p:nvPr/>
        </p:nvSpPr>
        <p:spPr>
          <a:xfrm>
            <a:off x="1718245" y="3096161"/>
            <a:ext cx="4374946" cy="1323439"/>
          </a:xfrm>
          <a:prstGeom prst="rect">
            <a:avLst/>
          </a:prstGeom>
          <a:noFill/>
          <a:ln>
            <a:noFill/>
          </a:ln>
        </p:spPr>
        <p:txBody>
          <a:bodyPr wrap="square" rtlCol="0">
            <a:spAutoFit/>
          </a:bodyPr>
          <a:lstStyle/>
          <a:p>
            <a:pPr algn="ctr"/>
            <a:r>
              <a:rPr lang="en-US" sz="2000" b="1" dirty="0" smtClean="0"/>
              <a:t>Naïve clustering </a:t>
            </a:r>
            <a:r>
              <a:rPr lang="en-US" sz="2000" dirty="0" smtClean="0"/>
              <a:t>tends to overemphasize non-meaningful differences and inflate OTU counts</a:t>
            </a:r>
          </a:p>
          <a:p>
            <a:pPr algn="ctr"/>
            <a:r>
              <a:rPr lang="en-US" sz="2000" dirty="0" smtClean="0"/>
              <a:t>(also vulnerable to </a:t>
            </a:r>
            <a:r>
              <a:rPr lang="en-US" sz="2000" i="1" dirty="0" smtClean="0"/>
              <a:t>PCR </a:t>
            </a:r>
            <a:r>
              <a:rPr lang="en-US" sz="2000" i="1" dirty="0" err="1" smtClean="0"/>
              <a:t>chimerism</a:t>
            </a:r>
            <a:r>
              <a:rPr lang="en-US" sz="2000" dirty="0" smtClean="0"/>
              <a:t>).</a:t>
            </a:r>
          </a:p>
        </p:txBody>
      </p:sp>
      <p:sp>
        <p:nvSpPr>
          <p:cNvPr id="16" name="TextBox 15"/>
          <p:cNvSpPr txBox="1"/>
          <p:nvPr/>
        </p:nvSpPr>
        <p:spPr>
          <a:xfrm>
            <a:off x="6474191" y="3059658"/>
            <a:ext cx="3352800" cy="369332"/>
          </a:xfrm>
          <a:prstGeom prst="rect">
            <a:avLst/>
          </a:prstGeom>
          <a:noFill/>
        </p:spPr>
        <p:txBody>
          <a:bodyPr wrap="square" rtlCol="0">
            <a:spAutoFit/>
          </a:bodyPr>
          <a:lstStyle/>
          <a:p>
            <a:r>
              <a:rPr lang="en-US" dirty="0" smtClean="0">
                <a:solidFill>
                  <a:schemeClr val="bg2">
                    <a:lumMod val="90000"/>
                  </a:schemeClr>
                </a:solidFill>
                <a:latin typeface="Consolas" pitchFamily="49" charset="0"/>
                <a:cs typeface="Consolas" pitchFamily="49" charset="0"/>
              </a:rPr>
              <a:t>AG</a:t>
            </a:r>
            <a:r>
              <a:rPr lang="en-US" b="1" dirty="0" smtClean="0">
                <a:solidFill>
                  <a:srgbClr val="00B0F0"/>
                </a:solidFill>
                <a:latin typeface="Consolas" pitchFamily="49" charset="0"/>
                <a:cs typeface="Consolas" pitchFamily="49" charset="0"/>
              </a:rPr>
              <a:t>C</a:t>
            </a:r>
            <a:r>
              <a:rPr lang="en-US" dirty="0" smtClean="0">
                <a:solidFill>
                  <a:schemeClr val="bg2">
                    <a:lumMod val="90000"/>
                  </a:schemeClr>
                </a:solidFill>
                <a:latin typeface="Consolas" pitchFamily="49" charset="0"/>
                <a:cs typeface="Consolas" pitchFamily="49" charset="0"/>
              </a:rPr>
              <a:t>ATTCGAC</a:t>
            </a:r>
            <a:r>
              <a:rPr lang="en-US" b="1" dirty="0">
                <a:solidFill>
                  <a:srgbClr val="00B0F0"/>
                </a:solidFill>
                <a:latin typeface="Consolas" pitchFamily="49" charset="0"/>
                <a:cs typeface="Consolas" pitchFamily="49" charset="0"/>
              </a:rPr>
              <a:t>G</a:t>
            </a:r>
            <a:r>
              <a:rPr lang="en-US" dirty="0" smtClean="0">
                <a:solidFill>
                  <a:schemeClr val="bg2">
                    <a:lumMod val="90000"/>
                  </a:schemeClr>
                </a:solidFill>
                <a:latin typeface="Consolas" pitchFamily="49" charset="0"/>
                <a:cs typeface="Consolas" pitchFamily="49" charset="0"/>
              </a:rPr>
              <a:t>ATCAGCGATCATCG</a:t>
            </a:r>
            <a:endParaRPr lang="en-US" dirty="0">
              <a:solidFill>
                <a:schemeClr val="bg2">
                  <a:lumMod val="90000"/>
                </a:schemeClr>
              </a:solidFill>
              <a:latin typeface="Consolas" pitchFamily="49" charset="0"/>
              <a:cs typeface="Consolas" pitchFamily="49" charset="0"/>
            </a:endParaRPr>
          </a:p>
        </p:txBody>
      </p:sp>
      <p:sp>
        <p:nvSpPr>
          <p:cNvPr id="17" name="TextBox 16"/>
          <p:cNvSpPr txBox="1"/>
          <p:nvPr/>
        </p:nvSpPr>
        <p:spPr>
          <a:xfrm>
            <a:off x="6474191" y="3339058"/>
            <a:ext cx="3352800" cy="369332"/>
          </a:xfrm>
          <a:prstGeom prst="rect">
            <a:avLst/>
          </a:prstGeom>
          <a:noFill/>
        </p:spPr>
        <p:txBody>
          <a:bodyPr wrap="square" rtlCol="0">
            <a:spAutoFit/>
          </a:bodyPr>
          <a:lstStyle/>
          <a:p>
            <a:r>
              <a:rPr lang="en-US" dirty="0" smtClean="0">
                <a:solidFill>
                  <a:schemeClr val="bg2">
                    <a:lumMod val="90000"/>
                  </a:schemeClr>
                </a:solidFill>
                <a:latin typeface="Consolas" pitchFamily="49" charset="0"/>
                <a:cs typeface="Consolas" pitchFamily="49" charset="0"/>
              </a:rPr>
              <a:t>AG</a:t>
            </a:r>
            <a:r>
              <a:rPr lang="en-US" b="1" dirty="0" smtClean="0">
                <a:solidFill>
                  <a:srgbClr val="00B0F0"/>
                </a:solidFill>
                <a:latin typeface="Consolas" pitchFamily="49" charset="0"/>
                <a:cs typeface="Consolas" pitchFamily="49" charset="0"/>
              </a:rPr>
              <a:t>C</a:t>
            </a:r>
            <a:r>
              <a:rPr lang="en-US" dirty="0" smtClean="0">
                <a:solidFill>
                  <a:schemeClr val="bg2">
                    <a:lumMod val="90000"/>
                  </a:schemeClr>
                </a:solidFill>
                <a:latin typeface="Consolas" pitchFamily="49" charset="0"/>
                <a:cs typeface="Consolas" pitchFamily="49" charset="0"/>
              </a:rPr>
              <a:t>ATT</a:t>
            </a:r>
            <a:r>
              <a:rPr lang="en-US" b="1" dirty="0">
                <a:solidFill>
                  <a:srgbClr val="00B0F0"/>
                </a:solidFill>
                <a:latin typeface="Consolas" pitchFamily="49" charset="0"/>
                <a:cs typeface="Consolas" pitchFamily="49" charset="0"/>
              </a:rPr>
              <a:t>T</a:t>
            </a:r>
            <a:r>
              <a:rPr lang="en-US" dirty="0" smtClean="0">
                <a:solidFill>
                  <a:schemeClr val="bg2">
                    <a:lumMod val="90000"/>
                  </a:schemeClr>
                </a:solidFill>
                <a:latin typeface="Consolas" pitchFamily="49" charset="0"/>
                <a:cs typeface="Consolas" pitchFamily="49" charset="0"/>
              </a:rPr>
              <a:t>GAC</a:t>
            </a:r>
            <a:r>
              <a:rPr lang="en-US" dirty="0">
                <a:solidFill>
                  <a:schemeClr val="bg2">
                    <a:lumMod val="90000"/>
                  </a:schemeClr>
                </a:solidFill>
                <a:latin typeface="Consolas" pitchFamily="49" charset="0"/>
                <a:cs typeface="Consolas" pitchFamily="49" charset="0"/>
              </a:rPr>
              <a:t>C</a:t>
            </a:r>
            <a:r>
              <a:rPr lang="en-US" dirty="0" smtClean="0">
                <a:solidFill>
                  <a:schemeClr val="bg2">
                    <a:lumMod val="90000"/>
                  </a:schemeClr>
                </a:solidFill>
                <a:latin typeface="Consolas" pitchFamily="49" charset="0"/>
                <a:cs typeface="Consolas" pitchFamily="49" charset="0"/>
              </a:rPr>
              <a:t>ATCAGCGATCATCG</a:t>
            </a:r>
            <a:endParaRPr lang="en-US" dirty="0">
              <a:solidFill>
                <a:schemeClr val="bg2">
                  <a:lumMod val="90000"/>
                </a:schemeClr>
              </a:solidFill>
              <a:latin typeface="Consolas" pitchFamily="49" charset="0"/>
              <a:cs typeface="Consolas" pitchFamily="49" charset="0"/>
            </a:endParaRPr>
          </a:p>
        </p:txBody>
      </p:sp>
      <p:sp>
        <p:nvSpPr>
          <p:cNvPr id="18" name="TextBox 17"/>
          <p:cNvSpPr txBox="1"/>
          <p:nvPr/>
        </p:nvSpPr>
        <p:spPr>
          <a:xfrm>
            <a:off x="6474191" y="3618458"/>
            <a:ext cx="3352800" cy="369332"/>
          </a:xfrm>
          <a:prstGeom prst="rect">
            <a:avLst/>
          </a:prstGeom>
          <a:noFill/>
        </p:spPr>
        <p:txBody>
          <a:bodyPr wrap="square" rtlCol="0">
            <a:spAutoFit/>
          </a:bodyPr>
          <a:lstStyle/>
          <a:p>
            <a:r>
              <a:rPr lang="en-US" dirty="0" smtClean="0">
                <a:solidFill>
                  <a:schemeClr val="bg2">
                    <a:lumMod val="90000"/>
                  </a:schemeClr>
                </a:solidFill>
                <a:latin typeface="Consolas" pitchFamily="49" charset="0"/>
                <a:cs typeface="Consolas" pitchFamily="49" charset="0"/>
              </a:rPr>
              <a:t>AGGATT</a:t>
            </a:r>
            <a:r>
              <a:rPr lang="en-US" b="1" dirty="0" smtClean="0">
                <a:solidFill>
                  <a:srgbClr val="00B0F0"/>
                </a:solidFill>
                <a:latin typeface="Consolas" pitchFamily="49" charset="0"/>
                <a:cs typeface="Consolas" pitchFamily="49" charset="0"/>
              </a:rPr>
              <a:t>T</a:t>
            </a:r>
            <a:r>
              <a:rPr lang="en-US" dirty="0" smtClean="0">
                <a:solidFill>
                  <a:schemeClr val="bg2">
                    <a:lumMod val="90000"/>
                  </a:schemeClr>
                </a:solidFill>
                <a:latin typeface="Consolas" pitchFamily="49" charset="0"/>
                <a:cs typeface="Consolas" pitchFamily="49" charset="0"/>
              </a:rPr>
              <a:t>GAC</a:t>
            </a:r>
            <a:r>
              <a:rPr lang="en-US" b="1" dirty="0">
                <a:solidFill>
                  <a:srgbClr val="00B0F0"/>
                </a:solidFill>
                <a:latin typeface="Consolas" pitchFamily="49" charset="0"/>
                <a:cs typeface="Consolas" pitchFamily="49" charset="0"/>
              </a:rPr>
              <a:t>G</a:t>
            </a:r>
            <a:r>
              <a:rPr lang="en-US" dirty="0" smtClean="0">
                <a:solidFill>
                  <a:schemeClr val="bg2">
                    <a:lumMod val="90000"/>
                  </a:schemeClr>
                </a:solidFill>
                <a:latin typeface="Consolas" pitchFamily="49" charset="0"/>
                <a:cs typeface="Consolas" pitchFamily="49" charset="0"/>
              </a:rPr>
              <a:t>ATCAGCGATCATCG</a:t>
            </a:r>
            <a:endParaRPr lang="en-US" dirty="0">
              <a:solidFill>
                <a:schemeClr val="bg2">
                  <a:lumMod val="90000"/>
                </a:schemeClr>
              </a:solidFill>
              <a:latin typeface="Consolas" pitchFamily="49" charset="0"/>
              <a:cs typeface="Consolas" pitchFamily="49" charset="0"/>
            </a:endParaRPr>
          </a:p>
        </p:txBody>
      </p:sp>
      <p:sp>
        <p:nvSpPr>
          <p:cNvPr id="19" name="TextBox 18"/>
          <p:cNvSpPr txBox="1"/>
          <p:nvPr/>
        </p:nvSpPr>
        <p:spPr>
          <a:xfrm>
            <a:off x="6474191" y="3974058"/>
            <a:ext cx="3352800" cy="369332"/>
          </a:xfrm>
          <a:prstGeom prst="rect">
            <a:avLst/>
          </a:prstGeom>
          <a:noFill/>
        </p:spPr>
        <p:txBody>
          <a:bodyPr wrap="square" rtlCol="0">
            <a:spAutoFit/>
          </a:bodyPr>
          <a:lstStyle/>
          <a:p>
            <a:r>
              <a:rPr lang="en-US" dirty="0" smtClean="0">
                <a:solidFill>
                  <a:schemeClr val="accent6">
                    <a:lumMod val="60000"/>
                    <a:lumOff val="40000"/>
                  </a:schemeClr>
                </a:solidFill>
                <a:latin typeface="Consolas" pitchFamily="49" charset="0"/>
                <a:cs typeface="Consolas" pitchFamily="49" charset="0"/>
              </a:rPr>
              <a:t>AGGATTCGAC</a:t>
            </a:r>
            <a:r>
              <a:rPr lang="en-US" dirty="0">
                <a:solidFill>
                  <a:schemeClr val="accent6">
                    <a:lumMod val="60000"/>
                    <a:lumOff val="40000"/>
                  </a:schemeClr>
                </a:solidFill>
                <a:latin typeface="Consolas" pitchFamily="49" charset="0"/>
                <a:cs typeface="Consolas" pitchFamily="49" charset="0"/>
              </a:rPr>
              <a:t>C</a:t>
            </a:r>
            <a:r>
              <a:rPr lang="en-US" dirty="0" smtClean="0">
                <a:solidFill>
                  <a:schemeClr val="accent6">
                    <a:lumMod val="60000"/>
                    <a:lumOff val="40000"/>
                  </a:schemeClr>
                </a:solidFill>
                <a:latin typeface="Consolas" pitchFamily="49" charset="0"/>
                <a:cs typeface="Consolas" pitchFamily="49" charset="0"/>
              </a:rPr>
              <a:t>ATCAGCGATC</a:t>
            </a:r>
            <a:r>
              <a:rPr lang="en-US" b="1" dirty="0" smtClean="0">
                <a:solidFill>
                  <a:srgbClr val="FF0000"/>
                </a:solidFill>
                <a:latin typeface="Consolas" pitchFamily="49" charset="0"/>
                <a:cs typeface="Consolas" pitchFamily="49" charset="0"/>
              </a:rPr>
              <a:t>T</a:t>
            </a:r>
            <a:r>
              <a:rPr lang="en-US" dirty="0" smtClean="0">
                <a:solidFill>
                  <a:schemeClr val="accent6">
                    <a:lumMod val="60000"/>
                    <a:lumOff val="40000"/>
                  </a:schemeClr>
                </a:solidFill>
                <a:latin typeface="Consolas" pitchFamily="49" charset="0"/>
                <a:cs typeface="Consolas" pitchFamily="49" charset="0"/>
              </a:rPr>
              <a:t>TCG</a:t>
            </a:r>
            <a:endParaRPr lang="en-US" dirty="0">
              <a:solidFill>
                <a:schemeClr val="accent6">
                  <a:lumMod val="60000"/>
                  <a:lumOff val="40000"/>
                </a:schemeClr>
              </a:solidFill>
              <a:latin typeface="Consolas" pitchFamily="49" charset="0"/>
              <a:cs typeface="Consolas" pitchFamily="49" charset="0"/>
            </a:endParaRPr>
          </a:p>
        </p:txBody>
      </p:sp>
      <p:sp>
        <p:nvSpPr>
          <p:cNvPr id="20" name="TextBox 19"/>
          <p:cNvSpPr txBox="1"/>
          <p:nvPr/>
        </p:nvSpPr>
        <p:spPr>
          <a:xfrm>
            <a:off x="1825991" y="4648200"/>
            <a:ext cx="8501063" cy="1938992"/>
          </a:xfrm>
          <a:prstGeom prst="rect">
            <a:avLst/>
          </a:prstGeom>
          <a:noFill/>
          <a:ln>
            <a:noFill/>
          </a:ln>
        </p:spPr>
        <p:txBody>
          <a:bodyPr wrap="square" rtlCol="0">
            <a:spAutoFit/>
          </a:bodyPr>
          <a:lstStyle/>
          <a:p>
            <a:pPr marL="342900" indent="-342900">
              <a:buFont typeface="Arial" pitchFamily="34" charset="0"/>
              <a:buChar char="•"/>
            </a:pPr>
            <a:r>
              <a:rPr lang="en-US" sz="2000" dirty="0" smtClean="0"/>
              <a:t>Option 1. Smarter, application-specific clustering (e.g. UPARSE)</a:t>
            </a:r>
          </a:p>
          <a:p>
            <a:pPr marL="800100" lvl="1" indent="-342900">
              <a:buFont typeface="Arial" pitchFamily="34" charset="0"/>
              <a:buChar char="•"/>
            </a:pPr>
            <a:r>
              <a:rPr lang="en-US" sz="2000" i="1" dirty="0" smtClean="0"/>
              <a:t>Quality-filter reads, identify chimeras during clustering</a:t>
            </a:r>
          </a:p>
          <a:p>
            <a:pPr marL="342900" indent="-342900">
              <a:buFont typeface="Arial" pitchFamily="34" charset="0"/>
              <a:buChar char="•"/>
            </a:pPr>
            <a:r>
              <a:rPr lang="en-US" sz="2000" dirty="0" smtClean="0"/>
              <a:t>Option 2. </a:t>
            </a:r>
            <a:r>
              <a:rPr lang="en-US" sz="2000" dirty="0" err="1" smtClean="0"/>
              <a:t>Denoising</a:t>
            </a:r>
            <a:r>
              <a:rPr lang="en-US" sz="2000" dirty="0" smtClean="0"/>
              <a:t> (e.g. DADA2)</a:t>
            </a:r>
          </a:p>
          <a:p>
            <a:pPr marL="800100" lvl="1" indent="-342900">
              <a:buFont typeface="Arial" pitchFamily="34" charset="0"/>
              <a:buChar char="•"/>
            </a:pPr>
            <a:r>
              <a:rPr lang="en-US" sz="2000" i="1" dirty="0" smtClean="0"/>
              <a:t>Model/identify sequencing errors during clustering</a:t>
            </a:r>
          </a:p>
          <a:p>
            <a:pPr marL="342900" indent="-342900">
              <a:buFont typeface="Arial" pitchFamily="34" charset="0"/>
              <a:buChar char="•"/>
            </a:pPr>
            <a:r>
              <a:rPr lang="en-US" sz="2000" dirty="0" smtClean="0"/>
              <a:t>Option 3. MED/</a:t>
            </a:r>
            <a:r>
              <a:rPr lang="en-US" sz="2000" dirty="0" err="1" smtClean="0"/>
              <a:t>Oligotyping</a:t>
            </a:r>
            <a:r>
              <a:rPr lang="en-US" sz="2000" dirty="0" smtClean="0"/>
              <a:t> (no clustering)</a:t>
            </a:r>
            <a:endParaRPr lang="en-US" sz="2000" dirty="0"/>
          </a:p>
          <a:p>
            <a:pPr marL="800100" lvl="1" indent="-342900">
              <a:buFont typeface="Arial" pitchFamily="34" charset="0"/>
              <a:buChar char="•"/>
            </a:pPr>
            <a:r>
              <a:rPr lang="en-US" sz="2000" i="1" dirty="0" smtClean="0"/>
              <a:t>Use position-specific entropy to identify biologically meaningful variants</a:t>
            </a:r>
          </a:p>
        </p:txBody>
      </p:sp>
      <p:sp>
        <p:nvSpPr>
          <p:cNvPr id="21" name="Rectangle 20"/>
          <p:cNvSpPr/>
          <p:nvPr/>
        </p:nvSpPr>
        <p:spPr>
          <a:xfrm>
            <a:off x="1732371" y="1143025"/>
            <a:ext cx="4363629" cy="334113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031687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0">
                                            <p:txEl>
                                              <p:pRg st="0" end="0"/>
                                            </p:txEl>
                                          </p:spTgt>
                                        </p:tgtEl>
                                        <p:attrNameLst>
                                          <p:attrName>style.visibility</p:attrName>
                                        </p:attrNameLst>
                                      </p:cBhvr>
                                      <p:to>
                                        <p:strVal val="visible"/>
                                      </p:to>
                                    </p:set>
                                    <p:animEffect transition="in" filter="fade">
                                      <p:cBhvr>
                                        <p:cTn id="39" dur="500"/>
                                        <p:tgtEl>
                                          <p:spTgt spid="20">
                                            <p:txEl>
                                              <p:pRg st="0" end="0"/>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20">
                                            <p:txEl>
                                              <p:pRg st="1" end="1"/>
                                            </p:txEl>
                                          </p:spTgt>
                                        </p:tgtEl>
                                        <p:attrNameLst>
                                          <p:attrName>style.visibility</p:attrName>
                                        </p:attrNameLst>
                                      </p:cBhvr>
                                      <p:to>
                                        <p:strVal val="visible"/>
                                      </p:to>
                                    </p:set>
                                    <p:animEffect transition="in" filter="fade">
                                      <p:cBhvr>
                                        <p:cTn id="42" dur="500"/>
                                        <p:tgtEl>
                                          <p:spTgt spid="20">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0">
                                            <p:txEl>
                                              <p:pRg st="2" end="2"/>
                                            </p:txEl>
                                          </p:spTgt>
                                        </p:tgtEl>
                                        <p:attrNameLst>
                                          <p:attrName>style.visibility</p:attrName>
                                        </p:attrNameLst>
                                      </p:cBhvr>
                                      <p:to>
                                        <p:strVal val="visible"/>
                                      </p:to>
                                    </p:set>
                                    <p:animEffect transition="in" filter="fade">
                                      <p:cBhvr>
                                        <p:cTn id="47" dur="500"/>
                                        <p:tgtEl>
                                          <p:spTgt spid="20">
                                            <p:txEl>
                                              <p:pRg st="2" end="2"/>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20">
                                            <p:txEl>
                                              <p:pRg st="3" end="3"/>
                                            </p:txEl>
                                          </p:spTgt>
                                        </p:tgtEl>
                                        <p:attrNameLst>
                                          <p:attrName>style.visibility</p:attrName>
                                        </p:attrNameLst>
                                      </p:cBhvr>
                                      <p:to>
                                        <p:strVal val="visible"/>
                                      </p:to>
                                    </p:set>
                                    <p:animEffect transition="in" filter="fade">
                                      <p:cBhvr>
                                        <p:cTn id="50" dur="500"/>
                                        <p:tgtEl>
                                          <p:spTgt spid="20">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0">
                                            <p:txEl>
                                              <p:pRg st="4" end="4"/>
                                            </p:txEl>
                                          </p:spTgt>
                                        </p:tgtEl>
                                        <p:attrNameLst>
                                          <p:attrName>style.visibility</p:attrName>
                                        </p:attrNameLst>
                                      </p:cBhvr>
                                      <p:to>
                                        <p:strVal val="visible"/>
                                      </p:to>
                                    </p:set>
                                    <p:animEffect transition="in" filter="fade">
                                      <p:cBhvr>
                                        <p:cTn id="55" dur="500"/>
                                        <p:tgtEl>
                                          <p:spTgt spid="20">
                                            <p:txEl>
                                              <p:pRg st="4" end="4"/>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20">
                                            <p:txEl>
                                              <p:pRg st="5" end="5"/>
                                            </p:txEl>
                                          </p:spTgt>
                                        </p:tgtEl>
                                        <p:attrNameLst>
                                          <p:attrName>style.visibility</p:attrName>
                                        </p:attrNameLst>
                                      </p:cBhvr>
                                      <p:to>
                                        <p:strVal val="visible"/>
                                      </p:to>
                                    </p:set>
                                    <p:animEffect transition="in" filter="fade">
                                      <p:cBhvr>
                                        <p:cTn id="58" dur="500"/>
                                        <p:tgtEl>
                                          <p:spTgt spid="2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P spid="2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microbiome data are </a:t>
            </a:r>
            <a:r>
              <a:rPr lang="en-US" u="sng" dirty="0" smtClean="0"/>
              <a:t>stratified</a:t>
            </a:r>
            <a:r>
              <a:rPr lang="en-US" dirty="0" smtClean="0"/>
              <a:t>: taxonomy</a:t>
            </a:r>
            <a:endParaRPr lang="en-US" dirty="0"/>
          </a:p>
        </p:txBody>
      </p:sp>
      <p:sp>
        <p:nvSpPr>
          <p:cNvPr id="4" name="Date Placeholder 3"/>
          <p:cNvSpPr>
            <a:spLocks noGrp="1"/>
          </p:cNvSpPr>
          <p:nvPr>
            <p:ph type="dt" sz="half" idx="10"/>
          </p:nvPr>
        </p:nvSpPr>
        <p:spPr/>
        <p:txBody>
          <a:bodyPr/>
          <a:lstStyle/>
          <a:p>
            <a:fld id="{F61C376A-F598-5B4F-A8D5-A35E8E160FA5}" type="datetime1">
              <a:rPr lang="en-US" smtClean="0"/>
              <a:t>3/19/2018</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59</a:t>
            </a:fld>
            <a:endParaRPr lang="en-US"/>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904" y="1051586"/>
            <a:ext cx="1993900" cy="510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Rectangle 28"/>
          <p:cNvSpPr/>
          <p:nvPr/>
        </p:nvSpPr>
        <p:spPr>
          <a:xfrm>
            <a:off x="2347000" y="1301678"/>
            <a:ext cx="9844999" cy="2462213"/>
          </a:xfrm>
          <a:prstGeom prst="rect">
            <a:avLst/>
          </a:prstGeom>
          <a:solidFill>
            <a:schemeClr val="bg1"/>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err="1">
                <a:ln>
                  <a:noFill/>
                </a:ln>
                <a:effectLst/>
                <a:uLnTx/>
                <a:uFillTx/>
              </a:rPr>
              <a:t>k__Archaea</a:t>
            </a:r>
            <a:endParaRPr kumimoji="0" lang="en-US" sz="1100" b="0"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effectLst/>
                <a:uLnTx/>
                <a:uFillTx/>
              </a:rPr>
              <a:t>k__</a:t>
            </a:r>
            <a:r>
              <a:rPr kumimoji="0" lang="en-US" sz="1100" b="0" i="0" u="none" strike="noStrike" kern="0" cap="none" spc="0" normalizeH="0" baseline="0" noProof="0" dirty="0" err="1">
                <a:ln>
                  <a:noFill/>
                </a:ln>
                <a:effectLst/>
                <a:uLnTx/>
                <a:uFillTx/>
              </a:rPr>
              <a:t>Archaea|p</a:t>
            </a:r>
            <a:r>
              <a:rPr kumimoji="0" lang="en-US" sz="1100" b="0" i="0" u="none" strike="noStrike" kern="0" cap="none" spc="0" normalizeH="0" baseline="0" noProof="0" dirty="0">
                <a:ln>
                  <a:noFill/>
                </a:ln>
                <a:effectLst/>
                <a:uLnTx/>
                <a:uFillTx/>
              </a:rPr>
              <a:t>__</a:t>
            </a:r>
            <a:r>
              <a:rPr kumimoji="0" lang="en-US" sz="1100" b="0" i="0" u="none" strike="noStrike" kern="0" cap="none" spc="0" normalizeH="0" baseline="0" noProof="0" dirty="0" err="1">
                <a:ln>
                  <a:noFill/>
                </a:ln>
                <a:effectLst/>
                <a:uLnTx/>
                <a:uFillTx/>
              </a:rPr>
              <a:t>Euryarchaeota</a:t>
            </a:r>
            <a:endParaRPr kumimoji="0" lang="en-US" sz="1100" b="0"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effectLst/>
                <a:uLnTx/>
                <a:uFillTx/>
              </a:rPr>
              <a:t>k__</a:t>
            </a:r>
            <a:r>
              <a:rPr kumimoji="0" lang="en-US" sz="1100" b="0" i="0" u="none" strike="noStrike" kern="0" cap="none" spc="0" normalizeH="0" baseline="0" noProof="0" dirty="0" err="1">
                <a:ln>
                  <a:noFill/>
                </a:ln>
                <a:effectLst/>
                <a:uLnTx/>
                <a:uFillTx/>
              </a:rPr>
              <a:t>Archaea|p</a:t>
            </a:r>
            <a:r>
              <a:rPr kumimoji="0" lang="en-US" sz="1100" b="0" i="0" u="none" strike="noStrike" kern="0" cap="none" spc="0" normalizeH="0" baseline="0" noProof="0" dirty="0">
                <a:ln>
                  <a:noFill/>
                </a:ln>
                <a:effectLst/>
                <a:uLnTx/>
                <a:uFillTx/>
              </a:rPr>
              <a:t>__</a:t>
            </a:r>
            <a:r>
              <a:rPr kumimoji="0" lang="en-US" sz="1100" b="0" i="0" u="none" strike="noStrike" kern="0" cap="none" spc="0" normalizeH="0" baseline="0" noProof="0" dirty="0" err="1">
                <a:ln>
                  <a:noFill/>
                </a:ln>
                <a:effectLst/>
                <a:uLnTx/>
                <a:uFillTx/>
              </a:rPr>
              <a:t>Euryarchaeota|c</a:t>
            </a:r>
            <a:r>
              <a:rPr kumimoji="0" lang="en-US" sz="1100" b="0" i="0" u="none" strike="noStrike" kern="0" cap="none" spc="0" normalizeH="0" baseline="0" noProof="0" dirty="0">
                <a:ln>
                  <a:noFill/>
                </a:ln>
                <a:effectLst/>
                <a:uLnTx/>
                <a:uFillTx/>
              </a:rPr>
              <a:t>__</a:t>
            </a:r>
            <a:r>
              <a:rPr kumimoji="0" lang="en-US" sz="1100" b="0" i="0" u="none" strike="noStrike" kern="0" cap="none" spc="0" normalizeH="0" baseline="0" noProof="0" dirty="0" err="1">
                <a:ln>
                  <a:noFill/>
                </a:ln>
                <a:effectLst/>
                <a:uLnTx/>
                <a:uFillTx/>
              </a:rPr>
              <a:t>Methanobacteria</a:t>
            </a:r>
            <a:endParaRPr kumimoji="0" lang="en-US" sz="1100" b="0"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effectLst/>
                <a:uLnTx/>
                <a:uFillTx/>
              </a:rPr>
              <a:t>k__Archaea|p__Euryarchaeota|c__Methanobacteria|o__Methanobacteriales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8064A2"/>
                </a:solidFill>
                <a:effectLst/>
                <a:uLnTx/>
                <a:uFillTx/>
              </a:rPr>
              <a:t>k__Archaea|p__Euryarchaeota|c__Methanobacteria|o__Methanobacteriales|f__Methanobacteriaceae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effectLst/>
                <a:uLnTx/>
                <a:uFillTx/>
              </a:rPr>
              <a:t>k__Archaea|p__Euryarchaeota|c__Methanobacteria|o__Methanobacteriales|f__Methanobacteriaceae|g__Methanobrevibacter</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8064A2"/>
                </a:solidFill>
                <a:effectLst/>
                <a:uLnTx/>
                <a:uFillTx/>
              </a:rPr>
              <a:t>k__Archaea|p__Euryarchaeota|c__Methanobacteria|o__Methanobacteriales|f__Methanobacteriaceae</a:t>
            </a:r>
            <a:r>
              <a:rPr kumimoji="0" lang="en-US" sz="1100" b="0" i="0" u="none" strike="noStrike" kern="0" cap="none" spc="0" normalizeH="0" baseline="0" noProof="0" dirty="0">
                <a:ln>
                  <a:noFill/>
                </a:ln>
                <a:solidFill>
                  <a:srgbClr val="92D050"/>
                </a:solidFill>
                <a:effectLst/>
                <a:uLnTx/>
                <a:uFillTx/>
              </a:rPr>
              <a:t>|</a:t>
            </a:r>
            <a:r>
              <a:rPr kumimoji="0" lang="en-US" sz="1100" b="0" i="0" u="none" strike="noStrike" kern="0" cap="none" spc="0" normalizeH="0" baseline="0" noProof="0" dirty="0">
                <a:ln>
                  <a:noFill/>
                </a:ln>
                <a:solidFill>
                  <a:srgbClr val="C0504D"/>
                </a:solidFill>
                <a:effectLst/>
                <a:uLnTx/>
                <a:uFillTx/>
              </a:rPr>
              <a:t>g__Methanobrevibacter|s__Methanobrevibacter_smithii</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effectLst/>
                <a:uLnTx/>
                <a:uFillTx/>
              </a:rPr>
              <a:t>k__Archaea|p__Euryarchaeota|c__Methanobacteria|o__Methanobacteriales|f__Methanobacteriaceae|g__Methanobrevibacter|s__Methanobrevibacter_unclassified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effectLst/>
                <a:uLnTx/>
                <a:uFillTx/>
              </a:rPr>
              <a:t>k__Archaea|p__Euryarchaeota|c__Methanobacteria|o__Methanobacteriales|f__Methanobacteriaceae|g__Methanosphaera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8064A2"/>
                </a:solidFill>
                <a:effectLst/>
                <a:uLnTx/>
                <a:uFillTx/>
              </a:rPr>
              <a:t>k__Archaea|p__Euryarchaeota|c__Methanobacteria|o__Methanobacteriales|f__Methanobacteriaceae</a:t>
            </a:r>
            <a:r>
              <a:rPr kumimoji="0" lang="en-US" sz="1100" b="0" i="0" u="none" strike="noStrike" kern="0" cap="none" spc="0" normalizeH="0" baseline="0" noProof="0" dirty="0">
                <a:ln>
                  <a:noFill/>
                </a:ln>
                <a:solidFill>
                  <a:sysClr val="window" lastClr="FFFFFF"/>
                </a:solidFill>
                <a:effectLst/>
                <a:uLnTx/>
                <a:uFillTx/>
              </a:rPr>
              <a:t>|</a:t>
            </a:r>
            <a:r>
              <a:rPr kumimoji="0" lang="en-US" sz="1100" b="0" i="0" u="none" strike="noStrike" kern="0" cap="none" spc="0" normalizeH="0" baseline="0" noProof="0" dirty="0">
                <a:ln>
                  <a:noFill/>
                </a:ln>
                <a:solidFill>
                  <a:srgbClr val="4F81BD"/>
                </a:solidFill>
                <a:effectLst/>
                <a:uLnTx/>
                <a:uFillTx/>
              </a:rPr>
              <a:t>g__Methanosphaera|s__Methanosphaera_stadtmanae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effectLst/>
                <a:uLnTx/>
                <a:uFillTx/>
              </a:rPr>
              <a:t>k__</a:t>
            </a:r>
            <a:r>
              <a:rPr kumimoji="0" lang="en-US" sz="1100" b="0" i="0" u="none" strike="noStrike" kern="0" cap="none" spc="0" normalizeH="0" baseline="0" noProof="0" dirty="0" err="1">
                <a:ln>
                  <a:noFill/>
                </a:ln>
                <a:effectLst/>
                <a:uLnTx/>
                <a:uFillTx/>
              </a:rPr>
              <a:t>Archaea|p</a:t>
            </a:r>
            <a:r>
              <a:rPr kumimoji="0" lang="en-US" sz="1100" b="0" i="0" u="none" strike="noStrike" kern="0" cap="none" spc="0" normalizeH="0" baseline="0" noProof="0" dirty="0">
                <a:ln>
                  <a:noFill/>
                </a:ln>
                <a:effectLst/>
                <a:uLnTx/>
                <a:uFillTx/>
              </a:rPr>
              <a:t>__</a:t>
            </a:r>
            <a:r>
              <a:rPr kumimoji="0" lang="en-US" sz="1100" b="0" i="0" u="none" strike="noStrike" kern="0" cap="none" spc="0" normalizeH="0" baseline="0" noProof="0" dirty="0" err="1">
                <a:ln>
                  <a:noFill/>
                </a:ln>
                <a:effectLst/>
                <a:uLnTx/>
                <a:uFillTx/>
              </a:rPr>
              <a:t>Euryarchaeota|c</a:t>
            </a:r>
            <a:r>
              <a:rPr kumimoji="0" lang="en-US" sz="1100" b="0" i="0" u="none" strike="noStrike" kern="0" cap="none" spc="0" normalizeH="0" baseline="0" noProof="0" dirty="0">
                <a:ln>
                  <a:noFill/>
                </a:ln>
                <a:effectLst/>
                <a:uLnTx/>
                <a:uFillTx/>
              </a:rPr>
              <a:t>__</a:t>
            </a:r>
            <a:r>
              <a:rPr kumimoji="0" lang="en-US" sz="1100" b="0" i="0" u="none" strike="noStrike" kern="0" cap="none" spc="0" normalizeH="0" baseline="0" noProof="0" dirty="0" err="1">
                <a:ln>
                  <a:noFill/>
                </a:ln>
                <a:effectLst/>
                <a:uLnTx/>
                <a:uFillTx/>
              </a:rPr>
              <a:t>Methanococci</a:t>
            </a:r>
            <a:endParaRPr kumimoji="0" lang="en-US" sz="1100" b="0"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effectLst/>
                <a:uLnTx/>
                <a:uFillTx/>
              </a:rPr>
              <a:t>k__</a:t>
            </a:r>
            <a:r>
              <a:rPr kumimoji="0" lang="en-US" sz="1100" b="0" i="0" u="none" strike="noStrike" kern="0" cap="none" spc="0" normalizeH="0" baseline="0" noProof="0" dirty="0" err="1">
                <a:ln>
                  <a:noFill/>
                </a:ln>
                <a:effectLst/>
                <a:uLnTx/>
                <a:uFillTx/>
              </a:rPr>
              <a:t>Archaea|p</a:t>
            </a:r>
            <a:r>
              <a:rPr kumimoji="0" lang="en-US" sz="1100" b="0" i="0" u="none" strike="noStrike" kern="0" cap="none" spc="0" normalizeH="0" baseline="0" noProof="0" dirty="0">
                <a:ln>
                  <a:noFill/>
                </a:ln>
                <a:effectLst/>
                <a:uLnTx/>
                <a:uFillTx/>
              </a:rPr>
              <a:t>__</a:t>
            </a:r>
            <a:r>
              <a:rPr kumimoji="0" lang="en-US" sz="1100" b="0" i="0" u="none" strike="noStrike" kern="0" cap="none" spc="0" normalizeH="0" baseline="0" noProof="0" dirty="0" err="1">
                <a:ln>
                  <a:noFill/>
                </a:ln>
                <a:effectLst/>
                <a:uLnTx/>
                <a:uFillTx/>
              </a:rPr>
              <a:t>Euryarchaeota|c</a:t>
            </a:r>
            <a:r>
              <a:rPr kumimoji="0" lang="en-US" sz="1100" b="0" i="0" u="none" strike="noStrike" kern="0" cap="none" spc="0" normalizeH="0" baseline="0" noProof="0" dirty="0">
                <a:ln>
                  <a:noFill/>
                </a:ln>
                <a:effectLst/>
                <a:uLnTx/>
                <a:uFillTx/>
              </a:rPr>
              <a:t>__</a:t>
            </a:r>
            <a:r>
              <a:rPr kumimoji="0" lang="en-US" sz="1100" b="0" i="0" u="none" strike="noStrike" kern="0" cap="none" spc="0" normalizeH="0" baseline="0" noProof="0" dirty="0" err="1">
                <a:ln>
                  <a:noFill/>
                </a:ln>
                <a:effectLst/>
                <a:uLnTx/>
                <a:uFillTx/>
              </a:rPr>
              <a:t>Methanococci|o</a:t>
            </a:r>
            <a:r>
              <a:rPr kumimoji="0" lang="en-US" sz="1100" b="0" i="0" u="none" strike="noStrike" kern="0" cap="none" spc="0" normalizeH="0" baseline="0" noProof="0" dirty="0">
                <a:ln>
                  <a:noFill/>
                </a:ln>
                <a:effectLst/>
                <a:uLnTx/>
                <a:uFillTx/>
              </a:rPr>
              <a:t>__</a:t>
            </a:r>
            <a:r>
              <a:rPr kumimoji="0" lang="en-US" sz="1100" b="0" i="0" u="none" strike="noStrike" kern="0" cap="none" spc="0" normalizeH="0" baseline="0" noProof="0" dirty="0" err="1">
                <a:ln>
                  <a:noFill/>
                </a:ln>
                <a:effectLst/>
                <a:uLnTx/>
                <a:uFillTx/>
              </a:rPr>
              <a:t>Methanococcales</a:t>
            </a:r>
            <a:endParaRPr kumimoji="0" lang="en-US" sz="1100" b="0"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effectLst/>
                <a:uLnTx/>
                <a:uFillTx/>
              </a:rPr>
              <a:t>k__Archaea|p__Euryarchaeota|c__Methanococci|o__Methanococcales|f__Methanocaldococcaceae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chemeClr val="accent4">
                    <a:lumMod val="75000"/>
                  </a:schemeClr>
                </a:solidFill>
                <a:effectLst/>
                <a:uLnTx/>
                <a:uFillTx/>
              </a:rPr>
              <a:t>k__Archaea|p__Euryarchaeota|c__Methanococci|o__Methanococcales|f__Methanocaldococcaceae|g__Methanocaldococcaceae_unclassified</a:t>
            </a:r>
          </a:p>
        </p:txBody>
      </p:sp>
      <p:sp>
        <p:nvSpPr>
          <p:cNvPr id="30" name="Rectangle 29"/>
          <p:cNvSpPr/>
          <p:nvPr/>
        </p:nvSpPr>
        <p:spPr>
          <a:xfrm>
            <a:off x="2377399" y="3868316"/>
            <a:ext cx="3581400" cy="1846659"/>
          </a:xfrm>
          <a:prstGeom prst="rect">
            <a:avLst/>
          </a:prstGeom>
          <a:solidFill>
            <a:schemeClr val="bg1"/>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smtClean="0">
                <a:ln>
                  <a:noFill/>
                </a:ln>
                <a:solidFill>
                  <a:srgbClr val="8064A2"/>
                </a:solidFill>
                <a:effectLst/>
                <a:uLnTx/>
                <a:uFillTx/>
              </a:rPr>
              <a:t>k</a:t>
            </a:r>
            <a:r>
              <a:rPr kumimoji="0" lang="en-US" sz="1600" b="0" i="0" u="none" strike="noStrike" kern="0" cap="none" spc="0" normalizeH="0" baseline="0" noProof="0" dirty="0" err="1">
                <a:ln>
                  <a:noFill/>
                </a:ln>
                <a:solidFill>
                  <a:srgbClr val="8064A2"/>
                </a:solidFill>
                <a:effectLst/>
                <a:uLnTx/>
                <a:uFillTx/>
              </a:rPr>
              <a:t>__</a:t>
            </a:r>
            <a:r>
              <a:rPr kumimoji="0" lang="en-US" sz="1600" b="0" i="0" u="none" strike="noStrike" kern="0" cap="none" spc="0" normalizeH="0" baseline="0" noProof="0" dirty="0" err="1" smtClean="0">
                <a:ln>
                  <a:noFill/>
                </a:ln>
                <a:solidFill>
                  <a:srgbClr val="8064A2"/>
                </a:solidFill>
                <a:effectLst/>
                <a:uLnTx/>
                <a:uFillTx/>
              </a:rPr>
              <a:t>Archaea</a:t>
            </a:r>
            <a:endParaRPr kumimoji="0" lang="en-US" sz="1600" b="0" i="0" u="none" strike="noStrike" kern="0" cap="none" spc="0" normalizeH="0" baseline="0" noProof="0" dirty="0" smtClean="0">
              <a:ln>
                <a:noFill/>
              </a:ln>
              <a:solidFill>
                <a:srgbClr val="8064A2"/>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8064A2"/>
                </a:solidFill>
                <a:effectLst/>
                <a:uLnTx/>
                <a:uFillTx/>
              </a:rPr>
              <a:t>p</a:t>
            </a:r>
            <a:r>
              <a:rPr kumimoji="0" lang="en-US" sz="1600" b="0" i="0" u="none" strike="noStrike" kern="0" cap="none" spc="0" normalizeH="0" baseline="0" noProof="0" dirty="0">
                <a:ln>
                  <a:noFill/>
                </a:ln>
                <a:solidFill>
                  <a:srgbClr val="8064A2"/>
                </a:solidFill>
                <a:effectLst/>
                <a:uLnTx/>
                <a:uFillTx/>
              </a:rPr>
              <a:t>__</a:t>
            </a:r>
            <a:r>
              <a:rPr kumimoji="0" lang="en-US" sz="1600" b="0" i="0" u="none" strike="noStrike" kern="0" cap="none" spc="0" normalizeH="0" baseline="0" noProof="0" dirty="0" err="1" smtClean="0">
                <a:ln>
                  <a:noFill/>
                </a:ln>
                <a:solidFill>
                  <a:srgbClr val="8064A2"/>
                </a:solidFill>
                <a:effectLst/>
                <a:uLnTx/>
                <a:uFillTx/>
              </a:rPr>
              <a:t>Euryarchaeota</a:t>
            </a:r>
            <a:endParaRPr kumimoji="0" lang="en-US" sz="1600" b="0" i="0" u="none" strike="noStrike" kern="0" cap="none" spc="0" normalizeH="0" baseline="0" noProof="0" dirty="0" smtClean="0">
              <a:ln>
                <a:noFill/>
              </a:ln>
              <a:solidFill>
                <a:srgbClr val="8064A2"/>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8064A2"/>
                </a:solidFill>
                <a:effectLst/>
                <a:uLnTx/>
                <a:uFillTx/>
              </a:rPr>
              <a:t>c</a:t>
            </a:r>
            <a:r>
              <a:rPr kumimoji="0" lang="en-US" sz="1600" b="0" i="0" u="none" strike="noStrike" kern="0" cap="none" spc="0" normalizeH="0" baseline="0" noProof="0" dirty="0">
                <a:ln>
                  <a:noFill/>
                </a:ln>
                <a:solidFill>
                  <a:srgbClr val="8064A2"/>
                </a:solidFill>
                <a:effectLst/>
                <a:uLnTx/>
                <a:uFillTx/>
              </a:rPr>
              <a:t>__</a:t>
            </a:r>
            <a:r>
              <a:rPr kumimoji="0" lang="en-US" sz="1600" b="0" i="0" u="none" strike="noStrike" kern="0" cap="none" spc="0" normalizeH="0" baseline="0" noProof="0" dirty="0" err="1" smtClean="0">
                <a:ln>
                  <a:noFill/>
                </a:ln>
                <a:solidFill>
                  <a:srgbClr val="8064A2"/>
                </a:solidFill>
                <a:effectLst/>
                <a:uLnTx/>
                <a:uFillTx/>
              </a:rPr>
              <a:t>Methanobacteria</a:t>
            </a:r>
            <a:endParaRPr kumimoji="0" lang="en-US" sz="1600" b="0" i="0" u="none" strike="noStrike" kern="0" cap="none" spc="0" normalizeH="0" baseline="0" noProof="0" dirty="0" smtClean="0">
              <a:ln>
                <a:noFill/>
              </a:ln>
              <a:solidFill>
                <a:srgbClr val="8064A2"/>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8064A2"/>
                </a:solidFill>
                <a:effectLst/>
                <a:uLnTx/>
                <a:uFillTx/>
              </a:rPr>
              <a:t>o</a:t>
            </a:r>
            <a:r>
              <a:rPr kumimoji="0" lang="en-US" sz="1600" b="0" i="0" u="none" strike="noStrike" kern="0" cap="none" spc="0" normalizeH="0" baseline="0" noProof="0" dirty="0">
                <a:ln>
                  <a:noFill/>
                </a:ln>
                <a:solidFill>
                  <a:srgbClr val="8064A2"/>
                </a:solidFill>
                <a:effectLst/>
                <a:uLnTx/>
                <a:uFillTx/>
              </a:rPr>
              <a:t>__</a:t>
            </a:r>
            <a:r>
              <a:rPr kumimoji="0" lang="en-US" sz="1600" b="0" i="0" u="none" strike="noStrike" kern="0" cap="none" spc="0" normalizeH="0" baseline="0" noProof="0" dirty="0" err="1" smtClean="0">
                <a:ln>
                  <a:noFill/>
                </a:ln>
                <a:solidFill>
                  <a:srgbClr val="8064A2"/>
                </a:solidFill>
                <a:effectLst/>
                <a:uLnTx/>
                <a:uFillTx/>
              </a:rPr>
              <a:t>Methanobacteriales</a:t>
            </a:r>
            <a:endParaRPr kumimoji="0" lang="en-US" sz="1600" b="0" i="0" u="none" strike="noStrike" kern="0" cap="none" spc="0" normalizeH="0" baseline="0" noProof="0" dirty="0" smtClean="0">
              <a:ln>
                <a:noFill/>
              </a:ln>
              <a:solidFill>
                <a:srgbClr val="8064A2"/>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8064A2"/>
                </a:solidFill>
                <a:effectLst/>
                <a:uLnTx/>
                <a:uFillTx/>
              </a:rPr>
              <a:t>f</a:t>
            </a:r>
            <a:r>
              <a:rPr kumimoji="0" lang="en-US" sz="1600" b="0" i="0" u="none" strike="noStrike" kern="0" cap="none" spc="0" normalizeH="0" baseline="0" noProof="0" dirty="0">
                <a:ln>
                  <a:noFill/>
                </a:ln>
                <a:solidFill>
                  <a:srgbClr val="8064A2"/>
                </a:solidFill>
                <a:effectLst/>
                <a:uLnTx/>
                <a:uFillTx/>
              </a:rPr>
              <a:t>__</a:t>
            </a:r>
            <a:r>
              <a:rPr kumimoji="0" lang="en-US" sz="1600" b="0" i="0" u="none" strike="noStrike" kern="0" cap="none" spc="0" normalizeH="0" baseline="0" noProof="0" dirty="0" err="1" smtClean="0">
                <a:ln>
                  <a:noFill/>
                </a:ln>
                <a:solidFill>
                  <a:srgbClr val="8064A2"/>
                </a:solidFill>
                <a:effectLst/>
                <a:uLnTx/>
                <a:uFillTx/>
              </a:rPr>
              <a:t>Methanobacteriaceae</a:t>
            </a:r>
            <a:endParaRPr kumimoji="0" lang="en-US" sz="1600" b="0" i="0" u="none" strike="noStrike" kern="0" cap="none" spc="0" normalizeH="0" baseline="0" noProof="0" dirty="0" smtClean="0">
              <a:ln>
                <a:noFill/>
              </a:ln>
              <a:solidFill>
                <a:srgbClr val="8064A2"/>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C0504D"/>
                </a:solidFill>
                <a:effectLst/>
                <a:uLnTx/>
                <a:uFillTx/>
              </a:rPr>
              <a:t>g</a:t>
            </a:r>
            <a:r>
              <a:rPr kumimoji="0" lang="en-US" sz="1600" b="0" i="0" u="none" strike="noStrike" kern="0" cap="none" spc="0" normalizeH="0" baseline="0" noProof="0" dirty="0">
                <a:ln>
                  <a:noFill/>
                </a:ln>
                <a:solidFill>
                  <a:srgbClr val="C0504D"/>
                </a:solidFill>
                <a:effectLst/>
                <a:uLnTx/>
                <a:uFillTx/>
              </a:rPr>
              <a:t>__</a:t>
            </a:r>
            <a:r>
              <a:rPr kumimoji="0" lang="en-US" sz="1600" b="0" i="0" u="none" strike="noStrike" kern="0" cap="none" spc="0" normalizeH="0" baseline="0" noProof="0" dirty="0" err="1" smtClean="0">
                <a:ln>
                  <a:noFill/>
                </a:ln>
                <a:solidFill>
                  <a:srgbClr val="C0504D"/>
                </a:solidFill>
                <a:effectLst/>
                <a:uLnTx/>
                <a:uFillTx/>
              </a:rPr>
              <a:t>Methanobrevibacter</a:t>
            </a:r>
            <a:endParaRPr kumimoji="0" lang="en-US" sz="1600" b="0" i="0" u="none" strike="noStrike" kern="0" cap="none" spc="0" normalizeH="0" baseline="0" noProof="0" dirty="0" smtClean="0">
              <a:ln>
                <a:noFill/>
              </a:ln>
              <a:solidFill>
                <a:srgbClr val="C0504D"/>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C0504D"/>
                </a:solidFill>
                <a:effectLst/>
                <a:uLnTx/>
                <a:uFillTx/>
              </a:rPr>
              <a:t>s</a:t>
            </a:r>
            <a:r>
              <a:rPr kumimoji="0" lang="en-US" sz="1600" b="0" i="0" u="none" strike="noStrike" kern="0" cap="none" spc="0" normalizeH="0" baseline="0" noProof="0" dirty="0">
                <a:ln>
                  <a:noFill/>
                </a:ln>
                <a:solidFill>
                  <a:srgbClr val="C0504D"/>
                </a:solidFill>
                <a:effectLst/>
                <a:uLnTx/>
                <a:uFillTx/>
              </a:rPr>
              <a:t>__</a:t>
            </a:r>
            <a:r>
              <a:rPr kumimoji="0" lang="en-US" sz="1600" b="0" i="0" u="none" strike="noStrike" kern="0" cap="none" spc="0" normalizeH="0" baseline="0" noProof="0" dirty="0" err="1" smtClean="0">
                <a:ln>
                  <a:noFill/>
                </a:ln>
                <a:solidFill>
                  <a:srgbClr val="C0504D"/>
                </a:solidFill>
                <a:effectLst/>
                <a:uLnTx/>
                <a:uFillTx/>
              </a:rPr>
              <a:t>Methanobrevibacter_smithii</a:t>
            </a:r>
            <a:endParaRPr kumimoji="0" lang="en-US" sz="1600" b="0" i="0" u="none" strike="noStrike" kern="0" cap="none" spc="0" normalizeH="0" baseline="0" noProof="0" dirty="0" smtClean="0">
              <a:ln>
                <a:noFill/>
              </a:ln>
              <a:solidFill>
                <a:srgbClr val="C0504D"/>
              </a:solidFill>
              <a:effectLst/>
              <a:uLnTx/>
              <a:uFillTx/>
            </a:endParaRPr>
          </a:p>
        </p:txBody>
      </p:sp>
      <p:sp>
        <p:nvSpPr>
          <p:cNvPr id="31" name="Rectangle 30"/>
          <p:cNvSpPr/>
          <p:nvPr/>
        </p:nvSpPr>
        <p:spPr>
          <a:xfrm>
            <a:off x="5273049" y="3868316"/>
            <a:ext cx="3733800" cy="1846659"/>
          </a:xfrm>
          <a:prstGeom prst="rect">
            <a:avLst/>
          </a:prstGeom>
          <a:solidFill>
            <a:schemeClr val="bg1"/>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smtClean="0">
                <a:ln>
                  <a:noFill/>
                </a:ln>
                <a:solidFill>
                  <a:srgbClr val="8064A2"/>
                </a:solidFill>
                <a:effectLst/>
                <a:uLnTx/>
                <a:uFillTx/>
              </a:rPr>
              <a:t>k</a:t>
            </a:r>
            <a:r>
              <a:rPr kumimoji="0" lang="en-US" sz="1600" b="0" i="0" u="none" strike="noStrike" kern="0" cap="none" spc="0" normalizeH="0" baseline="0" noProof="0" dirty="0" err="1">
                <a:ln>
                  <a:noFill/>
                </a:ln>
                <a:solidFill>
                  <a:srgbClr val="8064A2"/>
                </a:solidFill>
                <a:effectLst/>
                <a:uLnTx/>
                <a:uFillTx/>
              </a:rPr>
              <a:t>__</a:t>
            </a:r>
            <a:r>
              <a:rPr kumimoji="0" lang="en-US" sz="1600" b="0" i="0" u="none" strike="noStrike" kern="0" cap="none" spc="0" normalizeH="0" baseline="0" noProof="0" dirty="0" err="1" smtClean="0">
                <a:ln>
                  <a:noFill/>
                </a:ln>
                <a:solidFill>
                  <a:srgbClr val="8064A2"/>
                </a:solidFill>
                <a:effectLst/>
                <a:uLnTx/>
                <a:uFillTx/>
              </a:rPr>
              <a:t>Archaea</a:t>
            </a:r>
            <a:endParaRPr kumimoji="0" lang="en-US" sz="1600" b="0" i="0" u="none" strike="noStrike" kern="0" cap="none" spc="0" normalizeH="0" baseline="0" noProof="0" dirty="0" smtClean="0">
              <a:ln>
                <a:noFill/>
              </a:ln>
              <a:solidFill>
                <a:srgbClr val="8064A2"/>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8064A2"/>
                </a:solidFill>
                <a:effectLst/>
                <a:uLnTx/>
                <a:uFillTx/>
              </a:rPr>
              <a:t>p</a:t>
            </a:r>
            <a:r>
              <a:rPr kumimoji="0" lang="en-US" sz="1600" b="0" i="0" u="none" strike="noStrike" kern="0" cap="none" spc="0" normalizeH="0" baseline="0" noProof="0" dirty="0">
                <a:ln>
                  <a:noFill/>
                </a:ln>
                <a:solidFill>
                  <a:srgbClr val="8064A2"/>
                </a:solidFill>
                <a:effectLst/>
                <a:uLnTx/>
                <a:uFillTx/>
              </a:rPr>
              <a:t>__</a:t>
            </a:r>
            <a:r>
              <a:rPr kumimoji="0" lang="en-US" sz="1600" b="0" i="0" u="none" strike="noStrike" kern="0" cap="none" spc="0" normalizeH="0" baseline="0" noProof="0" dirty="0" err="1" smtClean="0">
                <a:ln>
                  <a:noFill/>
                </a:ln>
                <a:solidFill>
                  <a:srgbClr val="8064A2"/>
                </a:solidFill>
                <a:effectLst/>
                <a:uLnTx/>
                <a:uFillTx/>
              </a:rPr>
              <a:t>Euryarchaeota</a:t>
            </a:r>
            <a:endParaRPr kumimoji="0" lang="en-US" sz="1600" b="0" i="0" u="none" strike="noStrike" kern="0" cap="none" spc="0" normalizeH="0" baseline="0" noProof="0" dirty="0" smtClean="0">
              <a:ln>
                <a:noFill/>
              </a:ln>
              <a:solidFill>
                <a:srgbClr val="8064A2"/>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8064A2"/>
                </a:solidFill>
                <a:effectLst/>
                <a:uLnTx/>
                <a:uFillTx/>
              </a:rPr>
              <a:t>c</a:t>
            </a:r>
            <a:r>
              <a:rPr kumimoji="0" lang="en-US" sz="1600" b="0" i="0" u="none" strike="noStrike" kern="0" cap="none" spc="0" normalizeH="0" baseline="0" noProof="0" dirty="0">
                <a:ln>
                  <a:noFill/>
                </a:ln>
                <a:solidFill>
                  <a:srgbClr val="8064A2"/>
                </a:solidFill>
                <a:effectLst/>
                <a:uLnTx/>
                <a:uFillTx/>
              </a:rPr>
              <a:t>__</a:t>
            </a:r>
            <a:r>
              <a:rPr kumimoji="0" lang="en-US" sz="1600" b="0" i="0" u="none" strike="noStrike" kern="0" cap="none" spc="0" normalizeH="0" baseline="0" noProof="0" dirty="0" err="1" smtClean="0">
                <a:ln>
                  <a:noFill/>
                </a:ln>
                <a:solidFill>
                  <a:srgbClr val="8064A2"/>
                </a:solidFill>
                <a:effectLst/>
                <a:uLnTx/>
                <a:uFillTx/>
              </a:rPr>
              <a:t>Methanobacteria</a:t>
            </a:r>
            <a:endParaRPr kumimoji="0" lang="en-US" sz="1600" b="0" i="0" u="none" strike="noStrike" kern="0" cap="none" spc="0" normalizeH="0" baseline="0" noProof="0" dirty="0" smtClean="0">
              <a:ln>
                <a:noFill/>
              </a:ln>
              <a:solidFill>
                <a:srgbClr val="8064A2"/>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8064A2"/>
                </a:solidFill>
                <a:effectLst/>
                <a:uLnTx/>
                <a:uFillTx/>
              </a:rPr>
              <a:t>o</a:t>
            </a:r>
            <a:r>
              <a:rPr kumimoji="0" lang="en-US" sz="1600" b="0" i="0" u="none" strike="noStrike" kern="0" cap="none" spc="0" normalizeH="0" baseline="0" noProof="0" dirty="0">
                <a:ln>
                  <a:noFill/>
                </a:ln>
                <a:solidFill>
                  <a:srgbClr val="8064A2"/>
                </a:solidFill>
                <a:effectLst/>
                <a:uLnTx/>
                <a:uFillTx/>
              </a:rPr>
              <a:t>__</a:t>
            </a:r>
            <a:r>
              <a:rPr kumimoji="0" lang="en-US" sz="1600" b="0" i="0" u="none" strike="noStrike" kern="0" cap="none" spc="0" normalizeH="0" baseline="0" noProof="0" dirty="0" err="1" smtClean="0">
                <a:ln>
                  <a:noFill/>
                </a:ln>
                <a:solidFill>
                  <a:srgbClr val="8064A2"/>
                </a:solidFill>
                <a:effectLst/>
                <a:uLnTx/>
                <a:uFillTx/>
              </a:rPr>
              <a:t>Methanobacteriales</a:t>
            </a:r>
            <a:endParaRPr kumimoji="0" lang="en-US" sz="1600" b="0" i="0" u="none" strike="noStrike" kern="0" cap="none" spc="0" normalizeH="0" baseline="0" noProof="0" dirty="0" smtClean="0">
              <a:ln>
                <a:noFill/>
              </a:ln>
              <a:solidFill>
                <a:srgbClr val="8064A2"/>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8064A2"/>
                </a:solidFill>
                <a:effectLst/>
                <a:uLnTx/>
                <a:uFillTx/>
              </a:rPr>
              <a:t>f</a:t>
            </a:r>
            <a:r>
              <a:rPr kumimoji="0" lang="en-US" sz="1600" b="0" i="0" u="none" strike="noStrike" kern="0" cap="none" spc="0" normalizeH="0" baseline="0" noProof="0" dirty="0">
                <a:ln>
                  <a:noFill/>
                </a:ln>
                <a:solidFill>
                  <a:srgbClr val="8064A2"/>
                </a:solidFill>
                <a:effectLst/>
                <a:uLnTx/>
                <a:uFillTx/>
              </a:rPr>
              <a:t>__</a:t>
            </a:r>
            <a:r>
              <a:rPr kumimoji="0" lang="en-US" sz="1600" b="0" i="0" u="none" strike="noStrike" kern="0" cap="none" spc="0" normalizeH="0" baseline="0" noProof="0" dirty="0" err="1" smtClean="0">
                <a:ln>
                  <a:noFill/>
                </a:ln>
                <a:solidFill>
                  <a:srgbClr val="8064A2"/>
                </a:solidFill>
                <a:effectLst/>
                <a:uLnTx/>
                <a:uFillTx/>
              </a:rPr>
              <a:t>Methanobacteriaceae</a:t>
            </a:r>
            <a:endParaRPr kumimoji="0" lang="en-US" sz="1600" b="0" i="0" u="none" strike="noStrike" kern="0" cap="none" spc="0" normalizeH="0" baseline="0" noProof="0" dirty="0" smtClean="0">
              <a:ln>
                <a:noFill/>
              </a:ln>
              <a:solidFill>
                <a:srgbClr val="8064A2"/>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4F81BD"/>
                </a:solidFill>
                <a:effectLst/>
                <a:uLnTx/>
                <a:uFillTx/>
              </a:rPr>
              <a:t>g</a:t>
            </a:r>
            <a:r>
              <a:rPr kumimoji="0" lang="en-US" sz="1600" b="0" i="0" u="none" strike="noStrike" kern="0" cap="none" spc="0" normalizeH="0" baseline="0" noProof="0" dirty="0">
                <a:ln>
                  <a:noFill/>
                </a:ln>
                <a:solidFill>
                  <a:srgbClr val="4F81BD"/>
                </a:solidFill>
                <a:effectLst/>
                <a:uLnTx/>
                <a:uFillTx/>
              </a:rPr>
              <a:t>__</a:t>
            </a:r>
            <a:r>
              <a:rPr kumimoji="0" lang="en-US" sz="1600" b="0" i="0" u="none" strike="noStrike" kern="0" cap="none" spc="0" normalizeH="0" baseline="0" noProof="0" dirty="0" err="1" smtClean="0">
                <a:ln>
                  <a:noFill/>
                </a:ln>
                <a:solidFill>
                  <a:srgbClr val="4F81BD"/>
                </a:solidFill>
                <a:effectLst/>
                <a:uLnTx/>
                <a:uFillTx/>
              </a:rPr>
              <a:t>Methanosphaera</a:t>
            </a:r>
            <a:endParaRPr kumimoji="0" lang="en-US" sz="1600" b="0" i="0" u="none" strike="noStrike" kern="0" cap="none" spc="0" normalizeH="0" baseline="0" noProof="0" dirty="0" smtClean="0">
              <a:ln>
                <a:noFill/>
              </a:ln>
              <a:solidFill>
                <a:srgbClr val="4F81BD"/>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4F81BD"/>
                </a:solidFill>
                <a:effectLst/>
                <a:uLnTx/>
                <a:uFillTx/>
              </a:rPr>
              <a:t>s</a:t>
            </a:r>
            <a:r>
              <a:rPr kumimoji="0" lang="en-US" sz="1600" b="0" i="0" u="none" strike="noStrike" kern="0" cap="none" spc="0" normalizeH="0" baseline="0" noProof="0" dirty="0">
                <a:ln>
                  <a:noFill/>
                </a:ln>
                <a:solidFill>
                  <a:srgbClr val="4F81BD"/>
                </a:solidFill>
                <a:effectLst/>
                <a:uLnTx/>
                <a:uFillTx/>
              </a:rPr>
              <a:t>__</a:t>
            </a:r>
            <a:r>
              <a:rPr kumimoji="0" lang="en-US" sz="1600" b="0" i="0" u="none" strike="noStrike" kern="0" cap="none" spc="0" normalizeH="0" baseline="0" noProof="0" dirty="0" err="1" smtClean="0">
                <a:ln>
                  <a:noFill/>
                </a:ln>
                <a:solidFill>
                  <a:srgbClr val="4F81BD"/>
                </a:solidFill>
                <a:effectLst/>
                <a:uLnTx/>
                <a:uFillTx/>
              </a:rPr>
              <a:t>Methanosphaera_stadtmanae</a:t>
            </a:r>
            <a:endParaRPr kumimoji="0" lang="en-US" sz="1600" b="0" i="0" u="none" strike="noStrike" kern="0" cap="none" spc="0" normalizeH="0" baseline="0" noProof="0" dirty="0" smtClean="0">
              <a:ln>
                <a:noFill/>
              </a:ln>
              <a:solidFill>
                <a:srgbClr val="4F81BD"/>
              </a:solidFill>
              <a:effectLst/>
              <a:uLnTx/>
              <a:uFillTx/>
            </a:endParaRPr>
          </a:p>
        </p:txBody>
      </p:sp>
      <p:cxnSp>
        <p:nvCxnSpPr>
          <p:cNvPr id="32" name="Straight Arrow Connector 31"/>
          <p:cNvCxnSpPr/>
          <p:nvPr/>
        </p:nvCxnSpPr>
        <p:spPr>
          <a:xfrm flipH="1" flipV="1">
            <a:off x="8501183" y="2139878"/>
            <a:ext cx="4848" cy="923366"/>
          </a:xfrm>
          <a:prstGeom prst="straightConnector1">
            <a:avLst/>
          </a:prstGeom>
          <a:noFill/>
          <a:ln w="28575" cap="flat" cmpd="sng" algn="ctr">
            <a:solidFill>
              <a:sysClr val="window" lastClr="FFFFFF"/>
            </a:solidFill>
            <a:prstDash val="solid"/>
            <a:tailEnd type="arrow"/>
          </a:ln>
          <a:effectLst>
            <a:glow rad="101600">
              <a:sysClr val="windowText" lastClr="000000">
                <a:alpha val="60000"/>
              </a:sysClr>
            </a:glow>
          </a:effectLst>
        </p:spPr>
      </p:cxnSp>
      <p:sp>
        <p:nvSpPr>
          <p:cNvPr id="33" name="TextBox 32"/>
          <p:cNvSpPr txBox="1"/>
          <p:nvPr/>
        </p:nvSpPr>
        <p:spPr>
          <a:xfrm>
            <a:off x="8163131" y="1508781"/>
            <a:ext cx="685800" cy="646331"/>
          </a:xfrm>
          <a:prstGeom prst="rect">
            <a:avLst/>
          </a:prstGeom>
          <a:noFill/>
        </p:spPr>
        <p:txBody>
          <a:bodyPr wrap="square" rtlCol="0">
            <a:spAutoFit/>
          </a:bodyPr>
          <a:lstStyle/>
          <a:p>
            <a:pPr algn="ctr"/>
            <a:r>
              <a:rPr lang="el-GR" sz="3600" dirty="0">
                <a:solidFill>
                  <a:prstClr val="white"/>
                </a:solidFill>
                <a:effectLst>
                  <a:glow rad="101600">
                    <a:prstClr val="black">
                      <a:alpha val="60000"/>
                    </a:prstClr>
                  </a:glow>
                </a:effectLst>
                <a:latin typeface="Cambria" panose="02040503050406030204" pitchFamily="18" charset="0"/>
              </a:rPr>
              <a:t>Σ</a:t>
            </a:r>
            <a:endParaRPr lang="en-US" sz="3600" dirty="0">
              <a:solidFill>
                <a:prstClr val="white"/>
              </a:solidFill>
              <a:effectLst>
                <a:glow rad="101600">
                  <a:prstClr val="black">
                    <a:alpha val="60000"/>
                  </a:prstClr>
                </a:glow>
              </a:effectLst>
              <a:latin typeface="Cambria" panose="02040503050406030204" pitchFamily="18" charset="0"/>
            </a:endParaRPr>
          </a:p>
        </p:txBody>
      </p:sp>
      <p:cxnSp>
        <p:nvCxnSpPr>
          <p:cNvPr id="34" name="Straight Arrow Connector 33"/>
          <p:cNvCxnSpPr/>
          <p:nvPr/>
        </p:nvCxnSpPr>
        <p:spPr>
          <a:xfrm flipV="1">
            <a:off x="3169952" y="1569748"/>
            <a:ext cx="0" cy="2133569"/>
          </a:xfrm>
          <a:prstGeom prst="straightConnector1">
            <a:avLst/>
          </a:prstGeom>
          <a:noFill/>
          <a:ln w="28575" cap="flat" cmpd="sng" algn="ctr">
            <a:solidFill>
              <a:sysClr val="window" lastClr="FFFFFF"/>
            </a:solidFill>
            <a:prstDash val="solid"/>
            <a:tailEnd type="arrow"/>
          </a:ln>
          <a:effectLst>
            <a:glow rad="101600">
              <a:sysClr val="windowText" lastClr="000000">
                <a:alpha val="60000"/>
              </a:sysClr>
            </a:glow>
          </a:effectLst>
        </p:spPr>
      </p:cxnSp>
      <p:sp>
        <p:nvSpPr>
          <p:cNvPr id="35" name="TextBox 34"/>
          <p:cNvSpPr txBox="1"/>
          <p:nvPr/>
        </p:nvSpPr>
        <p:spPr>
          <a:xfrm>
            <a:off x="2849908" y="862450"/>
            <a:ext cx="685800" cy="646331"/>
          </a:xfrm>
          <a:prstGeom prst="rect">
            <a:avLst/>
          </a:prstGeom>
          <a:noFill/>
        </p:spPr>
        <p:txBody>
          <a:bodyPr wrap="square" rtlCol="0">
            <a:spAutoFit/>
          </a:bodyPr>
          <a:lstStyle/>
          <a:p>
            <a:pPr algn="ctr"/>
            <a:r>
              <a:rPr lang="el-GR" sz="3600" dirty="0">
                <a:solidFill>
                  <a:prstClr val="white"/>
                </a:solidFill>
                <a:effectLst>
                  <a:glow rad="101600">
                    <a:prstClr val="black">
                      <a:alpha val="60000"/>
                    </a:prstClr>
                  </a:glow>
                </a:effectLst>
                <a:latin typeface="Cambria" panose="02040503050406030204" pitchFamily="18" charset="0"/>
              </a:rPr>
              <a:t>Σ</a:t>
            </a:r>
            <a:endParaRPr lang="en-US" sz="3600" dirty="0">
              <a:solidFill>
                <a:prstClr val="white"/>
              </a:solidFill>
              <a:effectLst>
                <a:glow rad="101600">
                  <a:prstClr val="black">
                    <a:alpha val="60000"/>
                  </a:prstClr>
                </a:glow>
              </a:effectLst>
              <a:latin typeface="Cambria" panose="02040503050406030204" pitchFamily="18" charset="0"/>
            </a:endParaRPr>
          </a:p>
        </p:txBody>
      </p:sp>
      <p:sp>
        <p:nvSpPr>
          <p:cNvPr id="39" name="Rectangle 38"/>
          <p:cNvSpPr/>
          <p:nvPr/>
        </p:nvSpPr>
        <p:spPr>
          <a:xfrm>
            <a:off x="8397174" y="3868316"/>
            <a:ext cx="3733800" cy="1569660"/>
          </a:xfrm>
          <a:prstGeom prst="rect">
            <a:avLst/>
          </a:prstGeom>
          <a:solidFill>
            <a:schemeClr val="bg1"/>
          </a:solidFill>
        </p:spPr>
        <p:txBody>
          <a:bodyPr wrap="square">
            <a:spAutoFit/>
          </a:bodyPr>
          <a:lstStyle/>
          <a:p>
            <a:pPr lvl="0">
              <a:defRPr/>
            </a:pPr>
            <a:r>
              <a:rPr lang="en-US" sz="1600" kern="0" dirty="0">
                <a:solidFill>
                  <a:schemeClr val="accent4">
                    <a:lumMod val="75000"/>
                  </a:schemeClr>
                </a:solidFill>
              </a:rPr>
              <a:t>k__</a:t>
            </a:r>
            <a:r>
              <a:rPr lang="en-US" sz="1600" kern="0" dirty="0" err="1" smtClean="0">
                <a:solidFill>
                  <a:schemeClr val="accent4">
                    <a:lumMod val="75000"/>
                  </a:schemeClr>
                </a:solidFill>
              </a:rPr>
              <a:t>Archaea</a:t>
            </a:r>
            <a:endParaRPr lang="en-US" sz="1600" kern="0" dirty="0" smtClean="0">
              <a:solidFill>
                <a:schemeClr val="accent4">
                  <a:lumMod val="75000"/>
                </a:schemeClr>
              </a:solidFill>
            </a:endParaRPr>
          </a:p>
          <a:p>
            <a:pPr lvl="0">
              <a:defRPr/>
            </a:pPr>
            <a:r>
              <a:rPr lang="en-US" sz="1600" kern="0" dirty="0" smtClean="0">
                <a:solidFill>
                  <a:schemeClr val="accent4">
                    <a:lumMod val="75000"/>
                  </a:schemeClr>
                </a:solidFill>
              </a:rPr>
              <a:t>p</a:t>
            </a:r>
            <a:r>
              <a:rPr lang="en-US" sz="1600" kern="0" dirty="0">
                <a:solidFill>
                  <a:schemeClr val="accent4">
                    <a:lumMod val="75000"/>
                  </a:schemeClr>
                </a:solidFill>
              </a:rPr>
              <a:t>__</a:t>
            </a:r>
            <a:r>
              <a:rPr lang="en-US" sz="1600" kern="0" dirty="0" err="1" smtClean="0">
                <a:solidFill>
                  <a:schemeClr val="accent4">
                    <a:lumMod val="75000"/>
                  </a:schemeClr>
                </a:solidFill>
              </a:rPr>
              <a:t>Euryarchaeota</a:t>
            </a:r>
            <a:endParaRPr lang="en-US" sz="1600" kern="0" dirty="0" smtClean="0">
              <a:solidFill>
                <a:schemeClr val="accent4">
                  <a:lumMod val="75000"/>
                </a:schemeClr>
              </a:solidFill>
            </a:endParaRPr>
          </a:p>
          <a:p>
            <a:pPr lvl="0">
              <a:defRPr/>
            </a:pPr>
            <a:r>
              <a:rPr lang="en-US" sz="1600" kern="0" dirty="0" smtClean="0">
                <a:solidFill>
                  <a:schemeClr val="accent4">
                    <a:lumMod val="75000"/>
                  </a:schemeClr>
                </a:solidFill>
              </a:rPr>
              <a:t>c</a:t>
            </a:r>
            <a:r>
              <a:rPr lang="en-US" sz="1600" kern="0" dirty="0">
                <a:solidFill>
                  <a:schemeClr val="accent4">
                    <a:lumMod val="75000"/>
                  </a:schemeClr>
                </a:solidFill>
              </a:rPr>
              <a:t>__</a:t>
            </a:r>
            <a:r>
              <a:rPr lang="en-US" sz="1600" kern="0" dirty="0" err="1" smtClean="0">
                <a:solidFill>
                  <a:schemeClr val="accent4">
                    <a:lumMod val="75000"/>
                  </a:schemeClr>
                </a:solidFill>
              </a:rPr>
              <a:t>Methanococci</a:t>
            </a:r>
            <a:endParaRPr lang="en-US" sz="1600" kern="0" dirty="0" smtClean="0">
              <a:solidFill>
                <a:schemeClr val="accent4">
                  <a:lumMod val="75000"/>
                </a:schemeClr>
              </a:solidFill>
            </a:endParaRPr>
          </a:p>
          <a:p>
            <a:pPr lvl="0">
              <a:defRPr/>
            </a:pPr>
            <a:r>
              <a:rPr lang="en-US" sz="1600" kern="0" dirty="0" smtClean="0">
                <a:solidFill>
                  <a:schemeClr val="accent4">
                    <a:lumMod val="75000"/>
                  </a:schemeClr>
                </a:solidFill>
              </a:rPr>
              <a:t>o</a:t>
            </a:r>
            <a:r>
              <a:rPr lang="en-US" sz="1600" kern="0" dirty="0">
                <a:solidFill>
                  <a:schemeClr val="accent4">
                    <a:lumMod val="75000"/>
                  </a:schemeClr>
                </a:solidFill>
              </a:rPr>
              <a:t>__</a:t>
            </a:r>
            <a:r>
              <a:rPr lang="en-US" sz="1600" kern="0" dirty="0" err="1" smtClean="0">
                <a:solidFill>
                  <a:schemeClr val="accent4">
                    <a:lumMod val="75000"/>
                  </a:schemeClr>
                </a:solidFill>
              </a:rPr>
              <a:t>Methanococcales</a:t>
            </a:r>
            <a:endParaRPr lang="en-US" sz="1600" kern="0" dirty="0" smtClean="0">
              <a:solidFill>
                <a:schemeClr val="accent4">
                  <a:lumMod val="75000"/>
                </a:schemeClr>
              </a:solidFill>
            </a:endParaRPr>
          </a:p>
          <a:p>
            <a:pPr lvl="0">
              <a:defRPr/>
            </a:pPr>
            <a:r>
              <a:rPr lang="en-US" sz="1600" kern="0" dirty="0" smtClean="0">
                <a:solidFill>
                  <a:schemeClr val="accent4">
                    <a:lumMod val="75000"/>
                  </a:schemeClr>
                </a:solidFill>
              </a:rPr>
              <a:t>f</a:t>
            </a:r>
            <a:r>
              <a:rPr lang="en-US" sz="1600" kern="0" dirty="0">
                <a:solidFill>
                  <a:schemeClr val="accent4">
                    <a:lumMod val="75000"/>
                  </a:schemeClr>
                </a:solidFill>
              </a:rPr>
              <a:t>__</a:t>
            </a:r>
            <a:r>
              <a:rPr lang="en-US" sz="1600" kern="0" dirty="0" err="1" smtClean="0">
                <a:solidFill>
                  <a:schemeClr val="accent4">
                    <a:lumMod val="75000"/>
                  </a:schemeClr>
                </a:solidFill>
              </a:rPr>
              <a:t>Methanocaldococcaceae</a:t>
            </a:r>
            <a:endParaRPr lang="en-US" sz="1600" kern="0" dirty="0" smtClean="0">
              <a:solidFill>
                <a:schemeClr val="accent4">
                  <a:lumMod val="75000"/>
                </a:schemeClr>
              </a:solidFill>
            </a:endParaRPr>
          </a:p>
          <a:p>
            <a:pPr lvl="0">
              <a:defRPr/>
            </a:pPr>
            <a:r>
              <a:rPr lang="en-US" sz="1600" kern="0" dirty="0" smtClean="0">
                <a:solidFill>
                  <a:schemeClr val="accent4">
                    <a:lumMod val="75000"/>
                  </a:schemeClr>
                </a:solidFill>
              </a:rPr>
              <a:t>g</a:t>
            </a:r>
            <a:r>
              <a:rPr lang="en-US" sz="1600" kern="0" dirty="0">
                <a:solidFill>
                  <a:schemeClr val="accent4">
                    <a:lumMod val="75000"/>
                  </a:schemeClr>
                </a:solidFill>
              </a:rPr>
              <a:t>__</a:t>
            </a:r>
            <a:r>
              <a:rPr lang="en-US" sz="1600" kern="0" dirty="0" err="1">
                <a:solidFill>
                  <a:schemeClr val="accent4">
                    <a:lumMod val="75000"/>
                  </a:schemeClr>
                </a:solidFill>
              </a:rPr>
              <a:t>Methanocaldococcaceae_unclassified</a:t>
            </a:r>
            <a:endParaRPr lang="en-US" sz="1600" kern="0" dirty="0">
              <a:solidFill>
                <a:schemeClr val="accent4">
                  <a:lumMod val="75000"/>
                </a:schemeClr>
              </a:solidFill>
            </a:endParaRPr>
          </a:p>
        </p:txBody>
      </p:sp>
    </p:spTree>
    <p:extLst>
      <p:ext uri="{BB962C8B-B14F-4D97-AF65-F5344CB8AC3E}">
        <p14:creationId xmlns:p14="http://schemas.microsoft.com/office/powerpoint/2010/main" val="562390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3" grpId="0"/>
      <p:bldP spid="35" grpId="0"/>
      <p:bldP spid="3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Early examples: Global Ocean Sampling</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3/19/2018</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6</a:t>
            </a:fld>
            <a:endParaRPr lang="en-US"/>
          </a:p>
        </p:txBody>
      </p:sp>
      <p:pic>
        <p:nvPicPr>
          <p:cNvPr id="6" name="Picture 2"/>
          <p:cNvPicPr>
            <a:picLocks noChangeAspect="1" noChangeArrowheads="1"/>
          </p:cNvPicPr>
          <p:nvPr/>
        </p:nvPicPr>
        <p:blipFill>
          <a:blip r:embed="rId2" cstate="print"/>
          <a:srcRect b="9749"/>
          <a:stretch>
            <a:fillRect/>
          </a:stretch>
        </p:blipFill>
        <p:spPr bwMode="auto">
          <a:xfrm>
            <a:off x="1037558" y="1357207"/>
            <a:ext cx="4876799" cy="2693887"/>
          </a:xfrm>
          <a:prstGeom prst="rect">
            <a:avLst/>
          </a:prstGeom>
          <a:noFill/>
          <a:ln w="9525">
            <a:noFill/>
            <a:miter lim="800000"/>
            <a:headEnd/>
            <a:tailEnd/>
          </a:ln>
        </p:spPr>
      </p:pic>
      <p:pic>
        <p:nvPicPr>
          <p:cNvPr id="7" name="Picture 3"/>
          <p:cNvPicPr>
            <a:picLocks noChangeAspect="1" noChangeArrowheads="1"/>
          </p:cNvPicPr>
          <p:nvPr/>
        </p:nvPicPr>
        <p:blipFill>
          <a:blip r:embed="rId3" cstate="print"/>
          <a:srcRect/>
          <a:stretch>
            <a:fillRect/>
          </a:stretch>
        </p:blipFill>
        <p:spPr bwMode="auto">
          <a:xfrm>
            <a:off x="1037558" y="1051586"/>
            <a:ext cx="1069670" cy="297980"/>
          </a:xfrm>
          <a:prstGeom prst="rect">
            <a:avLst/>
          </a:prstGeom>
          <a:noFill/>
          <a:ln w="9525">
            <a:noFill/>
            <a:miter lim="800000"/>
            <a:headEnd/>
            <a:tailEnd/>
          </a:ln>
        </p:spPr>
      </p:pic>
      <p:sp>
        <p:nvSpPr>
          <p:cNvPr id="8" name="TextBox 7"/>
          <p:cNvSpPr txBox="1"/>
          <p:nvPr/>
        </p:nvSpPr>
        <p:spPr>
          <a:xfrm>
            <a:off x="2068783" y="1094775"/>
            <a:ext cx="1303562" cy="276999"/>
          </a:xfrm>
          <a:prstGeom prst="rect">
            <a:avLst/>
          </a:prstGeom>
          <a:noFill/>
        </p:spPr>
        <p:txBody>
          <a:bodyPr wrap="none" rtlCol="0">
            <a:spAutoFit/>
          </a:bodyPr>
          <a:lstStyle/>
          <a:p>
            <a:r>
              <a:rPr lang="en-US" sz="1200" dirty="0" smtClean="0"/>
              <a:t>2003/2004 - 2012</a:t>
            </a:r>
            <a:endParaRPr lang="en-US" sz="1200" dirty="0"/>
          </a:p>
        </p:txBody>
      </p:sp>
      <p:pic>
        <p:nvPicPr>
          <p:cNvPr id="9" name="Picture 3"/>
          <p:cNvPicPr>
            <a:picLocks noChangeAspect="1" noChangeArrowheads="1"/>
          </p:cNvPicPr>
          <p:nvPr/>
        </p:nvPicPr>
        <p:blipFill>
          <a:blip r:embed="rId4" cstate="print"/>
          <a:srcRect/>
          <a:stretch>
            <a:fillRect/>
          </a:stretch>
        </p:blipFill>
        <p:spPr bwMode="auto">
          <a:xfrm>
            <a:off x="7863337" y="2227481"/>
            <a:ext cx="3353247" cy="2236589"/>
          </a:xfrm>
          <a:prstGeom prst="rect">
            <a:avLst/>
          </a:prstGeom>
          <a:noFill/>
          <a:ln w="9525">
            <a:noFill/>
            <a:miter lim="800000"/>
            <a:headEnd/>
            <a:tailEnd/>
          </a:ln>
        </p:spPr>
      </p:pic>
      <p:pic>
        <p:nvPicPr>
          <p:cNvPr id="10" name="Picture 4"/>
          <p:cNvPicPr>
            <a:picLocks noChangeAspect="1" noChangeArrowheads="1"/>
          </p:cNvPicPr>
          <p:nvPr/>
        </p:nvPicPr>
        <p:blipFill>
          <a:blip r:embed="rId5" cstate="print"/>
          <a:srcRect/>
          <a:stretch>
            <a:fillRect/>
          </a:stretch>
        </p:blipFill>
        <p:spPr bwMode="auto">
          <a:xfrm>
            <a:off x="8549137" y="4500477"/>
            <a:ext cx="2662237" cy="1748978"/>
          </a:xfrm>
          <a:prstGeom prst="rect">
            <a:avLst/>
          </a:prstGeom>
          <a:noFill/>
          <a:ln w="9525">
            <a:noFill/>
            <a:miter lim="800000"/>
            <a:headEnd/>
            <a:tailEnd/>
          </a:ln>
        </p:spPr>
      </p:pic>
      <p:pic>
        <p:nvPicPr>
          <p:cNvPr id="11" name="Picture 5"/>
          <p:cNvPicPr>
            <a:picLocks noChangeAspect="1" noChangeArrowheads="1"/>
          </p:cNvPicPr>
          <p:nvPr/>
        </p:nvPicPr>
        <p:blipFill>
          <a:blip r:embed="rId6" cstate="print"/>
          <a:srcRect/>
          <a:stretch>
            <a:fillRect/>
          </a:stretch>
        </p:blipFill>
        <p:spPr bwMode="auto">
          <a:xfrm>
            <a:off x="1037557" y="4099585"/>
            <a:ext cx="3048000" cy="2286000"/>
          </a:xfrm>
          <a:prstGeom prst="rect">
            <a:avLst/>
          </a:prstGeom>
          <a:noFill/>
          <a:ln w="9525">
            <a:noFill/>
            <a:miter lim="800000"/>
            <a:headEnd/>
            <a:tailEnd/>
          </a:ln>
        </p:spPr>
      </p:pic>
      <p:pic>
        <p:nvPicPr>
          <p:cNvPr id="12" name="Picture 6"/>
          <p:cNvPicPr>
            <a:picLocks noChangeAspect="1" noChangeArrowheads="1"/>
          </p:cNvPicPr>
          <p:nvPr/>
        </p:nvPicPr>
        <p:blipFill>
          <a:blip r:embed="rId7" cstate="print"/>
          <a:srcRect l="6710" t="4978" r="6710" b="10520"/>
          <a:stretch>
            <a:fillRect/>
          </a:stretch>
        </p:blipFill>
        <p:spPr bwMode="auto">
          <a:xfrm>
            <a:off x="4161757" y="4099585"/>
            <a:ext cx="3122950" cy="2286000"/>
          </a:xfrm>
          <a:prstGeom prst="rect">
            <a:avLst/>
          </a:prstGeom>
          <a:noFill/>
          <a:ln w="9525">
            <a:noFill/>
            <a:miter lim="800000"/>
            <a:headEnd/>
            <a:tailEnd/>
          </a:ln>
        </p:spPr>
      </p:pic>
      <p:pic>
        <p:nvPicPr>
          <p:cNvPr id="13" name="Picture 7"/>
          <p:cNvPicPr>
            <a:picLocks noChangeAspect="1" noChangeArrowheads="1"/>
          </p:cNvPicPr>
          <p:nvPr/>
        </p:nvPicPr>
        <p:blipFill>
          <a:blip r:embed="rId8" cstate="print"/>
          <a:srcRect t="11034" r="35182" b="53104"/>
          <a:stretch>
            <a:fillRect/>
          </a:stretch>
        </p:blipFill>
        <p:spPr bwMode="auto">
          <a:xfrm>
            <a:off x="8472937" y="1143025"/>
            <a:ext cx="2743200" cy="841572"/>
          </a:xfrm>
          <a:prstGeom prst="rect">
            <a:avLst/>
          </a:prstGeom>
          <a:noFill/>
          <a:ln w="9525">
            <a:noFill/>
            <a:miter lim="800000"/>
            <a:headEnd/>
            <a:tailEnd/>
          </a:ln>
        </p:spPr>
      </p:pic>
      <p:pic>
        <p:nvPicPr>
          <p:cNvPr id="14" name="Picture 8"/>
          <p:cNvPicPr>
            <a:picLocks noChangeAspect="1" noChangeArrowheads="1"/>
          </p:cNvPicPr>
          <p:nvPr/>
        </p:nvPicPr>
        <p:blipFill>
          <a:blip r:embed="rId8" cstate="print"/>
          <a:srcRect l="40822" t="89484" r="2581" b="2784"/>
          <a:stretch>
            <a:fillRect/>
          </a:stretch>
        </p:blipFill>
        <p:spPr bwMode="auto">
          <a:xfrm>
            <a:off x="8472937" y="1982255"/>
            <a:ext cx="2743200" cy="207818"/>
          </a:xfrm>
          <a:prstGeom prst="rect">
            <a:avLst/>
          </a:prstGeom>
          <a:noFill/>
          <a:ln w="9525">
            <a:noFill/>
            <a:miter lim="800000"/>
            <a:headEnd/>
            <a:tailEnd/>
          </a:ln>
        </p:spPr>
      </p:pic>
    </p:spTree>
    <p:extLst>
      <p:ext uri="{BB962C8B-B14F-4D97-AF65-F5344CB8AC3E}">
        <p14:creationId xmlns:p14="http://schemas.microsoft.com/office/powerpoint/2010/main" val="4925544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Why microbiome data are </a:t>
            </a:r>
            <a:r>
              <a:rPr lang="en-US" u="sng" dirty="0"/>
              <a:t>stratified</a:t>
            </a:r>
            <a:r>
              <a:rPr lang="en-US" dirty="0"/>
              <a:t>: </a:t>
            </a:r>
            <a:r>
              <a:rPr lang="en-US" dirty="0" smtClean="0"/>
              <a:t>contributions</a:t>
            </a:r>
            <a:endParaRPr lang="en-US" dirty="0"/>
          </a:p>
        </p:txBody>
      </p:sp>
      <p:sp>
        <p:nvSpPr>
          <p:cNvPr id="4" name="Date Placeholder 3"/>
          <p:cNvSpPr>
            <a:spLocks noGrp="1"/>
          </p:cNvSpPr>
          <p:nvPr>
            <p:ph type="dt" sz="half" idx="10"/>
          </p:nvPr>
        </p:nvSpPr>
        <p:spPr/>
        <p:txBody>
          <a:bodyPr/>
          <a:lstStyle/>
          <a:p>
            <a:fld id="{F61C376A-F598-5B4F-A8D5-A35E8E160FA5}" type="datetime1">
              <a:rPr lang="en-US" smtClean="0"/>
              <a:t>3/19/2018</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60</a:t>
            </a:fld>
            <a:endParaRPr lang="en-US"/>
          </a:p>
        </p:txBody>
      </p:sp>
      <p:graphicFrame>
        <p:nvGraphicFramePr>
          <p:cNvPr id="25" name="Table 24"/>
          <p:cNvGraphicFramePr>
            <a:graphicFrameLocks noGrp="1"/>
          </p:cNvGraphicFramePr>
          <p:nvPr>
            <p:extLst>
              <p:ext uri="{D42A27DB-BD31-4B8C-83A1-F6EECF244321}">
                <p14:modId xmlns:p14="http://schemas.microsoft.com/office/powerpoint/2010/main" val="4095415233"/>
              </p:ext>
            </p:extLst>
          </p:nvPr>
        </p:nvGraphicFramePr>
        <p:xfrm>
          <a:off x="2240323" y="1398508"/>
          <a:ext cx="7620000" cy="2346960"/>
        </p:xfrm>
        <a:graphic>
          <a:graphicData uri="http://schemas.openxmlformats.org/drawingml/2006/table">
            <a:tbl>
              <a:tblPr firstRow="1" bandRow="1"/>
              <a:tblGrid>
                <a:gridCol w="6553200"/>
                <a:gridCol w="1066800"/>
              </a:tblGrid>
              <a:tr h="28375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kumimoji="0" lang="en-US" sz="1600" b="0" i="0" u="none" strike="noStrike" kern="0" cap="none" spc="0" normalizeH="0" baseline="0" dirty="0" smtClean="0">
                          <a:ln>
                            <a:noFill/>
                          </a:ln>
                          <a:solidFill>
                            <a:srgbClr val="C0504D"/>
                          </a:solidFill>
                          <a:effectLst/>
                          <a:uLnTx/>
                          <a:uFillTx/>
                          <a:latin typeface="Consolas" panose="020B0609020204030204" pitchFamily="49" charset="0"/>
                          <a:ea typeface="+mn-ea"/>
                          <a:cs typeface="+mn-cs"/>
                        </a:rPr>
                        <a:t>UniRef90_R6K3Z5</a:t>
                      </a:r>
                      <a:r>
                        <a:rPr lang="en-US" sz="1600" dirty="0" smtClean="0">
                          <a:solidFill>
                            <a:schemeClr val="bg1"/>
                          </a:solidFill>
                          <a:latin typeface="Consolas" panose="020B0609020204030204" pitchFamily="49" charset="0"/>
                        </a:rPr>
                        <a:t>: </a:t>
                      </a:r>
                      <a:r>
                        <a:rPr lang="en-US" sz="1600" dirty="0" smtClean="0">
                          <a:solidFill>
                            <a:schemeClr val="accent1"/>
                          </a:solidFill>
                          <a:latin typeface="Consolas" panose="020B0609020204030204" pitchFamily="49" charset="0"/>
                        </a:rPr>
                        <a:t>IMP dehydrogenase</a:t>
                      </a:r>
                      <a:r>
                        <a:rPr lang="en-US" sz="1600" dirty="0" smtClean="0">
                          <a:solidFill>
                            <a:schemeClr val="bg1"/>
                          </a:solidFill>
                          <a:latin typeface="Consolas" panose="020B0609020204030204" pitchFamily="49" charset="0"/>
                        </a:rPr>
                        <a:t> </a:t>
                      </a:r>
                      <a:endParaRPr lang="en-US" sz="1600" dirty="0">
                        <a:solidFill>
                          <a:schemeClr val="bg1"/>
                        </a:solidFill>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kumimoji="0" lang="en-US" sz="1600" b="0" i="0" u="none" strike="noStrike" kern="0" cap="none" spc="0" normalizeH="0" baseline="0" dirty="0" smtClean="0">
                          <a:ln>
                            <a:noFill/>
                          </a:ln>
                          <a:solidFill>
                            <a:srgbClr val="8064A2"/>
                          </a:solidFill>
                          <a:effectLst/>
                          <a:uLnTx/>
                          <a:uFillTx/>
                          <a:latin typeface="Consolas" panose="020B0609020204030204" pitchFamily="49" charset="0"/>
                          <a:ea typeface="+mn-ea"/>
                          <a:cs typeface="+mn-cs"/>
                        </a:rPr>
                        <a:t>600.95</a:t>
                      </a:r>
                      <a:endParaRPr kumimoji="0" lang="en-US" sz="1600" b="0" i="0" u="none" strike="noStrike" kern="0" cap="none" spc="0" normalizeH="0" baseline="0" dirty="0">
                        <a:ln>
                          <a:noFill/>
                        </a:ln>
                        <a:solidFill>
                          <a:srgbClr val="8064A2"/>
                        </a:solidFill>
                        <a:effectLst/>
                        <a:uLnTx/>
                        <a:uFillTx/>
                        <a:latin typeface="Consolas" panose="020B0609020204030204" pitchFamily="49"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r>
              <a:tr h="28375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1600" b="0" dirty="0" smtClean="0">
                          <a:solidFill>
                            <a:schemeClr val="tx1"/>
                          </a:solidFill>
                          <a:latin typeface="Consolas" panose="020B0609020204030204" pitchFamily="49" charset="0"/>
                        </a:rPr>
                        <a:t>UniRef90_R6K3Z5: IMP </a:t>
                      </a:r>
                      <a:r>
                        <a:rPr lang="en-US" sz="1600" b="0" dirty="0" err="1" smtClean="0">
                          <a:solidFill>
                            <a:schemeClr val="tx1"/>
                          </a:solidFill>
                          <a:latin typeface="Consolas" panose="020B0609020204030204" pitchFamily="49" charset="0"/>
                        </a:rPr>
                        <a:t>dehydrogenase</a:t>
                      </a:r>
                      <a:r>
                        <a:rPr lang="en-US" sz="1600" b="0" dirty="0" err="1" smtClean="0">
                          <a:solidFill>
                            <a:srgbClr val="002060"/>
                          </a:solidFill>
                          <a:latin typeface="Consolas" panose="020B0609020204030204" pitchFamily="49" charset="0"/>
                        </a:rPr>
                        <a:t>|</a:t>
                      </a:r>
                      <a:r>
                        <a:rPr lang="en-US" sz="1600" dirty="0" err="1" smtClean="0">
                          <a:solidFill>
                            <a:schemeClr val="bg1">
                              <a:lumMod val="50000"/>
                            </a:schemeClr>
                          </a:solidFill>
                          <a:latin typeface="Consolas" panose="020B0609020204030204" pitchFamily="49" charset="0"/>
                        </a:rPr>
                        <a:t>Bacteroides_caccae</a:t>
                      </a:r>
                      <a:endParaRPr lang="en-US" sz="1600" dirty="0">
                        <a:solidFill>
                          <a:schemeClr val="bg1">
                            <a:lumMod val="50000"/>
                          </a:schemeClr>
                        </a:solidFill>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accent3"/>
                          </a:solidFill>
                          <a:latin typeface="Consolas" panose="020B0609020204030204" pitchFamily="49" charset="0"/>
                        </a:rPr>
                        <a:t>234.76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r>
              <a:tr h="28375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smtClean="0">
                          <a:solidFill>
                            <a:schemeClr val="tx1"/>
                          </a:solidFill>
                          <a:latin typeface="Consolas" panose="020B0609020204030204" pitchFamily="49" charset="0"/>
                        </a:rPr>
                        <a:t>UniRef90_R6K3Z5: IMP </a:t>
                      </a:r>
                      <a:r>
                        <a:rPr lang="en-US" sz="1600" b="0" dirty="0" err="1" smtClean="0">
                          <a:solidFill>
                            <a:schemeClr val="tx1"/>
                          </a:solidFill>
                          <a:latin typeface="Consolas" panose="020B0609020204030204" pitchFamily="49" charset="0"/>
                        </a:rPr>
                        <a:t>dehydrogenase|</a:t>
                      </a:r>
                      <a:r>
                        <a:rPr lang="en-US" sz="1600" dirty="0" err="1" smtClean="0">
                          <a:solidFill>
                            <a:schemeClr val="bg1">
                              <a:lumMod val="50000"/>
                            </a:schemeClr>
                          </a:solidFill>
                          <a:latin typeface="Consolas" panose="020B0609020204030204" pitchFamily="49" charset="0"/>
                        </a:rPr>
                        <a:t>Bacteroides_dorei</a:t>
                      </a:r>
                      <a:endParaRPr lang="en-US" sz="1600" dirty="0" smtClean="0">
                        <a:solidFill>
                          <a:schemeClr val="bg1">
                            <a:lumMod val="50000"/>
                          </a:schemeClr>
                        </a:solidFill>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lang="en-US" sz="1600" dirty="0" smtClean="0">
                          <a:solidFill>
                            <a:schemeClr val="accent3"/>
                          </a:solidFill>
                          <a:latin typeface="Consolas" panose="020B0609020204030204" pitchFamily="49" charset="0"/>
                        </a:rPr>
                        <a:t>107.38</a:t>
                      </a:r>
                      <a:endParaRPr lang="en-US" sz="1600" dirty="0">
                        <a:solidFill>
                          <a:schemeClr val="accent3"/>
                        </a:solidFill>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r>
              <a:tr h="28375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smtClean="0">
                          <a:solidFill>
                            <a:schemeClr val="tx1"/>
                          </a:solidFill>
                          <a:latin typeface="Consolas" panose="020B0609020204030204" pitchFamily="49" charset="0"/>
                        </a:rPr>
                        <a:t>UniRef90_R6K3Z5: IMP </a:t>
                      </a:r>
                      <a:r>
                        <a:rPr lang="en-US" sz="1600" b="0" dirty="0" err="1" smtClean="0">
                          <a:solidFill>
                            <a:schemeClr val="tx1"/>
                          </a:solidFill>
                          <a:latin typeface="Consolas" panose="020B0609020204030204" pitchFamily="49" charset="0"/>
                        </a:rPr>
                        <a:t>dehydrogenase|</a:t>
                      </a:r>
                      <a:r>
                        <a:rPr lang="en-US" sz="1600" dirty="0" err="1" smtClean="0">
                          <a:solidFill>
                            <a:schemeClr val="bg1">
                              <a:lumMod val="50000"/>
                            </a:schemeClr>
                          </a:solidFill>
                          <a:latin typeface="Consolas" panose="020B0609020204030204" pitchFamily="49" charset="0"/>
                        </a:rPr>
                        <a:t>Bacteroides_ovatus</a:t>
                      </a:r>
                      <a:endParaRPr lang="en-US" sz="1600" dirty="0" smtClean="0">
                        <a:solidFill>
                          <a:schemeClr val="bg1">
                            <a:lumMod val="50000"/>
                          </a:schemeClr>
                        </a:solidFill>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lang="en-US" sz="1600" dirty="0" smtClean="0">
                          <a:solidFill>
                            <a:schemeClr val="accent3"/>
                          </a:solidFill>
                          <a:latin typeface="Consolas" panose="020B0609020204030204" pitchFamily="49" charset="0"/>
                        </a:rPr>
                        <a:t>92.18</a:t>
                      </a:r>
                      <a:endParaRPr lang="en-US" sz="1600" dirty="0">
                        <a:solidFill>
                          <a:schemeClr val="accent3"/>
                        </a:solidFill>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r>
              <a:tr h="28375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smtClean="0">
                          <a:solidFill>
                            <a:schemeClr val="tx1"/>
                          </a:solidFill>
                          <a:latin typeface="Consolas" panose="020B0609020204030204" pitchFamily="49" charset="0"/>
                        </a:rPr>
                        <a:t>UniRef90_R6K3Z5: IMP </a:t>
                      </a:r>
                      <a:r>
                        <a:rPr lang="en-US" sz="1600" b="0" dirty="0" err="1" smtClean="0">
                          <a:solidFill>
                            <a:schemeClr val="tx1"/>
                          </a:solidFill>
                          <a:latin typeface="Consolas" panose="020B0609020204030204" pitchFamily="49" charset="0"/>
                        </a:rPr>
                        <a:t>dehydrogenase|</a:t>
                      </a:r>
                      <a:r>
                        <a:rPr lang="en-US" sz="1600" dirty="0" err="1" smtClean="0">
                          <a:solidFill>
                            <a:schemeClr val="bg1">
                              <a:lumMod val="50000"/>
                            </a:schemeClr>
                          </a:solidFill>
                          <a:latin typeface="Consolas" panose="020B0609020204030204" pitchFamily="49" charset="0"/>
                        </a:rPr>
                        <a:t>Bacteroides_stercoris</a:t>
                      </a:r>
                      <a:endParaRPr lang="en-US" sz="1600" dirty="0" smtClean="0">
                        <a:solidFill>
                          <a:schemeClr val="bg1">
                            <a:lumMod val="50000"/>
                          </a:schemeClr>
                        </a:solidFill>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lang="en-US" sz="1600" dirty="0" smtClean="0">
                          <a:solidFill>
                            <a:schemeClr val="accent3"/>
                          </a:solidFill>
                          <a:latin typeface="Consolas" panose="020B0609020204030204" pitchFamily="49" charset="0"/>
                        </a:rPr>
                        <a:t>83.95</a:t>
                      </a:r>
                      <a:endParaRPr lang="en-US" sz="1600" dirty="0">
                        <a:solidFill>
                          <a:schemeClr val="accent3"/>
                        </a:solidFill>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r>
              <a:tr h="28375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smtClean="0">
                          <a:solidFill>
                            <a:schemeClr val="tx1"/>
                          </a:solidFill>
                          <a:latin typeface="Consolas" panose="020B0609020204030204" pitchFamily="49" charset="0"/>
                        </a:rPr>
                        <a:t>UniRef90_R6K3Z5: IMP dehydrogenase|</a:t>
                      </a:r>
                      <a:r>
                        <a:rPr kumimoji="0" lang="en-US" sz="1600" b="0" i="0" u="none" strike="noStrike" kern="1200" cap="none" spc="0" normalizeH="0" baseline="0" noProof="0" dirty="0" err="1" smtClean="0">
                          <a:ln>
                            <a:noFill/>
                          </a:ln>
                          <a:solidFill>
                            <a:schemeClr val="bg1">
                              <a:lumMod val="50000"/>
                            </a:schemeClr>
                          </a:solidFill>
                          <a:effectLst/>
                          <a:uLnTx/>
                          <a:uFillTx/>
                          <a:latin typeface="Consolas" panose="020B0609020204030204" pitchFamily="49" charset="0"/>
                          <a:ea typeface="+mn-ea"/>
                          <a:cs typeface="+mn-cs"/>
                        </a:rPr>
                        <a:t>Bacteroides_vulgatus</a:t>
                      </a:r>
                      <a:endParaRPr kumimoji="0" lang="en-US" sz="1600" b="0" i="0" u="none" strike="noStrike" kern="1200" cap="none" spc="0" normalizeH="0" baseline="0" noProof="0" dirty="0" smtClean="0">
                        <a:ln>
                          <a:noFill/>
                        </a:ln>
                        <a:solidFill>
                          <a:schemeClr val="bg1">
                            <a:lumMod val="50000"/>
                          </a:schemeClr>
                        </a:solidFill>
                        <a:effectLst/>
                        <a:uLnTx/>
                        <a:uFillTx/>
                        <a:latin typeface="Consolas" panose="020B0609020204030204" pitchFamily="49"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lang="en-US" sz="1600" dirty="0" smtClean="0">
                          <a:solidFill>
                            <a:schemeClr val="accent3"/>
                          </a:solidFill>
                          <a:latin typeface="Consolas" panose="020B0609020204030204" pitchFamily="49" charset="0"/>
                        </a:rPr>
                        <a:t>57.27</a:t>
                      </a:r>
                      <a:endParaRPr lang="en-US" sz="1600" dirty="0">
                        <a:solidFill>
                          <a:schemeClr val="accent3"/>
                        </a:solidFill>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r>
              <a:tr h="28375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smtClean="0">
                          <a:solidFill>
                            <a:schemeClr val="tx1"/>
                          </a:solidFill>
                          <a:latin typeface="Consolas" panose="020B0609020204030204" pitchFamily="49" charset="0"/>
                        </a:rPr>
                        <a:t>UniRef90_R6K3Z5: IMP dehydrogenase|</a:t>
                      </a:r>
                      <a:r>
                        <a:rPr kumimoji="0" lang="en-US" sz="1600" b="0" i="0" u="none" strike="noStrike" kern="1200" cap="none" spc="0" normalizeH="0" baseline="0" noProof="0" dirty="0" smtClean="0">
                          <a:ln>
                            <a:noFill/>
                          </a:ln>
                          <a:solidFill>
                            <a:schemeClr val="accent2"/>
                          </a:solidFill>
                          <a:effectLst/>
                          <a:uLnTx/>
                          <a:uFillTx/>
                          <a:latin typeface="Consolas" panose="020B0609020204030204" pitchFamily="49" charset="0"/>
                          <a:ea typeface="+mn-ea"/>
                          <a:cs typeface="+mn-cs"/>
                        </a:rPr>
                        <a:t>unclassified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lang="en-US" sz="1600" dirty="0" smtClean="0">
                          <a:solidFill>
                            <a:schemeClr val="accent2"/>
                          </a:solidFill>
                          <a:latin typeface="Consolas" panose="020B0609020204030204" pitchFamily="49" charset="0"/>
                        </a:rPr>
                        <a:t>25.41</a:t>
                      </a:r>
                      <a:endParaRPr lang="en-US" sz="1600" dirty="0">
                        <a:solidFill>
                          <a:schemeClr val="accent2"/>
                        </a:solidFill>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26" name="Table 25"/>
          <p:cNvGraphicFramePr>
            <a:graphicFrameLocks noGrp="1"/>
          </p:cNvGraphicFramePr>
          <p:nvPr>
            <p:extLst>
              <p:ext uri="{D42A27DB-BD31-4B8C-83A1-F6EECF244321}">
                <p14:modId xmlns:p14="http://schemas.microsoft.com/office/powerpoint/2010/main" val="2955083284"/>
              </p:ext>
            </p:extLst>
          </p:nvPr>
        </p:nvGraphicFramePr>
        <p:xfrm>
          <a:off x="2240323" y="1395794"/>
          <a:ext cx="7620000" cy="335280"/>
        </p:xfrm>
        <a:graphic>
          <a:graphicData uri="http://schemas.openxmlformats.org/drawingml/2006/table">
            <a:tbl>
              <a:tblPr firstRow="1" bandRow="1"/>
              <a:tblGrid>
                <a:gridCol w="6553200"/>
                <a:gridCol w="1066800"/>
              </a:tblGrid>
              <a:tr h="28375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kumimoji="0" lang="en-US" sz="1600" b="0" i="0" u="none" strike="noStrike" kern="0" cap="none" spc="0" normalizeH="0" baseline="0" dirty="0" smtClean="0">
                          <a:ln>
                            <a:noFill/>
                          </a:ln>
                          <a:solidFill>
                            <a:srgbClr val="C0504D"/>
                          </a:solidFill>
                          <a:effectLst/>
                          <a:uLnTx/>
                          <a:uFillTx/>
                          <a:latin typeface="Consolas" panose="020B0609020204030204" pitchFamily="49" charset="0"/>
                          <a:ea typeface="+mn-ea"/>
                          <a:cs typeface="+mn-cs"/>
                        </a:rPr>
                        <a:t>UniRef90_R6K3Z5</a:t>
                      </a:r>
                      <a:r>
                        <a:rPr lang="en-US" sz="1600" dirty="0" smtClean="0">
                          <a:solidFill>
                            <a:schemeClr val="bg1"/>
                          </a:solidFill>
                          <a:latin typeface="Consolas" panose="020B0609020204030204" pitchFamily="49" charset="0"/>
                        </a:rPr>
                        <a:t>: </a:t>
                      </a:r>
                      <a:r>
                        <a:rPr lang="en-US" sz="1600" dirty="0" smtClean="0">
                          <a:solidFill>
                            <a:schemeClr val="accent1"/>
                          </a:solidFill>
                          <a:latin typeface="Consolas" panose="020B0609020204030204" pitchFamily="49" charset="0"/>
                        </a:rPr>
                        <a:t>IMP dehydrogenase</a:t>
                      </a:r>
                      <a:r>
                        <a:rPr lang="en-US" sz="1600" dirty="0" smtClean="0">
                          <a:solidFill>
                            <a:schemeClr val="bg1"/>
                          </a:solidFill>
                          <a:latin typeface="Consolas" panose="020B0609020204030204" pitchFamily="49" charset="0"/>
                        </a:rPr>
                        <a:t> </a:t>
                      </a:r>
                      <a:endParaRPr lang="en-US" sz="1600" dirty="0">
                        <a:solidFill>
                          <a:schemeClr val="bg1"/>
                        </a:solidFill>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kumimoji="0" lang="en-US" sz="1600" b="0" i="0" u="none" strike="noStrike" kern="0" cap="none" spc="0" normalizeH="0" baseline="0" dirty="0" smtClean="0">
                          <a:ln>
                            <a:noFill/>
                          </a:ln>
                          <a:solidFill>
                            <a:srgbClr val="8064A2"/>
                          </a:solidFill>
                          <a:effectLst/>
                          <a:uLnTx/>
                          <a:uFillTx/>
                          <a:latin typeface="Consolas" panose="020B0609020204030204" pitchFamily="49" charset="0"/>
                          <a:ea typeface="+mn-ea"/>
                          <a:cs typeface="+mn-cs"/>
                        </a:rPr>
                        <a:t>600.95</a:t>
                      </a:r>
                      <a:endParaRPr kumimoji="0" lang="en-US" sz="1600" b="0" i="0" u="none" strike="noStrike" kern="0" cap="none" spc="0" normalizeH="0" baseline="0" dirty="0">
                        <a:ln>
                          <a:noFill/>
                        </a:ln>
                        <a:solidFill>
                          <a:srgbClr val="8064A2"/>
                        </a:solidFill>
                        <a:effectLst/>
                        <a:uLnTx/>
                        <a:uFillTx/>
                        <a:latin typeface="Consolas" panose="020B0609020204030204" pitchFamily="49"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7" name="Rectangle 26"/>
          <p:cNvSpPr/>
          <p:nvPr/>
        </p:nvSpPr>
        <p:spPr>
          <a:xfrm>
            <a:off x="2172512" y="1078468"/>
            <a:ext cx="2034403"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smtClean="0">
                <a:ln>
                  <a:noFill/>
                </a:ln>
                <a:solidFill>
                  <a:srgbClr val="C0504D"/>
                </a:solidFill>
                <a:effectLst/>
                <a:uLnTx/>
                <a:uFillTx/>
              </a:rPr>
              <a:t>UniRef</a:t>
            </a:r>
            <a:r>
              <a:rPr kumimoji="0" lang="en-US" sz="1800" b="1" i="0" u="none" strike="noStrike" kern="0" cap="none" spc="0" normalizeH="0" baseline="0" noProof="0" dirty="0" smtClean="0">
                <a:ln>
                  <a:noFill/>
                </a:ln>
                <a:solidFill>
                  <a:srgbClr val="C0504D"/>
                </a:solidFill>
                <a:effectLst/>
                <a:uLnTx/>
                <a:uFillTx/>
              </a:rPr>
              <a:t> gene cluster</a:t>
            </a:r>
            <a:endParaRPr kumimoji="0" lang="en-US" sz="1800" b="1" i="0" u="none" strike="noStrike" kern="0" cap="none" spc="0" normalizeH="0" baseline="0" noProof="0" dirty="0" smtClean="0">
              <a:ln>
                <a:noFill/>
              </a:ln>
              <a:solidFill>
                <a:prstClr val="black"/>
              </a:solidFill>
              <a:effectLst/>
              <a:uLnTx/>
              <a:uFillTx/>
            </a:endParaRPr>
          </a:p>
        </p:txBody>
      </p:sp>
      <p:sp>
        <p:nvSpPr>
          <p:cNvPr id="28" name="Rectangle 27"/>
          <p:cNvSpPr/>
          <p:nvPr/>
        </p:nvSpPr>
        <p:spPr>
          <a:xfrm>
            <a:off x="4602523" y="1078468"/>
            <a:ext cx="1268296"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4F81BD"/>
                </a:solidFill>
                <a:effectLst/>
                <a:uLnTx/>
                <a:uFillTx/>
              </a:rPr>
              <a:t>Gene name</a:t>
            </a:r>
          </a:p>
        </p:txBody>
      </p:sp>
      <p:sp>
        <p:nvSpPr>
          <p:cNvPr id="29" name="Rectangle 28"/>
          <p:cNvSpPr/>
          <p:nvPr/>
        </p:nvSpPr>
        <p:spPr>
          <a:xfrm>
            <a:off x="7024123" y="1078468"/>
            <a:ext cx="2849819" cy="369332"/>
          </a:xfrm>
          <a:prstGeom prst="rect">
            <a:avLst/>
          </a:prstGeom>
        </p:spPr>
        <p:txBody>
          <a:bodyPr wrap="non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8064A2"/>
                </a:solidFill>
                <a:effectLst/>
                <a:uLnTx/>
                <a:uFillTx/>
              </a:rPr>
              <a:t>Total gene abundance (RPK)</a:t>
            </a:r>
          </a:p>
        </p:txBody>
      </p:sp>
      <p:sp>
        <p:nvSpPr>
          <p:cNvPr id="30" name="Rectangle 29"/>
          <p:cNvSpPr/>
          <p:nvPr/>
        </p:nvSpPr>
        <p:spPr>
          <a:xfrm>
            <a:off x="6310888" y="3810000"/>
            <a:ext cx="3983783"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chemeClr val="bg1">
                    <a:lumMod val="50000"/>
                  </a:schemeClr>
                </a:solidFill>
                <a:effectLst/>
                <a:uLnTx/>
                <a:uFillTx/>
              </a:rPr>
              <a:t>Per-species</a:t>
            </a:r>
            <a:r>
              <a:rPr kumimoji="0" lang="en-US" sz="1800" b="0" i="0" u="none" strike="noStrike" kern="0" cap="none" spc="0" normalizeH="0" baseline="0" noProof="0" dirty="0" smtClean="0">
                <a:ln>
                  <a:noFill/>
                </a:ln>
                <a:solidFill>
                  <a:schemeClr val="bg1">
                    <a:lumMod val="50000"/>
                  </a:schemeClr>
                </a:solidFill>
                <a:effectLst/>
                <a:uLnTx/>
                <a:uFillTx/>
              </a:rPr>
              <a:t> </a:t>
            </a:r>
            <a:r>
              <a:rPr kumimoji="0" lang="en-US" sz="1800" b="0" i="0" u="none" strike="noStrike" kern="0" cap="none" spc="0" normalizeH="0" baseline="0" noProof="0" dirty="0" smtClean="0">
                <a:ln>
                  <a:noFill/>
                </a:ln>
                <a:solidFill>
                  <a:prstClr val="white"/>
                </a:solidFill>
                <a:effectLst/>
                <a:uLnTx/>
                <a:uFillTx/>
              </a:rPr>
              <a:t>&amp; </a:t>
            </a:r>
            <a:r>
              <a:rPr kumimoji="0" lang="en-US" sz="1800" b="1" i="0" u="none" strike="noStrike" kern="0" cap="none" spc="0" normalizeH="0" baseline="0" noProof="0" dirty="0" smtClean="0">
                <a:ln>
                  <a:noFill/>
                </a:ln>
                <a:solidFill>
                  <a:srgbClr val="F79646"/>
                </a:solidFill>
                <a:effectLst/>
                <a:uLnTx/>
                <a:uFillTx/>
              </a:rPr>
              <a:t>unclassified</a:t>
            </a:r>
            <a:r>
              <a:rPr kumimoji="0" lang="en-US" sz="1800" b="0" i="0" u="none" strike="noStrike" kern="0" cap="none" spc="0" normalizeH="0" baseline="0" noProof="0" dirty="0" smtClean="0">
                <a:ln>
                  <a:noFill/>
                </a:ln>
                <a:solidFill>
                  <a:prstClr val="white"/>
                </a:solidFill>
                <a:effectLst/>
                <a:uLnTx/>
                <a:uFillTx/>
              </a:rPr>
              <a:t> stratifications</a:t>
            </a:r>
          </a:p>
        </p:txBody>
      </p:sp>
      <p:graphicFrame>
        <p:nvGraphicFramePr>
          <p:cNvPr id="31" name="Table 30"/>
          <p:cNvGraphicFramePr>
            <a:graphicFrameLocks noGrp="1"/>
          </p:cNvGraphicFramePr>
          <p:nvPr>
            <p:extLst>
              <p:ext uri="{D42A27DB-BD31-4B8C-83A1-F6EECF244321}">
                <p14:modId xmlns:p14="http://schemas.microsoft.com/office/powerpoint/2010/main" val="2836519527"/>
              </p:ext>
            </p:extLst>
          </p:nvPr>
        </p:nvGraphicFramePr>
        <p:xfrm>
          <a:off x="2240323" y="5181600"/>
          <a:ext cx="7619999" cy="1005840"/>
        </p:xfrm>
        <a:graphic>
          <a:graphicData uri="http://schemas.openxmlformats.org/drawingml/2006/table">
            <a:tbl>
              <a:tblPr firstRow="1" bandRow="1"/>
              <a:tblGrid>
                <a:gridCol w="5748421"/>
                <a:gridCol w="1109579"/>
                <a:gridCol w="761999"/>
              </a:tblGrid>
              <a:tr h="28375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0" cap="none" spc="0" normalizeH="0" baseline="0" dirty="0" smtClean="0">
                          <a:ln>
                            <a:noFill/>
                          </a:ln>
                          <a:solidFill>
                            <a:srgbClr val="C0504D"/>
                          </a:solidFill>
                          <a:effectLst/>
                          <a:uLnTx/>
                          <a:uFillTx/>
                          <a:latin typeface="Consolas" panose="020B0609020204030204" pitchFamily="49" charset="0"/>
                          <a:ea typeface="+mn-ea"/>
                          <a:cs typeface="+mn-cs"/>
                        </a:rPr>
                        <a:t>PWY-7221: GTP biosynthesis</a:t>
                      </a:r>
                      <a:endParaRPr kumimoji="0" lang="en-US" sz="1600" b="0" i="0" u="none" strike="noStrike" kern="0" cap="none" spc="0" normalizeH="0" baseline="0" dirty="0">
                        <a:ln>
                          <a:noFill/>
                        </a:ln>
                        <a:solidFill>
                          <a:srgbClr val="C0504D"/>
                        </a:solidFill>
                        <a:effectLst/>
                        <a:uLnTx/>
                        <a:uFillTx/>
                        <a:latin typeface="Consolas" panose="020B0609020204030204" pitchFamily="49"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smtClean="0">
                          <a:solidFill>
                            <a:schemeClr val="bg2">
                              <a:lumMod val="75000"/>
                            </a:schemeClr>
                          </a:solidFill>
                          <a:latin typeface="Consolas" panose="020B0609020204030204" pitchFamily="49" charset="0"/>
                        </a:rPr>
                        <a:t>200.35</a:t>
                      </a:r>
                      <a:endParaRPr lang="en-US" sz="1600" dirty="0">
                        <a:solidFill>
                          <a:schemeClr val="bg2">
                            <a:lumMod val="75000"/>
                          </a:schemeClr>
                        </a:solidFill>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lang="en-US" sz="1600" dirty="0" smtClean="0">
                          <a:solidFill>
                            <a:schemeClr val="bg2">
                              <a:lumMod val="75000"/>
                            </a:schemeClr>
                          </a:solidFill>
                          <a:latin typeface="Consolas" panose="020B0609020204030204" pitchFamily="49" charset="0"/>
                        </a:rPr>
                        <a:t>1</a:t>
                      </a:r>
                      <a:endParaRPr lang="en-US" sz="1600" dirty="0">
                        <a:solidFill>
                          <a:schemeClr val="bg2">
                            <a:lumMod val="75000"/>
                          </a:schemeClr>
                        </a:solidFill>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r>
              <a:tr h="28375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600" dirty="0" smtClean="0">
                          <a:solidFill>
                            <a:schemeClr val="tx1"/>
                          </a:solidFill>
                          <a:latin typeface="Consolas" panose="020B0609020204030204" pitchFamily="49" charset="0"/>
                        </a:rPr>
                        <a:t>PWY-7221: GTP biosynthesis</a:t>
                      </a:r>
                      <a:r>
                        <a:rPr lang="en-US" sz="1600" dirty="0" smtClean="0">
                          <a:solidFill>
                            <a:schemeClr val="tx1"/>
                          </a:solidFill>
                          <a:latin typeface="Consolas" panose="020B0609020204030204" pitchFamily="49" charset="0"/>
                        </a:rPr>
                        <a:t>|</a:t>
                      </a:r>
                      <a:r>
                        <a:rPr lang="en-US" sz="1600" dirty="0" err="1" smtClean="0">
                          <a:solidFill>
                            <a:schemeClr val="tx1"/>
                          </a:solidFill>
                          <a:latin typeface="Consolas" panose="020B0609020204030204" pitchFamily="49" charset="0"/>
                        </a:rPr>
                        <a:t>Bacteroides_caccae</a:t>
                      </a:r>
                      <a:endParaRPr lang="en-US" sz="1600" dirty="0">
                        <a:solidFill>
                          <a:schemeClr val="tx1"/>
                        </a:solidFill>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bg2">
                              <a:lumMod val="75000"/>
                            </a:schemeClr>
                          </a:solidFill>
                          <a:latin typeface="Consolas" panose="020B0609020204030204" pitchFamily="49" charset="0"/>
                        </a:rPr>
                        <a:t>120.23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bg2">
                              <a:lumMod val="75000"/>
                            </a:schemeClr>
                          </a:solidFill>
                          <a:latin typeface="Consolas" panose="020B0609020204030204" pitchFamily="49"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solidFill>
                        <a:sysClr val="windowText" lastClr="000000">
                          <a:lumMod val="65000"/>
                          <a:lumOff val="35000"/>
                        </a:sysClr>
                      </a:solidFill>
                      <a:prstDash val="solid"/>
                      <a:round/>
                      <a:headEnd type="none" w="med" len="med"/>
                      <a:tailEnd type="none" w="med" len="med"/>
                    </a:lnB>
                    <a:lnTlToBr w="12700" cmpd="sng">
                      <a:noFill/>
                      <a:prstDash val="solid"/>
                    </a:lnTlToBr>
                    <a:lnBlToTr w="12700" cmpd="sng">
                      <a:noFill/>
                      <a:prstDash val="solid"/>
                    </a:lnBlToTr>
                    <a:noFill/>
                  </a:tcPr>
                </a:tc>
              </a:tr>
              <a:tr h="28375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600" dirty="0" smtClean="0">
                          <a:solidFill>
                            <a:schemeClr val="tx1"/>
                          </a:solidFill>
                          <a:latin typeface="Consolas" panose="020B0609020204030204" pitchFamily="49" charset="0"/>
                        </a:rPr>
                        <a:t>PWY-7221: GTP biosynthesis</a:t>
                      </a:r>
                      <a:r>
                        <a:rPr lang="en-US" sz="1600" dirty="0" smtClean="0">
                          <a:solidFill>
                            <a:schemeClr val="tx1"/>
                          </a:solidFill>
                          <a:latin typeface="Consolas" panose="020B0609020204030204" pitchFamily="49" charset="0"/>
                        </a:rPr>
                        <a:t>|</a:t>
                      </a:r>
                      <a:r>
                        <a:rPr lang="en-US" sz="1600" dirty="0" err="1" smtClean="0">
                          <a:solidFill>
                            <a:schemeClr val="tx1"/>
                          </a:solidFill>
                          <a:latin typeface="Consolas" panose="020B0609020204030204" pitchFamily="49" charset="0"/>
                        </a:rPr>
                        <a:t>Bacteroides_dorei</a:t>
                      </a:r>
                      <a:endParaRPr lang="en-US" sz="1600" dirty="0" smtClean="0">
                        <a:solidFill>
                          <a:schemeClr val="tx1"/>
                        </a:solidFill>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600" dirty="0" smtClean="0">
                          <a:solidFill>
                            <a:schemeClr val="bg2">
                              <a:lumMod val="75000"/>
                            </a:schemeClr>
                          </a:solidFill>
                          <a:latin typeface="Consolas" panose="020B0609020204030204" pitchFamily="49" charset="0"/>
                        </a:rPr>
                        <a:t>11.12</a:t>
                      </a:r>
                      <a:endParaRPr lang="en-US" sz="1600" dirty="0">
                        <a:solidFill>
                          <a:schemeClr val="bg2">
                            <a:lumMod val="75000"/>
                          </a:schemeClr>
                        </a:solidFill>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lang="en-US" sz="1600" dirty="0" smtClean="0">
                          <a:solidFill>
                            <a:schemeClr val="bg2">
                              <a:lumMod val="75000"/>
                            </a:schemeClr>
                          </a:solidFill>
                          <a:latin typeface="Consolas" panose="020B0609020204030204" pitchFamily="49" charset="0"/>
                        </a:rPr>
                        <a:t>0</a:t>
                      </a:r>
                      <a:endParaRPr lang="en-US" sz="1600" dirty="0">
                        <a:solidFill>
                          <a:schemeClr val="bg2">
                            <a:lumMod val="75000"/>
                          </a:schemeClr>
                        </a:solidFill>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lumMod val="65000"/>
                          <a:lumOff val="35000"/>
                        </a:sys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cxnSp>
        <p:nvCxnSpPr>
          <p:cNvPr id="32" name="Straight Arrow Connector 31"/>
          <p:cNvCxnSpPr/>
          <p:nvPr/>
        </p:nvCxnSpPr>
        <p:spPr>
          <a:xfrm flipV="1">
            <a:off x="10165123" y="1600200"/>
            <a:ext cx="0" cy="2057400"/>
          </a:xfrm>
          <a:prstGeom prst="straightConnector1">
            <a:avLst/>
          </a:prstGeom>
          <a:noFill/>
          <a:ln w="28575" cap="flat" cmpd="sng" algn="ctr">
            <a:solidFill>
              <a:schemeClr val="tx1"/>
            </a:solidFill>
            <a:prstDash val="solid"/>
            <a:tailEnd type="arrow"/>
          </a:ln>
          <a:effectLst/>
        </p:spPr>
      </p:cxnSp>
      <p:sp>
        <p:nvSpPr>
          <p:cNvPr id="33" name="TextBox 32"/>
          <p:cNvSpPr txBox="1"/>
          <p:nvPr/>
        </p:nvSpPr>
        <p:spPr>
          <a:xfrm>
            <a:off x="9845083" y="2325469"/>
            <a:ext cx="685800" cy="646331"/>
          </a:xfrm>
          <a:prstGeom prst="rect">
            <a:avLst/>
          </a:prstGeom>
          <a:noFill/>
        </p:spPr>
        <p:txBody>
          <a:bodyPr wrap="square" rtlCol="0">
            <a:spAutoFit/>
          </a:bodyPr>
          <a:lstStyle/>
          <a:p>
            <a:pPr algn="ctr"/>
            <a:r>
              <a:rPr lang="el-GR" sz="3600" dirty="0">
                <a:solidFill>
                  <a:prstClr val="white"/>
                </a:solidFill>
                <a:effectLst>
                  <a:glow rad="101600">
                    <a:prstClr val="black">
                      <a:alpha val="60000"/>
                    </a:prstClr>
                  </a:glow>
                </a:effectLst>
                <a:latin typeface="Cambria" panose="02040503050406030204" pitchFamily="18" charset="0"/>
              </a:rPr>
              <a:t>Σ</a:t>
            </a:r>
            <a:endParaRPr lang="en-US" sz="3600" dirty="0">
              <a:solidFill>
                <a:prstClr val="white"/>
              </a:solidFill>
              <a:effectLst>
                <a:glow rad="101600">
                  <a:prstClr val="black">
                    <a:alpha val="60000"/>
                  </a:prstClr>
                </a:glow>
              </a:effectLst>
              <a:latin typeface="Cambria" panose="02040503050406030204" pitchFamily="18" charset="0"/>
            </a:endParaRPr>
          </a:p>
        </p:txBody>
      </p:sp>
      <p:sp>
        <p:nvSpPr>
          <p:cNvPr id="34" name="Rectangle 33"/>
          <p:cNvSpPr/>
          <p:nvPr/>
        </p:nvSpPr>
        <p:spPr>
          <a:xfrm>
            <a:off x="2861199" y="4876800"/>
            <a:ext cx="1893724"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smtClean="0">
                <a:ln>
                  <a:noFill/>
                </a:ln>
                <a:solidFill>
                  <a:srgbClr val="C0504D"/>
                </a:solidFill>
                <a:effectLst/>
                <a:uLnTx/>
                <a:uFillTx/>
              </a:rPr>
              <a:t>MetaCyc</a:t>
            </a:r>
            <a:r>
              <a:rPr kumimoji="0" lang="en-US" sz="1800" b="1" i="0" u="none" strike="noStrike" kern="0" cap="none" spc="0" normalizeH="0" baseline="0" noProof="0" dirty="0" smtClean="0">
                <a:ln>
                  <a:noFill/>
                </a:ln>
                <a:solidFill>
                  <a:srgbClr val="C0504D"/>
                </a:solidFill>
                <a:effectLst/>
                <a:uLnTx/>
                <a:uFillTx/>
              </a:rPr>
              <a:t> pathway</a:t>
            </a:r>
            <a:endParaRPr kumimoji="0" lang="en-US" sz="1800" b="1" i="0" u="none" strike="noStrike" kern="0" cap="none" spc="0" normalizeH="0" baseline="0" noProof="0" dirty="0" smtClean="0">
              <a:ln>
                <a:noFill/>
              </a:ln>
              <a:solidFill>
                <a:prstClr val="black"/>
              </a:solidFill>
              <a:effectLst/>
              <a:uLnTx/>
              <a:uFillTx/>
            </a:endParaRPr>
          </a:p>
        </p:txBody>
      </p:sp>
      <p:cxnSp>
        <p:nvCxnSpPr>
          <p:cNvPr id="35" name="Straight Arrow Connector 34"/>
          <p:cNvCxnSpPr/>
          <p:nvPr/>
        </p:nvCxnSpPr>
        <p:spPr>
          <a:xfrm>
            <a:off x="2164123" y="4724400"/>
            <a:ext cx="1524000" cy="0"/>
          </a:xfrm>
          <a:prstGeom prst="straightConnector1">
            <a:avLst/>
          </a:prstGeom>
          <a:noFill/>
          <a:ln w="28575" cap="flat" cmpd="sng" algn="ctr">
            <a:solidFill>
              <a:srgbClr val="C0504D"/>
            </a:solidFill>
            <a:prstDash val="solid"/>
            <a:tailEnd type="stealth" w="lg" len="lg"/>
          </a:ln>
          <a:effectLst/>
        </p:spPr>
      </p:cxnSp>
      <p:cxnSp>
        <p:nvCxnSpPr>
          <p:cNvPr id="36" name="Straight Arrow Connector 35"/>
          <p:cNvCxnSpPr/>
          <p:nvPr/>
        </p:nvCxnSpPr>
        <p:spPr>
          <a:xfrm>
            <a:off x="3764323" y="4724400"/>
            <a:ext cx="1524000" cy="0"/>
          </a:xfrm>
          <a:prstGeom prst="straightConnector1">
            <a:avLst/>
          </a:prstGeom>
          <a:noFill/>
          <a:ln w="28575" cap="flat" cmpd="sng" algn="ctr">
            <a:solidFill>
              <a:srgbClr val="C0504D"/>
            </a:solidFill>
            <a:prstDash val="solid"/>
            <a:tailEnd type="stealth" w="lg" len="lg"/>
          </a:ln>
          <a:effectLst/>
        </p:spPr>
      </p:cxnSp>
      <p:cxnSp>
        <p:nvCxnSpPr>
          <p:cNvPr id="37" name="Straight Arrow Connector 36"/>
          <p:cNvCxnSpPr/>
          <p:nvPr/>
        </p:nvCxnSpPr>
        <p:spPr>
          <a:xfrm>
            <a:off x="5364523" y="4724400"/>
            <a:ext cx="1524000" cy="0"/>
          </a:xfrm>
          <a:prstGeom prst="straightConnector1">
            <a:avLst/>
          </a:prstGeom>
          <a:noFill/>
          <a:ln w="28575" cap="flat" cmpd="sng" algn="ctr">
            <a:solidFill>
              <a:srgbClr val="C0504D"/>
            </a:solidFill>
            <a:prstDash val="solid"/>
            <a:tailEnd type="stealth" w="lg" len="lg"/>
          </a:ln>
          <a:effectLst/>
        </p:spPr>
      </p:cxnSp>
      <p:cxnSp>
        <p:nvCxnSpPr>
          <p:cNvPr id="38" name="Straight Arrow Connector 37"/>
          <p:cNvCxnSpPr/>
          <p:nvPr/>
        </p:nvCxnSpPr>
        <p:spPr>
          <a:xfrm>
            <a:off x="6964723" y="4724400"/>
            <a:ext cx="1524000" cy="0"/>
          </a:xfrm>
          <a:prstGeom prst="straightConnector1">
            <a:avLst/>
          </a:prstGeom>
          <a:noFill/>
          <a:ln w="28575" cap="flat" cmpd="sng" algn="ctr">
            <a:solidFill>
              <a:srgbClr val="C0504D"/>
            </a:solidFill>
            <a:prstDash val="solid"/>
            <a:tailEnd type="stealth" w="lg" len="lg"/>
          </a:ln>
          <a:effectLst/>
        </p:spPr>
      </p:cxnSp>
      <p:cxnSp>
        <p:nvCxnSpPr>
          <p:cNvPr id="39" name="Straight Arrow Connector 38"/>
          <p:cNvCxnSpPr/>
          <p:nvPr/>
        </p:nvCxnSpPr>
        <p:spPr>
          <a:xfrm>
            <a:off x="8564923" y="4724400"/>
            <a:ext cx="1524000" cy="0"/>
          </a:xfrm>
          <a:prstGeom prst="straightConnector1">
            <a:avLst/>
          </a:prstGeom>
          <a:noFill/>
          <a:ln w="28575" cap="flat" cmpd="sng" algn="ctr">
            <a:solidFill>
              <a:srgbClr val="C0504D"/>
            </a:solidFill>
            <a:prstDash val="solid"/>
            <a:tailEnd type="stealth" w="lg" len="lg"/>
          </a:ln>
          <a:effectLst/>
        </p:spPr>
      </p:cxnSp>
      <p:sp>
        <p:nvSpPr>
          <p:cNvPr id="41" name="Left Brace 40"/>
          <p:cNvSpPr/>
          <p:nvPr/>
        </p:nvSpPr>
        <p:spPr>
          <a:xfrm rot="16200000">
            <a:off x="4069123" y="2057400"/>
            <a:ext cx="381000" cy="3886200"/>
          </a:xfrm>
          <a:prstGeom prst="leftBrace">
            <a:avLst>
              <a:gd name="adj1" fmla="val 54333"/>
              <a:gd name="adj2" fmla="val 58235"/>
            </a:avLst>
          </a:prstGeom>
          <a:noFill/>
          <a:ln w="1270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uLnTx/>
              <a:uFillTx/>
              <a:latin typeface="Calibri"/>
              <a:ea typeface="+mn-ea"/>
              <a:cs typeface="+mn-cs"/>
            </a:endParaRPr>
          </a:p>
        </p:txBody>
      </p:sp>
      <p:sp>
        <p:nvSpPr>
          <p:cNvPr id="42" name="Rectangle 41"/>
          <p:cNvSpPr/>
          <p:nvPr/>
        </p:nvSpPr>
        <p:spPr>
          <a:xfrm>
            <a:off x="7117123" y="4876800"/>
            <a:ext cx="3178947"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rPr>
              <a:t>Pathway</a:t>
            </a:r>
            <a:r>
              <a:rPr kumimoji="0" lang="en-US" sz="1800" b="0" i="0" u="none" strike="noStrike" kern="0" cap="none" spc="0" normalizeH="0" baseline="0" noProof="0" dirty="0" smtClean="0">
                <a:ln>
                  <a:noFill/>
                </a:ln>
                <a:solidFill>
                  <a:srgbClr val="EEECE1">
                    <a:lumMod val="75000"/>
                  </a:srgbClr>
                </a:solidFill>
                <a:effectLst/>
                <a:uLnTx/>
                <a:uFillTx/>
              </a:rPr>
              <a:t> </a:t>
            </a:r>
            <a:r>
              <a:rPr kumimoji="0" lang="en-US" sz="1800" b="1" i="0" u="none" strike="noStrike" kern="0" cap="none" spc="0" normalizeH="0" baseline="0" noProof="0" dirty="0" smtClean="0">
                <a:ln>
                  <a:noFill/>
                </a:ln>
                <a:solidFill>
                  <a:srgbClr val="EEECE1">
                    <a:lumMod val="75000"/>
                  </a:srgbClr>
                </a:solidFill>
                <a:effectLst/>
                <a:uLnTx/>
                <a:uFillTx/>
              </a:rPr>
              <a:t>abundance</a:t>
            </a:r>
            <a:r>
              <a:rPr kumimoji="0" lang="en-US" sz="1800" b="0" i="0" u="none" strike="noStrike" kern="0" cap="none" spc="0" normalizeH="0" baseline="0" noProof="0" dirty="0" smtClean="0">
                <a:ln>
                  <a:noFill/>
                </a:ln>
                <a:solidFill>
                  <a:srgbClr val="EEECE1">
                    <a:lumMod val="75000"/>
                  </a:srgbClr>
                </a:solidFill>
                <a:effectLst/>
                <a:uLnTx/>
                <a:uFillTx/>
              </a:rPr>
              <a:t> </a:t>
            </a:r>
            <a:r>
              <a:rPr kumimoji="0" lang="en-US" sz="1800" b="0" i="0" u="none" strike="noStrike" kern="0" cap="none" spc="0" normalizeH="0" baseline="0" noProof="0" dirty="0" smtClean="0">
                <a:ln>
                  <a:noFill/>
                </a:ln>
                <a:solidFill>
                  <a:prstClr val="white"/>
                </a:solidFill>
                <a:effectLst/>
                <a:uLnTx/>
                <a:uFillTx/>
              </a:rPr>
              <a:t>&amp;</a:t>
            </a:r>
            <a:r>
              <a:rPr kumimoji="0" lang="en-US" sz="1800" b="0" i="0" u="none" strike="noStrike" kern="0" cap="none" spc="0" normalizeH="0" baseline="0" noProof="0" dirty="0" smtClean="0">
                <a:ln>
                  <a:noFill/>
                </a:ln>
                <a:solidFill>
                  <a:srgbClr val="EEECE1">
                    <a:lumMod val="75000"/>
                  </a:srgbClr>
                </a:solidFill>
                <a:effectLst/>
                <a:uLnTx/>
                <a:uFillTx/>
              </a:rPr>
              <a:t> </a:t>
            </a:r>
            <a:r>
              <a:rPr kumimoji="0" lang="en-US" sz="1800" b="1" i="0" u="none" strike="noStrike" kern="0" cap="none" spc="0" normalizeH="0" baseline="0" noProof="0" dirty="0" smtClean="0">
                <a:ln>
                  <a:noFill/>
                </a:ln>
                <a:solidFill>
                  <a:srgbClr val="EEECE1">
                    <a:lumMod val="75000"/>
                  </a:srgbClr>
                </a:solidFill>
                <a:effectLst/>
                <a:uLnTx/>
                <a:uFillTx/>
              </a:rPr>
              <a:t>coverage</a:t>
            </a:r>
          </a:p>
        </p:txBody>
      </p:sp>
      <p:sp>
        <p:nvSpPr>
          <p:cNvPr id="43" name="Rectangle 42"/>
          <p:cNvSpPr/>
          <p:nvPr/>
        </p:nvSpPr>
        <p:spPr>
          <a:xfrm>
            <a:off x="3657600" y="6465877"/>
            <a:ext cx="4876800" cy="338554"/>
          </a:xfrm>
          <a:prstGeom prst="rect">
            <a:avLst/>
          </a:prstGeom>
        </p:spPr>
        <p:txBody>
          <a:bodyPr wrap="square">
            <a:spAutoFit/>
          </a:bodyPr>
          <a:lstStyle/>
          <a:p>
            <a:pPr eaLnBrk="0" fontAlgn="base" hangingPunct="0">
              <a:spcBef>
                <a:spcPct val="0"/>
              </a:spcBef>
              <a:spcAft>
                <a:spcPct val="0"/>
              </a:spcAft>
            </a:pPr>
            <a:r>
              <a:rPr lang="en-US" sz="1600" dirty="0" smtClean="0">
                <a:solidFill>
                  <a:srgbClr val="00B050"/>
                </a:solidFill>
                <a:latin typeface="Consolas" panose="020B0609020204030204" pitchFamily="49" charset="0"/>
                <a:cs typeface="Consolas" panose="020B0609020204030204" pitchFamily="49" charset="0"/>
              </a:rPr>
              <a:t>http://huttenhower.sph.harvard.edu/humann2</a:t>
            </a:r>
            <a:endParaRPr lang="en-US" sz="1600" dirty="0">
              <a:solidFill>
                <a:srgbClr val="00B050"/>
              </a:solidFill>
              <a:latin typeface="Consolas" panose="020B0609020204030204" pitchFamily="49" charset="0"/>
              <a:cs typeface="Consolas" panose="020B0609020204030204" pitchFamily="49" charset="0"/>
            </a:endParaRPr>
          </a:p>
        </p:txBody>
      </p:sp>
      <p:pic>
        <p:nvPicPr>
          <p:cNvPr id="2050" name="Picture 2"/>
          <p:cNvPicPr>
            <a:picLocks noChangeAspect="1" noChangeArrowheads="1"/>
          </p:cNvPicPr>
          <p:nvPr/>
        </p:nvPicPr>
        <p:blipFill>
          <a:blip r:embed="rId3">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07223" y="4200354"/>
            <a:ext cx="990600"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43336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500"/>
                                        <p:tgtEl>
                                          <p:spTgt spid="41"/>
                                        </p:tgtEl>
                                      </p:cBhvr>
                                    </p:animEffect>
                                  </p:childTnLst>
                                </p:cTn>
                              </p:par>
                              <p:par>
                                <p:cTn id="22" presetID="10" presetClass="entr" presetSubtype="0" fill="hold" nodeType="with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fade">
                                      <p:cBhvr>
                                        <p:cTn id="24" dur="500"/>
                                        <p:tgtEl>
                                          <p:spTgt spid="2050"/>
                                        </p:tgtEl>
                                      </p:cBhvr>
                                    </p:animEffect>
                                  </p:childTnLst>
                                </p:cTn>
                              </p:par>
                              <p:par>
                                <p:cTn id="25" presetID="10"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cTn>
                              </p:par>
                              <p:par>
                                <p:cTn id="31" presetID="10" presetClass="entr" presetSubtype="0"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par>
                                <p:cTn id="37" presetID="10" presetClass="entr" presetSubtype="0"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500"/>
                                        <p:tgtEl>
                                          <p:spTgt spid="38"/>
                                        </p:tgtEl>
                                      </p:cBhvr>
                                    </p:animEffect>
                                  </p:childTnLst>
                                </p:cTn>
                              </p:par>
                              <p:par>
                                <p:cTn id="40" presetID="10" presetClass="entr" presetSubtype="0"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500"/>
                                        <p:tgtEl>
                                          <p:spTgt spid="3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fade">
                                      <p:cBhvr>
                                        <p:cTn id="5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3" grpId="0"/>
      <p:bldP spid="34" grpId="0"/>
      <p:bldP spid="41" grpId="0" animBg="1"/>
      <p:bldP spid="4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Four pathways with different stratified contributions</a:t>
            </a:r>
            <a:endParaRPr lang="en-US" dirty="0"/>
          </a:p>
        </p:txBody>
      </p:sp>
      <p:sp>
        <p:nvSpPr>
          <p:cNvPr id="4" name="Date Placeholder 3"/>
          <p:cNvSpPr>
            <a:spLocks noGrp="1"/>
          </p:cNvSpPr>
          <p:nvPr>
            <p:ph type="dt" sz="half" idx="10"/>
          </p:nvPr>
        </p:nvSpPr>
        <p:spPr/>
        <p:txBody>
          <a:bodyPr/>
          <a:lstStyle/>
          <a:p>
            <a:fld id="{F61C376A-F598-5B4F-A8D5-A35E8E160FA5}" type="datetime1">
              <a:rPr lang="en-US" smtClean="0"/>
              <a:t>3/19/2018</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61</a:t>
            </a:fld>
            <a:endParaRPr lang="en-US"/>
          </a:p>
        </p:txBody>
      </p:sp>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31364"/>
          <a:stretch/>
        </p:blipFill>
        <p:spPr bwMode="auto">
          <a:xfrm>
            <a:off x="1866947" y="1234464"/>
            <a:ext cx="8458107" cy="5043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3657600" y="6465877"/>
            <a:ext cx="4876800" cy="338554"/>
          </a:xfrm>
          <a:prstGeom prst="rect">
            <a:avLst/>
          </a:prstGeom>
        </p:spPr>
        <p:txBody>
          <a:bodyPr wrap="square">
            <a:spAutoFit/>
          </a:bodyPr>
          <a:lstStyle/>
          <a:p>
            <a:pPr eaLnBrk="0" fontAlgn="base" hangingPunct="0">
              <a:spcBef>
                <a:spcPct val="0"/>
              </a:spcBef>
              <a:spcAft>
                <a:spcPct val="0"/>
              </a:spcAft>
            </a:pPr>
            <a:r>
              <a:rPr lang="en-US" sz="1600" dirty="0" smtClean="0">
                <a:solidFill>
                  <a:srgbClr val="00B050"/>
                </a:solidFill>
                <a:latin typeface="Consolas" panose="020B0609020204030204" pitchFamily="49" charset="0"/>
                <a:cs typeface="Consolas" panose="020B0609020204030204" pitchFamily="49" charset="0"/>
              </a:rPr>
              <a:t>http://huttenhower.sph.harvard.edu/humann2</a:t>
            </a:r>
            <a:endParaRPr lang="en-US" sz="1600" dirty="0">
              <a:solidFill>
                <a:srgbClr val="00B050"/>
              </a:solidFill>
              <a:latin typeface="Consolas" panose="020B0609020204030204" pitchFamily="49" charset="0"/>
              <a:cs typeface="Consolas" panose="020B0609020204030204" pitchFamily="49" charset="0"/>
            </a:endParaRPr>
          </a:p>
        </p:txBody>
      </p:sp>
      <p:sp>
        <p:nvSpPr>
          <p:cNvPr id="9" name="TextBox 8"/>
          <p:cNvSpPr txBox="1"/>
          <p:nvPr/>
        </p:nvSpPr>
        <p:spPr>
          <a:xfrm>
            <a:off x="238539" y="4705123"/>
            <a:ext cx="1559828" cy="584775"/>
          </a:xfrm>
          <a:prstGeom prst="rect">
            <a:avLst/>
          </a:prstGeom>
          <a:noFill/>
        </p:spPr>
        <p:txBody>
          <a:bodyPr wrap="square" rtlCol="0">
            <a:spAutoFit/>
          </a:bodyPr>
          <a:lstStyle/>
          <a:p>
            <a:pPr algn="r"/>
            <a:r>
              <a:rPr lang="en-US" sz="1600" b="1" i="1" dirty="0" smtClean="0">
                <a:solidFill>
                  <a:srgbClr val="00B050"/>
                </a:solidFill>
              </a:rPr>
              <a:t>One dominant </a:t>
            </a:r>
          </a:p>
          <a:p>
            <a:pPr algn="r"/>
            <a:r>
              <a:rPr lang="en-US" sz="1600" b="1" i="1" dirty="0" smtClean="0">
                <a:solidFill>
                  <a:srgbClr val="00B050"/>
                </a:solidFill>
              </a:rPr>
              <a:t>bug per person</a:t>
            </a:r>
          </a:p>
        </p:txBody>
      </p:sp>
      <p:sp>
        <p:nvSpPr>
          <p:cNvPr id="10" name="TextBox 9"/>
          <p:cNvSpPr txBox="1"/>
          <p:nvPr/>
        </p:nvSpPr>
        <p:spPr>
          <a:xfrm>
            <a:off x="255403" y="2057415"/>
            <a:ext cx="1559828" cy="830997"/>
          </a:xfrm>
          <a:prstGeom prst="rect">
            <a:avLst/>
          </a:prstGeom>
          <a:noFill/>
        </p:spPr>
        <p:txBody>
          <a:bodyPr wrap="square" rtlCol="0">
            <a:spAutoFit/>
          </a:bodyPr>
          <a:lstStyle/>
          <a:p>
            <a:pPr algn="r"/>
            <a:r>
              <a:rPr lang="en-US" sz="1600" b="1" i="1" dirty="0" smtClean="0">
                <a:solidFill>
                  <a:srgbClr val="00B050"/>
                </a:solidFill>
              </a:rPr>
              <a:t>A mixture of different bug in each person</a:t>
            </a:r>
          </a:p>
        </p:txBody>
      </p:sp>
      <p:sp>
        <p:nvSpPr>
          <p:cNvPr id="11" name="TextBox 10"/>
          <p:cNvSpPr txBox="1"/>
          <p:nvPr/>
        </p:nvSpPr>
        <p:spPr>
          <a:xfrm>
            <a:off x="10325054" y="2057415"/>
            <a:ext cx="1559828" cy="830997"/>
          </a:xfrm>
          <a:prstGeom prst="rect">
            <a:avLst/>
          </a:prstGeom>
          <a:noFill/>
        </p:spPr>
        <p:txBody>
          <a:bodyPr wrap="square" rtlCol="0">
            <a:spAutoFit/>
          </a:bodyPr>
          <a:lstStyle/>
          <a:p>
            <a:r>
              <a:rPr lang="en-US" sz="1600" b="1" i="1" dirty="0" smtClean="0">
                <a:solidFill>
                  <a:srgbClr val="00B050"/>
                </a:solidFill>
              </a:rPr>
              <a:t>Similar mixtures of bugs in each person</a:t>
            </a:r>
          </a:p>
        </p:txBody>
      </p:sp>
      <p:sp>
        <p:nvSpPr>
          <p:cNvPr id="12" name="TextBox 11"/>
          <p:cNvSpPr txBox="1"/>
          <p:nvPr/>
        </p:nvSpPr>
        <p:spPr>
          <a:xfrm>
            <a:off x="10302194" y="4582012"/>
            <a:ext cx="1559828" cy="830997"/>
          </a:xfrm>
          <a:prstGeom prst="rect">
            <a:avLst/>
          </a:prstGeom>
          <a:noFill/>
        </p:spPr>
        <p:txBody>
          <a:bodyPr wrap="square" rtlCol="0">
            <a:spAutoFit/>
          </a:bodyPr>
          <a:lstStyle/>
          <a:p>
            <a:r>
              <a:rPr lang="en-US" sz="1600" b="1" i="1" dirty="0" smtClean="0">
                <a:solidFill>
                  <a:srgbClr val="00B050"/>
                </a:solidFill>
              </a:rPr>
              <a:t>The same dominant bug in each person</a:t>
            </a:r>
          </a:p>
        </p:txBody>
      </p:sp>
      <p:grpSp>
        <p:nvGrpSpPr>
          <p:cNvPr id="13" name="Group 12"/>
          <p:cNvGrpSpPr/>
          <p:nvPr/>
        </p:nvGrpSpPr>
        <p:grpSpPr>
          <a:xfrm>
            <a:off x="10485072" y="5615351"/>
            <a:ext cx="914400" cy="914400"/>
            <a:chOff x="228600" y="5759410"/>
            <a:chExt cx="914400" cy="914400"/>
          </a:xfrm>
        </p:grpSpPr>
        <p:pic>
          <p:nvPicPr>
            <p:cNvPr id="1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759410"/>
              <a:ext cx="914400" cy="914400"/>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356061" y="6057790"/>
              <a:ext cx="655950" cy="369332"/>
            </a:xfrm>
            <a:prstGeom prst="rect">
              <a:avLst/>
            </a:prstGeom>
            <a:noFill/>
          </p:spPr>
          <p:txBody>
            <a:bodyPr wrap="none" rtlCol="0">
              <a:spAutoFit/>
            </a:bodyPr>
            <a:lstStyle/>
            <a:p>
              <a:pPr algn="ctr"/>
              <a:r>
                <a:rPr lang="en-US" b="1" dirty="0" smtClean="0">
                  <a:effectLst>
                    <a:glow rad="152400">
                      <a:schemeClr val="bg1"/>
                    </a:glow>
                  </a:effectLst>
                  <a:latin typeface="Calibri" panose="020F0502020204030204" pitchFamily="34" charset="0"/>
                </a:rPr>
                <a:t>HMP</a:t>
              </a:r>
              <a:endParaRPr lang="en-US" b="1" dirty="0">
                <a:effectLst>
                  <a:glow rad="152400">
                    <a:schemeClr val="bg1"/>
                  </a:glow>
                </a:effectLst>
                <a:latin typeface="Calibri" panose="020F0502020204030204" pitchFamily="34" charset="0"/>
              </a:endParaRPr>
            </a:p>
          </p:txBody>
        </p:sp>
      </p:grpSp>
    </p:spTree>
    <p:extLst>
      <p:ext uri="{BB962C8B-B14F-4D97-AF65-F5344CB8AC3E}">
        <p14:creationId xmlns:p14="http://schemas.microsoft.com/office/powerpoint/2010/main" val="3716267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3781" y="1112978"/>
            <a:ext cx="2001647" cy="5150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4992" y="848353"/>
            <a:ext cx="5935469" cy="5862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fontScale="90000"/>
          </a:bodyPr>
          <a:lstStyle/>
          <a:p>
            <a:r>
              <a:rPr lang="en-US" dirty="0" smtClean="0"/>
              <a:t>HMP samples ordinated: </a:t>
            </a:r>
            <a:r>
              <a:rPr lang="en-US" i="1" u="sng" dirty="0" smtClean="0"/>
              <a:t>t</a:t>
            </a:r>
            <a:r>
              <a:rPr lang="en-US" u="sng" dirty="0" smtClean="0"/>
              <a:t>-SNE</a:t>
            </a:r>
            <a:r>
              <a:rPr lang="en-US" dirty="0" smtClean="0"/>
              <a:t> on Bray-Curtis distance</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solidFill>
                  <a:prstClr val="black">
                    <a:tint val="75000"/>
                  </a:prstClr>
                </a:solidFill>
              </a:rPr>
              <a:pPr/>
              <a:t>3/19/2018</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ED1879-D594-7048-AD12-28363999EDA9}" type="slidenum">
              <a:rPr lang="en-US" smtClean="0">
                <a:solidFill>
                  <a:prstClr val="black">
                    <a:tint val="75000"/>
                  </a:prstClr>
                </a:solidFill>
              </a:rPr>
              <a:pPr/>
              <a:t>62</a:t>
            </a:fld>
            <a:endParaRPr lang="en-US">
              <a:solidFill>
                <a:prstClr val="black">
                  <a:tint val="75000"/>
                </a:prstClr>
              </a:solidFill>
            </a:endParaRPr>
          </a:p>
        </p:txBody>
      </p:sp>
      <p:sp>
        <p:nvSpPr>
          <p:cNvPr id="45" name="TextBox 44"/>
          <p:cNvSpPr txBox="1"/>
          <p:nvPr/>
        </p:nvSpPr>
        <p:spPr>
          <a:xfrm>
            <a:off x="6697194" y="1311619"/>
            <a:ext cx="1828800" cy="923330"/>
          </a:xfrm>
          <a:prstGeom prst="rect">
            <a:avLst/>
          </a:prstGeom>
          <a:noFill/>
        </p:spPr>
        <p:txBody>
          <a:bodyPr wrap="square" rtlCol="0">
            <a:spAutoFit/>
          </a:bodyPr>
          <a:lstStyle/>
          <a:p>
            <a:pPr algn="r"/>
            <a:r>
              <a:rPr lang="en-US" dirty="0" smtClean="0"/>
              <a:t>(</a:t>
            </a:r>
            <a:r>
              <a:rPr lang="en-US" b="1" i="1" dirty="0" smtClean="0"/>
              <a:t>t-SNE</a:t>
            </a:r>
            <a:r>
              <a:rPr lang="en-US" i="1" dirty="0" smtClean="0"/>
              <a:t> focuses on getting local structure correct</a:t>
            </a:r>
            <a:r>
              <a:rPr lang="en-US" dirty="0" smtClean="0"/>
              <a:t>)</a:t>
            </a:r>
            <a:endParaRPr lang="en-US" dirty="0"/>
          </a:p>
        </p:txBody>
      </p:sp>
      <p:sp>
        <p:nvSpPr>
          <p:cNvPr id="46" name="Rounded Rectangle 45"/>
          <p:cNvSpPr/>
          <p:nvPr/>
        </p:nvSpPr>
        <p:spPr>
          <a:xfrm>
            <a:off x="8796929" y="1417347"/>
            <a:ext cx="1447800" cy="228600"/>
          </a:xfrm>
          <a:prstGeom prst="roundRect">
            <a:avLst>
              <a:gd name="adj" fmla="val 50000"/>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p:cNvSpPr/>
          <p:nvPr/>
        </p:nvSpPr>
        <p:spPr>
          <a:xfrm>
            <a:off x="8830794" y="3119148"/>
            <a:ext cx="1600200" cy="228600"/>
          </a:xfrm>
          <a:prstGeom prst="roundRect">
            <a:avLst>
              <a:gd name="adj" fmla="val 50000"/>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p:cNvSpPr/>
          <p:nvPr/>
        </p:nvSpPr>
        <p:spPr>
          <a:xfrm>
            <a:off x="8830794" y="3686413"/>
            <a:ext cx="1600200" cy="228600"/>
          </a:xfrm>
          <a:prstGeom prst="roundRect">
            <a:avLst>
              <a:gd name="adj" fmla="val 50000"/>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p:nvSpPr>
        <p:spPr>
          <a:xfrm>
            <a:off x="8830794" y="3961580"/>
            <a:ext cx="1600200" cy="228600"/>
          </a:xfrm>
          <a:prstGeom prst="roundRect">
            <a:avLst>
              <a:gd name="adj" fmla="val 50000"/>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p:cNvSpPr/>
          <p:nvPr/>
        </p:nvSpPr>
        <p:spPr>
          <a:xfrm>
            <a:off x="8830794" y="5676080"/>
            <a:ext cx="1600200" cy="228600"/>
          </a:xfrm>
          <a:prstGeom prst="roundRect">
            <a:avLst>
              <a:gd name="adj" fmla="val 50000"/>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50"/>
          <p:cNvSpPr/>
          <p:nvPr/>
        </p:nvSpPr>
        <p:spPr>
          <a:xfrm>
            <a:off x="8830794" y="4236747"/>
            <a:ext cx="1600200" cy="228600"/>
          </a:xfrm>
          <a:prstGeom prst="roundRect">
            <a:avLst>
              <a:gd name="adj" fmla="val 50000"/>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a:off x="3487336" y="3093747"/>
            <a:ext cx="981231" cy="646331"/>
          </a:xfrm>
          <a:prstGeom prst="rect">
            <a:avLst/>
          </a:prstGeom>
          <a:noFill/>
        </p:spPr>
        <p:txBody>
          <a:bodyPr wrap="none" rtlCol="0">
            <a:spAutoFit/>
          </a:bodyPr>
          <a:lstStyle/>
          <a:p>
            <a:pPr algn="ctr"/>
            <a:r>
              <a:rPr lang="en-US" b="1" dirty="0" smtClean="0">
                <a:effectLst>
                  <a:glow rad="152400">
                    <a:schemeClr val="bg1"/>
                  </a:glow>
                </a:effectLst>
                <a:latin typeface="Calibri" panose="020F0502020204030204" pitchFamily="34" charset="0"/>
              </a:rPr>
              <a:t>Anterior</a:t>
            </a:r>
          </a:p>
          <a:p>
            <a:pPr algn="ctr"/>
            <a:r>
              <a:rPr lang="en-US" b="1" dirty="0" smtClean="0">
                <a:effectLst>
                  <a:glow rad="152400">
                    <a:schemeClr val="bg1"/>
                  </a:glow>
                </a:effectLst>
                <a:latin typeface="Calibri" panose="020F0502020204030204" pitchFamily="34" charset="0"/>
              </a:rPr>
              <a:t>nares</a:t>
            </a:r>
            <a:endParaRPr lang="en-US" b="1" dirty="0">
              <a:effectLst>
                <a:glow rad="152400">
                  <a:schemeClr val="bg1"/>
                </a:glow>
              </a:effectLst>
              <a:latin typeface="Calibri" panose="020F0502020204030204" pitchFamily="34" charset="0"/>
            </a:endParaRPr>
          </a:p>
        </p:txBody>
      </p:sp>
      <p:sp>
        <p:nvSpPr>
          <p:cNvPr id="53" name="TextBox 52"/>
          <p:cNvSpPr txBox="1"/>
          <p:nvPr/>
        </p:nvSpPr>
        <p:spPr>
          <a:xfrm>
            <a:off x="4938182" y="5074947"/>
            <a:ext cx="674545" cy="369332"/>
          </a:xfrm>
          <a:prstGeom prst="rect">
            <a:avLst/>
          </a:prstGeom>
          <a:noFill/>
        </p:spPr>
        <p:txBody>
          <a:bodyPr wrap="none" rtlCol="0">
            <a:spAutoFit/>
          </a:bodyPr>
          <a:lstStyle/>
          <a:p>
            <a:pPr algn="ctr"/>
            <a:r>
              <a:rPr lang="en-US" b="1" dirty="0" smtClean="0">
                <a:effectLst>
                  <a:glow rad="152400">
                    <a:schemeClr val="bg1"/>
                  </a:glow>
                </a:effectLst>
                <a:latin typeface="Calibri" panose="020F0502020204030204" pitchFamily="34" charset="0"/>
              </a:rPr>
              <a:t>Stool</a:t>
            </a:r>
            <a:endParaRPr lang="en-US" b="1" dirty="0">
              <a:effectLst>
                <a:glow rad="152400">
                  <a:schemeClr val="bg1"/>
                </a:glow>
              </a:effectLst>
              <a:latin typeface="Calibri" panose="020F0502020204030204" pitchFamily="34" charset="0"/>
            </a:endParaRPr>
          </a:p>
        </p:txBody>
      </p:sp>
      <p:sp>
        <p:nvSpPr>
          <p:cNvPr id="54" name="TextBox 53"/>
          <p:cNvSpPr txBox="1"/>
          <p:nvPr/>
        </p:nvSpPr>
        <p:spPr>
          <a:xfrm>
            <a:off x="4858487" y="960147"/>
            <a:ext cx="1052404" cy="646331"/>
          </a:xfrm>
          <a:prstGeom prst="rect">
            <a:avLst/>
          </a:prstGeom>
          <a:noFill/>
        </p:spPr>
        <p:txBody>
          <a:bodyPr wrap="none" rtlCol="0">
            <a:spAutoFit/>
          </a:bodyPr>
          <a:lstStyle/>
          <a:p>
            <a:pPr algn="ctr"/>
            <a:r>
              <a:rPr lang="en-US" b="1" dirty="0" smtClean="0">
                <a:effectLst>
                  <a:glow rad="152400">
                    <a:schemeClr val="bg1"/>
                  </a:glow>
                </a:effectLst>
                <a:latin typeface="Calibri" panose="020F0502020204030204" pitchFamily="34" charset="0"/>
              </a:rPr>
              <a:t>Posterior</a:t>
            </a:r>
          </a:p>
          <a:p>
            <a:pPr algn="ctr"/>
            <a:r>
              <a:rPr lang="en-US" b="1" dirty="0" smtClean="0">
                <a:effectLst>
                  <a:glow rad="152400">
                    <a:schemeClr val="bg1"/>
                  </a:glow>
                </a:effectLst>
                <a:latin typeface="Calibri" panose="020F0502020204030204" pitchFamily="34" charset="0"/>
              </a:rPr>
              <a:t>fornix</a:t>
            </a:r>
            <a:endParaRPr lang="en-US" b="1" dirty="0">
              <a:effectLst>
                <a:glow rad="152400">
                  <a:schemeClr val="bg1"/>
                </a:glow>
              </a:effectLst>
              <a:latin typeface="Calibri" panose="020F0502020204030204" pitchFamily="34" charset="0"/>
            </a:endParaRPr>
          </a:p>
        </p:txBody>
      </p:sp>
      <p:sp>
        <p:nvSpPr>
          <p:cNvPr id="55" name="TextBox 54"/>
          <p:cNvSpPr txBox="1"/>
          <p:nvPr/>
        </p:nvSpPr>
        <p:spPr>
          <a:xfrm>
            <a:off x="7223380" y="3779547"/>
            <a:ext cx="840295" cy="369332"/>
          </a:xfrm>
          <a:prstGeom prst="rect">
            <a:avLst/>
          </a:prstGeom>
          <a:noFill/>
        </p:spPr>
        <p:txBody>
          <a:bodyPr wrap="none" rtlCol="0">
            <a:spAutoFit/>
          </a:bodyPr>
          <a:lstStyle/>
          <a:p>
            <a:pPr algn="ctr"/>
            <a:r>
              <a:rPr lang="en-US" b="1" dirty="0" smtClean="0">
                <a:effectLst>
                  <a:glow rad="152400">
                    <a:schemeClr val="bg1"/>
                  </a:glow>
                </a:effectLst>
                <a:latin typeface="Calibri" panose="020F0502020204030204" pitchFamily="34" charset="0"/>
              </a:rPr>
              <a:t>Plaque</a:t>
            </a:r>
            <a:endParaRPr lang="en-US" b="1" dirty="0">
              <a:effectLst>
                <a:glow rad="152400">
                  <a:schemeClr val="bg1"/>
                </a:glow>
              </a:effectLst>
              <a:latin typeface="Calibri" panose="020F0502020204030204" pitchFamily="34" charset="0"/>
            </a:endParaRPr>
          </a:p>
        </p:txBody>
      </p:sp>
      <p:sp>
        <p:nvSpPr>
          <p:cNvPr id="56" name="TextBox 55"/>
          <p:cNvSpPr txBox="1"/>
          <p:nvPr/>
        </p:nvSpPr>
        <p:spPr>
          <a:xfrm>
            <a:off x="6163794" y="3169947"/>
            <a:ext cx="764953" cy="369332"/>
          </a:xfrm>
          <a:prstGeom prst="rect">
            <a:avLst/>
          </a:prstGeom>
          <a:noFill/>
        </p:spPr>
        <p:txBody>
          <a:bodyPr wrap="none" rtlCol="0">
            <a:spAutoFit/>
          </a:bodyPr>
          <a:lstStyle/>
          <a:p>
            <a:pPr algn="ctr"/>
            <a:r>
              <a:rPr lang="en-US" b="1" dirty="0" smtClean="0">
                <a:effectLst>
                  <a:glow rad="152400">
                    <a:schemeClr val="bg1"/>
                  </a:glow>
                </a:effectLst>
                <a:latin typeface="Calibri" panose="020F0502020204030204" pitchFamily="34" charset="0"/>
              </a:rPr>
              <a:t>Cheek</a:t>
            </a:r>
            <a:endParaRPr lang="en-US" b="1" dirty="0">
              <a:effectLst>
                <a:glow rad="152400">
                  <a:schemeClr val="bg1"/>
                </a:glow>
              </a:effectLst>
              <a:latin typeface="Calibri" panose="020F0502020204030204" pitchFamily="34" charset="0"/>
            </a:endParaRPr>
          </a:p>
        </p:txBody>
      </p:sp>
      <p:sp>
        <p:nvSpPr>
          <p:cNvPr id="57" name="TextBox 56"/>
          <p:cNvSpPr txBox="1"/>
          <p:nvPr/>
        </p:nvSpPr>
        <p:spPr>
          <a:xfrm>
            <a:off x="5858994" y="4084347"/>
            <a:ext cx="866263" cy="369332"/>
          </a:xfrm>
          <a:prstGeom prst="rect">
            <a:avLst/>
          </a:prstGeom>
          <a:noFill/>
        </p:spPr>
        <p:txBody>
          <a:bodyPr wrap="none" rtlCol="0">
            <a:spAutoFit/>
          </a:bodyPr>
          <a:lstStyle/>
          <a:p>
            <a:pPr algn="ctr"/>
            <a:r>
              <a:rPr lang="en-US" b="1" dirty="0" smtClean="0">
                <a:effectLst>
                  <a:glow rad="152400">
                    <a:schemeClr val="bg1"/>
                  </a:glow>
                </a:effectLst>
                <a:latin typeface="Calibri" panose="020F0502020204030204" pitchFamily="34" charset="0"/>
              </a:rPr>
              <a:t>Tongue</a:t>
            </a:r>
            <a:endParaRPr lang="en-US" b="1" dirty="0">
              <a:effectLst>
                <a:glow rad="152400">
                  <a:schemeClr val="bg1"/>
                </a:glow>
              </a:effectLst>
              <a:latin typeface="Calibri" panose="020F0502020204030204" pitchFamily="34" charset="0"/>
            </a:endParaRPr>
          </a:p>
        </p:txBody>
      </p:sp>
      <p:grpSp>
        <p:nvGrpSpPr>
          <p:cNvPr id="65" name="Group 64"/>
          <p:cNvGrpSpPr/>
          <p:nvPr/>
        </p:nvGrpSpPr>
        <p:grpSpPr>
          <a:xfrm>
            <a:off x="152455" y="4609507"/>
            <a:ext cx="914400" cy="914400"/>
            <a:chOff x="228600" y="5759410"/>
            <a:chExt cx="914400" cy="914400"/>
          </a:xfrm>
        </p:grpSpPr>
        <p:pic>
          <p:nvPicPr>
            <p:cNvPr id="6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759410"/>
              <a:ext cx="914400" cy="914400"/>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 name="TextBox 66"/>
            <p:cNvSpPr txBox="1"/>
            <p:nvPr/>
          </p:nvSpPr>
          <p:spPr>
            <a:xfrm>
              <a:off x="356061" y="6057790"/>
              <a:ext cx="655950" cy="369332"/>
            </a:xfrm>
            <a:prstGeom prst="rect">
              <a:avLst/>
            </a:prstGeom>
            <a:noFill/>
          </p:spPr>
          <p:txBody>
            <a:bodyPr wrap="none" rtlCol="0">
              <a:spAutoFit/>
            </a:bodyPr>
            <a:lstStyle/>
            <a:p>
              <a:pPr algn="ctr"/>
              <a:r>
                <a:rPr lang="en-US" b="1" dirty="0" smtClean="0">
                  <a:effectLst>
                    <a:glow rad="152400">
                      <a:schemeClr val="bg1"/>
                    </a:glow>
                  </a:effectLst>
                  <a:latin typeface="Calibri" panose="020F0502020204030204" pitchFamily="34" charset="0"/>
                </a:rPr>
                <a:t>HMP</a:t>
              </a:r>
              <a:endParaRPr lang="en-US" b="1" dirty="0">
                <a:effectLst>
                  <a:glow rad="152400">
                    <a:schemeClr val="bg1"/>
                  </a:glow>
                </a:effectLst>
                <a:latin typeface="Calibri" panose="020F0502020204030204" pitchFamily="34" charset="0"/>
              </a:endParaRPr>
            </a:p>
          </p:txBody>
        </p:sp>
      </p:grpSp>
      <p:sp>
        <p:nvSpPr>
          <p:cNvPr id="24" name="Rectangle 23"/>
          <p:cNvSpPr/>
          <p:nvPr/>
        </p:nvSpPr>
        <p:spPr>
          <a:xfrm>
            <a:off x="1129343" y="5590759"/>
            <a:ext cx="1340303" cy="830997"/>
          </a:xfrm>
          <a:prstGeom prst="rect">
            <a:avLst/>
          </a:prstGeom>
        </p:spPr>
        <p:txBody>
          <a:bodyPr wrap="none">
            <a:spAutoFit/>
          </a:bodyPr>
          <a:lstStyle/>
          <a:p>
            <a:r>
              <a:rPr lang="en-US" sz="1600" dirty="0" smtClean="0">
                <a:solidFill>
                  <a:srgbClr val="C00000"/>
                </a:solidFill>
                <a:ea typeface="Gill Sans" charset="0"/>
                <a:cs typeface="Gill Sans" charset="0"/>
                <a:sym typeface="Gill Sans" charset="0"/>
              </a:rPr>
              <a:t>Jason</a:t>
            </a:r>
          </a:p>
          <a:p>
            <a:r>
              <a:rPr lang="en-US" sz="1600" dirty="0" smtClean="0">
                <a:solidFill>
                  <a:srgbClr val="C00000"/>
                </a:solidFill>
                <a:sym typeface="Gill Sans" charset="0"/>
              </a:rPr>
              <a:t>Lloyd-Price</a:t>
            </a:r>
          </a:p>
          <a:p>
            <a:r>
              <a:rPr lang="en-US" sz="1600" dirty="0" smtClean="0">
                <a:solidFill>
                  <a:srgbClr val="C00000"/>
                </a:solidFill>
                <a:sym typeface="Gill Sans" charset="0"/>
              </a:rPr>
              <a:t>(HSPH/Broad)</a:t>
            </a:r>
            <a:endParaRPr lang="en-US" sz="1600" dirty="0">
              <a:solidFill>
                <a:srgbClr val="C00000"/>
              </a:solidFill>
            </a:endParaRPr>
          </a:p>
        </p:txBody>
      </p:sp>
      <p:pic>
        <p:nvPicPr>
          <p:cNvPr id="25" name="Picture 2" descr="Jason Lloyd-Price"/>
          <p:cNvPicPr>
            <a:picLocks noChangeAspect="1" noChangeArrowheads="1"/>
          </p:cNvPicPr>
          <p:nvPr/>
        </p:nvPicPr>
        <p:blipFill rotWithShape="1">
          <a:blip r:embed="rId5">
            <a:extLst>
              <a:ext uri="{28A0092B-C50C-407E-A947-70E740481C1C}">
                <a14:useLocalDpi xmlns:a14="http://schemas.microsoft.com/office/drawing/2010/main" val="0"/>
              </a:ext>
            </a:extLst>
          </a:blip>
          <a:srcRect t="7082" b="17084"/>
          <a:stretch/>
        </p:blipFill>
        <p:spPr bwMode="auto">
          <a:xfrm>
            <a:off x="233499" y="5598805"/>
            <a:ext cx="813908" cy="822951"/>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1374726"/>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Patterns of </a:t>
            </a:r>
            <a:r>
              <a:rPr lang="en-US" sz="4000" dirty="0" smtClean="0">
                <a:solidFill>
                  <a:srgbClr val="C00000"/>
                </a:solidFill>
              </a:rPr>
              <a:t>strain</a:t>
            </a:r>
            <a:r>
              <a:rPr lang="en-US" sz="4000" dirty="0" smtClean="0"/>
              <a:t>-level variation</a:t>
            </a:r>
            <a:endParaRPr lang="en-US" sz="4000" dirty="0"/>
          </a:p>
        </p:txBody>
      </p:sp>
      <p:sp>
        <p:nvSpPr>
          <p:cNvPr id="4" name="Date Placeholder 3"/>
          <p:cNvSpPr>
            <a:spLocks noGrp="1"/>
          </p:cNvSpPr>
          <p:nvPr>
            <p:ph type="dt" sz="half" idx="10"/>
          </p:nvPr>
        </p:nvSpPr>
        <p:spPr/>
        <p:txBody>
          <a:bodyPr/>
          <a:lstStyle/>
          <a:p>
            <a:fld id="{149AB08A-B8FE-2744-A176-508EFC0AA4E9}" type="datetime1">
              <a:rPr lang="en-US" smtClean="0"/>
              <a:t>3/19/2018</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63</a:t>
            </a:fld>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221" y="1015492"/>
            <a:ext cx="5394901" cy="3210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2"/>
          <p:cNvSpPr>
            <a:spLocks/>
          </p:cNvSpPr>
          <p:nvPr/>
        </p:nvSpPr>
        <p:spPr bwMode="auto">
          <a:xfrm>
            <a:off x="335343" y="4445939"/>
            <a:ext cx="6400730" cy="1154162"/>
          </a:xfrm>
          <a:prstGeom prst="rect">
            <a:avLst/>
          </a:prstGeom>
          <a:noFill/>
          <a:ln w="12700" cap="flat">
            <a:noFill/>
            <a:miter lim="800000"/>
            <a:headEnd type="none" w="med" len="med"/>
            <a:tailEnd type="none" w="med" len="med"/>
          </a:ln>
        </p:spPr>
        <p:txBody>
          <a:bodyPr wrap="square" lIns="0" tIns="0" rIns="0" bIns="0">
            <a:spAutoFit/>
          </a:bodyPr>
          <a:lstStyle/>
          <a:p>
            <a:pPr marL="252229" indent="-252229" eaLnBrk="1" hangingPunct="1">
              <a:spcAft>
                <a:spcPts val="600"/>
              </a:spcAft>
              <a:buSzPct val="75000"/>
              <a:buFont typeface="Gill Sans" charset="0"/>
              <a:buChar char="•"/>
            </a:pPr>
            <a:r>
              <a:rPr lang="en-US" sz="2500" b="1" dirty="0" err="1" smtClean="0">
                <a:ea typeface="Gill Sans" charset="0"/>
                <a:cs typeface="Gill Sans" charset="0"/>
                <a:sym typeface="Gill Sans" charset="0"/>
              </a:rPr>
              <a:t>StrainPhlAn</a:t>
            </a:r>
            <a:r>
              <a:rPr lang="en-US" sz="2500" b="1" dirty="0" smtClean="0">
                <a:solidFill>
                  <a:srgbClr val="C00000"/>
                </a:solidFill>
                <a:ea typeface="Gill Sans" charset="0"/>
                <a:cs typeface="Gill Sans" charset="0"/>
                <a:sym typeface="Gill Sans" charset="0"/>
              </a:rPr>
              <a:t> </a:t>
            </a:r>
            <a:r>
              <a:rPr lang="en-US" sz="2500" dirty="0" smtClean="0">
                <a:solidFill>
                  <a:srgbClr val="000000"/>
                </a:solidFill>
                <a:ea typeface="Gill Sans" charset="0"/>
                <a:cs typeface="Gill Sans" charset="0"/>
                <a:sym typeface="Gill Sans" charset="0"/>
              </a:rPr>
              <a:t>reconstructs species’ dominant per-sample haplotype from SNVs in species-specific marker genes</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195" y="1096489"/>
            <a:ext cx="4677996" cy="5258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0197105" y="1406900"/>
            <a:ext cx="1831271" cy="830997"/>
          </a:xfrm>
          <a:prstGeom prst="rect">
            <a:avLst/>
          </a:prstGeom>
        </p:spPr>
        <p:txBody>
          <a:bodyPr wrap="none">
            <a:spAutoFit/>
          </a:bodyPr>
          <a:lstStyle/>
          <a:p>
            <a:r>
              <a:rPr lang="en-US" sz="1600" b="1" dirty="0" smtClean="0">
                <a:solidFill>
                  <a:schemeClr val="accent1"/>
                </a:solidFill>
                <a:ea typeface="Gill Sans" charset="0"/>
                <a:cs typeface="Gill Sans" charset="0"/>
                <a:sym typeface="Gill Sans" charset="0"/>
              </a:rPr>
              <a:t>Between-subject</a:t>
            </a:r>
          </a:p>
          <a:p>
            <a:r>
              <a:rPr lang="en-US" sz="1600" b="1" dirty="0" smtClean="0">
                <a:solidFill>
                  <a:srgbClr val="00B050"/>
                </a:solidFill>
                <a:sym typeface="Gill Sans" charset="0"/>
              </a:rPr>
              <a:t>Within-subject</a:t>
            </a:r>
          </a:p>
          <a:p>
            <a:r>
              <a:rPr lang="en-US" sz="1600" b="1" dirty="0" smtClean="0">
                <a:solidFill>
                  <a:srgbClr val="C00000"/>
                </a:solidFill>
                <a:sym typeface="Gill Sans" charset="0"/>
              </a:rPr>
              <a:t>Technical replicates</a:t>
            </a:r>
            <a:endParaRPr lang="en-US" sz="1600" b="1" dirty="0">
              <a:solidFill>
                <a:srgbClr val="C00000"/>
              </a:solidFill>
            </a:endParaRPr>
          </a:p>
        </p:txBody>
      </p:sp>
      <p:sp>
        <p:nvSpPr>
          <p:cNvPr id="3" name="Rounded Rectangle 2"/>
          <p:cNvSpPr/>
          <p:nvPr/>
        </p:nvSpPr>
        <p:spPr>
          <a:xfrm>
            <a:off x="4604101" y="1244089"/>
            <a:ext cx="1371585" cy="2926048"/>
          </a:xfrm>
          <a:prstGeom prst="roundRect">
            <a:avLst>
              <a:gd name="adj" fmla="val 7456"/>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3" name="Picture 5" descr="Gholamali (Ali) Rahnavard"/>
          <p:cNvPicPr>
            <a:picLocks noChangeAspect="1" noChangeArrowheads="1"/>
          </p:cNvPicPr>
          <p:nvPr/>
        </p:nvPicPr>
        <p:blipFill rotWithShape="1">
          <a:blip r:embed="rId4">
            <a:extLst>
              <a:ext uri="{28A0092B-C50C-407E-A947-70E740481C1C}">
                <a14:useLocalDpi xmlns:a14="http://schemas.microsoft.com/office/drawing/2010/main" val="0"/>
              </a:ext>
            </a:extLst>
          </a:blip>
          <a:srcRect l="10834" t="6693" b="23307"/>
          <a:stretch/>
        </p:blipFill>
        <p:spPr bwMode="auto">
          <a:xfrm>
            <a:off x="9844999" y="162050"/>
            <a:ext cx="815340" cy="853441"/>
          </a:xfrm>
          <a:prstGeom prst="ellipse">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0742275" y="149624"/>
            <a:ext cx="1340303" cy="830997"/>
          </a:xfrm>
          <a:prstGeom prst="rect">
            <a:avLst/>
          </a:prstGeom>
        </p:spPr>
        <p:txBody>
          <a:bodyPr wrap="none">
            <a:spAutoFit/>
          </a:bodyPr>
          <a:lstStyle/>
          <a:p>
            <a:r>
              <a:rPr lang="en-US" sz="1600" dirty="0" err="1" smtClean="0">
                <a:solidFill>
                  <a:srgbClr val="C00000"/>
                </a:solidFill>
                <a:ea typeface="Gill Sans" charset="0"/>
                <a:cs typeface="Gill Sans" charset="0"/>
                <a:sym typeface="Gill Sans" charset="0"/>
              </a:rPr>
              <a:t>Gholamali</a:t>
            </a:r>
            <a:endParaRPr lang="en-US" sz="1600" dirty="0" smtClean="0">
              <a:solidFill>
                <a:srgbClr val="C00000"/>
              </a:solidFill>
              <a:ea typeface="Gill Sans" charset="0"/>
              <a:cs typeface="Gill Sans" charset="0"/>
              <a:sym typeface="Gill Sans" charset="0"/>
            </a:endParaRPr>
          </a:p>
          <a:p>
            <a:r>
              <a:rPr lang="en-US" sz="1600" dirty="0" err="1" smtClean="0">
                <a:solidFill>
                  <a:srgbClr val="C00000"/>
                </a:solidFill>
                <a:sym typeface="Gill Sans" charset="0"/>
              </a:rPr>
              <a:t>Rahnavard</a:t>
            </a:r>
            <a:endParaRPr lang="en-US" sz="1600" dirty="0" smtClean="0">
              <a:solidFill>
                <a:srgbClr val="C00000"/>
              </a:solidFill>
              <a:sym typeface="Gill Sans" charset="0"/>
            </a:endParaRPr>
          </a:p>
          <a:p>
            <a:r>
              <a:rPr lang="en-US" sz="1600" dirty="0" smtClean="0">
                <a:solidFill>
                  <a:srgbClr val="C00000"/>
                </a:solidFill>
                <a:sym typeface="Gill Sans" charset="0"/>
              </a:rPr>
              <a:t>(HSPH/Broad)</a:t>
            </a:r>
            <a:endParaRPr lang="en-US" sz="1600" dirty="0">
              <a:solidFill>
                <a:srgbClr val="C00000"/>
              </a:solidFill>
            </a:endParaRPr>
          </a:p>
        </p:txBody>
      </p:sp>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1712" y="5257780"/>
            <a:ext cx="1341410" cy="132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7124" y="782168"/>
            <a:ext cx="1341410" cy="132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ight Brace 31"/>
          <p:cNvSpPr/>
          <p:nvPr/>
        </p:nvSpPr>
        <p:spPr>
          <a:xfrm>
            <a:off x="8938535" y="1211709"/>
            <a:ext cx="121614" cy="792368"/>
          </a:xfrm>
          <a:prstGeom prst="rightBrace">
            <a:avLst>
              <a:gd name="adj1" fmla="val 27044"/>
              <a:gd name="adj2" fmla="val 3326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33" name="Rectangle 32"/>
          <p:cNvSpPr/>
          <p:nvPr/>
        </p:nvSpPr>
        <p:spPr>
          <a:xfrm>
            <a:off x="243904" y="5584713"/>
            <a:ext cx="4846267" cy="861774"/>
          </a:xfrm>
          <a:prstGeom prst="rect">
            <a:avLst/>
          </a:prstGeom>
        </p:spPr>
        <p:txBody>
          <a:bodyPr wrap="square">
            <a:spAutoFit/>
          </a:bodyPr>
          <a:lstStyle/>
          <a:p>
            <a:pPr marL="252229" lvl="0" indent="-252229">
              <a:spcAft>
                <a:spcPts val="600"/>
              </a:spcAft>
              <a:buSzPct val="75000"/>
              <a:buFont typeface="Gill Sans" charset="0"/>
              <a:buChar char="•"/>
            </a:pPr>
            <a:r>
              <a:rPr lang="en-US" sz="2500" dirty="0" smtClean="0">
                <a:solidFill>
                  <a:srgbClr val="000000"/>
                </a:solidFill>
                <a:ea typeface="Gill Sans" charset="0"/>
                <a:cs typeface="Gill Sans" charset="0"/>
                <a:sym typeface="Gill Sans" charset="0"/>
              </a:rPr>
              <a:t>For each species, build a strain distance matrix over samples</a:t>
            </a:r>
            <a:endParaRPr lang="en-US" sz="2500" dirty="0">
              <a:solidFill>
                <a:srgbClr val="000000"/>
              </a:solidFill>
              <a:ea typeface="Gill Sans" charset="0"/>
              <a:cs typeface="Gill Sans" charset="0"/>
              <a:sym typeface="Gill Sans" charset="0"/>
            </a:endParaRPr>
          </a:p>
        </p:txBody>
      </p:sp>
    </p:spTree>
    <p:extLst>
      <p:ext uri="{BB962C8B-B14F-4D97-AF65-F5344CB8AC3E}">
        <p14:creationId xmlns:p14="http://schemas.microsoft.com/office/powerpoint/2010/main" val="1547650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51"/>
                                        </p:tgtEl>
                                        <p:attrNameLst>
                                          <p:attrName>style.visibility</p:attrName>
                                        </p:attrNameLst>
                                      </p:cBhvr>
                                      <p:to>
                                        <p:strVal val="visible"/>
                                      </p:to>
                                    </p:set>
                                    <p:animEffect transition="in" filter="fade">
                                      <p:cBhvr>
                                        <p:cTn id="28" dur="500"/>
                                        <p:tgtEl>
                                          <p:spTgt spid="205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nodeType="withEffect">
                                  <p:stCondLst>
                                    <p:cond delay="0"/>
                                  </p:stCondLst>
                                  <p:childTnLst>
                                    <p:set>
                                      <p:cBhvr>
                                        <p:cTn id="33" dur="1" fill="hold">
                                          <p:stCondLst>
                                            <p:cond delay="0"/>
                                          </p:stCondLst>
                                        </p:cTn>
                                        <p:tgtEl>
                                          <p:spTgt spid="2053"/>
                                        </p:tgtEl>
                                        <p:attrNameLst>
                                          <p:attrName>style.visibility</p:attrName>
                                        </p:attrNameLst>
                                      </p:cBhvr>
                                      <p:to>
                                        <p:strVal val="visible"/>
                                      </p:to>
                                    </p:set>
                                    <p:animEffect transition="in" filter="fade">
                                      <p:cBhvr>
                                        <p:cTn id="34" dur="500"/>
                                        <p:tgtEl>
                                          <p:spTgt spid="205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3" grpId="0" animBg="1"/>
      <p:bldP spid="11" grpId="0"/>
      <p:bldP spid="32" grpId="0" animBg="1"/>
      <p:bldP spid="3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Patterns of </a:t>
            </a:r>
            <a:r>
              <a:rPr lang="en-US" sz="4000" dirty="0">
                <a:solidFill>
                  <a:srgbClr val="C00000"/>
                </a:solidFill>
              </a:rPr>
              <a:t>strain</a:t>
            </a:r>
            <a:r>
              <a:rPr lang="en-US" sz="4000" dirty="0"/>
              <a:t>-level variation</a:t>
            </a:r>
          </a:p>
        </p:txBody>
      </p:sp>
      <p:sp>
        <p:nvSpPr>
          <p:cNvPr id="4" name="Date Placeholder 3"/>
          <p:cNvSpPr>
            <a:spLocks noGrp="1"/>
          </p:cNvSpPr>
          <p:nvPr>
            <p:ph type="dt" sz="half" idx="10"/>
          </p:nvPr>
        </p:nvSpPr>
        <p:spPr/>
        <p:txBody>
          <a:bodyPr/>
          <a:lstStyle/>
          <a:p>
            <a:fld id="{149AB08A-B8FE-2744-A176-508EFC0AA4E9}" type="datetime1">
              <a:rPr lang="en-US" smtClean="0"/>
              <a:t>3/19/2018</a:t>
            </a:fld>
            <a:endParaRPr lang="en-US" dirty="0"/>
          </a:p>
        </p:txBody>
      </p:sp>
      <p:sp>
        <p:nvSpPr>
          <p:cNvPr id="5" name="Slide Number Placeholder 4"/>
          <p:cNvSpPr>
            <a:spLocks noGrp="1"/>
          </p:cNvSpPr>
          <p:nvPr>
            <p:ph type="sldNum" sz="quarter" idx="12"/>
          </p:nvPr>
        </p:nvSpPr>
        <p:spPr/>
        <p:txBody>
          <a:bodyPr/>
          <a:lstStyle/>
          <a:p>
            <a:fld id="{0CED1879-D594-7048-AD12-28363999EDA9}" type="slidenum">
              <a:rPr lang="en-US" smtClean="0"/>
              <a:t>64</a:t>
            </a:fld>
            <a:endParaRPr lang="en-US"/>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195" y="1096489"/>
            <a:ext cx="4677996" cy="5258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0197105" y="1406900"/>
            <a:ext cx="1831271" cy="830997"/>
          </a:xfrm>
          <a:prstGeom prst="rect">
            <a:avLst/>
          </a:prstGeom>
        </p:spPr>
        <p:txBody>
          <a:bodyPr wrap="none">
            <a:spAutoFit/>
          </a:bodyPr>
          <a:lstStyle/>
          <a:p>
            <a:r>
              <a:rPr lang="en-US" sz="1600" b="1" dirty="0">
                <a:solidFill>
                  <a:schemeClr val="accent1"/>
                </a:solidFill>
                <a:ea typeface="Gill Sans" charset="0"/>
                <a:cs typeface="Gill Sans" charset="0"/>
                <a:sym typeface="Gill Sans" charset="0"/>
              </a:rPr>
              <a:t>Between-subject</a:t>
            </a:r>
          </a:p>
          <a:p>
            <a:r>
              <a:rPr lang="en-US" sz="1600" b="1" dirty="0">
                <a:solidFill>
                  <a:srgbClr val="00B050"/>
                </a:solidFill>
                <a:sym typeface="Gill Sans" charset="0"/>
              </a:rPr>
              <a:t>Within-subject</a:t>
            </a:r>
          </a:p>
          <a:p>
            <a:r>
              <a:rPr lang="en-US" sz="1600" b="1" dirty="0">
                <a:solidFill>
                  <a:srgbClr val="C00000"/>
                </a:solidFill>
                <a:sym typeface="Gill Sans" charset="0"/>
              </a:rPr>
              <a:t>Technical replicates</a:t>
            </a:r>
            <a:endParaRPr lang="en-US" sz="1600" b="1" dirty="0">
              <a:solidFill>
                <a:srgbClr val="C00000"/>
              </a:solidFill>
            </a:endParaRPr>
          </a:p>
        </p:txBody>
      </p:sp>
      <p:sp>
        <p:nvSpPr>
          <p:cNvPr id="10" name="Rectangle 2"/>
          <p:cNvSpPr>
            <a:spLocks/>
          </p:cNvSpPr>
          <p:nvPr/>
        </p:nvSpPr>
        <p:spPr bwMode="auto">
          <a:xfrm>
            <a:off x="426782" y="1143025"/>
            <a:ext cx="5948899" cy="769441"/>
          </a:xfrm>
          <a:prstGeom prst="rect">
            <a:avLst/>
          </a:prstGeom>
          <a:noFill/>
          <a:ln w="12700" cap="flat">
            <a:noFill/>
            <a:miter lim="800000"/>
            <a:headEnd type="none" w="med" len="med"/>
            <a:tailEnd type="none" w="med" len="med"/>
          </a:ln>
        </p:spPr>
        <p:txBody>
          <a:bodyPr wrap="square" lIns="0" tIns="0" rIns="0" bIns="0">
            <a:spAutoFit/>
          </a:bodyPr>
          <a:lstStyle/>
          <a:p>
            <a:pPr marL="252229" indent="-252229" eaLnBrk="1" hangingPunct="1">
              <a:spcAft>
                <a:spcPts val="600"/>
              </a:spcAft>
              <a:buSzPct val="75000"/>
              <a:buFont typeface="Gill Sans" charset="0"/>
              <a:buChar char="•"/>
            </a:pPr>
            <a:r>
              <a:rPr lang="en-US" sz="2500" dirty="0" smtClean="0">
                <a:solidFill>
                  <a:srgbClr val="000000"/>
                </a:solidFill>
                <a:ea typeface="Gill Sans" charset="0"/>
                <a:cs typeface="Gill Sans" charset="0"/>
                <a:sym typeface="Gill Sans" charset="0"/>
              </a:rPr>
              <a:t>Less haplotype diversity among stool species compared to oral sites</a:t>
            </a:r>
            <a:endParaRPr lang="en-US" sz="2500" dirty="0">
              <a:solidFill>
                <a:srgbClr val="000000"/>
              </a:solidFill>
              <a:ea typeface="Gill Sans" charset="0"/>
              <a:cs typeface="Gill Sans" charset="0"/>
              <a:sym typeface="Gill Sans" charset="0"/>
            </a:endParaRPr>
          </a:p>
        </p:txBody>
      </p:sp>
      <p:sp>
        <p:nvSpPr>
          <p:cNvPr id="11" name="Rectangle 2"/>
          <p:cNvSpPr>
            <a:spLocks/>
          </p:cNvSpPr>
          <p:nvPr/>
        </p:nvSpPr>
        <p:spPr bwMode="auto">
          <a:xfrm>
            <a:off x="421417" y="2057415"/>
            <a:ext cx="9149265" cy="769441"/>
          </a:xfrm>
          <a:prstGeom prst="rect">
            <a:avLst/>
          </a:prstGeom>
          <a:noFill/>
          <a:ln w="12700" cap="flat">
            <a:noFill/>
            <a:miter lim="800000"/>
            <a:headEnd type="none" w="med" len="med"/>
            <a:tailEnd type="none" w="med" len="med"/>
          </a:ln>
        </p:spPr>
        <p:txBody>
          <a:bodyPr wrap="square" lIns="0" tIns="0" rIns="0" bIns="0">
            <a:spAutoFit/>
          </a:bodyPr>
          <a:lstStyle/>
          <a:p>
            <a:pPr marL="252229" indent="-252229" eaLnBrk="1" hangingPunct="1">
              <a:spcAft>
                <a:spcPts val="600"/>
              </a:spcAft>
              <a:buSzPct val="75000"/>
              <a:buFont typeface="Gill Sans" charset="0"/>
              <a:buChar char="•"/>
            </a:pPr>
            <a:r>
              <a:rPr lang="en-US" sz="2500" i="1" dirty="0" smtClean="0">
                <a:solidFill>
                  <a:schemeClr val="accent1"/>
                </a:solidFill>
                <a:ea typeface="Gill Sans" charset="0"/>
                <a:cs typeface="Gill Sans" charset="0"/>
                <a:sym typeface="Gill Sans" charset="0"/>
              </a:rPr>
              <a:t>d</a:t>
            </a:r>
            <a:r>
              <a:rPr lang="en-US" sz="2500" dirty="0" smtClean="0">
                <a:solidFill>
                  <a:schemeClr val="accent1"/>
                </a:solidFill>
                <a:ea typeface="Gill Sans" charset="0"/>
                <a:cs typeface="Gill Sans" charset="0"/>
                <a:sym typeface="Gill Sans" charset="0"/>
              </a:rPr>
              <a:t>(between-subject)</a:t>
            </a:r>
            <a:r>
              <a:rPr lang="en-US" sz="2500" dirty="0" smtClean="0">
                <a:solidFill>
                  <a:srgbClr val="000000"/>
                </a:solidFill>
                <a:ea typeface="Gill Sans" charset="0"/>
                <a:cs typeface="Gill Sans" charset="0"/>
                <a:sym typeface="Gill Sans" charset="0"/>
              </a:rPr>
              <a:t> </a:t>
            </a:r>
            <a:br>
              <a:rPr lang="en-US" sz="2500" dirty="0" smtClean="0">
                <a:solidFill>
                  <a:srgbClr val="000000"/>
                </a:solidFill>
                <a:ea typeface="Gill Sans" charset="0"/>
                <a:cs typeface="Gill Sans" charset="0"/>
                <a:sym typeface="Gill Sans" charset="0"/>
              </a:rPr>
            </a:br>
            <a:r>
              <a:rPr lang="en-US" sz="2500" dirty="0" smtClean="0">
                <a:solidFill>
                  <a:srgbClr val="000000"/>
                </a:solidFill>
                <a:ea typeface="Gill Sans" charset="0"/>
                <a:cs typeface="Gill Sans" charset="0"/>
                <a:sym typeface="Gill Sans" charset="0"/>
              </a:rPr>
              <a:t>	&gt;&gt; </a:t>
            </a:r>
            <a:r>
              <a:rPr lang="en-US" sz="2500" i="1" dirty="0" smtClean="0">
                <a:solidFill>
                  <a:srgbClr val="00B050"/>
                </a:solidFill>
                <a:ea typeface="Gill Sans" charset="0"/>
                <a:cs typeface="Gill Sans" charset="0"/>
                <a:sym typeface="Gill Sans" charset="0"/>
              </a:rPr>
              <a:t>d</a:t>
            </a:r>
            <a:r>
              <a:rPr lang="en-US" sz="2500" dirty="0" smtClean="0">
                <a:solidFill>
                  <a:srgbClr val="00B050"/>
                </a:solidFill>
                <a:ea typeface="Gill Sans" charset="0"/>
                <a:cs typeface="Gill Sans" charset="0"/>
                <a:sym typeface="Gill Sans" charset="0"/>
              </a:rPr>
              <a:t>(within-subject)</a:t>
            </a:r>
            <a:r>
              <a:rPr lang="en-US" sz="2500" dirty="0" smtClean="0">
                <a:solidFill>
                  <a:srgbClr val="000000"/>
                </a:solidFill>
                <a:ea typeface="Gill Sans" charset="0"/>
                <a:cs typeface="Gill Sans" charset="0"/>
                <a:sym typeface="Gill Sans" charset="0"/>
              </a:rPr>
              <a:t> &gt; </a:t>
            </a:r>
            <a:r>
              <a:rPr lang="en-US" sz="2500" i="1" dirty="0" smtClean="0">
                <a:solidFill>
                  <a:srgbClr val="FF0000"/>
                </a:solidFill>
                <a:ea typeface="Gill Sans" charset="0"/>
                <a:cs typeface="Gill Sans" charset="0"/>
                <a:sym typeface="Gill Sans" charset="0"/>
              </a:rPr>
              <a:t>d</a:t>
            </a:r>
            <a:r>
              <a:rPr lang="en-US" sz="2500" dirty="0" smtClean="0">
                <a:solidFill>
                  <a:srgbClr val="FF0000"/>
                </a:solidFill>
                <a:ea typeface="Gill Sans" charset="0"/>
                <a:cs typeface="Gill Sans" charset="0"/>
                <a:sym typeface="Gill Sans" charset="0"/>
              </a:rPr>
              <a:t>(tech. reps.)</a:t>
            </a:r>
            <a:endParaRPr lang="en-US" sz="2500" dirty="0">
              <a:solidFill>
                <a:srgbClr val="FF0000"/>
              </a:solidFill>
              <a:ea typeface="Gill Sans" charset="0"/>
              <a:cs typeface="Gill Sans" charset="0"/>
              <a:sym typeface="Gill Sans"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9185" y="3051193"/>
            <a:ext cx="3385926" cy="3561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Group 11"/>
          <p:cNvGrpSpPr/>
          <p:nvPr/>
        </p:nvGrpSpPr>
        <p:grpSpPr>
          <a:xfrm>
            <a:off x="470645" y="3794756"/>
            <a:ext cx="2150673" cy="1870736"/>
            <a:chOff x="470645" y="4434829"/>
            <a:chExt cx="2150673" cy="1870736"/>
          </a:xfrm>
        </p:grpSpPr>
        <p:pic>
          <p:nvPicPr>
            <p:cNvPr id="3076" name="Picture 4"/>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70645" y="4434829"/>
              <a:ext cx="2124502" cy="1870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a:off x="2621318" y="4737297"/>
              <a:ext cx="0" cy="1828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621318" y="5632437"/>
              <a:ext cx="0" cy="1828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621318" y="5930818"/>
              <a:ext cx="0" cy="1828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621318" y="5199306"/>
              <a:ext cx="0" cy="1828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7124" y="782168"/>
            <a:ext cx="1341410" cy="132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ight Brace 19"/>
          <p:cNvSpPr/>
          <p:nvPr/>
        </p:nvSpPr>
        <p:spPr>
          <a:xfrm>
            <a:off x="8938535" y="1211709"/>
            <a:ext cx="121614" cy="792368"/>
          </a:xfrm>
          <a:prstGeom prst="rightBrace">
            <a:avLst>
              <a:gd name="adj1" fmla="val 27044"/>
              <a:gd name="adj2" fmla="val 3326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pic>
        <p:nvPicPr>
          <p:cNvPr id="23" name="Picture 5" descr="Gholamali (Ali) Rahnavard"/>
          <p:cNvPicPr>
            <a:picLocks noChangeAspect="1" noChangeArrowheads="1"/>
          </p:cNvPicPr>
          <p:nvPr/>
        </p:nvPicPr>
        <p:blipFill rotWithShape="1">
          <a:blip r:embed="rId6">
            <a:extLst>
              <a:ext uri="{28A0092B-C50C-407E-A947-70E740481C1C}">
                <a14:useLocalDpi xmlns:a14="http://schemas.microsoft.com/office/drawing/2010/main" val="0"/>
              </a:ext>
            </a:extLst>
          </a:blip>
          <a:srcRect l="10834" t="6693" b="23307"/>
          <a:stretch/>
        </p:blipFill>
        <p:spPr bwMode="auto">
          <a:xfrm>
            <a:off x="9844999" y="162050"/>
            <a:ext cx="815340" cy="853441"/>
          </a:xfrm>
          <a:prstGeom prst="ellipse">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10742275" y="149624"/>
            <a:ext cx="1340303" cy="830997"/>
          </a:xfrm>
          <a:prstGeom prst="rect">
            <a:avLst/>
          </a:prstGeom>
        </p:spPr>
        <p:txBody>
          <a:bodyPr wrap="none">
            <a:spAutoFit/>
          </a:bodyPr>
          <a:lstStyle/>
          <a:p>
            <a:r>
              <a:rPr lang="en-US" sz="1600" dirty="0" err="1" smtClean="0">
                <a:solidFill>
                  <a:srgbClr val="C00000"/>
                </a:solidFill>
                <a:ea typeface="Gill Sans" charset="0"/>
                <a:cs typeface="Gill Sans" charset="0"/>
                <a:sym typeface="Gill Sans" charset="0"/>
              </a:rPr>
              <a:t>Gholamali</a:t>
            </a:r>
            <a:endParaRPr lang="en-US" sz="1600" dirty="0" smtClean="0">
              <a:solidFill>
                <a:srgbClr val="C00000"/>
              </a:solidFill>
              <a:ea typeface="Gill Sans" charset="0"/>
              <a:cs typeface="Gill Sans" charset="0"/>
              <a:sym typeface="Gill Sans" charset="0"/>
            </a:endParaRPr>
          </a:p>
          <a:p>
            <a:r>
              <a:rPr lang="en-US" sz="1600" dirty="0" err="1" smtClean="0">
                <a:solidFill>
                  <a:srgbClr val="C00000"/>
                </a:solidFill>
                <a:sym typeface="Gill Sans" charset="0"/>
              </a:rPr>
              <a:t>Rahnavard</a:t>
            </a:r>
            <a:endParaRPr lang="en-US" sz="1600" dirty="0" smtClean="0">
              <a:solidFill>
                <a:srgbClr val="C00000"/>
              </a:solidFill>
              <a:sym typeface="Gill Sans" charset="0"/>
            </a:endParaRPr>
          </a:p>
          <a:p>
            <a:r>
              <a:rPr lang="en-US" sz="1600" dirty="0" smtClean="0">
                <a:solidFill>
                  <a:srgbClr val="C00000"/>
                </a:solidFill>
                <a:sym typeface="Gill Sans" charset="0"/>
              </a:rPr>
              <a:t>(HSPH/Broad)</a:t>
            </a:r>
            <a:endParaRPr lang="en-US" sz="1600" dirty="0">
              <a:solidFill>
                <a:srgbClr val="C00000"/>
              </a:solidFill>
            </a:endParaRPr>
          </a:p>
        </p:txBody>
      </p:sp>
    </p:spTree>
    <p:extLst>
      <p:ext uri="{BB962C8B-B14F-4D97-AF65-F5344CB8AC3E}">
        <p14:creationId xmlns:p14="http://schemas.microsoft.com/office/powerpoint/2010/main" val="1731741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5"/>
                                        </p:tgtEl>
                                        <p:attrNameLst>
                                          <p:attrName>style.visibility</p:attrName>
                                        </p:attrNameLst>
                                      </p:cBhvr>
                                      <p:to>
                                        <p:strVal val="visible"/>
                                      </p:to>
                                    </p:set>
                                    <p:animEffect transition="in" filter="fade">
                                      <p:cBhvr>
                                        <p:cTn id="17" dur="500"/>
                                        <p:tgtEl>
                                          <p:spTgt spid="307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0652" y="2159014"/>
            <a:ext cx="4152477" cy="3931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3369" y="5746010"/>
            <a:ext cx="3203534" cy="919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en-US" dirty="0"/>
              <a:t>Patterns of </a:t>
            </a:r>
            <a:r>
              <a:rPr lang="en-US" dirty="0">
                <a:solidFill>
                  <a:srgbClr val="C00000"/>
                </a:solidFill>
              </a:rPr>
              <a:t>strain</a:t>
            </a:r>
            <a:r>
              <a:rPr lang="en-US" dirty="0"/>
              <a:t>-level variation</a:t>
            </a:r>
          </a:p>
        </p:txBody>
      </p:sp>
      <p:sp>
        <p:nvSpPr>
          <p:cNvPr id="3" name="Content Placeholder 2"/>
          <p:cNvSpPr>
            <a:spLocks noGrp="1"/>
          </p:cNvSpPr>
          <p:nvPr>
            <p:ph idx="1"/>
          </p:nvPr>
        </p:nvSpPr>
        <p:spPr/>
        <p:txBody>
          <a:bodyPr/>
          <a:lstStyle/>
          <a:p>
            <a:r>
              <a:rPr lang="en-US" dirty="0" smtClean="0"/>
              <a:t>Subspecies structure manifests as “clusters” of strains</a:t>
            </a:r>
          </a:p>
          <a:p>
            <a:r>
              <a:rPr lang="en-US" dirty="0" smtClean="0"/>
              <a:t>Structure associated with body site suggests possible niche-adaptation</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3/19/2018</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65</a:t>
            </a:fld>
            <a:endParaRPr lang="en-US"/>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340" y="2227059"/>
            <a:ext cx="3399827" cy="3566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2663193" y="2364218"/>
            <a:ext cx="640073" cy="1005829"/>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9" name="Rectangle 8"/>
          <p:cNvSpPr/>
          <p:nvPr/>
        </p:nvSpPr>
        <p:spPr>
          <a:xfrm>
            <a:off x="861738" y="2539050"/>
            <a:ext cx="1762309" cy="830997"/>
          </a:xfrm>
          <a:prstGeom prst="rect">
            <a:avLst/>
          </a:prstGeom>
        </p:spPr>
        <p:txBody>
          <a:bodyPr wrap="square">
            <a:spAutoFit/>
          </a:bodyPr>
          <a:lstStyle/>
          <a:p>
            <a:pPr algn="r"/>
            <a:r>
              <a:rPr lang="en-US" sz="1600" i="1" dirty="0" smtClean="0">
                <a:solidFill>
                  <a:srgbClr val="C00000"/>
                </a:solidFill>
              </a:rPr>
              <a:t>*Cluster with no isolate genome member</a:t>
            </a:r>
          </a:p>
        </p:txBody>
      </p:sp>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5744" y="2227060"/>
            <a:ext cx="3565682" cy="351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ight Brace 6"/>
          <p:cNvSpPr/>
          <p:nvPr/>
        </p:nvSpPr>
        <p:spPr>
          <a:xfrm>
            <a:off x="7421426" y="2455657"/>
            <a:ext cx="503353" cy="3017487"/>
          </a:xfrm>
          <a:prstGeom prst="rightBrace">
            <a:avLst>
              <a:gd name="adj1" fmla="val 6421"/>
              <a:gd name="adj2" fmla="val 1042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pic>
        <p:nvPicPr>
          <p:cNvPr id="13" name="Picture 5" descr="Gholamali (Ali) Rahnavard"/>
          <p:cNvPicPr>
            <a:picLocks noChangeAspect="1" noChangeArrowheads="1"/>
          </p:cNvPicPr>
          <p:nvPr/>
        </p:nvPicPr>
        <p:blipFill rotWithShape="1">
          <a:blip r:embed="rId6">
            <a:extLst>
              <a:ext uri="{28A0092B-C50C-407E-A947-70E740481C1C}">
                <a14:useLocalDpi xmlns:a14="http://schemas.microsoft.com/office/drawing/2010/main" val="0"/>
              </a:ext>
            </a:extLst>
          </a:blip>
          <a:srcRect l="10834" t="6693" b="23307"/>
          <a:stretch/>
        </p:blipFill>
        <p:spPr bwMode="auto">
          <a:xfrm>
            <a:off x="9844999" y="162050"/>
            <a:ext cx="815340" cy="853441"/>
          </a:xfrm>
          <a:prstGeom prst="ellipse">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0742275" y="149624"/>
            <a:ext cx="1340303" cy="830997"/>
          </a:xfrm>
          <a:prstGeom prst="rect">
            <a:avLst/>
          </a:prstGeom>
        </p:spPr>
        <p:txBody>
          <a:bodyPr wrap="none">
            <a:spAutoFit/>
          </a:bodyPr>
          <a:lstStyle/>
          <a:p>
            <a:r>
              <a:rPr lang="en-US" sz="1600" dirty="0" err="1" smtClean="0">
                <a:solidFill>
                  <a:srgbClr val="C00000"/>
                </a:solidFill>
                <a:ea typeface="Gill Sans" charset="0"/>
                <a:cs typeface="Gill Sans" charset="0"/>
                <a:sym typeface="Gill Sans" charset="0"/>
              </a:rPr>
              <a:t>Gholamali</a:t>
            </a:r>
            <a:endParaRPr lang="en-US" sz="1600" dirty="0" smtClean="0">
              <a:solidFill>
                <a:srgbClr val="C00000"/>
              </a:solidFill>
              <a:ea typeface="Gill Sans" charset="0"/>
              <a:cs typeface="Gill Sans" charset="0"/>
              <a:sym typeface="Gill Sans" charset="0"/>
            </a:endParaRPr>
          </a:p>
          <a:p>
            <a:r>
              <a:rPr lang="en-US" sz="1600" dirty="0" err="1" smtClean="0">
                <a:solidFill>
                  <a:srgbClr val="C00000"/>
                </a:solidFill>
                <a:sym typeface="Gill Sans" charset="0"/>
              </a:rPr>
              <a:t>Rahnavard</a:t>
            </a:r>
            <a:endParaRPr lang="en-US" sz="1600" dirty="0" smtClean="0">
              <a:solidFill>
                <a:srgbClr val="C00000"/>
              </a:solidFill>
              <a:sym typeface="Gill Sans" charset="0"/>
            </a:endParaRPr>
          </a:p>
          <a:p>
            <a:r>
              <a:rPr lang="en-US" sz="1600" dirty="0" smtClean="0">
                <a:solidFill>
                  <a:srgbClr val="C00000"/>
                </a:solidFill>
                <a:sym typeface="Gill Sans" charset="0"/>
              </a:rPr>
              <a:t>(HSPH/Broad)</a:t>
            </a:r>
            <a:endParaRPr lang="en-US" sz="1600" dirty="0">
              <a:solidFill>
                <a:srgbClr val="C00000"/>
              </a:solidFill>
            </a:endParaRPr>
          </a:p>
        </p:txBody>
      </p:sp>
    </p:spTree>
    <p:extLst>
      <p:ext uri="{BB962C8B-B14F-4D97-AF65-F5344CB8AC3E}">
        <p14:creationId xmlns:p14="http://schemas.microsoft.com/office/powerpoint/2010/main" val="3963837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500"/>
                                        <p:tgtEl>
                                          <p:spTgt spid="4098"/>
                                        </p:tgtEl>
                                      </p:cBhvr>
                                    </p:animEffect>
                                  </p:childTnLst>
                                </p:cTn>
                              </p:par>
                              <p:par>
                                <p:cTn id="13" presetID="10" presetClass="entr" presetSubtype="0" fill="hold" nodeType="withEffect">
                                  <p:stCondLst>
                                    <p:cond delay="0"/>
                                  </p:stCondLst>
                                  <p:childTnLst>
                                    <p:set>
                                      <p:cBhvr>
                                        <p:cTn id="14" dur="1" fill="hold">
                                          <p:stCondLst>
                                            <p:cond delay="0"/>
                                          </p:stCondLst>
                                        </p:cTn>
                                        <p:tgtEl>
                                          <p:spTgt spid="4103"/>
                                        </p:tgtEl>
                                        <p:attrNameLst>
                                          <p:attrName>style.visibility</p:attrName>
                                        </p:attrNameLst>
                                      </p:cBhvr>
                                      <p:to>
                                        <p:strVal val="visible"/>
                                      </p:to>
                                    </p:set>
                                    <p:animEffect transition="in" filter="fade">
                                      <p:cBhvr>
                                        <p:cTn id="15" dur="500"/>
                                        <p:tgtEl>
                                          <p:spTgt spid="410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500"/>
                                        <p:tgtEl>
                                          <p:spTgt spid="3">
                                            <p:txEl>
                                              <p:p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4100"/>
                                        </p:tgtEl>
                                        <p:attrNameLst>
                                          <p:attrName>style.visibility</p:attrName>
                                        </p:attrNameLst>
                                      </p:cBhvr>
                                      <p:to>
                                        <p:strVal val="visible"/>
                                      </p:to>
                                    </p:set>
                                    <p:animEffect transition="in" filter="fade">
                                      <p:cBhvr>
                                        <p:cTn id="31" dur="500"/>
                                        <p:tgtEl>
                                          <p:spTgt spid="410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0" presetClass="entr" presetSubtype="0" fill="hold" nodeType="withEffect">
                                  <p:stCondLst>
                                    <p:cond delay="0"/>
                                  </p:stCondLst>
                                  <p:childTnLst>
                                    <p:set>
                                      <p:cBhvr>
                                        <p:cTn id="38" dur="1" fill="hold">
                                          <p:stCondLst>
                                            <p:cond delay="0"/>
                                          </p:stCondLst>
                                        </p:cTn>
                                        <p:tgtEl>
                                          <p:spTgt spid="4104"/>
                                        </p:tgtEl>
                                        <p:attrNameLst>
                                          <p:attrName>style.visibility</p:attrName>
                                        </p:attrNameLst>
                                      </p:cBhvr>
                                      <p:to>
                                        <p:strVal val="visible"/>
                                      </p:to>
                                    </p:set>
                                    <p:animEffect transition="in" filter="fade">
                                      <p:cBhvr>
                                        <p:cTn id="39" dur="500"/>
                                        <p:tgtEl>
                                          <p:spTgt spid="4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Core </a:t>
            </a:r>
            <a:r>
              <a:rPr lang="en-US" dirty="0">
                <a:solidFill>
                  <a:schemeClr val="accent1"/>
                </a:solidFill>
              </a:rPr>
              <a:t>functions</a:t>
            </a:r>
            <a:r>
              <a:rPr lang="en-US" dirty="0"/>
              <a:t> of the human microbiome</a:t>
            </a:r>
          </a:p>
        </p:txBody>
      </p:sp>
      <p:sp>
        <p:nvSpPr>
          <p:cNvPr id="4" name="Date Placeholder 3"/>
          <p:cNvSpPr>
            <a:spLocks noGrp="1"/>
          </p:cNvSpPr>
          <p:nvPr>
            <p:ph type="dt" sz="half" idx="10"/>
          </p:nvPr>
        </p:nvSpPr>
        <p:spPr/>
        <p:txBody>
          <a:bodyPr/>
          <a:lstStyle/>
          <a:p>
            <a:fld id="{149AB08A-B8FE-2744-A176-508EFC0AA4E9}" type="datetime1">
              <a:rPr lang="en-US" smtClean="0"/>
              <a:t>3/19/2018</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66</a:t>
            </a:fld>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343" y="1031389"/>
            <a:ext cx="4938570" cy="5536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772069" y="1083713"/>
            <a:ext cx="731512" cy="1215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40" y="2287740"/>
            <a:ext cx="9509656" cy="1748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39" y="4207959"/>
            <a:ext cx="9418217" cy="15829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707270" y="3708074"/>
            <a:ext cx="2968625" cy="4937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55186" y="5923032"/>
            <a:ext cx="8012764" cy="5149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4084342" y="868708"/>
            <a:ext cx="7863754" cy="1255728"/>
          </a:xfrm>
          <a:prstGeom prst="rect">
            <a:avLst/>
          </a:prstGeom>
        </p:spPr>
        <p:txBody>
          <a:bodyPr wrap="square">
            <a:spAutoFit/>
          </a:bodyPr>
          <a:lstStyle/>
          <a:p>
            <a:pPr lvl="0">
              <a:lnSpc>
                <a:spcPct val="90000"/>
              </a:lnSpc>
              <a:spcBef>
                <a:spcPts val="1000"/>
              </a:spcBef>
            </a:pPr>
            <a:r>
              <a:rPr lang="en-US" sz="2800" dirty="0" smtClean="0">
                <a:solidFill>
                  <a:prstClr val="black"/>
                </a:solidFill>
              </a:rPr>
              <a:t>Some functions are core to the human microbiome because they are core </a:t>
            </a:r>
            <a:r>
              <a:rPr lang="en-US" sz="2800" i="1" dirty="0" smtClean="0">
                <a:solidFill>
                  <a:prstClr val="black"/>
                </a:solidFill>
              </a:rPr>
              <a:t>everywhere</a:t>
            </a:r>
            <a:r>
              <a:rPr lang="en-US" sz="2800" dirty="0" smtClean="0">
                <a:solidFill>
                  <a:prstClr val="black"/>
                </a:solidFill>
              </a:rPr>
              <a:t> (i.e. broadly distributed “housekeeping” functions)</a:t>
            </a:r>
            <a:endParaRPr lang="en-US" sz="2800" dirty="0">
              <a:solidFill>
                <a:prstClr val="black"/>
              </a:solidFill>
            </a:endParaRPr>
          </a:p>
        </p:txBody>
      </p:sp>
    </p:spTree>
    <p:extLst>
      <p:ext uri="{BB962C8B-B14F-4D97-AF65-F5344CB8AC3E}">
        <p14:creationId xmlns:p14="http://schemas.microsoft.com/office/powerpoint/2010/main" val="3286225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500"/>
                                        <p:tgtEl>
                                          <p:spTgt spid="6146"/>
                                        </p:tgtEl>
                                      </p:cBhvr>
                                    </p:animEffect>
                                  </p:childTnLst>
                                </p:cTn>
                              </p:par>
                              <p:par>
                                <p:cTn id="13" presetID="10" presetClass="entr" presetSubtype="0" fill="hold" nodeType="withEffect">
                                  <p:stCondLst>
                                    <p:cond delay="0"/>
                                  </p:stCondLst>
                                  <p:childTnLst>
                                    <p:set>
                                      <p:cBhvr>
                                        <p:cTn id="14" dur="1" fill="hold">
                                          <p:stCondLst>
                                            <p:cond delay="0"/>
                                          </p:stCondLst>
                                        </p:cTn>
                                        <p:tgtEl>
                                          <p:spTgt spid="6147"/>
                                        </p:tgtEl>
                                        <p:attrNameLst>
                                          <p:attrName>style.visibility</p:attrName>
                                        </p:attrNameLst>
                                      </p:cBhvr>
                                      <p:to>
                                        <p:strVal val="visible"/>
                                      </p:to>
                                    </p:set>
                                    <p:animEffect transition="in" filter="fade">
                                      <p:cBhvr>
                                        <p:cTn id="15" dur="500"/>
                                        <p:tgtEl>
                                          <p:spTgt spid="614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nodeType="withEffect">
                                  <p:stCondLst>
                                    <p:cond delay="0"/>
                                  </p:stCondLst>
                                  <p:childTnLst>
                                    <p:set>
                                      <p:cBhvr>
                                        <p:cTn id="22" dur="1" fill="hold">
                                          <p:stCondLst>
                                            <p:cond delay="0"/>
                                          </p:stCondLst>
                                        </p:cTn>
                                        <p:tgtEl>
                                          <p:spTgt spid="6149"/>
                                        </p:tgtEl>
                                        <p:attrNameLst>
                                          <p:attrName>style.visibility</p:attrName>
                                        </p:attrNameLst>
                                      </p:cBhvr>
                                      <p:to>
                                        <p:strVal val="visible"/>
                                      </p:to>
                                    </p:set>
                                    <p:animEffect transition="in" filter="fade">
                                      <p:cBhvr>
                                        <p:cTn id="23" dur="500"/>
                                        <p:tgtEl>
                                          <p:spTgt spid="6149"/>
                                        </p:tgtEl>
                                      </p:cBhvr>
                                    </p:animEffect>
                                  </p:childTnLst>
                                </p:cTn>
                              </p:par>
                              <p:par>
                                <p:cTn id="24" presetID="10" presetClass="entr" presetSubtype="0" fill="hold" nodeType="withEffect">
                                  <p:stCondLst>
                                    <p:cond delay="0"/>
                                  </p:stCondLst>
                                  <p:childTnLst>
                                    <p:set>
                                      <p:cBhvr>
                                        <p:cTn id="25" dur="1" fill="hold">
                                          <p:stCondLst>
                                            <p:cond delay="0"/>
                                          </p:stCondLst>
                                        </p:cTn>
                                        <p:tgtEl>
                                          <p:spTgt spid="6150"/>
                                        </p:tgtEl>
                                        <p:attrNameLst>
                                          <p:attrName>style.visibility</p:attrName>
                                        </p:attrNameLst>
                                      </p:cBhvr>
                                      <p:to>
                                        <p:strVal val="visible"/>
                                      </p:to>
                                    </p:set>
                                    <p:animEffect transition="in" filter="fade">
                                      <p:cBhvr>
                                        <p:cTn id="26" dur="500"/>
                                        <p:tgtEl>
                                          <p:spTgt spid="615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148"/>
                                        </p:tgtEl>
                                        <p:attrNameLst>
                                          <p:attrName>style.visibility</p:attrName>
                                        </p:attrNameLst>
                                      </p:cBhvr>
                                      <p:to>
                                        <p:strVal val="visible"/>
                                      </p:to>
                                    </p:set>
                                    <p:animEffect transition="in" filter="fade">
                                      <p:cBhvr>
                                        <p:cTn id="31"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343" y="914305"/>
            <a:ext cx="5560797" cy="4160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4561" y="2498081"/>
            <a:ext cx="5834430" cy="3249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336" y="2373589"/>
            <a:ext cx="9509760" cy="18285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336" y="4343397"/>
            <a:ext cx="9509760" cy="15798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1214" y="6014471"/>
            <a:ext cx="8070335" cy="518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fontScale="90000"/>
          </a:bodyPr>
          <a:lstStyle/>
          <a:p>
            <a:r>
              <a:rPr lang="en-US" dirty="0"/>
              <a:t>Core </a:t>
            </a:r>
            <a:r>
              <a:rPr lang="en-US" dirty="0">
                <a:solidFill>
                  <a:schemeClr val="accent1"/>
                </a:solidFill>
              </a:rPr>
              <a:t>functions</a:t>
            </a:r>
            <a:r>
              <a:rPr lang="en-US" dirty="0"/>
              <a:t> of the human microbiome</a:t>
            </a:r>
          </a:p>
        </p:txBody>
      </p:sp>
      <p:sp>
        <p:nvSpPr>
          <p:cNvPr id="4" name="Date Placeholder 3"/>
          <p:cNvSpPr>
            <a:spLocks noGrp="1"/>
          </p:cNvSpPr>
          <p:nvPr>
            <p:ph type="dt" sz="half" idx="10"/>
          </p:nvPr>
        </p:nvSpPr>
        <p:spPr/>
        <p:txBody>
          <a:bodyPr/>
          <a:lstStyle/>
          <a:p>
            <a:fld id="{149AB08A-B8FE-2744-A176-508EFC0AA4E9}" type="datetime1">
              <a:rPr lang="en-US" smtClean="0"/>
              <a:t>3/19/2018</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67</a:t>
            </a:fld>
            <a:endParaRPr lang="en-US"/>
          </a:p>
        </p:txBody>
      </p:sp>
      <p:pic>
        <p:nvPicPr>
          <p:cNvPr id="614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2772069" y="1083713"/>
            <a:ext cx="731512" cy="1215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4084342" y="868708"/>
            <a:ext cx="7863754" cy="1255728"/>
          </a:xfrm>
          <a:prstGeom prst="rect">
            <a:avLst/>
          </a:prstGeom>
        </p:spPr>
        <p:txBody>
          <a:bodyPr wrap="square">
            <a:spAutoFit/>
          </a:bodyPr>
          <a:lstStyle/>
          <a:p>
            <a:pPr lvl="0">
              <a:lnSpc>
                <a:spcPct val="90000"/>
              </a:lnSpc>
              <a:spcBef>
                <a:spcPts val="1000"/>
              </a:spcBef>
            </a:pPr>
            <a:r>
              <a:rPr lang="en-US" sz="2800" dirty="0" smtClean="0">
                <a:solidFill>
                  <a:prstClr val="black"/>
                </a:solidFill>
              </a:rPr>
              <a:t>Other core functions are specifically </a:t>
            </a:r>
            <a:r>
              <a:rPr lang="en-US" sz="2800" u="sng" dirty="0" smtClean="0">
                <a:solidFill>
                  <a:prstClr val="black"/>
                </a:solidFill>
              </a:rPr>
              <a:t>enriched in the human microbiome</a:t>
            </a:r>
            <a:r>
              <a:rPr lang="en-US" sz="2800" dirty="0" smtClean="0">
                <a:solidFill>
                  <a:prstClr val="black"/>
                </a:solidFill>
              </a:rPr>
              <a:t> (core at multiple body sites and comparatively rare in non-human-associated bugs)</a:t>
            </a:r>
            <a:endParaRPr lang="en-US" sz="2800" dirty="0">
              <a:solidFill>
                <a:prstClr val="black"/>
              </a:solidFill>
            </a:endParaRPr>
          </a:p>
        </p:txBody>
      </p:sp>
      <p:pic>
        <p:nvPicPr>
          <p:cNvPr id="615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200000">
            <a:off x="652246" y="3960345"/>
            <a:ext cx="2968625" cy="4937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715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5"/>
                                        </p:tgtEl>
                                        <p:attrNameLst>
                                          <p:attrName>style.visibility</p:attrName>
                                        </p:attrNameLst>
                                      </p:cBhvr>
                                      <p:to>
                                        <p:strVal val="visible"/>
                                      </p:to>
                                    </p:set>
                                    <p:animEffect transition="in" filter="fade">
                                      <p:cBhvr>
                                        <p:cTn id="7" dur="500"/>
                                        <p:tgtEl>
                                          <p:spTgt spid="71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7"/>
                                        </p:tgtEl>
                                        <p:attrNameLst>
                                          <p:attrName>style.visibility</p:attrName>
                                        </p:attrNameLst>
                                      </p:cBhvr>
                                      <p:to>
                                        <p:strVal val="visible"/>
                                      </p:to>
                                    </p:set>
                                    <p:animEffect transition="in" filter="fade">
                                      <p:cBhvr>
                                        <p:cTn id="12" dur="500"/>
                                        <p:tgtEl>
                                          <p:spTgt spid="6147"/>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7175"/>
                                        </p:tgtEl>
                                      </p:cBhvr>
                                    </p:animEffect>
                                    <p:set>
                                      <p:cBhvr>
                                        <p:cTn id="20" dur="1" fill="hold">
                                          <p:stCondLst>
                                            <p:cond delay="499"/>
                                          </p:stCondLst>
                                        </p:cTn>
                                        <p:tgtEl>
                                          <p:spTgt spid="7175"/>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nodeType="withEffect">
                                  <p:stCondLst>
                                    <p:cond delay="0"/>
                                  </p:stCondLst>
                                  <p:childTnLst>
                                    <p:set>
                                      <p:cBhvr>
                                        <p:cTn id="25" dur="1" fill="hold">
                                          <p:stCondLst>
                                            <p:cond delay="0"/>
                                          </p:stCondLst>
                                        </p:cTn>
                                        <p:tgtEl>
                                          <p:spTgt spid="7173"/>
                                        </p:tgtEl>
                                        <p:attrNameLst>
                                          <p:attrName>style.visibility</p:attrName>
                                        </p:attrNameLst>
                                      </p:cBhvr>
                                      <p:to>
                                        <p:strVal val="visible"/>
                                      </p:to>
                                    </p:set>
                                    <p:animEffect transition="in" filter="fade">
                                      <p:cBhvr>
                                        <p:cTn id="26" dur="500"/>
                                        <p:tgtEl>
                                          <p:spTgt spid="7173"/>
                                        </p:tgtEl>
                                      </p:cBhvr>
                                    </p:animEffect>
                                  </p:childTnLst>
                                </p:cTn>
                              </p:par>
                              <p:par>
                                <p:cTn id="27" presetID="10" presetClass="entr" presetSubtype="0" fill="hold" nodeType="withEffect">
                                  <p:stCondLst>
                                    <p:cond delay="0"/>
                                  </p:stCondLst>
                                  <p:childTnLst>
                                    <p:set>
                                      <p:cBhvr>
                                        <p:cTn id="28" dur="1" fill="hold">
                                          <p:stCondLst>
                                            <p:cond delay="0"/>
                                          </p:stCondLst>
                                        </p:cTn>
                                        <p:tgtEl>
                                          <p:spTgt spid="6150"/>
                                        </p:tgtEl>
                                        <p:attrNameLst>
                                          <p:attrName>style.visibility</p:attrName>
                                        </p:attrNameLst>
                                      </p:cBhvr>
                                      <p:to>
                                        <p:strVal val="visible"/>
                                      </p:to>
                                    </p:set>
                                    <p:animEffect transition="in" filter="fade">
                                      <p:cBhvr>
                                        <p:cTn id="29" dur="500"/>
                                        <p:tgtEl>
                                          <p:spTgt spid="615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172"/>
                                        </p:tgtEl>
                                        <p:attrNameLst>
                                          <p:attrName>style.visibility</p:attrName>
                                        </p:attrNameLst>
                                      </p:cBhvr>
                                      <p:to>
                                        <p:strVal val="visible"/>
                                      </p:to>
                                    </p:set>
                                    <p:animEffect transition="in" filter="fade">
                                      <p:cBhvr>
                                        <p:cTn id="34"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343" y="883920"/>
            <a:ext cx="5978192" cy="4846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en-US" dirty="0"/>
              <a:t>Core </a:t>
            </a:r>
            <a:r>
              <a:rPr lang="en-US" dirty="0">
                <a:solidFill>
                  <a:schemeClr val="accent1"/>
                </a:solidFill>
              </a:rPr>
              <a:t>functions</a:t>
            </a:r>
            <a:r>
              <a:rPr lang="en-US" dirty="0"/>
              <a:t> of the human microbiome</a:t>
            </a:r>
          </a:p>
        </p:txBody>
      </p:sp>
      <p:sp>
        <p:nvSpPr>
          <p:cNvPr id="4" name="Date Placeholder 3"/>
          <p:cNvSpPr>
            <a:spLocks noGrp="1"/>
          </p:cNvSpPr>
          <p:nvPr>
            <p:ph type="dt" sz="half" idx="10"/>
          </p:nvPr>
        </p:nvSpPr>
        <p:spPr/>
        <p:txBody>
          <a:bodyPr/>
          <a:lstStyle/>
          <a:p>
            <a:fld id="{149AB08A-B8FE-2744-A176-508EFC0AA4E9}" type="datetime1">
              <a:rPr lang="en-US" smtClean="0"/>
              <a:t>3/19/2018</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68</a:t>
            </a:fld>
            <a:endParaRPr lang="en-US"/>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772069" y="1083713"/>
            <a:ext cx="731512" cy="1215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707166" y="3660627"/>
            <a:ext cx="2968625" cy="4937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336" y="2148854"/>
            <a:ext cx="9509760" cy="17026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336" y="3939157"/>
            <a:ext cx="9509760" cy="15372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9817" y="5557276"/>
            <a:ext cx="8144704" cy="5234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4084342" y="868708"/>
            <a:ext cx="7863754" cy="1255728"/>
          </a:xfrm>
          <a:prstGeom prst="rect">
            <a:avLst/>
          </a:prstGeom>
        </p:spPr>
        <p:txBody>
          <a:bodyPr wrap="square">
            <a:spAutoFit/>
          </a:bodyPr>
          <a:lstStyle/>
          <a:p>
            <a:pPr lvl="0">
              <a:lnSpc>
                <a:spcPct val="90000"/>
              </a:lnSpc>
              <a:spcBef>
                <a:spcPts val="1000"/>
              </a:spcBef>
            </a:pPr>
            <a:r>
              <a:rPr lang="en-US" sz="2800" dirty="0" smtClean="0">
                <a:solidFill>
                  <a:prstClr val="black"/>
                </a:solidFill>
              </a:rPr>
              <a:t>Yet other core functions are specifically </a:t>
            </a:r>
            <a:r>
              <a:rPr lang="en-US" sz="2800" u="sng" dirty="0" smtClean="0">
                <a:solidFill>
                  <a:prstClr val="black"/>
                </a:solidFill>
              </a:rPr>
              <a:t>enriched in particular body sites</a:t>
            </a:r>
            <a:r>
              <a:rPr lang="en-US" sz="2800" dirty="0" smtClean="0">
                <a:solidFill>
                  <a:prstClr val="black"/>
                </a:solidFill>
              </a:rPr>
              <a:t> (or body areas, in the case of the oral cavity)</a:t>
            </a:r>
            <a:endParaRPr lang="en-US" sz="2800" dirty="0">
              <a:solidFill>
                <a:prstClr val="black"/>
              </a:solidFill>
            </a:endParaRPr>
          </a:p>
        </p:txBody>
      </p:sp>
    </p:spTree>
    <p:extLst>
      <p:ext uri="{BB962C8B-B14F-4D97-AF65-F5344CB8AC3E}">
        <p14:creationId xmlns:p14="http://schemas.microsoft.com/office/powerpoint/2010/main" val="3193656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fade">
                                      <p:cBhvr>
                                        <p:cTn id="7" dur="500"/>
                                        <p:tgtEl>
                                          <p:spTgt spid="6147"/>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196"/>
                                        </p:tgtEl>
                                        <p:attrNameLst>
                                          <p:attrName>style.visibility</p:attrName>
                                        </p:attrNameLst>
                                      </p:cBhvr>
                                      <p:to>
                                        <p:strVal val="visible"/>
                                      </p:to>
                                    </p:set>
                                    <p:animEffect transition="in" filter="fade">
                                      <p:cBhvr>
                                        <p:cTn id="15" dur="500"/>
                                        <p:tgtEl>
                                          <p:spTgt spid="8196"/>
                                        </p:tgtEl>
                                      </p:cBhvr>
                                    </p:animEffect>
                                  </p:childTnLst>
                                </p:cTn>
                              </p:par>
                              <p:par>
                                <p:cTn id="16" presetID="10" presetClass="entr" presetSubtype="0" fill="hold" nodeType="withEffect">
                                  <p:stCondLst>
                                    <p:cond delay="0"/>
                                  </p:stCondLst>
                                  <p:childTnLst>
                                    <p:set>
                                      <p:cBhvr>
                                        <p:cTn id="17" dur="1" fill="hold">
                                          <p:stCondLst>
                                            <p:cond delay="0"/>
                                          </p:stCondLst>
                                        </p:cTn>
                                        <p:tgtEl>
                                          <p:spTgt spid="8195"/>
                                        </p:tgtEl>
                                        <p:attrNameLst>
                                          <p:attrName>style.visibility</p:attrName>
                                        </p:attrNameLst>
                                      </p:cBhvr>
                                      <p:to>
                                        <p:strVal val="visible"/>
                                      </p:to>
                                    </p:set>
                                    <p:animEffect transition="in" filter="fade">
                                      <p:cBhvr>
                                        <p:cTn id="18" dur="500"/>
                                        <p:tgtEl>
                                          <p:spTgt spid="8195"/>
                                        </p:tgtEl>
                                      </p:cBhvr>
                                    </p:animEffect>
                                  </p:childTnLst>
                                </p:cTn>
                              </p:par>
                              <p:par>
                                <p:cTn id="19" presetID="10" presetClass="entr" presetSubtype="0" fill="hold" nodeType="withEffect">
                                  <p:stCondLst>
                                    <p:cond delay="0"/>
                                  </p:stCondLst>
                                  <p:childTnLst>
                                    <p:set>
                                      <p:cBhvr>
                                        <p:cTn id="20" dur="1" fill="hold">
                                          <p:stCondLst>
                                            <p:cond delay="0"/>
                                          </p:stCondLst>
                                        </p:cTn>
                                        <p:tgtEl>
                                          <p:spTgt spid="6150"/>
                                        </p:tgtEl>
                                        <p:attrNameLst>
                                          <p:attrName>style.visibility</p:attrName>
                                        </p:attrNameLst>
                                      </p:cBhvr>
                                      <p:to>
                                        <p:strVal val="visible"/>
                                      </p:to>
                                    </p:set>
                                    <p:animEffect transition="in" filter="fade">
                                      <p:cBhvr>
                                        <p:cTn id="21" dur="500"/>
                                        <p:tgtEl>
                                          <p:spTgt spid="615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194"/>
                                        </p:tgtEl>
                                        <p:attrNameLst>
                                          <p:attrName>style.visibility</p:attrName>
                                        </p:attrNameLst>
                                      </p:cBhvr>
                                      <p:to>
                                        <p:strVal val="visible"/>
                                      </p:to>
                                    </p:set>
                                    <p:animEffect transition="in" filter="fade">
                                      <p:cBhvr>
                                        <p:cTn id="26"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NIH Human </a:t>
            </a:r>
            <a:r>
              <a:rPr lang="en-US" dirty="0" err="1" smtClean="0"/>
              <a:t>Microbiome</a:t>
            </a:r>
            <a:r>
              <a:rPr lang="en-US" dirty="0" smtClean="0"/>
              <a:t> Project (HMP1)</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3/19/2018</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7</a:t>
            </a:fld>
            <a:endParaRPr lang="en-US"/>
          </a:p>
        </p:txBody>
      </p:sp>
      <p:pic>
        <p:nvPicPr>
          <p:cNvPr id="1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65" r="-153"/>
          <a:stretch/>
        </p:blipFill>
        <p:spPr bwMode="auto">
          <a:xfrm>
            <a:off x="1341172" y="1196624"/>
            <a:ext cx="9692534" cy="524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
          <p:cNvSpPr>
            <a:spLocks/>
          </p:cNvSpPr>
          <p:nvPr/>
        </p:nvSpPr>
        <p:spPr bwMode="auto">
          <a:xfrm>
            <a:off x="1852629" y="1860218"/>
            <a:ext cx="8358188" cy="437555"/>
          </a:xfrm>
          <a:prstGeom prst="rect">
            <a:avLst/>
          </a:prstGeom>
          <a:noFill/>
          <a:ln w="12700" cap="flat">
            <a:noFill/>
            <a:miter lim="800000"/>
            <a:headEnd type="none" w="med" len="med"/>
            <a:tailEnd type="none" w="med" len="med"/>
          </a:ln>
        </p:spPr>
        <p:txBody>
          <a:bodyPr lIns="0" tIns="0" rIns="0" bIns="0"/>
          <a:lstStyle/>
          <a:p>
            <a:pPr eaLnBrk="1" hangingPunct="1"/>
            <a:endParaRPr lang="en-US" sz="2500" dirty="0">
              <a:solidFill>
                <a:srgbClr val="000000"/>
              </a:solidFill>
              <a:latin typeface="+mj-lt"/>
              <a:ea typeface="Gill Sans" charset="0"/>
              <a:cs typeface="Gill Sans" charset="0"/>
              <a:sym typeface="Gill Sans" charset="0"/>
            </a:endParaRPr>
          </a:p>
        </p:txBody>
      </p:sp>
      <p:sp>
        <p:nvSpPr>
          <p:cNvPr id="14" name="Rectangle 2"/>
          <p:cNvSpPr>
            <a:spLocks/>
          </p:cNvSpPr>
          <p:nvPr/>
        </p:nvSpPr>
        <p:spPr bwMode="auto">
          <a:xfrm>
            <a:off x="792538" y="1303554"/>
            <a:ext cx="5470352" cy="2308324"/>
          </a:xfrm>
          <a:prstGeom prst="rect">
            <a:avLst/>
          </a:prstGeom>
          <a:noFill/>
          <a:ln w="12700" cap="flat">
            <a:noFill/>
            <a:miter lim="800000"/>
            <a:headEnd type="none" w="med" len="med"/>
            <a:tailEnd type="none" w="med" len="med"/>
          </a:ln>
        </p:spPr>
        <p:txBody>
          <a:bodyPr wrap="square" lIns="0" tIns="0" rIns="0" bIns="0">
            <a:spAutoFit/>
          </a:bodyPr>
          <a:lstStyle/>
          <a:p>
            <a:pPr marL="252229" indent="-252229" eaLnBrk="1" hangingPunct="1">
              <a:lnSpc>
                <a:spcPct val="120000"/>
              </a:lnSpc>
              <a:buSzPct val="75000"/>
              <a:buFont typeface="Gill Sans" charset="0"/>
              <a:buChar char="•"/>
            </a:pPr>
            <a:r>
              <a:rPr lang="en-US" sz="2500" b="1" i="1" dirty="0" smtClean="0">
                <a:solidFill>
                  <a:srgbClr val="000000"/>
                </a:solidFill>
                <a:latin typeface="+mj-lt"/>
                <a:ea typeface="Gill Sans" charset="0"/>
                <a:cs typeface="Gill Sans" charset="0"/>
                <a:sym typeface="Gill Sans" charset="0"/>
              </a:rPr>
              <a:t>What is a “normal” human microbiome?</a:t>
            </a:r>
          </a:p>
          <a:p>
            <a:pPr marL="252229" indent="-252229" eaLnBrk="1" hangingPunct="1">
              <a:lnSpc>
                <a:spcPct val="120000"/>
              </a:lnSpc>
              <a:buSzPct val="75000"/>
              <a:buFont typeface="Gill Sans" charset="0"/>
              <a:buChar char="•"/>
            </a:pPr>
            <a:r>
              <a:rPr lang="en-US" sz="2500" dirty="0" smtClean="0">
                <a:solidFill>
                  <a:srgbClr val="000000"/>
                </a:solidFill>
                <a:latin typeface="+mj-lt"/>
                <a:ea typeface="Gill Sans" charset="0"/>
                <a:cs typeface="Gill Sans" charset="0"/>
                <a:sym typeface="Gill Sans" charset="0"/>
              </a:rPr>
              <a:t>300 healthy </a:t>
            </a:r>
            <a:r>
              <a:rPr lang="en-US" sz="2500" dirty="0">
                <a:solidFill>
                  <a:srgbClr val="000000"/>
                </a:solidFill>
                <a:latin typeface="+mj-lt"/>
                <a:ea typeface="Gill Sans" charset="0"/>
                <a:cs typeface="Gill Sans" charset="0"/>
                <a:sym typeface="Gill Sans" charset="0"/>
              </a:rPr>
              <a:t>human subjects</a:t>
            </a:r>
          </a:p>
          <a:p>
            <a:pPr marL="252229" indent="-252229">
              <a:lnSpc>
                <a:spcPct val="120000"/>
              </a:lnSpc>
              <a:buSzPct val="75000"/>
              <a:buFont typeface="Gill Sans" charset="0"/>
              <a:buChar char="•"/>
            </a:pPr>
            <a:r>
              <a:rPr lang="en-US" sz="2500" dirty="0">
                <a:solidFill>
                  <a:srgbClr val="000000"/>
                </a:solidFill>
                <a:latin typeface="+mj-lt"/>
                <a:ea typeface="Gill Sans" charset="0"/>
                <a:cs typeface="Gill Sans" charset="0"/>
                <a:sym typeface="Gill Sans" charset="0"/>
              </a:rPr>
              <a:t>Multiple body </a:t>
            </a:r>
            <a:r>
              <a:rPr lang="en-US" sz="2500" dirty="0" smtClean="0">
                <a:solidFill>
                  <a:srgbClr val="000000"/>
                </a:solidFill>
                <a:latin typeface="+mj-lt"/>
                <a:ea typeface="Gill Sans" charset="0"/>
                <a:cs typeface="Gill Sans" charset="0"/>
                <a:sym typeface="Gill Sans" charset="0"/>
              </a:rPr>
              <a:t>sites </a:t>
            </a:r>
            <a:r>
              <a:rPr lang="en-US" sz="2500" dirty="0">
                <a:solidFill>
                  <a:srgbClr val="000000"/>
                </a:solidFill>
                <a:latin typeface="+mj-lt"/>
                <a:ea typeface="Gill Sans" charset="0"/>
                <a:cs typeface="Gill Sans" charset="0"/>
                <a:sym typeface="Gill Sans" charset="0"/>
              </a:rPr>
              <a:t>(15 </a:t>
            </a:r>
            <a:r>
              <a:rPr lang="en-US" sz="2500" dirty="0" smtClean="0">
                <a:solidFill>
                  <a:srgbClr val="000000"/>
                </a:solidFill>
                <a:latin typeface="+mj-lt"/>
                <a:ea typeface="Gill Sans" charset="0"/>
                <a:cs typeface="Gill Sans" charset="0"/>
                <a:sym typeface="Gill Sans" charset="0"/>
              </a:rPr>
              <a:t>male, </a:t>
            </a:r>
            <a:r>
              <a:rPr lang="en-US" sz="2500" dirty="0">
                <a:solidFill>
                  <a:srgbClr val="000000"/>
                </a:solidFill>
                <a:latin typeface="+mj-lt"/>
                <a:ea typeface="Gill Sans" charset="0"/>
                <a:cs typeface="Gill Sans" charset="0"/>
                <a:sym typeface="Gill Sans" charset="0"/>
              </a:rPr>
              <a:t>18 </a:t>
            </a:r>
            <a:r>
              <a:rPr lang="en-US" sz="2500" dirty="0" smtClean="0">
                <a:solidFill>
                  <a:srgbClr val="000000"/>
                </a:solidFill>
                <a:latin typeface="+mj-lt"/>
                <a:ea typeface="Gill Sans" charset="0"/>
                <a:cs typeface="Gill Sans" charset="0"/>
                <a:sym typeface="Gill Sans" charset="0"/>
              </a:rPr>
              <a:t>female)</a:t>
            </a:r>
            <a:endParaRPr lang="en-US" sz="2500" dirty="0">
              <a:solidFill>
                <a:srgbClr val="000000"/>
              </a:solidFill>
              <a:latin typeface="+mj-lt"/>
              <a:ea typeface="Gill Sans" charset="0"/>
              <a:cs typeface="Gill Sans" charset="0"/>
              <a:sym typeface="Gill Sans" charset="0"/>
            </a:endParaRPr>
          </a:p>
          <a:p>
            <a:pPr marL="252229" indent="-252229" eaLnBrk="1" hangingPunct="1">
              <a:lnSpc>
                <a:spcPct val="120000"/>
              </a:lnSpc>
              <a:buSzPct val="75000"/>
              <a:buFont typeface="Gill Sans" charset="0"/>
              <a:buChar char="•"/>
            </a:pPr>
            <a:r>
              <a:rPr lang="en-US" sz="2500" dirty="0" smtClean="0">
                <a:solidFill>
                  <a:srgbClr val="000000"/>
                </a:solidFill>
                <a:latin typeface="+mj-lt"/>
                <a:ea typeface="Gill Sans" charset="0"/>
                <a:cs typeface="Gill Sans" charset="0"/>
                <a:sym typeface="Gill Sans" charset="0"/>
              </a:rPr>
              <a:t>Up to 3 sampling visits over </a:t>
            </a:r>
            <a:r>
              <a:rPr lang="en-US" sz="2500" dirty="0" smtClean="0">
                <a:solidFill>
                  <a:srgbClr val="000000"/>
                </a:solidFill>
                <a:latin typeface="Cambria" pitchFamily="18" charset="0"/>
                <a:ea typeface="Gill Sans" charset="0"/>
                <a:cs typeface="Gill Sans" charset="0"/>
                <a:sym typeface="Gill Sans" charset="0"/>
              </a:rPr>
              <a:t>~</a:t>
            </a:r>
            <a:r>
              <a:rPr lang="en-US" sz="2500" dirty="0" smtClean="0">
                <a:solidFill>
                  <a:srgbClr val="000000"/>
                </a:solidFill>
                <a:latin typeface="+mj-lt"/>
                <a:ea typeface="Gill Sans" charset="0"/>
                <a:cs typeface="Gill Sans" charset="0"/>
                <a:sym typeface="Gill Sans" charset="0"/>
              </a:rPr>
              <a:t>1 year</a:t>
            </a:r>
            <a:endParaRPr lang="en-US" sz="2500" dirty="0">
              <a:solidFill>
                <a:srgbClr val="000000"/>
              </a:solidFill>
              <a:latin typeface="+mj-lt"/>
              <a:ea typeface="Gill Sans" charset="0"/>
              <a:cs typeface="Gill Sans" charset="0"/>
              <a:sym typeface="Gill Sans" charset="0"/>
            </a:endParaRPr>
          </a:p>
          <a:p>
            <a:pPr marL="252229" indent="-252229" eaLnBrk="1" hangingPunct="1">
              <a:lnSpc>
                <a:spcPct val="120000"/>
              </a:lnSpc>
              <a:buSzPct val="75000"/>
              <a:buFont typeface="Gill Sans" charset="0"/>
              <a:buChar char="•"/>
            </a:pPr>
            <a:r>
              <a:rPr lang="en-US" sz="2500" dirty="0" smtClean="0">
                <a:solidFill>
                  <a:srgbClr val="000000"/>
                </a:solidFill>
                <a:latin typeface="+mj-lt"/>
                <a:ea typeface="Gill Sans" charset="0"/>
                <a:cs typeface="Gill Sans" charset="0"/>
                <a:sym typeface="Gill Sans" charset="0"/>
              </a:rPr>
              <a:t>Clinical </a:t>
            </a:r>
            <a:r>
              <a:rPr lang="en-US" sz="2500" dirty="0">
                <a:solidFill>
                  <a:srgbClr val="000000"/>
                </a:solidFill>
                <a:latin typeface="+mj-lt"/>
                <a:ea typeface="Gill Sans" charset="0"/>
                <a:cs typeface="Gill Sans" charset="0"/>
                <a:sym typeface="Gill Sans" charset="0"/>
              </a:rPr>
              <a:t>metadata</a:t>
            </a:r>
          </a:p>
        </p:txBody>
      </p:sp>
      <p:pic>
        <p:nvPicPr>
          <p:cNvPr id="16" name="Picture 15"/>
          <p:cNvPicPr>
            <a:picLocks noChangeAspect="1"/>
          </p:cNvPicPr>
          <p:nvPr/>
        </p:nvPicPr>
        <p:blipFill>
          <a:blip r:embed="rId3" cstate="print"/>
          <a:stretch>
            <a:fillRect/>
          </a:stretch>
        </p:blipFill>
        <p:spPr>
          <a:xfrm>
            <a:off x="6262890" y="2952215"/>
            <a:ext cx="2297289" cy="3059988"/>
          </a:xfrm>
          <a:prstGeom prst="rect">
            <a:avLst/>
          </a:prstGeom>
          <a:effectLst>
            <a:outerShdw blurRad="50800" dist="38100" dir="10800000" algn="tl" rotWithShape="0">
              <a:srgbClr val="000000">
                <a:alpha val="43000"/>
              </a:srgbClr>
            </a:outerShdw>
          </a:effectLst>
        </p:spPr>
      </p:pic>
      <p:grpSp>
        <p:nvGrpSpPr>
          <p:cNvPr id="3" name="Group 2"/>
          <p:cNvGrpSpPr/>
          <p:nvPr/>
        </p:nvGrpSpPr>
        <p:grpSpPr>
          <a:xfrm>
            <a:off x="8701290" y="2952215"/>
            <a:ext cx="2332416" cy="3497848"/>
            <a:chOff x="8426973" y="2952215"/>
            <a:chExt cx="2332416" cy="3497848"/>
          </a:xfrm>
        </p:grpSpPr>
        <p:pic>
          <p:nvPicPr>
            <p:cNvPr id="15" name="Picture 14"/>
            <p:cNvPicPr>
              <a:picLocks noChangeAspect="1"/>
            </p:cNvPicPr>
            <p:nvPr/>
          </p:nvPicPr>
          <p:blipFill>
            <a:blip r:embed="rId4" cstate="print"/>
            <a:stretch>
              <a:fillRect/>
            </a:stretch>
          </p:blipFill>
          <p:spPr>
            <a:xfrm>
              <a:off x="8426973" y="2952215"/>
              <a:ext cx="2332416" cy="3063240"/>
            </a:xfrm>
            <a:prstGeom prst="rect">
              <a:avLst/>
            </a:prstGeom>
            <a:effectLst>
              <a:outerShdw blurRad="50800" dist="38100" dir="10800000" algn="tl" rotWithShape="0">
                <a:srgbClr val="000000">
                  <a:alpha val="43000"/>
                </a:srgbClr>
              </a:outerShdw>
            </a:effectLst>
          </p:spPr>
        </p:pic>
        <p:sp>
          <p:nvSpPr>
            <p:cNvPr id="17" name="TextBox 16"/>
            <p:cNvSpPr txBox="1"/>
            <p:nvPr/>
          </p:nvSpPr>
          <p:spPr>
            <a:xfrm>
              <a:off x="8672280" y="6080731"/>
              <a:ext cx="1721353" cy="369332"/>
            </a:xfrm>
            <a:prstGeom prst="rect">
              <a:avLst/>
            </a:prstGeom>
            <a:solidFill>
              <a:schemeClr val="bg1"/>
            </a:solidFill>
          </p:spPr>
          <p:txBody>
            <a:bodyPr wrap="square" rtlCol="0">
              <a:spAutoFit/>
            </a:bodyPr>
            <a:lstStyle/>
            <a:p>
              <a:pPr algn="ctr"/>
              <a:r>
                <a:rPr lang="en-US" dirty="0" smtClean="0"/>
                <a:t>(HMP1 2012)</a:t>
              </a:r>
              <a:endParaRPr lang="en-US" dirty="0"/>
            </a:p>
          </p:txBody>
        </p:sp>
      </p:grpSp>
      <p:graphicFrame>
        <p:nvGraphicFramePr>
          <p:cNvPr id="6" name="Table 5"/>
          <p:cNvGraphicFramePr>
            <a:graphicFrameLocks noGrp="1"/>
          </p:cNvGraphicFramePr>
          <p:nvPr>
            <p:extLst>
              <p:ext uri="{D42A27DB-BD31-4B8C-83A1-F6EECF244321}">
                <p14:modId xmlns:p14="http://schemas.microsoft.com/office/powerpoint/2010/main" val="1998505453"/>
              </p:ext>
            </p:extLst>
          </p:nvPr>
        </p:nvGraphicFramePr>
        <p:xfrm>
          <a:off x="1066855" y="3886195"/>
          <a:ext cx="4114755" cy="741680"/>
        </p:xfrm>
        <a:graphic>
          <a:graphicData uri="http://schemas.openxmlformats.org/drawingml/2006/table">
            <a:tbl>
              <a:tblPr firstRow="1" bandRow="1">
                <a:tableStyleId>{5C22544A-7EE6-4342-B048-85BDC9FD1C3A}</a:tableStyleId>
              </a:tblPr>
              <a:tblGrid>
                <a:gridCol w="2743170"/>
                <a:gridCol w="1371585"/>
              </a:tblGrid>
              <a:tr h="370840">
                <a:tc gridSpan="2">
                  <a:txBody>
                    <a:bodyPr/>
                    <a:lstStyle/>
                    <a:p>
                      <a:pPr algn="ctr"/>
                      <a:r>
                        <a:rPr lang="en-US" dirty="0" smtClean="0"/>
                        <a:t>From the HMP1 publication (2012)</a:t>
                      </a:r>
                      <a:endParaRPr lang="en-US" dirty="0"/>
                    </a:p>
                  </a:txBody>
                  <a:tcPr/>
                </a:tc>
                <a:tc hMerge="1">
                  <a:txBody>
                    <a:bodyPr/>
                    <a:lstStyle/>
                    <a:p>
                      <a:endParaRPr lang="en-US" dirty="0"/>
                    </a:p>
                  </a:txBody>
                  <a:tcPr/>
                </a:tc>
              </a:tr>
              <a:tr h="370840">
                <a:tc>
                  <a:txBody>
                    <a:bodyPr/>
                    <a:lstStyle/>
                    <a:p>
                      <a:pPr algn="r"/>
                      <a:r>
                        <a:rPr lang="en-US" dirty="0" smtClean="0"/>
                        <a:t>Shotgun metagenomes</a:t>
                      </a:r>
                      <a:endParaRPr lang="en-US" dirty="0"/>
                    </a:p>
                  </a:txBody>
                  <a:tcPr/>
                </a:tc>
                <a:tc>
                  <a:txBody>
                    <a:bodyPr/>
                    <a:lstStyle/>
                    <a:p>
                      <a:pPr algn="ctr"/>
                      <a:r>
                        <a:rPr lang="en-US" sz="1800" dirty="0" smtClean="0">
                          <a:solidFill>
                            <a:srgbClr val="000000"/>
                          </a:solidFill>
                          <a:latin typeface="Cambria" pitchFamily="18" charset="0"/>
                          <a:ea typeface="Gill Sans" charset="0"/>
                          <a:cs typeface="Gill Sans" charset="0"/>
                          <a:sym typeface="Gill Sans" charset="0"/>
                        </a:rPr>
                        <a:t>~</a:t>
                      </a:r>
                      <a:r>
                        <a:rPr lang="en-US" dirty="0" smtClean="0"/>
                        <a:t>700</a:t>
                      </a:r>
                      <a:endParaRPr lang="en-US" dirty="0"/>
                    </a:p>
                  </a:txBody>
                  <a:tcPr/>
                </a:tc>
              </a:tr>
            </a:tbl>
          </a:graphicData>
        </a:graphic>
      </p:graphicFrame>
      <p:grpSp>
        <p:nvGrpSpPr>
          <p:cNvPr id="21" name="Group 20"/>
          <p:cNvGrpSpPr/>
          <p:nvPr/>
        </p:nvGrpSpPr>
        <p:grpSpPr>
          <a:xfrm>
            <a:off x="8701290" y="2948963"/>
            <a:ext cx="2330542" cy="3501100"/>
            <a:chOff x="8426973" y="2948963"/>
            <a:chExt cx="2330542" cy="3501100"/>
          </a:xfrm>
        </p:grpSpPr>
        <p:sp>
          <p:nvSpPr>
            <p:cNvPr id="22" name="TextBox 21"/>
            <p:cNvSpPr txBox="1"/>
            <p:nvPr/>
          </p:nvSpPr>
          <p:spPr>
            <a:xfrm>
              <a:off x="8672280" y="6080731"/>
              <a:ext cx="1721353" cy="369332"/>
            </a:xfrm>
            <a:prstGeom prst="rect">
              <a:avLst/>
            </a:prstGeom>
            <a:solidFill>
              <a:schemeClr val="bg1"/>
            </a:solidFill>
          </p:spPr>
          <p:txBody>
            <a:bodyPr wrap="square" rtlCol="0">
              <a:spAutoFit/>
            </a:bodyPr>
            <a:lstStyle/>
            <a:p>
              <a:pPr algn="ctr"/>
              <a:r>
                <a:rPr lang="en-US" dirty="0" smtClean="0"/>
                <a:t>(HMP1-II 2017)</a:t>
              </a:r>
              <a:endParaRPr lang="en-US" dirty="0"/>
            </a:p>
          </p:txBody>
        </p:sp>
        <p:pic>
          <p:nvPicPr>
            <p:cNvPr id="23" name="Picture 2" descr="E:\DLX21TgWAAAglB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26973" y="2948963"/>
              <a:ext cx="2330542" cy="3063240"/>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24" name="Table 23"/>
          <p:cNvGraphicFramePr>
            <a:graphicFrameLocks noGrp="1"/>
          </p:cNvGraphicFramePr>
          <p:nvPr>
            <p:extLst>
              <p:ext uri="{D42A27DB-BD31-4B8C-83A1-F6EECF244321}">
                <p14:modId xmlns:p14="http://schemas.microsoft.com/office/powerpoint/2010/main" val="3346609008"/>
              </p:ext>
            </p:extLst>
          </p:nvPr>
        </p:nvGraphicFramePr>
        <p:xfrm>
          <a:off x="1066855" y="4892024"/>
          <a:ext cx="4114755" cy="741680"/>
        </p:xfrm>
        <a:graphic>
          <a:graphicData uri="http://schemas.openxmlformats.org/drawingml/2006/table">
            <a:tbl>
              <a:tblPr firstRow="1" bandRow="1">
                <a:tableStyleId>{21E4AEA4-8DFA-4A89-87EB-49C32662AFE0}</a:tableStyleId>
              </a:tblPr>
              <a:tblGrid>
                <a:gridCol w="2743170"/>
                <a:gridCol w="1371585"/>
              </a:tblGrid>
              <a:tr h="370840">
                <a:tc gridSpan="2">
                  <a:txBody>
                    <a:bodyPr/>
                    <a:lstStyle/>
                    <a:p>
                      <a:pPr algn="ctr"/>
                      <a:r>
                        <a:rPr lang="en-US" dirty="0" smtClean="0"/>
                        <a:t>From the HMP1-II </a:t>
                      </a:r>
                      <a:r>
                        <a:rPr lang="en-US" baseline="0" dirty="0" smtClean="0"/>
                        <a:t>publication (2017)</a:t>
                      </a:r>
                      <a:endParaRPr lang="en-US" dirty="0"/>
                    </a:p>
                  </a:txBody>
                  <a:tcPr>
                    <a:solidFill>
                      <a:srgbClr val="C00000"/>
                    </a:solidFill>
                  </a:tcPr>
                </a:tc>
                <a:tc hMerge="1">
                  <a:txBody>
                    <a:bodyPr/>
                    <a:lstStyle/>
                    <a:p>
                      <a:endParaRPr lang="en-US" dirty="0"/>
                    </a:p>
                  </a:txBody>
                  <a:tcPr/>
                </a:tc>
              </a:tr>
              <a:tr h="370840">
                <a:tc>
                  <a:txBody>
                    <a:bodyPr/>
                    <a:lstStyle/>
                    <a:p>
                      <a:pPr algn="r"/>
                      <a:r>
                        <a:rPr lang="en-US" dirty="0" smtClean="0"/>
                        <a:t>Shotgun metagenomes</a:t>
                      </a:r>
                      <a:endParaRPr lang="en-US" dirty="0"/>
                    </a:p>
                  </a:txBody>
                  <a:tcPr/>
                </a:tc>
                <a:tc>
                  <a:txBody>
                    <a:bodyPr/>
                    <a:lstStyle/>
                    <a:p>
                      <a:pPr algn="ctr"/>
                      <a:r>
                        <a:rPr lang="en-US" sz="1800" dirty="0" smtClean="0">
                          <a:solidFill>
                            <a:srgbClr val="000000"/>
                          </a:solidFill>
                          <a:latin typeface="Cambria" pitchFamily="18" charset="0"/>
                          <a:ea typeface="Gill Sans" charset="0"/>
                          <a:cs typeface="Gill Sans" charset="0"/>
                          <a:sym typeface="Gill Sans" charset="0"/>
                        </a:rPr>
                        <a:t>~</a:t>
                      </a:r>
                      <a:r>
                        <a:rPr lang="en-US" dirty="0" smtClean="0"/>
                        <a:t>2,400</a:t>
                      </a:r>
                      <a:endParaRPr lang="en-US" dirty="0"/>
                    </a:p>
                  </a:txBody>
                  <a:tcPr/>
                </a:tc>
              </a:tr>
            </a:tbl>
          </a:graphicData>
        </a:graphic>
      </p:graphicFrame>
      <p:sp>
        <p:nvSpPr>
          <p:cNvPr id="8" name="Rectangle 7"/>
          <p:cNvSpPr/>
          <p:nvPr/>
        </p:nvSpPr>
        <p:spPr>
          <a:xfrm>
            <a:off x="883977" y="618017"/>
            <a:ext cx="2284600" cy="707886"/>
          </a:xfrm>
          <a:prstGeom prst="rect">
            <a:avLst/>
          </a:prstGeom>
        </p:spPr>
        <p:txBody>
          <a:bodyPr wrap="none">
            <a:spAutoFit/>
          </a:bodyPr>
          <a:lstStyle/>
          <a:p>
            <a:r>
              <a:rPr lang="en-US" sz="4000" b="1" dirty="0" smtClean="0">
                <a:solidFill>
                  <a:srgbClr val="C00000"/>
                </a:solidFill>
                <a:effectLst>
                  <a:glow rad="317500">
                    <a:schemeClr val="bg1"/>
                  </a:glow>
                </a:effectLst>
                <a:latin typeface="Calibri" charset="0"/>
              </a:rPr>
              <a:t>Expanded</a:t>
            </a:r>
            <a:endParaRPr lang="en-US" sz="1600" dirty="0">
              <a:solidFill>
                <a:srgbClr val="C00000"/>
              </a:solidFill>
              <a:effectLst>
                <a:glow rad="317500">
                  <a:schemeClr val="bg1"/>
                </a:glow>
              </a:effectLst>
            </a:endParaRPr>
          </a:p>
        </p:txBody>
      </p:sp>
      <p:sp>
        <p:nvSpPr>
          <p:cNvPr id="25" name="Rectangle 24"/>
          <p:cNvSpPr/>
          <p:nvPr/>
        </p:nvSpPr>
        <p:spPr>
          <a:xfrm>
            <a:off x="9479243" y="777269"/>
            <a:ext cx="2239716" cy="707886"/>
          </a:xfrm>
          <a:prstGeom prst="rect">
            <a:avLst/>
          </a:prstGeom>
          <a:solidFill>
            <a:schemeClr val="bg1"/>
          </a:solidFill>
        </p:spPr>
        <p:txBody>
          <a:bodyPr wrap="none">
            <a:spAutoFit/>
          </a:bodyPr>
          <a:lstStyle/>
          <a:p>
            <a:r>
              <a:rPr lang="en-US" sz="4000" b="1" dirty="0" smtClean="0">
                <a:solidFill>
                  <a:srgbClr val="C00000"/>
                </a:solidFill>
                <a:effectLst/>
                <a:latin typeface="Calibri" charset="0"/>
              </a:rPr>
              <a:t>(HMP1-II)</a:t>
            </a:r>
            <a:endParaRPr lang="en-US" sz="1600" dirty="0">
              <a:solidFill>
                <a:srgbClr val="C00000"/>
              </a:solidFill>
              <a:effectLst/>
            </a:endParaRPr>
          </a:p>
        </p:txBody>
      </p:sp>
      <p:grpSp>
        <p:nvGrpSpPr>
          <p:cNvPr id="27" name="Group 26"/>
          <p:cNvGrpSpPr/>
          <p:nvPr/>
        </p:nvGrpSpPr>
        <p:grpSpPr>
          <a:xfrm>
            <a:off x="1827131" y="125293"/>
            <a:ext cx="342130" cy="286220"/>
            <a:chOff x="1827131" y="125293"/>
            <a:chExt cx="342130" cy="224664"/>
          </a:xfrm>
        </p:grpSpPr>
        <p:cxnSp>
          <p:nvCxnSpPr>
            <p:cNvPr id="10" name="Straight Connector 9"/>
            <p:cNvCxnSpPr/>
            <p:nvPr/>
          </p:nvCxnSpPr>
          <p:spPr>
            <a:xfrm>
              <a:off x="1827131" y="125293"/>
              <a:ext cx="171065" cy="224664"/>
            </a:xfrm>
            <a:prstGeom prst="line">
              <a:avLst/>
            </a:prstGeom>
            <a:ln w="57150" cap="rnd">
              <a:solidFill>
                <a:srgbClr val="C00000"/>
              </a:solidFill>
              <a:round/>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1998196" y="125293"/>
              <a:ext cx="171065" cy="224664"/>
            </a:xfrm>
            <a:prstGeom prst="line">
              <a:avLst/>
            </a:prstGeom>
            <a:ln w="57150" cap="rnd">
              <a:solidFill>
                <a:srgbClr val="C00000"/>
              </a:solidFill>
              <a:round/>
            </a:ln>
          </p:spPr>
          <p:style>
            <a:lnRef idx="1">
              <a:schemeClr val="accent1"/>
            </a:lnRef>
            <a:fillRef idx="0">
              <a:schemeClr val="accent1"/>
            </a:fillRef>
            <a:effectRef idx="0">
              <a:schemeClr val="accent1"/>
            </a:effectRef>
            <a:fontRef idx="minor">
              <a:schemeClr val="tx1"/>
            </a:fontRef>
          </p:style>
        </p:cxnSp>
      </p:grpSp>
      <p:cxnSp>
        <p:nvCxnSpPr>
          <p:cNvPr id="28" name="Straight Connector 27"/>
          <p:cNvCxnSpPr/>
          <p:nvPr/>
        </p:nvCxnSpPr>
        <p:spPr>
          <a:xfrm flipV="1">
            <a:off x="8932853" y="241779"/>
            <a:ext cx="1463024" cy="642845"/>
          </a:xfrm>
          <a:prstGeom prst="line">
            <a:avLst/>
          </a:prstGeom>
          <a:ln w="57150" cap="rnd">
            <a:solidFill>
              <a:srgbClr val="C00000"/>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9926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fade">
                                      <p:cBhvr>
                                        <p:cTn id="22" dur="500"/>
                                        <p:tgtEl>
                                          <p:spTgt spid="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Effect transition="in" filter="fade">
                                      <p:cBhvr>
                                        <p:cTn id="27" dur="500"/>
                                        <p:tgtEl>
                                          <p:spTgt spid="1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par>
                                <p:cTn id="44" presetID="10" presetClass="entr" presetSubtype="0" fill="hold"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par>
                                <p:cTn id="47" presetID="10" presetClass="entr" presetSubtype="0"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500"/>
                                        <p:tgtEl>
                                          <p:spTgt spid="28"/>
                                        </p:tgtEl>
                                      </p:cBhvr>
                                    </p:animEffect>
                                  </p:childTnLst>
                                </p:cTn>
                              </p:par>
                              <p:par>
                                <p:cTn id="50" presetID="10" presetClass="entr" presetSubtype="0" fill="hold"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Calibri" panose="020F0502020204030204" pitchFamily="34" charset="0"/>
              </a:rPr>
              <a:t>Ecology of </a:t>
            </a:r>
            <a:r>
              <a:rPr lang="en-US" dirty="0" smtClean="0">
                <a:latin typeface="Cambria" panose="02040503050406030204" pitchFamily="18" charset="0"/>
              </a:rPr>
              <a:t>~</a:t>
            </a:r>
            <a:r>
              <a:rPr lang="en-US" dirty="0" smtClean="0">
                <a:latin typeface="Calibri" panose="020F0502020204030204" pitchFamily="34" charset="0"/>
              </a:rPr>
              <a:t>700 human microbiome samples (HMP)</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solidFill>
                  <a:prstClr val="black">
                    <a:tint val="75000"/>
                  </a:prstClr>
                </a:solidFill>
              </a:rPr>
              <a:pPr/>
              <a:t>3/19/2018</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ED1879-D594-7048-AD12-28363999EDA9}" type="slidenum">
              <a:rPr lang="en-US" smtClean="0">
                <a:solidFill>
                  <a:prstClr val="black">
                    <a:tint val="75000"/>
                  </a:prstClr>
                </a:solidFill>
              </a:rPr>
              <a:pPr/>
              <a:t>8</a:t>
            </a:fld>
            <a:endParaRPr lang="en-US" dirty="0">
              <a:solidFill>
                <a:prstClr val="black">
                  <a:tint val="75000"/>
                </a:prstClr>
              </a:solidFill>
            </a:endParaRPr>
          </a:p>
        </p:txBody>
      </p:sp>
      <p:pic>
        <p:nvPicPr>
          <p:cNvPr id="7" name="Picture 6" descr="C:\Documents and Settings\CHUTTENH\Desktop\bitmap.png"/>
          <p:cNvPicPr>
            <a:picLocks noChangeAspect="1" noChangeArrowheads="1"/>
          </p:cNvPicPr>
          <p:nvPr/>
        </p:nvPicPr>
        <p:blipFill rotWithShape="1">
          <a:blip r:embed="rId2" cstate="print"/>
          <a:srcRect r="1640" b="8208"/>
          <a:stretch/>
        </p:blipFill>
        <p:spPr bwMode="auto">
          <a:xfrm>
            <a:off x="2170976" y="1065574"/>
            <a:ext cx="5471367" cy="5400304"/>
          </a:xfrm>
          <a:prstGeom prst="rect">
            <a:avLst/>
          </a:prstGeom>
          <a:noFill/>
        </p:spPr>
      </p:pic>
      <p:sp>
        <p:nvSpPr>
          <p:cNvPr id="8" name="Rectangle 7"/>
          <p:cNvSpPr/>
          <p:nvPr/>
        </p:nvSpPr>
        <p:spPr bwMode="auto">
          <a:xfrm>
            <a:off x="2551976" y="1854653"/>
            <a:ext cx="838200" cy="457200"/>
          </a:xfrm>
          <a:prstGeom prst="rect">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FFFFFF"/>
              </a:solidFill>
            </a:endParaRPr>
          </a:p>
        </p:txBody>
      </p:sp>
      <p:sp>
        <p:nvSpPr>
          <p:cNvPr id="9" name="Rectangle 8"/>
          <p:cNvSpPr/>
          <p:nvPr/>
        </p:nvSpPr>
        <p:spPr bwMode="auto">
          <a:xfrm>
            <a:off x="7040281" y="5921115"/>
            <a:ext cx="388495" cy="419790"/>
          </a:xfrm>
          <a:prstGeom prst="rect">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FFFFFF"/>
              </a:solidFill>
            </a:endParaRPr>
          </a:p>
        </p:txBody>
      </p:sp>
      <p:sp>
        <p:nvSpPr>
          <p:cNvPr id="10" name="Rectangle 9"/>
          <p:cNvSpPr/>
          <p:nvPr/>
        </p:nvSpPr>
        <p:spPr bwMode="auto">
          <a:xfrm>
            <a:off x="3390176" y="2311853"/>
            <a:ext cx="2667000" cy="2514600"/>
          </a:xfrm>
          <a:prstGeom prst="rect">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FFFFFF"/>
              </a:solidFill>
            </a:endParaRPr>
          </a:p>
        </p:txBody>
      </p:sp>
      <p:sp>
        <p:nvSpPr>
          <p:cNvPr id="11" name="Rectangle 10"/>
          <p:cNvSpPr/>
          <p:nvPr/>
        </p:nvSpPr>
        <p:spPr bwMode="auto">
          <a:xfrm>
            <a:off x="6052179" y="4831450"/>
            <a:ext cx="995597" cy="1084288"/>
          </a:xfrm>
          <a:prstGeom prst="rect">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FFFFFF"/>
              </a:solidFill>
            </a:endParaRPr>
          </a:p>
        </p:txBody>
      </p:sp>
      <p:sp>
        <p:nvSpPr>
          <p:cNvPr id="12" name="TextBox 11"/>
          <p:cNvSpPr txBox="1"/>
          <p:nvPr/>
        </p:nvSpPr>
        <p:spPr>
          <a:xfrm>
            <a:off x="8419376" y="1930853"/>
            <a:ext cx="2133600" cy="461665"/>
          </a:xfrm>
          <a:prstGeom prst="rect">
            <a:avLst/>
          </a:prstGeom>
          <a:noFill/>
        </p:spPr>
        <p:txBody>
          <a:bodyPr wrap="square" rtlCol="0">
            <a:spAutoFit/>
          </a:bodyPr>
          <a:lstStyle/>
          <a:p>
            <a:pPr eaLnBrk="0" fontAlgn="base" hangingPunct="0">
              <a:spcBef>
                <a:spcPct val="0"/>
              </a:spcBef>
              <a:spcAft>
                <a:spcPct val="0"/>
              </a:spcAft>
            </a:pPr>
            <a:r>
              <a:rPr lang="en-US" sz="2400" dirty="0" smtClean="0">
                <a:solidFill>
                  <a:srgbClr val="FF9900"/>
                </a:solidFill>
                <a:effectLst>
                  <a:glow>
                    <a:schemeClr val="bg1"/>
                  </a:glow>
                </a:effectLst>
                <a:latin typeface="Calibri" panose="020F0502020204030204" pitchFamily="34" charset="0"/>
              </a:rPr>
              <a:t>Skin (nares)</a:t>
            </a:r>
            <a:endParaRPr lang="en-US" sz="2400" dirty="0">
              <a:solidFill>
                <a:srgbClr val="FF9900"/>
              </a:solidFill>
              <a:effectLst>
                <a:glow>
                  <a:schemeClr val="bg1"/>
                </a:glow>
              </a:effectLst>
              <a:latin typeface="Calibri" panose="020F0502020204030204" pitchFamily="34" charset="0"/>
            </a:endParaRPr>
          </a:p>
        </p:txBody>
      </p:sp>
      <p:sp>
        <p:nvSpPr>
          <p:cNvPr id="13" name="TextBox 12"/>
          <p:cNvSpPr txBox="1"/>
          <p:nvPr/>
        </p:nvSpPr>
        <p:spPr>
          <a:xfrm>
            <a:off x="8419376" y="2940324"/>
            <a:ext cx="2133600" cy="1200329"/>
          </a:xfrm>
          <a:prstGeom prst="rect">
            <a:avLst/>
          </a:prstGeom>
          <a:noFill/>
        </p:spPr>
        <p:txBody>
          <a:bodyPr wrap="square" rtlCol="0">
            <a:spAutoFit/>
          </a:bodyPr>
          <a:lstStyle/>
          <a:p>
            <a:pPr eaLnBrk="0" fontAlgn="base" hangingPunct="0">
              <a:spcBef>
                <a:spcPct val="0"/>
              </a:spcBef>
              <a:spcAft>
                <a:spcPct val="0"/>
              </a:spcAft>
            </a:pPr>
            <a:r>
              <a:rPr lang="en-US" sz="2400" dirty="0" smtClean="0">
                <a:solidFill>
                  <a:srgbClr val="3F753F"/>
                </a:solidFill>
                <a:effectLst>
                  <a:glow>
                    <a:schemeClr val="bg1"/>
                  </a:glow>
                </a:effectLst>
                <a:latin typeface="Calibri" panose="020F0502020204030204" pitchFamily="34" charset="0"/>
              </a:rPr>
              <a:t>Oral (plaque)</a:t>
            </a:r>
          </a:p>
          <a:p>
            <a:pPr eaLnBrk="0" fontAlgn="base" hangingPunct="0">
              <a:spcBef>
                <a:spcPct val="0"/>
              </a:spcBef>
              <a:spcAft>
                <a:spcPct val="0"/>
              </a:spcAft>
            </a:pPr>
            <a:r>
              <a:rPr lang="en-US" sz="2400" dirty="0" smtClean="0">
                <a:solidFill>
                  <a:srgbClr val="FF0000"/>
                </a:solidFill>
                <a:effectLst>
                  <a:glow>
                    <a:schemeClr val="bg1"/>
                  </a:glow>
                </a:effectLst>
                <a:latin typeface="Calibri" panose="020F0502020204030204" pitchFamily="34" charset="0"/>
              </a:rPr>
              <a:t>Oral (cheek)</a:t>
            </a:r>
          </a:p>
          <a:p>
            <a:pPr eaLnBrk="0" fontAlgn="base" hangingPunct="0">
              <a:spcBef>
                <a:spcPct val="0"/>
              </a:spcBef>
              <a:spcAft>
                <a:spcPct val="0"/>
              </a:spcAft>
            </a:pPr>
            <a:r>
              <a:rPr lang="en-US" sz="2400" dirty="0" smtClean="0">
                <a:solidFill>
                  <a:srgbClr val="864310"/>
                </a:solidFill>
                <a:effectLst>
                  <a:glow>
                    <a:schemeClr val="bg1"/>
                  </a:glow>
                </a:effectLst>
                <a:latin typeface="Calibri" panose="020F0502020204030204" pitchFamily="34" charset="0"/>
              </a:rPr>
              <a:t>Oral (tongue)</a:t>
            </a:r>
            <a:endParaRPr lang="en-US" sz="2400" dirty="0">
              <a:solidFill>
                <a:srgbClr val="864310"/>
              </a:solidFill>
              <a:effectLst>
                <a:glow>
                  <a:schemeClr val="bg1"/>
                </a:glow>
              </a:effectLst>
              <a:latin typeface="Calibri" panose="020F0502020204030204" pitchFamily="34" charset="0"/>
            </a:endParaRPr>
          </a:p>
        </p:txBody>
      </p:sp>
      <p:sp>
        <p:nvSpPr>
          <p:cNvPr id="14" name="TextBox 13"/>
          <p:cNvSpPr txBox="1"/>
          <p:nvPr/>
        </p:nvSpPr>
        <p:spPr>
          <a:xfrm>
            <a:off x="8419376" y="5126788"/>
            <a:ext cx="2133600" cy="461665"/>
          </a:xfrm>
          <a:prstGeom prst="rect">
            <a:avLst/>
          </a:prstGeom>
          <a:noFill/>
        </p:spPr>
        <p:txBody>
          <a:bodyPr wrap="square" rtlCol="0">
            <a:spAutoFit/>
          </a:bodyPr>
          <a:lstStyle/>
          <a:p>
            <a:pPr eaLnBrk="0" fontAlgn="base" hangingPunct="0">
              <a:spcBef>
                <a:spcPct val="0"/>
              </a:spcBef>
              <a:spcAft>
                <a:spcPct val="0"/>
              </a:spcAft>
            </a:pPr>
            <a:r>
              <a:rPr lang="en-US" sz="2400" dirty="0" smtClean="0">
                <a:solidFill>
                  <a:srgbClr val="9900FF"/>
                </a:solidFill>
                <a:effectLst>
                  <a:glow>
                    <a:schemeClr val="bg1"/>
                  </a:glow>
                </a:effectLst>
                <a:latin typeface="Calibri" panose="020F0502020204030204" pitchFamily="34" charset="0"/>
              </a:rPr>
              <a:t>Gut (stool)</a:t>
            </a:r>
            <a:endParaRPr lang="en-US" sz="2400" dirty="0">
              <a:solidFill>
                <a:srgbClr val="9900FF"/>
              </a:solidFill>
              <a:effectLst>
                <a:glow>
                  <a:schemeClr val="bg1"/>
                </a:glow>
              </a:effectLst>
              <a:latin typeface="Calibri" panose="020F0502020204030204" pitchFamily="34" charset="0"/>
            </a:endParaRPr>
          </a:p>
        </p:txBody>
      </p:sp>
      <p:sp>
        <p:nvSpPr>
          <p:cNvPr id="15" name="TextBox 14"/>
          <p:cNvSpPr txBox="1"/>
          <p:nvPr/>
        </p:nvSpPr>
        <p:spPr>
          <a:xfrm>
            <a:off x="8419376" y="5888788"/>
            <a:ext cx="2133600" cy="461665"/>
          </a:xfrm>
          <a:prstGeom prst="rect">
            <a:avLst/>
          </a:prstGeom>
          <a:noFill/>
        </p:spPr>
        <p:txBody>
          <a:bodyPr wrap="square" rtlCol="0">
            <a:spAutoFit/>
          </a:bodyPr>
          <a:lstStyle/>
          <a:p>
            <a:pPr eaLnBrk="0" fontAlgn="base" hangingPunct="0">
              <a:spcBef>
                <a:spcPct val="0"/>
              </a:spcBef>
              <a:spcAft>
                <a:spcPct val="0"/>
              </a:spcAft>
            </a:pPr>
            <a:r>
              <a:rPr lang="en-US" sz="2400" dirty="0" smtClean="0">
                <a:solidFill>
                  <a:srgbClr val="002060"/>
                </a:solidFill>
                <a:effectLst>
                  <a:glow>
                    <a:schemeClr val="bg1"/>
                  </a:glow>
                </a:effectLst>
                <a:latin typeface="Calibri" panose="020F0502020204030204" pitchFamily="34" charset="0"/>
              </a:rPr>
              <a:t>Vaginal (fornix)</a:t>
            </a:r>
            <a:endParaRPr lang="en-US" sz="2400" dirty="0">
              <a:solidFill>
                <a:srgbClr val="002060"/>
              </a:solidFill>
              <a:effectLst>
                <a:glow>
                  <a:schemeClr val="bg1"/>
                </a:glow>
              </a:effectLst>
              <a:latin typeface="Calibri" panose="020F0502020204030204" pitchFamily="34" charset="0"/>
            </a:endParaRPr>
          </a:p>
        </p:txBody>
      </p:sp>
      <p:sp>
        <p:nvSpPr>
          <p:cNvPr id="16" name="Rectangle 15"/>
          <p:cNvSpPr/>
          <p:nvPr/>
        </p:nvSpPr>
        <p:spPr>
          <a:xfrm>
            <a:off x="6796979" y="6465877"/>
            <a:ext cx="4876800" cy="338554"/>
          </a:xfrm>
          <a:prstGeom prst="rect">
            <a:avLst/>
          </a:prstGeom>
        </p:spPr>
        <p:txBody>
          <a:bodyPr wrap="square">
            <a:spAutoFit/>
          </a:bodyPr>
          <a:lstStyle/>
          <a:p>
            <a:pPr algn="r" eaLnBrk="0" fontAlgn="base" hangingPunct="0">
              <a:spcBef>
                <a:spcPct val="0"/>
              </a:spcBef>
              <a:spcAft>
                <a:spcPct val="0"/>
              </a:spcAft>
            </a:pPr>
            <a:r>
              <a:rPr lang="en-US" sz="1600" dirty="0" smtClean="0">
                <a:solidFill>
                  <a:srgbClr val="00B050"/>
                </a:solidFill>
                <a:latin typeface="Consolas" panose="020B0609020204030204" pitchFamily="49" charset="0"/>
                <a:cs typeface="Consolas" panose="020B0609020204030204" pitchFamily="49" charset="0"/>
              </a:rPr>
              <a:t>MetaPhlAn(2) &amp; hclust2</a:t>
            </a:r>
            <a:endParaRPr lang="en-US" sz="1600" dirty="0">
              <a:solidFill>
                <a:srgbClr val="00B050"/>
              </a:solidFill>
              <a:latin typeface="Consolas" panose="020B0609020204030204" pitchFamily="49" charset="0"/>
              <a:cs typeface="Consolas" panose="020B0609020204030204" pitchFamily="49" charset="0"/>
            </a:endParaRPr>
          </a:p>
        </p:txBody>
      </p:sp>
      <p:sp>
        <p:nvSpPr>
          <p:cNvPr id="17" name="TextBox 16"/>
          <p:cNvSpPr txBox="1"/>
          <p:nvPr/>
        </p:nvSpPr>
        <p:spPr>
          <a:xfrm>
            <a:off x="7566143" y="5971573"/>
            <a:ext cx="641522" cy="369332"/>
          </a:xfrm>
          <a:prstGeom prst="rect">
            <a:avLst/>
          </a:prstGeom>
          <a:noFill/>
        </p:spPr>
        <p:txBody>
          <a:bodyPr wrap="none" rtlCol="0">
            <a:spAutoFit/>
          </a:bodyPr>
          <a:lstStyle/>
          <a:p>
            <a:r>
              <a:rPr lang="en-US" dirty="0" smtClean="0"/>
              <a:t>0.1%</a:t>
            </a:r>
            <a:endParaRPr lang="en-US" dirty="0"/>
          </a:p>
        </p:txBody>
      </p:sp>
      <p:sp>
        <p:nvSpPr>
          <p:cNvPr id="18" name="TextBox 17"/>
          <p:cNvSpPr txBox="1"/>
          <p:nvPr/>
        </p:nvSpPr>
        <p:spPr>
          <a:xfrm>
            <a:off x="7566143" y="4605146"/>
            <a:ext cx="466794" cy="369332"/>
          </a:xfrm>
          <a:prstGeom prst="rect">
            <a:avLst/>
          </a:prstGeom>
          <a:noFill/>
        </p:spPr>
        <p:txBody>
          <a:bodyPr wrap="none" rtlCol="0">
            <a:spAutoFit/>
          </a:bodyPr>
          <a:lstStyle/>
          <a:p>
            <a:r>
              <a:rPr lang="en-US" dirty="0" smtClean="0"/>
              <a:t>1%</a:t>
            </a:r>
            <a:endParaRPr lang="en-US" dirty="0"/>
          </a:p>
        </p:txBody>
      </p:sp>
      <p:sp>
        <p:nvSpPr>
          <p:cNvPr id="19" name="TextBox 18"/>
          <p:cNvSpPr txBox="1"/>
          <p:nvPr/>
        </p:nvSpPr>
        <p:spPr>
          <a:xfrm>
            <a:off x="7566143" y="3140758"/>
            <a:ext cx="583814" cy="369332"/>
          </a:xfrm>
          <a:prstGeom prst="rect">
            <a:avLst/>
          </a:prstGeom>
          <a:noFill/>
        </p:spPr>
        <p:txBody>
          <a:bodyPr wrap="none" rtlCol="0">
            <a:spAutoFit/>
          </a:bodyPr>
          <a:lstStyle/>
          <a:p>
            <a:r>
              <a:rPr lang="en-US" dirty="0" smtClean="0"/>
              <a:t>10%</a:t>
            </a:r>
            <a:endParaRPr lang="en-US" dirty="0"/>
          </a:p>
        </p:txBody>
      </p:sp>
      <p:sp>
        <p:nvSpPr>
          <p:cNvPr id="20" name="TextBox 19"/>
          <p:cNvSpPr txBox="1"/>
          <p:nvPr/>
        </p:nvSpPr>
        <p:spPr>
          <a:xfrm>
            <a:off x="7566143" y="1671510"/>
            <a:ext cx="700833" cy="369332"/>
          </a:xfrm>
          <a:prstGeom prst="rect">
            <a:avLst/>
          </a:prstGeom>
          <a:noFill/>
        </p:spPr>
        <p:txBody>
          <a:bodyPr wrap="none" rtlCol="0">
            <a:spAutoFit/>
          </a:bodyPr>
          <a:lstStyle/>
          <a:p>
            <a:r>
              <a:rPr lang="en-US" dirty="0" smtClean="0"/>
              <a:t>100%</a:t>
            </a:r>
            <a:endParaRPr lang="en-US" dirty="0"/>
          </a:p>
        </p:txBody>
      </p:sp>
      <p:sp>
        <p:nvSpPr>
          <p:cNvPr id="21" name="TextBox 20"/>
          <p:cNvSpPr txBox="1"/>
          <p:nvPr/>
        </p:nvSpPr>
        <p:spPr>
          <a:xfrm rot="16200000">
            <a:off x="-234676" y="3690348"/>
            <a:ext cx="4408218" cy="707886"/>
          </a:xfrm>
          <a:prstGeom prst="rect">
            <a:avLst/>
          </a:prstGeom>
          <a:solidFill>
            <a:schemeClr val="bg1"/>
          </a:solidFill>
        </p:spPr>
        <p:txBody>
          <a:bodyPr wrap="square" rtlCol="0">
            <a:spAutoFit/>
          </a:bodyPr>
          <a:lstStyle/>
          <a:p>
            <a:pPr algn="ctr"/>
            <a:r>
              <a:rPr lang="en-US" sz="2000" dirty="0" smtClean="0"/>
              <a:t>The 64 most abundant </a:t>
            </a:r>
          </a:p>
          <a:p>
            <a:pPr algn="ctr"/>
            <a:r>
              <a:rPr lang="en-US" sz="2000" b="1" u="sng" dirty="0" smtClean="0"/>
              <a:t>species</a:t>
            </a:r>
            <a:r>
              <a:rPr lang="en-US" sz="2000" b="1" dirty="0" smtClean="0"/>
              <a:t> </a:t>
            </a:r>
            <a:r>
              <a:rPr lang="en-US" sz="2000" dirty="0" smtClean="0"/>
              <a:t>across HMP samples</a:t>
            </a:r>
            <a:endParaRPr lang="en-US" sz="2000" dirty="0"/>
          </a:p>
        </p:txBody>
      </p:sp>
      <p:sp>
        <p:nvSpPr>
          <p:cNvPr id="22" name="TextBox 21"/>
          <p:cNvSpPr txBox="1"/>
          <p:nvPr/>
        </p:nvSpPr>
        <p:spPr>
          <a:xfrm>
            <a:off x="378846" y="5842101"/>
            <a:ext cx="688009" cy="461665"/>
          </a:xfrm>
          <a:prstGeom prst="rect">
            <a:avLst/>
          </a:prstGeom>
          <a:solidFill>
            <a:schemeClr val="bg1"/>
          </a:solidFill>
        </p:spPr>
        <p:txBody>
          <a:bodyPr wrap="none" rtlCol="0">
            <a:spAutoFit/>
          </a:bodyPr>
          <a:lstStyle/>
          <a:p>
            <a:pPr algn="r" eaLnBrk="0" fontAlgn="base" hangingPunct="0">
              <a:spcBef>
                <a:spcPct val="0"/>
              </a:spcBef>
              <a:spcAft>
                <a:spcPct val="0"/>
              </a:spcAft>
            </a:pPr>
            <a:r>
              <a:rPr lang="en-US" sz="1200" dirty="0" smtClean="0">
                <a:latin typeface="Arial" panose="020B0604020202020204" pitchFamily="34" charset="0"/>
                <a:cs typeface="Arial" panose="020B0604020202020204" pitchFamily="34" charset="0"/>
              </a:rPr>
              <a:t>Nicola</a:t>
            </a:r>
          </a:p>
          <a:p>
            <a:pPr algn="r" eaLnBrk="0" fontAlgn="base" hangingPunct="0">
              <a:spcBef>
                <a:spcPct val="0"/>
              </a:spcBef>
              <a:spcAft>
                <a:spcPct val="0"/>
              </a:spcAft>
            </a:pPr>
            <a:r>
              <a:rPr lang="en-US" sz="1200" dirty="0" err="1" smtClean="0">
                <a:latin typeface="Arial" panose="020B0604020202020204" pitchFamily="34" charset="0"/>
                <a:cs typeface="Arial" panose="020B0604020202020204" pitchFamily="34" charset="0"/>
              </a:rPr>
              <a:t>Segata</a:t>
            </a:r>
            <a:endParaRPr lang="en-US" sz="1200" dirty="0">
              <a:latin typeface="Arial" panose="020B0604020202020204" pitchFamily="34" charset="0"/>
              <a:cs typeface="Arial" panose="020B0604020202020204" pitchFamily="34" charset="0"/>
            </a:endParaRPr>
          </a:p>
        </p:txBody>
      </p:sp>
      <p:pic>
        <p:nvPicPr>
          <p:cNvPr id="23" name="Picture 22" descr="C:\Users\eblis\Documents\My Dropbox\working\berkeley_08-06-10\people_files\nicola-segata.jpg"/>
          <p:cNvPicPr>
            <a:picLocks noChangeAspect="1" noChangeArrowheads="1"/>
          </p:cNvPicPr>
          <p:nvPr/>
        </p:nvPicPr>
        <p:blipFill>
          <a:blip r:embed="rId3" cstate="print"/>
          <a:srcRect/>
          <a:stretch>
            <a:fillRect/>
          </a:stretch>
        </p:blipFill>
        <p:spPr bwMode="auto">
          <a:xfrm>
            <a:off x="1066855" y="5888788"/>
            <a:ext cx="611851" cy="805827"/>
          </a:xfrm>
          <a:prstGeom prst="rect">
            <a:avLst/>
          </a:prstGeom>
          <a:noFill/>
        </p:spPr>
      </p:pic>
      <p:sp>
        <p:nvSpPr>
          <p:cNvPr id="24" name="Rectangle 23"/>
          <p:cNvSpPr/>
          <p:nvPr/>
        </p:nvSpPr>
        <p:spPr>
          <a:xfrm>
            <a:off x="4081841" y="6430940"/>
            <a:ext cx="1822935" cy="369332"/>
          </a:xfrm>
          <a:prstGeom prst="rect">
            <a:avLst/>
          </a:prstGeom>
          <a:solidFill>
            <a:schemeClr val="bg1"/>
          </a:solidFill>
        </p:spPr>
        <p:txBody>
          <a:bodyPr wrap="none">
            <a:spAutoFit/>
          </a:bodyPr>
          <a:lstStyle/>
          <a:p>
            <a:r>
              <a:rPr lang="en-US" dirty="0" smtClean="0"/>
              <a:t>←700 samples →</a:t>
            </a:r>
            <a:endParaRPr lang="en-US" dirty="0"/>
          </a:p>
        </p:txBody>
      </p:sp>
    </p:spTree>
    <p:extLst>
      <p:ext uri="{BB962C8B-B14F-4D97-AF65-F5344CB8AC3E}">
        <p14:creationId xmlns:p14="http://schemas.microsoft.com/office/powerpoint/2010/main" val="22019318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p:bldP spid="13" grpId="0"/>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52648" y="2367171"/>
            <a:ext cx="8686705" cy="2123658"/>
          </a:xfrm>
          <a:prstGeom prst="rect">
            <a:avLst/>
          </a:prstGeom>
          <a:noFill/>
        </p:spPr>
        <p:txBody>
          <a:bodyPr wrap="square" rtlCol="0">
            <a:spAutoFit/>
          </a:bodyPr>
          <a:lstStyle/>
          <a:p>
            <a:pPr algn="ctr"/>
            <a:r>
              <a:rPr lang="en-US" sz="6600" dirty="0" smtClean="0"/>
              <a:t>Microbial community sequencing</a:t>
            </a:r>
            <a:endParaRPr lang="en-US" sz="6600" dirty="0"/>
          </a:p>
        </p:txBody>
      </p:sp>
      <p:sp>
        <p:nvSpPr>
          <p:cNvPr id="2" name="Rounded Rectangle 1"/>
          <p:cNvSpPr/>
          <p:nvPr/>
        </p:nvSpPr>
        <p:spPr>
          <a:xfrm>
            <a:off x="243904" y="228636"/>
            <a:ext cx="11704192" cy="6400730"/>
          </a:xfrm>
          <a:prstGeom prst="roundRect">
            <a:avLst>
              <a:gd name="adj" fmla="val 4657"/>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964440"/>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template.potx" id="{C45E4124-DA99-1A43-8055-4E333AA50834}" vid="{58D7D9E8-718A-B446-ACCE-02EB861CA97B}"/>
    </a:ext>
  </a:extLst>
</a:theme>
</file>

<file path=ppt/theme/theme2.xml><?xml version="1.0" encoding="utf-8"?>
<a:theme xmlns:a="http://schemas.openxmlformats.org/drawingml/2006/main" name="2_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template.potx" id="{C45E4124-DA99-1A43-8055-4E333AA50834}" vid="{58D7D9E8-718A-B446-ACCE-02EB861CA97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Template>
  <TotalTime>2335</TotalTime>
  <Words>3416</Words>
  <Application>Microsoft Office PowerPoint</Application>
  <PresentationFormat>Custom</PresentationFormat>
  <Paragraphs>971</Paragraphs>
  <Slides>68</Slides>
  <Notes>16</Notes>
  <HiddenSlides>0</HiddenSlides>
  <MMClips>0</MMClips>
  <ScaleCrop>false</ScaleCrop>
  <HeadingPairs>
    <vt:vector size="4" baseType="variant">
      <vt:variant>
        <vt:lpstr>Theme</vt:lpstr>
      </vt:variant>
      <vt:variant>
        <vt:i4>2</vt:i4>
      </vt:variant>
      <vt:variant>
        <vt:lpstr>Slide Titles</vt:lpstr>
      </vt:variant>
      <vt:variant>
        <vt:i4>68</vt:i4>
      </vt:variant>
    </vt:vector>
  </HeadingPairs>
  <TitlesOfParts>
    <vt:vector size="70" baseType="lpstr">
      <vt:lpstr>template</vt:lpstr>
      <vt:lpstr>2_template</vt:lpstr>
      <vt:lpstr>Computational analysis of microbiomes</vt:lpstr>
      <vt:lpstr>What is a microbiome?</vt:lpstr>
      <vt:lpstr>Many environments have microbiomes</vt:lpstr>
      <vt:lpstr>And of course, the human microbiome</vt:lpstr>
      <vt:lpstr>Historical vocabulary</vt:lpstr>
      <vt:lpstr>Early examples: Global Ocean Sampling</vt:lpstr>
      <vt:lpstr>The NIH Human Microbiome Project (HMP1)</vt:lpstr>
      <vt:lpstr>Ecology of ~700 human microbiome samples (HMP)</vt:lpstr>
      <vt:lpstr>PowerPoint Presentation</vt:lpstr>
      <vt:lpstr>Profiling microbial communities by sequencing</vt:lpstr>
      <vt:lpstr>Amplicon sequencing: Marker genes</vt:lpstr>
      <vt:lpstr>Amplicon sequencing: Data generation</vt:lpstr>
      <vt:lpstr>Amplicon/16S sequencing: Data Processing</vt:lpstr>
      <vt:lpstr>PowerPoint Presentation</vt:lpstr>
      <vt:lpstr>Whole metagenome shotgun (WMS) sequencing</vt:lpstr>
      <vt:lpstr>WMS sequencing: Mapping-based analysis</vt:lpstr>
      <vt:lpstr>WMS sequencing: Mapping-based analysis</vt:lpstr>
      <vt:lpstr>Regrouping genes to pathways/modules</vt:lpstr>
      <vt:lpstr>Mapping works best for characterized genes/species</vt:lpstr>
      <vt:lpstr>WMS sequencing: Assembly-based analysis</vt:lpstr>
      <vt:lpstr>WMS sequencing: Assembly-based analysis</vt:lpstr>
      <vt:lpstr>Mapping vs. assembly</vt:lpstr>
      <vt:lpstr>Microbiome sequencing methods comparison</vt:lpstr>
      <vt:lpstr>PowerPoint Presentation</vt:lpstr>
      <vt:lpstr>Properties of microbiome data</vt:lpstr>
      <vt:lpstr>Why microbiome data are compositional</vt:lpstr>
      <vt:lpstr>Why microbiome data are compositional</vt:lpstr>
      <vt:lpstr>Comparing compositions of phyla &amp; pathways (HMP)</vt:lpstr>
      <vt:lpstr>PowerPoint Presentation</vt:lpstr>
      <vt:lpstr>Describing microbiomes: abundance and prevalence</vt:lpstr>
      <vt:lpstr>Describing microbiomes: within-sample diversity</vt:lpstr>
      <vt:lpstr>Comparing microbiomes: between-sample diversity</vt:lpstr>
      <vt:lpstr>Comparing microbiomes: Ordination</vt:lpstr>
      <vt:lpstr>Comparing microbiomes: Ordination</vt:lpstr>
      <vt:lpstr>HMP samples ordinated: MDS on Bray-Curtis distance</vt:lpstr>
      <vt:lpstr>PowerPoint Presentation</vt:lpstr>
      <vt:lpstr>PowerPoint Presentation</vt:lpstr>
      <vt:lpstr>PowerPoint Presentation</vt:lpstr>
      <vt:lpstr>PowerPoint Presentation</vt:lpstr>
      <vt:lpstr>Temporal dynamics of microbial features</vt:lpstr>
      <vt:lpstr>Temporal dynamics of microbial species in the gut</vt:lpstr>
      <vt:lpstr>Multi’omic association (IBD example)</vt:lpstr>
      <vt:lpstr>Multi’omic association (IBD example)</vt:lpstr>
      <vt:lpstr>Ecological interaction networks</vt:lpstr>
      <vt:lpstr>Compositionality induces spurious associations</vt:lpstr>
      <vt:lpstr>(Compositionality-adjusted) Ecological interaction networks</vt:lpstr>
      <vt:lpstr>PowerPoint Presentation</vt:lpstr>
      <vt:lpstr>From functional potential to activity</vt:lpstr>
      <vt:lpstr>From functional potential to activity</vt:lpstr>
      <vt:lpstr>From functional potential to activity</vt:lpstr>
      <vt:lpstr>From functional potential to activity</vt:lpstr>
      <vt:lpstr>From functional potential to activity</vt:lpstr>
      <vt:lpstr>From functional potential to activity</vt:lpstr>
      <vt:lpstr>PowerPoint Presentation</vt:lpstr>
      <vt:lpstr>Metagenomic methods: in situ dyes and fluorescence</vt:lpstr>
      <vt:lpstr>From bugs to bytes</vt:lpstr>
      <vt:lpstr>Amplicon sequencing: Data Processing</vt:lpstr>
      <vt:lpstr>Amplicon/16S sequencing: Data Processing</vt:lpstr>
      <vt:lpstr>Why microbiome data are stratified: taxonomy</vt:lpstr>
      <vt:lpstr>Why microbiome data are stratified: contributions</vt:lpstr>
      <vt:lpstr>Four pathways with different stratified contributions</vt:lpstr>
      <vt:lpstr>HMP samples ordinated: t-SNE on Bray-Curtis distance</vt:lpstr>
      <vt:lpstr>Patterns of strain-level variation</vt:lpstr>
      <vt:lpstr>Patterns of strain-level variation</vt:lpstr>
      <vt:lpstr>Patterns of strain-level variation</vt:lpstr>
      <vt:lpstr>Core functions of the human microbiome</vt:lpstr>
      <vt:lpstr>Core functions of the human microbiome</vt:lpstr>
      <vt:lpstr>Core functions of the human microbiome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Genomic Data Manipulation</dc:title>
  <dc:creator>Curtis Huttenhower</dc:creator>
  <cp:lastModifiedBy>Eric Franzosa</cp:lastModifiedBy>
  <cp:revision>1041</cp:revision>
  <dcterms:created xsi:type="dcterms:W3CDTF">2017-01-05T15:59:06Z</dcterms:created>
  <dcterms:modified xsi:type="dcterms:W3CDTF">2018-03-19T18:35:50Z</dcterms:modified>
</cp:coreProperties>
</file>