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90" r:id="rId11"/>
    <p:sldId id="278" r:id="rId12"/>
    <p:sldId id="279" r:id="rId13"/>
    <p:sldId id="280" r:id="rId14"/>
    <p:sldId id="291" r:id="rId15"/>
    <p:sldId id="281" r:id="rId16"/>
    <p:sldId id="292" r:id="rId17"/>
    <p:sldId id="283" r:id="rId18"/>
    <p:sldId id="285" r:id="rId19"/>
    <p:sldId id="286" r:id="rId20"/>
    <p:sldId id="287" r:id="rId21"/>
    <p:sldId id="288" r:id="rId22"/>
    <p:sldId id="289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6393056271852"/>
          <c:y val="6.8152815426792246E-2"/>
          <c:w val="0.81397009905069384"/>
          <c:h val="0.7482739092061395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Sheet2!$B$2:$P$2</c:f>
              <c:numCache>
                <c:formatCode>General</c:formatCode>
                <c:ptCount val="15"/>
                <c:pt idx="0">
                  <c:v>0.15095295298939149</c:v>
                </c:pt>
                <c:pt idx="1">
                  <c:v>0.82174069673247552</c:v>
                </c:pt>
                <c:pt idx="2">
                  <c:v>0.15831603959171081</c:v>
                </c:pt>
                <c:pt idx="3">
                  <c:v>0.89855746964301431</c:v>
                </c:pt>
                <c:pt idx="4">
                  <c:v>0.14974251046529197</c:v>
                </c:pt>
                <c:pt idx="5">
                  <c:v>0.21861617291355673</c:v>
                </c:pt>
                <c:pt idx="6">
                  <c:v>0.28209381602397299</c:v>
                </c:pt>
                <c:pt idx="7">
                  <c:v>0.20235490553759039</c:v>
                </c:pt>
                <c:pt idx="8">
                  <c:v>0.49549255045013452</c:v>
                </c:pt>
                <c:pt idx="9">
                  <c:v>0.36374348842449367</c:v>
                </c:pt>
                <c:pt idx="10">
                  <c:v>0.67685348326800454</c:v>
                </c:pt>
                <c:pt idx="11">
                  <c:v>0.39198747126093636</c:v>
                </c:pt>
                <c:pt idx="12">
                  <c:v>0.39385680310770055</c:v>
                </c:pt>
                <c:pt idx="13">
                  <c:v>0.50807770621827297</c:v>
                </c:pt>
                <c:pt idx="14">
                  <c:v>0.62316791080889145</c:v>
                </c:pt>
              </c:numCache>
            </c:numRef>
          </c:xVal>
          <c:yVal>
            <c:numRef>
              <c:f>Sheet2!$B$991:$P$991</c:f>
              <c:numCache>
                <c:formatCode>General</c:formatCode>
                <c:ptCount val="15"/>
                <c:pt idx="0">
                  <c:v>0.17367614305092316</c:v>
                </c:pt>
                <c:pt idx="1">
                  <c:v>0.90974755948728225</c:v>
                </c:pt>
                <c:pt idx="2">
                  <c:v>0.26774393237392413</c:v>
                </c:pt>
                <c:pt idx="3">
                  <c:v>0.80443855036611445</c:v>
                </c:pt>
                <c:pt idx="4">
                  <c:v>0.18439233322897663</c:v>
                </c:pt>
                <c:pt idx="5">
                  <c:v>0.4067058570087686</c:v>
                </c:pt>
                <c:pt idx="6">
                  <c:v>0.30513966694249739</c:v>
                </c:pt>
                <c:pt idx="7">
                  <c:v>0.18101133149047599</c:v>
                </c:pt>
                <c:pt idx="8">
                  <c:v>0.38540234163589548</c:v>
                </c:pt>
                <c:pt idx="9">
                  <c:v>6.4359913652584866E-2</c:v>
                </c:pt>
                <c:pt idx="10">
                  <c:v>0.97457864886581391</c:v>
                </c:pt>
                <c:pt idx="11">
                  <c:v>0.17959772492176651</c:v>
                </c:pt>
                <c:pt idx="12">
                  <c:v>0.37976153939465906</c:v>
                </c:pt>
                <c:pt idx="13">
                  <c:v>0.20065949980834086</c:v>
                </c:pt>
                <c:pt idx="14">
                  <c:v>0.52258547088449625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E9-438D-B245-F7852EE8F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075056"/>
        <c:axId val="516060912"/>
      </c:scatterChart>
      <c:valAx>
        <c:axId val="51607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Gene989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060912"/>
        <c:crosses val="autoZero"/>
        <c:crossBetween val="midCat"/>
      </c:valAx>
      <c:valAx>
        <c:axId val="51606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075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53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2BE0-34AA-42B1-9215-294D75D29ABA}" type="datetimeFigureOut">
              <a:rPr lang="en-US" smtClean="0"/>
              <a:t>03/21/18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bst28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Quantitative Methods:</a:t>
            </a:r>
            <a:br>
              <a:rPr lang="en-US" dirty="0"/>
            </a:br>
            <a:r>
              <a:rPr lang="en-US" dirty="0"/>
              <a:t>Descriptive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</a:t>
            </a:r>
            <a:r>
              <a:rPr lang="en-US" dirty="0" err="1"/>
              <a:t>Huttenhower</a:t>
            </a:r>
            <a:r>
              <a:rPr lang="en-US" dirty="0"/>
              <a:t> (chuttenh@hsph.harvard.edu)</a:t>
            </a:r>
          </a:p>
          <a:p>
            <a:r>
              <a:rPr lang="en-US" dirty="0"/>
              <a:t>Eric </a:t>
            </a:r>
            <a:r>
              <a:rPr lang="en-US" dirty="0" err="1"/>
              <a:t>Franzosa</a:t>
            </a:r>
            <a:r>
              <a:rPr lang="en-US" dirty="0"/>
              <a:t> (franzosa@broadinstitute.org)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8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9B79-ED18-40B8-85AB-B7D662BF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Statistics for paired data: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61D8-ABB1-47EF-8424-1C4494C1F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experiments that result in more than one measurement?</a:t>
            </a:r>
          </a:p>
          <a:p>
            <a:pPr lvl="1"/>
            <a:r>
              <a:rPr lang="en-US" i="1" dirty="0"/>
              <a:t>Paired</a:t>
            </a:r>
            <a:r>
              <a:rPr lang="en-US" dirty="0"/>
              <a:t>? Multidimensional?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A64D8A-FD67-4114-BB0C-465D98D62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47237"/>
              </p:ext>
            </p:extLst>
          </p:nvPr>
        </p:nvGraphicFramePr>
        <p:xfrm>
          <a:off x="1681597" y="2466266"/>
          <a:ext cx="428658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  <a:gridCol w="397192">
                  <a:extLst>
                    <a:ext uri="{9D8B030D-6E8A-4147-A177-3AD203B41FA5}">
                      <a16:colId xmlns:a16="http://schemas.microsoft.com/office/drawing/2014/main" val="1289531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4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5499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74713A6-2813-4E7D-A8EA-34B4D0728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022" y="1921314"/>
            <a:ext cx="3659337" cy="220242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8C059C-7D01-489C-89AE-CE9146E67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79996"/>
              </p:ext>
            </p:extLst>
          </p:nvPr>
        </p:nvGraphicFramePr>
        <p:xfrm>
          <a:off x="381887" y="4537800"/>
          <a:ext cx="3889388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565828-CA80-4F6B-B13D-875D79B1B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56744"/>
              </p:ext>
            </p:extLst>
          </p:nvPr>
        </p:nvGraphicFramePr>
        <p:xfrm>
          <a:off x="381887" y="5739820"/>
          <a:ext cx="3889388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</a:tbl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6F82DC2C-D0F8-4CC3-A6BF-035FF32B0778}"/>
              </a:ext>
            </a:extLst>
          </p:cNvPr>
          <p:cNvSpPr/>
          <p:nvPr/>
        </p:nvSpPr>
        <p:spPr>
          <a:xfrm>
            <a:off x="4490518" y="4582061"/>
            <a:ext cx="199176" cy="282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AED7C66-54BD-4BB4-92F5-B867FA7D4783}"/>
              </a:ext>
            </a:extLst>
          </p:cNvPr>
          <p:cNvSpPr/>
          <p:nvPr/>
        </p:nvSpPr>
        <p:spPr>
          <a:xfrm>
            <a:off x="4490518" y="5784081"/>
            <a:ext cx="199176" cy="282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A267FE-8119-441D-965E-E8CF00150EA6}"/>
              </a:ext>
            </a:extLst>
          </p:cNvPr>
          <p:cNvSpPr txBox="1"/>
          <p:nvPr/>
        </p:nvSpPr>
        <p:spPr>
          <a:xfrm>
            <a:off x="4225263" y="512290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385E18-57B7-4F8B-969B-7A12F291ED5C}"/>
              </a:ext>
            </a:extLst>
          </p:cNvPr>
          <p:cNvSpPr txBox="1"/>
          <p:nvPr/>
        </p:nvSpPr>
        <p:spPr>
          <a:xfrm>
            <a:off x="4954950" y="453855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879791-9D9D-4C70-A142-F413AE26B0C8}"/>
              </a:ext>
            </a:extLst>
          </p:cNvPr>
          <p:cNvSpPr txBox="1"/>
          <p:nvPr/>
        </p:nvSpPr>
        <p:spPr>
          <a:xfrm>
            <a:off x="4954950" y="57405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EB1800-8482-40DA-91A1-B6C8A598A70C}"/>
              </a:ext>
            </a:extLst>
          </p:cNvPr>
          <p:cNvSpPr txBox="1"/>
          <p:nvPr/>
        </p:nvSpPr>
        <p:spPr>
          <a:xfrm>
            <a:off x="7821165" y="4537800"/>
            <a:ext cx="2982756" cy="1631216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 we generate a "joint" statistic that summarizes something about the "similarity" of </a:t>
            </a:r>
            <a:r>
              <a:rPr lang="en-US" sz="2000" b="1" dirty="0"/>
              <a:t>two</a:t>
            </a:r>
            <a:r>
              <a:rPr lang="en-US" sz="2000" dirty="0"/>
              <a:t> sets of measurements?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BD3016E-64A0-41F5-A77A-05F5AA9B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AA3F261C-D03D-410B-BC50-271D1515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data: Distances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9558605" cy="5406829"/>
          </a:xfrm>
        </p:spPr>
        <p:txBody>
          <a:bodyPr/>
          <a:lstStyle/>
          <a:p>
            <a:r>
              <a:rPr lang="en-US" dirty="0"/>
              <a:t>Appropriate for paired data </a:t>
            </a:r>
            <a:r>
              <a:rPr lang="en-US" i="1" dirty="0"/>
              <a:t>with the same units</a:t>
            </a:r>
          </a:p>
          <a:p>
            <a:pPr lvl="1"/>
            <a:r>
              <a:rPr lang="en-US" dirty="0"/>
              <a:t>Larger means </a:t>
            </a:r>
            <a:r>
              <a:rPr lang="en-US" i="1" dirty="0"/>
              <a:t>less similar</a:t>
            </a:r>
          </a:p>
          <a:p>
            <a:endParaRPr lang="en-US" sz="1000" b="1" dirty="0"/>
          </a:p>
          <a:p>
            <a:r>
              <a:rPr lang="en-US" b="1" dirty="0"/>
              <a:t>Euclidean</a:t>
            </a:r>
            <a:r>
              <a:rPr lang="en-US" dirty="0"/>
              <a:t> = e = 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(x-y)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r>
              <a:rPr lang="en-US" dirty="0"/>
              <a:t>Also the L2 norm</a:t>
            </a:r>
          </a:p>
          <a:p>
            <a:pPr lvl="1"/>
            <a:r>
              <a:rPr lang="en-US" dirty="0"/>
              <a:t>Straight line distance; amplifies outliers</a:t>
            </a:r>
          </a:p>
          <a:p>
            <a:pPr lvl="1"/>
            <a:r>
              <a:rPr lang="en-US" dirty="0"/>
              <a:t>In the range [0,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]</a:t>
            </a:r>
          </a:p>
          <a:p>
            <a:endParaRPr lang="en-US" sz="400" b="1" dirty="0"/>
          </a:p>
          <a:p>
            <a:r>
              <a:rPr lang="en-US" b="1" dirty="0"/>
              <a:t>Manhattan</a:t>
            </a:r>
            <a:r>
              <a:rPr lang="en-US" dirty="0"/>
              <a:t> = m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|x-y|</a:t>
            </a:r>
          </a:p>
          <a:p>
            <a:pPr lvl="1"/>
            <a:r>
              <a:rPr lang="en-US" dirty="0"/>
              <a:t>Also the L1 norm</a:t>
            </a:r>
          </a:p>
          <a:p>
            <a:pPr lvl="1"/>
            <a:r>
              <a:rPr lang="en-US" dirty="0"/>
              <a:t>Grid or absolute distance</a:t>
            </a:r>
          </a:p>
          <a:p>
            <a:pPr lvl="1"/>
            <a:r>
              <a:rPr lang="en-US" dirty="0"/>
              <a:t>In the range [0,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]</a:t>
            </a:r>
          </a:p>
          <a:p>
            <a:endParaRPr lang="en-US" sz="1000" dirty="0"/>
          </a:p>
          <a:p>
            <a:r>
              <a:rPr lang="en-US" dirty="0"/>
              <a:t>Indicates how close measurements are in an "absolute" sense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 descr="https://upload.wikimedia.org/wikipedia/commons/thumb/0/08/Manhattan_distance.svg/283px-Manhattan_dista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19" y="1655089"/>
            <a:ext cx="4304266" cy="430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4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data: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11581912" cy="5406829"/>
          </a:xfrm>
        </p:spPr>
        <p:txBody>
          <a:bodyPr/>
          <a:lstStyle/>
          <a:p>
            <a:r>
              <a:rPr lang="en-US" dirty="0"/>
              <a:t>Appropriate for "well-behaved" measurements with any units</a:t>
            </a:r>
          </a:p>
          <a:p>
            <a:pPr lvl="1"/>
            <a:r>
              <a:rPr lang="en-US" dirty="0"/>
              <a:t>Can have baked-in parametric assumptions…</a:t>
            </a:r>
          </a:p>
          <a:p>
            <a:pPr lvl="1"/>
            <a:r>
              <a:rPr lang="en-US" dirty="0"/>
              <a:t>Larger means </a:t>
            </a:r>
            <a:r>
              <a:rPr lang="en-US" i="1" dirty="0"/>
              <a:t>more similar</a:t>
            </a:r>
          </a:p>
          <a:p>
            <a:endParaRPr lang="en-US" sz="800" i="1" dirty="0"/>
          </a:p>
          <a:p>
            <a:r>
              <a:rPr lang="en-US" b="1" dirty="0"/>
              <a:t>Pearson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x</a:t>
            </a:r>
            <a:r>
              <a:rPr lang="en-US" dirty="0"/>
              <a:t>)(y-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y</a:t>
            </a:r>
            <a:r>
              <a:rPr lang="en-US" dirty="0"/>
              <a:t>))/(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x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(y-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y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Location and scale invariant, but assumes normal distribution</a:t>
            </a:r>
          </a:p>
          <a:p>
            <a:pPr lvl="1"/>
            <a:r>
              <a:rPr lang="en-US" dirty="0"/>
              <a:t>In the range [-1, 1]</a:t>
            </a:r>
          </a:p>
          <a:p>
            <a:endParaRPr lang="en-US" sz="400" dirty="0"/>
          </a:p>
          <a:p>
            <a:r>
              <a:rPr lang="en-US" b="1" dirty="0"/>
              <a:t>Cosine </a:t>
            </a:r>
            <a:r>
              <a:rPr lang="en-US" dirty="0"/>
              <a:t>= c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</a:t>
            </a:r>
            <a:r>
              <a:rPr lang="en-US" dirty="0" err="1"/>
              <a:t>xy</a:t>
            </a:r>
            <a:r>
              <a:rPr lang="en-US" dirty="0"/>
              <a:t>)/(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y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Also "uncentered Pearson"</a:t>
            </a:r>
          </a:p>
          <a:p>
            <a:pPr lvl="1"/>
            <a:r>
              <a:rPr lang="en-US" dirty="0"/>
              <a:t>Scale but not location invariant</a:t>
            </a:r>
          </a:p>
          <a:p>
            <a:pPr lvl="1"/>
            <a:r>
              <a:rPr lang="en-US" dirty="0"/>
              <a:t>In the range [-1, 1]</a:t>
            </a:r>
          </a:p>
          <a:p>
            <a:endParaRPr lang="en-US" sz="800" dirty="0"/>
          </a:p>
          <a:p>
            <a:r>
              <a:rPr lang="en-US" dirty="0"/>
              <a:t>Indicates how much measurements covary around their means.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608" y="3574221"/>
            <a:ext cx="5833306" cy="24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34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0430" y="840286"/>
            <a:ext cx="5705254" cy="540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data: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7714615" cy="5406829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Spearman </a:t>
            </a:r>
            <a:r>
              <a:rPr lang="en-US" dirty="0"/>
              <a:t>= r = Pearson correlation</a:t>
            </a:r>
            <a:br>
              <a:rPr lang="en-US" dirty="0"/>
            </a:br>
            <a:r>
              <a:rPr lang="en-US" dirty="0"/>
              <a:t>of ranks (ties ranked identically)</a:t>
            </a:r>
          </a:p>
          <a:p>
            <a:pPr lvl="1"/>
            <a:r>
              <a:rPr lang="en-US" dirty="0"/>
              <a:t>Assesses monotonicity</a:t>
            </a:r>
          </a:p>
          <a:p>
            <a:pPr lvl="1"/>
            <a:r>
              <a:rPr lang="en-US" dirty="0"/>
              <a:t>Nonparametric measure of</a:t>
            </a:r>
            <a:br>
              <a:rPr lang="en-US" dirty="0"/>
            </a:br>
            <a:r>
              <a:rPr lang="en-US" dirty="0"/>
              <a:t>similarity of trend</a:t>
            </a:r>
          </a:p>
          <a:p>
            <a:pPr lvl="1"/>
            <a:r>
              <a:rPr lang="en-US" dirty="0"/>
              <a:t>Location and scale invariant</a:t>
            </a:r>
          </a:p>
          <a:p>
            <a:pPr lvl="1"/>
            <a:r>
              <a:rPr lang="en-US" dirty="0"/>
              <a:t>In the range [-1, 1]</a:t>
            </a:r>
          </a:p>
          <a:p>
            <a:endParaRPr lang="en-US" dirty="0"/>
          </a:p>
          <a:p>
            <a:r>
              <a:rPr lang="en-US" dirty="0"/>
              <a:t>Indicates whether measurements</a:t>
            </a:r>
            <a:br>
              <a:rPr lang="en-US" dirty="0"/>
            </a:br>
            <a:r>
              <a:rPr lang="en-US" dirty="0"/>
              <a:t>increase at the same time</a:t>
            </a:r>
          </a:p>
          <a:p>
            <a:pPr lvl="1"/>
            <a:r>
              <a:rPr lang="en-US" dirty="0"/>
              <a:t>Also see Kendall's tau; even more lenient…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2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9B79-ED18-40B8-85AB-B7D662BF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An interesting aside: statistics for high-dimensional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61D8-ABB1-47EF-8424-1C4494C1F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experiments that result in more than one measurement?</a:t>
            </a:r>
          </a:p>
          <a:p>
            <a:pPr lvl="1"/>
            <a:r>
              <a:rPr lang="en-US" dirty="0"/>
              <a:t>Paired? </a:t>
            </a:r>
            <a:r>
              <a:rPr lang="en-US" i="1" dirty="0"/>
              <a:t>Multidimensional</a:t>
            </a:r>
            <a:r>
              <a:rPr lang="en-US" dirty="0"/>
              <a:t>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A64D8A-FD67-4114-BB0C-465D98D62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10985"/>
              </p:ext>
            </p:extLst>
          </p:nvPr>
        </p:nvGraphicFramePr>
        <p:xfrm>
          <a:off x="3952710" y="2109650"/>
          <a:ext cx="428658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  <a:gridCol w="397192">
                  <a:extLst>
                    <a:ext uri="{9D8B030D-6E8A-4147-A177-3AD203B41FA5}">
                      <a16:colId xmlns:a16="http://schemas.microsoft.com/office/drawing/2014/main" val="1289531820"/>
                    </a:ext>
                  </a:extLst>
                </a:gridCol>
              </a:tblGrid>
              <a:tr h="1654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46032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54990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67892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383551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50284"/>
                  </a:ext>
                </a:extLst>
              </a:tr>
            </a:tbl>
          </a:graphicData>
        </a:graphic>
      </p:graphicFrame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BD3016E-64A0-41F5-A77A-05F5AA9B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AA3F261C-D03D-410B-BC50-271D1515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22F606-3625-4DF8-BC4C-715ED49B2084}"/>
              </a:ext>
            </a:extLst>
          </p:cNvPr>
          <p:cNvGrpSpPr/>
          <p:nvPr/>
        </p:nvGrpSpPr>
        <p:grpSpPr>
          <a:xfrm>
            <a:off x="238539" y="4072564"/>
            <a:ext cx="5763106" cy="2595197"/>
            <a:chOff x="238539" y="4072564"/>
            <a:chExt cx="5763106" cy="25951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1B28F5-C1E3-48B2-81C1-1CBD97044A84}"/>
                </a:ext>
              </a:extLst>
            </p:cNvPr>
            <p:cNvSpPr/>
            <p:nvPr/>
          </p:nvSpPr>
          <p:spPr>
            <a:xfrm>
              <a:off x="1340613" y="6413845"/>
              <a:ext cx="364394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http://www.nlpca.org/pca_principal_component_analysis.html</a:t>
              </a:r>
            </a:p>
          </p:txBody>
        </p:sp>
        <p:pic>
          <p:nvPicPr>
            <p:cNvPr id="1028" name="Picture 4" descr="PCA - Principal Component Analysis">
              <a:extLst>
                <a:ext uri="{FF2B5EF4-FFF2-40B4-BE49-F238E27FC236}">
                  <a16:creationId xmlns:a16="http://schemas.microsoft.com/office/drawing/2014/main" id="{C73B27D6-C015-4C9C-BAC6-E8D75C4926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39" y="4072564"/>
              <a:ext cx="5763106" cy="2282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FD6BB1-538C-479C-8444-3159F0ED3061}"/>
                </a:ext>
              </a:extLst>
            </p:cNvPr>
            <p:cNvSpPr/>
            <p:nvPr/>
          </p:nvSpPr>
          <p:spPr>
            <a:xfrm>
              <a:off x="4900242" y="5684502"/>
              <a:ext cx="49885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(41%)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1CFC101-5EB7-4BDC-AE61-F3E666E7ABF8}"/>
                </a:ext>
              </a:extLst>
            </p:cNvPr>
            <p:cNvSpPr/>
            <p:nvPr/>
          </p:nvSpPr>
          <p:spPr>
            <a:xfrm rot="16200000">
              <a:off x="3289158" y="4683017"/>
              <a:ext cx="49885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(18%)</a:t>
              </a:r>
            </a:p>
          </p:txBody>
        </p:sp>
      </p:grpSp>
      <p:pic>
        <p:nvPicPr>
          <p:cNvPr id="1030" name="Picture 6" descr="http://www.sthda.com/english/sthda-upload/figures/principal-component-methods/006-principal-component-analysis-eigenvalue-screeplot-1.png">
            <a:extLst>
              <a:ext uri="{FF2B5EF4-FFF2-40B4-BE49-F238E27FC236}">
                <a16:creationId xmlns:a16="http://schemas.microsoft.com/office/drawing/2014/main" id="{E0BCE7B3-3496-4A95-B36D-470B42D4C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56" y="4105272"/>
            <a:ext cx="4534144" cy="27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Anscombe's quartet 3.sv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5" b="1816"/>
          <a:stretch/>
        </p:blipFill>
        <p:spPr bwMode="auto">
          <a:xfrm>
            <a:off x="5791200" y="1599466"/>
            <a:ext cx="6400800" cy="4371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Beware of summary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Anscombe's quartet</a:t>
            </a:r>
          </a:p>
          <a:p>
            <a:pPr lvl="1"/>
            <a:r>
              <a:rPr lang="en-US" dirty="0"/>
              <a:t>Manually constructed in 1973 by</a:t>
            </a:r>
            <a:br>
              <a:rPr lang="en-US" dirty="0"/>
            </a:br>
            <a:r>
              <a:rPr lang="en-US" dirty="0"/>
              <a:t>Francis </a:t>
            </a:r>
            <a:r>
              <a:rPr lang="en-US" dirty="0" err="1"/>
              <a:t>Anscombe</a:t>
            </a:r>
            <a:r>
              <a:rPr lang="en-US" dirty="0"/>
              <a:t> at Yale</a:t>
            </a:r>
          </a:p>
          <a:p>
            <a:r>
              <a:rPr lang="en-US" dirty="0"/>
              <a:t>Four pairs of datasets with</a:t>
            </a:r>
          </a:p>
          <a:p>
            <a:pPr lvl="1"/>
            <a:r>
              <a:rPr lang="en-US" dirty="0"/>
              <a:t>Equal means</a:t>
            </a:r>
          </a:p>
          <a:p>
            <a:pPr lvl="2"/>
            <a:r>
              <a:rPr lang="en-US" dirty="0"/>
              <a:t>9 for x and 7.5 for y</a:t>
            </a:r>
          </a:p>
          <a:p>
            <a:pPr lvl="1"/>
            <a:r>
              <a:rPr lang="en-US" dirty="0"/>
              <a:t>Equal standard deviations</a:t>
            </a:r>
          </a:p>
          <a:p>
            <a:pPr lvl="2"/>
            <a:r>
              <a:rPr lang="en-US" dirty="0"/>
              <a:t>11 for x and 4.1 for y</a:t>
            </a:r>
          </a:p>
          <a:p>
            <a:pPr lvl="1"/>
            <a:r>
              <a:rPr lang="en-US" dirty="0"/>
              <a:t>Identical Pearson correlations (0.816)</a:t>
            </a:r>
          </a:p>
          <a:p>
            <a:endParaRPr lang="en-US" dirty="0"/>
          </a:p>
          <a:p>
            <a:r>
              <a:rPr lang="en-US" dirty="0"/>
              <a:t>Yet </a:t>
            </a:r>
            <a:r>
              <a:rPr lang="en-US" i="1" dirty="0"/>
              <a:t>completely different </a:t>
            </a:r>
            <a:r>
              <a:rPr lang="en-US" dirty="0"/>
              <a:t>relationships</a:t>
            </a:r>
          </a:p>
          <a:p>
            <a:pPr lvl="1"/>
            <a:r>
              <a:rPr lang="en-US" b="1" dirty="0"/>
              <a:t>Understand and visualize your data</a:t>
            </a:r>
            <a:br>
              <a:rPr lang="en-US" b="1" dirty="0"/>
            </a:br>
            <a:r>
              <a:rPr lang="en-US" b="1" dirty="0"/>
              <a:t>before summarizing them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AA8842-915D-42E6-849E-2B43162B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78738E6-EBC4-4E04-843F-A596BB00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vignette.wikia.nocookie.net/villains/images/d/d5/How_not_to_be_seen%21%21%21.jpg/revision/latest?cb=20120630152653">
            <a:extLst>
              <a:ext uri="{FF2B5EF4-FFF2-40B4-BE49-F238E27FC236}">
                <a16:creationId xmlns:a16="http://schemas.microsoft.com/office/drawing/2014/main" id="{438C1BEE-72EC-43BE-89D0-D8EB16306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945" y="0"/>
            <a:ext cx="8831655" cy="68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66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Probability: Basic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Experiment</a:t>
            </a:r>
            <a:r>
              <a:rPr lang="en-US" dirty="0"/>
              <a:t>: anything that produces a non-deterministic result</a:t>
            </a:r>
          </a:p>
          <a:p>
            <a:pPr lvl="1"/>
            <a:r>
              <a:rPr lang="en-US" dirty="0"/>
              <a:t>Coin flip, die roll, item count, concentration measurement, distance measurement...</a:t>
            </a:r>
          </a:p>
          <a:p>
            <a:pPr lvl="1"/>
            <a:endParaRPr lang="en-US" dirty="0"/>
          </a:p>
          <a:p>
            <a:r>
              <a:rPr lang="en-US" b="1" dirty="0"/>
              <a:t>Sample space</a:t>
            </a:r>
            <a:r>
              <a:rPr lang="en-US" dirty="0"/>
              <a:t>: the set of all possible outcomes for a particular experiment, finite or infinite, discrete or continuous</a:t>
            </a:r>
          </a:p>
          <a:p>
            <a:pPr lvl="1"/>
            <a:r>
              <a:rPr lang="en-US" dirty="0"/>
              <a:t>{H, T}, {1, 2, 3, 4, 5, 6}, {0, 1, 2, 3, ...}, {0, 0.1, 0.001, 0.02, 3.14159, ...}</a:t>
            </a:r>
          </a:p>
          <a:p>
            <a:endParaRPr lang="en-US" b="1" dirty="0"/>
          </a:p>
          <a:p>
            <a:r>
              <a:rPr lang="en-US" b="1" dirty="0"/>
              <a:t>Event</a:t>
            </a:r>
            <a:r>
              <a:rPr lang="en-US" dirty="0"/>
              <a:t>: any subset of a sample space</a:t>
            </a:r>
          </a:p>
          <a:p>
            <a:pPr lvl="1"/>
            <a:r>
              <a:rPr lang="en-US" dirty="0"/>
              <a:t>{}, {H}, {1, 3, 5}, {0, 1, 2}, [0, 3)</a:t>
            </a:r>
          </a:p>
          <a:p>
            <a:endParaRPr lang="en-US" dirty="0"/>
          </a:p>
          <a:p>
            <a:r>
              <a:rPr lang="en-US" b="1" dirty="0"/>
              <a:t>Probability</a:t>
            </a:r>
            <a:r>
              <a:rPr lang="en-US" dirty="0"/>
              <a:t>: for an event E, the limit of n(E)/n as n grows large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BB28C-AF84-45C5-A14A-A6E97C57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6A070-18F9-4271-93A3-5399BC3C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Probability: Kolmogorov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definition of "probability" that matches reality</a:t>
            </a:r>
          </a:p>
          <a:p>
            <a:endParaRPr lang="en-US" dirty="0"/>
          </a:p>
          <a:p>
            <a:r>
              <a:rPr lang="en-US" dirty="0"/>
              <a:t>For any event E, P(E)≥0</a:t>
            </a:r>
          </a:p>
          <a:p>
            <a:pPr lvl="1"/>
            <a:r>
              <a:rPr lang="en-US" dirty="0"/>
              <a:t>"Probability" is a non-negative real number</a:t>
            </a:r>
          </a:p>
          <a:p>
            <a:pPr lvl="1"/>
            <a:endParaRPr lang="en-US" dirty="0"/>
          </a:p>
          <a:p>
            <a:r>
              <a:rPr lang="en-US" dirty="0"/>
              <a:t>For any sample space S, P(S)=1</a:t>
            </a:r>
          </a:p>
          <a:p>
            <a:pPr lvl="1"/>
            <a:r>
              <a:rPr lang="en-US" dirty="0"/>
              <a:t>The "probability" of an outcome being in the sample space must be 1</a:t>
            </a:r>
          </a:p>
          <a:p>
            <a:pPr lvl="1"/>
            <a:endParaRPr lang="en-US" dirty="0"/>
          </a:p>
          <a:p>
            <a:r>
              <a:rPr lang="en-US" dirty="0"/>
              <a:t>For disjoint events E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F={}, P(E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F)=P(E)+P(F)</a:t>
            </a:r>
          </a:p>
          <a:p>
            <a:pPr lvl="1"/>
            <a:r>
              <a:rPr lang="en-US" dirty="0"/>
              <a:t>For two mutually exclusive events that share no outcomes...</a:t>
            </a:r>
          </a:p>
          <a:p>
            <a:pPr lvl="1"/>
            <a:r>
              <a:rPr lang="en-US" dirty="0"/>
              <a:t>The "probability" of either happening equals the summed "probability" of each happening independently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F320F-1B0E-4663-8658-21597946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469DB-4D20-40AB-8DC5-AF6D58A8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49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Probability: Kolmogorov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Kolmogorov axioms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any event E, P(E) ≥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any sample space S, P(S)=1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disjoint events E</a:t>
            </a:r>
            <a:r>
              <a:rPr lang="en-US" dirty="0">
                <a:sym typeface="Symbol" panose="05050102010706020507" pitchFamily="18" charset="2"/>
              </a:rPr>
              <a:t>F</a:t>
            </a:r>
            <a:r>
              <a:rPr lang="en-US" dirty="0"/>
              <a:t> = {}, P(E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F) = P(E) + P(F)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P({}) = 0</a:t>
            </a:r>
          </a:p>
          <a:p>
            <a:pPr lvl="1"/>
            <a:r>
              <a:rPr lang="en-US" dirty="0"/>
              <a:t>Every experiment must have some outcome</a:t>
            </a:r>
          </a:p>
          <a:p>
            <a:pPr lvl="1"/>
            <a:endParaRPr lang="en-US" dirty="0"/>
          </a:p>
          <a:p>
            <a:r>
              <a:rPr lang="en-US" dirty="0"/>
              <a:t>P(E) ≤ P(F) if E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F</a:t>
            </a:r>
          </a:p>
          <a:p>
            <a:pPr lvl="1"/>
            <a:r>
              <a:rPr lang="en-US" dirty="0"/>
              <a:t>The probability of more events happening must be at least as great as fewer events</a:t>
            </a:r>
          </a:p>
          <a:p>
            <a:endParaRPr lang="en-US" dirty="0"/>
          </a:p>
          <a:p>
            <a:r>
              <a:rPr lang="en-US" dirty="0"/>
              <a:t>0 ≤ P(E) ≤ 1 for any event 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5C27C-997D-413F-A160-F0178416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E3027-91BA-430B-8CBE-ABE0AD0A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quantitative methods</a:t>
            </a:r>
          </a:p>
          <a:p>
            <a:endParaRPr lang="en-US" dirty="0"/>
          </a:p>
          <a:p>
            <a:r>
              <a:rPr lang="en-US" dirty="0"/>
              <a:t>Simple descriptive statistics</a:t>
            </a:r>
          </a:p>
          <a:p>
            <a:endParaRPr lang="en-US" dirty="0"/>
          </a:p>
          <a:p>
            <a:r>
              <a:rPr lang="en-US" dirty="0"/>
              <a:t>Descriptive statistics for paired data (comparisons)</a:t>
            </a:r>
          </a:p>
          <a:p>
            <a:endParaRPr lang="en-US" dirty="0"/>
          </a:p>
          <a:p>
            <a:r>
              <a:rPr lang="en-US" dirty="0"/>
              <a:t>Basics of probability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2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 cstate="print"/>
          <a:srcRect b="5706"/>
          <a:stretch>
            <a:fillRect/>
          </a:stretch>
        </p:blipFill>
        <p:spPr bwMode="auto">
          <a:xfrm>
            <a:off x="3493286" y="3539359"/>
            <a:ext cx="7160973" cy="331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an event given that another event has "already" occurred</a:t>
            </a:r>
          </a:p>
          <a:p>
            <a:pPr lvl="1"/>
            <a:r>
              <a:rPr lang="en-US" dirty="0"/>
              <a:t>The probability of event F given that the sample space S has been reduced to E</a:t>
            </a:r>
            <a:r>
              <a:rPr lang="en-US" dirty="0">
                <a:sym typeface="Symbol" panose="05050102010706020507" pitchFamily="18" charset="2"/>
              </a:rPr>
              <a:t>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Not necessarily a temporal "already," but can be!</a:t>
            </a:r>
          </a:p>
          <a:p>
            <a:pPr lvl="1"/>
            <a:r>
              <a:rPr lang="en-US" dirty="0"/>
              <a:t>Instead a "knowledge" already, i.e. "is known to have occurred"</a:t>
            </a:r>
          </a:p>
          <a:p>
            <a:endParaRPr lang="en-US" sz="1100" dirty="0"/>
          </a:p>
          <a:p>
            <a:r>
              <a:rPr lang="en-US" dirty="0"/>
              <a:t>Denoted P(F|E) and defined as P(E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F)/P(E)</a:t>
            </a:r>
          </a:p>
          <a:p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952E9B-A7F3-455F-9EEF-CA2105EF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E54249B-57B9-4BC8-832B-E9099931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2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Bayes'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P(F|E) = P(E|F)P(F)/P(E)</a:t>
            </a:r>
          </a:p>
          <a:p>
            <a:pPr lvl="1"/>
            <a:r>
              <a:rPr lang="en-US" dirty="0"/>
              <a:t>Provides a means of calculating a conditional probability based on the probability of the "old" event, rather than the "new" event</a:t>
            </a:r>
          </a:p>
          <a:p>
            <a:pPr lvl="1"/>
            <a:endParaRPr lang="en-US" dirty="0"/>
          </a:p>
          <a:p>
            <a:r>
              <a:rPr lang="en-US" dirty="0"/>
              <a:t>Typically described in terms of </a:t>
            </a:r>
            <a:r>
              <a:rPr lang="en-US" i="1" dirty="0"/>
              <a:t>prior</a:t>
            </a:r>
            <a:r>
              <a:rPr lang="en-US" dirty="0"/>
              <a:t>, </a:t>
            </a:r>
            <a:r>
              <a:rPr lang="en-US" i="1" dirty="0"/>
              <a:t>posterior</a:t>
            </a:r>
            <a:r>
              <a:rPr lang="en-US" dirty="0"/>
              <a:t>, and </a:t>
            </a:r>
            <a:r>
              <a:rPr lang="en-US" i="1" dirty="0"/>
              <a:t>support</a:t>
            </a:r>
            <a:endParaRPr lang="en-US" dirty="0"/>
          </a:p>
          <a:p>
            <a:pPr lvl="1"/>
            <a:r>
              <a:rPr lang="en-US" dirty="0"/>
              <a:t>P(F) is the </a:t>
            </a:r>
            <a:r>
              <a:rPr lang="en-US" i="1" dirty="0"/>
              <a:t>prior</a:t>
            </a:r>
            <a:r>
              <a:rPr lang="en-US" dirty="0"/>
              <a:t> probability of F occurring at all in the first place, "before" anything else</a:t>
            </a:r>
          </a:p>
          <a:p>
            <a:pPr lvl="1"/>
            <a:r>
              <a:rPr lang="en-US" dirty="0"/>
              <a:t>P(F|E) is the </a:t>
            </a:r>
            <a:r>
              <a:rPr lang="en-US" i="1" dirty="0"/>
              <a:t>posterior</a:t>
            </a:r>
            <a:r>
              <a:rPr lang="en-US" dirty="0"/>
              <a:t> probability of F occurring "after" E has occurred</a:t>
            </a:r>
          </a:p>
          <a:p>
            <a:pPr lvl="1"/>
            <a:r>
              <a:rPr lang="en-US" dirty="0"/>
              <a:t>P(E|F)/P(E) is the </a:t>
            </a:r>
            <a:r>
              <a:rPr lang="en-US" i="1" dirty="0"/>
              <a:t>support</a:t>
            </a:r>
            <a:r>
              <a:rPr lang="en-US" dirty="0"/>
              <a:t> E provides for F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2"/>
                </a:solidFill>
              </a:rPr>
              <a:t>Why is this true?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4D1BE-7D6A-492A-83E6-B19275CC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B38CA-7429-49AE-A84B-BEB9DE53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21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Bayes' theorem: Poker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Pick a card, any card!</a:t>
            </a:r>
          </a:p>
          <a:p>
            <a:endParaRPr lang="en-US" dirty="0"/>
          </a:p>
          <a:p>
            <a:r>
              <a:rPr lang="en-US" dirty="0"/>
              <a:t>Probability of drawing a jack given that you've drawn a face card?</a:t>
            </a:r>
          </a:p>
          <a:p>
            <a:endParaRPr lang="en-US" dirty="0"/>
          </a:p>
          <a:p>
            <a:r>
              <a:rPr lang="en-US" dirty="0"/>
              <a:t>Probability of drawing a face card given that you've drawn a jack?</a:t>
            </a:r>
          </a:p>
          <a:p>
            <a:endParaRPr lang="en-US" dirty="0"/>
          </a:p>
          <a:p>
            <a:r>
              <a:rPr lang="en-US" dirty="0"/>
              <a:t>Pick three cards: probability of drawing (exactly) a pair of aces given that you've drawn (exactly) a pair?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377C9-A947-4F3B-82DB-456805FC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96558-94FB-440A-97DE-60B092F0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Descriptive statistics summarize data</a:t>
            </a:r>
          </a:p>
          <a:p>
            <a:pPr lvl="1"/>
            <a:r>
              <a:rPr lang="en-US" dirty="0"/>
              <a:t>Parametric statistics (mean, standard deviation, z-scores)</a:t>
            </a:r>
          </a:p>
          <a:p>
            <a:pPr lvl="2"/>
            <a:r>
              <a:rPr lang="en-US" dirty="0"/>
              <a:t>Assumes the data are "well-behaved"</a:t>
            </a:r>
          </a:p>
          <a:p>
            <a:pPr lvl="1"/>
            <a:r>
              <a:rPr lang="en-US" dirty="0"/>
              <a:t>Nonparametric statistics (median, percentiles, interquartile range)</a:t>
            </a:r>
          </a:p>
          <a:p>
            <a:pPr lvl="2"/>
            <a:r>
              <a:rPr lang="en-US" dirty="0"/>
              <a:t>Uses rank information - no distribution assumption</a:t>
            </a:r>
          </a:p>
          <a:p>
            <a:r>
              <a:rPr lang="en-US" dirty="0"/>
              <a:t>Comparing datasets</a:t>
            </a:r>
          </a:p>
          <a:p>
            <a:pPr lvl="1"/>
            <a:r>
              <a:rPr lang="en-US" dirty="0"/>
              <a:t>Distances (Euclidean, Manhattan)</a:t>
            </a:r>
          </a:p>
          <a:p>
            <a:pPr lvl="1"/>
            <a:r>
              <a:rPr lang="en-US" dirty="0"/>
              <a:t>Correlations (Pearson, Cosine, Spearman)</a:t>
            </a:r>
          </a:p>
          <a:p>
            <a:r>
              <a:rPr lang="en-US" dirty="0"/>
              <a:t>Visualize your data!</a:t>
            </a:r>
          </a:p>
          <a:p>
            <a:pPr lvl="1"/>
            <a:r>
              <a:rPr lang="en-US" dirty="0"/>
              <a:t>Histograms, scatterplots, boxplots, etc.</a:t>
            </a:r>
          </a:p>
          <a:p>
            <a:r>
              <a:rPr lang="en-US" dirty="0"/>
              <a:t>Introduction to probability</a:t>
            </a:r>
          </a:p>
          <a:p>
            <a:pPr lvl="1"/>
            <a:r>
              <a:rPr lang="en-US" dirty="0"/>
              <a:t>Thinking in terms of sets of outcomes; Kolmogorov axioms</a:t>
            </a:r>
          </a:p>
          <a:p>
            <a:pPr lvl="1"/>
            <a:r>
              <a:rPr lang="en-US" dirty="0"/>
              <a:t>Conditional probability and Bayes' theorem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F2CB-3EAC-4DBE-B982-A5EB3F85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8F4EE-95FB-44AE-9C6B-5E7A34D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simple experiment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5,000 x 15 matrix of random values</a:t>
            </a:r>
          </a:p>
          <a:p>
            <a:pPr lvl="1"/>
            <a:r>
              <a:rPr lang="en-US" dirty="0"/>
              <a:t>"Genes" and "samples"</a:t>
            </a:r>
          </a:p>
          <a:p>
            <a:pPr lvl="1"/>
            <a:endParaRPr lang="en-US" dirty="0"/>
          </a:p>
          <a:p>
            <a:r>
              <a:rPr lang="en-US" dirty="0"/>
              <a:t>Find gene most correlated with "Age"</a:t>
            </a:r>
          </a:p>
          <a:p>
            <a:endParaRPr lang="en-US" dirty="0"/>
          </a:p>
          <a:p>
            <a:r>
              <a:rPr lang="en-US" dirty="0"/>
              <a:t>Does this gene truly predict longevity?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377729"/>
              </p:ext>
            </p:extLst>
          </p:nvPr>
        </p:nvGraphicFramePr>
        <p:xfrm>
          <a:off x="6551912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=RAND()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361418" y="2686872"/>
            <a:ext cx="647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9" y="4305875"/>
            <a:ext cx="677108" cy="5847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graphicFrame>
        <p:nvGraphicFramePr>
          <p:cNvPr id="11" name="Filled numbe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539969"/>
              </p:ext>
            </p:extLst>
          </p:nvPr>
        </p:nvGraphicFramePr>
        <p:xfrm>
          <a:off x="6551911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0.150953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0.821741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0.158316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0.898557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0.491848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0.608064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0.583391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0.922903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0.547641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0.344042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0.844069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0.314302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0.613934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0.685797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0.512878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0.986288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0.149985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0.659032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0.667529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0.508563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0.803856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03472"/>
              </p:ext>
            </p:extLst>
          </p:nvPr>
        </p:nvGraphicFramePr>
        <p:xfrm>
          <a:off x="1536440" y="3842760"/>
          <a:ext cx="4471912" cy="301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764" y="5088770"/>
            <a:ext cx="446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Pearson correlation = 0.81</a:t>
            </a:r>
          </a:p>
        </p:txBody>
      </p:sp>
    </p:spTree>
    <p:extLst>
      <p:ext uri="{BB962C8B-B14F-4D97-AF65-F5344CB8AC3E}">
        <p14:creationId xmlns:p14="http://schemas.microsoft.com/office/powerpoint/2010/main" val="7793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Descriptive and inferential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Descriptive statistics </a:t>
            </a:r>
            <a:r>
              <a:rPr lang="en-US" dirty="0"/>
              <a:t>summarize information already present in data</a:t>
            </a:r>
          </a:p>
          <a:p>
            <a:pPr lvl="1"/>
            <a:r>
              <a:rPr lang="en-US" dirty="0"/>
              <a:t>Visualizations like boxplots, histograms, etc.</a:t>
            </a:r>
          </a:p>
          <a:p>
            <a:pPr lvl="1"/>
            <a:r>
              <a:rPr lang="en-US" dirty="0"/>
              <a:t>Summary measures like averages, standard deviation, median, 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Inferential statistics </a:t>
            </a:r>
            <a:r>
              <a:rPr lang="en-US" dirty="0"/>
              <a:t>use a sample of data to make predictions about larger populations or about unobserved/future trends</a:t>
            </a:r>
          </a:p>
          <a:p>
            <a:pPr lvl="1"/>
            <a:r>
              <a:rPr lang="en-US" dirty="0"/>
              <a:t>Any measurements made in the presence of noise or variation</a:t>
            </a:r>
          </a:p>
          <a:p>
            <a:pPr lvl="1"/>
            <a:r>
              <a:rPr lang="en-US" dirty="0"/>
              <a:t>Generalizations from a sample to a population</a:t>
            </a:r>
          </a:p>
          <a:p>
            <a:pPr lvl="2"/>
            <a:r>
              <a:rPr lang="en-US" dirty="0"/>
              <a:t>Confidence intervals, hypothesis tests, etc.</a:t>
            </a:r>
          </a:p>
          <a:p>
            <a:pPr lvl="1"/>
            <a:r>
              <a:rPr lang="en-US" dirty="0"/>
              <a:t>Comparisons made between datasets</a:t>
            </a:r>
          </a:p>
          <a:p>
            <a:pPr lvl="2"/>
            <a:r>
              <a:rPr lang="en-US" dirty="0"/>
              <a:t>Comparisons, correlations, regress,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Statistics describe different 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Categorical values </a:t>
            </a:r>
            <a:r>
              <a:rPr lang="en-US" dirty="0"/>
              <a:t>take one of a discrete set of </a:t>
            </a:r>
            <a:r>
              <a:rPr lang="en-US" i="1" dirty="0"/>
              <a:t>unordered </a:t>
            </a:r>
            <a:r>
              <a:rPr lang="en-US" dirty="0"/>
              <a:t>values</a:t>
            </a:r>
          </a:p>
          <a:p>
            <a:pPr lvl="1"/>
            <a:r>
              <a:rPr lang="en-US" dirty="0"/>
              <a:t>A tissue type: blood/skin/lung/GI/etc.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Ordinal values </a:t>
            </a:r>
            <a:r>
              <a:rPr lang="en-US" dirty="0"/>
              <a:t>take one of a discrete set of </a:t>
            </a:r>
            <a:r>
              <a:rPr lang="en-US" i="1" dirty="0"/>
              <a:t>ordered </a:t>
            </a:r>
            <a:r>
              <a:rPr lang="en-US" dirty="0"/>
              <a:t>values</a:t>
            </a:r>
          </a:p>
          <a:p>
            <a:pPr lvl="1"/>
            <a:r>
              <a:rPr lang="en-US" dirty="0"/>
              <a:t>Counts or rank orders</a:t>
            </a:r>
          </a:p>
          <a:p>
            <a:pPr lvl="1"/>
            <a:r>
              <a:rPr lang="en-US" dirty="0"/>
              <a:t>Often (but not always) analyzed in the same way as continuous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Continuous values </a:t>
            </a:r>
            <a:r>
              <a:rPr lang="en-US" dirty="0"/>
              <a:t>take one value from an ordered numerical scale</a:t>
            </a:r>
          </a:p>
          <a:p>
            <a:pPr lvl="1"/>
            <a:r>
              <a:rPr lang="en-US" dirty="0"/>
              <a:t>Times, frequencies, ratios, percentages, abundances,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statistic</a:t>
            </a:r>
            <a:r>
              <a:rPr lang="en-US" dirty="0"/>
              <a:t> is any single value that summarizes an entire dataset</a:t>
            </a:r>
          </a:p>
          <a:p>
            <a:endParaRPr lang="en-US" dirty="0"/>
          </a:p>
          <a:p>
            <a:r>
              <a:rPr lang="en-US" i="1" dirty="0"/>
              <a:t>Parametric</a:t>
            </a:r>
            <a:r>
              <a:rPr lang="en-US" dirty="0"/>
              <a:t> summary statistics</a:t>
            </a:r>
          </a:p>
          <a:p>
            <a:pPr lvl="1"/>
            <a:r>
              <a:rPr lang="en-US" dirty="0"/>
              <a:t>Typically used to describe "well-behaved" data that are approximately</a:t>
            </a:r>
            <a:br>
              <a:rPr lang="en-US" dirty="0"/>
            </a:br>
            <a:r>
              <a:rPr lang="en-US" dirty="0"/>
              <a:t>normally-distributed</a:t>
            </a:r>
          </a:p>
          <a:p>
            <a:pPr lvl="2"/>
            <a:r>
              <a:rPr lang="en-US" dirty="0"/>
              <a:t>i.e. continuous, symmetric, thin-tailed, no outliers</a:t>
            </a:r>
          </a:p>
          <a:p>
            <a:pPr lvl="2"/>
            <a:r>
              <a:rPr lang="en-US" dirty="0"/>
              <a:t>Closeness needed for "approximately" depends on application</a:t>
            </a:r>
          </a:p>
          <a:p>
            <a:endParaRPr lang="en-US" dirty="0"/>
          </a:p>
          <a:p>
            <a:r>
              <a:rPr lang="en-US" b="1" dirty="0"/>
              <a:t>Average</a:t>
            </a:r>
            <a:r>
              <a:rPr lang="en-US" dirty="0"/>
              <a:t> = </a:t>
            </a:r>
            <a:r>
              <a:rPr lang="en-US" b="1" dirty="0"/>
              <a:t>Mean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x/n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5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Standard deviation </a:t>
            </a:r>
            <a:r>
              <a:rPr lang="en-US" dirty="0"/>
              <a:t>= </a:t>
            </a:r>
            <a:r>
              <a:rPr lang="en-US" dirty="0">
                <a:sym typeface="Symbol" panose="05050102010706020507" pitchFamily="18" charset="2"/>
              </a:rPr>
              <a:t>V</a:t>
            </a:r>
            <a:r>
              <a:rPr lang="en-US" dirty="0"/>
              <a:t>ariance =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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/n-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30000" dirty="0"/>
              <a:t>2</a:t>
            </a:r>
            <a:r>
              <a:rPr lang="en-US" dirty="0"/>
              <a:t>) =             (population)</a:t>
            </a:r>
          </a:p>
          <a:p>
            <a:pPr lvl="1"/>
            <a:r>
              <a:rPr lang="en-US" dirty="0"/>
              <a:t>Beware the difference between </a:t>
            </a:r>
            <a:r>
              <a:rPr lang="en-US" i="1" dirty="0"/>
              <a:t>population</a:t>
            </a:r>
            <a:r>
              <a:rPr lang="en-US" dirty="0"/>
              <a:t> and </a:t>
            </a:r>
            <a:r>
              <a:rPr lang="en-US" i="1" dirty="0"/>
              <a:t>sample</a:t>
            </a:r>
            <a:r>
              <a:rPr lang="en-US" dirty="0"/>
              <a:t> standard deviation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              </a:t>
            </a:r>
            <a:r>
              <a:rPr lang="en-US" dirty="0"/>
              <a:t>      or </a:t>
            </a:r>
            <a:r>
              <a:rPr lang="en-US" dirty="0">
                <a:sym typeface="Symbol" panose="05050102010706020507" pitchFamily="18" charset="2"/>
              </a:rPr>
              <a:t>                    </a:t>
            </a:r>
            <a:r>
              <a:rPr lang="en-US" dirty="0"/>
              <a:t>     (sample) </a:t>
            </a:r>
            <a:r>
              <a:rPr lang="en-US" b="1" dirty="0">
                <a:solidFill>
                  <a:schemeClr val="tx2"/>
                </a:solidFill>
              </a:rPr>
              <a:t>Why?</a:t>
            </a:r>
          </a:p>
          <a:p>
            <a:pPr lvl="1"/>
            <a:endParaRPr lang="en-US" dirty="0"/>
          </a:p>
          <a:p>
            <a:r>
              <a:rPr lang="en-US" dirty="0"/>
              <a:t>Data expressed as </a:t>
            </a:r>
            <a:r>
              <a:rPr lang="en-US" b="1" dirty="0"/>
              <a:t>z-scores </a:t>
            </a:r>
            <a:r>
              <a:rPr lang="en-US" dirty="0"/>
              <a:t>are relative to a dataset's mean and </a:t>
            </a:r>
            <a:r>
              <a:rPr lang="en-US" dirty="0">
                <a:sym typeface="Symbol" panose="05050102010706020507" pitchFamily="18" charset="2"/>
              </a:rPr>
              <a:t></a:t>
            </a:r>
            <a:endParaRPr lang="en-US" dirty="0"/>
          </a:p>
          <a:p>
            <a:pPr lvl="1"/>
            <a:r>
              <a:rPr lang="en-US" dirty="0"/>
              <a:t>z = 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)/</a:t>
            </a:r>
            <a:r>
              <a:rPr lang="en-US" dirty="0">
                <a:sym typeface="Symbol" panose="05050102010706020507" pitchFamily="18" charset="2"/>
              </a:rPr>
              <a:t>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File:Standard deviation diagra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993" y="4048979"/>
            <a:ext cx="5890013" cy="29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5600599" y="4253436"/>
            <a:ext cx="1352651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24273" y="3925776"/>
            <a:ext cx="2710967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00599" y="3925775"/>
            <a:ext cx="13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2/3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4273" y="3595827"/>
            <a:ext cx="27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95%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50563" y="3602666"/>
            <a:ext cx="4047057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51959" y="3272717"/>
            <a:ext cx="403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99%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3ADA6A-2730-450C-9A3C-A5D0D370746A}"/>
                  </a:ext>
                </a:extLst>
              </p:cNvPr>
              <p:cNvSpPr txBox="1"/>
              <p:nvPr/>
            </p:nvSpPr>
            <p:spPr>
              <a:xfrm>
                <a:off x="994297" y="1947495"/>
                <a:ext cx="123168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33ADA6A-2730-450C-9A3C-A5D0D3707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97" y="1947495"/>
                <a:ext cx="1231684" cy="818366"/>
              </a:xfrm>
              <a:prstGeom prst="rect">
                <a:avLst/>
              </a:prstGeom>
              <a:blipFill>
                <a:blip r:embed="rId3"/>
                <a:stretch>
                  <a:fillRect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E3B30B-2400-4653-87BE-8BB5894C1A4E}"/>
                  </a:ext>
                </a:extLst>
              </p:cNvPr>
              <p:cNvSpPr txBox="1"/>
              <p:nvPr/>
            </p:nvSpPr>
            <p:spPr>
              <a:xfrm>
                <a:off x="2658910" y="1947495"/>
                <a:ext cx="1591653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E3B30B-2400-4653-87BE-8BB5894C1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10" y="1947495"/>
                <a:ext cx="1591653" cy="8183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32377D-EAB3-4E8F-8682-2AD7FDEB2BA8}"/>
                  </a:ext>
                </a:extLst>
              </p:cNvPr>
              <p:cNvSpPr txBox="1"/>
              <p:nvPr/>
            </p:nvSpPr>
            <p:spPr>
              <a:xfrm>
                <a:off x="8012873" y="750365"/>
                <a:ext cx="885562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832377D-EAB3-4E8F-8682-2AD7FDEB2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873" y="750365"/>
                <a:ext cx="885562" cy="818366"/>
              </a:xfrm>
              <a:prstGeom prst="rect">
                <a:avLst/>
              </a:prstGeom>
              <a:blipFill>
                <a:blip r:embed="rId5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0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Nonparametric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to describe any data regardless of distribution</a:t>
            </a:r>
          </a:p>
          <a:p>
            <a:pPr lvl="1"/>
            <a:r>
              <a:rPr lang="en-US" dirty="0"/>
              <a:t>No free lunch: they're less sensitive to false </a:t>
            </a:r>
            <a:r>
              <a:rPr lang="en-US" i="1" dirty="0"/>
              <a:t>and</a:t>
            </a:r>
            <a:r>
              <a:rPr lang="en-US" dirty="0"/>
              <a:t> real signals</a:t>
            </a:r>
          </a:p>
          <a:p>
            <a:pPr lvl="1"/>
            <a:r>
              <a:rPr lang="en-US" dirty="0"/>
              <a:t>Fewer false positives, but potentially fewer true positives, too</a:t>
            </a:r>
          </a:p>
          <a:p>
            <a:endParaRPr lang="en-US" sz="1400" dirty="0"/>
          </a:p>
          <a:p>
            <a:r>
              <a:rPr lang="en-US" b="1" dirty="0"/>
              <a:t>Median</a:t>
            </a:r>
            <a:r>
              <a:rPr lang="en-US" dirty="0"/>
              <a:t> = m = x[|x|/2] = midpoint of dataset</a:t>
            </a:r>
          </a:p>
          <a:p>
            <a:endParaRPr lang="en-US" sz="1400" b="1" dirty="0"/>
          </a:p>
          <a:p>
            <a:r>
              <a:rPr lang="en-US" b="1" dirty="0"/>
              <a:t>Percentile </a:t>
            </a:r>
            <a:r>
              <a:rPr lang="en-US" dirty="0"/>
              <a:t>= p(y) = x[</a:t>
            </a:r>
            <a:r>
              <a:rPr lang="en-US" dirty="0" err="1"/>
              <a:t>y|x</a:t>
            </a:r>
            <a:r>
              <a:rPr lang="en-US" dirty="0"/>
              <a:t>|] = data point y% of the way "through" dataset</a:t>
            </a:r>
          </a:p>
          <a:p>
            <a:endParaRPr lang="en-US" sz="1400" b="1" dirty="0"/>
          </a:p>
          <a:p>
            <a:r>
              <a:rPr lang="en-US" b="1" dirty="0"/>
              <a:t>Quartiles </a:t>
            </a:r>
            <a:r>
              <a:rPr lang="en-US" dirty="0"/>
              <a:t>= 25th, 50th, and 75th percentiles = {p(0.25), p(0.5), p(0.75)}</a:t>
            </a:r>
          </a:p>
          <a:p>
            <a:pPr lvl="1"/>
            <a:r>
              <a:rPr lang="en-US" dirty="0"/>
              <a:t>Also quintiles, deciles, etc.</a:t>
            </a:r>
          </a:p>
          <a:p>
            <a:endParaRPr lang="en-US" sz="1400" b="1" dirty="0"/>
          </a:p>
          <a:p>
            <a:r>
              <a:rPr lang="en-US" b="1" dirty="0"/>
              <a:t>Inter-quartile range </a:t>
            </a:r>
            <a:r>
              <a:rPr lang="en-US" dirty="0"/>
              <a:t>= </a:t>
            </a:r>
            <a:r>
              <a:rPr lang="en-US" b="1" dirty="0"/>
              <a:t>IQR </a:t>
            </a:r>
            <a:r>
              <a:rPr lang="en-US" dirty="0"/>
              <a:t>= p(0.75) - p(0.25)</a:t>
            </a:r>
          </a:p>
          <a:p>
            <a:pPr lvl="1"/>
            <a:r>
              <a:rPr lang="en-US" dirty="0"/>
              <a:t>Difference between upper and lower quartiles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Nonparametric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6679712" cy="5406829"/>
          </a:xfrm>
        </p:spPr>
        <p:txBody>
          <a:bodyPr/>
          <a:lstStyle/>
          <a:p>
            <a:r>
              <a:rPr lang="en-US" dirty="0"/>
              <a:t>Deal better with outliers</a:t>
            </a:r>
          </a:p>
          <a:p>
            <a:endParaRPr lang="en-US" sz="1400" dirty="0"/>
          </a:p>
          <a:p>
            <a:r>
              <a:rPr lang="en-US" b="1" dirty="0"/>
              <a:t>Fences </a:t>
            </a:r>
            <a:r>
              <a:rPr lang="en-US" dirty="0"/>
              <a:t>= bounds on "usual" range of data</a:t>
            </a:r>
          </a:p>
          <a:p>
            <a:endParaRPr lang="en-US" sz="1400" b="1" dirty="0"/>
          </a:p>
          <a:p>
            <a:r>
              <a:rPr lang="en-US" b="1" dirty="0"/>
              <a:t>Upper fence </a:t>
            </a:r>
            <a:r>
              <a:rPr lang="en-US" dirty="0"/>
              <a:t>lies above the 75th percentile p(0.75), </a:t>
            </a:r>
            <a:r>
              <a:rPr lang="en-US" b="1" dirty="0"/>
              <a:t>lower fence </a:t>
            </a:r>
            <a:r>
              <a:rPr lang="en-US" dirty="0"/>
              <a:t>below 25th percentile p(0.25)</a:t>
            </a:r>
          </a:p>
          <a:p>
            <a:endParaRPr lang="en-US" sz="1400" b="1" dirty="0"/>
          </a:p>
          <a:p>
            <a:r>
              <a:rPr lang="en-US" b="1" dirty="0"/>
              <a:t>Inner fences </a:t>
            </a:r>
            <a:r>
              <a:rPr lang="en-US" dirty="0"/>
              <a:t>are 1.5 inter-quartile ranges above/below, </a:t>
            </a:r>
            <a:r>
              <a:rPr lang="en-US" b="1" dirty="0"/>
              <a:t>outer fences </a:t>
            </a:r>
            <a:r>
              <a:rPr lang="en-US" dirty="0"/>
              <a:t>3 IQRs</a:t>
            </a:r>
          </a:p>
          <a:p>
            <a:pPr lvl="1"/>
            <a:r>
              <a:rPr lang="en-US" dirty="0"/>
              <a:t>Provide a good way to detect outliers</a:t>
            </a:r>
          </a:p>
          <a:p>
            <a:pPr lvl="1"/>
            <a:r>
              <a:rPr lang="en-US" dirty="0"/>
              <a:t>&lt;LIF or &gt;UIF is unusual, &lt;LOF or &gt;UOF is extremely unlikely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03/21/18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t="2143" b="2619"/>
          <a:stretch>
            <a:fillRect/>
          </a:stretch>
        </p:blipFill>
        <p:spPr bwMode="auto">
          <a:xfrm>
            <a:off x="6821258" y="883920"/>
            <a:ext cx="5132203" cy="507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891F26-E142-4686-AE5A-6E5E6841D46D}"/>
              </a:ext>
            </a:extLst>
          </p:cNvPr>
          <p:cNvSpPr txBox="1"/>
          <p:nvPr/>
        </p:nvSpPr>
        <p:spPr>
          <a:xfrm>
            <a:off x="7815470" y="141549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8FAEE-3576-4C9C-9F47-EA4A7C2F5777}"/>
              </a:ext>
            </a:extLst>
          </p:cNvPr>
          <p:cNvSpPr txBox="1"/>
          <p:nvPr/>
        </p:nvSpPr>
        <p:spPr>
          <a:xfrm>
            <a:off x="7691077" y="141549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97F996-AC2B-42CF-8DB1-99DF4CF8D4DA}"/>
              </a:ext>
            </a:extLst>
          </p:cNvPr>
          <p:cNvSpPr txBox="1"/>
          <p:nvPr/>
        </p:nvSpPr>
        <p:spPr>
          <a:xfrm>
            <a:off x="10844290" y="1415493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869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FF8C93-4448-C545-925D-091692162AF5}" vid="{ED365E16-F116-9949-AA62-F8FD7BE3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346</TotalTime>
  <Words>1729</Words>
  <Application>Microsoft Office PowerPoint</Application>
  <PresentationFormat>Widescreen</PresentationFormat>
  <Paragraphs>406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LucidaGrande</vt:lpstr>
      <vt:lpstr>Symbol</vt:lpstr>
      <vt:lpstr>Wingdings</vt:lpstr>
      <vt:lpstr>template</vt:lpstr>
      <vt:lpstr>Quantitative Methods: Descriptive Statistics</vt:lpstr>
      <vt:lpstr>Topics</vt:lpstr>
      <vt:lpstr>A simple experiment</vt:lpstr>
      <vt:lpstr>Descriptive and inferential statistics</vt:lpstr>
      <vt:lpstr>Statistics describe different types of data</vt:lpstr>
      <vt:lpstr>Simple descriptive statistics</vt:lpstr>
      <vt:lpstr>Simple descriptive statistics</vt:lpstr>
      <vt:lpstr>Nonparametric statistics</vt:lpstr>
      <vt:lpstr>Nonparametric statistics</vt:lpstr>
      <vt:lpstr>Statistics for paired data: comparisons</vt:lpstr>
      <vt:lpstr>Comparing data: Distances</vt:lpstr>
      <vt:lpstr>Comparing data: Correlations</vt:lpstr>
      <vt:lpstr>Comparing data: Correlations</vt:lpstr>
      <vt:lpstr>An interesting aside: statistics for high-dimensional data</vt:lpstr>
      <vt:lpstr>Beware of summary statistics</vt:lpstr>
      <vt:lpstr>PowerPoint Presentation</vt:lpstr>
      <vt:lpstr>Probability: Basic definitions</vt:lpstr>
      <vt:lpstr>Probability: Kolmogorov axioms</vt:lpstr>
      <vt:lpstr>Probability: Kolmogorov axioms</vt:lpstr>
      <vt:lpstr>Conditional Probability</vt:lpstr>
      <vt:lpstr>Bayes' theorem</vt:lpstr>
      <vt:lpstr>Bayes' theorem: Poker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chuttenh</cp:lastModifiedBy>
  <cp:revision>88</cp:revision>
  <dcterms:created xsi:type="dcterms:W3CDTF">2017-03-19T23:20:46Z</dcterms:created>
  <dcterms:modified xsi:type="dcterms:W3CDTF">2018-03-21T15:37:18Z</dcterms:modified>
</cp:coreProperties>
</file>