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80" r:id="rId1"/>
  </p:sldMasterIdLst>
  <p:notesMasterIdLst>
    <p:notesMasterId r:id="rId72"/>
  </p:notesMasterIdLst>
  <p:sldIdLst>
    <p:sldId id="362" r:id="rId2"/>
    <p:sldId id="368" r:id="rId3"/>
    <p:sldId id="369" r:id="rId4"/>
    <p:sldId id="370" r:id="rId5"/>
    <p:sldId id="371" r:id="rId6"/>
    <p:sldId id="372" r:id="rId7"/>
    <p:sldId id="373" r:id="rId8"/>
    <p:sldId id="374" r:id="rId9"/>
    <p:sldId id="375" r:id="rId10"/>
    <p:sldId id="376" r:id="rId11"/>
    <p:sldId id="377" r:id="rId12"/>
    <p:sldId id="378" r:id="rId13"/>
    <p:sldId id="379" r:id="rId14"/>
    <p:sldId id="380" r:id="rId15"/>
    <p:sldId id="381" r:id="rId16"/>
    <p:sldId id="382" r:id="rId17"/>
    <p:sldId id="383" r:id="rId18"/>
    <p:sldId id="384" r:id="rId19"/>
    <p:sldId id="385" r:id="rId20"/>
    <p:sldId id="386" r:id="rId21"/>
    <p:sldId id="387" r:id="rId22"/>
    <p:sldId id="388" r:id="rId23"/>
    <p:sldId id="389" r:id="rId24"/>
    <p:sldId id="390" r:id="rId25"/>
    <p:sldId id="391" r:id="rId26"/>
    <p:sldId id="392" r:id="rId27"/>
    <p:sldId id="393" r:id="rId28"/>
    <p:sldId id="395" r:id="rId29"/>
    <p:sldId id="394" r:id="rId30"/>
    <p:sldId id="396" r:id="rId31"/>
    <p:sldId id="397" r:id="rId32"/>
    <p:sldId id="398" r:id="rId33"/>
    <p:sldId id="399" r:id="rId34"/>
    <p:sldId id="400" r:id="rId35"/>
    <p:sldId id="401" r:id="rId36"/>
    <p:sldId id="402" r:id="rId37"/>
    <p:sldId id="403" r:id="rId38"/>
    <p:sldId id="404" r:id="rId39"/>
    <p:sldId id="405" r:id="rId40"/>
    <p:sldId id="406" r:id="rId41"/>
    <p:sldId id="407" r:id="rId42"/>
    <p:sldId id="408" r:id="rId43"/>
    <p:sldId id="409" r:id="rId44"/>
    <p:sldId id="410" r:id="rId45"/>
    <p:sldId id="411" r:id="rId46"/>
    <p:sldId id="412" r:id="rId47"/>
    <p:sldId id="413" r:id="rId48"/>
    <p:sldId id="414" r:id="rId49"/>
    <p:sldId id="415" r:id="rId50"/>
    <p:sldId id="416" r:id="rId51"/>
    <p:sldId id="417" r:id="rId52"/>
    <p:sldId id="418" r:id="rId53"/>
    <p:sldId id="419" r:id="rId54"/>
    <p:sldId id="420" r:id="rId55"/>
    <p:sldId id="421" r:id="rId56"/>
    <p:sldId id="422" r:id="rId57"/>
    <p:sldId id="423" r:id="rId58"/>
    <p:sldId id="424" r:id="rId59"/>
    <p:sldId id="425" r:id="rId60"/>
    <p:sldId id="426" r:id="rId61"/>
    <p:sldId id="427" r:id="rId62"/>
    <p:sldId id="428" r:id="rId63"/>
    <p:sldId id="429" r:id="rId64"/>
    <p:sldId id="430" r:id="rId65"/>
    <p:sldId id="431" r:id="rId66"/>
    <p:sldId id="432" r:id="rId67"/>
    <p:sldId id="433" r:id="rId68"/>
    <p:sldId id="434" r:id="rId69"/>
    <p:sldId id="435" r:id="rId70"/>
    <p:sldId id="367" r:id="rId7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0279"/>
    <p:restoredTop sz="94633"/>
  </p:normalViewPr>
  <p:slideViewPr>
    <p:cSldViewPr snapToGrid="0" snapToObjects="1">
      <p:cViewPr varScale="1">
        <p:scale>
          <a:sx n="115" d="100"/>
          <a:sy n="115" d="100"/>
        </p:scale>
        <p:origin x="208" y="3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4" d="100"/>
        <a:sy n="6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878786-9B84-E947-8820-7E1CB9ABDCEA}" type="datetimeFigureOut">
              <a:rPr lang="en-US" smtClean="0"/>
              <a:t>4/8/18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B335D2-6E04-3648-AD61-524203FBD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413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641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73011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952686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EBB3A-3F6B-224C-8852-F550807EB424}" type="datetime1">
              <a:rPr lang="en-US" smtClean="0"/>
              <a:t>4/8/18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977F8-AF0A-A442-A0AC-1287626547B1}" type="datetime1">
              <a:rPr lang="en-US" smtClean="0"/>
              <a:t>4/8/18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5363E-93AC-7F40-AA29-9E7536968F8A}" type="datetime1">
              <a:rPr lang="en-US" smtClean="0"/>
              <a:t>4/8/18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324699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44977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4/8/18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8539" y="1086678"/>
            <a:ext cx="5781261" cy="54021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086678"/>
            <a:ext cx="5781261" cy="54021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BC8F-0DFA-CF43-AF75-D35C7DAE1A67}" type="datetime1">
              <a:rPr lang="en-US" smtClean="0"/>
              <a:t>4/8/18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E3AC8-E917-7240-97EB-64EFC1A06C96}" type="datetime1">
              <a:rPr lang="en-US" smtClean="0"/>
              <a:t>4/8/18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08026-1BB1-3941-BE5E-D323B07E18A9}" type="datetime1">
              <a:rPr lang="en-US" smtClean="0"/>
              <a:t>4/8/18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7444D-7AD3-6F44-824C-A4C041676D98}" type="datetime1">
              <a:rPr lang="en-US" smtClean="0"/>
              <a:t>4/8/18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8A9C7-1789-DC4D-89FD-19B71522CE86}" type="datetime1">
              <a:rPr lang="en-US" smtClean="0"/>
              <a:t>4/8/18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8539" y="229235"/>
            <a:ext cx="11714922" cy="6546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8539" y="1082040"/>
            <a:ext cx="11714922" cy="54068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8539" y="6488870"/>
            <a:ext cx="27432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6A2B9-2614-974A-BEFA-2B7A71A547EB}" type="datetime1">
              <a:rPr lang="en-US" smtClean="0"/>
              <a:t>4/8/18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8887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10261" y="648887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580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LucidaGrande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LucidaGrande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huttenhower.sph.harvard.edu/bst281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0.w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12" Type="http://schemas.openxmlformats.org/officeDocument/2006/relationships/image" Target="../media/image95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11" Type="http://schemas.openxmlformats.org/officeDocument/2006/relationships/image" Target="../media/image94.tiff"/><Relationship Id="rId5" Type="http://schemas.openxmlformats.org/officeDocument/2006/relationships/image" Target="../media/image88.jpe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gif"/><Relationship Id="rId5" Type="http://schemas.openxmlformats.org/officeDocument/2006/relationships/image" Target="../media/image99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Transcriptional regulation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Curtis Huttenhower (</a:t>
            </a:r>
            <a:r>
              <a:rPr lang="en-US" dirty="0" err="1"/>
              <a:t>chuttenh@hsph.harvard.edu</a:t>
            </a:r>
            <a:r>
              <a:rPr lang="en-US" dirty="0"/>
              <a:t>)</a:t>
            </a:r>
          </a:p>
          <a:p>
            <a:r>
              <a:rPr lang="en-US" dirty="0"/>
              <a:t>Eric </a:t>
            </a:r>
            <a:r>
              <a:rPr lang="en-US" dirty="0" err="1"/>
              <a:t>Franzosa</a:t>
            </a:r>
            <a:r>
              <a:rPr lang="en-US" dirty="0"/>
              <a:t> (</a:t>
            </a:r>
            <a:r>
              <a:rPr lang="en-US" dirty="0" err="1"/>
              <a:t>franzosa@hsph.harvard.edu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>
                <a:hlinkClick r:id="rId3"/>
              </a:rPr>
              <a:t>http://huttenhower.sph.harvard.edu/bst281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737680" y="5909457"/>
            <a:ext cx="2716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Slide elements courtesy </a:t>
            </a:r>
            <a:r>
              <a:rPr lang="en-US"/>
              <a:t>of: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026482" y="6224336"/>
            <a:ext cx="4139036" cy="633663"/>
          </a:xfrm>
          <a:prstGeom prst="rect">
            <a:avLst/>
          </a:prstGeom>
          <a:noFill/>
        </p:spPr>
        <p:txBody>
          <a:bodyPr wrap="square" numCol="2" rtlCol="0">
            <a:noAutofit/>
          </a:bodyPr>
          <a:lstStyle/>
          <a:p>
            <a:pPr algn="ctr"/>
            <a:r>
              <a:rPr lang="en-US" b="1" dirty="0"/>
              <a:t>Doug </a:t>
            </a:r>
            <a:r>
              <a:rPr lang="en-US" b="1" dirty="0" err="1"/>
              <a:t>Brutlag</a:t>
            </a:r>
            <a:endParaRPr lang="en-US" b="1" dirty="0"/>
          </a:p>
          <a:p>
            <a:pPr algn="ctr"/>
            <a:r>
              <a:rPr lang="en-US" b="1" dirty="0" err="1"/>
              <a:t>Yechiam</a:t>
            </a:r>
            <a:r>
              <a:rPr lang="en-US" b="1" dirty="0"/>
              <a:t> Yemini</a:t>
            </a:r>
          </a:p>
          <a:p>
            <a:pPr algn="ctr"/>
            <a:r>
              <a:rPr lang="en-US" b="1" dirty="0" err="1"/>
              <a:t>Shaojie</a:t>
            </a:r>
            <a:r>
              <a:rPr lang="en-US" b="1" dirty="0"/>
              <a:t> Zhang</a:t>
            </a:r>
          </a:p>
          <a:p>
            <a:pPr algn="ctr"/>
            <a:r>
              <a:rPr lang="en-US" b="1" dirty="0"/>
              <a:t>Florian </a:t>
            </a:r>
            <a:r>
              <a:rPr lang="en-US" b="1" dirty="0" err="1"/>
              <a:t>Markowetz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543829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From </a:t>
            </a:r>
            <a:r>
              <a:rPr lang="en-US" dirty="0" err="1"/>
              <a:t>coexpressed</a:t>
            </a:r>
            <a:r>
              <a:rPr lang="en-US" dirty="0"/>
              <a:t> modules to motifs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4/8/18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12866" r="8421"/>
          <a:stretch/>
        </p:blipFill>
        <p:spPr bwMode="auto">
          <a:xfrm>
            <a:off x="1909011" y="882316"/>
            <a:ext cx="8373979" cy="5975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501829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Can human beings solve the problem?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4/8/18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9474" t="33450" r="4737" b="20468"/>
          <a:stretch/>
        </p:blipFill>
        <p:spPr bwMode="auto">
          <a:xfrm>
            <a:off x="1716505" y="1684422"/>
            <a:ext cx="8583586" cy="3914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6177" y="313082"/>
            <a:ext cx="997284" cy="224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9298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Can human beings solve the problem?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4/8/18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20183" t="34667" r="4181" b="23878"/>
          <a:stretch/>
        </p:blipFill>
        <p:spPr bwMode="auto">
          <a:xfrm>
            <a:off x="1716505" y="1774094"/>
            <a:ext cx="8583586" cy="352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74001"/>
          <a:stretch/>
        </p:blipFill>
        <p:spPr>
          <a:xfrm>
            <a:off x="4156366" y="2157778"/>
            <a:ext cx="1197030" cy="70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76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Can human beings solve the problem?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4/8/18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13</a:t>
            </a:fld>
            <a:endParaRPr lang="en-U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9091" t="34424" r="4727" b="16122"/>
          <a:stretch/>
        </p:blipFill>
        <p:spPr bwMode="auto">
          <a:xfrm>
            <a:off x="1862051" y="1774094"/>
            <a:ext cx="8438041" cy="4108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611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An aside: representing sequence motifs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4/8/18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14</a:t>
            </a:fld>
            <a:endParaRPr lang="en-US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23145" y="1004094"/>
            <a:ext cx="5745711" cy="342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562479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Consensus sequences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motif represents a common pattern among a group of sequences.</a:t>
            </a:r>
          </a:p>
          <a:p>
            <a:pPr lvl="1"/>
            <a:r>
              <a:rPr lang="en-US" dirty="0"/>
              <a:t>How to summarize a group of sequences?</a:t>
            </a:r>
          </a:p>
          <a:p>
            <a:r>
              <a:rPr lang="en-US" dirty="0"/>
              <a:t>Often useful to start with a count matrix of bases by positions.</a:t>
            </a:r>
          </a:p>
          <a:p>
            <a:r>
              <a:rPr lang="en-US" dirty="0"/>
              <a:t>A consensus sequence is then the most frequent base at each position.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4/8/18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15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59818" t="31757"/>
          <a:stretch/>
        </p:blipFill>
        <p:spPr bwMode="auto">
          <a:xfrm>
            <a:off x="4591396" y="3025005"/>
            <a:ext cx="3009208" cy="3832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9995" t="54302" r="63291" b="13455"/>
          <a:stretch/>
        </p:blipFill>
        <p:spPr bwMode="auto">
          <a:xfrm>
            <a:off x="4591396" y="3404369"/>
            <a:ext cx="1268716" cy="1835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843209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Ambiguous consensus sequences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/>
              <a:t>Degenerate</a:t>
            </a:r>
            <a:r>
              <a:rPr lang="en-US" dirty="0"/>
              <a:t> consensus sequences match &gt;1 base / position.</a:t>
            </a:r>
          </a:p>
          <a:p>
            <a:endParaRPr lang="en-US" u="sng" dirty="0"/>
          </a:p>
          <a:p>
            <a:endParaRPr lang="en-US" u="sng" dirty="0"/>
          </a:p>
          <a:p>
            <a:endParaRPr lang="en-US" u="sng" dirty="0"/>
          </a:p>
          <a:p>
            <a:endParaRPr lang="en-US" u="sng" dirty="0"/>
          </a:p>
          <a:p>
            <a:endParaRPr lang="en-US" u="sng" dirty="0"/>
          </a:p>
          <a:p>
            <a:endParaRPr lang="en-US" u="sng" dirty="0"/>
          </a:p>
          <a:p>
            <a:endParaRPr lang="en-US" dirty="0"/>
          </a:p>
          <a:p>
            <a:r>
              <a:rPr lang="en-US" dirty="0"/>
              <a:t>For example:</a:t>
            </a:r>
          </a:p>
          <a:p>
            <a:pPr lvl="1"/>
            <a:r>
              <a:rPr lang="en-US" dirty="0"/>
              <a:t>CRCAAAW = C, A-or-G, CAAA, A-or-T</a:t>
            </a:r>
          </a:p>
          <a:p>
            <a:r>
              <a:rPr lang="en-US" dirty="0"/>
              <a:t>Can be extended to allow full-on regular expressions.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4/8/18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21636" t="49455" r="9273" b="9818"/>
          <a:stretch/>
        </p:blipFill>
        <p:spPr bwMode="auto">
          <a:xfrm>
            <a:off x="2391887" y="1662544"/>
            <a:ext cx="7408226" cy="3275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533356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Position weight matrices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Sum-normalizing the position count matrix yields probabilities.</a:t>
            </a:r>
          </a:p>
          <a:p>
            <a:pPr lvl="1"/>
            <a:r>
              <a:rPr lang="en-US" u="sng" dirty="0"/>
              <a:t>Position weight matrix</a:t>
            </a:r>
            <a:r>
              <a:rPr lang="en-US" dirty="0"/>
              <a:t>, PWM.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4/8/18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2"/>
          <p:cNvPicPr>
            <a:picLocks noChangeArrowheads="1"/>
          </p:cNvPicPr>
          <p:nvPr/>
        </p:nvPicPr>
        <p:blipFill rotWithShape="1">
          <a:blip r:embed="rId2" cstate="print"/>
          <a:srcRect t="48242"/>
          <a:stretch/>
        </p:blipFill>
        <p:spPr bwMode="auto">
          <a:xfrm>
            <a:off x="671761" y="2194561"/>
            <a:ext cx="10848479" cy="4211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570942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Position specific scoring matrices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4/8/18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2"/>
          <p:cNvPicPr>
            <a:picLocks noChangeArrowheads="1"/>
          </p:cNvPicPr>
          <p:nvPr/>
        </p:nvPicPr>
        <p:blipFill rotWithShape="1">
          <a:blip r:embed="rId2" cstate="print"/>
          <a:srcRect t="12889"/>
          <a:stretch/>
        </p:blipFill>
        <p:spPr bwMode="auto">
          <a:xfrm>
            <a:off x="1524000" y="883920"/>
            <a:ext cx="9144000" cy="5974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8877992" y="2277687"/>
            <a:ext cx="11535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</a:rPr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21386734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Motif sequence logos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4/8/18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2"/>
          <p:cNvPicPr>
            <a:picLocks noChangeArrowheads="1"/>
          </p:cNvPicPr>
          <p:nvPr/>
        </p:nvPicPr>
        <p:blipFill rotWithShape="1">
          <a:blip r:embed="rId2" cstate="print"/>
          <a:srcRect t="12889"/>
          <a:stretch/>
        </p:blipFill>
        <p:spPr bwMode="auto">
          <a:xfrm>
            <a:off x="1524000" y="883920"/>
            <a:ext cx="9144000" cy="5974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8499026" y="1193512"/>
            <a:ext cx="316650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Distance (in bits) from background.</a:t>
            </a:r>
          </a:p>
          <a:p>
            <a:pPr algn="ctr"/>
            <a:r>
              <a:rPr lang="en-US" sz="2400" b="1" dirty="0"/>
              <a:t>Min = 0, max = 2.</a:t>
            </a:r>
          </a:p>
        </p:txBody>
      </p:sp>
    </p:spTree>
    <p:extLst>
      <p:ext uri="{BB962C8B-B14F-4D97-AF65-F5344CB8AC3E}">
        <p14:creationId xmlns:p14="http://schemas.microsoft.com/office/powerpoint/2010/main" val="120663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Final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Sign up for a final project slot by </a:t>
            </a:r>
            <a:r>
              <a:rPr lang="en-US" sz="2400" b="1" u="sng" dirty="0"/>
              <a:t>end of day next Monday!</a:t>
            </a:r>
            <a:endParaRPr lang="en-US" sz="100" dirty="0"/>
          </a:p>
          <a:p>
            <a:pPr lvl="1"/>
            <a:r>
              <a:rPr lang="en-US" sz="2000" dirty="0"/>
              <a:t>Leave time to iterate </a:t>
            </a:r>
            <a:r>
              <a:rPr lang="mr-IN" sz="2000" dirty="0"/>
              <a:t>–</a:t>
            </a:r>
            <a:r>
              <a:rPr lang="en-US" sz="2000" dirty="0"/>
              <a:t> rare that first proposed project is accepted without revision.</a:t>
            </a:r>
          </a:p>
          <a:p>
            <a:r>
              <a:rPr lang="en-US" sz="2400" dirty="0"/>
              <a:t>Email instructional team with:</a:t>
            </a:r>
          </a:p>
          <a:p>
            <a:pPr lvl="1"/>
            <a:r>
              <a:rPr lang="en-US" sz="2000" dirty="0"/>
              <a:t>Group members (2-5, names + </a:t>
            </a:r>
            <a:r>
              <a:rPr lang="en-US" sz="2000" dirty="0" err="1"/>
              <a:t>CCed</a:t>
            </a:r>
            <a:r>
              <a:rPr lang="en-US" sz="2000" dirty="0"/>
              <a:t>) </a:t>
            </a:r>
            <a:r>
              <a:rPr lang="mr-IN" sz="2000" dirty="0"/>
              <a:t>–</a:t>
            </a:r>
            <a:r>
              <a:rPr lang="en-US" sz="2000" dirty="0"/>
              <a:t> can, but doesn’t have to be, same as midterm.</a:t>
            </a:r>
          </a:p>
          <a:p>
            <a:pPr lvl="1"/>
            <a:r>
              <a:rPr lang="en-US" sz="2000" u="sng" dirty="0"/>
              <a:t>1-2 paragraph summary of proposed project.</a:t>
            </a:r>
          </a:p>
          <a:p>
            <a:pPr lvl="1"/>
            <a:r>
              <a:rPr lang="en-US" sz="2000" dirty="0"/>
              <a:t>Date of presentation (April 25, 30, May 2, 7).</a:t>
            </a:r>
          </a:p>
          <a:p>
            <a:pPr lvl="2"/>
            <a:r>
              <a:rPr lang="en-US" sz="1800" dirty="0"/>
              <a:t>~3 presentations / day; first come, first served.</a:t>
            </a:r>
          </a:p>
          <a:p>
            <a:r>
              <a:rPr lang="en-US" sz="2400" dirty="0"/>
              <a:t>Any analysis project incorporating quantitative biomolecular data analysis.</a:t>
            </a:r>
          </a:p>
          <a:p>
            <a:pPr lvl="1"/>
            <a:r>
              <a:rPr lang="en-US" sz="2000" dirty="0"/>
              <a:t>Scope must be appropriate for number of people and time </a:t>
            </a:r>
            <a:r>
              <a:rPr lang="mr-IN" sz="2000" dirty="0"/>
              <a:t>–</a:t>
            </a:r>
            <a:r>
              <a:rPr lang="en-US" sz="2000" dirty="0"/>
              <a:t> not too much, too little.</a:t>
            </a:r>
          </a:p>
          <a:p>
            <a:pPr lvl="1"/>
            <a:r>
              <a:rPr lang="en-US" sz="2000" dirty="0"/>
              <a:t>Can be drawn from current research.</a:t>
            </a:r>
          </a:p>
          <a:p>
            <a:pPr lvl="1"/>
            <a:r>
              <a:rPr lang="en-US" sz="2000" dirty="0"/>
              <a:t>Will submit </a:t>
            </a:r>
            <a:r>
              <a:rPr lang="en-US" sz="2000" u="sng" dirty="0"/>
              <a:t>group</a:t>
            </a:r>
            <a:r>
              <a:rPr lang="en-US" sz="2000" dirty="0"/>
              <a:t> presentation and </a:t>
            </a:r>
            <a:r>
              <a:rPr lang="en-US" sz="2000" dirty="0" err="1"/>
              <a:t>code+data</a:t>
            </a:r>
            <a:r>
              <a:rPr lang="en-US" sz="2000" dirty="0"/>
              <a:t> package, </a:t>
            </a:r>
            <a:r>
              <a:rPr lang="en-US" sz="2000" u="sng" dirty="0"/>
              <a:t>individual</a:t>
            </a:r>
            <a:r>
              <a:rPr lang="en-US" sz="2000" dirty="0"/>
              <a:t> 2-4 page </a:t>
            </a:r>
            <a:r>
              <a:rPr lang="en-US" sz="2000" dirty="0" err="1"/>
              <a:t>writeup</a:t>
            </a:r>
            <a:r>
              <a:rPr lang="en-US" sz="2000" dirty="0"/>
              <a:t>.</a:t>
            </a:r>
          </a:p>
          <a:p>
            <a:pPr lvl="2"/>
            <a:r>
              <a:rPr lang="en-US" sz="1800" dirty="0"/>
              <a:t>Must include 1-2 figures and appropriate references; aim for 2 pages + citations (and overflow).</a:t>
            </a:r>
          </a:p>
          <a:p>
            <a:r>
              <a:rPr lang="en-US" sz="2400" dirty="0"/>
              <a:t>30 minute presentation + 5 minutes questions.</a:t>
            </a:r>
          </a:p>
          <a:p>
            <a:pPr lvl="1"/>
            <a:r>
              <a:rPr lang="en-US" sz="2000" dirty="0"/>
              <a:t>All group members must present.</a:t>
            </a:r>
          </a:p>
          <a:p>
            <a:pPr lvl="1"/>
            <a:r>
              <a:rPr lang="en-US" sz="2000" dirty="0"/>
              <a:t>Background/motivation, data, methods, results, discussion, questions/next steps.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4/8/18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9676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PSSMs make it easy to locate motifs in sequences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4/8/18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2"/>
          <p:cNvPicPr>
            <a:picLocks noChangeArrowheads="1"/>
          </p:cNvPicPr>
          <p:nvPr/>
        </p:nvPicPr>
        <p:blipFill rotWithShape="1">
          <a:blip r:embed="rId2" cstate="print"/>
          <a:srcRect t="12889"/>
          <a:stretch/>
        </p:blipFill>
        <p:spPr bwMode="auto">
          <a:xfrm>
            <a:off x="1524000" y="883920"/>
            <a:ext cx="9144000" cy="5974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8302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Modeling motifs (MSAs) as graphs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4/8/18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2"/>
          <p:cNvPicPr>
            <a:picLocks noChangeArrowheads="1"/>
          </p:cNvPicPr>
          <p:nvPr/>
        </p:nvPicPr>
        <p:blipFill rotWithShape="1">
          <a:blip r:embed="rId2" cstate="print"/>
          <a:srcRect l="16182" t="30788" r="11818" b="16364"/>
          <a:stretch/>
        </p:blipFill>
        <p:spPr bwMode="auto">
          <a:xfrm>
            <a:off x="1369643" y="1064028"/>
            <a:ext cx="9452714" cy="5203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633039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Modeling motifs </a:t>
            </a:r>
            <a:r>
              <a:rPr lang="en-US"/>
              <a:t>(MSAs) as </a:t>
            </a:r>
            <a:r>
              <a:rPr lang="en-US" dirty="0"/>
              <a:t>graphs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4/8/18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22</a:t>
            </a:fld>
            <a:endParaRPr lang="en-US"/>
          </a:p>
        </p:txBody>
      </p:sp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1289713" y="913646"/>
            <a:ext cx="8493120" cy="61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9pPr>
          </a:lstStyle>
          <a:p>
            <a:pPr algn="ctr"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en-US" sz="1500" b="1" dirty="0">
                <a:latin typeface="Arial" charset="0"/>
              </a:rPr>
              <a:t>Gray edges represent a Hamming distance of one, green exact matches. Thickness represents weight of each match = Hamming distance of candidate-motif.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793" y="6366507"/>
            <a:ext cx="2534400" cy="505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660" y="1375753"/>
            <a:ext cx="5400000" cy="4893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2945473" y="6533564"/>
            <a:ext cx="3918240" cy="231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9pPr>
          </a:lstStyle>
          <a:p>
            <a:pPr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en-GB" sz="1100" b="1" dirty="0" err="1">
                <a:latin typeface="Arial" charset="0"/>
              </a:rPr>
              <a:t>Naughton</a:t>
            </a:r>
            <a:r>
              <a:rPr lang="en-GB" sz="1100" b="1" dirty="0">
                <a:latin typeface="Arial" charset="0"/>
              </a:rPr>
              <a:t> B T et al. </a:t>
            </a:r>
            <a:r>
              <a:rPr lang="en-GB" sz="1100" b="1" dirty="0" err="1">
                <a:latin typeface="Arial" charset="0"/>
              </a:rPr>
              <a:t>Nucl</a:t>
            </a:r>
            <a:r>
              <a:rPr lang="en-GB" sz="1100" b="1" dirty="0">
                <a:latin typeface="Arial" charset="0"/>
              </a:rPr>
              <a:t>. Acids Res. 2006;34:5730-5739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747093" y="4728553"/>
            <a:ext cx="3560760" cy="169533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en-US" sz="1400" b="1" dirty="0"/>
              <a:t>Even though for both candidates, the average Hamming distance to the motif is the same, the high scoring candidate is an exact match to a cluster of three k-</a:t>
            </a:r>
            <a:r>
              <a:rPr lang="en-US" sz="1400" b="1" dirty="0" err="1"/>
              <a:t>mers</a:t>
            </a:r>
            <a:r>
              <a:rPr lang="en-US" sz="1400" b="1" dirty="0"/>
              <a:t>, which contributes the majority of its score, whereas the low scoring candidate is two mutations away from each of the clusters of three k-</a:t>
            </a:r>
            <a:r>
              <a:rPr lang="en-US" sz="1400" b="1" dirty="0" err="1"/>
              <a:t>mers</a:t>
            </a:r>
            <a:endParaRPr lang="en-GB" sz="1400" b="1" dirty="0"/>
          </a:p>
        </p:txBody>
      </p:sp>
      <p:pic>
        <p:nvPicPr>
          <p:cNvPr id="12" name="Picture 5" descr="C:\Users\CHUTTENH\Desktop\mml-math-8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473" y="1522605"/>
            <a:ext cx="3397872" cy="544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903637" y="2064826"/>
            <a:ext cx="37182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i="1" dirty="0"/>
              <a:t>N</a:t>
            </a:r>
            <a:r>
              <a:rPr lang="en-US" sz="1200" b="1" dirty="0"/>
              <a:t> is the total number of unique </a:t>
            </a:r>
            <a:r>
              <a:rPr lang="en-US" sz="1200" b="1" i="1" dirty="0"/>
              <a:t>k</a:t>
            </a:r>
            <a:r>
              <a:rPr lang="en-US" sz="1200" b="1" dirty="0"/>
              <a:t>-</a:t>
            </a:r>
            <a:r>
              <a:rPr lang="en-US" sz="1200" b="1" dirty="0" err="1"/>
              <a:t>mers</a:t>
            </a:r>
            <a:br>
              <a:rPr lang="en-US" sz="1200" b="1" dirty="0"/>
            </a:br>
            <a:r>
              <a:rPr lang="en-US" sz="1200" b="1" i="1" dirty="0"/>
              <a:t>d</a:t>
            </a:r>
            <a:r>
              <a:rPr lang="en-US" sz="1200" b="1" dirty="0"/>
              <a:t> is the Hamming distance,</a:t>
            </a:r>
            <a:br>
              <a:rPr lang="en-US" sz="1200" b="1" dirty="0"/>
            </a:br>
            <a:r>
              <a:rPr lang="en-US" sz="1200" b="1" i="1" dirty="0" err="1"/>
              <a:t>n</a:t>
            </a:r>
            <a:r>
              <a:rPr lang="en-US" sz="1200" b="1" i="1" baseline="-25000" dirty="0" err="1"/>
              <a:t>i</a:t>
            </a:r>
            <a:r>
              <a:rPr lang="en-US" sz="1200" b="1" dirty="0"/>
              <a:t> is the number of </a:t>
            </a:r>
            <a:r>
              <a:rPr lang="en-US" sz="1200" b="1" i="1" dirty="0"/>
              <a:t>k</a:t>
            </a:r>
            <a:r>
              <a:rPr lang="en-US" sz="1200" b="1" dirty="0"/>
              <a:t>-</a:t>
            </a:r>
            <a:r>
              <a:rPr lang="en-US" sz="1200" b="1" dirty="0" err="1"/>
              <a:t>mers</a:t>
            </a:r>
            <a:r>
              <a:rPr lang="en-US" sz="1200" b="1" dirty="0"/>
              <a:t> in identity group </a:t>
            </a:r>
            <a:r>
              <a:rPr lang="en-US" sz="1200" b="1" i="1" dirty="0" err="1"/>
              <a:t>i</a:t>
            </a:r>
            <a:r>
              <a:rPr lang="en-US" sz="1200" b="1" dirty="0"/>
              <a:t>,</a:t>
            </a:r>
            <a:br>
              <a:rPr lang="en-US" sz="1200" b="1" dirty="0"/>
            </a:br>
            <a:r>
              <a:rPr lang="el-GR" sz="1200" dirty="0"/>
              <a:t>Θ</a:t>
            </a:r>
            <a:r>
              <a:rPr lang="en-US" sz="1200" i="1" baseline="-25000" dirty="0"/>
              <a:t>SS</a:t>
            </a:r>
            <a:r>
              <a:rPr lang="en-US" sz="1200" b="1" dirty="0"/>
              <a:t> = perfect match score,</a:t>
            </a:r>
            <a:br>
              <a:rPr lang="en-US" sz="1200" b="1" dirty="0"/>
            </a:br>
            <a:r>
              <a:rPr lang="el-GR" sz="1200" dirty="0"/>
              <a:t>Θ</a:t>
            </a:r>
            <a:r>
              <a:rPr lang="en-US" sz="1200" baseline="-25000" dirty="0"/>
              <a:t>NS(</a:t>
            </a:r>
            <a:r>
              <a:rPr lang="en-US" sz="1200" i="1" baseline="-25000" dirty="0"/>
              <a:t>b1,b2</a:t>
            </a:r>
            <a:r>
              <a:rPr lang="en-US" sz="1200" baseline="-25000" dirty="0"/>
              <a:t>)</a:t>
            </a:r>
            <a:r>
              <a:rPr lang="en-US" sz="1200" b="1" dirty="0"/>
              <a:t> = nucleotide substitution matrix,</a:t>
            </a:r>
            <a:br>
              <a:rPr lang="en-US" sz="1200" b="1" dirty="0"/>
            </a:br>
            <a:r>
              <a:rPr lang="el-GR" sz="1200" dirty="0"/>
              <a:t>Θ</a:t>
            </a:r>
            <a:r>
              <a:rPr lang="en-US" sz="1200" i="1" baseline="-25000" dirty="0"/>
              <a:t>IK</a:t>
            </a:r>
            <a:r>
              <a:rPr lang="en-US" sz="1200" b="1" dirty="0"/>
              <a:t> = score of </a:t>
            </a:r>
            <a:r>
              <a:rPr lang="en-US" sz="1200" b="1" i="1" dirty="0" err="1"/>
              <a:t>j</a:t>
            </a:r>
            <a:r>
              <a:rPr lang="en-US" sz="1200" b="1" dirty="0" err="1"/>
              <a:t>th</a:t>
            </a:r>
            <a:r>
              <a:rPr lang="en-US" sz="1200" b="1" dirty="0"/>
              <a:t> motif copy in group</a:t>
            </a:r>
          </a:p>
        </p:txBody>
      </p:sp>
    </p:spTree>
    <p:extLst>
      <p:ext uri="{BB962C8B-B14F-4D97-AF65-F5344CB8AC3E}">
        <p14:creationId xmlns:p14="http://schemas.microsoft.com/office/powerpoint/2010/main" val="48968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Modeling motifs (MSAs) as HMMs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4/8/18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100" y="986720"/>
            <a:ext cx="6273800" cy="5499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63420" y="6555057"/>
            <a:ext cx="38651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Bioinformatics Sequence and Genome Analysis, David W. Mount</a:t>
            </a:r>
          </a:p>
        </p:txBody>
      </p:sp>
    </p:spTree>
    <p:extLst>
      <p:ext uri="{BB962C8B-B14F-4D97-AF65-F5344CB8AC3E}">
        <p14:creationId xmlns:p14="http://schemas.microsoft.com/office/powerpoint/2010/main" val="408990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to business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4/8/18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24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37904" y="1439397"/>
            <a:ext cx="409575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 descr="C:\Documents and Settings\eblis\My Documents\research\coalesce\writeup\data\data_results\yeast\interesting\1612_big.jpg"/>
          <p:cNvPicPr>
            <a:picLocks noChangeAspect="1" noChangeArrowheads="1"/>
          </p:cNvPicPr>
          <p:nvPr/>
        </p:nvPicPr>
        <p:blipFill>
          <a:blip r:embed="rId3" cstate="print">
            <a:lum bright="25000" contrast="50000"/>
          </a:blip>
          <a:srcRect/>
          <a:stretch>
            <a:fillRect/>
          </a:stretch>
        </p:blipFill>
        <p:spPr bwMode="auto">
          <a:xfrm>
            <a:off x="7768549" y="505949"/>
            <a:ext cx="2075107" cy="52578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7806488" y="124947"/>
            <a:ext cx="1999226" cy="369314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pPr algn="ctr"/>
            <a:r>
              <a:rPr lang="en-US" dirty="0"/>
              <a:t>~2,200 conditions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04019" y="4544547"/>
            <a:ext cx="1588856" cy="369314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pPr algn="ctr"/>
            <a:r>
              <a:rPr lang="en-US" dirty="0"/>
              <a:t>~6,000 genes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7755029" y="489281"/>
            <a:ext cx="116682" cy="140492"/>
          </a:xfrm>
          <a:prstGeom prst="rect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0" tIns="45711" rIns="91420" bIns="45711" numCol="1" rtlCol="0" anchor="t" anchorCtr="0" compatLnSpc="1">
            <a:prstTxWarp prst="textNoShape">
              <a:avLst/>
            </a:prstTxWarp>
          </a:bodyPr>
          <a:lstStyle/>
          <a:p>
            <a:pPr defTabSz="914210" eaLnBrk="0" hangingPunct="0"/>
            <a:endParaRPr lang="en-US" sz="2400">
              <a:ea typeface="ＭＳ Ｐゴシック" pitchFamily="1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15320" y="886947"/>
            <a:ext cx="1543973" cy="646313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pPr algn="ctr"/>
            <a:r>
              <a:rPr lang="en-US" dirty="0"/>
              <a:t>100 genes</a:t>
            </a:r>
          </a:p>
          <a:p>
            <a:pPr algn="ctr"/>
            <a:r>
              <a:rPr lang="en-US" dirty="0"/>
              <a:t>80 conditions</a:t>
            </a:r>
          </a:p>
        </p:txBody>
      </p:sp>
      <p:pic>
        <p:nvPicPr>
          <p:cNvPr id="14" name="Picture 3" descr="C:\Documents and Settings\eblis\My Documents\research\coalesce\writeup\data\data_results\yeast\interesting\1612_big.jpg"/>
          <p:cNvPicPr>
            <a:picLocks noChangeAspect="1" noChangeArrowheads="1"/>
          </p:cNvPicPr>
          <p:nvPr/>
        </p:nvPicPr>
        <p:blipFill rotWithShape="1">
          <a:blip r:embed="rId3" cstate="print">
            <a:lum bright="25000" contrast="50000"/>
          </a:blip>
          <a:srcRect r="92827" b="95867"/>
          <a:stretch/>
        </p:blipFill>
        <p:spPr bwMode="auto">
          <a:xfrm>
            <a:off x="8867456" y="1439397"/>
            <a:ext cx="2661660" cy="388619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5" name="Rectangle 14"/>
          <p:cNvSpPr/>
          <p:nvPr/>
        </p:nvSpPr>
        <p:spPr bwMode="auto">
          <a:xfrm>
            <a:off x="8858200" y="1455467"/>
            <a:ext cx="1283327" cy="1803122"/>
          </a:xfrm>
          <a:prstGeom prst="rect">
            <a:avLst/>
          </a:prstGeom>
          <a:noFill/>
          <a:ln w="1270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0" tIns="45711" rIns="91420" bIns="45711" numCol="1" rtlCol="0" anchor="t" anchorCtr="0" compatLnSpc="1">
            <a:prstTxWarp prst="textNoShape">
              <a:avLst/>
            </a:prstTxWarp>
          </a:bodyPr>
          <a:lstStyle/>
          <a:p>
            <a:pPr defTabSz="914210" eaLnBrk="0" hangingPunct="0"/>
            <a:endParaRPr lang="en-US" sz="2400"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66978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Identifying enriched regulatory sequence motifs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4/8/18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25</a:t>
            </a:fld>
            <a:endParaRPr lang="en-US"/>
          </a:p>
        </p:txBody>
      </p:sp>
      <p:pic>
        <p:nvPicPr>
          <p:cNvPr id="8" name="Picture 2"/>
          <p:cNvPicPr>
            <a:picLocks noChangeArrowheads="1"/>
          </p:cNvPicPr>
          <p:nvPr/>
        </p:nvPicPr>
        <p:blipFill rotWithShape="1">
          <a:blip r:embed="rId2" cstate="print"/>
          <a:srcRect t="15273"/>
          <a:stretch/>
        </p:blipFill>
        <p:spPr bwMode="auto">
          <a:xfrm>
            <a:off x="1524000" y="1047404"/>
            <a:ext cx="9144000" cy="5810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56867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Probabilistic mechanisms for sequence model fitting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is an instance of model fitting by parameter optimization.</a:t>
            </a:r>
          </a:p>
          <a:p>
            <a:endParaRPr lang="en-US" dirty="0"/>
          </a:p>
          <a:p>
            <a:r>
              <a:rPr lang="en-US" dirty="0"/>
              <a:t>Two efficient, globally optimum algorithms under the right circumstances:</a:t>
            </a:r>
          </a:p>
          <a:p>
            <a:pPr lvl="1"/>
            <a:r>
              <a:rPr lang="en-US" dirty="0"/>
              <a:t>Gibbs sampling: randomly sample from parameters, proportionally to their likelihood.</a:t>
            </a:r>
          </a:p>
          <a:p>
            <a:pPr lvl="1"/>
            <a:r>
              <a:rPr lang="en-US" dirty="0"/>
              <a:t>Expectation Maximization: iterate between optimizing one parameter vs. another.</a:t>
            </a:r>
          </a:p>
          <a:p>
            <a:endParaRPr lang="en-US" dirty="0"/>
          </a:p>
          <a:p>
            <a:r>
              <a:rPr lang="en-US" dirty="0"/>
              <a:t>Lots more to solve this kind of problem, depending on specifics:</a:t>
            </a:r>
          </a:p>
          <a:p>
            <a:pPr lvl="1"/>
            <a:r>
              <a:rPr lang="en-US" dirty="0"/>
              <a:t>Markov Chain Monte Carlo (MCMC) sampling.</a:t>
            </a:r>
          </a:p>
          <a:p>
            <a:pPr lvl="1"/>
            <a:r>
              <a:rPr lang="en-US" dirty="0"/>
              <a:t>Gradient a/de-scent.</a:t>
            </a:r>
          </a:p>
          <a:p>
            <a:pPr lvl="1"/>
            <a:r>
              <a:rPr lang="en-US" dirty="0"/>
              <a:t>Genetic algorithms.</a:t>
            </a:r>
          </a:p>
          <a:p>
            <a:pPr lvl="1"/>
            <a:r>
              <a:rPr lang="en-US" dirty="0"/>
              <a:t>Simulated annealing.</a:t>
            </a:r>
          </a:p>
          <a:p>
            <a:pPr lvl="1"/>
            <a:r>
              <a:rPr lang="mr-IN" dirty="0"/>
              <a:t>…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4/8/18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9721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Gibbs sampling for enriched motif identification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4/8/18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27</a:t>
            </a:fld>
            <a:endParaRPr lang="en-US"/>
          </a:p>
        </p:txBody>
      </p:sp>
      <p:pic>
        <p:nvPicPr>
          <p:cNvPr id="6" name="Picture 2"/>
          <p:cNvPicPr>
            <a:picLocks noChangeArrowheads="1"/>
          </p:cNvPicPr>
          <p:nvPr/>
        </p:nvPicPr>
        <p:blipFill rotWithShape="1">
          <a:blip r:embed="rId2" cstate="print"/>
          <a:srcRect l="909" t="19878" r="20000" b="33334"/>
          <a:stretch/>
        </p:blipFill>
        <p:spPr bwMode="auto">
          <a:xfrm>
            <a:off x="598517" y="1350519"/>
            <a:ext cx="8385006" cy="3720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9991899" y="1064028"/>
            <a:ext cx="18786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First in Science 1993 - been around a long time!</a:t>
            </a:r>
          </a:p>
        </p:txBody>
      </p:sp>
    </p:spTree>
    <p:extLst>
      <p:ext uri="{BB962C8B-B14F-4D97-AF65-F5344CB8AC3E}">
        <p14:creationId xmlns:p14="http://schemas.microsoft.com/office/powerpoint/2010/main" val="17136475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rrowheads="1"/>
          </p:cNvPicPr>
          <p:nvPr/>
        </p:nvPicPr>
        <p:blipFill rotWithShape="1">
          <a:blip r:embed="rId2" cstate="print"/>
          <a:srcRect l="1090" t="14303" r="1818" b="918"/>
          <a:stretch/>
        </p:blipFill>
        <p:spPr bwMode="auto">
          <a:xfrm>
            <a:off x="615142" y="1396538"/>
            <a:ext cx="8212974" cy="5378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Gibbs sampling for enriched motif identification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4/8/18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3026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Gibbs sampling for enriched motif identification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4/8/18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29</a:t>
            </a:fld>
            <a:endParaRPr lang="en-US"/>
          </a:p>
        </p:txBody>
      </p:sp>
      <p:pic>
        <p:nvPicPr>
          <p:cNvPr id="7" name="Picture 2"/>
          <p:cNvPicPr>
            <a:picLocks noChangeArrowheads="1"/>
          </p:cNvPicPr>
          <p:nvPr/>
        </p:nvPicPr>
        <p:blipFill rotWithShape="1">
          <a:blip r:embed="rId2" cstate="print"/>
          <a:srcRect l="727" t="18424" r="15273" b="9333"/>
          <a:stretch/>
        </p:blipFill>
        <p:spPr bwMode="auto">
          <a:xfrm>
            <a:off x="1119206" y="1130915"/>
            <a:ext cx="8872693" cy="5723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717618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Transcriptional regulation (and friends)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Transcriptional factor binding sites.</a:t>
            </a:r>
          </a:p>
          <a:p>
            <a:pPr lvl="1"/>
            <a:r>
              <a:rPr lang="en-US" dirty="0"/>
              <a:t>Discovery from sequence.</a:t>
            </a:r>
          </a:p>
          <a:p>
            <a:pPr lvl="1"/>
            <a:r>
              <a:rPr lang="en-US" dirty="0"/>
              <a:t>Chromatin immunoprecipitation: </a:t>
            </a:r>
            <a:r>
              <a:rPr lang="en-US" dirty="0" err="1"/>
              <a:t>ChIP</a:t>
            </a:r>
            <a:r>
              <a:rPr lang="en-US" dirty="0"/>
              <a:t>-*.</a:t>
            </a:r>
          </a:p>
          <a:p>
            <a:endParaRPr lang="en-US" dirty="0"/>
          </a:p>
          <a:p>
            <a:r>
              <a:rPr lang="en-US" dirty="0"/>
              <a:t>miRNAs.</a:t>
            </a:r>
          </a:p>
          <a:p>
            <a:pPr lvl="1"/>
            <a:r>
              <a:rPr lang="en-US" dirty="0"/>
              <a:t>Post-transcriptional regulation of transcripts.</a:t>
            </a:r>
          </a:p>
          <a:p>
            <a:endParaRPr lang="en-US" dirty="0"/>
          </a:p>
          <a:p>
            <a:r>
              <a:rPr lang="en-US" dirty="0"/>
              <a:t>Incorporating gene expression assays.</a:t>
            </a:r>
          </a:p>
          <a:p>
            <a:endParaRPr lang="en-US" dirty="0"/>
          </a:p>
          <a:p>
            <a:r>
              <a:rPr lang="en-US" dirty="0"/>
              <a:t>Incorporating regulatory network models.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4/8/18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9918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rrowheads="1"/>
          </p:cNvPicPr>
          <p:nvPr/>
        </p:nvPicPr>
        <p:blipFill rotWithShape="1">
          <a:blip r:embed="rId2" cstate="print"/>
          <a:srcRect l="2609" t="20605" r="3092" b="4577"/>
          <a:stretch/>
        </p:blipFill>
        <p:spPr bwMode="auto">
          <a:xfrm>
            <a:off x="4904509" y="2513254"/>
            <a:ext cx="7287491" cy="4336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Gibbs sampling for enriched motif identification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 the algorithm in summary is:</a:t>
            </a:r>
          </a:p>
          <a:p>
            <a:r>
              <a:rPr lang="en-US" dirty="0"/>
              <a:t>Seed a potential motif with random subsequences from potential regulators.</a:t>
            </a:r>
          </a:p>
          <a:p>
            <a:r>
              <a:rPr lang="en-US" dirty="0"/>
              <a:t>Iteratively select a subsequence at random.</a:t>
            </a:r>
          </a:p>
          <a:p>
            <a:pPr lvl="1"/>
            <a:r>
              <a:rPr lang="en-US" dirty="0"/>
              <a:t>Rebuild the motif without</a:t>
            </a:r>
            <a:br>
              <a:rPr lang="en-US" dirty="0"/>
            </a:br>
            <a:r>
              <a:rPr lang="en-US" dirty="0"/>
              <a:t>that subsequence.</a:t>
            </a:r>
          </a:p>
          <a:p>
            <a:pPr lvl="1"/>
            <a:r>
              <a:rPr lang="en-US" dirty="0"/>
              <a:t>Scan the whole subsequence</a:t>
            </a:r>
            <a:br>
              <a:rPr lang="en-US" dirty="0"/>
            </a:br>
            <a:r>
              <a:rPr lang="en-US" dirty="0"/>
              <a:t>with the rebuilt motif.</a:t>
            </a:r>
          </a:p>
          <a:p>
            <a:pPr lvl="1"/>
            <a:r>
              <a:rPr lang="en-US" dirty="0"/>
              <a:t>Re-add the “best hit” location</a:t>
            </a:r>
            <a:br>
              <a:rPr lang="en-US" dirty="0"/>
            </a:br>
            <a:r>
              <a:rPr lang="en-US" dirty="0"/>
              <a:t>to the developing motif.</a:t>
            </a:r>
          </a:p>
          <a:p>
            <a:r>
              <a:rPr lang="en-US" dirty="0"/>
              <a:t>Repeat until convergence</a:t>
            </a:r>
            <a:br>
              <a:rPr lang="en-US" dirty="0"/>
            </a:br>
            <a:r>
              <a:rPr lang="en-US" dirty="0"/>
              <a:t>(no more changes).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4/8/18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6385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rrowheads="1"/>
          </p:cNvPicPr>
          <p:nvPr/>
        </p:nvPicPr>
        <p:blipFill rotWithShape="1">
          <a:blip r:embed="rId2" cstate="print"/>
          <a:srcRect l="727" t="14788" r="2182" b="7637"/>
          <a:stretch/>
        </p:blipFill>
        <p:spPr bwMode="auto">
          <a:xfrm>
            <a:off x="947648" y="1026322"/>
            <a:ext cx="9443258" cy="5658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Expectation Maximization (EM) for enriched motif identification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4/8/18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7940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Expectation Maximization (EM) for enriched motif identification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 the algorithm in summary is:</a:t>
            </a:r>
          </a:p>
          <a:p>
            <a:r>
              <a:rPr lang="en-US" dirty="0"/>
              <a:t>Seed a potential motif with random subsequences from potential regulators.</a:t>
            </a:r>
          </a:p>
          <a:p>
            <a:r>
              <a:rPr lang="en-US" dirty="0"/>
              <a:t>Iteratively:</a:t>
            </a:r>
          </a:p>
          <a:p>
            <a:pPr lvl="1"/>
            <a:r>
              <a:rPr lang="en-US" dirty="0"/>
              <a:t>Build a motif from the currently selected locations.</a:t>
            </a:r>
          </a:p>
          <a:p>
            <a:pPr lvl="1"/>
            <a:r>
              <a:rPr lang="en-US" dirty="0"/>
              <a:t>Rescan every subsequence and retain the best hit location within each.</a:t>
            </a:r>
          </a:p>
          <a:p>
            <a:r>
              <a:rPr lang="en-US" dirty="0"/>
              <a:t>Repeat until convergence (no more changes).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4/8/18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32688"/>
          <a:stretch/>
        </p:blipFill>
        <p:spPr>
          <a:xfrm>
            <a:off x="2276302" y="3926316"/>
            <a:ext cx="7639397" cy="29316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055904" y="5392157"/>
            <a:ext cx="18786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This one’s “only” been around since 1995.</a:t>
            </a:r>
          </a:p>
        </p:txBody>
      </p:sp>
    </p:spTree>
    <p:extLst>
      <p:ext uri="{BB962C8B-B14F-4D97-AF65-F5344CB8AC3E}">
        <p14:creationId xmlns:p14="http://schemas.microsoft.com/office/powerpoint/2010/main" val="50270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ChIP</a:t>
            </a:r>
            <a:r>
              <a:rPr lang="en-US" dirty="0"/>
              <a:t>-((chip)|(</a:t>
            </a:r>
            <a:r>
              <a:rPr lang="en-US" dirty="0" err="1"/>
              <a:t>seq</a:t>
            </a:r>
            <a:r>
              <a:rPr lang="en-US" dirty="0"/>
              <a:t>))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4/8/18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33</a:t>
            </a:fld>
            <a:endParaRPr lang="en-US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7598" y="342116"/>
            <a:ext cx="10516804" cy="4541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997247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High-throughput chromatin immunoprecipitation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4/8/18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34</a:t>
            </a:fld>
            <a:endParaRPr lang="en-US"/>
          </a:p>
        </p:txBody>
      </p:sp>
      <p:pic>
        <p:nvPicPr>
          <p:cNvPr id="8" name="Picture 2"/>
          <p:cNvPicPr>
            <a:picLocks noChangeArrowheads="1"/>
          </p:cNvPicPr>
          <p:nvPr/>
        </p:nvPicPr>
        <p:blipFill rotWithShape="1">
          <a:blip r:embed="rId2" cstate="print"/>
          <a:srcRect l="19455" t="23273" r="7455" b="14666"/>
          <a:stretch/>
        </p:blipFill>
        <p:spPr bwMode="auto">
          <a:xfrm>
            <a:off x="1697302" y="969359"/>
            <a:ext cx="8797396" cy="560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466812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Motif discovery from </a:t>
            </a:r>
            <a:r>
              <a:rPr lang="en-US" dirty="0" err="1"/>
              <a:t>ChIP</a:t>
            </a:r>
            <a:r>
              <a:rPr lang="en-US" dirty="0"/>
              <a:t>-* experiments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Unlike regulatory region screening, </a:t>
            </a:r>
            <a:r>
              <a:rPr lang="en-US" dirty="0" err="1"/>
              <a:t>ChIP</a:t>
            </a:r>
            <a:r>
              <a:rPr lang="en-US" dirty="0"/>
              <a:t> experiments yield short, local, highly enriched sequences.</a:t>
            </a:r>
          </a:p>
          <a:p>
            <a:pPr lvl="1"/>
            <a:r>
              <a:rPr lang="en-US" dirty="0"/>
              <a:t>Although still by no means noise-free; functional vs. nonspecific binding.</a:t>
            </a:r>
          </a:p>
          <a:p>
            <a:endParaRPr lang="en-US" dirty="0"/>
          </a:p>
          <a:p>
            <a:r>
              <a:rPr lang="en-US" dirty="0"/>
              <a:t>Design an algorithm that more efficiently, specifically identifies one or a few motifs highly enriched in </a:t>
            </a:r>
            <a:r>
              <a:rPr lang="en-US" dirty="0" err="1"/>
              <a:t>ChIP</a:t>
            </a:r>
            <a:r>
              <a:rPr lang="en-US" dirty="0"/>
              <a:t>-bound subsequences?</a:t>
            </a:r>
          </a:p>
          <a:p>
            <a:pPr lvl="1"/>
            <a:r>
              <a:rPr lang="en-US" dirty="0"/>
              <a:t>As opposed to many motifs weakly/</a:t>
            </a:r>
            <a:r>
              <a:rPr lang="en-US" dirty="0" err="1"/>
              <a:t>combinatorially</a:t>
            </a:r>
            <a:r>
              <a:rPr lang="en-US" dirty="0"/>
              <a:t> enriched in regulatory regions?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4/8/18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399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MDscan</a:t>
            </a:r>
            <a:r>
              <a:rPr lang="en-US" dirty="0"/>
              <a:t> for motif identification in </a:t>
            </a:r>
            <a:r>
              <a:rPr lang="en-US" dirty="0" err="1"/>
              <a:t>ChIP</a:t>
            </a:r>
            <a:r>
              <a:rPr lang="en-US" dirty="0"/>
              <a:t> sequences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4/8/18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36</a:t>
            </a:fld>
            <a:endParaRPr lang="en-US"/>
          </a:p>
        </p:txBody>
      </p:sp>
      <p:pic>
        <p:nvPicPr>
          <p:cNvPr id="6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1433" y="881148"/>
            <a:ext cx="7969135" cy="5976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8046721" y="1379913"/>
            <a:ext cx="1597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Liu </a:t>
            </a:r>
            <a:r>
              <a:rPr lang="en-US" dirty="0" err="1"/>
              <a:t>NatBT</a:t>
            </a:r>
            <a:r>
              <a:rPr lang="en-US" dirty="0"/>
              <a:t> 2002</a:t>
            </a:r>
          </a:p>
        </p:txBody>
      </p:sp>
    </p:spTree>
    <p:extLst>
      <p:ext uri="{BB962C8B-B14F-4D97-AF65-F5344CB8AC3E}">
        <p14:creationId xmlns:p14="http://schemas.microsoft.com/office/powerpoint/2010/main" val="775140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MDscan</a:t>
            </a:r>
            <a:r>
              <a:rPr lang="en-US" dirty="0"/>
              <a:t> for motif identification in </a:t>
            </a:r>
            <a:r>
              <a:rPr lang="en-US" dirty="0" err="1"/>
              <a:t>ChIP</a:t>
            </a:r>
            <a:r>
              <a:rPr lang="en-US" dirty="0"/>
              <a:t> sequences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4/8/18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37</a:t>
            </a:fld>
            <a:endParaRPr lang="en-US"/>
          </a:p>
        </p:txBody>
      </p:sp>
      <p:pic>
        <p:nvPicPr>
          <p:cNvPr id="6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4204" y="885304"/>
            <a:ext cx="7963593" cy="5972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216873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MDscan</a:t>
            </a:r>
            <a:r>
              <a:rPr lang="en-US" dirty="0"/>
              <a:t> for motif identification in </a:t>
            </a:r>
            <a:r>
              <a:rPr lang="en-US" dirty="0" err="1"/>
              <a:t>ChIP</a:t>
            </a:r>
            <a:r>
              <a:rPr lang="en-US" dirty="0"/>
              <a:t> sequences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4/8/18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38</a:t>
            </a:fld>
            <a:endParaRPr lang="en-US"/>
          </a:p>
        </p:txBody>
      </p:sp>
      <p:pic>
        <p:nvPicPr>
          <p:cNvPr id="6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4204" y="885304"/>
            <a:ext cx="7963593" cy="5972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0828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MDscan</a:t>
            </a:r>
            <a:r>
              <a:rPr lang="en-US" dirty="0"/>
              <a:t> for motif identification in </a:t>
            </a:r>
            <a:r>
              <a:rPr lang="en-US" dirty="0" err="1"/>
              <a:t>ChIP</a:t>
            </a:r>
            <a:r>
              <a:rPr lang="en-US" dirty="0"/>
              <a:t> sequences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4/8/18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39</a:t>
            </a:fld>
            <a:endParaRPr lang="en-US"/>
          </a:p>
        </p:txBody>
      </p:sp>
      <p:pic>
        <p:nvPicPr>
          <p:cNvPr id="6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4204" y="885304"/>
            <a:ext cx="7963593" cy="5972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0149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Identifying transcriptional regulatory elements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en-US" dirty="0"/>
              <a:t>Transcriptional regulation is hard!</a:t>
            </a:r>
          </a:p>
          <a:p>
            <a:pPr>
              <a:spcBef>
                <a:spcPts val="600"/>
              </a:spcBef>
            </a:pPr>
            <a:r>
              <a:rPr lang="en-US" dirty="0"/>
              <a:t>Hundreds of cooperating factors, dozens of mechanisms.</a:t>
            </a:r>
          </a:p>
          <a:p>
            <a:pPr>
              <a:spcBef>
                <a:spcPts val="600"/>
              </a:spcBef>
            </a:pPr>
            <a:r>
              <a:rPr lang="en-US" dirty="0"/>
              <a:t>Cis-regulation: “inline” upstream of transcript, but still multiple </a:t>
            </a:r>
            <a:r>
              <a:rPr lang="en-US" dirty="0" err="1"/>
              <a:t>kilobases</a:t>
            </a:r>
            <a:r>
              <a:rPr lang="en-US" dirty="0"/>
              <a:t>.</a:t>
            </a:r>
          </a:p>
          <a:p>
            <a:pPr>
              <a:spcBef>
                <a:spcPts val="600"/>
              </a:spcBef>
            </a:pPr>
            <a:r>
              <a:rPr lang="en-US" dirty="0"/>
              <a:t>Trans-regulation: distant, often very (10s-100s </a:t>
            </a:r>
            <a:r>
              <a:rPr lang="en-US" dirty="0" err="1"/>
              <a:t>knt</a:t>
            </a:r>
            <a:r>
              <a:rPr lang="en-US" dirty="0"/>
              <a:t>).</a:t>
            </a:r>
          </a:p>
          <a:p>
            <a:pPr>
              <a:spcBef>
                <a:spcPts val="600"/>
              </a:spcBef>
            </a:pPr>
            <a:r>
              <a:rPr lang="en-US" dirty="0"/>
              <a:t>Many-to-many relationships between TFs and genes.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4/8/18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51228" r="3574"/>
          <a:stretch/>
        </p:blipFill>
        <p:spPr bwMode="auto">
          <a:xfrm>
            <a:off x="1687386" y="3465093"/>
            <a:ext cx="8817229" cy="3344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815633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MDscan</a:t>
            </a:r>
            <a:r>
              <a:rPr lang="en-US" dirty="0"/>
              <a:t> for motif identification in </a:t>
            </a:r>
            <a:r>
              <a:rPr lang="en-US" dirty="0" err="1"/>
              <a:t>ChIP</a:t>
            </a:r>
            <a:r>
              <a:rPr lang="en-US" dirty="0"/>
              <a:t> sequences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4/8/18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40</a:t>
            </a:fld>
            <a:endParaRPr lang="en-US"/>
          </a:p>
        </p:txBody>
      </p:sp>
      <p:pic>
        <p:nvPicPr>
          <p:cNvPr id="6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4204" y="885304"/>
            <a:ext cx="7963593" cy="5972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195311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MDscan</a:t>
            </a:r>
            <a:r>
              <a:rPr lang="en-US" dirty="0"/>
              <a:t> for motif identification in </a:t>
            </a:r>
            <a:r>
              <a:rPr lang="en-US" dirty="0" err="1"/>
              <a:t>ChIP</a:t>
            </a:r>
            <a:r>
              <a:rPr lang="en-US" dirty="0"/>
              <a:t> sequences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4/8/18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41</a:t>
            </a:fld>
            <a:endParaRPr lang="en-US"/>
          </a:p>
        </p:txBody>
      </p:sp>
      <p:pic>
        <p:nvPicPr>
          <p:cNvPr id="7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4204" y="885304"/>
            <a:ext cx="7963593" cy="5972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74882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Integrating multiple data types for </a:t>
            </a:r>
            <a:r>
              <a:rPr lang="en-US" dirty="0" err="1"/>
              <a:t>ChIP</a:t>
            </a:r>
            <a:r>
              <a:rPr lang="en-US" dirty="0"/>
              <a:t>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Early groundbreaking study in yeast regulatory network discovery by combining </a:t>
            </a:r>
            <a:r>
              <a:rPr lang="en-US" dirty="0" err="1"/>
              <a:t>ChIP</a:t>
            </a:r>
            <a:r>
              <a:rPr lang="en-US" dirty="0"/>
              <a:t>(-chip, at the time) with </a:t>
            </a:r>
            <a:r>
              <a:rPr lang="en-US" u="sng" dirty="0"/>
              <a:t>conservation</a:t>
            </a:r>
            <a:r>
              <a:rPr lang="en-US" dirty="0"/>
              <a:t> and </a:t>
            </a:r>
            <a:r>
              <a:rPr lang="en-US" u="sng" dirty="0"/>
              <a:t>structure</a:t>
            </a:r>
            <a:r>
              <a:rPr lang="en-US" dirty="0"/>
              <a:t>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4/8/18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42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8903" t="18667" r="4034" b="16363"/>
          <a:stretch/>
        </p:blipFill>
        <p:spPr bwMode="auto">
          <a:xfrm>
            <a:off x="2466192" y="2111432"/>
            <a:ext cx="7259616" cy="458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9443991" y="5596342"/>
            <a:ext cx="25094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Harbison Nature 2004</a:t>
            </a:r>
          </a:p>
          <a:p>
            <a:pPr algn="ctr"/>
            <a:r>
              <a:rPr lang="en-US" dirty="0" err="1"/>
              <a:t>McIsaac</a:t>
            </a:r>
            <a:r>
              <a:rPr lang="en-US" dirty="0"/>
              <a:t> </a:t>
            </a:r>
            <a:r>
              <a:rPr lang="en-US" dirty="0" err="1"/>
              <a:t>BMCBioinf</a:t>
            </a:r>
            <a:r>
              <a:rPr lang="en-US" dirty="0"/>
              <a:t> 2006</a:t>
            </a:r>
          </a:p>
        </p:txBody>
      </p:sp>
    </p:spTree>
    <p:extLst>
      <p:ext uri="{BB962C8B-B14F-4D97-AF65-F5344CB8AC3E}">
        <p14:creationId xmlns:p14="http://schemas.microsoft.com/office/powerpoint/2010/main" val="14510720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Integrating multiple data types for </a:t>
            </a:r>
            <a:r>
              <a:rPr lang="en-US" dirty="0" err="1"/>
              <a:t>ChIP</a:t>
            </a:r>
            <a:r>
              <a:rPr lang="en-US" dirty="0"/>
              <a:t> analysis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4/8/18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43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727" t="32970" r="3307" b="21455"/>
          <a:stretch/>
        </p:blipFill>
        <p:spPr bwMode="auto">
          <a:xfrm>
            <a:off x="166019" y="1379913"/>
            <a:ext cx="11859963" cy="4222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117507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Global properties of the resulting yeast </a:t>
            </a:r>
            <a:r>
              <a:rPr lang="en-US" dirty="0" err="1"/>
              <a:t>regulome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4/8/18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44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136" y="1021649"/>
            <a:ext cx="4371890" cy="530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36961" y="1277744"/>
            <a:ext cx="6616690" cy="479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2602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miRNAs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4/8/18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45</a:t>
            </a:fld>
            <a:endParaRPr lang="en-US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 t="5339" b="2219"/>
          <a:stretch>
            <a:fillRect/>
          </a:stretch>
        </p:blipFill>
        <p:spPr bwMode="auto">
          <a:xfrm>
            <a:off x="5689696" y="468893"/>
            <a:ext cx="5199973" cy="5716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b="8968"/>
          <a:stretch>
            <a:fillRect/>
          </a:stretch>
        </p:blipFill>
        <p:spPr bwMode="auto">
          <a:xfrm>
            <a:off x="1568573" y="1837984"/>
            <a:ext cx="1828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29155" y="1835399"/>
            <a:ext cx="1828800" cy="2277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821828" y="1533184"/>
            <a:ext cx="1322245" cy="369314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pPr algn="ctr"/>
            <a:r>
              <a:rPr lang="en-US" dirty="0"/>
              <a:t>Andrew Fire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18929" y="1497893"/>
            <a:ext cx="1249212" cy="369314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pPr algn="ctr"/>
            <a:r>
              <a:rPr lang="en-US" dirty="0"/>
              <a:t>Craig Mello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81564" y="4123986"/>
            <a:ext cx="697586" cy="369314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r>
              <a:rPr lang="en-US" dirty="0"/>
              <a:t>2006</a:t>
            </a:r>
          </a:p>
        </p:txBody>
      </p:sp>
    </p:spTree>
    <p:extLst>
      <p:ext uri="{BB962C8B-B14F-4D97-AF65-F5344CB8AC3E}">
        <p14:creationId xmlns:p14="http://schemas.microsoft.com/office/powerpoint/2010/main" val="16994065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miRNA biology in one slide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4/8/18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46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3814" t="12889"/>
          <a:stretch/>
        </p:blipFill>
        <p:spPr bwMode="auto">
          <a:xfrm>
            <a:off x="2154143" y="883920"/>
            <a:ext cx="7883715" cy="5974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914953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miRNA biology in </a:t>
            </a:r>
            <a:r>
              <a:rPr lang="en-US" strike="sngStrike" dirty="0"/>
              <a:t>one</a:t>
            </a:r>
            <a:r>
              <a:rPr lang="en-US" dirty="0"/>
              <a:t> two slides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4/8/18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47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7994" t="1212" r="28934" b="3757"/>
          <a:stretch/>
        </p:blipFill>
        <p:spPr bwMode="auto">
          <a:xfrm>
            <a:off x="3870960" y="883920"/>
            <a:ext cx="4450081" cy="5974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044931" y="5752407"/>
            <a:ext cx="20500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Filipowicz</a:t>
            </a:r>
            <a:r>
              <a:rPr lang="en-US" sz="1400" dirty="0"/>
              <a:t> </a:t>
            </a:r>
            <a:r>
              <a:rPr lang="en-US" sz="1400" dirty="0" err="1"/>
              <a:t>CurrOpSB</a:t>
            </a:r>
            <a:r>
              <a:rPr lang="en-US" sz="1400" dirty="0"/>
              <a:t> 2005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064909" y="1161168"/>
            <a:ext cx="265603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RISC loading → degradation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Ribonucleoprotein complex → translation inhibition</a:t>
            </a:r>
          </a:p>
        </p:txBody>
      </p:sp>
    </p:spTree>
    <p:extLst>
      <p:ext uri="{BB962C8B-B14F-4D97-AF65-F5344CB8AC3E}">
        <p14:creationId xmlns:p14="http://schemas.microsoft.com/office/powerpoint/2010/main" val="9687405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miRNA genes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4/8/18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48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635" t="21575" r="2035" b="26304"/>
          <a:stretch/>
        </p:blipFill>
        <p:spPr bwMode="auto">
          <a:xfrm>
            <a:off x="214844" y="1197035"/>
            <a:ext cx="11762312" cy="4771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0575611" y="5783875"/>
            <a:ext cx="1616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Zhao </a:t>
            </a:r>
            <a:r>
              <a:rPr lang="en-US" dirty="0" err="1"/>
              <a:t>TiBS</a:t>
            </a:r>
            <a:r>
              <a:rPr lang="en-US" dirty="0"/>
              <a:t> 2007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2139" y="2362200"/>
            <a:ext cx="10647723" cy="2554545"/>
          </a:xfrm>
          <a:prstGeom prst="rect">
            <a:avLst/>
          </a:prstGeom>
          <a:solidFill>
            <a:schemeClr val="bg1"/>
          </a:solidFill>
          <a:ln w="63500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dirty="0"/>
              <a:t>Leads to two related problems in </a:t>
            </a:r>
            <a:r>
              <a:rPr lang="en-US" sz="3600" dirty="0" err="1"/>
              <a:t>miRNA</a:t>
            </a:r>
            <a:r>
              <a:rPr lang="en-US" sz="3600" dirty="0"/>
              <a:t> bioinformatics:</a:t>
            </a:r>
          </a:p>
          <a:p>
            <a:pPr marL="285750" indent="-285750">
              <a:buFont typeface="Arial" charset="0"/>
              <a:buChar char="•"/>
            </a:pPr>
            <a:endParaRPr lang="en-US" sz="3600" dirty="0"/>
          </a:p>
          <a:p>
            <a:pPr marL="285750" indent="-285750">
              <a:buFont typeface="Arial" charset="0"/>
              <a:buChar char="•"/>
            </a:pPr>
            <a:r>
              <a:rPr lang="en-US" sz="4400" dirty="0"/>
              <a:t>Given a genome, find </a:t>
            </a:r>
            <a:r>
              <a:rPr lang="en-US" sz="4400" dirty="0" err="1"/>
              <a:t>miRNA</a:t>
            </a:r>
            <a:r>
              <a:rPr lang="en-US" sz="4400" dirty="0"/>
              <a:t> genes.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4400" dirty="0"/>
              <a:t>Given an </a:t>
            </a:r>
            <a:r>
              <a:rPr lang="en-US" sz="4400" dirty="0" err="1"/>
              <a:t>miRNA</a:t>
            </a:r>
            <a:r>
              <a:rPr lang="en-US" sz="4400" dirty="0"/>
              <a:t> gene, find its targets.</a:t>
            </a:r>
          </a:p>
        </p:txBody>
      </p:sp>
    </p:spTree>
    <p:extLst>
      <p:ext uri="{BB962C8B-B14F-4D97-AF65-F5344CB8AC3E}">
        <p14:creationId xmlns:p14="http://schemas.microsoft.com/office/powerpoint/2010/main" val="1179117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Finding miRNA genes: </a:t>
            </a:r>
            <a:r>
              <a:rPr lang="en-US" dirty="0" err="1"/>
              <a:t>MiRscan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Scan genomes to find</a:t>
            </a:r>
            <a:r>
              <a:rPr lang="mr-IN" dirty="0"/>
              <a:t>…</a:t>
            </a:r>
            <a:endParaRPr lang="en-US" dirty="0"/>
          </a:p>
          <a:p>
            <a:pPr lvl="1"/>
            <a:r>
              <a:rPr lang="en-US" dirty="0"/>
              <a:t>Open reading frames with</a:t>
            </a:r>
            <a:r>
              <a:rPr lang="mr-IN" dirty="0"/>
              <a:t>…</a:t>
            </a:r>
            <a:endParaRPr lang="en-US" dirty="0"/>
          </a:p>
          <a:p>
            <a:pPr lvl="1"/>
            <a:r>
              <a:rPr lang="en-US" dirty="0"/>
              <a:t>Short structures that fold to RNA hairpins</a:t>
            </a:r>
            <a:r>
              <a:rPr lang="mr-IN" dirty="0"/>
              <a:t>…</a:t>
            </a:r>
            <a:endParaRPr lang="en-US" dirty="0"/>
          </a:p>
          <a:p>
            <a:pPr lvl="1"/>
            <a:r>
              <a:rPr lang="en-US" dirty="0"/>
              <a:t>That are conserved across (closely related) species</a:t>
            </a:r>
            <a:r>
              <a:rPr lang="mr-IN" dirty="0"/>
              <a:t>…</a:t>
            </a:r>
            <a:endParaRPr lang="en-US" dirty="0"/>
          </a:p>
          <a:p>
            <a:pPr lvl="1"/>
            <a:r>
              <a:rPr lang="en-US" dirty="0"/>
              <a:t>Weighting additional features based on training set.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4/8/18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49</a:t>
            </a:fld>
            <a:endParaRPr lang="en-US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8331" y="243272"/>
            <a:ext cx="3359727" cy="6245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9521" y="3323365"/>
            <a:ext cx="4633874" cy="3363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9661284" y="6403263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Lim Science 2003</a:t>
            </a:r>
          </a:p>
        </p:txBody>
      </p:sp>
    </p:spTree>
    <p:extLst>
      <p:ext uri="{BB962C8B-B14F-4D97-AF65-F5344CB8AC3E}">
        <p14:creationId xmlns:p14="http://schemas.microsoft.com/office/powerpoint/2010/main" val="1660479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Complicated due to underlying molecular mechanisms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4/8/18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2"/>
          <p:cNvPicPr>
            <a:picLocks noChangeArrowheads="1"/>
          </p:cNvPicPr>
          <p:nvPr/>
        </p:nvPicPr>
        <p:blipFill rotWithShape="1">
          <a:blip r:embed="rId2" cstate="print"/>
          <a:srcRect l="23509" t="26198" r="8772" b="14152"/>
          <a:stretch/>
        </p:blipFill>
        <p:spPr bwMode="auto">
          <a:xfrm>
            <a:off x="1692089" y="1020028"/>
            <a:ext cx="8807823" cy="581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897351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Finding miRNA genes: </a:t>
            </a:r>
            <a:r>
              <a:rPr lang="en-US" dirty="0" err="1"/>
              <a:t>MiRscan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4/8/18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50</a:t>
            </a:fld>
            <a:endParaRPr lang="en-US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83920"/>
            <a:ext cx="10806211" cy="501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9793330" y="5723004"/>
            <a:ext cx="23986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All predictions (&gt;35k)</a:t>
            </a:r>
          </a:p>
          <a:p>
            <a:r>
              <a:rPr lang="en-US" b="1" dirty="0">
                <a:solidFill>
                  <a:srgbClr val="FF0000"/>
                </a:solidFill>
              </a:rPr>
              <a:t>Training set</a:t>
            </a:r>
          </a:p>
          <a:p>
            <a:r>
              <a:rPr lang="en-US" b="1" dirty="0">
                <a:solidFill>
                  <a:srgbClr val="FFC000"/>
                </a:solidFill>
              </a:rPr>
              <a:t>Experimentally</a:t>
            </a:r>
            <a:r>
              <a:rPr lang="en-US" b="1" dirty="0"/>
              <a:t> </a:t>
            </a:r>
            <a:r>
              <a:rPr lang="en-US" b="1" dirty="0">
                <a:solidFill>
                  <a:srgbClr val="7030A0"/>
                </a:solidFill>
              </a:rPr>
              <a:t>verified</a:t>
            </a:r>
          </a:p>
        </p:txBody>
      </p:sp>
    </p:spTree>
    <p:extLst>
      <p:ext uri="{BB962C8B-B14F-4D97-AF65-F5344CB8AC3E}">
        <p14:creationId xmlns:p14="http://schemas.microsoft.com/office/powerpoint/2010/main" val="1087853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Finding miRNA targets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miRNA target motifs are mostly</a:t>
            </a:r>
            <a:r>
              <a:rPr lang="mr-IN" dirty="0"/>
              <a:t>…</a:t>
            </a:r>
            <a:endParaRPr lang="en-US" dirty="0"/>
          </a:p>
          <a:p>
            <a:pPr lvl="1"/>
            <a:r>
              <a:rPr lang="en-US" dirty="0"/>
              <a:t>Located in 3’ untranslated regions (UTRs).</a:t>
            </a:r>
          </a:p>
          <a:p>
            <a:pPr lvl="1"/>
            <a:r>
              <a:rPr lang="en-US" dirty="0"/>
              <a:t>Generally have very high complementarity to a short (7-8nt) seed.</a:t>
            </a:r>
          </a:p>
          <a:p>
            <a:pPr lvl="2"/>
            <a:r>
              <a:rPr lang="en-US" dirty="0"/>
              <a:t>Often perfect in plants, less so in other organisms.</a:t>
            </a:r>
          </a:p>
          <a:p>
            <a:pPr lvl="1"/>
            <a:r>
              <a:rPr lang="en-US" dirty="0"/>
              <a:t>Have structural complementarity to the rest of the miRNA (~20-25nt).</a:t>
            </a:r>
          </a:p>
          <a:p>
            <a:pPr lvl="2"/>
            <a:r>
              <a:rPr lang="en-US" dirty="0"/>
              <a:t>Which can include mismatches, gaps, structural “bulges”, etc.</a:t>
            </a:r>
          </a:p>
          <a:p>
            <a:endParaRPr lang="en-US" dirty="0"/>
          </a:p>
          <a:p>
            <a:r>
              <a:rPr lang="en-US" dirty="0"/>
              <a:t>These are:</a:t>
            </a:r>
          </a:p>
          <a:p>
            <a:pPr lvl="1"/>
            <a:r>
              <a:rPr lang="en-US" dirty="0"/>
              <a:t>Small numbers.</a:t>
            </a:r>
          </a:p>
          <a:p>
            <a:pPr lvl="1"/>
            <a:r>
              <a:rPr lang="en-US" dirty="0"/>
              <a:t>Loose rules.</a:t>
            </a:r>
          </a:p>
          <a:p>
            <a:pPr lvl="1"/>
            <a:r>
              <a:rPr lang="en-US" dirty="0"/>
              <a:t>Many variants.</a:t>
            </a:r>
          </a:p>
          <a:p>
            <a:pPr lvl="1"/>
            <a:r>
              <a:rPr lang="en-US" dirty="0"/>
              <a:t>“Mostly” - lots of exceptions.</a:t>
            </a:r>
          </a:p>
          <a:p>
            <a:r>
              <a:rPr lang="en-US" dirty="0"/>
              <a:t>Easy to find lots of false positives!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4/8/18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4438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Finding miRNA targets: RNA 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539" y="1082040"/>
            <a:ext cx="11714922" cy="5406829"/>
          </a:xfrm>
        </p:spPr>
        <p:txBody>
          <a:bodyPr/>
          <a:lstStyle/>
          <a:p>
            <a:r>
              <a:rPr lang="en-US" dirty="0"/>
              <a:t>Strategy #1 incorporates detailed RNA secondary structural modeling.</a:t>
            </a:r>
          </a:p>
          <a:p>
            <a:pPr lvl="1"/>
            <a:r>
              <a:rPr lang="en-US" dirty="0"/>
              <a:t>Target must be accessible in broader molecule, not self-binding, etc.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4/8/18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52</a:t>
            </a:fld>
            <a:endParaRPr lang="en-US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05101" y="2044377"/>
            <a:ext cx="5381798" cy="458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8543155" y="6502323"/>
            <a:ext cx="1334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Robins 2005</a:t>
            </a:r>
          </a:p>
        </p:txBody>
      </p:sp>
    </p:spTree>
    <p:extLst>
      <p:ext uri="{BB962C8B-B14F-4D97-AF65-F5344CB8AC3E}">
        <p14:creationId xmlns:p14="http://schemas.microsoft.com/office/powerpoint/2010/main" val="7995190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Finding miRNA targets: conservation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Streategy</a:t>
            </a:r>
            <a:r>
              <a:rPr lang="en-US" dirty="0"/>
              <a:t> #2: miRNA binding targets are also evolutionarily conserved.</a:t>
            </a:r>
          </a:p>
          <a:p>
            <a:pPr lvl="1"/>
            <a:r>
              <a:rPr lang="en-US" dirty="0"/>
              <a:t>And often appear in sequence clusters.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4/8/18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53</a:t>
            </a:fld>
            <a:endParaRPr lang="en-US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 cstate="print"/>
          <a:srcRect r="4250"/>
          <a:stretch/>
        </p:blipFill>
        <p:spPr bwMode="auto">
          <a:xfrm>
            <a:off x="278752" y="2276729"/>
            <a:ext cx="11634496" cy="4007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9566775" y="6338907"/>
            <a:ext cx="2030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Stark </a:t>
            </a:r>
            <a:r>
              <a:rPr lang="en-US" dirty="0" err="1"/>
              <a:t>PLoS</a:t>
            </a:r>
            <a:r>
              <a:rPr lang="en-US" dirty="0"/>
              <a:t> Bio 2003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11439" y="1928144"/>
            <a:ext cx="21827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Conserved sites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99563" y="2826327"/>
            <a:ext cx="1566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miRNA targets</a:t>
            </a:r>
          </a:p>
        </p:txBody>
      </p:sp>
    </p:spTree>
    <p:extLst>
      <p:ext uri="{BB962C8B-B14F-4D97-AF65-F5344CB8AC3E}">
        <p14:creationId xmlns:p14="http://schemas.microsoft.com/office/powerpoint/2010/main" val="6213176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Finding miRNA targets: integration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target finders now use a combination of these properties.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4/8/18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54</a:t>
            </a:fld>
            <a:endParaRPr lang="en-US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7389" y="1949224"/>
            <a:ext cx="7172247" cy="4904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8660712" y="1583576"/>
            <a:ext cx="35312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miRanda</a:t>
            </a:r>
            <a:r>
              <a:rPr lang="en-US" b="1" dirty="0"/>
              <a:t>:</a:t>
            </a:r>
            <a:r>
              <a:rPr lang="en-US" dirty="0"/>
              <a:t> Enright Genome Bio 2003</a:t>
            </a:r>
          </a:p>
          <a:p>
            <a:pPr algn="ctr"/>
            <a:r>
              <a:rPr lang="en-US" b="1" dirty="0" err="1"/>
              <a:t>TargetScan</a:t>
            </a:r>
            <a:r>
              <a:rPr lang="en-US" b="1" dirty="0"/>
              <a:t>:</a:t>
            </a:r>
            <a:r>
              <a:rPr lang="en-US" dirty="0"/>
              <a:t> Lewis Cell 2003</a:t>
            </a:r>
          </a:p>
        </p:txBody>
      </p:sp>
    </p:spTree>
    <p:extLst>
      <p:ext uri="{BB962C8B-B14F-4D97-AF65-F5344CB8AC3E}">
        <p14:creationId xmlns:p14="http://schemas.microsoft.com/office/powerpoint/2010/main" val="69002349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48825" b="5466"/>
          <a:stretch>
            <a:fillRect/>
          </a:stretch>
        </p:blipFill>
        <p:spPr bwMode="auto">
          <a:xfrm>
            <a:off x="984874" y="780403"/>
            <a:ext cx="9523987" cy="5845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Finding miRNA targets: it’s still hard!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4/8/18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84874" y="6378797"/>
            <a:ext cx="978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Liu 2010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728364" y="3299883"/>
            <a:ext cx="35412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Positives generally true, but lots of </a:t>
            </a:r>
            <a:r>
              <a:rPr lang="en-US" sz="2400"/>
              <a:t>false negatives.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0175337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00" dirty="0"/>
              <a:t>Regulatory circuit and network reconstruction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4/8/18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56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r="237" b="1461"/>
          <a:stretch>
            <a:fillRect/>
          </a:stretch>
        </p:blipFill>
        <p:spPr bwMode="auto">
          <a:xfrm>
            <a:off x="2937043" y="118352"/>
            <a:ext cx="6317914" cy="5137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9332735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Probabilistic models for regulatory circuits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4/8/18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57</a:t>
            </a:fld>
            <a:endParaRPr lang="en-US"/>
          </a:p>
        </p:txBody>
      </p:sp>
      <p:pic>
        <p:nvPicPr>
          <p:cNvPr id="8" name="Picture 3"/>
          <p:cNvPicPr>
            <a:picLocks noChangeArrowheads="1"/>
          </p:cNvPicPr>
          <p:nvPr/>
        </p:nvPicPr>
        <p:blipFill rotWithShape="1">
          <a:blip r:embed="rId2" cstate="print"/>
          <a:srcRect l="3819" t="20121" r="3272" b="19515"/>
          <a:stretch/>
        </p:blipFill>
        <p:spPr bwMode="auto">
          <a:xfrm>
            <a:off x="717666" y="1147156"/>
            <a:ext cx="10756668" cy="5241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9973440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Probabilistic models for regulatory circuits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4/8/18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58</a:t>
            </a:fld>
            <a:endParaRPr lang="en-US"/>
          </a:p>
        </p:txBody>
      </p:sp>
      <p:pic>
        <p:nvPicPr>
          <p:cNvPr id="6" name="Picture 2"/>
          <p:cNvPicPr>
            <a:picLocks noChangeArrowheads="1"/>
          </p:cNvPicPr>
          <p:nvPr/>
        </p:nvPicPr>
        <p:blipFill rotWithShape="1">
          <a:blip r:embed="rId2" cstate="print"/>
          <a:srcRect l="17091" t="20363" r="17636" b="28243"/>
          <a:stretch/>
        </p:blipFill>
        <p:spPr bwMode="auto">
          <a:xfrm>
            <a:off x="1432560" y="1080654"/>
            <a:ext cx="9326881" cy="5507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496608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Probabilistic models for regulatory circuits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4/8/18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59</a:t>
            </a:fld>
            <a:endParaRPr lang="en-US"/>
          </a:p>
        </p:txBody>
      </p:sp>
      <p:pic>
        <p:nvPicPr>
          <p:cNvPr id="6" name="Picture 2"/>
          <p:cNvPicPr>
            <a:picLocks noChangeArrowheads="1"/>
          </p:cNvPicPr>
          <p:nvPr/>
        </p:nvPicPr>
        <p:blipFill rotWithShape="1">
          <a:blip r:embed="rId2" cstate="print"/>
          <a:srcRect l="12726" t="19878" r="12001" b="31152"/>
          <a:stretch/>
        </p:blipFill>
        <p:spPr bwMode="auto">
          <a:xfrm>
            <a:off x="848612" y="1130529"/>
            <a:ext cx="10494777" cy="5120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837026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gap between biology and model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4/8/18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2"/>
          <p:cNvPicPr>
            <a:picLocks noChangeArrowheads="1"/>
          </p:cNvPicPr>
          <p:nvPr/>
        </p:nvPicPr>
        <p:blipFill rotWithShape="1">
          <a:blip r:embed="rId2" cstate="print"/>
          <a:srcRect l="32807" t="18479" r="18947" b="4796"/>
          <a:stretch/>
        </p:blipFill>
        <p:spPr bwMode="auto">
          <a:xfrm>
            <a:off x="3609474" y="884650"/>
            <a:ext cx="4973053" cy="5931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3105548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Bayesian networks for single cell regulatory networks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4/8/18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60</a:t>
            </a:fld>
            <a:endParaRPr lang="en-US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3164" y="979302"/>
            <a:ext cx="4265673" cy="582647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7771157" y="6637330"/>
            <a:ext cx="2420248" cy="16845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defTabSz="414554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378" algn="l"/>
                <a:tab pos="1312751" algn="l"/>
                <a:tab pos="1969133" algn="l"/>
                <a:tab pos="2625509" algn="l"/>
                <a:tab pos="3281886" algn="l"/>
              </a:tabLst>
            </a:pPr>
            <a:r>
              <a:rPr lang="en-GB" sz="1100" b="1" dirty="0">
                <a:solidFill>
                  <a:srgbClr val="000000"/>
                </a:solidFill>
              </a:rPr>
              <a:t>K Sachs et al. Science 2005;308:523-529</a:t>
            </a:r>
          </a:p>
        </p:txBody>
      </p:sp>
    </p:spTree>
    <p:extLst>
      <p:ext uri="{BB962C8B-B14F-4D97-AF65-F5344CB8AC3E}">
        <p14:creationId xmlns:p14="http://schemas.microsoft.com/office/powerpoint/2010/main" val="124429332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“Module networks” representing regulatory circuits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4/8/18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61</a:t>
            </a:fld>
            <a:endParaRPr lang="en-US"/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5586" y="744050"/>
            <a:ext cx="5580726" cy="5097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27869" y="2626973"/>
            <a:ext cx="5476699" cy="415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958409"/>
            <a:ext cx="1195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Segal 2003</a:t>
            </a:r>
          </a:p>
        </p:txBody>
      </p:sp>
    </p:spTree>
    <p:extLst>
      <p:ext uri="{BB962C8B-B14F-4D97-AF65-F5344CB8AC3E}">
        <p14:creationId xmlns:p14="http://schemas.microsoft.com/office/powerpoint/2010/main" val="202534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Biophysical dynamical systems of regulatory circuits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4/8/18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62</a:t>
            </a:fld>
            <a:endParaRPr lang="en-US"/>
          </a:p>
        </p:txBody>
      </p:sp>
      <p:pic>
        <p:nvPicPr>
          <p:cNvPr id="6" name="Picture 8" descr="E:\Pravas\June\03.06.09\nrg\images\nrg2591-f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6193" y="907220"/>
            <a:ext cx="7999615" cy="585971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679171" y="6234545"/>
            <a:ext cx="1195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Segal 2009</a:t>
            </a:r>
          </a:p>
        </p:txBody>
      </p:sp>
    </p:spTree>
    <p:extLst>
      <p:ext uri="{BB962C8B-B14F-4D97-AF65-F5344CB8AC3E}">
        <p14:creationId xmlns:p14="http://schemas.microsoft.com/office/powerpoint/2010/main" val="170292055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Avoiding the genome-wide network trap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4/8/18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63</a:t>
            </a:fld>
            <a:endParaRPr lang="en-US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2573" y="900328"/>
            <a:ext cx="2290737" cy="218017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5312" y="5051860"/>
            <a:ext cx="2995891" cy="176086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842573" y="3117485"/>
            <a:ext cx="5335936" cy="246466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>
              <a:tabLst>
                <a:tab pos="0" algn="l"/>
                <a:tab pos="414252" algn="l"/>
                <a:tab pos="828503" algn="l"/>
                <a:tab pos="1242755" algn="l"/>
                <a:tab pos="1658594" algn="l"/>
                <a:tab pos="2072845" algn="l"/>
                <a:tab pos="2487097" algn="l"/>
                <a:tab pos="2901348" algn="l"/>
                <a:tab pos="3317187" algn="l"/>
                <a:tab pos="3731439" algn="l"/>
                <a:tab pos="4145690" algn="l"/>
                <a:tab pos="4561529" algn="l"/>
                <a:tab pos="4975781" algn="l"/>
                <a:tab pos="5390032" algn="l"/>
                <a:tab pos="5804284" algn="l"/>
                <a:tab pos="6220123" algn="l"/>
                <a:tab pos="6634374" algn="l"/>
                <a:tab pos="7048626" algn="l"/>
                <a:tab pos="7462877" algn="l"/>
                <a:tab pos="7878716" algn="l"/>
                <a:tab pos="8292969" algn="l"/>
              </a:tabLst>
            </a:pPr>
            <a:r>
              <a:rPr lang="en-GB" sz="2000" dirty="0">
                <a:solidFill>
                  <a:srgbClr val="000090"/>
                </a:solidFill>
              </a:rPr>
              <a:t>Clockwise from top left: </a:t>
            </a:r>
          </a:p>
          <a:p>
            <a:pPr marL="390445" lvl="1">
              <a:buSzPct val="47000"/>
              <a:buBlip>
                <a:blip r:embed="rId4"/>
              </a:buBlip>
              <a:tabLst>
                <a:tab pos="0" algn="l"/>
                <a:tab pos="414252" algn="l"/>
                <a:tab pos="828503" algn="l"/>
                <a:tab pos="1242755" algn="l"/>
                <a:tab pos="1658594" algn="l"/>
                <a:tab pos="2072845" algn="l"/>
                <a:tab pos="2487097" algn="l"/>
                <a:tab pos="2901348" algn="l"/>
                <a:tab pos="3317187" algn="l"/>
                <a:tab pos="3731439" algn="l"/>
                <a:tab pos="4145690" algn="l"/>
                <a:tab pos="4561529" algn="l"/>
                <a:tab pos="4975781" algn="l"/>
                <a:tab pos="5390032" algn="l"/>
                <a:tab pos="5804284" algn="l"/>
                <a:tab pos="6220123" algn="l"/>
                <a:tab pos="6634374" algn="l"/>
                <a:tab pos="7048626" algn="l"/>
                <a:tab pos="7462877" algn="l"/>
                <a:tab pos="7878716" algn="l"/>
                <a:tab pos="8292969" algn="l"/>
              </a:tabLst>
            </a:pPr>
            <a:r>
              <a:rPr lang="en-GB" sz="2000" dirty="0">
                <a:solidFill>
                  <a:srgbClr val="000090"/>
                </a:solidFill>
              </a:rPr>
              <a:t>simulated E.coli 1 network;</a:t>
            </a:r>
          </a:p>
          <a:p>
            <a:pPr marL="390445" lvl="1">
              <a:buSzPct val="47000"/>
              <a:buBlip>
                <a:blip r:embed="rId4"/>
              </a:buBlip>
              <a:tabLst>
                <a:tab pos="0" algn="l"/>
                <a:tab pos="414252" algn="l"/>
                <a:tab pos="828503" algn="l"/>
                <a:tab pos="1242755" algn="l"/>
                <a:tab pos="1658594" algn="l"/>
                <a:tab pos="2072845" algn="l"/>
                <a:tab pos="2487097" algn="l"/>
                <a:tab pos="2901348" algn="l"/>
                <a:tab pos="3317187" algn="l"/>
                <a:tab pos="3731439" algn="l"/>
                <a:tab pos="4145690" algn="l"/>
                <a:tab pos="4561529" algn="l"/>
                <a:tab pos="4975781" algn="l"/>
                <a:tab pos="5390032" algn="l"/>
                <a:tab pos="5804284" algn="l"/>
                <a:tab pos="6220123" algn="l"/>
                <a:tab pos="6634374" algn="l"/>
                <a:tab pos="7048626" algn="l"/>
                <a:tab pos="7462877" algn="l"/>
                <a:tab pos="7878716" algn="l"/>
                <a:tab pos="8292969" algn="l"/>
              </a:tabLst>
            </a:pPr>
            <a:r>
              <a:rPr lang="en-GB" sz="2000" dirty="0">
                <a:solidFill>
                  <a:srgbClr val="000090"/>
                </a:solidFill>
              </a:rPr>
              <a:t>E.coli 1 inferred correlations above 50%;</a:t>
            </a:r>
          </a:p>
          <a:p>
            <a:pPr marL="390445" lvl="1">
              <a:buSzPct val="47000"/>
              <a:buBlip>
                <a:blip r:embed="rId4"/>
              </a:buBlip>
              <a:tabLst>
                <a:tab pos="0" algn="l"/>
                <a:tab pos="414252" algn="l"/>
                <a:tab pos="828503" algn="l"/>
                <a:tab pos="1242755" algn="l"/>
                <a:tab pos="1658594" algn="l"/>
                <a:tab pos="2072845" algn="l"/>
                <a:tab pos="2487097" algn="l"/>
                <a:tab pos="2901348" algn="l"/>
                <a:tab pos="3317187" algn="l"/>
                <a:tab pos="3731439" algn="l"/>
                <a:tab pos="4145690" algn="l"/>
                <a:tab pos="4561529" algn="l"/>
                <a:tab pos="4975781" algn="l"/>
                <a:tab pos="5390032" algn="l"/>
                <a:tab pos="5804284" algn="l"/>
                <a:tab pos="6220123" algn="l"/>
                <a:tab pos="6634374" algn="l"/>
                <a:tab pos="7048626" algn="l"/>
                <a:tab pos="7462877" algn="l"/>
                <a:tab pos="7878716" algn="l"/>
                <a:tab pos="8292969" algn="l"/>
              </a:tabLst>
            </a:pPr>
            <a:r>
              <a:rPr lang="en-GB" sz="2000" dirty="0">
                <a:solidFill>
                  <a:srgbClr val="000090"/>
                </a:solidFill>
              </a:rPr>
              <a:t>simulated E.coli 2 network;</a:t>
            </a:r>
          </a:p>
          <a:p>
            <a:pPr marL="390445" lvl="1">
              <a:buSzPct val="47000"/>
              <a:buBlip>
                <a:blip r:embed="rId4"/>
              </a:buBlip>
              <a:tabLst>
                <a:tab pos="0" algn="l"/>
                <a:tab pos="414252" algn="l"/>
                <a:tab pos="828503" algn="l"/>
                <a:tab pos="1242755" algn="l"/>
                <a:tab pos="1658594" algn="l"/>
                <a:tab pos="2072845" algn="l"/>
                <a:tab pos="2487097" algn="l"/>
                <a:tab pos="2901348" algn="l"/>
                <a:tab pos="3317187" algn="l"/>
                <a:tab pos="3731439" algn="l"/>
                <a:tab pos="4145690" algn="l"/>
                <a:tab pos="4561529" algn="l"/>
                <a:tab pos="4975781" algn="l"/>
                <a:tab pos="5390032" algn="l"/>
                <a:tab pos="5804284" algn="l"/>
                <a:tab pos="6220123" algn="l"/>
                <a:tab pos="6634374" algn="l"/>
                <a:tab pos="7048626" algn="l"/>
                <a:tab pos="7462877" algn="l"/>
                <a:tab pos="7878716" algn="l"/>
                <a:tab pos="8292969" algn="l"/>
              </a:tabLst>
            </a:pPr>
            <a:r>
              <a:rPr lang="en-GB" sz="2000" dirty="0">
                <a:solidFill>
                  <a:srgbClr val="000090"/>
                </a:solidFill>
              </a:rPr>
              <a:t>E.coli 2 inferred correlations above 50%;</a:t>
            </a:r>
          </a:p>
          <a:p>
            <a:pPr>
              <a:tabLst>
                <a:tab pos="0" algn="l"/>
                <a:tab pos="414252" algn="l"/>
                <a:tab pos="828503" algn="l"/>
                <a:tab pos="1242755" algn="l"/>
                <a:tab pos="1658594" algn="l"/>
                <a:tab pos="2072845" algn="l"/>
                <a:tab pos="2487097" algn="l"/>
                <a:tab pos="2901348" algn="l"/>
                <a:tab pos="3317187" algn="l"/>
                <a:tab pos="3731439" algn="l"/>
                <a:tab pos="4145690" algn="l"/>
                <a:tab pos="4561529" algn="l"/>
                <a:tab pos="4975781" algn="l"/>
                <a:tab pos="5390032" algn="l"/>
                <a:tab pos="5804284" algn="l"/>
                <a:tab pos="6220123" algn="l"/>
                <a:tab pos="6634374" algn="l"/>
                <a:tab pos="7048626" algn="l"/>
                <a:tab pos="7462877" algn="l"/>
                <a:tab pos="7878716" algn="l"/>
                <a:tab pos="8292969" algn="l"/>
              </a:tabLst>
            </a:pPr>
            <a:endParaRPr lang="en-GB" sz="2000" dirty="0">
              <a:solidFill>
                <a:srgbClr val="000090"/>
              </a:solidFill>
            </a:endParaRPr>
          </a:p>
          <a:p>
            <a:pPr>
              <a:tabLst>
                <a:tab pos="0" algn="l"/>
                <a:tab pos="414252" algn="l"/>
                <a:tab pos="828503" algn="l"/>
                <a:tab pos="1242755" algn="l"/>
                <a:tab pos="1658594" algn="l"/>
                <a:tab pos="2072845" algn="l"/>
                <a:tab pos="2487097" algn="l"/>
                <a:tab pos="2901348" algn="l"/>
                <a:tab pos="3317187" algn="l"/>
                <a:tab pos="3731439" algn="l"/>
                <a:tab pos="4145690" algn="l"/>
                <a:tab pos="4561529" algn="l"/>
                <a:tab pos="4975781" algn="l"/>
                <a:tab pos="5390032" algn="l"/>
                <a:tab pos="5804284" algn="l"/>
                <a:tab pos="6220123" algn="l"/>
                <a:tab pos="6634374" algn="l"/>
                <a:tab pos="7048626" algn="l"/>
                <a:tab pos="7462877" algn="l"/>
                <a:tab pos="7878716" algn="l"/>
                <a:tab pos="8292969" algn="l"/>
              </a:tabLst>
            </a:pPr>
            <a:r>
              <a:rPr lang="en-GB" sz="2000" dirty="0">
                <a:solidFill>
                  <a:srgbClr val="000090"/>
                </a:solidFill>
              </a:rPr>
              <a:t>inferred networks made using 2 bins for each gene.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46112" y="783377"/>
            <a:ext cx="2944657" cy="223680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3535" y="2438335"/>
            <a:ext cx="2092540" cy="222332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25210" y="1852612"/>
            <a:ext cx="3699697" cy="299319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44412" y="2663292"/>
            <a:ext cx="5763923" cy="412654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97012" y="1093482"/>
            <a:ext cx="4012499" cy="300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87010" y="1710757"/>
            <a:ext cx="3106451" cy="219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026010" y="5649976"/>
            <a:ext cx="1261996" cy="1204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606412" y="1801726"/>
            <a:ext cx="3649811" cy="4853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20610" y="2524862"/>
            <a:ext cx="3883064" cy="2630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70932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800" dirty="0"/>
              <a:t>Local regulatory network reconstruction: the </a:t>
            </a:r>
            <a:r>
              <a:rPr lang="en-US" sz="3800" dirty="0" err="1"/>
              <a:t>Inferelator</a:t>
            </a:r>
            <a:endParaRPr lang="en-US" sz="3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4/8/18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64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9419" y="1331470"/>
            <a:ext cx="4267200" cy="5360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3820" y="1472046"/>
            <a:ext cx="4144645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 b="75588"/>
          <a:stretch>
            <a:fillRect/>
          </a:stretch>
        </p:blipFill>
        <p:spPr bwMode="auto">
          <a:xfrm>
            <a:off x="5941868" y="5576030"/>
            <a:ext cx="4781550" cy="1115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846620" y="900548"/>
            <a:ext cx="4833334" cy="369314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r>
              <a:rPr lang="en-US" dirty="0"/>
              <a:t>Expression = Sum(</a:t>
            </a:r>
            <a:r>
              <a:rPr lang="en-US" dirty="0" err="1"/>
              <a:t>TFBSs</a:t>
            </a:r>
            <a:r>
              <a:rPr lang="en-US" dirty="0"/>
              <a:t> * Expression(</a:t>
            </a:r>
            <a:r>
              <a:rPr lang="en-US" dirty="0" err="1"/>
              <a:t>TFs</a:t>
            </a:r>
            <a:r>
              <a:rPr lang="en-US" dirty="0"/>
              <a:t>))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8389" y="5868785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/>
              <a:t>Bonneau</a:t>
            </a:r>
            <a:r>
              <a:rPr lang="en-US" dirty="0"/>
              <a:t> 2006</a:t>
            </a:r>
          </a:p>
        </p:txBody>
      </p:sp>
    </p:spTree>
    <p:extLst>
      <p:ext uri="{BB962C8B-B14F-4D97-AF65-F5344CB8AC3E}">
        <p14:creationId xmlns:p14="http://schemas.microsoft.com/office/powerpoint/2010/main" val="209103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Local regulatory network reconstruction: FIRE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4/8/18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65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t="4992" r="46875" b="6209"/>
          <a:stretch>
            <a:fillRect/>
          </a:stretch>
        </p:blipFill>
        <p:spPr bwMode="auto">
          <a:xfrm>
            <a:off x="1729047" y="1447800"/>
            <a:ext cx="2768252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 l="54167" b="68416"/>
          <a:stretch>
            <a:fillRect/>
          </a:stretch>
        </p:blipFill>
        <p:spPr bwMode="auto">
          <a:xfrm>
            <a:off x="1729047" y="5469190"/>
            <a:ext cx="2971800" cy="1388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rcRect b="51480"/>
          <a:stretch>
            <a:fillRect/>
          </a:stretch>
        </p:blipFill>
        <p:spPr bwMode="auto">
          <a:xfrm>
            <a:off x="4729144" y="4191002"/>
            <a:ext cx="6143903" cy="2667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44047" y="914400"/>
            <a:ext cx="3429000" cy="4145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047404" y="1113906"/>
            <a:ext cx="1141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Beer 2004</a:t>
            </a:r>
          </a:p>
        </p:txBody>
      </p:sp>
    </p:spTree>
    <p:extLst>
      <p:ext uri="{BB962C8B-B14F-4D97-AF65-F5344CB8AC3E}">
        <p14:creationId xmlns:p14="http://schemas.microsoft.com/office/powerpoint/2010/main" val="1276469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Tools and resources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4/8/18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66</a:t>
            </a:fld>
            <a:endParaRPr lang="en-US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9156" y="121164"/>
            <a:ext cx="6295505" cy="5057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8141699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Transcription factors and miRNAs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4/8/18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67</a:t>
            </a:fld>
            <a:endParaRPr lang="en-US"/>
          </a:p>
        </p:txBody>
      </p:sp>
      <p:grpSp>
        <p:nvGrpSpPr>
          <p:cNvPr id="8" name="Group 24"/>
          <p:cNvGrpSpPr/>
          <p:nvPr/>
        </p:nvGrpSpPr>
        <p:grpSpPr>
          <a:xfrm>
            <a:off x="4136726" y="1112523"/>
            <a:ext cx="3724342" cy="1129843"/>
            <a:chOff x="1295399" y="1828801"/>
            <a:chExt cx="3724342" cy="1129843"/>
          </a:xfrm>
        </p:grpSpPr>
        <p:pic>
          <p:nvPicPr>
            <p:cNvPr id="9" name="Picture 3" descr="C:\Users\eblis\Documents\My Dropbox\archive\logos\transfac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95399" y="1828801"/>
              <a:ext cx="3724342" cy="914400"/>
            </a:xfrm>
            <a:prstGeom prst="rect">
              <a:avLst/>
            </a:prstGeom>
            <a:noFill/>
          </p:spPr>
        </p:pic>
        <p:sp>
          <p:nvSpPr>
            <p:cNvPr id="10" name="Rectangle 9"/>
            <p:cNvSpPr/>
            <p:nvPr/>
          </p:nvSpPr>
          <p:spPr>
            <a:xfrm>
              <a:off x="1900270" y="2743200"/>
              <a:ext cx="2514600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400" dirty="0"/>
                <a:t>www.biobase-international.com</a:t>
              </a:r>
            </a:p>
          </p:txBody>
        </p:sp>
      </p:grpSp>
      <p:grpSp>
        <p:nvGrpSpPr>
          <p:cNvPr id="11" name="Group 23"/>
          <p:cNvGrpSpPr/>
          <p:nvPr/>
        </p:nvGrpSpPr>
        <p:grpSpPr>
          <a:xfrm>
            <a:off x="1662542" y="1112523"/>
            <a:ext cx="2514600" cy="1129843"/>
            <a:chOff x="5562600" y="1295401"/>
            <a:chExt cx="2514600" cy="1129843"/>
          </a:xfrm>
        </p:grpSpPr>
        <p:pic>
          <p:nvPicPr>
            <p:cNvPr id="12" name="Picture 4" descr="C:\Users\eblis\Documents\My Dropbox\archive\logos\jaspar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69082" y="1295401"/>
              <a:ext cx="1301637" cy="914400"/>
            </a:xfrm>
            <a:prstGeom prst="rect">
              <a:avLst/>
            </a:prstGeom>
            <a:solidFill>
              <a:schemeClr val="tx1"/>
            </a:solidFill>
          </p:spPr>
        </p:pic>
        <p:sp>
          <p:nvSpPr>
            <p:cNvPr id="13" name="Rectangle 12"/>
            <p:cNvSpPr/>
            <p:nvPr/>
          </p:nvSpPr>
          <p:spPr>
            <a:xfrm>
              <a:off x="5562600" y="2209800"/>
              <a:ext cx="2514600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400" dirty="0"/>
                <a:t>jaspar.genereg.net</a:t>
              </a:r>
            </a:p>
          </p:txBody>
        </p:sp>
      </p:grpSp>
      <p:grpSp>
        <p:nvGrpSpPr>
          <p:cNvPr id="14" name="Group 20"/>
          <p:cNvGrpSpPr/>
          <p:nvPr/>
        </p:nvGrpSpPr>
        <p:grpSpPr>
          <a:xfrm>
            <a:off x="26328" y="2377442"/>
            <a:ext cx="3069237" cy="901244"/>
            <a:chOff x="609600" y="3124200"/>
            <a:chExt cx="3069237" cy="901244"/>
          </a:xfrm>
        </p:grpSpPr>
        <p:pic>
          <p:nvPicPr>
            <p:cNvPr id="15" name="Picture 6" descr="C:\Users\eblis\Documents\My Dropbox\archive\logos\redfly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9600" y="3124200"/>
              <a:ext cx="3069237" cy="685800"/>
            </a:xfrm>
            <a:prstGeom prst="rect">
              <a:avLst/>
            </a:prstGeom>
            <a:noFill/>
          </p:spPr>
        </p:pic>
        <p:sp>
          <p:nvSpPr>
            <p:cNvPr id="16" name="Rectangle 15"/>
            <p:cNvSpPr/>
            <p:nvPr/>
          </p:nvSpPr>
          <p:spPr>
            <a:xfrm>
              <a:off x="886918" y="3810000"/>
              <a:ext cx="2514600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400" dirty="0"/>
                <a:t>redfly.ccr.buffalo.edu</a:t>
              </a:r>
            </a:p>
          </p:txBody>
        </p:sp>
      </p:grpSp>
      <p:grpSp>
        <p:nvGrpSpPr>
          <p:cNvPr id="17" name="Group 21"/>
          <p:cNvGrpSpPr/>
          <p:nvPr/>
        </p:nvGrpSpPr>
        <p:grpSpPr>
          <a:xfrm>
            <a:off x="5744098" y="2344190"/>
            <a:ext cx="2514600" cy="901244"/>
            <a:chOff x="5372100" y="3200400"/>
            <a:chExt cx="2514600" cy="901244"/>
          </a:xfrm>
        </p:grpSpPr>
        <p:pic>
          <p:nvPicPr>
            <p:cNvPr id="18" name="Picture 7" descr="C:\Users\eblis\Documents\My Dropbox\archive\logos\regulondb.jpg"/>
            <p:cNvPicPr>
              <a:picLocks noChangeAspect="1" noChangeArrowheads="1"/>
            </p:cNvPicPr>
            <p:nvPr/>
          </p:nvPicPr>
          <p:blipFill>
            <a:blip r:embed="rId5" cstate="print"/>
            <a:srcRect l="1706" t="11009" r="4096" b="17431"/>
            <a:stretch>
              <a:fillRect/>
            </a:stretch>
          </p:blipFill>
          <p:spPr bwMode="auto">
            <a:xfrm>
              <a:off x="5416061" y="3200400"/>
              <a:ext cx="2426678" cy="685800"/>
            </a:xfrm>
            <a:prstGeom prst="rect">
              <a:avLst/>
            </a:prstGeom>
            <a:noFill/>
          </p:spPr>
        </p:pic>
        <p:sp>
          <p:nvSpPr>
            <p:cNvPr id="19" name="Rectangle 18"/>
            <p:cNvSpPr/>
            <p:nvPr/>
          </p:nvSpPr>
          <p:spPr>
            <a:xfrm>
              <a:off x="5372100" y="3886200"/>
              <a:ext cx="2514600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400" dirty="0"/>
                <a:t>regulondb.ccg.unam.mx</a:t>
              </a:r>
            </a:p>
          </p:txBody>
        </p:sp>
      </p:grpSp>
      <p:grpSp>
        <p:nvGrpSpPr>
          <p:cNvPr id="20" name="Group 25"/>
          <p:cNvGrpSpPr/>
          <p:nvPr/>
        </p:nvGrpSpPr>
        <p:grpSpPr>
          <a:xfrm>
            <a:off x="6722917" y="4846320"/>
            <a:ext cx="2514600" cy="1129844"/>
            <a:chOff x="3200400" y="4648200"/>
            <a:chExt cx="2514600" cy="1129844"/>
          </a:xfrm>
        </p:grpSpPr>
        <p:pic>
          <p:nvPicPr>
            <p:cNvPr id="21" name="Picture 8" descr="C:\Users\eblis\Documents\My Dropbox\archive\logos\mirbase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716295" y="4648200"/>
              <a:ext cx="1482811" cy="914400"/>
            </a:xfrm>
            <a:prstGeom prst="rect">
              <a:avLst/>
            </a:prstGeom>
            <a:noFill/>
          </p:spPr>
        </p:pic>
        <p:sp>
          <p:nvSpPr>
            <p:cNvPr id="22" name="Rectangle 21"/>
            <p:cNvSpPr/>
            <p:nvPr/>
          </p:nvSpPr>
          <p:spPr>
            <a:xfrm>
              <a:off x="3200400" y="5562600"/>
              <a:ext cx="2514600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400" dirty="0"/>
                <a:t>www.mirbase.org</a:t>
              </a:r>
            </a:p>
          </p:txBody>
        </p:sp>
      </p:grpSp>
      <p:grpSp>
        <p:nvGrpSpPr>
          <p:cNvPr id="23" name="Group 26"/>
          <p:cNvGrpSpPr/>
          <p:nvPr/>
        </p:nvGrpSpPr>
        <p:grpSpPr>
          <a:xfrm>
            <a:off x="3769822" y="5455920"/>
            <a:ext cx="3033345" cy="1129844"/>
            <a:chOff x="152401" y="4953000"/>
            <a:chExt cx="3033345" cy="1129844"/>
          </a:xfrm>
        </p:grpSpPr>
        <p:pic>
          <p:nvPicPr>
            <p:cNvPr id="24" name="Picture 9" descr="C:\Users\eblis\Documents\My Dropbox\archive\logos\targetscan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52401" y="4953000"/>
              <a:ext cx="3033345" cy="914400"/>
            </a:xfrm>
            <a:prstGeom prst="rect">
              <a:avLst/>
            </a:prstGeom>
            <a:noFill/>
          </p:spPr>
        </p:pic>
        <p:sp>
          <p:nvSpPr>
            <p:cNvPr id="25" name="Rectangle 24"/>
            <p:cNvSpPr/>
            <p:nvPr/>
          </p:nvSpPr>
          <p:spPr>
            <a:xfrm>
              <a:off x="411773" y="5867400"/>
              <a:ext cx="2514600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400" dirty="0"/>
                <a:t>www.targetscan.org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9112143" y="6370322"/>
            <a:ext cx="2514600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dirty="0" err="1"/>
              <a:t>mirdb.org</a:t>
            </a:r>
            <a:endParaRPr lang="en-US" sz="1400" dirty="0"/>
          </a:p>
        </p:txBody>
      </p:sp>
      <p:grpSp>
        <p:nvGrpSpPr>
          <p:cNvPr id="29" name="Group 36"/>
          <p:cNvGrpSpPr/>
          <p:nvPr/>
        </p:nvGrpSpPr>
        <p:grpSpPr>
          <a:xfrm>
            <a:off x="3181700" y="2560320"/>
            <a:ext cx="2514600" cy="1129844"/>
            <a:chOff x="5181600" y="2895600"/>
            <a:chExt cx="2514600" cy="1129844"/>
          </a:xfrm>
        </p:grpSpPr>
        <p:pic>
          <p:nvPicPr>
            <p:cNvPr id="30" name="Picture 11" descr="C:\Users\eblis\Documents\My Dropbox\archive\logos\oreganno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233555" y="2895600"/>
              <a:ext cx="2410691" cy="914400"/>
            </a:xfrm>
            <a:prstGeom prst="rect">
              <a:avLst/>
            </a:prstGeom>
            <a:noFill/>
          </p:spPr>
        </p:pic>
        <p:sp>
          <p:nvSpPr>
            <p:cNvPr id="31" name="Rectangle 30"/>
            <p:cNvSpPr/>
            <p:nvPr/>
          </p:nvSpPr>
          <p:spPr>
            <a:xfrm>
              <a:off x="5181600" y="3810000"/>
              <a:ext cx="2514600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400" dirty="0"/>
                <a:t>www.oreganno.org</a:t>
              </a:r>
            </a:p>
          </p:txBody>
        </p:sp>
      </p:grpSp>
      <p:grpSp>
        <p:nvGrpSpPr>
          <p:cNvPr id="32" name="Group 35"/>
          <p:cNvGrpSpPr/>
          <p:nvPr/>
        </p:nvGrpSpPr>
        <p:grpSpPr>
          <a:xfrm>
            <a:off x="2784765" y="3855722"/>
            <a:ext cx="3108960" cy="672644"/>
            <a:chOff x="1371600" y="2895600"/>
            <a:chExt cx="3108960" cy="672644"/>
          </a:xfrm>
        </p:grpSpPr>
        <p:pic>
          <p:nvPicPr>
            <p:cNvPr id="33" name="Picture 12" descr="C:\Users\eblis\Documents\My Dropbox\archive\logos\cisred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371600" y="2895600"/>
              <a:ext cx="3108960" cy="457200"/>
            </a:xfrm>
            <a:prstGeom prst="rect">
              <a:avLst/>
            </a:prstGeom>
            <a:noFill/>
          </p:spPr>
        </p:pic>
        <p:sp>
          <p:nvSpPr>
            <p:cNvPr id="34" name="Rectangle 33"/>
            <p:cNvSpPr/>
            <p:nvPr/>
          </p:nvSpPr>
          <p:spPr>
            <a:xfrm>
              <a:off x="1668780" y="3352800"/>
              <a:ext cx="2514600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400" dirty="0"/>
                <a:t>www.cisred.org</a:t>
              </a:r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53568" y="4963177"/>
            <a:ext cx="2290048" cy="1366490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83124" y="5760720"/>
            <a:ext cx="3594053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/>
              <a:t>zmf.umm.uni-heidelberg.de</a:t>
            </a:r>
            <a:r>
              <a:rPr lang="en-US" sz="1400" dirty="0"/>
              <a:t>/apps/</a:t>
            </a:r>
            <a:r>
              <a:rPr lang="en-US" sz="1400" dirty="0" err="1"/>
              <a:t>zmf</a:t>
            </a:r>
            <a:r>
              <a:rPr lang="en-US" sz="1400" dirty="0"/>
              <a:t>/mirwalk2/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1"/>
          <a:srcRect r="82818"/>
          <a:stretch/>
        </p:blipFill>
        <p:spPr>
          <a:xfrm>
            <a:off x="852284" y="4903401"/>
            <a:ext cx="2094807" cy="79878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04461" y="3363986"/>
            <a:ext cx="4480503" cy="1161612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6561365" y="4451736"/>
            <a:ext cx="56306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/>
              <a:t>www.abcam.com</a:t>
            </a:r>
            <a:r>
              <a:rPr lang="en-US" sz="1400" b="1" dirty="0"/>
              <a:t>/kits/</a:t>
            </a:r>
            <a:r>
              <a:rPr lang="en-US" sz="1400" b="1" dirty="0" err="1"/>
              <a:t>microrna</a:t>
            </a:r>
            <a:r>
              <a:rPr lang="en-US" sz="1400" b="1" dirty="0"/>
              <a:t>-database-and-target-predictor-resources</a:t>
            </a:r>
          </a:p>
        </p:txBody>
      </p:sp>
    </p:spTree>
    <p:extLst>
      <p:ext uri="{BB962C8B-B14F-4D97-AF65-F5344CB8AC3E}">
        <p14:creationId xmlns:p14="http://schemas.microsoft.com/office/powerpoint/2010/main" val="26282281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Motif discovery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4/8/18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68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1491" t="14080" r="22473" b="5920"/>
          <a:stretch>
            <a:fillRect/>
          </a:stretch>
        </p:blipFill>
        <p:spPr bwMode="auto">
          <a:xfrm>
            <a:off x="1622368" y="1729050"/>
            <a:ext cx="3886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 l="1491" t="15000" r="20982" b="25000"/>
          <a:stretch>
            <a:fillRect/>
          </a:stretch>
        </p:blipFill>
        <p:spPr bwMode="auto">
          <a:xfrm>
            <a:off x="6727768" y="3786450"/>
            <a:ext cx="3886200" cy="2690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 l="1491" t="15000" r="9055" b="21667"/>
          <a:stretch>
            <a:fillRect/>
          </a:stretch>
        </p:blipFill>
        <p:spPr bwMode="auto">
          <a:xfrm>
            <a:off x="6727768" y="1028013"/>
            <a:ext cx="3886200" cy="2461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/>
          <a:srcRect t="15000" r="4583" b="3333"/>
          <a:stretch>
            <a:fillRect/>
          </a:stretch>
        </p:blipFill>
        <p:spPr bwMode="auto">
          <a:xfrm>
            <a:off x="2155768" y="3710250"/>
            <a:ext cx="3886200" cy="2975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7" descr="C:\Users\eblis\Documents\My Dropbox\archive\logos\biomart.gif"/>
          <p:cNvPicPr>
            <a:picLocks noChangeAspect="1" noChangeArrowheads="1"/>
          </p:cNvPicPr>
          <p:nvPr/>
        </p:nvPicPr>
        <p:blipFill>
          <a:blip r:embed="rId6" cstate="print"/>
          <a:srcRect r="40741"/>
          <a:stretch>
            <a:fillRect/>
          </a:stretch>
        </p:blipFill>
        <p:spPr bwMode="auto">
          <a:xfrm>
            <a:off x="2384369" y="1043250"/>
            <a:ext cx="1075765" cy="457200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851416" y="1500450"/>
            <a:ext cx="1600200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dirty="0">
                <a:solidFill>
                  <a:srgbClr val="FFFFFF"/>
                </a:solidFill>
              </a:rPr>
              <a:t>meme.sdsc.edu</a:t>
            </a:r>
          </a:p>
        </p:txBody>
      </p:sp>
      <p:pic>
        <p:nvPicPr>
          <p:cNvPr id="12" name="Picture 8" descr="C:\Users\eblis\Documents\My Dropbox\archive\logos\meme.png"/>
          <p:cNvPicPr>
            <a:picLocks noChangeAspect="1" noChangeArrowheads="1"/>
          </p:cNvPicPr>
          <p:nvPr/>
        </p:nvPicPr>
        <p:blipFill>
          <a:blip r:embed="rId7" cstate="print"/>
          <a:srcRect r="14305"/>
          <a:stretch>
            <a:fillRect/>
          </a:stretch>
        </p:blipFill>
        <p:spPr bwMode="auto">
          <a:xfrm>
            <a:off x="3794461" y="1043250"/>
            <a:ext cx="1714110" cy="457200"/>
          </a:xfrm>
          <a:prstGeom prst="rect">
            <a:avLst/>
          </a:prstGeom>
          <a:noFill/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8" cstate="print"/>
          <a:srcRect t="15000" r="4583" b="33220"/>
          <a:stretch>
            <a:fillRect/>
          </a:stretch>
        </p:blipFill>
        <p:spPr bwMode="auto">
          <a:xfrm>
            <a:off x="6194368" y="1111690"/>
            <a:ext cx="3886200" cy="188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9" cstate="print"/>
          <a:srcRect t="15000" r="18001" b="6667"/>
          <a:stretch>
            <a:fillRect/>
          </a:stretch>
        </p:blipFill>
        <p:spPr bwMode="auto">
          <a:xfrm>
            <a:off x="6194368" y="3056318"/>
            <a:ext cx="3886200" cy="3320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892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3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36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Regulatory data and tools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4/8/18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69</a:t>
            </a:fld>
            <a:endParaRPr lang="en-US"/>
          </a:p>
        </p:txBody>
      </p:sp>
      <p:pic>
        <p:nvPicPr>
          <p:cNvPr id="6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4204" y="885304"/>
            <a:ext cx="7963593" cy="5972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17998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Data used in regulatory network analyses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Sequence motifs.</a:t>
            </a:r>
          </a:p>
          <a:p>
            <a:pPr lvl="1"/>
            <a:r>
              <a:rPr lang="en-US" b="1" dirty="0"/>
              <a:t>Seq. location or co-occurrence.</a:t>
            </a:r>
          </a:p>
          <a:p>
            <a:r>
              <a:rPr lang="en-US" b="1" dirty="0"/>
              <a:t>Physical binding (</a:t>
            </a:r>
            <a:r>
              <a:rPr lang="en-US" b="1" dirty="0" err="1"/>
              <a:t>ChIP</a:t>
            </a:r>
            <a:r>
              <a:rPr lang="en-US" b="1" dirty="0"/>
              <a:t>).</a:t>
            </a:r>
          </a:p>
          <a:p>
            <a:r>
              <a:rPr lang="en-US" b="1" dirty="0"/>
              <a:t>Conservation.</a:t>
            </a:r>
          </a:p>
          <a:p>
            <a:r>
              <a:rPr lang="en-US" b="1" dirty="0" err="1"/>
              <a:t>Coexpression</a:t>
            </a:r>
            <a:r>
              <a:rPr lang="en-US" b="1" dirty="0"/>
              <a:t>.</a:t>
            </a:r>
          </a:p>
          <a:p>
            <a:pPr lvl="1"/>
            <a:r>
              <a:rPr lang="en-US" dirty="0"/>
              <a:t>Particularly during perturbation or mutation/knockout.</a:t>
            </a:r>
          </a:p>
          <a:p>
            <a:r>
              <a:rPr lang="en-US" dirty="0"/>
              <a:t>Chromatin structure.</a:t>
            </a:r>
          </a:p>
          <a:p>
            <a:pPr lvl="1"/>
            <a:r>
              <a:rPr lang="en-US" dirty="0"/>
              <a:t>*-C.</a:t>
            </a:r>
          </a:p>
          <a:p>
            <a:r>
              <a:rPr lang="en-US" dirty="0"/>
              <a:t>Protein-protein interaction networks.</a:t>
            </a:r>
          </a:p>
          <a:p>
            <a:r>
              <a:rPr lang="en-US" dirty="0"/>
              <a:t>Protein structure.</a:t>
            </a:r>
          </a:p>
          <a:p>
            <a:r>
              <a:rPr lang="mr-IN" dirty="0"/>
              <a:t>…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4/8/18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4441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539" y="982290"/>
            <a:ext cx="11714922" cy="5406829"/>
          </a:xfrm>
        </p:spPr>
        <p:txBody>
          <a:bodyPr/>
          <a:lstStyle/>
          <a:p>
            <a:r>
              <a:rPr lang="en-US" sz="2400" dirty="0"/>
              <a:t>Start planning for the final project </a:t>
            </a:r>
            <a:r>
              <a:rPr lang="mr-IN" sz="2400" dirty="0"/>
              <a:t>–</a:t>
            </a:r>
            <a:r>
              <a:rPr lang="en-US" sz="2400" dirty="0"/>
              <a:t> sign up by next Monday.</a:t>
            </a:r>
          </a:p>
          <a:p>
            <a:pPr lvl="1"/>
            <a:r>
              <a:rPr lang="en-US" sz="2000" dirty="0"/>
              <a:t>Don’t forget to leave time for iteration!</a:t>
            </a:r>
          </a:p>
          <a:p>
            <a:r>
              <a:rPr lang="en-US" sz="2400" dirty="0"/>
              <a:t>Regulatory motif discovery from primary sequence is hard.</a:t>
            </a:r>
          </a:p>
          <a:p>
            <a:pPr lvl="1"/>
            <a:r>
              <a:rPr lang="en-US" sz="2000" dirty="0"/>
              <a:t>Look for enriched binding sites upstream of transcribed targets.</a:t>
            </a:r>
          </a:p>
          <a:p>
            <a:r>
              <a:rPr lang="en-US" sz="2400" dirty="0"/>
              <a:t>Enrichment can be determined by different statistical optimization strategies.</a:t>
            </a:r>
          </a:p>
          <a:p>
            <a:pPr lvl="1"/>
            <a:r>
              <a:rPr lang="en-US" sz="2000" dirty="0"/>
              <a:t>Gibbs sampling, Expectation Maximization, others.</a:t>
            </a:r>
          </a:p>
          <a:p>
            <a:r>
              <a:rPr lang="en-US" sz="2400" dirty="0"/>
              <a:t>Motifs themselves can be represented by several data models.</a:t>
            </a:r>
          </a:p>
          <a:p>
            <a:pPr lvl="1"/>
            <a:r>
              <a:rPr lang="en-US" sz="2000" dirty="0"/>
              <a:t>Consensus sequences, degenerate patterns, position weight matrices, PSSMs, graphs</a:t>
            </a:r>
            <a:r>
              <a:rPr lang="mr-IN" sz="2000" dirty="0"/>
              <a:t>…</a:t>
            </a:r>
            <a:endParaRPr lang="en-US" sz="2000" dirty="0"/>
          </a:p>
          <a:p>
            <a:r>
              <a:rPr lang="en-US" sz="2400" dirty="0"/>
              <a:t>Chromatin immunoprecipitation provides regulatory binding evidence.</a:t>
            </a:r>
          </a:p>
          <a:p>
            <a:pPr lvl="1"/>
            <a:r>
              <a:rPr lang="en-US" sz="2000" dirty="0"/>
              <a:t>Works best when integrated with multiple data types: expression, conservation, etc.</a:t>
            </a:r>
          </a:p>
          <a:p>
            <a:r>
              <a:rPr lang="en-US" sz="2400" dirty="0"/>
              <a:t>miRNAs represent another level of post-transcriptional regulation.</a:t>
            </a:r>
          </a:p>
          <a:p>
            <a:pPr lvl="1"/>
            <a:r>
              <a:rPr lang="en-US" sz="2000" dirty="0"/>
              <a:t>Find miRNA genes as conserved, structurally favorable ORFs.</a:t>
            </a:r>
          </a:p>
          <a:p>
            <a:pPr lvl="1"/>
            <a:r>
              <a:rPr lang="en-US" sz="2000" dirty="0"/>
              <a:t>Find miRNA targets by complementarity, </a:t>
            </a:r>
            <a:r>
              <a:rPr lang="en-US" sz="2000" dirty="0" err="1"/>
              <a:t>coexpression</a:t>
            </a:r>
            <a:r>
              <a:rPr lang="en-US" sz="2000" dirty="0"/>
              <a:t>, conservation.</a:t>
            </a:r>
          </a:p>
          <a:p>
            <a:r>
              <a:rPr lang="en-US" sz="2400" dirty="0"/>
              <a:t>Finally, regulatory circuit / network reconstruction can use many different models.</a:t>
            </a:r>
          </a:p>
          <a:p>
            <a:pPr lvl="1"/>
            <a:r>
              <a:rPr lang="en-US" sz="2000" dirty="0"/>
              <a:t>Bayes nets, linear models, dynamical systems; beware the hairball!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4/8/18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62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Regulatory elements from primary sequence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4/8/18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 b="17629"/>
          <a:stretch>
            <a:fillRect/>
          </a:stretch>
        </p:blipFill>
        <p:spPr bwMode="auto">
          <a:xfrm>
            <a:off x="3926182" y="105603"/>
            <a:ext cx="4339636" cy="5091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842228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Suppose biology precisely fit the expected model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4/8/18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9473" t="28304" r="5264" b="15322"/>
          <a:stretch/>
        </p:blipFill>
        <p:spPr bwMode="auto">
          <a:xfrm>
            <a:off x="944389" y="946485"/>
            <a:ext cx="10303223" cy="5788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82788687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CAD4168-4D43-264D-83B9-4AEF44CD9354}" vid="{EEADB94A-34CF-B34C-9AB9-867A5C09D9E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5162</TotalTime>
  <Words>1942</Words>
  <Application>Microsoft Macintosh PowerPoint</Application>
  <PresentationFormat>Widescreen</PresentationFormat>
  <Paragraphs>412</Paragraphs>
  <Slides>70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8" baseType="lpstr">
      <vt:lpstr>ＭＳ Ｐゴシック</vt:lpstr>
      <vt:lpstr>Arial</vt:lpstr>
      <vt:lpstr>Calibri</vt:lpstr>
      <vt:lpstr>LucidaGrande</vt:lpstr>
      <vt:lpstr>Mangal</vt:lpstr>
      <vt:lpstr>msgothic</vt:lpstr>
      <vt:lpstr>Wingdings</vt:lpstr>
      <vt:lpstr>template</vt:lpstr>
      <vt:lpstr>Transcriptional regulation</vt:lpstr>
      <vt:lpstr>Final project</vt:lpstr>
      <vt:lpstr>Transcriptional regulation (and friends)</vt:lpstr>
      <vt:lpstr>Identifying transcriptional regulatory elements</vt:lpstr>
      <vt:lpstr>Complicated due to underlying molecular mechanisms</vt:lpstr>
      <vt:lpstr>The gap between biology and model</vt:lpstr>
      <vt:lpstr>Data used in regulatory network analyses</vt:lpstr>
      <vt:lpstr>Regulatory elements from primary sequence</vt:lpstr>
      <vt:lpstr>Suppose biology precisely fit the expected model</vt:lpstr>
      <vt:lpstr>From coexpressed modules to motifs</vt:lpstr>
      <vt:lpstr>Can human beings solve the problem?</vt:lpstr>
      <vt:lpstr>Can human beings solve the problem?</vt:lpstr>
      <vt:lpstr>Can human beings solve the problem?</vt:lpstr>
      <vt:lpstr>An aside: representing sequence motifs</vt:lpstr>
      <vt:lpstr>Consensus sequences</vt:lpstr>
      <vt:lpstr>Ambiguous consensus sequences</vt:lpstr>
      <vt:lpstr>Position weight matrices</vt:lpstr>
      <vt:lpstr>Position specific scoring matrices</vt:lpstr>
      <vt:lpstr>Motif sequence logos</vt:lpstr>
      <vt:lpstr>PSSMs make it easy to locate motifs in sequences</vt:lpstr>
      <vt:lpstr>Modeling motifs (MSAs) as graphs</vt:lpstr>
      <vt:lpstr>Modeling motifs (MSAs) as graphs</vt:lpstr>
      <vt:lpstr>Modeling motifs (MSAs) as HMMs</vt:lpstr>
      <vt:lpstr>Back to business…</vt:lpstr>
      <vt:lpstr>Identifying enriched regulatory sequence motifs</vt:lpstr>
      <vt:lpstr>Probabilistic mechanisms for sequence model fitting</vt:lpstr>
      <vt:lpstr>Gibbs sampling for enriched motif identification</vt:lpstr>
      <vt:lpstr>Gibbs sampling for enriched motif identification</vt:lpstr>
      <vt:lpstr>Gibbs sampling for enriched motif identification</vt:lpstr>
      <vt:lpstr>Gibbs sampling for enriched motif identification</vt:lpstr>
      <vt:lpstr>Expectation Maximization (EM) for enriched motif identification</vt:lpstr>
      <vt:lpstr>Expectation Maximization (EM) for enriched motif identification</vt:lpstr>
      <vt:lpstr>ChIP-((chip)|(seq))</vt:lpstr>
      <vt:lpstr>High-throughput chromatin immunoprecipitation</vt:lpstr>
      <vt:lpstr>Motif discovery from ChIP-* experiments</vt:lpstr>
      <vt:lpstr>MDscan for motif identification in ChIP sequences</vt:lpstr>
      <vt:lpstr>MDscan for motif identification in ChIP sequences</vt:lpstr>
      <vt:lpstr>MDscan for motif identification in ChIP sequences</vt:lpstr>
      <vt:lpstr>MDscan for motif identification in ChIP sequences</vt:lpstr>
      <vt:lpstr>MDscan for motif identification in ChIP sequences</vt:lpstr>
      <vt:lpstr>MDscan for motif identification in ChIP sequences</vt:lpstr>
      <vt:lpstr>Integrating multiple data types for ChIP analysis</vt:lpstr>
      <vt:lpstr>Integrating multiple data types for ChIP analysis</vt:lpstr>
      <vt:lpstr>Global properties of the resulting yeast regulome</vt:lpstr>
      <vt:lpstr>miRNAs</vt:lpstr>
      <vt:lpstr>miRNA biology in one slide</vt:lpstr>
      <vt:lpstr>miRNA biology in one two slides</vt:lpstr>
      <vt:lpstr>miRNA genes</vt:lpstr>
      <vt:lpstr>Finding miRNA genes: MiRscan</vt:lpstr>
      <vt:lpstr>Finding miRNA genes: MiRscan</vt:lpstr>
      <vt:lpstr>Finding miRNA targets</vt:lpstr>
      <vt:lpstr>Finding miRNA targets: RNA structure</vt:lpstr>
      <vt:lpstr>Finding miRNA targets: conservation</vt:lpstr>
      <vt:lpstr>Finding miRNA targets: integration</vt:lpstr>
      <vt:lpstr>Finding miRNA targets: it’s still hard!</vt:lpstr>
      <vt:lpstr>Regulatory circuit and network reconstruction</vt:lpstr>
      <vt:lpstr>Probabilistic models for regulatory circuits</vt:lpstr>
      <vt:lpstr>Probabilistic models for regulatory circuits</vt:lpstr>
      <vt:lpstr>Probabilistic models for regulatory circuits</vt:lpstr>
      <vt:lpstr>Bayesian networks for single cell regulatory networks</vt:lpstr>
      <vt:lpstr>“Module networks” representing regulatory circuits</vt:lpstr>
      <vt:lpstr>Biophysical dynamical systems of regulatory circuits</vt:lpstr>
      <vt:lpstr>Avoiding the genome-wide network trap</vt:lpstr>
      <vt:lpstr>Local regulatory network reconstruction: the Inferelator</vt:lpstr>
      <vt:lpstr>Local regulatory network reconstruction: FIRE</vt:lpstr>
      <vt:lpstr>Tools and resources</vt:lpstr>
      <vt:lpstr>Transcription factors and miRNAs</vt:lpstr>
      <vt:lpstr>Motif discovery</vt:lpstr>
      <vt:lpstr>Regulatory data and tools</vt:lpstr>
      <vt:lpstr>Summary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Genomic Data Manipulation</dc:title>
  <dc:creator>Curtis Huttenhower</dc:creator>
  <cp:lastModifiedBy>Huttenhower, Curtis</cp:lastModifiedBy>
  <cp:revision>683</cp:revision>
  <dcterms:created xsi:type="dcterms:W3CDTF">2017-01-05T15:59:06Z</dcterms:created>
  <dcterms:modified xsi:type="dcterms:W3CDTF">2018-04-08T21:26:07Z</dcterms:modified>
</cp:coreProperties>
</file>