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33"/>
  </p:notesMasterIdLst>
  <p:sldIdLst>
    <p:sldId id="362" r:id="rId2"/>
    <p:sldId id="398" r:id="rId3"/>
    <p:sldId id="369" r:id="rId4"/>
    <p:sldId id="373" r:id="rId5"/>
    <p:sldId id="374" r:id="rId6"/>
    <p:sldId id="386" r:id="rId7"/>
    <p:sldId id="370" r:id="rId8"/>
    <p:sldId id="375" r:id="rId9"/>
    <p:sldId id="376" r:id="rId10"/>
    <p:sldId id="377" r:id="rId11"/>
    <p:sldId id="378" r:id="rId12"/>
    <p:sldId id="379" r:id="rId13"/>
    <p:sldId id="380" r:id="rId14"/>
    <p:sldId id="381" r:id="rId15"/>
    <p:sldId id="382" r:id="rId16"/>
    <p:sldId id="383" r:id="rId17"/>
    <p:sldId id="384" r:id="rId18"/>
    <p:sldId id="385" r:id="rId19"/>
    <p:sldId id="371" r:id="rId20"/>
    <p:sldId id="387" r:id="rId21"/>
    <p:sldId id="388" r:id="rId22"/>
    <p:sldId id="389" r:id="rId23"/>
    <p:sldId id="390" r:id="rId24"/>
    <p:sldId id="391" r:id="rId25"/>
    <p:sldId id="392" r:id="rId26"/>
    <p:sldId id="372" r:id="rId27"/>
    <p:sldId id="393" r:id="rId28"/>
    <p:sldId id="394" r:id="rId29"/>
    <p:sldId id="395" r:id="rId30"/>
    <p:sldId id="396" r:id="rId31"/>
    <p:sldId id="3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9"/>
    <p:restoredTop sz="94633"/>
  </p:normalViewPr>
  <p:slideViewPr>
    <p:cSldViewPr snapToGrid="0" snapToObjects="1">
      <p:cViewPr varScale="1">
        <p:scale>
          <a:sx n="115" d="100"/>
          <a:sy n="115" d="100"/>
        </p:scale>
        <p:origin x="208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469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497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4/10/18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Epigenetics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909457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</a:t>
            </a:r>
            <a:r>
              <a:rPr lang="en-US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26482" y="6224336"/>
            <a:ext cx="4139036" cy="633663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ctr"/>
            <a:r>
              <a:rPr lang="en-US" b="1" dirty="0"/>
              <a:t>Shirley Liu</a:t>
            </a:r>
          </a:p>
          <a:p>
            <a:pPr algn="ctr"/>
            <a:r>
              <a:rPr lang="en-US" b="1" dirty="0"/>
              <a:t>GC Yuan</a:t>
            </a:r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 by modifications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4" descr="nature01411-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31" y="955807"/>
            <a:ext cx="6482113" cy="58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322" y="883920"/>
            <a:ext cx="1866900" cy="2349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54530" y="6234954"/>
            <a:ext cx="18293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and </a:t>
            </a:r>
            <a:r>
              <a:rPr lang="en-US" sz="1050" dirty="0" err="1">
                <a:ea typeface="ＭＳ Ｐゴシック" charset="0"/>
              </a:rPr>
              <a:t>Groudine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5818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enhanc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71" y="3352800"/>
            <a:ext cx="88693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578333" y="1154113"/>
            <a:ext cx="5562600" cy="1589087"/>
            <a:chOff x="1447800" y="1078468"/>
            <a:chExt cx="5562600" cy="15885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825625" y="1944940"/>
              <a:ext cx="48069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2438400" y="1840468"/>
              <a:ext cx="11826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b="1">
                  <a:solidFill>
                    <a:srgbClr val="00B050"/>
                  </a:solidFill>
                </a:rPr>
                <a:t>A</a:t>
              </a:r>
              <a:r>
                <a:rPr lang="en-US" altLang="x-none" sz="2400" b="1">
                  <a:solidFill>
                    <a:srgbClr val="0070C0"/>
                  </a:solidFill>
                </a:rPr>
                <a:t>C</a:t>
              </a:r>
              <a:r>
                <a:rPr lang="en-US" altLang="x-none" sz="2400" b="1">
                  <a:solidFill>
                    <a:srgbClr val="00B050"/>
                  </a:solidFill>
                </a:rPr>
                <a:t>A</a:t>
              </a:r>
              <a:r>
                <a:rPr lang="en-US" altLang="x-none" sz="2400" b="1">
                  <a:solidFill>
                    <a:srgbClr val="FF0000"/>
                  </a:solidFill>
                </a:rPr>
                <a:t>T</a:t>
              </a:r>
              <a:r>
                <a:rPr lang="en-US" altLang="x-none" sz="2400" b="1">
                  <a:solidFill>
                    <a:srgbClr val="FF9900"/>
                  </a:solidFill>
                </a:rPr>
                <a:t>G</a:t>
              </a:r>
              <a:r>
                <a:rPr lang="en-US" altLang="x-none" sz="2400" b="1">
                  <a:solidFill>
                    <a:srgbClr val="FF0000"/>
                  </a:solidFill>
                </a:rPr>
                <a:t>T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3598911" y="1808463"/>
              <a:ext cx="27295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735388" y="1670398"/>
              <a:ext cx="725487" cy="1587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737957" y="2172667"/>
              <a:ext cx="363411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735388" y="1917962"/>
              <a:ext cx="2238375" cy="269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84438" y="1260966"/>
              <a:ext cx="1119187" cy="3649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TF</a:t>
              </a:r>
            </a:p>
          </p:txBody>
        </p:sp>
        <p:sp>
          <p:nvSpPr>
            <p:cNvPr id="15" name="Curved Down Arrow 14"/>
            <p:cNvSpPr/>
            <p:nvPr/>
          </p:nvSpPr>
          <p:spPr>
            <a:xfrm>
              <a:off x="3603625" y="1078468"/>
              <a:ext cx="1316038" cy="364997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22800" y="2370242"/>
              <a:ext cx="692150" cy="176150"/>
            </a:xfrm>
            <a:custGeom>
              <a:avLst/>
              <a:gdLst>
                <a:gd name="connsiteX0" fmla="*/ 0 w 801045"/>
                <a:gd name="connsiteY0" fmla="*/ 294724 h 294724"/>
                <a:gd name="connsiteX1" fmla="*/ 234268 w 801045"/>
                <a:gd name="connsiteY1" fmla="*/ 15114 h 294724"/>
                <a:gd name="connsiteX2" fmla="*/ 544106 w 801045"/>
                <a:gd name="connsiteY2" fmla="*/ 249382 h 294724"/>
                <a:gd name="connsiteX3" fmla="*/ 801045 w 801045"/>
                <a:gd name="connsiteY3" fmla="*/ 0 h 29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045" h="294724">
                  <a:moveTo>
                    <a:pt x="0" y="294724"/>
                  </a:moveTo>
                  <a:cubicBezTo>
                    <a:pt x="71792" y="158697"/>
                    <a:pt x="143584" y="22671"/>
                    <a:pt x="234268" y="15114"/>
                  </a:cubicBezTo>
                  <a:cubicBezTo>
                    <a:pt x="324952" y="7557"/>
                    <a:pt x="449643" y="251901"/>
                    <a:pt x="544106" y="249382"/>
                  </a:cubicBezTo>
                  <a:cubicBezTo>
                    <a:pt x="638569" y="246863"/>
                    <a:pt x="719807" y="123431"/>
                    <a:pt x="801045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5315288" y="2446050"/>
              <a:ext cx="511284" cy="2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/>
                <a:t>RNA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671087"/>
              <a:ext cx="773498" cy="53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902" y="1671087"/>
              <a:ext cx="773498" cy="53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7006984" y="3253048"/>
            <a:ext cx="5126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Modifications can change placement.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Or change conformational structure.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Or directly modify TF recruitment.</a:t>
            </a:r>
          </a:p>
        </p:txBody>
      </p:sp>
    </p:spTree>
    <p:extLst>
      <p:ext uri="{BB962C8B-B14F-4D97-AF65-F5344CB8AC3E}">
        <p14:creationId xmlns:p14="http://schemas.microsoft.com/office/powerpoint/2010/main" val="2115352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13" y="3674225"/>
            <a:ext cx="2614202" cy="1933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Assaying nucleosome positions by </a:t>
            </a:r>
            <a:r>
              <a:rPr lang="en-US" dirty="0" err="1"/>
              <a:t>ChIP</a:t>
            </a:r>
            <a:r>
              <a:rPr lang="en-US" dirty="0"/>
              <a:t>-*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3" descr="nrg2641-f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b="57427"/>
          <a:stretch/>
        </p:blipFill>
        <p:spPr bwMode="auto">
          <a:xfrm>
            <a:off x="0" y="883921"/>
            <a:ext cx="4721629" cy="294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9380" y="1933722"/>
            <a:ext cx="10518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46" y="3108961"/>
            <a:ext cx="8272520" cy="364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76" y="3922904"/>
            <a:ext cx="1111849" cy="1523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80606"/>
          <a:stretch/>
        </p:blipFill>
        <p:spPr>
          <a:xfrm>
            <a:off x="6942966" y="883920"/>
            <a:ext cx="5143500" cy="13300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847868" y="689579"/>
            <a:ext cx="1176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>
                <a:ea typeface="ＭＳ Ｐゴシック" charset="0"/>
              </a:rPr>
              <a:t>biocluster.ucr.edu</a:t>
            </a:r>
            <a:endParaRPr lang="en-US" sz="105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2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1" y="0"/>
            <a:ext cx="34119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nucleosome positions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883920"/>
            <a:ext cx="1524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65" y="2876203"/>
            <a:ext cx="859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Segal 2006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0598" b="45860"/>
          <a:stretch/>
        </p:blipFill>
        <p:spPr>
          <a:xfrm>
            <a:off x="238539" y="3413555"/>
            <a:ext cx="2397649" cy="235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9228" b="40586"/>
          <a:stretch/>
        </p:blipFill>
        <p:spPr>
          <a:xfrm>
            <a:off x="3735600" y="2227811"/>
            <a:ext cx="4411742" cy="4620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5840" t="61223"/>
          <a:stretch/>
        </p:blipFill>
        <p:spPr>
          <a:xfrm>
            <a:off x="1980593" y="936548"/>
            <a:ext cx="2045498" cy="20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875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85" y="2017225"/>
            <a:ext cx="4901200" cy="4840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nucleosome positions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126" y="1055688"/>
            <a:ext cx="3408363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7891" y="883920"/>
            <a:ext cx="6484168" cy="883920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MACS (MACS2) – Liu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err="1"/>
              <a:t>Peakseq</a:t>
            </a:r>
            <a:r>
              <a:rPr lang="en-US" altLang="x-none" sz="1600" dirty="0"/>
              <a:t> – Gerstein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SPP – Park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GEM – Gifford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E-Range – </a:t>
            </a:r>
            <a:r>
              <a:rPr lang="en-US" altLang="x-none" sz="1600" dirty="0" err="1"/>
              <a:t>Wold</a:t>
            </a:r>
            <a:r>
              <a:rPr lang="en-US" altLang="x-none" sz="1600" dirty="0"/>
              <a:t>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Peak Finder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SICER – Peng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T-</a:t>
            </a:r>
            <a:r>
              <a:rPr lang="en-US" altLang="x-none" sz="1600" dirty="0" err="1"/>
              <a:t>Picr</a:t>
            </a:r>
            <a:r>
              <a:rPr lang="en-US" altLang="x-none" sz="1600" dirty="0"/>
              <a:t> – </a:t>
            </a:r>
            <a:r>
              <a:rPr lang="en-US" altLang="x-none" sz="1600" dirty="0" err="1"/>
              <a:t>Pachter</a:t>
            </a:r>
            <a:r>
              <a:rPr lang="en-US" altLang="x-none" sz="1600" dirty="0"/>
              <a:t> Lab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49489" y="6592385"/>
            <a:ext cx="104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Park NRG 2009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65977" y="5911499"/>
            <a:ext cx="1176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>
                <a:ea typeface="ＭＳ Ｐゴシック" charset="0"/>
              </a:rPr>
              <a:t>biocluster.ucr.edu</a:t>
            </a:r>
            <a:endParaRPr lang="en-US" sz="105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histone modification patterns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igv_GPR1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4" y="980472"/>
            <a:ext cx="11468810" cy="541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3504" y="1105911"/>
            <a:ext cx="11659957" cy="4778671"/>
            <a:chOff x="293504" y="1105911"/>
            <a:chExt cx="11659957" cy="4778671"/>
          </a:xfrm>
        </p:grpSpPr>
        <p:sp>
          <p:nvSpPr>
            <p:cNvPr id="7" name="Rectangle 6"/>
            <p:cNvSpPr/>
            <p:nvPr/>
          </p:nvSpPr>
          <p:spPr>
            <a:xfrm>
              <a:off x="6505776" y="1105911"/>
              <a:ext cx="573441" cy="4778671"/>
            </a:xfrm>
            <a:prstGeom prst="rect">
              <a:avLst/>
            </a:prstGeom>
            <a:noFill/>
            <a:ln w="127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3504" y="2763910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3504" y="4006364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3504" y="5406715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3504" y="1105911"/>
            <a:ext cx="11659957" cy="4778671"/>
            <a:chOff x="293504" y="1105911"/>
            <a:chExt cx="11659957" cy="4778671"/>
          </a:xfrm>
        </p:grpSpPr>
        <p:sp>
          <p:nvSpPr>
            <p:cNvPr id="8" name="Rectangle 7"/>
            <p:cNvSpPr/>
            <p:nvPr/>
          </p:nvSpPr>
          <p:spPr>
            <a:xfrm>
              <a:off x="7748231" y="1105911"/>
              <a:ext cx="573441" cy="4778671"/>
            </a:xfrm>
            <a:prstGeom prst="rect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3504" y="2315116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3504" y="3540945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3504" y="4928848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1662357"/>
            <a:ext cx="86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Stem cell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3855" y="3061666"/>
            <a:ext cx="1083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Lymphocyte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6626" y="4311798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Endothelial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51347" y="6089165"/>
            <a:ext cx="117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Wnt</a:t>
            </a:r>
            <a:r>
              <a:rPr lang="en-US" sz="1400" dirty="0"/>
              <a:t> receptor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1672" y="648930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6468" y="673860"/>
            <a:ext cx="143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Transcription</a:t>
            </a:r>
          </a:p>
        </p:txBody>
      </p:sp>
    </p:spTree>
    <p:extLst>
      <p:ext uri="{BB962C8B-B14F-4D97-AF65-F5344CB8AC3E}">
        <p14:creationId xmlns:p14="http://schemas.microsoft.com/office/powerpoint/2010/main" val="10803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histone modification patterns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sp>
        <p:nvSpPr>
          <p:cNvPr id="56" name="Content Placeholder 5"/>
          <p:cNvSpPr>
            <a:spLocks noGrp="1"/>
          </p:cNvSpPr>
          <p:nvPr>
            <p:ph idx="1"/>
          </p:nvPr>
        </p:nvSpPr>
        <p:spPr>
          <a:xfrm>
            <a:off x="1637608" y="114300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0070C0"/>
                </a:solidFill>
              </a:rPr>
              <a:t>ChromHMM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Ernst&amp;Kellis</a:t>
            </a:r>
            <a:r>
              <a:rPr lang="en-US" sz="2400" dirty="0"/>
              <a:t>); </a:t>
            </a:r>
            <a:r>
              <a:rPr lang="en-US" sz="2400" b="1" dirty="0" err="1">
                <a:solidFill>
                  <a:srgbClr val="0070C0"/>
                </a:solidFill>
              </a:rPr>
              <a:t>Segway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/>
              <a:t>Hoffman&amp;Noble</a:t>
            </a:r>
            <a:r>
              <a:rPr lang="en-US" sz="2400" dirty="0"/>
              <a:t>). </a:t>
            </a:r>
          </a:p>
          <a:p>
            <a:pPr eaLnBrk="1" hangingPunct="1">
              <a:defRPr/>
            </a:pPr>
            <a:r>
              <a:rPr lang="en-US" sz="2400" dirty="0"/>
              <a:t>Both are based on hidden Markov models (HMM).</a:t>
            </a:r>
          </a:p>
        </p:txBody>
      </p:sp>
      <p:grpSp>
        <p:nvGrpSpPr>
          <p:cNvPr id="57" name="Group 166"/>
          <p:cNvGrpSpPr>
            <a:grpSpLocks/>
          </p:cNvGrpSpPr>
          <p:nvPr/>
        </p:nvGrpSpPr>
        <p:grpSpPr bwMode="auto">
          <a:xfrm>
            <a:off x="2399608" y="2133600"/>
            <a:ext cx="8001000" cy="2463800"/>
            <a:chOff x="1467401" y="2362200"/>
            <a:chExt cx="7735069" cy="2463865"/>
          </a:xfrm>
        </p:grpSpPr>
        <p:sp>
          <p:nvSpPr>
            <p:cNvPr id="58" name="TextBox 83"/>
            <p:cNvSpPr txBox="1">
              <a:spLocks noChangeArrowheads="1"/>
            </p:cNvSpPr>
            <p:nvPr/>
          </p:nvSpPr>
          <p:spPr bwMode="auto">
            <a:xfrm>
              <a:off x="6096000" y="4062761"/>
              <a:ext cx="3106470" cy="76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x-none" sz="2400"/>
                <a:t>histone mark intensities</a:t>
              </a:r>
            </a:p>
          </p:txBody>
        </p:sp>
        <p:sp>
          <p:nvSpPr>
            <p:cNvPr id="59" name="TextBox 85"/>
            <p:cNvSpPr txBox="1">
              <a:spLocks noChangeArrowheads="1"/>
            </p:cNvSpPr>
            <p:nvPr/>
          </p:nvSpPr>
          <p:spPr bwMode="auto">
            <a:xfrm>
              <a:off x="6096000" y="2386361"/>
              <a:ext cx="2438400" cy="430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x-none" sz="2400"/>
                <a:t>chromatin state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906097" y="36735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437115" y="36735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994224" y="3673510"/>
              <a:ext cx="222537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824517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355535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911110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070553" y="36989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01571" y="36989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158680" y="3698910"/>
              <a:ext cx="222537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rot="5400000">
              <a:off x="2002587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>
              <a:off x="2536675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5400000">
              <a:off x="3083041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5400000">
              <a:off x="3838131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4372219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4918585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5744273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>
              <a:off x="6276827" y="3425085"/>
              <a:ext cx="349259" cy="1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>
              <a:off x="6823193" y="3425085"/>
              <a:ext cx="349259" cy="1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2044462" y="2919428"/>
              <a:ext cx="247093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78550" y="2919428"/>
              <a:ext cx="245558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123382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880006" y="2919428"/>
              <a:ext cx="247093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412560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958926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784614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318702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865068" y="2919428"/>
              <a:ext cx="245558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3473301" y="3051193"/>
              <a:ext cx="329968" cy="206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5327262" y="3051193"/>
              <a:ext cx="382149" cy="206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7188896" y="3043256"/>
              <a:ext cx="507998" cy="79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1467401" y="3043256"/>
              <a:ext cx="506463" cy="79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2299228" y="3046431"/>
              <a:ext cx="27932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2845594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4128633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4687277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6039380" y="3046431"/>
              <a:ext cx="27932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6579607" y="3046431"/>
              <a:ext cx="277787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986561"/>
              <a:ext cx="3048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362200"/>
              <a:ext cx="381000" cy="557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386361"/>
              <a:ext cx="685800" cy="50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870" y="3980775"/>
              <a:ext cx="709929" cy="53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1" y="5791200"/>
            <a:ext cx="4776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extBox 167"/>
          <p:cNvSpPr txBox="1">
            <a:spLocks noChangeArrowheads="1"/>
          </p:cNvSpPr>
          <p:nvPr/>
        </p:nvSpPr>
        <p:spPr bwMode="auto">
          <a:xfrm>
            <a:off x="1561408" y="4567238"/>
            <a:ext cx="2590800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 u="sng"/>
              <a:t>Assumptions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1396538" y="5257800"/>
            <a:ext cx="290807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>
                <a:solidFill>
                  <a:srgbClr val="7030A0"/>
                </a:solidFill>
              </a:rPr>
              <a:t>Markov property: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1396538" y="5938838"/>
            <a:ext cx="290807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>
                <a:solidFill>
                  <a:srgbClr val="7030A0"/>
                </a:solidFill>
              </a:rPr>
              <a:t>Independent </a:t>
            </a:r>
            <a:r>
              <a:rPr lang="en-US" altLang="x-none" sz="2400" b="1" dirty="0" err="1">
                <a:solidFill>
                  <a:srgbClr val="7030A0"/>
                </a:solidFill>
              </a:rPr>
              <a:t>obs</a:t>
            </a:r>
            <a:r>
              <a:rPr lang="en-US" altLang="x-none" sz="2400" b="1" dirty="0">
                <a:solidFill>
                  <a:srgbClr val="7030A0"/>
                </a:solidFill>
              </a:rPr>
              <a:t>:</a:t>
            </a:r>
          </a:p>
        </p:txBody>
      </p:sp>
      <p:pic>
        <p:nvPicPr>
          <p:cNvPr id="105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08" y="5267325"/>
            <a:ext cx="434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9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histone modification patterns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883920"/>
            <a:ext cx="75993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4084320"/>
            <a:ext cx="77819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22193" y="6581001"/>
            <a:ext cx="13193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x-none" sz="1200"/>
              <a:t>Ernst Nature </a:t>
            </a:r>
            <a:r>
              <a:rPr lang="en-US" altLang="x-none" sz="1200" dirty="0"/>
              <a:t>2011</a:t>
            </a:r>
          </a:p>
        </p:txBody>
      </p:sp>
    </p:spTree>
    <p:extLst>
      <p:ext uri="{BB962C8B-B14F-4D97-AF65-F5344CB8AC3E}">
        <p14:creationId xmlns:p14="http://schemas.microsoft.com/office/powerpoint/2010/main" val="227615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Chromatin domains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26244"/>
          <a:stretch>
            <a:fillRect/>
          </a:stretch>
        </p:blipFill>
        <p:spPr bwMode="auto">
          <a:xfrm>
            <a:off x="1703802" y="949047"/>
            <a:ext cx="86693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68839" y="964922"/>
            <a:ext cx="1022350" cy="5759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1516" tIns="15758" rIns="31516" bIns="1575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6"/>
          <a:stretch>
            <a:fillRect/>
          </a:stretch>
        </p:blipFill>
        <p:spPr bwMode="auto">
          <a:xfrm>
            <a:off x="1551402" y="1923772"/>
            <a:ext cx="10223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858039" y="1923772"/>
            <a:ext cx="4533900" cy="311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110076" y="5174972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solidFill>
                  <a:srgbClr val="7030A0"/>
                </a:solidFill>
              </a:rPr>
              <a:t>HHMM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91139" y="5022572"/>
            <a:ext cx="58381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dirty="0">
                <a:solidFill>
                  <a:srgbClr val="7030A0"/>
                </a:solidFill>
              </a:rPr>
              <a:t>Dom</a:t>
            </a:r>
          </a:p>
          <a:p>
            <a:pPr eaLnBrk="1" hangingPunct="1"/>
            <a:endParaRPr lang="en-US" altLang="x-none" sz="700" b="1" dirty="0">
              <a:solidFill>
                <a:srgbClr val="7030A0"/>
              </a:solidFill>
            </a:endParaRPr>
          </a:p>
          <a:p>
            <a:pPr eaLnBrk="1" hangingPunct="1"/>
            <a:r>
              <a:rPr lang="en-US" altLang="x-none" b="1" dirty="0" err="1">
                <a:solidFill>
                  <a:srgbClr val="7030A0"/>
                </a:solidFill>
              </a:rPr>
              <a:t>Nuc</a:t>
            </a:r>
            <a:endParaRPr lang="en-US" altLang="x-none" b="1" dirty="0">
              <a:solidFill>
                <a:srgbClr val="7030A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914939" y="5098772"/>
            <a:ext cx="152400" cy="533400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1229139" y="5643285"/>
            <a:ext cx="1344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solidFill>
                  <a:srgbClr val="0070C0"/>
                </a:solidFill>
              </a:rPr>
              <a:t>chromHMM</a:t>
            </a:r>
          </a:p>
        </p:txBody>
      </p:sp>
    </p:spTree>
    <p:extLst>
      <p:ext uri="{BB962C8B-B14F-4D97-AF65-F5344CB8AC3E}">
        <p14:creationId xmlns:p14="http://schemas.microsoft.com/office/powerpoint/2010/main" val="20793147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methylation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4100" y="629687"/>
            <a:ext cx="8051800" cy="36957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331466" y="158116"/>
            <a:ext cx="10159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Mariuswalter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79275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Sign up for a final project slot by </a:t>
            </a:r>
            <a:r>
              <a:rPr lang="en-US" sz="2400" b="1" u="sng" dirty="0"/>
              <a:t>end of day next Monday!</a:t>
            </a:r>
            <a:endParaRPr lang="en-US" sz="100" dirty="0"/>
          </a:p>
          <a:p>
            <a:pPr lvl="1"/>
            <a:r>
              <a:rPr lang="en-US" sz="2000" dirty="0"/>
              <a:t>Leave time to iterate </a:t>
            </a:r>
            <a:r>
              <a:rPr lang="mr-IN" sz="2000" dirty="0"/>
              <a:t>–</a:t>
            </a:r>
            <a:r>
              <a:rPr lang="en-US" sz="2000" dirty="0"/>
              <a:t> rare that first proposed project is accepted without revision.</a:t>
            </a:r>
          </a:p>
          <a:p>
            <a:r>
              <a:rPr lang="en-US" sz="2400" dirty="0"/>
              <a:t>Email instructional team with:</a:t>
            </a:r>
          </a:p>
          <a:p>
            <a:pPr lvl="1"/>
            <a:r>
              <a:rPr lang="en-US" sz="2000" dirty="0"/>
              <a:t>Group members (2-5, names + </a:t>
            </a:r>
            <a:r>
              <a:rPr lang="en-US" sz="2000" dirty="0" err="1"/>
              <a:t>CCed</a:t>
            </a:r>
            <a:r>
              <a:rPr lang="en-US" sz="2000" dirty="0"/>
              <a:t>) </a:t>
            </a:r>
            <a:r>
              <a:rPr lang="mr-IN" sz="2000" dirty="0"/>
              <a:t>–</a:t>
            </a:r>
            <a:r>
              <a:rPr lang="en-US" sz="2000" dirty="0"/>
              <a:t> can, but doesn’t have to be, same as midterm.</a:t>
            </a:r>
          </a:p>
          <a:p>
            <a:pPr lvl="1"/>
            <a:r>
              <a:rPr lang="en-US" sz="2000" u="sng" dirty="0"/>
              <a:t>1-2 paragraph summary of proposed project.</a:t>
            </a:r>
          </a:p>
          <a:p>
            <a:pPr lvl="1"/>
            <a:r>
              <a:rPr lang="en-US" sz="2000" dirty="0"/>
              <a:t>Date of presentation (April 25, 30, May 2, 7).</a:t>
            </a:r>
          </a:p>
          <a:p>
            <a:pPr lvl="2"/>
            <a:r>
              <a:rPr lang="en-US" sz="1800" dirty="0"/>
              <a:t>~3 presentations / day; first come, first served.</a:t>
            </a:r>
          </a:p>
          <a:p>
            <a:r>
              <a:rPr lang="en-US" sz="2400" dirty="0"/>
              <a:t>Any analysis project incorporating quantitative biomolecular data analysis.</a:t>
            </a:r>
          </a:p>
          <a:p>
            <a:pPr lvl="1"/>
            <a:r>
              <a:rPr lang="en-US" sz="2000" dirty="0"/>
              <a:t>Scope must be appropriate for number of people and time </a:t>
            </a:r>
            <a:r>
              <a:rPr lang="mr-IN" sz="2000" dirty="0"/>
              <a:t>–</a:t>
            </a:r>
            <a:r>
              <a:rPr lang="en-US" sz="2000" dirty="0"/>
              <a:t> not too much, too little.</a:t>
            </a:r>
          </a:p>
          <a:p>
            <a:pPr lvl="1"/>
            <a:r>
              <a:rPr lang="en-US" sz="2000" dirty="0"/>
              <a:t>Can be drawn from current research.</a:t>
            </a:r>
          </a:p>
          <a:p>
            <a:pPr lvl="1"/>
            <a:r>
              <a:rPr lang="en-US" sz="2000" dirty="0"/>
              <a:t>Will submit </a:t>
            </a:r>
            <a:r>
              <a:rPr lang="en-US" sz="2000" u="sng" dirty="0"/>
              <a:t>group</a:t>
            </a:r>
            <a:r>
              <a:rPr lang="en-US" sz="2000" dirty="0"/>
              <a:t> presentation and </a:t>
            </a:r>
            <a:r>
              <a:rPr lang="en-US" sz="2000" dirty="0" err="1"/>
              <a:t>code+data</a:t>
            </a:r>
            <a:r>
              <a:rPr lang="en-US" sz="2000" dirty="0"/>
              <a:t> package, </a:t>
            </a:r>
            <a:r>
              <a:rPr lang="en-US" sz="2000" u="sng" dirty="0"/>
              <a:t>individual</a:t>
            </a:r>
            <a:r>
              <a:rPr lang="en-US" sz="2000" dirty="0"/>
              <a:t> 2-4 page </a:t>
            </a:r>
            <a:r>
              <a:rPr lang="en-US" sz="2000" dirty="0" err="1"/>
              <a:t>writeup</a:t>
            </a:r>
            <a:r>
              <a:rPr lang="en-US" sz="2000" dirty="0"/>
              <a:t>.</a:t>
            </a:r>
          </a:p>
          <a:p>
            <a:pPr lvl="2"/>
            <a:r>
              <a:rPr lang="en-US" sz="1800" dirty="0"/>
              <a:t>Must include 1-2 figures and appropriate references; aim for 2 pages + citations (and overflow).</a:t>
            </a:r>
          </a:p>
          <a:p>
            <a:r>
              <a:rPr lang="en-US" sz="2400" dirty="0"/>
              <a:t>30 minute presentation + 5 minutes questions.</a:t>
            </a:r>
          </a:p>
          <a:p>
            <a:pPr lvl="1"/>
            <a:r>
              <a:rPr lang="en-US" sz="2000" dirty="0"/>
              <a:t>All group members must present.</a:t>
            </a:r>
          </a:p>
          <a:p>
            <a:pPr lvl="1"/>
            <a:r>
              <a:rPr lang="en-US" sz="2000" dirty="0"/>
              <a:t>Background/motivation, data, methods, results, discussion, questions/next steps.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Heritable repression through DNA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5" descr="dna_methy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6" y="1269723"/>
            <a:ext cx="10942983" cy="450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48763" y="5779592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Alberts MBC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6069" y="5271760"/>
            <a:ext cx="3319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Occurs at </a:t>
            </a:r>
            <a:r>
              <a:rPr lang="en-US" dirty="0" err="1"/>
              <a:t>CpG</a:t>
            </a:r>
            <a:r>
              <a:rPr lang="en-US" dirty="0"/>
              <a:t> dinucleotides.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Maintained during replication.</a:t>
            </a:r>
          </a:p>
        </p:txBody>
      </p:sp>
    </p:spTree>
    <p:extLst>
      <p:ext uri="{BB962C8B-B14F-4D97-AF65-F5344CB8AC3E}">
        <p14:creationId xmlns:p14="http://schemas.microsoft.com/office/powerpoint/2010/main" val="1724466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Heritable repression through DNA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58020"/>
            <a:ext cx="80010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16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92" y="4200939"/>
            <a:ext cx="6861533" cy="24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Methylation phenotypes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144588"/>
            <a:ext cx="5141844" cy="314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2767" y="835108"/>
            <a:ext cx="390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Dynamic during </a:t>
            </a:r>
            <a:r>
              <a:rPr lang="en-US"/>
              <a:t>cell type differentiation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58523" y="3833710"/>
            <a:ext cx="235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Aberrant during cancer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0183" y="6488870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Irizarry </a:t>
            </a:r>
            <a:r>
              <a:rPr lang="en-US" sz="1100" dirty="0" err="1"/>
              <a:t>NatureG</a:t>
            </a:r>
            <a:r>
              <a:rPr lang="en-US" sz="1100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5014561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le:Wiki Bisulfite sequencing Figure 1 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588" y="2955235"/>
            <a:ext cx="5610225" cy="39027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Assaying methylation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(Reduced representation) bisulfite sequencing (RRBS).</a:t>
            </a:r>
          </a:p>
          <a:p>
            <a:pPr lvl="1"/>
            <a:r>
              <a:rPr lang="en-US" dirty="0"/>
              <a:t>Chemically convert </a:t>
            </a:r>
            <a:r>
              <a:rPr lang="en-US" dirty="0" err="1"/>
              <a:t>unmethylated</a:t>
            </a:r>
            <a:r>
              <a:rPr lang="en-US" dirty="0"/>
              <a:t> C to U (RNA version of T).</a:t>
            </a:r>
          </a:p>
          <a:p>
            <a:pPr lvl="1"/>
            <a:r>
              <a:rPr lang="en-US" dirty="0"/>
              <a:t>Sequence the original and converted sequences and look for differences.</a:t>
            </a:r>
          </a:p>
          <a:p>
            <a:pPr lvl="1"/>
            <a:r>
              <a:rPr lang="en-US" dirty="0"/>
              <a:t>When “reduced,” PCR-enrich for </a:t>
            </a:r>
            <a:r>
              <a:rPr lang="en-US" dirty="0" err="1"/>
              <a:t>CpG</a:t>
            </a:r>
            <a:r>
              <a:rPr lang="en-US" dirty="0"/>
              <a:t>-rich genomic regions first </a:t>
            </a:r>
            <a:r>
              <a:rPr lang="mr-IN" dirty="0"/>
              <a:t>–</a:t>
            </a:r>
            <a:r>
              <a:rPr lang="en-US" dirty="0"/>
              <a:t> more efficient.</a:t>
            </a:r>
          </a:p>
          <a:p>
            <a:endParaRPr lang="en-US" sz="1000" dirty="0"/>
          </a:p>
          <a:p>
            <a:r>
              <a:rPr lang="en-US" dirty="0"/>
              <a:t>Methylated DNA immunoprecipitation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MeDIP</a:t>
            </a:r>
            <a:r>
              <a:rPr lang="en-US" dirty="0"/>
              <a:t>).</a:t>
            </a:r>
          </a:p>
          <a:p>
            <a:pPr lvl="1"/>
            <a:r>
              <a:rPr lang="en-US" dirty="0" err="1"/>
              <a:t>ChIP</a:t>
            </a:r>
            <a:r>
              <a:rPr lang="en-US" dirty="0"/>
              <a:t>-*, but antibodies against methyl-C</a:t>
            </a:r>
            <a:br>
              <a:rPr lang="en-US" dirty="0"/>
            </a:br>
            <a:r>
              <a:rPr lang="en-US" dirty="0"/>
              <a:t>instead.</a:t>
            </a:r>
          </a:p>
          <a:p>
            <a:endParaRPr lang="en-US" sz="1000" dirty="0"/>
          </a:p>
          <a:p>
            <a:r>
              <a:rPr lang="en-US" dirty="0"/>
              <a:t>Endonuclease digestion</a:t>
            </a:r>
          </a:p>
          <a:p>
            <a:pPr lvl="1"/>
            <a:r>
              <a:rPr lang="en-US" dirty="0"/>
              <a:t>Digest by methylation-sensitive, sequence-</a:t>
            </a:r>
            <a:br>
              <a:rPr lang="en-US" dirty="0"/>
            </a:br>
            <a:r>
              <a:rPr lang="en-US" dirty="0"/>
              <a:t>specific enzymes.</a:t>
            </a:r>
          </a:p>
          <a:p>
            <a:pPr lvl="1"/>
            <a:r>
              <a:rPr lang="en-US" dirty="0"/>
              <a:t>Then sequence to see where cuts are.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293" y="556577"/>
            <a:ext cx="1804506" cy="125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093" y="549641"/>
            <a:ext cx="1763720" cy="125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6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differential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833" y="1086678"/>
            <a:ext cx="5410860" cy="5691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21551" y="2308183"/>
            <a:ext cx="3124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QC.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Mapping.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Smoothing.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Testing (hierarchical).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15719" y="804408"/>
            <a:ext cx="1967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Hebestreit</a:t>
            </a:r>
            <a:r>
              <a:rPr lang="en-US" sz="1100" dirty="0"/>
              <a:t> Bioinformatics 2013</a:t>
            </a:r>
          </a:p>
        </p:txBody>
      </p:sp>
    </p:spTree>
    <p:extLst>
      <p:ext uri="{BB962C8B-B14F-4D97-AF65-F5344CB8AC3E}">
        <p14:creationId xmlns:p14="http://schemas.microsoft.com/office/powerpoint/2010/main" val="17067287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differential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0791"/>
            <a:ext cx="10287000" cy="568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1861" y="1140791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Adusumali</a:t>
            </a:r>
            <a:r>
              <a:rPr lang="en-US" sz="1200" dirty="0"/>
              <a:t> </a:t>
            </a:r>
            <a:r>
              <a:rPr lang="en-US" sz="1200" dirty="0" err="1"/>
              <a:t>BiB</a:t>
            </a:r>
            <a:r>
              <a:rPr lang="en-US" sz="1200" dirty="0"/>
              <a:t> 2014</a:t>
            </a:r>
          </a:p>
        </p:txBody>
      </p:sp>
      <p:sp>
        <p:nvSpPr>
          <p:cNvPr id="8" name="Rectangle 7"/>
          <p:cNvSpPr/>
          <p:nvPr/>
        </p:nvSpPr>
        <p:spPr>
          <a:xfrm>
            <a:off x="952500" y="4256115"/>
            <a:ext cx="10287000" cy="167917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Chromatin capture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54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651" y="0"/>
            <a:ext cx="5281635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CCCCCCCCCC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3C: Chromosome conformation capture (single locus pair).</a:t>
            </a:r>
          </a:p>
          <a:p>
            <a:pPr lvl="1"/>
            <a:r>
              <a:rPr lang="en-US" sz="1800" dirty="0"/>
              <a:t>Cross-link DNA, fragment, ligate with tagged primers, unlink,</a:t>
            </a:r>
            <a:br>
              <a:rPr lang="en-US" sz="1800" dirty="0"/>
            </a:br>
            <a:r>
              <a:rPr lang="en-US" sz="1800" dirty="0"/>
              <a:t>PCR, quantify.</a:t>
            </a:r>
          </a:p>
          <a:p>
            <a:endParaRPr lang="en-US" sz="1000" dirty="0"/>
          </a:p>
          <a:p>
            <a:r>
              <a:rPr lang="en-US" sz="2000" dirty="0"/>
              <a:t>4C: Chromosome conformation capture-on-chip (one locus</a:t>
            </a:r>
            <a:br>
              <a:rPr lang="en-US" sz="2000" dirty="0"/>
            </a:br>
            <a:r>
              <a:rPr lang="en-US" sz="2000" dirty="0"/>
              <a:t>to many).</a:t>
            </a:r>
          </a:p>
          <a:p>
            <a:pPr lvl="1"/>
            <a:r>
              <a:rPr lang="en-US" sz="1800" dirty="0"/>
              <a:t>Cross-link DNA, fragment, circularize with tagged primers,</a:t>
            </a:r>
            <a:br>
              <a:rPr lang="en-US" sz="1800" dirty="0"/>
            </a:br>
            <a:r>
              <a:rPr lang="en-US" sz="1800" dirty="0"/>
              <a:t>unlink, PCR, quantify.</a:t>
            </a:r>
          </a:p>
          <a:p>
            <a:endParaRPr lang="en-US" sz="1000" dirty="0"/>
          </a:p>
          <a:p>
            <a:r>
              <a:rPr lang="en-US" sz="2000" dirty="0"/>
              <a:t>5C: Chromosome conformation capture carbon copy</a:t>
            </a:r>
            <a:br>
              <a:rPr lang="en-US" sz="2000" dirty="0"/>
            </a:br>
            <a:r>
              <a:rPr lang="en-US" sz="2000" dirty="0"/>
              <a:t>(genome-wide).</a:t>
            </a:r>
          </a:p>
          <a:p>
            <a:pPr lvl="1"/>
            <a:r>
              <a:rPr lang="en-US" sz="1800" dirty="0"/>
              <a:t>Cross-link DNA, fragment, ligate with universal primers,</a:t>
            </a:r>
            <a:br>
              <a:rPr lang="en-US" sz="1800" dirty="0"/>
            </a:br>
            <a:r>
              <a:rPr lang="en-US" sz="1800" dirty="0"/>
              <a:t>unlink, PCR, sequence.</a:t>
            </a:r>
          </a:p>
          <a:p>
            <a:endParaRPr lang="en-US" sz="1000" dirty="0"/>
          </a:p>
          <a:p>
            <a:r>
              <a:rPr lang="en-US" sz="2000" dirty="0"/>
              <a:t>Hi-C: Chromosome conformation capture carbon copy</a:t>
            </a:r>
            <a:br>
              <a:rPr lang="en-US" sz="2000" dirty="0"/>
            </a:br>
            <a:r>
              <a:rPr lang="en-US" sz="2000" dirty="0"/>
              <a:t>(genome-wide).</a:t>
            </a:r>
          </a:p>
          <a:p>
            <a:pPr lvl="1"/>
            <a:r>
              <a:rPr lang="en-US" sz="1800" dirty="0"/>
              <a:t>Cross-link DNA, fragment, ligate with biotinylated primers,</a:t>
            </a:r>
            <a:br>
              <a:rPr lang="en-US" sz="1800" dirty="0"/>
            </a:br>
            <a:r>
              <a:rPr lang="en-US" sz="1800" dirty="0"/>
              <a:t>sequence.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9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Distal chromatin contact mapping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73" b="47394"/>
          <a:stretch/>
        </p:blipFill>
        <p:spPr>
          <a:xfrm>
            <a:off x="238540" y="1160919"/>
            <a:ext cx="6428267" cy="25835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83920"/>
            <a:ext cx="2113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Lieberman-Aiden Science 2009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1218" t="33851"/>
          <a:stretch/>
        </p:blipFill>
        <p:spPr>
          <a:xfrm>
            <a:off x="8698932" y="0"/>
            <a:ext cx="3304646" cy="6631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6916" r="48160" b="63636"/>
          <a:stretch/>
        </p:blipFill>
        <p:spPr>
          <a:xfrm>
            <a:off x="5817955" y="3270621"/>
            <a:ext cx="3136641" cy="33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b="74788"/>
          <a:stretch/>
        </p:blipFill>
        <p:spPr>
          <a:xfrm>
            <a:off x="6966065" y="3893858"/>
            <a:ext cx="5225935" cy="296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ChIA</a:t>
            </a:r>
            <a:r>
              <a:rPr lang="en-US" sz="3600" dirty="0"/>
              <a:t>-PET: Chromatin Interaction Analysis by Paired-End Tags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90303"/>
          <a:stretch/>
        </p:blipFill>
        <p:spPr>
          <a:xfrm>
            <a:off x="826755" y="1014152"/>
            <a:ext cx="10538489" cy="1463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7530" y="810537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/>
              <a:t>Fullwood</a:t>
            </a:r>
            <a:r>
              <a:rPr lang="en-US" sz="1200" dirty="0"/>
              <a:t> Nature 2009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539" y="2477192"/>
            <a:ext cx="6224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Hi-C + </a:t>
            </a:r>
            <a:r>
              <a:rPr lang="en-US" sz="2800" dirty="0" err="1"/>
              <a:t>ChIP</a:t>
            </a:r>
            <a:r>
              <a:rPr lang="en-US" sz="2800" dirty="0"/>
              <a:t> for your TF/protein of interest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t="62788"/>
          <a:stretch/>
        </p:blipFill>
        <p:spPr>
          <a:xfrm>
            <a:off x="554423" y="3146154"/>
            <a:ext cx="6556080" cy="289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54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Nucleosomes and histones.</a:t>
            </a:r>
          </a:p>
          <a:p>
            <a:pPr lvl="1"/>
            <a:r>
              <a:rPr lang="en-US" dirty="0"/>
              <a:t>Nucleosome positioning.</a:t>
            </a:r>
          </a:p>
          <a:p>
            <a:pPr lvl="1"/>
            <a:r>
              <a:rPr lang="en-US" dirty="0"/>
              <a:t>Histone modifications.</a:t>
            </a:r>
          </a:p>
          <a:p>
            <a:endParaRPr lang="en-US" dirty="0"/>
          </a:p>
          <a:p>
            <a:r>
              <a:rPr lang="en-US" dirty="0"/>
              <a:t>DNA methylation.</a:t>
            </a:r>
          </a:p>
          <a:p>
            <a:endParaRPr lang="en-US" dirty="0"/>
          </a:p>
          <a:p>
            <a:r>
              <a:rPr lang="en-US" dirty="0"/>
              <a:t>Chromatin capture.</a:t>
            </a:r>
          </a:p>
          <a:p>
            <a:pPr lvl="1"/>
            <a:r>
              <a:rPr lang="en-US" dirty="0"/>
              <a:t>3C, 4C, 5C, Hi-C, </a:t>
            </a:r>
            <a:r>
              <a:rPr lang="en-US" dirty="0" err="1"/>
              <a:t>ChIA</a:t>
            </a:r>
            <a:r>
              <a:rPr lang="en-US" dirty="0"/>
              <a:t>-PET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18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608" b="50060"/>
          <a:stretch/>
        </p:blipFill>
        <p:spPr>
          <a:xfrm>
            <a:off x="577383" y="1041676"/>
            <a:ext cx="5042020" cy="5708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Yes, they work for single cells too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780067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Nagano Nature 2013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3697"/>
          <a:stretch/>
        </p:blipFill>
        <p:spPr>
          <a:xfrm>
            <a:off x="5785659" y="1794535"/>
            <a:ext cx="6025430" cy="2079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4772" y="1124803"/>
            <a:ext cx="359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manually isolated T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7549" y="4201607"/>
            <a:ext cx="4871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Local (domain) structure preserved, global (inter-domain) </a:t>
            </a:r>
            <a:r>
              <a:rPr lang="en-US" sz="2800"/>
              <a:t>structure variable.</a:t>
            </a:r>
          </a:p>
        </p:txBody>
      </p:sp>
    </p:spTree>
    <p:extLst>
      <p:ext uri="{BB962C8B-B14F-4D97-AF65-F5344CB8AC3E}">
        <p14:creationId xmlns:p14="http://schemas.microsoft.com/office/powerpoint/2010/main" val="1977068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Epigenetic changes are important.</a:t>
            </a:r>
          </a:p>
          <a:p>
            <a:pPr lvl="1"/>
            <a:r>
              <a:rPr lang="en-US" dirty="0"/>
              <a:t>Phenotypes induced by non-sequence mechanisms.</a:t>
            </a:r>
          </a:p>
          <a:p>
            <a:pPr lvl="1"/>
            <a:r>
              <a:rPr lang="en-US" dirty="0"/>
              <a:t>Sometimes also heritable.</a:t>
            </a:r>
          </a:p>
          <a:p>
            <a:r>
              <a:rPr lang="en-US" dirty="0"/>
              <a:t>Nucleosome positioning.</a:t>
            </a:r>
          </a:p>
          <a:p>
            <a:pPr lvl="1"/>
            <a:r>
              <a:rPr lang="en-US" dirty="0"/>
              <a:t>Packs DNA into (in)accessible regions, blocks TF recruitment.</a:t>
            </a:r>
          </a:p>
          <a:p>
            <a:r>
              <a:rPr lang="en-US" dirty="0"/>
              <a:t>Histone modifications.</a:t>
            </a:r>
          </a:p>
          <a:p>
            <a:pPr lvl="1"/>
            <a:r>
              <a:rPr lang="en-US" dirty="0"/>
              <a:t>Of the four main proteins, plus variants, side chains can be modified.</a:t>
            </a:r>
          </a:p>
          <a:p>
            <a:pPr lvl="1"/>
            <a:r>
              <a:rPr lang="en-US" dirty="0"/>
              <a:t>Changes chromatin structure, activates, represses, recruits, etc.</a:t>
            </a:r>
          </a:p>
          <a:p>
            <a:r>
              <a:rPr lang="en-US" dirty="0"/>
              <a:t>DNA methylation at </a:t>
            </a:r>
            <a:r>
              <a:rPr lang="en-US" dirty="0" err="1"/>
              <a:t>CpGs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Transcriptional repressive marker that’s preserved through replication.</a:t>
            </a:r>
          </a:p>
          <a:p>
            <a:r>
              <a:rPr lang="en-US" dirty="0"/>
              <a:t>Chromatin capture.</a:t>
            </a:r>
          </a:p>
          <a:p>
            <a:pPr lvl="1"/>
            <a:r>
              <a:rPr lang="en-US" dirty="0"/>
              <a:t>Sequencing assays that link distal, contacting sequence elements.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1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Epigenetics: a brief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in phenotype </a:t>
            </a:r>
            <a:r>
              <a:rPr lang="en-US" i="1" dirty="0"/>
              <a:t>not</a:t>
            </a:r>
            <a:r>
              <a:rPr lang="en-US" dirty="0"/>
              <a:t> caused by changes in genotype.</a:t>
            </a:r>
          </a:p>
          <a:p>
            <a:pPr lvl="1"/>
            <a:r>
              <a:rPr lang="en-US" dirty="0"/>
              <a:t>Technically, lots of things are epigenetic.</a:t>
            </a:r>
          </a:p>
          <a:p>
            <a:r>
              <a:rPr lang="en-US" dirty="0"/>
              <a:t>Typically refers to persistent structural changes in DNA storage, not sequence.</a:t>
            </a:r>
          </a:p>
          <a:p>
            <a:pPr lvl="1"/>
            <a:r>
              <a:rPr lang="en-US" dirty="0"/>
              <a:t>Often, but not always, over multiple cell divisions </a:t>
            </a:r>
            <a:r>
              <a:rPr lang="mr-IN" dirty="0"/>
              <a:t>–</a:t>
            </a:r>
            <a:r>
              <a:rPr lang="en-US" dirty="0"/>
              <a:t> sometimes in offspring.</a:t>
            </a:r>
          </a:p>
          <a:p>
            <a:pPr lvl="1"/>
            <a:r>
              <a:rPr lang="en-US" dirty="0"/>
              <a:t>How DNA is packed, accessible (or not), expressed,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679" y="3301954"/>
            <a:ext cx="5192643" cy="3489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53670" y="6573079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boundless.com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2282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 phenotypes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344556" y="1311825"/>
            <a:ext cx="4929809" cy="2675627"/>
            <a:chOff x="0" y="1447800"/>
            <a:chExt cx="9266238" cy="5029200"/>
          </a:xfrm>
        </p:grpSpPr>
        <p:pic>
          <p:nvPicPr>
            <p:cNvPr id="6" name="Picture 2" descr="sper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447800"/>
              <a:ext cx="305117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stem_ce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7800"/>
              <a:ext cx="3048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bl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447800"/>
              <a:ext cx="303688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neur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325" y="4191000"/>
              <a:ext cx="306387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Epithelial-cells.jp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191000"/>
              <a:ext cx="301783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muscle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91000"/>
              <a:ext cx="3071813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804794" y="883920"/>
            <a:ext cx="401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Cell type differentiation </a:t>
            </a:r>
            <a:r>
              <a:rPr lang="mr-IN" dirty="0"/>
              <a:t>–</a:t>
            </a:r>
            <a:r>
              <a:rPr lang="en-US" dirty="0"/>
              <a:t> same genome!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3591" y="4404687"/>
            <a:ext cx="8375374" cy="242048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645683" y="6532932"/>
            <a:ext cx="1749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/>
              <a:t>wallace.genetics.uga.edu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7349784" y="4006530"/>
            <a:ext cx="443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Imprinting </a:t>
            </a:r>
            <a:r>
              <a:rPr lang="mr-IN" dirty="0"/>
              <a:t>–</a:t>
            </a:r>
            <a:r>
              <a:rPr lang="en-US" dirty="0"/>
              <a:t> some of this can reach offspring.</a:t>
            </a:r>
          </a:p>
        </p:txBody>
      </p:sp>
    </p:spTree>
    <p:extLst>
      <p:ext uri="{BB962C8B-B14F-4D97-AF65-F5344CB8AC3E}">
        <p14:creationId xmlns:p14="http://schemas.microsoft.com/office/powerpoint/2010/main" val="74857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 phenotypes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93" y="950180"/>
            <a:ext cx="8088222" cy="57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3253" y="1325217"/>
            <a:ext cx="2994992" cy="95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DHS =</a:t>
            </a:r>
            <a:br>
              <a:rPr lang="en-US"/>
            </a:br>
            <a:r>
              <a:rPr lang="en-US" dirty="0" err="1"/>
              <a:t>DNAse</a:t>
            </a:r>
            <a:r>
              <a:rPr lang="en-US" dirty="0"/>
              <a:t> Hypersensitive Site = exposed DNA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54818" y="6284110"/>
            <a:ext cx="1611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Maurano</a:t>
            </a:r>
            <a:r>
              <a:rPr lang="en-US" sz="1200" dirty="0"/>
              <a:t> Science 2012</a:t>
            </a:r>
          </a:p>
        </p:txBody>
      </p:sp>
    </p:spTree>
    <p:extLst>
      <p:ext uri="{BB962C8B-B14F-4D97-AF65-F5344CB8AC3E}">
        <p14:creationId xmlns:p14="http://schemas.microsoft.com/office/powerpoint/2010/main" val="570202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Nucleosomes and histones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548" y="118511"/>
            <a:ext cx="3787913" cy="513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347505" y="63812"/>
            <a:ext cx="18293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and </a:t>
            </a:r>
            <a:r>
              <a:rPr lang="en-US" sz="1050" dirty="0" err="1">
                <a:ea typeface="ＭＳ Ｐゴシック" charset="0"/>
              </a:rPr>
              <a:t>Groudine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</p:spTree>
    <p:extLst>
      <p:ext uri="{BB962C8B-B14F-4D97-AF65-F5344CB8AC3E}">
        <p14:creationId xmlns:p14="http://schemas.microsoft.com/office/powerpoint/2010/main" val="127917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 by placement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3920"/>
            <a:ext cx="10160000" cy="5778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2122" y="3114261"/>
            <a:ext cx="6944139" cy="16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2405" y="5884528"/>
            <a:ext cx="107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Bell NRG 2011</a:t>
            </a:r>
          </a:p>
        </p:txBody>
      </p:sp>
    </p:spTree>
    <p:extLst>
      <p:ext uri="{BB962C8B-B14F-4D97-AF65-F5344CB8AC3E}">
        <p14:creationId xmlns:p14="http://schemas.microsoft.com/office/powerpoint/2010/main" val="6641943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 by modifications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4/10/18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3920"/>
            <a:ext cx="10160000" cy="577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2405" y="5884528"/>
            <a:ext cx="107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Bell NRG 2011</a:t>
            </a:r>
          </a:p>
        </p:txBody>
      </p:sp>
    </p:spTree>
    <p:extLst>
      <p:ext uri="{BB962C8B-B14F-4D97-AF65-F5344CB8AC3E}">
        <p14:creationId xmlns:p14="http://schemas.microsoft.com/office/powerpoint/2010/main" val="300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CAD4168-4D43-264D-83B9-4AEF44CD9354}" vid="{EEADB94A-34CF-B34C-9AB9-867A5C09D9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5520</TotalTime>
  <Words>880</Words>
  <Application>Microsoft Macintosh PowerPoint</Application>
  <PresentationFormat>Widescreen</PresentationFormat>
  <Paragraphs>229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ＭＳ Ｐゴシック</vt:lpstr>
      <vt:lpstr>Arial</vt:lpstr>
      <vt:lpstr>Calibri</vt:lpstr>
      <vt:lpstr>LucidaGrande</vt:lpstr>
      <vt:lpstr>Mangal</vt:lpstr>
      <vt:lpstr>Wingdings</vt:lpstr>
      <vt:lpstr>template</vt:lpstr>
      <vt:lpstr>Epigenetics</vt:lpstr>
      <vt:lpstr>Final project</vt:lpstr>
      <vt:lpstr>Epigenetics</vt:lpstr>
      <vt:lpstr>Epigenetics: a brief primer</vt:lpstr>
      <vt:lpstr>Epigenetic phenotypes</vt:lpstr>
      <vt:lpstr>Epigenetic phenotypes</vt:lpstr>
      <vt:lpstr>Nucleosomes and histones</vt:lpstr>
      <vt:lpstr>Nucleosomes influence regulation by placement</vt:lpstr>
      <vt:lpstr>Nucleosomes influence regulation by modifications</vt:lpstr>
      <vt:lpstr>Nucleosomes influence regulation by modifications</vt:lpstr>
      <vt:lpstr>Nucleosomes influence regulation</vt:lpstr>
      <vt:lpstr>Assaying nucleosome positions by ChIP-*</vt:lpstr>
      <vt:lpstr>Modeling nucleosome positions</vt:lpstr>
      <vt:lpstr>Identifying nucleosome positions</vt:lpstr>
      <vt:lpstr>Integrating histone modification patterns</vt:lpstr>
      <vt:lpstr>Integrating histone modification patterns</vt:lpstr>
      <vt:lpstr>Integrating histone modification patterns</vt:lpstr>
      <vt:lpstr>Chromatin domains</vt:lpstr>
      <vt:lpstr>DNA methylation</vt:lpstr>
      <vt:lpstr>Heritable repression through DNA methylation</vt:lpstr>
      <vt:lpstr>Heritable repression through DNA methylation</vt:lpstr>
      <vt:lpstr>Methylation phenotypes</vt:lpstr>
      <vt:lpstr>Assaying methylation</vt:lpstr>
      <vt:lpstr>Analyzing differential methylation</vt:lpstr>
      <vt:lpstr>Analyzing differential methylation</vt:lpstr>
      <vt:lpstr>Chromatin capture</vt:lpstr>
      <vt:lpstr>CCCCCCCCCC</vt:lpstr>
      <vt:lpstr>Distal chromatin contact mapping</vt:lpstr>
      <vt:lpstr>ChIA-PET: Chromatin Interaction Analysis by Paired-End Tags</vt:lpstr>
      <vt:lpstr>Yes, they work for single cells too</vt:lpstr>
      <vt:lpstr>Summary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Huttenhower, Curtis</cp:lastModifiedBy>
  <cp:revision>762</cp:revision>
  <dcterms:created xsi:type="dcterms:W3CDTF">2017-01-05T15:59:06Z</dcterms:created>
  <dcterms:modified xsi:type="dcterms:W3CDTF">2018-04-11T00:48:17Z</dcterms:modified>
</cp:coreProperties>
</file>