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  <p:sldMasterId id="2147483756" r:id="rId2"/>
  </p:sldMasterIdLst>
  <p:notesMasterIdLst>
    <p:notesMasterId r:id="rId78"/>
  </p:notesMasterIdLst>
  <p:sldIdLst>
    <p:sldId id="256" r:id="rId3"/>
    <p:sldId id="366" r:id="rId4"/>
    <p:sldId id="361" r:id="rId5"/>
    <p:sldId id="363" r:id="rId6"/>
    <p:sldId id="364" r:id="rId7"/>
    <p:sldId id="365" r:id="rId8"/>
    <p:sldId id="362" r:id="rId9"/>
    <p:sldId id="350" r:id="rId10"/>
    <p:sldId id="367" r:id="rId11"/>
    <p:sldId id="272" r:id="rId12"/>
    <p:sldId id="274" r:id="rId13"/>
    <p:sldId id="276" r:id="rId14"/>
    <p:sldId id="278" r:id="rId15"/>
    <p:sldId id="280" r:id="rId16"/>
    <p:sldId id="281" r:id="rId17"/>
    <p:sldId id="282" r:id="rId18"/>
    <p:sldId id="284" r:id="rId19"/>
    <p:sldId id="285" r:id="rId20"/>
    <p:sldId id="286" r:id="rId21"/>
    <p:sldId id="357" r:id="rId22"/>
    <p:sldId id="287" r:id="rId23"/>
    <p:sldId id="288" r:id="rId24"/>
    <p:sldId id="290" r:id="rId25"/>
    <p:sldId id="368" r:id="rId26"/>
    <p:sldId id="293" r:id="rId27"/>
    <p:sldId id="295" r:id="rId28"/>
    <p:sldId id="302" r:id="rId29"/>
    <p:sldId id="297" r:id="rId30"/>
    <p:sldId id="298" r:id="rId31"/>
    <p:sldId id="299" r:id="rId32"/>
    <p:sldId id="296" r:id="rId33"/>
    <p:sldId id="358" r:id="rId34"/>
    <p:sldId id="300" r:id="rId35"/>
    <p:sldId id="301" r:id="rId36"/>
    <p:sldId id="306" r:id="rId37"/>
    <p:sldId id="307" r:id="rId38"/>
    <p:sldId id="348" r:id="rId39"/>
    <p:sldId id="380" r:id="rId40"/>
    <p:sldId id="323" r:id="rId41"/>
    <p:sldId id="349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4" r:id="rId51"/>
    <p:sldId id="335" r:id="rId52"/>
    <p:sldId id="336" r:id="rId53"/>
    <p:sldId id="359" r:id="rId54"/>
    <p:sldId id="337" r:id="rId55"/>
    <p:sldId id="338" r:id="rId56"/>
    <p:sldId id="339" r:id="rId57"/>
    <p:sldId id="341" r:id="rId58"/>
    <p:sldId id="342" r:id="rId59"/>
    <p:sldId id="345" r:id="rId60"/>
    <p:sldId id="343" r:id="rId61"/>
    <p:sldId id="344" r:id="rId62"/>
    <p:sldId id="346" r:id="rId63"/>
    <p:sldId id="347" r:id="rId64"/>
    <p:sldId id="360" r:id="rId65"/>
    <p:sldId id="379" r:id="rId66"/>
    <p:sldId id="381" r:id="rId67"/>
    <p:sldId id="369" r:id="rId68"/>
    <p:sldId id="370" r:id="rId69"/>
    <p:sldId id="371" r:id="rId70"/>
    <p:sldId id="372" r:id="rId71"/>
    <p:sldId id="373" r:id="rId72"/>
    <p:sldId id="374" r:id="rId73"/>
    <p:sldId id="375" r:id="rId74"/>
    <p:sldId id="376" r:id="rId75"/>
    <p:sldId id="377" r:id="rId76"/>
    <p:sldId id="378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06" autoAdjust="0"/>
    <p:restoredTop sz="91590" autoAdjust="0"/>
  </p:normalViewPr>
  <p:slideViewPr>
    <p:cSldViewPr snapToObjects="1">
      <p:cViewPr varScale="1">
        <p:scale>
          <a:sx n="117" d="100"/>
          <a:sy n="117" d="100"/>
        </p:scale>
        <p:origin x="-120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939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4706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172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8379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701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299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522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951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6586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1791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8448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538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6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Proteins: Proteomics, Families, &amp; Folds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66" y="6320694"/>
            <a:ext cx="11887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/>
              <a:t>Some slides borrowed from </a:t>
            </a:r>
            <a:r>
              <a:rPr lang="en-US" sz="2000" i="1" dirty="0" err="1" smtClean="0"/>
              <a:t>Jignesh</a:t>
            </a:r>
            <a:r>
              <a:rPr lang="en-US" sz="2000" i="1" dirty="0"/>
              <a:t> Parikh and Michael Levitt</a:t>
            </a:r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Proteins often defined &amp; quantified from DNA/RNA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138046"/>
              </p:ext>
            </p:extLst>
          </p:nvPr>
        </p:nvGraphicFramePr>
        <p:xfrm>
          <a:off x="1775475" y="1619971"/>
          <a:ext cx="8237800" cy="8961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5’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CAA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GAT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3’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302406"/>
              </p:ext>
            </p:extLst>
          </p:nvPr>
        </p:nvGraphicFramePr>
        <p:xfrm>
          <a:off x="1775475" y="2606008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3’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CGA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CCT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CGT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GGT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CCT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GTT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CTA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CCT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5’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192279"/>
              </p:ext>
            </p:extLst>
          </p:nvPr>
        </p:nvGraphicFramePr>
        <p:xfrm>
          <a:off x="1775475" y="3592045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5’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CAA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GA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3’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520229"/>
              </p:ext>
            </p:extLst>
          </p:nvPr>
        </p:nvGraphicFramePr>
        <p:xfrm>
          <a:off x="1775475" y="4578082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N-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Ala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Ala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Pro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Asp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-C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98704"/>
              </p:ext>
            </p:extLst>
          </p:nvPr>
        </p:nvGraphicFramePr>
        <p:xfrm>
          <a:off x="1775475" y="5564115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N-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P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-C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33082" y="1124720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DNA sequence: (+)(sense)(5’-3’)(Watson) strand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3082" y="2110757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DNA sequence: (-)(antisense)(3’-5’)(Crick) strand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3082" y="3096794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RNA sequence: transcript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33082" y="4082831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Protein translation (3-letter amino acid codes)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33082" y="5068868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Protein translation (1-letter amino acid codes)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61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Problems with </a:t>
            </a:r>
            <a:r>
              <a:rPr lang="en-US" u="sng" dirty="0" smtClean="0"/>
              <a:t>defining</a:t>
            </a:r>
            <a:r>
              <a:rPr lang="en-US" dirty="0" smtClean="0"/>
              <a:t> proteins from DNA (genomes)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reasonable-looking open reading frame (ORF) might not be real</a:t>
            </a:r>
          </a:p>
          <a:p>
            <a:r>
              <a:rPr lang="en-US" dirty="0" smtClean="0"/>
              <a:t>Can’t see post-translational modifications (e.g. phosphorylated version)</a:t>
            </a:r>
          </a:p>
          <a:p>
            <a:r>
              <a:rPr lang="en-US" dirty="0" smtClean="0"/>
              <a:t>Genomic DNA may not be readily available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 descr="http://www.sciencecodex.com/files/T-rex%20and%20bi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269" y="2928098"/>
            <a:ext cx="5303462" cy="333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3999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Problems with </a:t>
            </a:r>
            <a:r>
              <a:rPr lang="en-US" u="sng" dirty="0" smtClean="0"/>
              <a:t>quantifying</a:t>
            </a:r>
            <a:r>
              <a:rPr lang="en-US" dirty="0" smtClean="0"/>
              <a:t> proteins from 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5491705" cy="3535667"/>
          </a:xfrm>
        </p:spPr>
        <p:txBody>
          <a:bodyPr/>
          <a:lstStyle/>
          <a:p>
            <a:r>
              <a:rPr lang="en-US" dirty="0" smtClean="0"/>
              <a:t>RNA/protein correlations are good (very significant) but not perfect</a:t>
            </a:r>
          </a:p>
          <a:p>
            <a:r>
              <a:rPr lang="en-US" dirty="0" smtClean="0"/>
              <a:t>A protein with a long half-life can accumulate via very low-level transcription/translation</a:t>
            </a:r>
          </a:p>
          <a:p>
            <a:r>
              <a:rPr lang="en-US" dirty="0" smtClean="0"/>
              <a:t>A protein with a short half-life may be rare in the cell despite strong transcription/translation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22" y="1600220"/>
            <a:ext cx="5882465" cy="429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886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 methods for protein quantification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tendency for DNA/RNA to self-hybridize (e.g. to primers, chips) is manipulated to great effect in DNA/RNA sequencing/quantification</a:t>
            </a:r>
          </a:p>
          <a:p>
            <a:r>
              <a:rPr lang="en-US" dirty="0" smtClean="0"/>
              <a:t>Not so easy with proteins</a:t>
            </a:r>
          </a:p>
          <a:p>
            <a:r>
              <a:rPr lang="en-US" dirty="0" smtClean="0"/>
              <a:t>Detection/quantification by binding requires a protein-specific antibody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4098" name="Picture 2" descr="http://neobiolab.com/research/wp-content/uploads/2015/09/52ba4624ad0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68" y="3235056"/>
            <a:ext cx="4577315" cy="291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79" y="3235056"/>
            <a:ext cx="3969572" cy="229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ttps://media.eurekalert.org/multimedia_prod/pub/web/90132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1" y="3235056"/>
            <a:ext cx="2111067" cy="218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3915" y="5524722"/>
            <a:ext cx="17745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Antibody protein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structure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2615" y="5677122"/>
            <a:ext cx="2035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Antibody schematic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structure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29392" y="6172170"/>
            <a:ext cx="30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Making a monoclonal antibody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25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detection/quantification: Western Blot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1"/>
            <a:ext cx="9057826" cy="3261350"/>
          </a:xfrm>
        </p:spPr>
        <p:txBody>
          <a:bodyPr/>
          <a:lstStyle/>
          <a:p>
            <a:r>
              <a:rPr lang="en-US" dirty="0" smtClean="0"/>
              <a:t>Specific protein detected by </a:t>
            </a:r>
            <a:r>
              <a:rPr lang="en-US" i="1" dirty="0" smtClean="0"/>
              <a:t>Western Blot</a:t>
            </a:r>
            <a:endParaRPr lang="en-US" dirty="0"/>
          </a:p>
          <a:p>
            <a:pPr lvl="1"/>
            <a:r>
              <a:rPr lang="en-US" dirty="0" smtClean="0"/>
              <a:t>protein + radiolabeled antibody</a:t>
            </a:r>
          </a:p>
          <a:p>
            <a:r>
              <a:rPr lang="en-US" dirty="0" smtClean="0"/>
              <a:t>Strong evidence for a particular protein</a:t>
            </a:r>
          </a:p>
          <a:p>
            <a:r>
              <a:rPr lang="en-US" dirty="0" smtClean="0"/>
              <a:t>Low-throughput</a:t>
            </a:r>
          </a:p>
          <a:p>
            <a:r>
              <a:rPr lang="en-US" dirty="0" smtClean="0"/>
              <a:t>Protein and protein-state specific</a:t>
            </a:r>
          </a:p>
          <a:p>
            <a:pPr lvl="1"/>
            <a:r>
              <a:rPr lang="en-US" dirty="0" smtClean="0"/>
              <a:t>Can have antibodies specific to, say, protein X phosphorylated at a particular amino acid site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13" name="Picture 23" descr="3474_wb_ka_0608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0682" y="752046"/>
            <a:ext cx="212407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425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Protein detection/quantification: </a:t>
            </a:r>
            <a:r>
              <a:rPr lang="en-US" dirty="0" smtClean="0"/>
              <a:t>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5766022" cy="5406829"/>
          </a:xfrm>
        </p:spPr>
        <p:txBody>
          <a:bodyPr/>
          <a:lstStyle/>
          <a:p>
            <a:r>
              <a:rPr lang="en-US" dirty="0" smtClean="0"/>
              <a:t>Microarray logic for a protein sample</a:t>
            </a:r>
          </a:p>
          <a:p>
            <a:r>
              <a:rPr lang="en-US" dirty="0" smtClean="0"/>
              <a:t>Requires antibody for each protein</a:t>
            </a:r>
          </a:p>
          <a:p>
            <a:pPr lvl="1"/>
            <a:r>
              <a:rPr lang="en-US" dirty="0" smtClean="0"/>
              <a:t>Often domain-specific sets</a:t>
            </a:r>
          </a:p>
          <a:p>
            <a:r>
              <a:rPr lang="en-US" dirty="0" smtClean="0"/>
              <a:t>Non-specific binding and cross-hybridization issues (just like transcript/RNA arrays)</a:t>
            </a:r>
          </a:p>
          <a:p>
            <a:r>
              <a:rPr lang="en-US" dirty="0" smtClean="0"/>
              <a:t>Can analyze similarly to microarrays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5122" name="Picture 2" descr="https://www.researchgate.net/profile/Karen_Hasty/publication/221863397/figure/fig2/AS:216454302572545@1428618135650/RayBio-Human-Cytokine-Antibody-Array-of-pooled-culture-supernatants-from-PBMC-from-t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17" y="1600220"/>
            <a:ext cx="5400675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835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Protein detection/quantification: </a:t>
            </a:r>
            <a:r>
              <a:rPr lang="en-US" dirty="0" smtClean="0"/>
              <a:t>2D gels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5766022" cy="5406829"/>
          </a:xfrm>
        </p:spPr>
        <p:txBody>
          <a:bodyPr/>
          <a:lstStyle/>
          <a:p>
            <a:r>
              <a:rPr lang="en-US" dirty="0" smtClean="0"/>
              <a:t>Use two distinct properties of a protein (e.g. size, pH) to stratify the members of a sample</a:t>
            </a:r>
          </a:p>
          <a:p>
            <a:r>
              <a:rPr lang="en-US" dirty="0" smtClean="0"/>
              <a:t>Compare to reference states of known proteins for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323" y="1846716"/>
            <a:ext cx="473187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22203" y="5311541"/>
            <a:ext cx="362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pH/isoelectric point (zero charge)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697746" y="3254795"/>
            <a:ext cx="16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SDS-PAGE (</a:t>
            </a:r>
            <a:r>
              <a:rPr lang="en-US" dirty="0" err="1" smtClean="0"/>
              <a:t>kDa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16632" y="1417342"/>
            <a:ext cx="238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Stain with YFA/D/R/etc.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0385" y="3337561"/>
            <a:ext cx="4962708" cy="1384995"/>
            <a:chOff x="6728907" y="960147"/>
            <a:chExt cx="4962708" cy="1384995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024" y="1202364"/>
              <a:ext cx="969251" cy="34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728907" y="960147"/>
              <a:ext cx="4962708" cy="138499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228600"/>
              <a:r>
                <a:rPr lang="en-US" sz="2000" dirty="0" err="1" smtClean="0"/>
                <a:t>Bioinformatic</a:t>
              </a:r>
              <a:r>
                <a:rPr lang="en-US" sz="2000" dirty="0" smtClean="0"/>
                <a:t> challenges?</a:t>
              </a:r>
            </a:p>
            <a:p>
              <a:pPr defTabSz="228600">
                <a:buFont typeface="Arial" pitchFamily="34" charset="0"/>
                <a:buChar char="•"/>
              </a:pPr>
              <a:r>
                <a:rPr lang="en-US" sz="1600" dirty="0" smtClean="0"/>
                <a:t>	Image alignment: warping</a:t>
              </a:r>
              <a:br>
                <a:rPr lang="en-US" sz="1600" dirty="0" smtClean="0"/>
              </a:br>
              <a:r>
                <a:rPr lang="en-US" sz="1600" dirty="0" smtClean="0"/>
                <a:t>	(commercial, see Berth 2007; MELANIE)</a:t>
              </a:r>
            </a:p>
            <a:p>
              <a:pPr defTabSz="228600">
                <a:buFont typeface="Arial" pitchFamily="34" charset="0"/>
                <a:buChar char="•"/>
              </a:pPr>
              <a:r>
                <a:rPr lang="en-US" sz="1600" dirty="0"/>
                <a:t>	</a:t>
              </a:r>
              <a:r>
                <a:rPr lang="en-US" sz="1600" dirty="0" smtClean="0"/>
                <a:t>Spot quantification</a:t>
              </a:r>
            </a:p>
            <a:p>
              <a:pPr defTabSz="228600">
                <a:buFont typeface="Arial" pitchFamily="34" charset="0"/>
                <a:buChar char="•"/>
              </a:pPr>
              <a:r>
                <a:rPr lang="en-US" sz="1600" dirty="0"/>
                <a:t>	Database search (</a:t>
              </a:r>
              <a:r>
                <a:rPr lang="en-US" sz="1600" dirty="0" smtClean="0"/>
                <a:t>Make2D-DB/WORLD-2DPAGE)</a:t>
              </a:r>
            </a:p>
          </p:txBody>
        </p:sp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6318" y="1666261"/>
              <a:ext cx="53340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0049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 spectrometry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5583144" cy="3901423"/>
          </a:xfrm>
        </p:spPr>
        <p:txBody>
          <a:bodyPr/>
          <a:lstStyle/>
          <a:p>
            <a:r>
              <a:rPr lang="en-US" dirty="0" smtClean="0"/>
              <a:t>Particles in a magnetic field will follow trajectories determined by their mass and charge</a:t>
            </a:r>
          </a:p>
          <a:p>
            <a:r>
              <a:rPr lang="en-US" dirty="0" smtClean="0"/>
              <a:t>Given where a particle impacts a detector, we can work out its mass/charge ratio (m/z)</a:t>
            </a:r>
          </a:p>
          <a:p>
            <a:r>
              <a:rPr lang="en-US" dirty="0" smtClean="0"/>
              <a:t>In a pure sample, m/z for “whole” molecule plus fragments can help us work out its identity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7170" name="Picture 2" descr="https://upload.wikimedia.org/wikipedia/commons/f/fc/Toluene_ei_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51" y="3285497"/>
            <a:ext cx="4571950" cy="34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39" y="1115161"/>
            <a:ext cx="2677491" cy="191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s://upload.wikimedia.org/wikipedia/commons/thumb/0/0d/Mass_Spectrometer_Schematic.svg/300px-Mass_Spectrometer_Schematic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807" y="229235"/>
            <a:ext cx="28575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547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Tandem mass spectrometry (MS/MS) proteomics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Proteins are too big and too variable to be identified directly by 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5562" y="1661126"/>
            <a:ext cx="79279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78712" y="6168594"/>
            <a:ext cx="251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Complex protein mixture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850" y="5254204"/>
            <a:ext cx="2949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Process one or a few proteins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at a time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3977" y="2508352"/>
            <a:ext cx="2459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Break down protein into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shorter peptides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916" y="3422742"/>
            <a:ext cx="21343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Trypsin, for example,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cleaves proteins at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[KR][^P]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91538" y="1691659"/>
            <a:ext cx="3072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1</a:t>
            </a:r>
            <a:r>
              <a:rPr lang="en-US" baseline="30000" dirty="0" smtClean="0">
                <a:solidFill>
                  <a:schemeClr val="accent1"/>
                </a:solidFill>
              </a:rPr>
              <a:t>st</a:t>
            </a:r>
            <a:r>
              <a:rPr lang="en-US" dirty="0" smtClean="0">
                <a:solidFill>
                  <a:schemeClr val="accent1"/>
                </a:solidFill>
              </a:rPr>
              <a:t> phase of MS isolates a pool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of a specific peptide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0170" y="1691659"/>
            <a:ext cx="3769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That specific peptide is then shattered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89456" y="2325474"/>
            <a:ext cx="3247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2</a:t>
            </a:r>
            <a:r>
              <a:rPr lang="en-US" baseline="30000" dirty="0" smtClean="0">
                <a:solidFill>
                  <a:schemeClr val="accent1"/>
                </a:solidFill>
              </a:rPr>
              <a:t>nd</a:t>
            </a:r>
            <a:r>
              <a:rPr lang="en-US" dirty="0" smtClean="0">
                <a:solidFill>
                  <a:schemeClr val="accent1"/>
                </a:solidFill>
              </a:rPr>
              <a:t> phase of MS determines the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masses of the fragments/ions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6933" y="3331303"/>
            <a:ext cx="3566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Infer peptide sequence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from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differences in mass between ions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90536" y="4885766"/>
            <a:ext cx="3566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Try to connect peptides to known proteins/protein families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4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Tandem mass spectrometry (MS/MS) proteomics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478" y="2145278"/>
            <a:ext cx="2084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0477" y="1143025"/>
            <a:ext cx="638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</a:t>
            </a:r>
            <a:r>
              <a:rPr lang="en-US" b="1" dirty="0" smtClean="0">
                <a:latin typeface="Consolas" pitchFamily="49" charset="0"/>
              </a:rPr>
              <a:t>K G A H I K P L K S H I L A R S L A </a:t>
            </a:r>
            <a:endParaRPr lang="en-US" b="1" dirty="0">
              <a:latin typeface="Consolas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548" y="1644152"/>
            <a:ext cx="638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</a:t>
            </a:r>
            <a:r>
              <a:rPr lang="en-US" b="1" dirty="0" smtClean="0">
                <a:latin typeface="Consolas" pitchFamily="49" charset="0"/>
              </a:rPr>
              <a:t>K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G A H I K P L K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S H I L A R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S L A </a:t>
            </a:r>
            <a:endParaRPr lang="en-US" b="1" dirty="0">
              <a:latin typeface="Consolas" pitchFamily="49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92538" y="2738438"/>
            <a:ext cx="3931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u="sng" dirty="0">
                <a:latin typeface="+mj-lt"/>
              </a:rPr>
              <a:t>b ions: </a:t>
            </a:r>
            <a:r>
              <a:rPr lang="en-US" sz="2400" b="1" u="sng" dirty="0" smtClean="0">
                <a:latin typeface="+mj-lt"/>
              </a:rPr>
              <a:t>N-terminal </a:t>
            </a:r>
            <a:r>
              <a:rPr lang="en-US" sz="2400" b="1" u="sng" dirty="0">
                <a:latin typeface="+mj-lt"/>
              </a:rPr>
              <a:t>fragments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22412" y="3244850"/>
            <a:ext cx="354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22412" y="3694113"/>
            <a:ext cx="524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22412" y="4143375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22412" y="4591050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22412" y="5040313"/>
            <a:ext cx="1034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22412" y="5489575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22412" y="593883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PEPTIDE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04196" y="3244850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04196" y="3694113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04196" y="4143375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04196" y="4591050"/>
            <a:ext cx="504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04196" y="5040313"/>
            <a:ext cx="5048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04196" y="5489575"/>
            <a:ext cx="504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04196" y="5938838"/>
            <a:ext cx="5048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b7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660236"/>
              </p:ext>
            </p:extLst>
          </p:nvPr>
        </p:nvGraphicFramePr>
        <p:xfrm>
          <a:off x="4541537" y="2738441"/>
          <a:ext cx="1127821" cy="3619288"/>
        </p:xfrm>
        <a:graphic>
          <a:graphicData uri="http://schemas.openxmlformats.org/drawingml/2006/table">
            <a:tbl>
              <a:tblPr/>
              <a:tblGrid>
                <a:gridCol w="1127821"/>
              </a:tblGrid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1" u="sng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m/z</a:t>
                      </a:r>
                      <a:endParaRPr lang="en-US" sz="2400" b="1" i="1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227.10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324.16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425.20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538.29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653.31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782.36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9114019" y="3244850"/>
            <a:ext cx="3524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941940" y="3694113"/>
            <a:ext cx="524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EK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67944" y="4143375"/>
            <a:ext cx="6985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DEK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602105" y="4591050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IDEK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32185" y="5040313"/>
            <a:ext cx="1034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TIDEK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262267" y="5489575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PTIDEK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092349" y="5938838"/>
            <a:ext cx="1374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EPTIDEK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543715" y="3244850"/>
            <a:ext cx="485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543715" y="3694113"/>
            <a:ext cx="485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543715" y="4143375"/>
            <a:ext cx="485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543715" y="4591050"/>
            <a:ext cx="4857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543715" y="5040313"/>
            <a:ext cx="4857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543715" y="5489575"/>
            <a:ext cx="4857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y6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543715" y="5938838"/>
            <a:ext cx="4857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y7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437872"/>
              </p:ext>
            </p:extLst>
          </p:nvPr>
        </p:nvGraphicFramePr>
        <p:xfrm>
          <a:off x="9479243" y="2738441"/>
          <a:ext cx="1065893" cy="3619288"/>
        </p:xfrm>
        <a:graphic>
          <a:graphicData uri="http://schemas.openxmlformats.org/drawingml/2006/table">
            <a:tbl>
              <a:tblPr/>
              <a:tblGrid>
                <a:gridCol w="1065893"/>
              </a:tblGrid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1" u="sng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m/z</a:t>
                      </a:r>
                      <a:endParaRPr lang="en-US" sz="2400" b="1" i="1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147.11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276.16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391.18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504.27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605.31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702.37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831.41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4526228" y="2738438"/>
            <a:ext cx="6324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u="sng" dirty="0">
                <a:latin typeface="+mj-lt"/>
              </a:rPr>
              <a:t>y ions: </a:t>
            </a:r>
            <a:r>
              <a:rPr lang="en-US" sz="2400" b="1" u="sng" dirty="0" smtClean="0">
                <a:latin typeface="+mj-lt"/>
              </a:rPr>
              <a:t>C-terminal </a:t>
            </a:r>
            <a:r>
              <a:rPr lang="en-US" sz="2400" b="1" u="sng" dirty="0">
                <a:latin typeface="+mj-lt"/>
              </a:rPr>
              <a:t>fragments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922384" y="960147"/>
            <a:ext cx="4019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Sequence of a single protein, isolated by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liquid chromatography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918951" y="1632902"/>
            <a:ext cx="1467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Trypsin digest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29879" y="2145278"/>
            <a:ext cx="5790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Single peptide fragment (many copies) isolated during MS-1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8871" y="3337561"/>
            <a:ext cx="2339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Peptide is shattered at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inter-residue bonds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Lightning Bolt 8"/>
          <p:cNvSpPr/>
          <p:nvPr/>
        </p:nvSpPr>
        <p:spPr>
          <a:xfrm rot="12360176">
            <a:off x="627693" y="2451266"/>
            <a:ext cx="206098" cy="337538"/>
          </a:xfrm>
          <a:prstGeom prst="lightningBol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98209" y="4060133"/>
            <a:ext cx="24103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Each break produces an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N-terminal ion (b) and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a C-terminal ion (y)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1882" y="5074902"/>
            <a:ext cx="2490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Masses of b- and y- ions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determined during MS-2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0737" y="2451266"/>
            <a:ext cx="1471320" cy="337538"/>
            <a:chOff x="880737" y="2451266"/>
            <a:chExt cx="1471320" cy="337538"/>
          </a:xfrm>
        </p:grpSpPr>
        <p:sp>
          <p:nvSpPr>
            <p:cNvPr id="52" name="Lightning Bolt 51"/>
            <p:cNvSpPr/>
            <p:nvPr/>
          </p:nvSpPr>
          <p:spPr>
            <a:xfrm rot="12360176">
              <a:off x="880737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Lightning Bolt 53"/>
            <p:cNvSpPr/>
            <p:nvPr/>
          </p:nvSpPr>
          <p:spPr>
            <a:xfrm rot="12360176">
              <a:off x="1133781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Lightning Bolt 54"/>
            <p:cNvSpPr/>
            <p:nvPr/>
          </p:nvSpPr>
          <p:spPr>
            <a:xfrm rot="12360176">
              <a:off x="1386825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Lightning Bolt 55"/>
            <p:cNvSpPr/>
            <p:nvPr/>
          </p:nvSpPr>
          <p:spPr>
            <a:xfrm rot="12360176">
              <a:off x="1639869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Lightning Bolt 57"/>
            <p:cNvSpPr/>
            <p:nvPr/>
          </p:nvSpPr>
          <p:spPr>
            <a:xfrm rot="12360176">
              <a:off x="1892913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Lightning Bolt 58"/>
            <p:cNvSpPr/>
            <p:nvPr/>
          </p:nvSpPr>
          <p:spPr>
            <a:xfrm rot="12360176">
              <a:off x="2145959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1694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9" grpId="0" animBg="1"/>
      <p:bldP spid="53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367171"/>
            <a:ext cx="90981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Final Project</a:t>
            </a:r>
          </a:p>
          <a:p>
            <a:pPr algn="ctr"/>
            <a:r>
              <a:rPr lang="en-US" sz="6600" dirty="0" smtClean="0"/>
              <a:t>proposal feedback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1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Tandem mass spectrometry (MS/MS) proteomics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478" y="2145278"/>
            <a:ext cx="2084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0477" y="1143025"/>
            <a:ext cx="638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</a:t>
            </a:r>
            <a:r>
              <a:rPr lang="en-US" b="1" dirty="0" smtClean="0">
                <a:latin typeface="Consolas" pitchFamily="49" charset="0"/>
              </a:rPr>
              <a:t>K G A H I K P L K S H I L A R S L A </a:t>
            </a:r>
            <a:endParaRPr lang="en-US" b="1" dirty="0">
              <a:latin typeface="Consolas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548" y="1644152"/>
            <a:ext cx="638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</a:t>
            </a:r>
            <a:r>
              <a:rPr lang="en-US" b="1" dirty="0" smtClean="0">
                <a:latin typeface="Consolas" pitchFamily="49" charset="0"/>
              </a:rPr>
              <a:t>K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G A H I K P L K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S H I L A R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S L A </a:t>
            </a:r>
            <a:endParaRPr lang="en-US" b="1" dirty="0">
              <a:latin typeface="Consolas" pitchFamily="49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92538" y="2738438"/>
            <a:ext cx="3931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u="sng" dirty="0">
                <a:latin typeface="+mj-lt"/>
              </a:rPr>
              <a:t>b ions: </a:t>
            </a:r>
            <a:r>
              <a:rPr lang="en-US" sz="2400" b="1" u="sng" dirty="0" smtClean="0">
                <a:latin typeface="+mj-lt"/>
              </a:rPr>
              <a:t>N-terminal </a:t>
            </a:r>
            <a:r>
              <a:rPr lang="en-US" sz="2400" b="1" u="sng" dirty="0">
                <a:latin typeface="+mj-lt"/>
              </a:rPr>
              <a:t>fragments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22412" y="3244850"/>
            <a:ext cx="354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22412" y="3694113"/>
            <a:ext cx="524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22412" y="4143375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22412" y="4591050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22412" y="5040313"/>
            <a:ext cx="1034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22412" y="5489575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22412" y="593883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PEPTIDE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04196" y="3244850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04196" y="3694113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04196" y="4143375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04196" y="4591050"/>
            <a:ext cx="504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04196" y="5040313"/>
            <a:ext cx="5048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04196" y="5489575"/>
            <a:ext cx="504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04196" y="5938838"/>
            <a:ext cx="5048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b7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299431"/>
              </p:ext>
            </p:extLst>
          </p:nvPr>
        </p:nvGraphicFramePr>
        <p:xfrm>
          <a:off x="4541537" y="2738441"/>
          <a:ext cx="1127821" cy="3619288"/>
        </p:xfrm>
        <a:graphic>
          <a:graphicData uri="http://schemas.openxmlformats.org/drawingml/2006/table">
            <a:tbl>
              <a:tblPr/>
              <a:tblGrid>
                <a:gridCol w="1127821"/>
              </a:tblGrid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1" u="sng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m/z</a:t>
                      </a:r>
                      <a:endParaRPr lang="en-US" sz="2400" b="1" i="1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227.10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324.16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425.20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538.29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653.31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782.36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6922384" y="960147"/>
            <a:ext cx="4019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Sequence of a single protein, isolated by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liquid chromatography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918951" y="1632902"/>
            <a:ext cx="1467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Trypsin digest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29879" y="2145278"/>
            <a:ext cx="5790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Single peptide fragment (many copies) isolated during MS-1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8871" y="3337561"/>
            <a:ext cx="2339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Peptide is shattered at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inter-residue bonds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Lightning Bolt 8"/>
          <p:cNvSpPr/>
          <p:nvPr/>
        </p:nvSpPr>
        <p:spPr>
          <a:xfrm rot="12360176">
            <a:off x="627693" y="2451266"/>
            <a:ext cx="206098" cy="337538"/>
          </a:xfrm>
          <a:prstGeom prst="lightningBol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98209" y="4060133"/>
            <a:ext cx="24103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Each break produces an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N-terminal ion (b) and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a C-terminal ion (y)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1882" y="5074902"/>
            <a:ext cx="2490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Masses of b- and y- ions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determined during MS-2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0737" y="2451266"/>
            <a:ext cx="1471320" cy="337538"/>
            <a:chOff x="880737" y="2451266"/>
            <a:chExt cx="1471320" cy="337538"/>
          </a:xfrm>
        </p:grpSpPr>
        <p:sp>
          <p:nvSpPr>
            <p:cNvPr id="52" name="Lightning Bolt 51"/>
            <p:cNvSpPr/>
            <p:nvPr/>
          </p:nvSpPr>
          <p:spPr>
            <a:xfrm rot="12360176">
              <a:off x="880737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Lightning Bolt 53"/>
            <p:cNvSpPr/>
            <p:nvPr/>
          </p:nvSpPr>
          <p:spPr>
            <a:xfrm rot="12360176">
              <a:off x="1133781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Lightning Bolt 54"/>
            <p:cNvSpPr/>
            <p:nvPr/>
          </p:nvSpPr>
          <p:spPr>
            <a:xfrm rot="12360176">
              <a:off x="1386825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Lightning Bolt 55"/>
            <p:cNvSpPr/>
            <p:nvPr/>
          </p:nvSpPr>
          <p:spPr>
            <a:xfrm rot="12360176">
              <a:off x="1639869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Lightning Bolt 57"/>
            <p:cNvSpPr/>
            <p:nvPr/>
          </p:nvSpPr>
          <p:spPr>
            <a:xfrm rot="12360176">
              <a:off x="1892913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Lightning Bolt 58"/>
            <p:cNvSpPr/>
            <p:nvPr/>
          </p:nvSpPr>
          <p:spPr>
            <a:xfrm rot="12360176">
              <a:off x="2145959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/>
          <p:cNvSpPr/>
          <p:nvPr/>
        </p:nvSpPr>
        <p:spPr>
          <a:xfrm>
            <a:off x="5730244" y="3294570"/>
            <a:ext cx="2633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Mass of proline (+ proton)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730180" y="3726966"/>
            <a:ext cx="2805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Mass of proline + glutamate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delta </a:t>
            </a:r>
            <a:r>
              <a:rPr lang="en-US" dirty="0">
                <a:solidFill>
                  <a:schemeClr val="accent1"/>
                </a:solidFill>
              </a:rPr>
              <a:t>= 129.04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6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9" t="13078" r="31344" b="6848"/>
          <a:stretch/>
        </p:blipFill>
        <p:spPr bwMode="auto">
          <a:xfrm>
            <a:off x="8916297" y="1843062"/>
            <a:ext cx="2651731" cy="4625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681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Tandem mass spectrometry (MS/MS) proteomics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 t="19103" r="2587" b="14138"/>
          <a:stretch/>
        </p:blipFill>
        <p:spPr bwMode="auto">
          <a:xfrm>
            <a:off x="335343" y="1143025"/>
            <a:ext cx="8939455" cy="525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4780" y="6446487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http://www.weddslist.com/ms/tandem.html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548" y="934162"/>
            <a:ext cx="3306548" cy="127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2"/>
          <a:stretch/>
        </p:blipFill>
        <p:spPr bwMode="auto">
          <a:xfrm>
            <a:off x="8653220" y="2284983"/>
            <a:ext cx="3283204" cy="94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1"/>
          <a:stretch/>
        </p:blipFill>
        <p:spPr bwMode="auto">
          <a:xfrm>
            <a:off x="8653219" y="3308929"/>
            <a:ext cx="3283206" cy="101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7"/>
          <a:stretch/>
        </p:blipFill>
        <p:spPr bwMode="auto">
          <a:xfrm>
            <a:off x="8653220" y="4401719"/>
            <a:ext cx="3283205" cy="85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278878" y="1682719"/>
            <a:ext cx="23206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B/Y ions correspond to</a:t>
            </a:r>
          </a:p>
          <a:p>
            <a:pPr algn="r"/>
            <a:r>
              <a:rPr lang="en-US" dirty="0" smtClean="0">
                <a:solidFill>
                  <a:srgbClr val="C00000"/>
                </a:solidFill>
              </a:rPr>
              <a:t>broken peptide bonds;</a:t>
            </a:r>
          </a:p>
          <a:p>
            <a:pPr algn="r"/>
            <a:r>
              <a:rPr lang="en-US" dirty="0" smtClean="0">
                <a:solidFill>
                  <a:srgbClr val="C00000"/>
                </a:solidFill>
              </a:rPr>
              <a:t>other breaks possible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08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Tandem mass spectrometry (MS/MS) proteomics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 results are spectra for each peptide fragment</a:t>
            </a:r>
          </a:p>
          <a:p>
            <a:pPr lvl="1"/>
            <a:r>
              <a:rPr lang="en-US" dirty="0" smtClean="0"/>
              <a:t>And approximate abundances</a:t>
            </a:r>
          </a:p>
          <a:p>
            <a:r>
              <a:rPr lang="en-US" dirty="0" smtClean="0"/>
              <a:t>Given a reference proteome, can generate theoretical spectra and compare</a:t>
            </a:r>
          </a:p>
          <a:p>
            <a:r>
              <a:rPr lang="en-US" dirty="0" smtClean="0"/>
              <a:t>Can also reconstruct sequences from spectra </a:t>
            </a:r>
            <a:r>
              <a:rPr lang="en-US" i="1" dirty="0" smtClean="0"/>
              <a:t>de novo </a:t>
            </a:r>
            <a:r>
              <a:rPr lang="en-US" dirty="0" smtClean="0"/>
              <a:t>(harder)</a:t>
            </a:r>
          </a:p>
          <a:p>
            <a:r>
              <a:rPr lang="en-US" dirty="0" smtClean="0"/>
              <a:t>Commercial software</a:t>
            </a:r>
          </a:p>
          <a:p>
            <a:pPr lvl="1" defTabSz="228600"/>
            <a:r>
              <a:rPr lang="en-US" dirty="0"/>
              <a:t>Mascot + </a:t>
            </a:r>
            <a:r>
              <a:rPr lang="en-US" dirty="0" smtClean="0"/>
              <a:t>SEQUEST</a:t>
            </a:r>
          </a:p>
          <a:p>
            <a:pPr lvl="1" defTabSz="228600"/>
            <a:r>
              <a:rPr lang="en-US" dirty="0" smtClean="0"/>
              <a:t>SORCERER</a:t>
            </a:r>
          </a:p>
          <a:p>
            <a:pPr lvl="1" defTabSz="228600"/>
            <a:r>
              <a:rPr lang="en-US" dirty="0" smtClean="0"/>
              <a:t>Proteome Discoverer</a:t>
            </a:r>
          </a:p>
          <a:p>
            <a:pPr lvl="1" defTabSz="228600"/>
            <a:r>
              <a:rPr lang="en-US" dirty="0" err="1" smtClean="0"/>
              <a:t>ProteinPilot</a:t>
            </a:r>
            <a:endParaRPr lang="en-US" dirty="0"/>
          </a:p>
          <a:p>
            <a:r>
              <a:rPr lang="en-US" dirty="0" smtClean="0"/>
              <a:t>Open options</a:t>
            </a:r>
          </a:p>
          <a:p>
            <a:pPr lvl="1"/>
            <a:r>
              <a:rPr lang="en-US" dirty="0" err="1" smtClean="0"/>
              <a:t>MSight</a:t>
            </a:r>
            <a:endParaRPr lang="en-US" dirty="0" smtClean="0"/>
          </a:p>
          <a:p>
            <a:pPr lvl="1"/>
            <a:r>
              <a:rPr lang="en-US" dirty="0" smtClean="0"/>
              <a:t>OMSSA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85" y="3216192"/>
            <a:ext cx="4118706" cy="344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233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Proteomics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98369" y="960147"/>
            <a:ext cx="187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/>
              <a:t>www.ms-utils.org</a:t>
            </a:r>
            <a:endParaRPr lang="en-US" sz="1800" b="1" dirty="0"/>
          </a:p>
        </p:txBody>
      </p:sp>
      <p:sp>
        <p:nvSpPr>
          <p:cNvPr id="10" name="Rectangle 9"/>
          <p:cNvSpPr/>
          <p:nvPr/>
        </p:nvSpPr>
        <p:spPr>
          <a:xfrm>
            <a:off x="2620183" y="960147"/>
            <a:ext cx="1759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err="1" smtClean="0"/>
              <a:t>www.expasy.org</a:t>
            </a:r>
            <a:endParaRPr lang="en-US" sz="1800" b="1" dirty="0"/>
          </a:p>
        </p:txBody>
      </p:sp>
      <p:sp>
        <p:nvSpPr>
          <p:cNvPr id="11" name="Rectangle 10"/>
          <p:cNvSpPr/>
          <p:nvPr/>
        </p:nvSpPr>
        <p:spPr>
          <a:xfrm>
            <a:off x="2692160" y="5718339"/>
            <a:ext cx="1615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/>
              <a:t>www.hupo.org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98763" y="5718339"/>
            <a:ext cx="2277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err="1" smtClean="0"/>
              <a:t>proteomexchange.org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90" y="1322810"/>
            <a:ext cx="4905721" cy="1976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484" y="1301996"/>
            <a:ext cx="4854185" cy="1957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63" y="3801671"/>
            <a:ext cx="4827292" cy="1949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1" y="3795869"/>
            <a:ext cx="4877263" cy="19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780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367171"/>
            <a:ext cx="90981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Protein families</a:t>
            </a:r>
          </a:p>
          <a:p>
            <a:pPr algn="ctr"/>
            <a:r>
              <a:rPr lang="en-US" sz="6600" dirty="0" smtClean="0"/>
              <a:t>&amp; domains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Sequence-function-structure relationships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440099" y="1547978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05855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71611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37367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03123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268879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634635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000391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366147" y="1547978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9731903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097659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463415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40099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05855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71611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37367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903123" y="2005173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268879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634635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9000391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9366147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9731903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097659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463415" y="2005173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440099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805855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171611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537367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903123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268879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634635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9000391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9366147" y="2462368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9731903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097659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463415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6440099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6805855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71611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537367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X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903123" y="3774897"/>
            <a:ext cx="365756" cy="3657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8268879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8634635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9000391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Y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9366147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9731903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Z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097659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463415" y="3774897"/>
            <a:ext cx="365756" cy="3657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6440099" y="4232092"/>
            <a:ext cx="365756" cy="3657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6805855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171611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7537367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X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903123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8268879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8634635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9000391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Y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9366147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1903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Z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10097659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463415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6440099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6805855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171611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7537367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X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7903123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8268879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8634635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9000391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Y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9366147" y="4689287"/>
            <a:ext cx="365756" cy="3657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9731903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Z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10097659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10463415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6386" name="Picture 2" descr="https://upload.wikimedia.org/wikipedia/commons/2/29/3chy_flavodoxin_fold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47" y="1214605"/>
            <a:ext cx="2155348" cy="18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s://upload.wikimedia.org/wikipedia/commons/2/29/3chy_flavodoxin_fold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47" y="3500580"/>
            <a:ext cx="2155348" cy="18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https://upload.wikimedia.org/wikipedia/commons/2/29/3chy_flavodoxin_fold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77" y="2311873"/>
            <a:ext cx="2155348" cy="18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Oval 87"/>
          <p:cNvSpPr/>
          <p:nvPr/>
        </p:nvSpPr>
        <p:spPr>
          <a:xfrm>
            <a:off x="4101517" y="3866336"/>
            <a:ext cx="365756" cy="36575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X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4192956" y="4506409"/>
            <a:ext cx="365756" cy="36575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Z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4743653" y="4014924"/>
            <a:ext cx="365756" cy="36575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Y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4101517" y="1488922"/>
            <a:ext cx="365756" cy="3657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4192956" y="2128995"/>
            <a:ext cx="365756" cy="3657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4743653" y="1637510"/>
            <a:ext cx="365756" cy="3657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 rot="3198419">
            <a:off x="2725330" y="2125467"/>
            <a:ext cx="914390" cy="3657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Isosceles Triangle 94"/>
          <p:cNvSpPr/>
          <p:nvPr/>
        </p:nvSpPr>
        <p:spPr>
          <a:xfrm rot="18401581" flipV="1">
            <a:off x="2725330" y="3939094"/>
            <a:ext cx="914390" cy="3657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Isosceles Triangle 95"/>
          <p:cNvSpPr/>
          <p:nvPr/>
        </p:nvSpPr>
        <p:spPr>
          <a:xfrm rot="16200000" flipV="1">
            <a:off x="5638805" y="4240837"/>
            <a:ext cx="914390" cy="3657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Isosceles Triangle 96"/>
          <p:cNvSpPr/>
          <p:nvPr/>
        </p:nvSpPr>
        <p:spPr>
          <a:xfrm rot="16200000" flipV="1">
            <a:off x="5638805" y="2037556"/>
            <a:ext cx="914390" cy="3657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004925" y="4434829"/>
            <a:ext cx="18907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</a:t>
            </a:r>
            <a:r>
              <a:rPr lang="en-US" sz="2800" dirty="0" smtClean="0">
                <a:solidFill>
                  <a:srgbClr val="C00000"/>
                </a:solidFill>
              </a:rPr>
              <a:t> specific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protein fold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212074" y="5477141"/>
            <a:ext cx="29753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function shaped by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fold + small tweaks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278878" y="2971805"/>
            <a:ext cx="1150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conserved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residue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7284707" y="5477141"/>
            <a:ext cx="27028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many compatible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sequences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7757893" y="2946497"/>
            <a:ext cx="2178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conserved chemistry 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(e.g. hydrophobic)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10652470" y="3063244"/>
            <a:ext cx="929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variable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429706" y="2946498"/>
            <a:ext cx="220757" cy="154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8303730" y="2946497"/>
            <a:ext cx="696661" cy="4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10652470" y="2943204"/>
            <a:ext cx="198358" cy="1573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429706" y="3454548"/>
            <a:ext cx="220757" cy="154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8303730" y="3603961"/>
            <a:ext cx="696661" cy="4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0652470" y="3454548"/>
            <a:ext cx="198358" cy="1573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90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4" grpId="0" animBg="1"/>
      <p:bldP spid="6" grpId="0" animBg="1"/>
      <p:bldP spid="95" grpId="0" animBg="1"/>
      <p:bldP spid="96" grpId="0" animBg="1"/>
      <p:bldP spid="97" grpId="0" animBg="1"/>
      <p:bldP spid="98" grpId="0"/>
      <p:bldP spid="99" grpId="0"/>
      <p:bldP spid="101" grpId="0"/>
      <p:bldP spid="102" grpId="0"/>
      <p:bldP spid="103" grpId="0"/>
      <p:bldP spid="10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Genotype-phenotype mapping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14" y="3141017"/>
            <a:ext cx="10488372" cy="339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A structure/function (phenotype) is a set of possible sequences (genotypes)</a:t>
            </a:r>
          </a:p>
          <a:p>
            <a:r>
              <a:rPr lang="en-US" dirty="0" smtClean="0"/>
              <a:t>Evolution can wander around inside the set without changing phenotype</a:t>
            </a:r>
          </a:p>
          <a:p>
            <a:pPr lvl="1"/>
            <a:r>
              <a:rPr lang="en-US" dirty="0" smtClean="0"/>
              <a:t>Neutral evolution, hence spaces sometimes called “neutral networks”</a:t>
            </a:r>
          </a:p>
          <a:p>
            <a:r>
              <a:rPr lang="en-US" dirty="0" smtClean="0"/>
              <a:t>Function changes when we wander into a new phenotype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586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35343" y="6044707"/>
            <a:ext cx="6492169" cy="2743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Defining protein families, domains, and folds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343" y="2057415"/>
            <a:ext cx="6492169" cy="3657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</a:rPr>
              <a:t>ATG AAA CTA GCT </a:t>
            </a:r>
            <a:r>
              <a:rPr lang="en-US" b="1" dirty="0" smtClean="0">
                <a:solidFill>
                  <a:schemeClr val="bg1"/>
                </a:solidFill>
                <a:latin typeface="Consolas" panose="020B0609020204030204" pitchFamily="49" charset="0"/>
              </a:rPr>
              <a:t>Gene Sequence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</a:rPr>
              <a:t>TAG CTG CGT TAA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343" y="3611878"/>
            <a:ext cx="6492169" cy="365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</a:rPr>
              <a:t>MPVWELAHVVCI </a:t>
            </a:r>
            <a:r>
              <a:rPr lang="en-US" b="1" dirty="0" smtClean="0">
                <a:solidFill>
                  <a:schemeClr val="bg1"/>
                </a:solidFill>
                <a:latin typeface="Consolas" panose="020B0609020204030204" pitchFamily="49" charset="0"/>
              </a:rPr>
              <a:t>Protein Sequence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</a:rPr>
              <a:t>KLPAHVTAHCVHVAG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44" y="5989292"/>
            <a:ext cx="914389" cy="3657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Domain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432612" y="5989292"/>
            <a:ext cx="1737340" cy="3657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Domain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3667788" y="5989292"/>
            <a:ext cx="873749" cy="3657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Domain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724415" y="5989292"/>
            <a:ext cx="2103097" cy="3657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Domain</a:t>
            </a:r>
            <a:endParaRPr lang="en-US" sz="1600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38539" y="1082041"/>
            <a:ext cx="6223217" cy="883936"/>
          </a:xfrm>
        </p:spPr>
        <p:txBody>
          <a:bodyPr/>
          <a:lstStyle/>
          <a:p>
            <a:r>
              <a:rPr lang="en-US" dirty="0" smtClean="0"/>
              <a:t>Set of globally similar coding sequences</a:t>
            </a:r>
          </a:p>
          <a:p>
            <a:pPr lvl="1"/>
            <a:r>
              <a:rPr lang="en-US" dirty="0" smtClean="0"/>
              <a:t>Homology fades quickly, not ideal 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8539" y="2545064"/>
            <a:ext cx="6223217" cy="88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 of globally similar protein sequences</a:t>
            </a:r>
          </a:p>
          <a:p>
            <a:pPr lvl="1"/>
            <a:r>
              <a:rPr lang="en-US" dirty="0" smtClean="0"/>
              <a:t>COGs, </a:t>
            </a:r>
            <a:r>
              <a:rPr lang="en-US" dirty="0" err="1" smtClean="0"/>
              <a:t>UniRef</a:t>
            </a: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43904" y="4160512"/>
            <a:ext cx="6223217" cy="88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 of conserved protein subsequences</a:t>
            </a:r>
          </a:p>
          <a:p>
            <a:pPr lvl="1"/>
            <a:r>
              <a:rPr lang="en-US" u="sng" dirty="0" smtClean="0"/>
              <a:t>Domains</a:t>
            </a:r>
            <a:r>
              <a:rPr lang="en-US" dirty="0" smtClean="0"/>
              <a:t>: independently folding and functioning units; related by descent</a:t>
            </a:r>
          </a:p>
          <a:p>
            <a:pPr lvl="1"/>
            <a:r>
              <a:rPr lang="en-US" u="sng" dirty="0" smtClean="0"/>
              <a:t>Motifs</a:t>
            </a:r>
            <a:r>
              <a:rPr lang="en-US" dirty="0" smtClean="0"/>
              <a:t>: smaller; convergent </a:t>
            </a:r>
            <a:r>
              <a:rPr lang="en-US" dirty="0" err="1" smtClean="0"/>
              <a:t>evol</a:t>
            </a:r>
            <a:r>
              <a:rPr lang="en-US" dirty="0" smtClean="0"/>
              <a:t>. possible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137830" y="3535666"/>
            <a:ext cx="4663389" cy="88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Protein structures/folds</a:t>
            </a:r>
            <a:endParaRPr lang="en-US" dirty="0"/>
          </a:p>
          <a:p>
            <a:pPr lvl="1"/>
            <a:r>
              <a:rPr lang="en-US" dirty="0" smtClean="0"/>
              <a:t>Not always related by descent</a:t>
            </a:r>
          </a:p>
          <a:p>
            <a:pPr lvl="1"/>
            <a:r>
              <a:rPr lang="en-US" dirty="0" smtClean="0"/>
              <a:t>Similarity not always obvious at the sequence level (even when related by descent)</a:t>
            </a:r>
          </a:p>
          <a:p>
            <a:pPr lvl="1"/>
            <a:r>
              <a:rPr lang="en-US" dirty="0"/>
              <a:t>CATH, </a:t>
            </a:r>
            <a:r>
              <a:rPr lang="en-US" dirty="0" smtClean="0"/>
              <a:t>SCOP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284707" y="1001403"/>
            <a:ext cx="4133988" cy="2476870"/>
            <a:chOff x="7284707" y="1001403"/>
            <a:chExt cx="4133988" cy="2476870"/>
          </a:xfrm>
        </p:grpSpPr>
        <p:pic>
          <p:nvPicPr>
            <p:cNvPr id="23554" name="Picture 2" descr="http://www.nature.com/nature/journal/v420/n6912/images/nature01255-f2.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7" r="49053" b="18418"/>
            <a:stretch/>
          </p:blipFill>
          <p:spPr bwMode="auto">
            <a:xfrm rot="16200000">
              <a:off x="8113266" y="172844"/>
              <a:ext cx="2476870" cy="413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7394618" y="3090952"/>
              <a:ext cx="274317" cy="274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776369" y="5440658"/>
            <a:ext cx="137158" cy="274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24050" y="6172170"/>
            <a:ext cx="137158" cy="274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706928" y="6172170"/>
            <a:ext cx="137158" cy="274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343134" y="6172170"/>
            <a:ext cx="137158" cy="274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84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 animBg="1"/>
      <p:bldP spid="9" grpId="0" animBg="1"/>
      <p:bldP spid="7" grpId="0" animBg="1"/>
      <p:bldP spid="14" grpId="0" animBg="1"/>
      <p:bldP spid="15" grpId="0" animBg="1"/>
      <p:bldP spid="16" grpId="0" animBg="1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COGs</a:t>
            </a:r>
            <a:endParaRPr lang="en-US" dirty="0"/>
          </a:p>
        </p:txBody>
      </p:sp>
      <p:sp>
        <p:nvSpPr>
          <p:cNvPr id="105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sz="3200" u="sng" dirty="0" smtClean="0"/>
              <a:t>C</a:t>
            </a:r>
            <a:r>
              <a:rPr lang="en-US" sz="3200" dirty="0" smtClean="0"/>
              <a:t>lusters of </a:t>
            </a:r>
            <a:r>
              <a:rPr lang="en-US" sz="3200" u="sng" dirty="0" smtClean="0"/>
              <a:t>O</a:t>
            </a:r>
            <a:r>
              <a:rPr lang="en-US" sz="3200" dirty="0" smtClean="0"/>
              <a:t>rthologous </a:t>
            </a:r>
            <a:r>
              <a:rPr lang="en-US" sz="3200" u="sng" dirty="0" smtClean="0"/>
              <a:t>G</a:t>
            </a:r>
            <a:r>
              <a:rPr lang="en-US" sz="3200" dirty="0" smtClean="0"/>
              <a:t>roups</a:t>
            </a:r>
          </a:p>
          <a:p>
            <a:r>
              <a:rPr lang="en-US" sz="3200" dirty="0" smtClean="0"/>
              <a:t>Based on the notion of the reciprocal best BLAST hit (RBBH)</a:t>
            </a:r>
          </a:p>
          <a:p>
            <a:pPr lvl="1"/>
            <a:r>
              <a:rPr lang="en-US" dirty="0" smtClean="0"/>
              <a:t>Gene </a:t>
            </a:r>
            <a:r>
              <a:rPr lang="en-US" b="1" dirty="0" smtClean="0"/>
              <a:t>a</a:t>
            </a:r>
            <a:r>
              <a:rPr lang="en-US" dirty="0" smtClean="0"/>
              <a:t> in Genome </a:t>
            </a:r>
            <a:r>
              <a:rPr lang="en-US" b="1" dirty="0" smtClean="0"/>
              <a:t>A</a:t>
            </a:r>
            <a:r>
              <a:rPr lang="en-US" dirty="0" smtClean="0"/>
              <a:t> is the closest match to gene </a:t>
            </a:r>
            <a:r>
              <a:rPr lang="en-US" b="1" dirty="0" smtClean="0"/>
              <a:t>b</a:t>
            </a:r>
            <a:r>
              <a:rPr lang="en-US" dirty="0" smtClean="0"/>
              <a:t> in Genome </a:t>
            </a:r>
            <a:r>
              <a:rPr lang="en-US" b="1" dirty="0" smtClean="0"/>
              <a:t>B</a:t>
            </a:r>
          </a:p>
          <a:p>
            <a:pPr lvl="1"/>
            <a:r>
              <a:rPr lang="en-US" dirty="0" smtClean="0"/>
              <a:t>Gene </a:t>
            </a:r>
            <a:r>
              <a:rPr lang="en-US" b="1" dirty="0" smtClean="0"/>
              <a:t>b</a:t>
            </a:r>
            <a:r>
              <a:rPr lang="en-US" dirty="0" smtClean="0"/>
              <a:t> in Genome </a:t>
            </a:r>
            <a:r>
              <a:rPr lang="en-US" b="1" dirty="0" smtClean="0"/>
              <a:t>B</a:t>
            </a:r>
            <a:r>
              <a:rPr lang="en-US" dirty="0" smtClean="0"/>
              <a:t> is the closest match to gene </a:t>
            </a:r>
            <a:r>
              <a:rPr lang="en-US" b="1" dirty="0" smtClean="0"/>
              <a:t>a</a:t>
            </a:r>
            <a:r>
              <a:rPr lang="en-US" dirty="0" smtClean="0"/>
              <a:t> in Genome </a:t>
            </a:r>
            <a:r>
              <a:rPr lang="en-US" b="1" dirty="0" smtClean="0"/>
              <a:t>A</a:t>
            </a:r>
          </a:p>
          <a:p>
            <a:r>
              <a:rPr lang="en-US" dirty="0" smtClean="0"/>
              <a:t>COGs = triangles of mutually best-hitting genes</a:t>
            </a:r>
          </a:p>
          <a:p>
            <a:r>
              <a:rPr lang="en-US" dirty="0" smtClean="0"/>
              <a:t>Original set (1997) for bacteria</a:t>
            </a:r>
          </a:p>
          <a:p>
            <a:pPr lvl="1"/>
            <a:r>
              <a:rPr lang="en-US" dirty="0" smtClean="0"/>
              <a:t>Extended to Eukaryotes (KOGs, 2003)</a:t>
            </a:r>
          </a:p>
          <a:p>
            <a:pPr lvl="1"/>
            <a:r>
              <a:rPr lang="en-US" dirty="0" smtClean="0"/>
              <a:t>Archaea (</a:t>
            </a:r>
            <a:r>
              <a:rPr lang="en-US" dirty="0" err="1" smtClean="0"/>
              <a:t>arCOGs</a:t>
            </a:r>
            <a:r>
              <a:rPr lang="en-US" dirty="0" smtClean="0"/>
              <a:t>, 2007)</a:t>
            </a:r>
          </a:p>
          <a:p>
            <a:pPr lvl="1"/>
            <a:r>
              <a:rPr lang="en-US" dirty="0" smtClean="0"/>
              <a:t>Phages (POGs, 2011)</a:t>
            </a:r>
          </a:p>
          <a:p>
            <a:pPr lvl="1"/>
            <a:r>
              <a:rPr lang="en-US" dirty="0" smtClean="0"/>
              <a:t>Others</a:t>
            </a:r>
          </a:p>
          <a:p>
            <a:r>
              <a:rPr lang="en-US" dirty="0" smtClean="0"/>
              <a:t>COGs grouped into functional super-classes by letter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 </a:t>
            </a:r>
            <a:r>
              <a:rPr lang="en-US" dirty="0" smtClean="0"/>
              <a:t>“A” = “RNA </a:t>
            </a:r>
            <a:r>
              <a:rPr lang="en-US" dirty="0"/>
              <a:t>processing and </a:t>
            </a:r>
            <a:r>
              <a:rPr lang="en-US" dirty="0" smtClean="0"/>
              <a:t>modification”</a:t>
            </a:r>
            <a:endParaRPr lang="en-US" sz="2400" dirty="0" smtClean="0"/>
          </a:p>
          <a:p>
            <a:pPr lvl="1"/>
            <a:endParaRPr lang="en-US" sz="2800" dirty="0"/>
          </a:p>
        </p:txBody>
      </p:sp>
      <p:pic>
        <p:nvPicPr>
          <p:cNvPr id="18434" name="Picture 2" descr="https://www.researchgate.net/profile/Odile_Lecompte/publication/49741210/figure/fig7/AS:267926737518609@1440890120317/Figure-3-Comparison-of-inparalog-groups-Blast-best-hits-are-used-to-define-t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609" y="3086040"/>
            <a:ext cx="2971829" cy="345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0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COGs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0" y="1417342"/>
            <a:ext cx="11188009" cy="444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90536" y="137196"/>
            <a:ext cx="3720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https://www.ncbi.nlm.nih.gov/COG/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48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551837"/>
            <a:ext cx="8686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Any issues with Final Project presentation schedule?</a:t>
            </a:r>
            <a:endParaRPr lang="en-US" sz="54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0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</a:t>
            </a:r>
            <a:r>
              <a:rPr lang="en-US" dirty="0" err="1" smtClean="0"/>
              <a:t>eggNOG</a:t>
            </a:r>
            <a:endParaRPr lang="en-US" dirty="0"/>
          </a:p>
        </p:txBody>
      </p:sp>
      <p:sp>
        <p:nvSpPr>
          <p:cNvPr id="105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sz="3200" dirty="0" err="1" smtClean="0"/>
              <a:t>eggNOG</a:t>
            </a:r>
            <a:r>
              <a:rPr lang="en-US" sz="3200" dirty="0" smtClean="0"/>
              <a:t> expands the COG concept and is better maintained</a:t>
            </a:r>
          </a:p>
          <a:p>
            <a:pPr lvl="1"/>
            <a:r>
              <a:rPr lang="en-US" dirty="0" smtClean="0"/>
              <a:t>evolutionary </a:t>
            </a:r>
            <a:r>
              <a:rPr lang="en-US" dirty="0"/>
              <a:t>genealogy of genes: Non-supervised Orthologous </a:t>
            </a:r>
            <a:r>
              <a:rPr lang="en-US" dirty="0" smtClean="0"/>
              <a:t>Groups</a:t>
            </a:r>
          </a:p>
          <a:p>
            <a:pPr lvl="1"/>
            <a:endParaRPr lang="en-US" sz="2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43" y="2175437"/>
            <a:ext cx="7550115" cy="427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65" y="6304203"/>
            <a:ext cx="2571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eggnogdb.embl.de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38992" y="137196"/>
            <a:ext cx="2571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http://eggnogdb.embl.de</a:t>
            </a:r>
          </a:p>
        </p:txBody>
      </p:sp>
    </p:spTree>
    <p:extLst>
      <p:ext uri="{BB962C8B-B14F-4D97-AF65-F5344CB8AC3E}">
        <p14:creationId xmlns:p14="http://schemas.microsoft.com/office/powerpoint/2010/main" val="274852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</a:t>
            </a:r>
            <a:r>
              <a:rPr lang="en-US" dirty="0" err="1" smtClean="0"/>
              <a:t>UniRef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One, big clustering of all proteins in </a:t>
            </a:r>
            <a:r>
              <a:rPr lang="en-US" dirty="0" err="1" smtClean="0"/>
              <a:t>UniProt</a:t>
            </a:r>
            <a:endParaRPr lang="en-US" dirty="0" smtClean="0"/>
          </a:p>
          <a:p>
            <a:r>
              <a:rPr lang="en-US" dirty="0" smtClean="0"/>
              <a:t>UniRef100</a:t>
            </a:r>
          </a:p>
          <a:p>
            <a:pPr lvl="1"/>
            <a:r>
              <a:rPr lang="en-US" dirty="0" smtClean="0"/>
              <a:t>Sequence-unique proteins</a:t>
            </a:r>
          </a:p>
          <a:p>
            <a:pPr lvl="1"/>
            <a:r>
              <a:rPr lang="en-US" dirty="0" smtClean="0"/>
              <a:t>Best-annotated member chosen as representative</a:t>
            </a:r>
          </a:p>
          <a:p>
            <a:r>
              <a:rPr lang="en-US" dirty="0" smtClean="0"/>
              <a:t>UniRef90</a:t>
            </a:r>
          </a:p>
          <a:p>
            <a:pPr lvl="1"/>
            <a:r>
              <a:rPr lang="en-US" dirty="0" smtClean="0"/>
              <a:t>UniRef100 representatives clustered at 90% sequence identity, 80% coverage</a:t>
            </a:r>
          </a:p>
          <a:p>
            <a:r>
              <a:rPr lang="en-US" dirty="0" smtClean="0"/>
              <a:t>UniRef50</a:t>
            </a:r>
          </a:p>
          <a:p>
            <a:pPr lvl="1"/>
            <a:r>
              <a:rPr lang="en-US" dirty="0" smtClean="0"/>
              <a:t>UniRef90 representatives clustered at 50% sequence identity, 80% coverage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Comprehensive, non-redundant, well-annotated, </a:t>
            </a:r>
            <a:r>
              <a:rPr lang="en-US" i="1" dirty="0" smtClean="0"/>
              <a:t>continuously updated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i="1" dirty="0" smtClean="0"/>
              <a:t>Continuously updated</a:t>
            </a:r>
            <a:r>
              <a:rPr lang="en-US" dirty="0" smtClean="0"/>
              <a:t> (centroids can change)</a:t>
            </a:r>
          </a:p>
          <a:p>
            <a:pPr lvl="1"/>
            <a:endParaRPr lang="en-US" dirty="0"/>
          </a:p>
        </p:txBody>
      </p:sp>
      <p:pic>
        <p:nvPicPr>
          <p:cNvPr id="19458" name="Picture 2" descr="https://s3.amazonaws.com/media-p.slid.es/uploads/richardsmith-unna/images/424912/CD-hit_clustering__1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46" y="411513"/>
            <a:ext cx="4709886" cy="204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705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Like building a UPGMA tree of all protein sequences and cutting</a:t>
            </a:r>
          </a:p>
          <a:p>
            <a:r>
              <a:rPr lang="en-US" dirty="0" smtClean="0"/>
              <a:t>Methods for clustering proteins efficiently: CD-HIT, UCLUST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2621318" y="5162765"/>
            <a:ext cx="548634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Protein families: </a:t>
            </a:r>
            <a:r>
              <a:rPr lang="en-US" dirty="0" err="1"/>
              <a:t>UniRef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655952" y="2942084"/>
            <a:ext cx="1" cy="1065744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55952" y="2942084"/>
            <a:ext cx="2571751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27703" y="2942077"/>
            <a:ext cx="6352" cy="552449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560830" y="4304151"/>
            <a:ext cx="1619249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70454" y="3494526"/>
            <a:ext cx="17145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84957" y="3494537"/>
            <a:ext cx="0" cy="55244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5980053" y="4580377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13453" y="4046977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7123053" y="4580377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2551052" y="4580377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84452" y="4046977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3694053" y="4580377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887721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4030722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5173722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6316722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7459722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782251" y="2369535"/>
            <a:ext cx="0" cy="572549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2529879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42" name="Oval 41"/>
          <p:cNvSpPr/>
          <p:nvPr/>
        </p:nvSpPr>
        <p:spPr>
          <a:xfrm>
            <a:off x="3200425" y="5471238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B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815854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44" name="Oval 43"/>
          <p:cNvSpPr/>
          <p:nvPr/>
        </p:nvSpPr>
        <p:spPr>
          <a:xfrm>
            <a:off x="5486400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D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19691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46" name="Oval 45"/>
          <p:cNvSpPr/>
          <p:nvPr/>
        </p:nvSpPr>
        <p:spPr>
          <a:xfrm>
            <a:off x="6325083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47" name="Oval 46"/>
          <p:cNvSpPr/>
          <p:nvPr/>
        </p:nvSpPr>
        <p:spPr>
          <a:xfrm>
            <a:off x="7468083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49" name="Rectangle 48"/>
          <p:cNvSpPr/>
          <p:nvPr/>
        </p:nvSpPr>
        <p:spPr>
          <a:xfrm>
            <a:off x="8097407" y="5437082"/>
            <a:ext cx="900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UniProt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107658" y="4976311"/>
            <a:ext cx="296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UniRef100 (sequence unique)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621318" y="3794756"/>
            <a:ext cx="548634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107658" y="3608302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UniRef90 (90% identity)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2621318" y="3242546"/>
            <a:ext cx="548634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8107658" y="3056092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UniRef50 (50% identity)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3460899" y="3594943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60" name="Oval 59"/>
          <p:cNvSpPr/>
          <p:nvPr/>
        </p:nvSpPr>
        <p:spPr>
          <a:xfrm>
            <a:off x="5198240" y="3594948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61" name="Oval 60"/>
          <p:cNvSpPr/>
          <p:nvPr/>
        </p:nvSpPr>
        <p:spPr>
          <a:xfrm>
            <a:off x="6874615" y="3594948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62" name="Oval 61"/>
          <p:cNvSpPr/>
          <p:nvPr/>
        </p:nvSpPr>
        <p:spPr>
          <a:xfrm>
            <a:off x="3460899" y="3046314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63" name="Oval 62"/>
          <p:cNvSpPr/>
          <p:nvPr/>
        </p:nvSpPr>
        <p:spPr>
          <a:xfrm>
            <a:off x="6051664" y="3046314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64" name="Rectangle 63"/>
          <p:cNvSpPr/>
          <p:nvPr/>
        </p:nvSpPr>
        <p:spPr>
          <a:xfrm>
            <a:off x="849932" y="3646105"/>
            <a:ext cx="1679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Representatives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57190" y="3018844"/>
            <a:ext cx="1679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Representatives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62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9" grpId="0"/>
      <p:bldP spid="50" grpId="0"/>
      <p:bldP spid="56" grpId="0"/>
      <p:bldP spid="58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</a:t>
            </a:r>
            <a:r>
              <a:rPr lang="en-US" dirty="0" err="1" smtClean="0"/>
              <a:t>UniRef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63" y="960147"/>
            <a:ext cx="10127475" cy="539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747731" y="137196"/>
            <a:ext cx="3271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http://www.uniprot.org/uniref/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78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domains: </a:t>
            </a:r>
            <a:r>
              <a:rPr lang="en-US" dirty="0" err="1" smtClean="0"/>
              <a:t>Pfam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err="1" smtClean="0"/>
              <a:t>Pfam</a:t>
            </a:r>
            <a:r>
              <a:rPr lang="en-US" dirty="0" smtClean="0"/>
              <a:t> is a collection of sequence-level protein domains</a:t>
            </a:r>
          </a:p>
          <a:p>
            <a:r>
              <a:rPr lang="en-US" dirty="0" smtClean="0"/>
              <a:t>Based on unsupervised clustering, like </a:t>
            </a:r>
            <a:r>
              <a:rPr lang="en-US" dirty="0" err="1" smtClean="0"/>
              <a:t>UniRef</a:t>
            </a:r>
            <a:endParaRPr lang="en-US" dirty="0" smtClean="0"/>
          </a:p>
          <a:p>
            <a:r>
              <a:rPr lang="en-US" dirty="0" smtClean="0"/>
              <a:t>Unlike </a:t>
            </a:r>
            <a:r>
              <a:rPr lang="en-US" dirty="0" err="1" smtClean="0"/>
              <a:t>UniRef</a:t>
            </a:r>
            <a:r>
              <a:rPr lang="en-US" dirty="0" smtClean="0"/>
              <a:t>, a </a:t>
            </a:r>
            <a:r>
              <a:rPr lang="en-US" dirty="0" err="1" smtClean="0"/>
              <a:t>Pfam</a:t>
            </a:r>
            <a:r>
              <a:rPr lang="en-US" dirty="0" smtClean="0"/>
              <a:t> domain doesn’t have to explain an entire protein</a:t>
            </a:r>
          </a:p>
          <a:p>
            <a:pPr lvl="1"/>
            <a:r>
              <a:rPr lang="en-US" dirty="0" smtClean="0"/>
              <a:t>In fact, many proteins are composed of two or more </a:t>
            </a:r>
            <a:r>
              <a:rPr lang="en-US" dirty="0" err="1" smtClean="0"/>
              <a:t>Pfam</a:t>
            </a:r>
            <a:r>
              <a:rPr lang="en-US" dirty="0" smtClean="0"/>
              <a:t> domains (an “architecture”)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94" y="3063244"/>
            <a:ext cx="9875412" cy="364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37489" y="137196"/>
            <a:ext cx="2281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http://pfam.xfam.org/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35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domains: </a:t>
            </a:r>
            <a:r>
              <a:rPr lang="en-US" dirty="0" err="1" smtClean="0"/>
              <a:t>Pfam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Currently around 16K distinct </a:t>
            </a:r>
            <a:r>
              <a:rPr lang="en-US" dirty="0" err="1" smtClean="0"/>
              <a:t>Pfam</a:t>
            </a:r>
            <a:r>
              <a:rPr lang="en-US" dirty="0" smtClean="0"/>
              <a:t> domains</a:t>
            </a:r>
          </a:p>
          <a:p>
            <a:r>
              <a:rPr lang="en-US" dirty="0" smtClean="0"/>
              <a:t>New domains </a:t>
            </a:r>
            <a:r>
              <a:rPr lang="en-US" dirty="0"/>
              <a:t>are discovered much </a:t>
            </a:r>
            <a:r>
              <a:rPr lang="en-US" dirty="0" smtClean="0"/>
              <a:t>less frequently than protein sequences</a:t>
            </a:r>
          </a:p>
          <a:p>
            <a:r>
              <a:rPr lang="en-US" dirty="0" smtClean="0"/>
              <a:t>New domain architectures somewhere in the middle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524" y="2717925"/>
            <a:ext cx="8598952" cy="392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51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domains: </a:t>
            </a:r>
            <a:r>
              <a:rPr lang="en-US" dirty="0" err="1" smtClean="0"/>
              <a:t>Pfam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Each domain is characterized by a multiple alignment of compatible sequences, sequence logo, and profile HMM (more on this later)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1" y="2057415"/>
            <a:ext cx="11231392" cy="437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972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domains: </a:t>
            </a:r>
            <a:r>
              <a:rPr lang="en-US" dirty="0" err="1" smtClean="0"/>
              <a:t>Pfam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The organization of </a:t>
            </a:r>
            <a:r>
              <a:rPr lang="en-US" dirty="0" err="1" smtClean="0"/>
              <a:t>Pfam</a:t>
            </a:r>
            <a:r>
              <a:rPr lang="en-US" dirty="0" smtClean="0"/>
              <a:t> is particularly useful</a:t>
            </a:r>
          </a:p>
          <a:p>
            <a:pPr lvl="1"/>
            <a:r>
              <a:rPr lang="en-US" dirty="0" smtClean="0"/>
              <a:t>Easy to link </a:t>
            </a:r>
            <a:r>
              <a:rPr lang="en-US" dirty="0" err="1" smtClean="0"/>
              <a:t>Pfams</a:t>
            </a:r>
            <a:r>
              <a:rPr lang="en-US" dirty="0" smtClean="0"/>
              <a:t> to species</a:t>
            </a:r>
          </a:p>
          <a:p>
            <a:pPr lvl="1"/>
            <a:r>
              <a:rPr lang="en-US" dirty="0" smtClean="0"/>
              <a:t>Easy to link </a:t>
            </a:r>
            <a:r>
              <a:rPr lang="en-US" dirty="0" err="1" smtClean="0"/>
              <a:t>Pfams</a:t>
            </a:r>
            <a:r>
              <a:rPr lang="en-US" dirty="0" smtClean="0"/>
              <a:t> to functions</a:t>
            </a:r>
          </a:p>
          <a:p>
            <a:pPr lvl="1"/>
            <a:r>
              <a:rPr lang="en-US" dirty="0" smtClean="0"/>
              <a:t>Easy to link </a:t>
            </a:r>
            <a:r>
              <a:rPr lang="en-US" dirty="0" err="1" smtClean="0"/>
              <a:t>Pfams</a:t>
            </a:r>
            <a:r>
              <a:rPr lang="en-US" dirty="0" smtClean="0"/>
              <a:t> to 3D structures</a:t>
            </a:r>
          </a:p>
          <a:p>
            <a:pPr lvl="1"/>
            <a:r>
              <a:rPr lang="en-US" dirty="0" smtClean="0"/>
              <a:t>Pairs of </a:t>
            </a:r>
            <a:r>
              <a:rPr lang="en-US" dirty="0" err="1" smtClean="0"/>
              <a:t>Pfam</a:t>
            </a:r>
            <a:r>
              <a:rPr lang="en-US" dirty="0" smtClean="0"/>
              <a:t> domains that interact with each other (domain-domain interaction)</a:t>
            </a:r>
          </a:p>
          <a:p>
            <a:r>
              <a:rPr lang="en-US" dirty="0" err="1" smtClean="0"/>
              <a:t>Pfam</a:t>
            </a:r>
            <a:r>
              <a:rPr lang="en-US" dirty="0" smtClean="0"/>
              <a:t> HMMs makes it easy to find </a:t>
            </a:r>
            <a:r>
              <a:rPr lang="en-US" dirty="0" err="1" smtClean="0"/>
              <a:t>Pfams</a:t>
            </a:r>
            <a:r>
              <a:rPr lang="en-US" dirty="0" smtClean="0"/>
              <a:t> in newly sequenced collections of proteins, even those that are distantly diverged from known sequences</a:t>
            </a:r>
          </a:p>
          <a:p>
            <a:r>
              <a:rPr lang="en-US" dirty="0" smtClean="0"/>
              <a:t>Other similar systems exist, though I usually default to </a:t>
            </a:r>
            <a:r>
              <a:rPr lang="en-US" dirty="0" err="1" smtClean="0"/>
              <a:t>Pfam</a:t>
            </a:r>
            <a:endParaRPr lang="en-US" dirty="0" smtClean="0"/>
          </a:p>
          <a:p>
            <a:pPr lvl="1"/>
            <a:r>
              <a:rPr lang="en-US" dirty="0"/>
              <a:t>PANTHER</a:t>
            </a:r>
            <a:endParaRPr lang="en-US" dirty="0" smtClean="0"/>
          </a:p>
          <a:p>
            <a:pPr lvl="1"/>
            <a:r>
              <a:rPr lang="en-US" dirty="0" smtClean="0"/>
              <a:t>PROSITE</a:t>
            </a:r>
          </a:p>
          <a:p>
            <a:pPr lvl="1"/>
            <a:r>
              <a:rPr lang="en-US" dirty="0" smtClean="0"/>
              <a:t>SMART</a:t>
            </a:r>
          </a:p>
          <a:p>
            <a:pPr lvl="1"/>
            <a:r>
              <a:rPr lang="en-US" dirty="0"/>
              <a:t>SUPERFAMILY </a:t>
            </a:r>
            <a:endParaRPr lang="en-US" dirty="0" smtClean="0"/>
          </a:p>
          <a:p>
            <a:pPr lvl="1"/>
            <a:r>
              <a:rPr lang="en-US" dirty="0" smtClean="0"/>
              <a:t>TIGRFAMs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96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367171"/>
            <a:ext cx="90981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Protein Structure</a:t>
            </a:r>
          </a:p>
          <a:p>
            <a:pPr algn="ctr"/>
            <a:r>
              <a:rPr lang="en-US" sz="6600" dirty="0" smtClean="0"/>
              <a:t>Determination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69" y="229207"/>
            <a:ext cx="4621078" cy="615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structure (amino acid sequence)</a:t>
            </a:r>
          </a:p>
          <a:p>
            <a:pPr lvl="1"/>
            <a:r>
              <a:rPr lang="en-US" dirty="0" smtClean="0"/>
              <a:t>Infer from genome sequencing</a:t>
            </a:r>
          </a:p>
          <a:p>
            <a:pPr lvl="1"/>
            <a:r>
              <a:rPr lang="en-US" dirty="0" smtClean="0"/>
              <a:t>Profile directly from MS-MS experiments</a:t>
            </a:r>
          </a:p>
          <a:p>
            <a:r>
              <a:rPr lang="en-US" dirty="0" smtClean="0"/>
              <a:t>Secondary structure (local conformation)</a:t>
            </a:r>
          </a:p>
          <a:p>
            <a:pPr lvl="1"/>
            <a:r>
              <a:rPr lang="en-US" dirty="0" smtClean="0"/>
              <a:t>Reasonably easy to predict from primary sequence</a:t>
            </a:r>
          </a:p>
          <a:p>
            <a:pPr lvl="1"/>
            <a:r>
              <a:rPr lang="en-US" dirty="0" smtClean="0"/>
              <a:t>HMMs strike again!</a:t>
            </a:r>
          </a:p>
          <a:p>
            <a:r>
              <a:rPr lang="en-US" dirty="0" smtClean="0"/>
              <a:t>Tertiary structure (non-local folding)</a:t>
            </a:r>
          </a:p>
          <a:p>
            <a:pPr lvl="1"/>
            <a:r>
              <a:rPr lang="en-US" dirty="0" smtClean="0"/>
              <a:t>X-ray crystallography</a:t>
            </a:r>
          </a:p>
          <a:p>
            <a:pPr lvl="1"/>
            <a:r>
              <a:rPr lang="en-US" dirty="0" smtClean="0"/>
              <a:t>Nuclear Magnetic Resonance (NMR)</a:t>
            </a:r>
          </a:p>
          <a:p>
            <a:pPr lvl="1"/>
            <a:r>
              <a:rPr lang="en-US" i="1" dirty="0"/>
              <a:t>Ab initio</a:t>
            </a:r>
            <a:r>
              <a:rPr lang="en-US" dirty="0"/>
              <a:t> protein-folding </a:t>
            </a:r>
            <a:endParaRPr lang="en-US" dirty="0" smtClean="0"/>
          </a:p>
          <a:p>
            <a:r>
              <a:rPr lang="en-US" dirty="0" smtClean="0"/>
              <a:t>Quaternary structure (protein-protein interaction)</a:t>
            </a:r>
          </a:p>
          <a:p>
            <a:pPr lvl="1"/>
            <a:r>
              <a:rPr lang="en-US" dirty="0" smtClean="0"/>
              <a:t>Tertiary methods for 2+ proteins</a:t>
            </a:r>
          </a:p>
          <a:p>
            <a:pPr lvl="1"/>
            <a:r>
              <a:rPr lang="en-US" dirty="0" smtClean="0"/>
              <a:t>PPI detection methods (e.g. yeast two-hybrid) </a:t>
            </a:r>
            <a:r>
              <a:rPr lang="en-US" i="1" dirty="0" smtClean="0"/>
              <a:t>sort of...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20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136339"/>
            <a:ext cx="86867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Final Project packets due</a:t>
            </a:r>
          </a:p>
          <a:p>
            <a:pPr algn="ctr"/>
            <a:r>
              <a:rPr lang="en-US" sz="5400" dirty="0" smtClean="0"/>
              <a:t>11:59pm Weds May 9, 2017</a:t>
            </a:r>
          </a:p>
          <a:p>
            <a:pPr algn="ctr"/>
            <a:r>
              <a:rPr lang="en-US" sz="5400" dirty="0" smtClean="0"/>
              <a:t>(three weeks from today)</a:t>
            </a:r>
            <a:endParaRPr lang="en-US" sz="54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4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69" y="229207"/>
            <a:ext cx="4621078" cy="615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structure (amino acid sequence)</a:t>
            </a:r>
          </a:p>
          <a:p>
            <a:pPr lvl="1"/>
            <a:r>
              <a:rPr lang="en-US" dirty="0" smtClean="0"/>
              <a:t>Infer from genome sequencing</a:t>
            </a:r>
          </a:p>
          <a:p>
            <a:pPr lvl="1"/>
            <a:r>
              <a:rPr lang="en-US" dirty="0" smtClean="0"/>
              <a:t>Profile directly from MS-MS experiments</a:t>
            </a:r>
          </a:p>
          <a:p>
            <a:r>
              <a:rPr lang="en-US" dirty="0" smtClean="0"/>
              <a:t>Secondary structure (local conformation)</a:t>
            </a:r>
          </a:p>
          <a:p>
            <a:pPr lvl="1"/>
            <a:r>
              <a:rPr lang="en-US" dirty="0" smtClean="0"/>
              <a:t>Reasonably easy to predict from primary sequence</a:t>
            </a:r>
          </a:p>
          <a:p>
            <a:pPr lvl="1"/>
            <a:r>
              <a:rPr lang="en-US" dirty="0" smtClean="0"/>
              <a:t>HMMs strike again!</a:t>
            </a:r>
          </a:p>
          <a:p>
            <a:r>
              <a:rPr lang="en-US" b="1" dirty="0" smtClean="0"/>
              <a:t>Tertiary structure (non-local folding)</a:t>
            </a:r>
          </a:p>
          <a:p>
            <a:pPr lvl="1"/>
            <a:r>
              <a:rPr lang="en-US" b="1" dirty="0" smtClean="0"/>
              <a:t>X-ray crystallography</a:t>
            </a:r>
          </a:p>
          <a:p>
            <a:pPr lvl="1"/>
            <a:r>
              <a:rPr lang="en-US" b="1" dirty="0" smtClean="0"/>
              <a:t>Nuclear Magnetic Resonance (NMR)</a:t>
            </a:r>
          </a:p>
          <a:p>
            <a:pPr lvl="1"/>
            <a:r>
              <a:rPr lang="en-US" b="1" i="1" dirty="0"/>
              <a:t>Ab initio</a:t>
            </a:r>
            <a:r>
              <a:rPr lang="en-US" b="1" dirty="0"/>
              <a:t> protein-folding </a:t>
            </a:r>
            <a:endParaRPr lang="en-US" b="1" dirty="0" smtClean="0"/>
          </a:p>
          <a:p>
            <a:r>
              <a:rPr lang="en-US" dirty="0" smtClean="0"/>
              <a:t>Quaternary structure (protein-protein interaction)</a:t>
            </a:r>
          </a:p>
          <a:p>
            <a:pPr lvl="1"/>
            <a:r>
              <a:rPr lang="en-US" dirty="0" smtClean="0"/>
              <a:t>Tertiary methods for 2+ proteins</a:t>
            </a:r>
          </a:p>
          <a:p>
            <a:pPr lvl="1"/>
            <a:r>
              <a:rPr lang="en-US" dirty="0" smtClean="0"/>
              <a:t>PPI detection methods (e.g. yeast two-hybrid) </a:t>
            </a:r>
            <a:r>
              <a:rPr lang="en-US" i="1" dirty="0" smtClean="0"/>
              <a:t>sort of...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87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  <a:latin typeface="Calibri"/>
              </a:rPr>
              <a:t>Can you build a microscope powerful enough to see a protein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57400" y="4678703"/>
            <a:ext cx="2362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Optical Microscope </a:t>
            </a:r>
          </a:p>
          <a:p>
            <a:pPr algn="ctr"/>
            <a:endParaRPr lang="en-US" sz="1200" b="1" dirty="0" smtClean="0">
              <a:solidFill>
                <a:srgbClr val="C00000"/>
              </a:solidFill>
              <a:latin typeface="Calibri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US" sz="2600" b="1" baseline="30000" dirty="0" smtClean="0">
                <a:solidFill>
                  <a:srgbClr val="C00000"/>
                </a:solidFill>
                <a:latin typeface="Calibri"/>
              </a:rPr>
              <a:t>3</a:t>
            </a:r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x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magnification</a:t>
            </a:r>
          </a:p>
          <a:p>
            <a:pPr algn="ctr"/>
            <a:r>
              <a:rPr lang="en-US" sz="2600" b="1" dirty="0" err="1" smtClean="0">
                <a:solidFill>
                  <a:srgbClr val="C00000"/>
                </a:solidFill>
                <a:latin typeface="Calibri"/>
              </a:rPr>
              <a:t>μm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Arial"/>
              </a:rPr>
              <a:t> resolution</a:t>
            </a:r>
            <a:endParaRPr lang="en-US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b="1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4" descr="http://upload.wikimedia.org/wikipedia/commons/6/6e/Elektronenmikrosk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402103"/>
            <a:ext cx="711074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http://www.celestron.com/c3/images/files/product/44340_lcddigitalmicro_mid.gif"/>
          <p:cNvPicPr>
            <a:picLocks noChangeAspect="1" noChangeArrowheads="1"/>
          </p:cNvPicPr>
          <p:nvPr/>
        </p:nvPicPr>
        <p:blipFill>
          <a:blip r:embed="rId3" cstate="print"/>
          <a:srcRect l="27429" r="20000"/>
          <a:stretch>
            <a:fillRect/>
          </a:stretch>
        </p:blipFill>
        <p:spPr bwMode="auto">
          <a:xfrm>
            <a:off x="2514600" y="1325903"/>
            <a:ext cx="1375923" cy="2991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724400" y="4678703"/>
            <a:ext cx="236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Electron Microscope </a:t>
            </a:r>
          </a:p>
          <a:p>
            <a:pPr algn="ctr"/>
            <a:endParaRPr lang="en-US" sz="1200" b="1" dirty="0" smtClean="0">
              <a:solidFill>
                <a:srgbClr val="C00000"/>
              </a:solidFill>
              <a:latin typeface="Calibri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US" sz="2600" b="1" baseline="30000" dirty="0" smtClean="0">
                <a:solidFill>
                  <a:srgbClr val="C00000"/>
                </a:solidFill>
                <a:latin typeface="Calibri"/>
              </a:rPr>
              <a:t>6</a:t>
            </a:r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x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magnification</a:t>
            </a: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nm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Arial"/>
              </a:rPr>
              <a:t> resolution</a:t>
            </a:r>
            <a:endParaRPr lang="en-US" b="1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72400" y="4678703"/>
            <a:ext cx="236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X-Ray Diffraction</a:t>
            </a:r>
          </a:p>
          <a:p>
            <a:pPr algn="ctr"/>
            <a:endParaRPr lang="en-US" sz="1200" b="1" dirty="0" smtClean="0">
              <a:solidFill>
                <a:srgbClr val="C00000"/>
              </a:solidFill>
              <a:latin typeface="Calibri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US" sz="2600" b="1" baseline="30000" dirty="0" smtClean="0">
                <a:solidFill>
                  <a:srgbClr val="C00000"/>
                </a:solidFill>
                <a:latin typeface="Calibri"/>
              </a:rPr>
              <a:t>8</a:t>
            </a:r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x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magnification</a:t>
            </a: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Å</a:t>
            </a:r>
            <a:r>
              <a:rPr lang="en-US" dirty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resolution</a:t>
            </a:r>
          </a:p>
        </p:txBody>
      </p:sp>
      <p:pic>
        <p:nvPicPr>
          <p:cNvPr id="12" name="Picture 10" descr="http://www.proteopedia.org/wiki/images/thumb/d/d4/X_ray_diffraction_flow_chart_Splettstoesser.png/400px-X_ray_diffraction_flow_chart_Splettstoess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1402103"/>
            <a:ext cx="184870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631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X-ray crystallography: 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891312"/>
            <a:ext cx="1938337" cy="592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1790700" y="96751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Make crystal from protein molecules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591300" y="151258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/>
              </a:rPr>
              <a:t>Bombard with x-rays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0700" y="257938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Record diffraction patterns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591300" y="332971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/>
              </a:rPr>
              <a:t>Apply some fancy math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90700" y="425578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Infer 3D electron density map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591300" y="501778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/>
              </a:rPr>
              <a:t>Refine with known sequence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90700" y="592051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Finished protein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69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crystallography: </a:t>
            </a:r>
            <a:r>
              <a:rPr lang="en-US" dirty="0" smtClean="0"/>
              <a:t>making protein crystals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lots of pure protein</a:t>
            </a:r>
          </a:p>
          <a:p>
            <a:r>
              <a:rPr lang="en-US" dirty="0"/>
              <a:t>Find a buffer solution where the protein is stable</a:t>
            </a:r>
          </a:p>
          <a:p>
            <a:r>
              <a:rPr lang="en-US" dirty="0"/>
              <a:t>Bring the solution to supersaturation</a:t>
            </a:r>
          </a:p>
          <a:p>
            <a:r>
              <a:rPr lang="en-US" dirty="0"/>
              <a:t>Nucleation events seed crystal </a:t>
            </a:r>
            <a:r>
              <a:rPr lang="en-US" dirty="0" smtClean="0"/>
              <a:t>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28600" y="838200"/>
            <a:ext cx="8686800" cy="2286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8" descr="03781_4341_26.JPG                                              000002BFu                              0000000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9982" y="4739614"/>
            <a:ext cx="1400176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extrusionH="76200" contourW="12700">
            <a:bevelT w="25400" h="19050"/>
            <a:extrusionClr>
              <a:srgbClr val="00B050"/>
            </a:extrusionClr>
            <a:contourClr>
              <a:srgbClr val="00B050"/>
            </a:contourClr>
          </a:sp3d>
        </p:spPr>
      </p:pic>
      <p:pic>
        <p:nvPicPr>
          <p:cNvPr id="19" name="Picture 7" descr="02303_6679_149.JPG                                             000002C2u                              0000000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774" y="4739614"/>
            <a:ext cx="1400175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8" descr="00092_4052_25.JPG                                              000002C3u          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774" y="34442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11" descr="00092_4052_429.JPG                                             000002C6u                              00000000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82" y="47396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11" descr="00092_4052_429.JPG                                             000002C6u                              00000000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3382" y="34442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8" descr="00092_4052_25.JPG                                              000002C3u          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3382" y="47396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7" descr="02303_6679_149.JPG                                             000002C2u                              0000000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0374" y="3444214"/>
            <a:ext cx="1400175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8" descr="00092_4052_25.JPG                                              000002C3u          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0374" y="47396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11" descr="00092_4052_429.JPG                                             000002C6u                              00000000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9982" y="34442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8" descr="00092_4052_25.JPG                                              000002C3u          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82" y="34442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ular Callout 27"/>
          <p:cNvSpPr/>
          <p:nvPr/>
        </p:nvSpPr>
        <p:spPr>
          <a:xfrm flipH="1">
            <a:off x="8986532" y="2616605"/>
            <a:ext cx="3048000" cy="3048000"/>
          </a:xfrm>
          <a:prstGeom prst="wedgeRectCallout">
            <a:avLst>
              <a:gd name="adj1" fmla="val 85645"/>
              <a:gd name="adj2" fmla="val 359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http://www.jpk.com/correlation-average-image.thumb.706a1068989e808809872242391a3d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138932" y="2769005"/>
            <a:ext cx="27432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8915400" y="1806724"/>
            <a:ext cx="3078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Crystal lattice visualized by atomic force microscopy.</a:t>
            </a:r>
          </a:p>
        </p:txBody>
      </p:sp>
    </p:spTree>
    <p:extLst>
      <p:ext uri="{BB962C8B-B14F-4D97-AF65-F5344CB8AC3E}">
        <p14:creationId xmlns:p14="http://schemas.microsoft.com/office/powerpoint/2010/main" val="790261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crystallography: </a:t>
            </a:r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200" dirty="0" smtClean="0"/>
              <a:t>Diffraction </a:t>
            </a:r>
            <a:r>
              <a:rPr lang="en-US" sz="3200" dirty="0"/>
              <a:t>refers to the tendency of a wave to spread out as it passes through small openings.</a:t>
            </a:r>
            <a:endParaRPr lang="en-US" sz="3200" dirty="0">
              <a:solidFill>
                <a:prstClr val="black"/>
              </a:solidFill>
            </a:endParaRPr>
          </a:p>
          <a:p>
            <a:pPr lvl="0" algn="just"/>
            <a:r>
              <a:rPr lang="en-US" sz="3200" dirty="0" smtClean="0"/>
              <a:t>The spreading </a:t>
            </a:r>
            <a:r>
              <a:rPr lang="en-US" sz="3200" dirty="0"/>
              <a:t>waves </a:t>
            </a:r>
            <a:r>
              <a:rPr lang="en-US" sz="3200" dirty="0" smtClean="0"/>
              <a:t>interact, resulting in patterns </a:t>
            </a:r>
            <a:r>
              <a:rPr lang="en-US" sz="3200" dirty="0"/>
              <a:t>of constructive </a:t>
            </a:r>
            <a:r>
              <a:rPr lang="en-US" sz="3200" dirty="0" smtClean="0"/>
              <a:t>and destructive </a:t>
            </a:r>
            <a:r>
              <a:rPr lang="en-US" sz="3200" dirty="0"/>
              <a:t>interference.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28600" y="838200"/>
            <a:ext cx="8686800" cy="2286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Picture 2" descr="File:Diffraction-red laser-diffraction grating PNr°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5" y="3337561"/>
            <a:ext cx="39624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3" cstate="print"/>
          <a:srcRect l="17500" t="3194" r="17500" b="4167"/>
          <a:stretch>
            <a:fillRect/>
          </a:stretch>
        </p:blipFill>
        <p:spPr bwMode="auto">
          <a:xfrm>
            <a:off x="6553195" y="3337561"/>
            <a:ext cx="39624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3184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crystallography: </a:t>
            </a:r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200" dirty="0"/>
              <a:t>X-rays interact with atomic lattice to form a 3D diffraction </a:t>
            </a:r>
            <a:r>
              <a:rPr lang="en-US" sz="3200" dirty="0" smtClean="0"/>
              <a:t>pattern</a:t>
            </a:r>
          </a:p>
          <a:p>
            <a:pPr lvl="0" algn="just"/>
            <a:r>
              <a:rPr lang="en-US" sz="3200" dirty="0" smtClean="0"/>
              <a:t>Rotating the crystal captures </a:t>
            </a:r>
            <a:r>
              <a:rPr lang="en-US" sz="3200" dirty="0"/>
              <a:t>different </a:t>
            </a:r>
            <a:r>
              <a:rPr lang="en-US" sz="3200" dirty="0" smtClean="0"/>
              <a:t>slices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28600" y="838200"/>
            <a:ext cx="8686800" cy="2286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82" y="2687352"/>
            <a:ext cx="6336145" cy="3657560"/>
          </a:xfrm>
          <a:prstGeom prst="rect">
            <a:avLst/>
          </a:prstGeom>
          <a:noFill/>
        </p:spPr>
      </p:pic>
      <p:pic>
        <p:nvPicPr>
          <p:cNvPr id="11" name="Picture 4" descr="http://www.marresearch.com/images/automargui.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1829" y="2423171"/>
            <a:ext cx="4669005" cy="4000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622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crystallography: </a:t>
            </a:r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200" dirty="0"/>
              <a:t>We backtrack from the diffraction pattern to produce an electron density map (</a:t>
            </a:r>
            <a:r>
              <a:rPr lang="en-US" sz="3200" i="1" dirty="0"/>
              <a:t>electrons scattered the x-rays</a:t>
            </a:r>
            <a:r>
              <a:rPr lang="en-US" sz="3200" dirty="0" smtClean="0"/>
              <a:t>).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28600" y="838200"/>
            <a:ext cx="8686800" cy="2286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b="1510"/>
          <a:stretch>
            <a:fillRect/>
          </a:stretch>
        </p:blipFill>
        <p:spPr bwMode="auto">
          <a:xfrm>
            <a:off x="1852785" y="2788927"/>
            <a:ext cx="2819400" cy="1678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b="2904"/>
          <a:stretch>
            <a:fillRect/>
          </a:stretch>
        </p:blipFill>
        <p:spPr bwMode="auto">
          <a:xfrm>
            <a:off x="4835431" y="2790565"/>
            <a:ext cx="27432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0185" y="2790565"/>
            <a:ext cx="2732354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2057355" y="4710784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Electron Density Map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3 Å resolution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090171" y="4710784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Electron Density Map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2 Å resolution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939994" y="4710784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Electron Density Map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1 Å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26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Nuclear Magnetic Resonance </a:t>
            </a:r>
            <a:r>
              <a:rPr lang="en-US" dirty="0" smtClean="0"/>
              <a:t>(NMR) spectroscopy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Certain </a:t>
            </a:r>
            <a:r>
              <a:rPr lang="en-US" dirty="0"/>
              <a:t>atomic nuclei behave as little magnets</a:t>
            </a:r>
          </a:p>
          <a:p>
            <a:r>
              <a:rPr lang="en-US" dirty="0" smtClean="0"/>
              <a:t>Line </a:t>
            </a:r>
            <a:r>
              <a:rPr lang="en-US" dirty="0"/>
              <a:t>them up with powerful magnetic fields</a:t>
            </a:r>
          </a:p>
          <a:p>
            <a:r>
              <a:rPr lang="en-US" dirty="0" smtClean="0"/>
              <a:t>Apply </a:t>
            </a:r>
            <a:r>
              <a:rPr lang="en-US" dirty="0"/>
              <a:t>electromagnetic pulses, causing nuclei to resonate</a:t>
            </a:r>
          </a:p>
          <a:p>
            <a:r>
              <a:rPr lang="en-US" dirty="0" smtClean="0"/>
              <a:t>Resonance </a:t>
            </a:r>
            <a:r>
              <a:rPr lang="en-US" dirty="0"/>
              <a:t>produces measurable currents</a:t>
            </a:r>
          </a:p>
          <a:p>
            <a:r>
              <a:rPr lang="en-US" dirty="0" smtClean="0"/>
              <a:t>Resonance </a:t>
            </a:r>
            <a:r>
              <a:rPr lang="en-US" dirty="0"/>
              <a:t>frequency is environment specific</a:t>
            </a:r>
          </a:p>
          <a:p>
            <a:r>
              <a:rPr lang="en-US" dirty="0" smtClean="0"/>
              <a:t>Infer </a:t>
            </a:r>
            <a:r>
              <a:rPr lang="en-US" dirty="0"/>
              <a:t>position of one atom relative to others → </a:t>
            </a:r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2" descr="Fourier transform NM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8992" y="1143025"/>
            <a:ext cx="2516208" cy="3131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://chemistry.umeche.maine.edu/CHY431/NMR/NM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3828" y="4533420"/>
            <a:ext cx="1428512" cy="2054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http://www.penrad.org/themes/site_themes/default_site/images/gallery/MRI-Service-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0" y="4533419"/>
            <a:ext cx="2746921" cy="2055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http://www.nature.com/horizon/proteinfolding/background/images/technology_f3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 bwMode="auto">
          <a:xfrm>
            <a:off x="1674271" y="4251952"/>
            <a:ext cx="5061802" cy="248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330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</a:rPr>
              <a:t>X-Ray Crystallography</a:t>
            </a:r>
            <a:r>
              <a:rPr lang="en-US" sz="3200" dirty="0">
                <a:solidFill>
                  <a:prstClr val="black"/>
                </a:solidFill>
              </a:rPr>
              <a:t>: </a:t>
            </a:r>
            <a:endParaRPr lang="en-US" sz="3200" dirty="0" smtClean="0">
              <a:solidFill>
                <a:prstClr val="black"/>
              </a:solidFill>
            </a:endParaRP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Most common method</a:t>
            </a: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Potential </a:t>
            </a:r>
            <a:r>
              <a:rPr lang="en-US" dirty="0">
                <a:solidFill>
                  <a:prstClr val="black"/>
                </a:solidFill>
              </a:rPr>
              <a:t>for very high </a:t>
            </a:r>
            <a:r>
              <a:rPr lang="en-US" dirty="0" smtClean="0">
                <a:solidFill>
                  <a:prstClr val="black"/>
                </a:solidFill>
              </a:rPr>
              <a:t>resolution</a:t>
            </a:r>
            <a:endParaRPr lang="en-US" dirty="0">
              <a:solidFill>
                <a:prstClr val="black"/>
              </a:solidFill>
            </a:endParaRP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No </a:t>
            </a:r>
            <a:r>
              <a:rPr lang="en-US" dirty="0">
                <a:solidFill>
                  <a:prstClr val="black"/>
                </a:solidFill>
              </a:rPr>
              <a:t>theoretical size </a:t>
            </a:r>
            <a:r>
              <a:rPr lang="en-US" dirty="0" smtClean="0">
                <a:solidFill>
                  <a:prstClr val="black"/>
                </a:solidFill>
              </a:rPr>
              <a:t>limit</a:t>
            </a: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Requires </a:t>
            </a:r>
            <a:r>
              <a:rPr lang="en-US" dirty="0">
                <a:solidFill>
                  <a:prstClr val="black"/>
                </a:solidFill>
              </a:rPr>
              <a:t>crystal (can be difficult to </a:t>
            </a:r>
            <a:r>
              <a:rPr lang="en-US" dirty="0" smtClean="0">
                <a:solidFill>
                  <a:prstClr val="black"/>
                </a:solidFill>
              </a:rPr>
              <a:t>make)</a:t>
            </a:r>
            <a:endParaRPr lang="en-US" b="1" i="1" dirty="0">
              <a:solidFill>
                <a:prstClr val="black"/>
              </a:solidFill>
              <a:sym typeface="Wingdings" pitchFamily="2" charset="2"/>
            </a:endParaRP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Static </a:t>
            </a:r>
            <a:r>
              <a:rPr lang="en-US" dirty="0">
                <a:solidFill>
                  <a:prstClr val="black"/>
                </a:solidFill>
              </a:rPr>
              <a:t>protein </a:t>
            </a:r>
            <a:r>
              <a:rPr lang="en-US" dirty="0" smtClean="0">
                <a:solidFill>
                  <a:prstClr val="black"/>
                </a:solidFill>
              </a:rPr>
              <a:t>configuration, sometimes non-biological</a:t>
            </a:r>
            <a:endParaRPr lang="en-US" sz="1400" b="1" i="1" dirty="0">
              <a:solidFill>
                <a:prstClr val="black"/>
              </a:solidFill>
              <a:sym typeface="Wingdings" pitchFamily="2" charset="2"/>
            </a:endParaRPr>
          </a:p>
          <a:p>
            <a:pPr lvl="0" algn="just"/>
            <a:r>
              <a:rPr lang="en-US" sz="3200" b="1" dirty="0">
                <a:solidFill>
                  <a:prstClr val="black"/>
                </a:solidFill>
              </a:rPr>
              <a:t>NMR Spectroscopy</a:t>
            </a:r>
            <a:r>
              <a:rPr lang="en-US" sz="3200" dirty="0">
                <a:solidFill>
                  <a:prstClr val="black"/>
                </a:solidFill>
              </a:rPr>
              <a:t>: </a:t>
            </a:r>
            <a:endParaRPr lang="en-US" sz="3200" dirty="0" smtClean="0">
              <a:solidFill>
                <a:prstClr val="black"/>
              </a:solidFill>
            </a:endParaRP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Has </a:t>
            </a:r>
            <a:r>
              <a:rPr lang="en-US" dirty="0">
                <a:solidFill>
                  <a:prstClr val="black"/>
                </a:solidFill>
              </a:rPr>
              <a:t>a theoretical size limit (100 </a:t>
            </a:r>
            <a:r>
              <a:rPr lang="en-US" dirty="0" err="1">
                <a:solidFill>
                  <a:prstClr val="black"/>
                </a:solidFill>
              </a:rPr>
              <a:t>kD</a:t>
            </a:r>
            <a:r>
              <a:rPr lang="en-US" dirty="0">
                <a:solidFill>
                  <a:prstClr val="black"/>
                </a:solidFill>
              </a:rPr>
              <a:t>; Myoglobin = 16.7 </a:t>
            </a:r>
            <a:r>
              <a:rPr lang="en-US" dirty="0" err="1" smtClean="0">
                <a:solidFill>
                  <a:prstClr val="black"/>
                </a:solidFill>
              </a:rPr>
              <a:t>kD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Can </a:t>
            </a:r>
            <a:r>
              <a:rPr lang="en-US" dirty="0">
                <a:solidFill>
                  <a:prstClr val="black"/>
                </a:solidFill>
              </a:rPr>
              <a:t>probe dynamic processes</a:t>
            </a:r>
            <a:endParaRPr lang="en-US" b="1" i="1" dirty="0">
              <a:solidFill>
                <a:srgbClr val="C00000"/>
              </a:solidFill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99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folding: From sequence to 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pic>
        <p:nvPicPr>
          <p:cNvPr id="13" name="Picture 2" descr="C:\Documents and Settings\Eric Franzosa\Desktop\My Dropbox\boc0990311a02a.gif"/>
          <p:cNvPicPr>
            <a:picLocks noChangeAspect="1" noChangeArrowheads="1"/>
          </p:cNvPicPr>
          <p:nvPr/>
        </p:nvPicPr>
        <p:blipFill>
          <a:blip r:embed="rId2" cstate="print"/>
          <a:srcRect l="12000" t="5324" b="74206"/>
          <a:stretch>
            <a:fillRect/>
          </a:stretch>
        </p:blipFill>
        <p:spPr bwMode="auto">
          <a:xfrm>
            <a:off x="245370" y="1508781"/>
            <a:ext cx="8720814" cy="12192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04799" y="960147"/>
            <a:ext cx="1164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Protein primary structure is defined entirely by sequence: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04" y="2849868"/>
            <a:ext cx="870895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43808" y="4526268"/>
            <a:ext cx="8869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Most of the time, this is all the information nature needs to make the final 3D structure (folding is spontaneous)</a:t>
            </a:r>
          </a:p>
        </p:txBody>
      </p:sp>
      <p:pic>
        <p:nvPicPr>
          <p:cNvPr id="17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9"/>
          <a:stretch/>
        </p:blipFill>
        <p:spPr bwMode="auto">
          <a:xfrm>
            <a:off x="9413252" y="808104"/>
            <a:ext cx="2540209" cy="55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421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551837"/>
            <a:ext cx="8686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How would people feel about NOT having a 6</a:t>
            </a:r>
            <a:r>
              <a:rPr lang="en-US" sz="5400" baseline="30000" dirty="0" smtClean="0"/>
              <a:t>th</a:t>
            </a:r>
            <a:r>
              <a:rPr lang="en-US" sz="5400" dirty="0" smtClean="0"/>
              <a:t> homework?</a:t>
            </a:r>
            <a:endParaRPr lang="en-US" sz="54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folding: Driving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pic>
        <p:nvPicPr>
          <p:cNvPr id="10" name="Picture 2" descr="http://www.solidcomponents.com/files/company/sccig82bo/companyfiles/img/image-drawing-extension-spring-sf-df-lesjofor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773369"/>
            <a:ext cx="24765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http://1.bp.blogspot.com/_Q0MBsmpdtmM/R5zNN-8_LEI/AAAAAAAAAGM/nrxP1PSIYVM/s320/gravit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773369"/>
            <a:ext cx="1908809" cy="2063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6" descr="http://www.janssen-home.com/images/FAM-20030126-0744-This-balloon-still-floats-(with-the-help-of-static-electricity).JPG"/>
          <p:cNvPicPr>
            <a:picLocks noChangeAspect="1" noChangeArrowheads="1"/>
          </p:cNvPicPr>
          <p:nvPr/>
        </p:nvPicPr>
        <p:blipFill>
          <a:blip r:embed="rId4" cstate="print"/>
          <a:srcRect b="19000"/>
          <a:stretch>
            <a:fillRect/>
          </a:stretch>
        </p:blipFill>
        <p:spPr bwMode="auto">
          <a:xfrm>
            <a:off x="7696200" y="3773369"/>
            <a:ext cx="19050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2514600" y="6065547"/>
            <a:ext cx="14858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smtClean="0">
                <a:solidFill>
                  <a:prstClr val="black"/>
                </a:solidFill>
                <a:latin typeface="Calibri"/>
              </a:rPr>
              <a:t>Apples fall.</a:t>
            </a:r>
            <a:endParaRPr lang="en-US" sz="2200" b="1" dirty="0"/>
          </a:p>
        </p:txBody>
      </p:sp>
      <p:sp>
        <p:nvSpPr>
          <p:cNvPr id="19" name="Rectangle 18"/>
          <p:cNvSpPr/>
          <p:nvPr/>
        </p:nvSpPr>
        <p:spPr>
          <a:xfrm>
            <a:off x="4800600" y="6065547"/>
            <a:ext cx="23519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smtClean="0">
                <a:solidFill>
                  <a:prstClr val="black"/>
                </a:solidFill>
                <a:latin typeface="Calibri"/>
              </a:rPr>
              <a:t>Springs push back.</a:t>
            </a:r>
            <a:endParaRPr lang="en-US" sz="2200" b="1" dirty="0"/>
          </a:p>
        </p:txBody>
      </p:sp>
      <p:sp>
        <p:nvSpPr>
          <p:cNvPr id="20" name="Rectangle 19"/>
          <p:cNvSpPr/>
          <p:nvPr/>
        </p:nvSpPr>
        <p:spPr>
          <a:xfrm>
            <a:off x="7543800" y="6065547"/>
            <a:ext cx="22885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smtClean="0">
                <a:solidFill>
                  <a:prstClr val="black"/>
                </a:solidFill>
                <a:latin typeface="Calibri"/>
              </a:rPr>
              <a:t>Opposites attract.</a:t>
            </a:r>
            <a:endParaRPr lang="en-US" sz="2200" b="1" dirty="0"/>
          </a:p>
        </p:txBody>
      </p:sp>
      <p:sp>
        <p:nvSpPr>
          <p:cNvPr id="21" name="Rectangle 20"/>
          <p:cNvSpPr/>
          <p:nvPr/>
        </p:nvSpPr>
        <p:spPr>
          <a:xfrm>
            <a:off x="1752600" y="960147"/>
            <a:ext cx="8686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Anfinsen’s dogma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(a.k.a. the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thermodynamic hypothesis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lvl="0"/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The native fold represents a free energy minimum for the polypeptide chain and its environment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.  </a:t>
            </a:r>
          </a:p>
          <a:p>
            <a:pPr lvl="0"/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(</a:t>
            </a: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Note</a:t>
            </a: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: systems tend toward lower energy states.)</a:t>
            </a:r>
            <a:r>
              <a:rPr lang="en-US" sz="2800" dirty="0" smtClean="0">
                <a:solidFill>
                  <a:srgbClr val="C00000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5542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folding: Driving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00" y="1539239"/>
            <a:ext cx="298155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401558" y="1910059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They stretch…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01558" y="3454414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They bend…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01558" y="5100316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They twist…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320088" y="960147"/>
            <a:ext cx="4445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Bonds have spring-like properties</a:t>
            </a:r>
            <a:endParaRPr lang="en-US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9921183" y="2292015"/>
            <a:ext cx="2026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Electrostatic </a:t>
            </a:r>
          </a:p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forces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829744" y="4343390"/>
            <a:ext cx="21183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van </a:t>
            </a:r>
            <a:r>
              <a:rPr lang="en-US" sz="2800" i="1" dirty="0" err="1" smtClean="0">
                <a:solidFill>
                  <a:prstClr val="black"/>
                </a:solidFill>
                <a:latin typeface="Calibri"/>
              </a:rPr>
              <a:t>der</a:t>
            </a:r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 Waals forces,</a:t>
            </a:r>
          </a:p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hydrogen bonds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0671" y="1190979"/>
            <a:ext cx="409090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ight Brace 24"/>
          <p:cNvSpPr/>
          <p:nvPr/>
        </p:nvSpPr>
        <p:spPr>
          <a:xfrm>
            <a:off x="9372549" y="1419579"/>
            <a:ext cx="419100" cy="26670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9372549" y="4619979"/>
            <a:ext cx="419100" cy="12954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89306" y="960147"/>
            <a:ext cx="3201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Atoms attract and repel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52550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6" grpId="0"/>
      <p:bldP spid="22" grpId="0"/>
      <p:bldP spid="23" grpId="0"/>
      <p:bldP spid="25" grpId="0" animBg="1"/>
      <p:bldP spid="26" grpId="0" animBg="1"/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folding: Driving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828800" y="960147"/>
            <a:ext cx="8534400" cy="5298412"/>
            <a:chOff x="304800" y="1158229"/>
            <a:chExt cx="8534400" cy="529841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53000" y="1310629"/>
              <a:ext cx="3124200" cy="2926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304800" y="4456093"/>
              <a:ext cx="8534400" cy="2000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A solution rearranges to maximize favorable water-water contacts (hydrogen bonds).</a:t>
              </a:r>
            </a:p>
            <a:p>
              <a:pPr lvl="0" algn="just"/>
              <a:endParaRPr lang="en-US" sz="1200" dirty="0" smtClean="0">
                <a:solidFill>
                  <a:prstClr val="black"/>
                </a:solidFill>
                <a:latin typeface="Calibri"/>
              </a:endParaRPr>
            </a:p>
            <a:p>
              <a:pPr lvl="0" algn="just"/>
              <a:r>
                <a:rPr lang="en-US" sz="2800" i="1" dirty="0" smtClean="0">
                  <a:solidFill>
                    <a:srgbClr val="C00000"/>
                  </a:solidFill>
                  <a:latin typeface="Calibri"/>
                </a:rPr>
                <a:t>Hydrophobic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 residues cluster (forming the protein core), surrounded by surface </a:t>
              </a:r>
              <a:r>
                <a:rPr lang="en-US" sz="2800" i="1" dirty="0" smtClean="0">
                  <a:solidFill>
                    <a:srgbClr val="00B050"/>
                  </a:solidFill>
                  <a:latin typeface="Calibri"/>
                </a:rPr>
                <a:t>hydrophilic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 residues.</a:t>
              </a: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533400" y="1158229"/>
              <a:ext cx="401355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843453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/>
              <a:t>ab</a:t>
            </a:r>
            <a:r>
              <a:rPr lang="en-US" i="1" dirty="0" smtClean="0"/>
              <a:t> initio</a:t>
            </a:r>
            <a:r>
              <a:rPr lang="en-US" dirty="0" smtClean="0"/>
              <a:t> protein folding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4/18/2018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752600" y="960147"/>
            <a:ext cx="8686800" cy="5476220"/>
            <a:chOff x="228600" y="848380"/>
            <a:chExt cx="8686800" cy="5476220"/>
          </a:xfrm>
        </p:grpSpPr>
        <p:sp>
          <p:nvSpPr>
            <p:cNvPr id="16" name="Rectangle 15"/>
            <p:cNvSpPr/>
            <p:nvPr/>
          </p:nvSpPr>
          <p:spPr>
            <a:xfrm>
              <a:off x="228600" y="848380"/>
              <a:ext cx="8686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Model every atom as a movable object in space.</a:t>
              </a:r>
            </a:p>
          </p:txBody>
        </p:sp>
        <p:pic>
          <p:nvPicPr>
            <p:cNvPr id="17" name="Picture 16" descr="C:\My Documents\FRCCSセミナー\1PSV_WAT.gif"/>
            <p:cNvPicPr>
              <a:picLocks noChangeAspect="1" noChangeArrowheads="1"/>
            </p:cNvPicPr>
            <p:nvPr/>
          </p:nvPicPr>
          <p:blipFill>
            <a:blip r:embed="rId2" cstate="print"/>
            <a:srcRect l="12712" t="487" r="12712" b="487"/>
            <a:stretch>
              <a:fillRect/>
            </a:stretch>
          </p:blipFill>
          <p:spPr bwMode="auto">
            <a:xfrm>
              <a:off x="4883150" y="2174875"/>
              <a:ext cx="3378200" cy="29368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Picture 7" descr="C:\My Documents\FRCCSセミナー\1PSV.gif"/>
            <p:cNvPicPr>
              <a:picLocks noChangeAspect="1" noChangeArrowheads="1"/>
            </p:cNvPicPr>
            <p:nvPr/>
          </p:nvPicPr>
          <p:blipFill>
            <a:blip r:embed="rId3" cstate="print"/>
            <a:srcRect l="12712" r="12712"/>
            <a:stretch>
              <a:fillRect/>
            </a:stretch>
          </p:blipFill>
          <p:spPr bwMode="auto">
            <a:xfrm>
              <a:off x="971550" y="2192337"/>
              <a:ext cx="3322638" cy="29194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517525" y="1600200"/>
              <a:ext cx="42862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400" b="1" dirty="0" smtClean="0">
                  <a:latin typeface="+mj-lt"/>
                  <a:ea typeface="HGP創英角ﾎﾟｯﾌﾟ体" pitchFamily="50" charset="-128"/>
                </a:rPr>
                <a:t>Small Protein</a:t>
              </a:r>
              <a:endParaRPr lang="en-US" altLang="ja-JP" sz="2400" b="1" dirty="0">
                <a:latin typeface="+mj-lt"/>
                <a:ea typeface="HGP創英角ﾎﾟｯﾌﾟ体" pitchFamily="50" charset="-128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4416425" y="1617662"/>
              <a:ext cx="42862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400" b="1" dirty="0" smtClean="0">
                  <a:latin typeface="+mj-lt"/>
                  <a:ea typeface="HGP創英角ﾎﾟｯﾌﾟ体" pitchFamily="50" charset="-128"/>
                </a:rPr>
                <a:t>Small Protein + </a:t>
              </a:r>
              <a:r>
                <a:rPr lang="en-US" altLang="ja-JP" sz="2400" b="1" dirty="0" smtClean="0">
                  <a:solidFill>
                    <a:srgbClr val="C00000"/>
                  </a:solidFill>
                  <a:latin typeface="+mj-lt"/>
                  <a:ea typeface="HGP創英角ﾎﾟｯﾌﾟ体" pitchFamily="50" charset="-128"/>
                </a:rPr>
                <a:t>Water</a:t>
              </a:r>
              <a:endParaRPr lang="en-US" altLang="ja-JP" sz="2400" b="1" dirty="0">
                <a:solidFill>
                  <a:srgbClr val="C00000"/>
                </a:solidFill>
                <a:latin typeface="+mj-lt"/>
                <a:ea typeface="HGP創英角ﾎﾟｯﾌﾟ体" pitchFamily="50" charset="-128"/>
              </a:endParaRP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1401763" y="5304175"/>
              <a:ext cx="248285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400" dirty="0">
                  <a:latin typeface="+mj-lt"/>
                  <a:ea typeface="HGP創英角ﾎﾟｯﾌﾟ体" pitchFamily="50" charset="-128"/>
                </a:rPr>
                <a:t># of atoms: </a:t>
              </a:r>
              <a:endParaRPr lang="en-US" altLang="ja-JP" sz="2400" dirty="0" smtClean="0">
                <a:latin typeface="+mj-lt"/>
                <a:ea typeface="HGP創英角ﾎﾟｯﾌﾟ体" pitchFamily="50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ja-JP" sz="2400" dirty="0" smtClean="0">
                  <a:latin typeface="+mj-lt"/>
                  <a:ea typeface="HGP創英角ﾎﾟｯﾌﾟ体" pitchFamily="50" charset="-128"/>
                </a:rPr>
                <a:t>304</a:t>
              </a:r>
              <a:endParaRPr lang="en-US" altLang="ja-JP" sz="2400" dirty="0">
                <a:latin typeface="+mj-lt"/>
                <a:ea typeface="HGP創英角ﾎﾟｯﾌﾟ体" pitchFamily="50" charset="-128"/>
              </a:endParaRP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4522788" y="5308937"/>
              <a:ext cx="416242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400">
                  <a:latin typeface="+mj-lt"/>
                  <a:ea typeface="HGP創英角ﾎﾟｯﾌﾟ体" pitchFamily="50" charset="-128"/>
                </a:rPr>
                <a:t># </a:t>
              </a:r>
              <a:r>
                <a:rPr lang="en-US" altLang="ja-JP" sz="2400" dirty="0">
                  <a:latin typeface="+mj-lt"/>
                  <a:ea typeface="HGP創英角ﾎﾟｯﾌﾟ体" pitchFamily="50" charset="-128"/>
                </a:rPr>
                <a:t>of </a:t>
              </a:r>
              <a:r>
                <a:rPr lang="en-US" altLang="ja-JP" sz="2400" dirty="0" smtClean="0">
                  <a:latin typeface="+mj-lt"/>
                  <a:ea typeface="HGP創英角ﾎﾟｯﾌﾟ体" pitchFamily="50" charset="-128"/>
                </a:rPr>
                <a:t>atoms: 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ja-JP" sz="2400" dirty="0" smtClean="0">
                  <a:latin typeface="+mj-lt"/>
                  <a:ea typeface="HGP創英角ﾎﾟｯﾌﾟ体" pitchFamily="50" charset="-128"/>
                </a:rPr>
                <a:t>304 </a:t>
              </a:r>
              <a:r>
                <a:rPr lang="en-US" altLang="ja-JP" sz="2400" dirty="0">
                  <a:latin typeface="+mj-lt"/>
                  <a:ea typeface="HGP創英角ﾎﾟｯﾌﾟ体" pitchFamily="50" charset="-128"/>
                </a:rPr>
                <a:t>+ </a:t>
              </a:r>
              <a:r>
                <a:rPr lang="en-US" altLang="ja-JP" sz="2400" dirty="0">
                  <a:solidFill>
                    <a:srgbClr val="C00000"/>
                  </a:solidFill>
                  <a:latin typeface="+mj-lt"/>
                  <a:ea typeface="HGP創英角ﾎﾟｯﾌﾟ体" pitchFamily="50" charset="-128"/>
                </a:rPr>
                <a:t>7,377</a:t>
              </a:r>
              <a:r>
                <a:rPr lang="en-US" altLang="ja-JP" sz="2400" dirty="0">
                  <a:solidFill>
                    <a:srgbClr val="FF0000"/>
                  </a:solidFill>
                  <a:latin typeface="+mj-lt"/>
                  <a:ea typeface="HGP創英角ﾎﾟｯﾌﾟ体" pitchFamily="50" charset="-128"/>
                </a:rPr>
                <a:t> </a:t>
              </a:r>
              <a:r>
                <a:rPr lang="en-US" altLang="ja-JP" sz="2400" dirty="0">
                  <a:latin typeface="+mj-lt"/>
                  <a:ea typeface="HGP創英角ﾎﾟｯﾌﾟ体" pitchFamily="50" charset="-128"/>
                </a:rPr>
                <a:t>= 7,681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893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/>
              <a:t>ab</a:t>
            </a:r>
            <a:r>
              <a:rPr lang="en-US" i="1" dirty="0" smtClean="0"/>
              <a:t> initio</a:t>
            </a:r>
            <a:r>
              <a:rPr lang="en-US" dirty="0" smtClean="0"/>
              <a:t> protein folding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4/18/2018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2" descr="Villin Folding Over Time"/>
          <p:cNvPicPr>
            <a:picLocks noChangeAspect="1" noChangeArrowheads="1"/>
          </p:cNvPicPr>
          <p:nvPr/>
        </p:nvPicPr>
        <p:blipFill rotWithShape="1">
          <a:blip r:embed="rId2" cstate="print"/>
          <a:srcRect l="26781" b="52870"/>
          <a:stretch/>
        </p:blipFill>
        <p:spPr bwMode="auto">
          <a:xfrm>
            <a:off x="2112736" y="3703317"/>
            <a:ext cx="4134675" cy="129167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dirty="0">
                <a:solidFill>
                  <a:prstClr val="black"/>
                </a:solidFill>
              </a:rPr>
              <a:t>Start with a random </a:t>
            </a:r>
            <a:r>
              <a:rPr lang="en-US" dirty="0" smtClean="0">
                <a:solidFill>
                  <a:prstClr val="black"/>
                </a:solidFill>
              </a:rPr>
              <a:t>coil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Advance </a:t>
            </a:r>
            <a:r>
              <a:rPr lang="en-US" dirty="0">
                <a:solidFill>
                  <a:prstClr val="black"/>
                </a:solidFill>
              </a:rPr>
              <a:t>time in discrete </a:t>
            </a:r>
            <a:r>
              <a:rPr lang="en-US" dirty="0" smtClean="0">
                <a:solidFill>
                  <a:prstClr val="black"/>
                </a:solidFill>
              </a:rPr>
              <a:t>steps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Update </a:t>
            </a:r>
            <a:r>
              <a:rPr lang="en-US" dirty="0">
                <a:solidFill>
                  <a:prstClr val="black"/>
                </a:solidFill>
              </a:rPr>
              <a:t>atomic forces, positions, and </a:t>
            </a:r>
            <a:r>
              <a:rPr lang="en-US" dirty="0" smtClean="0">
                <a:solidFill>
                  <a:prstClr val="black"/>
                </a:solidFill>
              </a:rPr>
              <a:t>velocities</a:t>
            </a:r>
          </a:p>
          <a:p>
            <a:pPr algn="just"/>
            <a:r>
              <a:rPr lang="en-US" dirty="0" smtClean="0">
                <a:solidFill>
                  <a:prstClr val="black"/>
                </a:solidFill>
              </a:rPr>
              <a:t>If </a:t>
            </a:r>
            <a:r>
              <a:rPr lang="en-US" dirty="0">
                <a:solidFill>
                  <a:prstClr val="black"/>
                </a:solidFill>
              </a:rPr>
              <a:t>your model is accurate, then a real fold should </a:t>
            </a:r>
            <a:r>
              <a:rPr lang="en-US" dirty="0" smtClean="0">
                <a:solidFill>
                  <a:prstClr val="black"/>
                </a:solidFill>
              </a:rPr>
              <a:t>emerge</a:t>
            </a:r>
          </a:p>
          <a:p>
            <a:pPr algn="just"/>
            <a:r>
              <a:rPr lang="en-US" dirty="0" smtClean="0">
                <a:solidFill>
                  <a:prstClr val="black"/>
                </a:solidFill>
              </a:rPr>
              <a:t>Very computationally demanding…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0071"/>
          <a:stretch>
            <a:fillRect/>
          </a:stretch>
        </p:blipFill>
        <p:spPr bwMode="auto">
          <a:xfrm>
            <a:off x="6187439" y="3484432"/>
            <a:ext cx="5505816" cy="316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208705" y="3101518"/>
            <a:ext cx="5538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 smtClean="0">
                <a:solidFill>
                  <a:srgbClr val="C00000"/>
                </a:solidFill>
              </a:rPr>
              <a:t>…but it can work! (real vs. predicted)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1" name="Picture 2" descr="Villin Folding Over Time"/>
          <p:cNvPicPr>
            <a:picLocks noChangeAspect="1" noChangeArrowheads="1"/>
          </p:cNvPicPr>
          <p:nvPr/>
        </p:nvPicPr>
        <p:blipFill rotWithShape="1">
          <a:blip r:embed="rId2" cstate="print"/>
          <a:srcRect r="73471" b="52171"/>
          <a:stretch/>
        </p:blipFill>
        <p:spPr bwMode="auto">
          <a:xfrm>
            <a:off x="426782" y="3703317"/>
            <a:ext cx="1498085" cy="1310852"/>
          </a:xfrm>
          <a:prstGeom prst="rect">
            <a:avLst/>
          </a:prstGeom>
          <a:noFill/>
        </p:spPr>
      </p:pic>
      <p:pic>
        <p:nvPicPr>
          <p:cNvPr id="12" name="Picture 2" descr="Villin Folding Over Time"/>
          <p:cNvPicPr>
            <a:picLocks noChangeAspect="1" noChangeArrowheads="1"/>
          </p:cNvPicPr>
          <p:nvPr/>
        </p:nvPicPr>
        <p:blipFill rotWithShape="1">
          <a:blip r:embed="rId2" cstate="print"/>
          <a:srcRect t="50000"/>
          <a:stretch/>
        </p:blipFill>
        <p:spPr bwMode="auto">
          <a:xfrm>
            <a:off x="426782" y="5119872"/>
            <a:ext cx="5646937" cy="137033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030" y="839289"/>
            <a:ext cx="3248431" cy="219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045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Knowledge-based folding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4/18/2018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512464"/>
              </p:ext>
            </p:extLst>
          </p:nvPr>
        </p:nvGraphicFramePr>
        <p:xfrm>
          <a:off x="335343" y="2583158"/>
          <a:ext cx="3690637" cy="3497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" name="Image" r:id="rId3" imgW="5104762" imgH="4838095" progId="">
                  <p:embed/>
                </p:oleObj>
              </mc:Choice>
              <mc:Fallback>
                <p:oleObj name="Image" r:id="rId3" imgW="5104762" imgH="483809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43" y="2583158"/>
                        <a:ext cx="3690637" cy="34975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31993" y="960147"/>
            <a:ext cx="567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rgbClr val="C00000"/>
                </a:solidFill>
              </a:rPr>
              <a:t>Homology modeling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If seq. </a:t>
            </a:r>
            <a:r>
              <a:rPr lang="en-US" sz="2400" i="1" dirty="0" smtClean="0">
                <a:solidFill>
                  <a:srgbClr val="C00000"/>
                </a:solidFill>
              </a:rPr>
              <a:t>A</a:t>
            </a:r>
            <a:r>
              <a:rPr lang="en-US" sz="2400" dirty="0" smtClean="0">
                <a:solidFill>
                  <a:srgbClr val="C00000"/>
                </a:solidFill>
              </a:rPr>
              <a:t> is very similar to seq. </a:t>
            </a:r>
            <a:r>
              <a:rPr lang="en-US" sz="2400" i="1" dirty="0" smtClean="0">
                <a:solidFill>
                  <a:srgbClr val="C00000"/>
                </a:solidFill>
              </a:rPr>
              <a:t>B</a:t>
            </a:r>
            <a:r>
              <a:rPr lang="en-US" sz="2400" dirty="0" smtClean="0">
                <a:solidFill>
                  <a:srgbClr val="C00000"/>
                </a:solidFill>
              </a:rPr>
              <a:t>, and seq. </a:t>
            </a:r>
            <a:r>
              <a:rPr lang="en-US" sz="2400" i="1" dirty="0" smtClean="0">
                <a:solidFill>
                  <a:srgbClr val="C00000"/>
                </a:solidFill>
              </a:rPr>
              <a:t>B</a:t>
            </a:r>
            <a:r>
              <a:rPr lang="en-US" sz="2400" dirty="0" smtClean="0">
                <a:solidFill>
                  <a:srgbClr val="C00000"/>
                </a:solidFill>
              </a:rPr>
              <a:t>’s structure is known, then seq. </a:t>
            </a:r>
            <a:r>
              <a:rPr lang="en-US" sz="2400" i="1" dirty="0" smtClean="0">
                <a:solidFill>
                  <a:srgbClr val="C00000"/>
                </a:solidFill>
              </a:rPr>
              <a:t>A</a:t>
            </a:r>
            <a:r>
              <a:rPr lang="en-US" sz="2400" dirty="0" smtClean="0">
                <a:solidFill>
                  <a:srgbClr val="C00000"/>
                </a:solidFill>
              </a:rPr>
              <a:t>’s structure will be very similar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5" y="1610898"/>
            <a:ext cx="5155730" cy="258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373977" y="320074"/>
            <a:ext cx="5574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rgbClr val="C00000"/>
                </a:solidFill>
              </a:rPr>
              <a:t>Fragment libraries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Build up a full protein from small pieces of known structure (the LEGO approach)</a:t>
            </a:r>
            <a:endParaRPr lang="en-US" sz="2400" dirty="0">
              <a:solidFill>
                <a:srgbClr val="C00000"/>
              </a:solidFill>
            </a:endParaRPr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716911"/>
              </p:ext>
            </p:extLst>
          </p:nvPr>
        </p:nvGraphicFramePr>
        <p:xfrm>
          <a:off x="3992903" y="3545420"/>
          <a:ext cx="2278520" cy="3175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" name="Image" r:id="rId6" imgW="3580952" imgH="4990476" progId="">
                  <p:embed/>
                </p:oleObj>
              </mc:Choice>
              <mc:Fallback>
                <p:oleObj name="Image" r:id="rId6" imgW="3580952" imgH="49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903" y="3545420"/>
                        <a:ext cx="2278520" cy="3175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6370317" y="4532476"/>
            <a:ext cx="56692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rgbClr val="C00000"/>
                </a:solidFill>
              </a:rPr>
              <a:t>Threading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Determine if seq. </a:t>
            </a:r>
            <a:r>
              <a:rPr lang="en-US" sz="2400" i="1" dirty="0" smtClean="0">
                <a:solidFill>
                  <a:srgbClr val="C00000"/>
                </a:solidFill>
              </a:rPr>
              <a:t>A</a:t>
            </a:r>
            <a:r>
              <a:rPr lang="en-US" sz="2400" dirty="0" smtClean="0">
                <a:solidFill>
                  <a:srgbClr val="C00000"/>
                </a:solidFill>
              </a:rPr>
              <a:t> is compatible with the 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structure of seq. </a:t>
            </a:r>
            <a:r>
              <a:rPr lang="en-US" sz="2400" i="1" dirty="0" smtClean="0">
                <a:solidFill>
                  <a:srgbClr val="C00000"/>
                </a:solidFill>
              </a:rPr>
              <a:t>B</a:t>
            </a:r>
            <a:r>
              <a:rPr lang="en-US" sz="2400" dirty="0" smtClean="0">
                <a:solidFill>
                  <a:srgbClr val="C00000"/>
                </a:solidFill>
              </a:rPr>
              <a:t>, even if seq. </a:t>
            </a:r>
            <a:r>
              <a:rPr lang="en-US" sz="2400" i="1" dirty="0" smtClean="0">
                <a:solidFill>
                  <a:srgbClr val="C00000"/>
                </a:solidFill>
              </a:rPr>
              <a:t>A </a:t>
            </a:r>
            <a:r>
              <a:rPr lang="en-US" sz="2400" dirty="0" smtClean="0">
                <a:solidFill>
                  <a:srgbClr val="C00000"/>
                </a:solidFill>
              </a:rPr>
              <a:t>and seq. </a:t>
            </a:r>
            <a:r>
              <a:rPr lang="en-US" sz="2400" i="1" dirty="0" smtClean="0">
                <a:solidFill>
                  <a:srgbClr val="C00000"/>
                </a:solidFill>
              </a:rPr>
              <a:t>B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aren’t obviously homologous (</a:t>
            </a:r>
            <a:r>
              <a:rPr lang="en-US" sz="2400" i="1" dirty="0" smtClean="0">
                <a:solidFill>
                  <a:srgbClr val="C00000"/>
                </a:solidFill>
              </a:rPr>
              <a:t>twilight zone</a:t>
            </a:r>
            <a:r>
              <a:rPr lang="en-US" sz="2400" dirty="0" smtClean="0">
                <a:solidFill>
                  <a:srgbClr val="C00000"/>
                </a:solidFill>
              </a:rPr>
              <a:t>)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55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Protein Data Bank (PDB)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4/18/2018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611" y="1051526"/>
            <a:ext cx="936908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6748988" y="1874537"/>
            <a:ext cx="3810000" cy="624861"/>
          </a:xfrm>
          <a:prstGeom prst="wedgeRectCallout">
            <a:avLst>
              <a:gd name="adj1" fmla="val -61927"/>
              <a:gd name="adj2" fmla="val 3920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Mirrors of PDB data (I tend to </a:t>
            </a:r>
            <a:r>
              <a:rPr lang="en-US" dirty="0">
                <a:solidFill>
                  <a:schemeClr val="tx1"/>
                </a:solidFill>
              </a:rPr>
              <a:t>favor this one, http://</a:t>
            </a:r>
            <a:r>
              <a:rPr lang="en-US" dirty="0" smtClean="0">
                <a:solidFill>
                  <a:schemeClr val="tx1"/>
                </a:solidFill>
              </a:rPr>
              <a:t>www.rcsb.org/pdb)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1249733" y="2971805"/>
            <a:ext cx="2926048" cy="624861"/>
          </a:xfrm>
          <a:prstGeom prst="wedgeRectCallout">
            <a:avLst>
              <a:gd name="adj1" fmla="val -29927"/>
              <a:gd name="adj2" fmla="val -110089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Great educational info about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protein structure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4149911" y="4198625"/>
            <a:ext cx="2926048" cy="624861"/>
          </a:xfrm>
          <a:prstGeom prst="wedgeRectCallout">
            <a:avLst>
              <a:gd name="adj1" fmla="val 68559"/>
              <a:gd name="adj2" fmla="val 17032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Cool art by David S. </a:t>
            </a:r>
            <a:r>
              <a:rPr lang="en-US" dirty="0" err="1" smtClean="0">
                <a:solidFill>
                  <a:schemeClr val="tx1"/>
                </a:solidFill>
              </a:rPr>
              <a:t>Goodsell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803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Protein Data Bank: Example Entry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4/18/2018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65" y="1038175"/>
            <a:ext cx="8138071" cy="545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9022073" y="571489"/>
            <a:ext cx="1920194" cy="624861"/>
          </a:xfrm>
          <a:prstGeom prst="wedgeRectCallout">
            <a:avLst>
              <a:gd name="adj1" fmla="val -61927"/>
              <a:gd name="adj2" fmla="val 3920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Annotations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5821708" y="1158237"/>
            <a:ext cx="1920194" cy="624861"/>
          </a:xfrm>
          <a:prstGeom prst="wedgeRectCallout">
            <a:avLst>
              <a:gd name="adj1" fmla="val -61927"/>
              <a:gd name="adj2" fmla="val 3920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Unique 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6644633" y="3337561"/>
            <a:ext cx="2285976" cy="624861"/>
          </a:xfrm>
          <a:prstGeom prst="wedgeRectCallout">
            <a:avLst>
              <a:gd name="adj1" fmla="val -61927"/>
              <a:gd name="adj2" fmla="val 3920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Method &amp; resolution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975416" y="4069073"/>
            <a:ext cx="2285976" cy="1142958"/>
          </a:xfrm>
          <a:prstGeom prst="wedgeRectCallout">
            <a:avLst>
              <a:gd name="adj1" fmla="val 18882"/>
              <a:gd name="adj2" fmla="val -74297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Multiple static views, plus a variety of movable 3D options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35343" y="5547309"/>
            <a:ext cx="3657560" cy="899178"/>
          </a:xfrm>
          <a:prstGeom prst="wedgeRectCallout">
            <a:avLst>
              <a:gd name="adj1" fmla="val 68074"/>
              <a:gd name="adj2" fmla="val -40711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Citation. Often one structure per paper. This is hard work!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9479268" y="2529822"/>
            <a:ext cx="1920194" cy="624861"/>
          </a:xfrm>
          <a:prstGeom prst="wedgeRectCallout">
            <a:avLst>
              <a:gd name="adj1" fmla="val -40762"/>
              <a:gd name="adj2" fmla="val -14556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Raw data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53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 of 1FZY from the PDB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4/18/2018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343025" y="966580"/>
            <a:ext cx="9505950" cy="5637420"/>
            <a:chOff x="-26707" y="966580"/>
            <a:chExt cx="9505950" cy="5637420"/>
          </a:xfrm>
        </p:grpSpPr>
        <p:pic>
          <p:nvPicPr>
            <p:cNvPr id="5" name="Picture 4" descr="C:\Documents and Settings\franzosa\Desktop\XXXX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8463" b="22523"/>
            <a:stretch/>
          </p:blipFill>
          <p:spPr bwMode="auto">
            <a:xfrm>
              <a:off x="4164293" y="1262142"/>
              <a:ext cx="5238750" cy="2567711"/>
            </a:xfrm>
            <a:prstGeom prst="rect">
              <a:avLst/>
            </a:prstGeom>
            <a:noFill/>
          </p:spPr>
        </p:pic>
        <p:pic>
          <p:nvPicPr>
            <p:cNvPr id="6" name="Picture 2" descr="C:\Documents and Settings\franzosa\Desktop\XXX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4276" b="18248"/>
            <a:stretch/>
          </p:blipFill>
          <p:spPr bwMode="auto">
            <a:xfrm>
              <a:off x="-26707" y="966580"/>
              <a:ext cx="5238751" cy="3011054"/>
            </a:xfrm>
            <a:prstGeom prst="rect">
              <a:avLst/>
            </a:prstGeom>
            <a:noFill/>
          </p:spPr>
        </p:pic>
        <p:pic>
          <p:nvPicPr>
            <p:cNvPr id="7" name="Picture 5" descr="C:\Documents and Settings\franzosa\Desktop\XXXX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372" b="23046"/>
            <a:stretch/>
          </p:blipFill>
          <p:spPr bwMode="auto">
            <a:xfrm>
              <a:off x="-26707" y="4100945"/>
              <a:ext cx="5238750" cy="2387926"/>
            </a:xfrm>
            <a:prstGeom prst="rect">
              <a:avLst/>
            </a:prstGeom>
            <a:noFill/>
          </p:spPr>
        </p:pic>
        <p:pic>
          <p:nvPicPr>
            <p:cNvPr id="8" name="Picture 6" descr="C:\Documents and Settings\franzosa\Desktop\XXXX4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3658" b="19394"/>
            <a:stretch/>
          </p:blipFill>
          <p:spPr bwMode="auto">
            <a:xfrm>
              <a:off x="4240493" y="3620655"/>
              <a:ext cx="5238750" cy="298334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32141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Protein Data Bank: </a:t>
            </a:r>
            <a:r>
              <a:rPr lang="en-US" dirty="0" smtClean="0"/>
              <a:t>Raw 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4/18/2018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59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A couple of different formats (PDB, </a:t>
            </a:r>
            <a:r>
              <a:rPr lang="en-US" dirty="0" err="1" smtClean="0">
                <a:solidFill>
                  <a:prstClr val="black"/>
                </a:solidFill>
              </a:rPr>
              <a:t>mmCIF</a:t>
            </a:r>
            <a:r>
              <a:rPr lang="en-US" dirty="0" smtClean="0">
                <a:solidFill>
                  <a:prstClr val="black"/>
                </a:solidFill>
              </a:rPr>
              <a:t>, XML)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All are focused on specifying the identities and locations of atoms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68099" y="2331732"/>
            <a:ext cx="7455803" cy="3905310"/>
            <a:chOff x="2572074" y="2449738"/>
            <a:chExt cx="7455803" cy="3905310"/>
          </a:xfrm>
        </p:grpSpPr>
        <p:sp>
          <p:nvSpPr>
            <p:cNvPr id="13" name="Rectangle 12"/>
            <p:cNvSpPr/>
            <p:nvPr/>
          </p:nvSpPr>
          <p:spPr>
            <a:xfrm>
              <a:off x="2788877" y="3061839"/>
              <a:ext cx="7239000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dirty="0" smtClean="0">
                  <a:latin typeface="Consolas" pitchFamily="49" charset="0"/>
                </a:rPr>
                <a:t>A	ASP	30	N	221	23.694	11.762	7.111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CA	222	23.808	10.408	6.579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C	223	22.639	10.070	5.665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O	224	21.664	10.818	5.579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CB	225	23.815	9.400	7.709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CG	226	22.563	9.478	8.517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OD1	227	22.545	10.216	9.521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OD2	228	21.578	8.833	8.116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N	229	22.738	8.914	5.015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CA	230	21.692	8.454	4.117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C	231	21.072	7.127	4.539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O	232	20.366	6.491	3.750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CB	233	22.213	8.346	2.649</a:t>
              </a:r>
              <a:endParaRPr lang="en-US" sz="1600" dirty="0">
                <a:latin typeface="Consolas" pitchFamily="49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70277" y="2449738"/>
              <a:ext cx="6740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atom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#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79677" y="2449738"/>
              <a:ext cx="6740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atom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type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50877" y="2449738"/>
              <a:ext cx="8789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residue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type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89077" y="2452801"/>
              <a:ext cx="8789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residue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#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8" name="Right Brace 17"/>
            <p:cNvSpPr/>
            <p:nvPr/>
          </p:nvSpPr>
          <p:spPr>
            <a:xfrm rot="16200000">
              <a:off x="8461345" y="1724469"/>
              <a:ext cx="381000" cy="2514600"/>
            </a:xfrm>
            <a:prstGeom prst="rightBrace">
              <a:avLst>
                <a:gd name="adj1" fmla="val 5542"/>
                <a:gd name="adj2" fmla="val 49602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67426" y="2449738"/>
              <a:ext cx="18897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(</a:t>
              </a:r>
              <a:r>
                <a:rPr lang="en-US" i="1" dirty="0" smtClean="0">
                  <a:solidFill>
                    <a:srgbClr val="C00000"/>
                  </a:solidFill>
                  <a:latin typeface="Calibri"/>
                </a:rPr>
                <a:t>x</a:t>
              </a:r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, </a:t>
              </a:r>
              <a:r>
                <a:rPr lang="en-US" i="1" dirty="0" smtClean="0">
                  <a:solidFill>
                    <a:srgbClr val="C00000"/>
                  </a:solidFill>
                  <a:latin typeface="Calibri"/>
                </a:rPr>
                <a:t>y</a:t>
              </a:r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, </a:t>
              </a:r>
              <a:r>
                <a:rPr lang="en-US" i="1" dirty="0" smtClean="0">
                  <a:solidFill>
                    <a:srgbClr val="C00000"/>
                  </a:solidFill>
                  <a:latin typeface="Calibri"/>
                </a:rPr>
                <a:t>z</a:t>
              </a:r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) coordinate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72074" y="2449738"/>
              <a:ext cx="8553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chain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symbol</a:t>
              </a:r>
            </a:p>
          </p:txBody>
        </p:sp>
      </p:grpSp>
      <p:pic>
        <p:nvPicPr>
          <p:cNvPr id="22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9"/>
          <a:stretch/>
        </p:blipFill>
        <p:spPr bwMode="auto">
          <a:xfrm>
            <a:off x="426782" y="2423171"/>
            <a:ext cx="1683440" cy="369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38539" y="2243356"/>
            <a:ext cx="2199901" cy="29229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In a structure of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more than one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peptide subunit, </a:t>
            </a:r>
            <a:r>
              <a:rPr lang="en-US" sz="2000" dirty="0" smtClean="0">
                <a:solidFill>
                  <a:schemeClr val="accent1"/>
                </a:solidFill>
              </a:rPr>
              <a:t>the subunits </a:t>
            </a:r>
            <a:r>
              <a:rPr lang="en-US" sz="2000" dirty="0">
                <a:solidFill>
                  <a:schemeClr val="accent1"/>
                </a:solidFill>
              </a:rPr>
              <a:t>units are </a:t>
            </a:r>
            <a:r>
              <a:rPr lang="en-US" sz="2000" dirty="0" smtClean="0">
                <a:solidFill>
                  <a:schemeClr val="accent1"/>
                </a:solidFill>
              </a:rPr>
              <a:t>referred </a:t>
            </a:r>
            <a:r>
              <a:rPr lang="en-US" sz="2000" dirty="0">
                <a:solidFill>
                  <a:schemeClr val="accent1"/>
                </a:solidFill>
              </a:rPr>
              <a:t>to as </a:t>
            </a:r>
            <a:r>
              <a:rPr lang="en-US" sz="2000" dirty="0" smtClean="0">
                <a:solidFill>
                  <a:schemeClr val="accent1"/>
                </a:solidFill>
              </a:rPr>
              <a:t>chains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(</a:t>
            </a:r>
            <a:r>
              <a:rPr lang="en-US" sz="2000" dirty="0" smtClean="0">
                <a:solidFill>
                  <a:schemeClr val="accent1"/>
                </a:solidFill>
              </a:rPr>
              <a:t>and lettered)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39555" y="5374633"/>
            <a:ext cx="393056" cy="5232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dirty="0" smtClean="0">
                <a:effectLst>
                  <a:glow rad="165100">
                    <a:schemeClr val="bg1"/>
                  </a:glow>
                </a:effectLst>
              </a:rPr>
              <a:t>A</a:t>
            </a:r>
            <a:endParaRPr lang="en-US" sz="2800" dirty="0">
              <a:effectLst>
                <a:glow rad="165100">
                  <a:schemeClr val="bg1"/>
                </a:glo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50" y="5623536"/>
            <a:ext cx="393056" cy="5232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dirty="0" smtClean="0">
                <a:effectLst>
                  <a:glow rad="165100">
                    <a:schemeClr val="bg1"/>
                  </a:glow>
                </a:effectLst>
              </a:rPr>
              <a:t>B</a:t>
            </a:r>
            <a:endParaRPr lang="en-US" sz="2800" dirty="0">
              <a:effectLst>
                <a:glow rad="165100">
                  <a:schemeClr val="bg1"/>
                </a:glo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839634" y="2243356"/>
            <a:ext cx="2199901" cy="29229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Very common to have gaps (missing atoms/residues) due to disordered regions with uncertain position</a:t>
            </a:r>
          </a:p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(e.g. loops)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459504"/>
            <a:ext cx="86867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Final Grades:</a:t>
            </a:r>
          </a:p>
          <a:p>
            <a:pPr algn="ctr"/>
            <a:r>
              <a:rPr lang="en-US" sz="4000" dirty="0" smtClean="0"/>
              <a:t>15% journal club presentation</a:t>
            </a:r>
          </a:p>
          <a:p>
            <a:pPr algn="ctr"/>
            <a:r>
              <a:rPr lang="en-US" sz="4000" dirty="0" smtClean="0"/>
              <a:t>25% final project (including presentation)</a:t>
            </a:r>
            <a:endParaRPr lang="en-US" sz="40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6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Databases of protein folds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4/18/2018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60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Group together protein structures based on similar properties and shapes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Similar in spirit to what </a:t>
            </a:r>
            <a:r>
              <a:rPr lang="en-US" dirty="0" err="1" smtClean="0">
                <a:solidFill>
                  <a:prstClr val="black"/>
                </a:solidFill>
              </a:rPr>
              <a:t>Pfam</a:t>
            </a:r>
            <a:r>
              <a:rPr lang="en-US" dirty="0" smtClean="0">
                <a:solidFill>
                  <a:prstClr val="black"/>
                </a:solidFill>
              </a:rPr>
              <a:t> (and friends) do for sequences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Some computational alignment, also a lot of eye-balling</a:t>
            </a:r>
          </a:p>
        </p:txBody>
      </p:sp>
    </p:spTree>
    <p:extLst>
      <p:ext uri="{BB962C8B-B14F-4D97-AF65-F5344CB8AC3E}">
        <p14:creationId xmlns:p14="http://schemas.microsoft.com/office/powerpoint/2010/main" val="309508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4/18/2018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2" descr="The image “http://wserv1.dl.ac.uk/CCP/CCP11/newsletter/vol2_3/orengo/fancyCAT.gif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82" y="948415"/>
            <a:ext cx="4712021" cy="55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073587" y="213133"/>
            <a:ext cx="179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www.cathdb.info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455927" y="1082040"/>
            <a:ext cx="6497533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 smtClean="0"/>
              <a:t>Part manual*/part </a:t>
            </a:r>
            <a:r>
              <a:rPr lang="en-US" sz="2400" dirty="0"/>
              <a:t>automated</a:t>
            </a:r>
            <a:r>
              <a:rPr lang="en-US" sz="2400" dirty="0" smtClean="0"/>
              <a:t>** clustering of proteins and protein structures by fold</a:t>
            </a:r>
          </a:p>
          <a:p>
            <a:pPr fontAlgn="ctr"/>
            <a:r>
              <a:rPr lang="en-US" sz="2400" u="sng" dirty="0" smtClean="0"/>
              <a:t>Class</a:t>
            </a:r>
            <a:r>
              <a:rPr lang="en-US" sz="2400" dirty="0" smtClean="0"/>
              <a:t>*</a:t>
            </a:r>
          </a:p>
          <a:p>
            <a:pPr lvl="1" fontAlgn="ctr"/>
            <a:r>
              <a:rPr lang="en-US" sz="2000" dirty="0" smtClean="0"/>
              <a:t>Broad </a:t>
            </a:r>
            <a:r>
              <a:rPr lang="en-US" sz="2000" dirty="0"/>
              <a:t>architectural similarities </a:t>
            </a:r>
            <a:endParaRPr lang="en-US" sz="2000" dirty="0" smtClean="0"/>
          </a:p>
          <a:p>
            <a:pPr lvl="1" fontAlgn="ctr"/>
            <a:r>
              <a:rPr lang="en-US" sz="2000" dirty="0" smtClean="0"/>
              <a:t>e.g. “</a:t>
            </a:r>
            <a:r>
              <a:rPr lang="en-US" sz="2000" dirty="0"/>
              <a:t>mostly alpha </a:t>
            </a:r>
            <a:r>
              <a:rPr lang="en-US" sz="2000" dirty="0" smtClean="0"/>
              <a:t>helix”</a:t>
            </a:r>
            <a:endParaRPr lang="en-US" sz="2000" dirty="0"/>
          </a:p>
          <a:p>
            <a:pPr fontAlgn="ctr"/>
            <a:r>
              <a:rPr lang="en-US" sz="2400" u="sng" dirty="0"/>
              <a:t>Architecture</a:t>
            </a:r>
            <a:r>
              <a:rPr lang="en-US" sz="2400" dirty="0" smtClean="0"/>
              <a:t>*</a:t>
            </a:r>
          </a:p>
          <a:p>
            <a:pPr lvl="1" fontAlgn="ctr"/>
            <a:r>
              <a:rPr lang="en-US" sz="2000" dirty="0" smtClean="0"/>
              <a:t>Similar folding units</a:t>
            </a:r>
          </a:p>
          <a:p>
            <a:pPr lvl="1" fontAlgn="ctr"/>
            <a:r>
              <a:rPr lang="en-US" sz="2000" dirty="0" smtClean="0"/>
              <a:t>Not </a:t>
            </a:r>
            <a:r>
              <a:rPr lang="en-US" sz="2000" dirty="0"/>
              <a:t>necessarily related through </a:t>
            </a:r>
            <a:r>
              <a:rPr lang="en-US" sz="2000" dirty="0" smtClean="0"/>
              <a:t>evolution</a:t>
            </a:r>
            <a:endParaRPr lang="en-US" sz="2000" dirty="0"/>
          </a:p>
          <a:p>
            <a:pPr fontAlgn="ctr"/>
            <a:r>
              <a:rPr lang="en-US" sz="2400" u="sng" dirty="0"/>
              <a:t>Topology</a:t>
            </a:r>
            <a:r>
              <a:rPr lang="en-US" sz="2400" dirty="0" smtClean="0"/>
              <a:t>**</a:t>
            </a:r>
          </a:p>
          <a:p>
            <a:pPr lvl="1" fontAlgn="ctr"/>
            <a:r>
              <a:rPr lang="en-US" sz="2000" dirty="0" smtClean="0"/>
              <a:t>Structural/functional </a:t>
            </a:r>
            <a:r>
              <a:rPr lang="en-US" sz="2000" dirty="0"/>
              <a:t>evidence of divergent </a:t>
            </a:r>
            <a:r>
              <a:rPr lang="en-US" sz="2000" dirty="0" smtClean="0"/>
              <a:t>evolution</a:t>
            </a:r>
          </a:p>
          <a:p>
            <a:pPr lvl="1" fontAlgn="ctr"/>
            <a:r>
              <a:rPr lang="en-US" sz="2000" dirty="0" smtClean="0"/>
              <a:t>Not </a:t>
            </a:r>
            <a:r>
              <a:rPr lang="en-US" sz="2000" dirty="0"/>
              <a:t>necessarily obvious </a:t>
            </a:r>
            <a:r>
              <a:rPr lang="en-US" sz="2000" dirty="0" smtClean="0"/>
              <a:t>sequence homologs</a:t>
            </a:r>
            <a:endParaRPr lang="en-US" sz="2000" dirty="0"/>
          </a:p>
          <a:p>
            <a:pPr fontAlgn="ctr"/>
            <a:r>
              <a:rPr lang="en-US" sz="2400" u="sng" dirty="0"/>
              <a:t>Homology</a:t>
            </a:r>
            <a:r>
              <a:rPr lang="en-US" sz="2400" dirty="0" smtClean="0"/>
              <a:t>**</a:t>
            </a:r>
          </a:p>
          <a:p>
            <a:pPr lvl="1" fontAlgn="ctr"/>
            <a:r>
              <a:rPr lang="en-US" sz="2000" dirty="0" smtClean="0"/>
              <a:t>Sequence homologs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0681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SCOP (and SCOP2)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4/18/2018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90536" y="213133"/>
            <a:ext cx="3692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http://</a:t>
            </a:r>
            <a:r>
              <a:rPr lang="en-US" dirty="0" smtClean="0">
                <a:solidFill>
                  <a:schemeClr val="accent1"/>
                </a:solidFill>
              </a:rPr>
              <a:t>scop.mrc-lmb.cam.ac.uk/scop</a:t>
            </a:r>
          </a:p>
          <a:p>
            <a:pPr algn="r"/>
            <a:r>
              <a:rPr lang="en-US" dirty="0">
                <a:solidFill>
                  <a:schemeClr val="accent1"/>
                </a:solidFill>
              </a:rPr>
              <a:t>http://</a:t>
            </a:r>
            <a:r>
              <a:rPr lang="en-US" dirty="0" smtClean="0">
                <a:solidFill>
                  <a:schemeClr val="accent1"/>
                </a:solidFill>
              </a:rPr>
              <a:t>scop2.mrc-lmb.cam.ac.uk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https://scop.berkeley.edu/help/images/scop_hierarch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36" y="2423171"/>
            <a:ext cx="8952528" cy="374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u="sng" dirty="0">
                <a:solidFill>
                  <a:prstClr val="black"/>
                </a:solidFill>
              </a:rPr>
              <a:t>S</a:t>
            </a:r>
            <a:r>
              <a:rPr lang="en-US" dirty="0">
                <a:solidFill>
                  <a:prstClr val="black"/>
                </a:solidFill>
              </a:rPr>
              <a:t>tructural </a:t>
            </a:r>
            <a:r>
              <a:rPr lang="en-US" u="sng" dirty="0">
                <a:solidFill>
                  <a:prstClr val="black"/>
                </a:solidFill>
              </a:rPr>
              <a:t>C</a:t>
            </a:r>
            <a:r>
              <a:rPr lang="en-US" dirty="0">
                <a:solidFill>
                  <a:prstClr val="black"/>
                </a:solidFill>
              </a:rPr>
              <a:t>lassification </a:t>
            </a:r>
            <a:r>
              <a:rPr lang="en-US" u="sng" dirty="0">
                <a:solidFill>
                  <a:prstClr val="black"/>
                </a:solidFill>
              </a:rPr>
              <a:t>O</a:t>
            </a:r>
            <a:r>
              <a:rPr lang="en-US" dirty="0">
                <a:solidFill>
                  <a:prstClr val="black"/>
                </a:solidFill>
              </a:rPr>
              <a:t>f </a:t>
            </a:r>
            <a:r>
              <a:rPr lang="en-US" u="sng" dirty="0">
                <a:solidFill>
                  <a:prstClr val="black"/>
                </a:solidFill>
              </a:rPr>
              <a:t>P</a:t>
            </a:r>
            <a:r>
              <a:rPr lang="en-US" dirty="0">
                <a:solidFill>
                  <a:prstClr val="black"/>
                </a:solidFill>
              </a:rPr>
              <a:t>roteins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Manual </a:t>
            </a:r>
            <a:r>
              <a:rPr lang="en-US" dirty="0" err="1" smtClean="0">
                <a:solidFill>
                  <a:prstClr val="black"/>
                </a:solidFill>
              </a:rPr>
              <a:t>curation</a:t>
            </a:r>
            <a:r>
              <a:rPr lang="en-US" dirty="0" smtClean="0">
                <a:solidFill>
                  <a:prstClr val="black"/>
                </a:solidFill>
              </a:rPr>
              <a:t> of proteins into hierarchy based on appearance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80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old.it/portal/files/newcompeti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1" y="65064"/>
            <a:ext cx="11016399" cy="672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1099" y="320074"/>
            <a:ext cx="3767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https://fold.it/portal/</a:t>
            </a:r>
          </a:p>
        </p:txBody>
      </p:sp>
    </p:spTree>
    <p:extLst>
      <p:ext uri="{BB962C8B-B14F-4D97-AF65-F5344CB8AC3E}">
        <p14:creationId xmlns:p14="http://schemas.microsoft.com/office/powerpoint/2010/main" val="15617330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875002"/>
            <a:ext cx="909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Extras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875002"/>
            <a:ext cx="909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Hidden Markov Models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Hidden Markov Models (HMMs)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20" y="3596619"/>
            <a:ext cx="1447800" cy="1447800"/>
          </a:xfrm>
          <a:prstGeom prst="rect">
            <a:avLst/>
          </a:prstGeom>
          <a:noFill/>
        </p:spPr>
      </p:pic>
      <p:pic>
        <p:nvPicPr>
          <p:cNvPr id="12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20" y="3368019"/>
            <a:ext cx="1981200" cy="1981200"/>
          </a:xfrm>
          <a:prstGeom prst="rect">
            <a:avLst/>
          </a:prstGeom>
          <a:noFill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A Markov model is a sequence of states that we transition through over time</a:t>
            </a:r>
          </a:p>
          <a:p>
            <a:r>
              <a:rPr lang="en-US" dirty="0" smtClean="0"/>
              <a:t>The likelihood of where we’ll transition to depends only on the state we’re in</a:t>
            </a:r>
          </a:p>
          <a:p>
            <a:pPr lvl="1"/>
            <a:r>
              <a:rPr lang="en-US" dirty="0" smtClean="0"/>
              <a:t>No long-term memory</a:t>
            </a:r>
          </a:p>
          <a:p>
            <a:r>
              <a:rPr lang="en-US" dirty="0" smtClean="0"/>
              <a:t>Let’s use the weather as an example...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00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Hidden Markov Models (HMMs)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2072643"/>
          </a:xfrm>
        </p:spPr>
        <p:txBody>
          <a:bodyPr/>
          <a:lstStyle/>
          <a:p>
            <a:r>
              <a:rPr lang="en-US" sz="3200" dirty="0"/>
              <a:t>Imagine that if it is sunny today, there is an 80% chance of sun tomorrow, and a 20% chance of clouds</a:t>
            </a:r>
            <a:r>
              <a:rPr lang="en-US" sz="3200" dirty="0" smtClean="0"/>
              <a:t>.</a:t>
            </a:r>
            <a:endParaRPr lang="en-US" sz="3200" dirty="0"/>
          </a:p>
          <a:p>
            <a:r>
              <a:rPr lang="en-US" sz="3200" dirty="0"/>
              <a:t>Similarly, if it is cloudy today, there is a 50% chance of clouds tomorrow, and a 50% chance of sun.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/>
          </a:p>
        </p:txBody>
      </p:sp>
      <p:pic>
        <p:nvPicPr>
          <p:cNvPr id="9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4236712"/>
            <a:ext cx="838200" cy="838200"/>
          </a:xfrm>
          <a:prstGeom prst="rect">
            <a:avLst/>
          </a:prstGeom>
          <a:noFill/>
        </p:spPr>
      </p:pic>
      <p:pic>
        <p:nvPicPr>
          <p:cNvPr id="10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922512"/>
            <a:ext cx="990600" cy="990600"/>
          </a:xfrm>
          <a:prstGeom prst="rect">
            <a:avLst/>
          </a:prstGeom>
          <a:noFill/>
        </p:spPr>
      </p:pic>
      <p:pic>
        <p:nvPicPr>
          <p:cNvPr id="13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550912"/>
            <a:ext cx="838200" cy="838200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V="1">
            <a:off x="3505200" y="40081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05200" y="46939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4600" y="583691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Today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1000" y="583691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Tomorrow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5200" y="3698847"/>
            <a:ext cx="762000" cy="461665"/>
          </a:xfrm>
          <a:prstGeom prst="rect">
            <a:avLst/>
          </a:prstGeom>
          <a:ln w="38100">
            <a:noFill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80%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5200" y="514664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20%</a:t>
            </a:r>
            <a:endParaRPr lang="en-US" sz="2400" dirty="0">
              <a:latin typeface="Gill Sans MT" pitchFamily="34" charset="0"/>
            </a:endParaRPr>
          </a:p>
        </p:txBody>
      </p:sp>
      <p:pic>
        <p:nvPicPr>
          <p:cNvPr id="21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4922512"/>
            <a:ext cx="990600" cy="990600"/>
          </a:xfrm>
          <a:prstGeom prst="rect">
            <a:avLst/>
          </a:prstGeom>
          <a:noFill/>
        </p:spPr>
      </p:pic>
      <p:pic>
        <p:nvPicPr>
          <p:cNvPr id="22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600" y="3550912"/>
            <a:ext cx="838200" cy="838200"/>
          </a:xfrm>
          <a:prstGeom prst="rect">
            <a:avLst/>
          </a:prstGeom>
          <a:noFill/>
        </p:spPr>
      </p:pic>
      <p:cxnSp>
        <p:nvCxnSpPr>
          <p:cNvPr id="23" name="Straight Arrow Connector 22"/>
          <p:cNvCxnSpPr/>
          <p:nvPr/>
        </p:nvCxnSpPr>
        <p:spPr>
          <a:xfrm flipV="1">
            <a:off x="7467600" y="40081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467600" y="46939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77000" y="583691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Today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53400" y="583691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Tomorrow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67600" y="369884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50%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7600" y="514664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50%</a:t>
            </a:r>
            <a:endParaRPr lang="en-US" sz="2400" dirty="0">
              <a:latin typeface="Gill Sans MT" pitchFamily="34" charset="0"/>
            </a:endParaRPr>
          </a:p>
        </p:txBody>
      </p:sp>
      <p:pic>
        <p:nvPicPr>
          <p:cNvPr id="29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160512"/>
            <a:ext cx="99060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8513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The same probabilities will take us from tomorrow into the day after tomorrow, and so forth</a:t>
            </a:r>
            <a:r>
              <a:rPr lang="en-US" sz="3200" dirty="0" smtClean="0">
                <a:solidFill>
                  <a:prstClr val="black"/>
                </a:solidFill>
              </a:rPr>
              <a:t>...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</a:rPr>
              <a:t>This allows us to simulate a sequence of states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2788927"/>
            <a:ext cx="568166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45" y="5568630"/>
            <a:ext cx="838200" cy="838200"/>
          </a:xfrm>
          <a:prstGeom prst="rect">
            <a:avLst/>
          </a:prstGeom>
          <a:noFill/>
        </p:spPr>
      </p:pic>
      <p:pic>
        <p:nvPicPr>
          <p:cNvPr id="39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45" y="5568630"/>
            <a:ext cx="838200" cy="838200"/>
          </a:xfrm>
          <a:prstGeom prst="rect">
            <a:avLst/>
          </a:prstGeom>
          <a:noFill/>
        </p:spPr>
      </p:pic>
      <p:pic>
        <p:nvPicPr>
          <p:cNvPr id="40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45" y="5568630"/>
            <a:ext cx="838200" cy="838200"/>
          </a:xfrm>
          <a:prstGeom prst="rect">
            <a:avLst/>
          </a:prstGeom>
          <a:noFill/>
        </p:spPr>
      </p:pic>
      <p:pic>
        <p:nvPicPr>
          <p:cNvPr id="41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45" y="5568630"/>
            <a:ext cx="838200" cy="838200"/>
          </a:xfrm>
          <a:prstGeom prst="rect">
            <a:avLst/>
          </a:prstGeom>
          <a:noFill/>
        </p:spPr>
      </p:pic>
      <p:pic>
        <p:nvPicPr>
          <p:cNvPr id="42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45" y="5492430"/>
            <a:ext cx="990600" cy="990600"/>
          </a:xfrm>
          <a:prstGeom prst="rect">
            <a:avLst/>
          </a:prstGeom>
          <a:noFill/>
        </p:spPr>
      </p:pic>
      <p:pic>
        <p:nvPicPr>
          <p:cNvPr id="43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45" y="5568630"/>
            <a:ext cx="838200" cy="838200"/>
          </a:xfrm>
          <a:prstGeom prst="rect">
            <a:avLst/>
          </a:prstGeom>
          <a:noFill/>
        </p:spPr>
      </p:pic>
      <p:pic>
        <p:nvPicPr>
          <p:cNvPr id="44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45" y="5492430"/>
            <a:ext cx="990600" cy="990600"/>
          </a:xfrm>
          <a:prstGeom prst="rect">
            <a:avLst/>
          </a:prstGeom>
          <a:noFill/>
        </p:spPr>
      </p:pic>
      <p:pic>
        <p:nvPicPr>
          <p:cNvPr id="45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45" y="5492430"/>
            <a:ext cx="990600" cy="990600"/>
          </a:xfrm>
          <a:prstGeom prst="rect">
            <a:avLst/>
          </a:prstGeom>
          <a:noFill/>
        </p:spPr>
      </p:pic>
      <p:pic>
        <p:nvPicPr>
          <p:cNvPr id="46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7445" y="556863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3507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4600151" cy="5406829"/>
          </a:xfrm>
        </p:spPr>
        <p:txBody>
          <a:bodyPr/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In a </a:t>
            </a:r>
            <a:r>
              <a:rPr lang="en-US" sz="3200" u="sng" dirty="0" smtClean="0">
                <a:solidFill>
                  <a:prstClr val="black"/>
                </a:solidFill>
              </a:rPr>
              <a:t>Hidden</a:t>
            </a:r>
            <a:r>
              <a:rPr lang="en-US" sz="3200" dirty="0" smtClean="0">
                <a:solidFill>
                  <a:prstClr val="black"/>
                </a:solidFill>
              </a:rPr>
              <a:t> Markov Model, we don’t get to see the states directly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</a:rPr>
              <a:t>Instead, states emit information (symbols) and the frequency of these emissions varies with the state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88"/>
          <a:stretch/>
        </p:blipFill>
        <p:spPr bwMode="auto">
          <a:xfrm>
            <a:off x="4677808" y="1325903"/>
            <a:ext cx="7087410" cy="22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2" b="17844"/>
          <a:stretch/>
        </p:blipFill>
        <p:spPr bwMode="auto">
          <a:xfrm>
            <a:off x="4679156" y="3537527"/>
            <a:ext cx="7087410" cy="165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9"/>
          <a:stretch/>
        </p:blipFill>
        <p:spPr bwMode="auto">
          <a:xfrm>
            <a:off x="4687044" y="5190835"/>
            <a:ext cx="7087410" cy="85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980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Proteins: Proteomics, Families, &amp; Folds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66" y="6320694"/>
            <a:ext cx="11887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/>
              <a:t>Some slides borrowed from </a:t>
            </a:r>
            <a:r>
              <a:rPr lang="en-US" sz="2000" i="1" dirty="0" err="1" smtClean="0"/>
              <a:t>Jignesh</a:t>
            </a:r>
            <a:r>
              <a:rPr lang="en-US" sz="2000" i="1" dirty="0"/>
              <a:t> Parikh and Michael Levitt</a:t>
            </a:r>
          </a:p>
        </p:txBody>
      </p:sp>
    </p:spTree>
    <p:extLst>
      <p:ext uri="{BB962C8B-B14F-4D97-AF65-F5344CB8AC3E}">
        <p14:creationId xmlns:p14="http://schemas.microsoft.com/office/powerpoint/2010/main" val="2374626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The same scenario represented as a HMM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/>
              <a:t>Given </a:t>
            </a:r>
            <a:r>
              <a:rPr lang="en-US" dirty="0"/>
              <a:t>a sequence of tosses, we can evaluate the </a:t>
            </a:r>
            <a:r>
              <a:rPr lang="en-US" dirty="0" smtClean="0"/>
              <a:t>probability that it came from a certain sequence of states:</a:t>
            </a:r>
            <a:endParaRPr lang="en-US" dirty="0"/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71" y="1583237"/>
            <a:ext cx="8195301" cy="31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5222356" y="5281429"/>
            <a:ext cx="426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Consolas" panose="020B0609020204030204" pitchFamily="49" charset="0"/>
                <a:cs typeface="Courier New" pitchFamily="49" charset="0"/>
              </a:rPr>
              <a:t>Emissions (flips): </a:t>
            </a:r>
            <a:r>
              <a:rPr lang="en-US" sz="2400" dirty="0">
                <a:latin typeface="Consolas" panose="020B0609020204030204" pitchFamily="49" charset="0"/>
                <a:cs typeface="Courier New" pitchFamily="49" charset="0"/>
              </a:rPr>
              <a:t>HTHH</a:t>
            </a:r>
            <a:endParaRPr lang="en-US" sz="2400" dirty="0" smtClean="0">
              <a:solidFill>
                <a:srgbClr val="C00000"/>
              </a:solidFill>
              <a:latin typeface="Consolas" panose="020B0609020204030204" pitchFamily="49" charset="0"/>
              <a:cs typeface="Courier New" pitchFamily="49" charset="0"/>
            </a:endParaRPr>
          </a:p>
          <a:p>
            <a:pPr algn="r"/>
            <a:r>
              <a:rPr lang="en-US" sz="2400" dirty="0" smtClean="0">
                <a:latin typeface="Consolas" panose="020B0609020204030204" pitchFamily="49" charset="0"/>
                <a:cs typeface="Courier New" pitchFamily="49" charset="0"/>
              </a:rPr>
              <a:t>States: </a:t>
            </a:r>
            <a:r>
              <a:rPr lang="en-US" sz="2400" dirty="0" smtClean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FF</a:t>
            </a:r>
            <a:r>
              <a:rPr lang="en-US" sz="2400" dirty="0" smtClean="0">
                <a:solidFill>
                  <a:srgbClr val="C00000"/>
                </a:solidFill>
                <a:latin typeface="Consolas" panose="020B0609020204030204" pitchFamily="49" charset="0"/>
                <a:cs typeface="Courier New" pitchFamily="49" charset="0"/>
              </a:rPr>
              <a:t>BB</a:t>
            </a:r>
            <a:endParaRPr lang="en-US" sz="2400" dirty="0">
              <a:latin typeface="Consolas" panose="020B0609020204030204" pitchFamily="49" charset="0"/>
              <a:cs typeface="Courier New" pitchFamily="49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15389" y="625913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</a:rPr>
              <a:t>P(Sequence) = 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(0.50)</a:t>
            </a:r>
            <a:r>
              <a:rPr lang="en-US" sz="2400" dirty="0">
                <a:solidFill>
                  <a:srgbClr val="4F81BD"/>
                </a:solidFill>
              </a:rPr>
              <a:t>(0.90)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(0.50)</a:t>
            </a:r>
            <a:r>
              <a:rPr lang="en-US" sz="2400" dirty="0">
                <a:solidFill>
                  <a:prstClr val="black"/>
                </a:solidFill>
              </a:rPr>
              <a:t>(0.10)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(0.75)</a:t>
            </a:r>
            <a:r>
              <a:rPr lang="en-US" sz="2400" dirty="0">
                <a:solidFill>
                  <a:srgbClr val="C00000"/>
                </a:solidFill>
              </a:rPr>
              <a:t>(0.90)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(0.75)</a:t>
            </a:r>
            <a:r>
              <a:rPr lang="en-US" sz="2400" dirty="0">
                <a:solidFill>
                  <a:srgbClr val="4F81BD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0.011</a:t>
            </a:r>
          </a:p>
        </p:txBody>
      </p:sp>
    </p:spTree>
    <p:extLst>
      <p:ext uri="{BB962C8B-B14F-4D97-AF65-F5344CB8AC3E}">
        <p14:creationId xmlns:p14="http://schemas.microsoft.com/office/powerpoint/2010/main" val="3455885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The same scenario represented as a HMM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/>
              <a:t>More importantly, given a sequence of emissions, we can compute the most likely sequence of states to have produced it</a:t>
            </a:r>
          </a:p>
          <a:p>
            <a:pPr lvl="1"/>
            <a:r>
              <a:rPr lang="en-US" dirty="0" smtClean="0"/>
              <a:t>In other words, given my flips, do you think I cheated you?</a:t>
            </a:r>
          </a:p>
          <a:p>
            <a:r>
              <a:rPr lang="en-US" i="1" dirty="0" smtClean="0"/>
              <a:t>Ignoring the details, but it’s easier than enumerating all possible options!</a:t>
            </a:r>
            <a:endParaRPr lang="en-US" i="1" dirty="0"/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71" y="1583237"/>
            <a:ext cx="8195301" cy="31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731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HMM application: Finding </a:t>
            </a:r>
            <a:r>
              <a:rPr lang="en-US" dirty="0" err="1" smtClean="0"/>
              <a:t>CpG</a:t>
            </a:r>
            <a:r>
              <a:rPr lang="en-US" dirty="0" smtClean="0"/>
              <a:t> islands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err="1" smtClean="0">
                <a:solidFill>
                  <a:prstClr val="black"/>
                </a:solidFill>
              </a:rPr>
              <a:t>CpG</a:t>
            </a:r>
            <a:r>
              <a:rPr lang="en-US" dirty="0" smtClean="0">
                <a:solidFill>
                  <a:prstClr val="black"/>
                </a:solidFill>
              </a:rPr>
              <a:t> sites can be methylated as a means of gene regulation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Regions enriched for </a:t>
            </a:r>
            <a:r>
              <a:rPr lang="en-US" dirty="0" err="1" smtClean="0">
                <a:solidFill>
                  <a:prstClr val="black"/>
                </a:solidFill>
              </a:rPr>
              <a:t>CpGs</a:t>
            </a:r>
            <a:r>
              <a:rPr lang="en-US" dirty="0" smtClean="0">
                <a:solidFill>
                  <a:prstClr val="black"/>
                </a:solidFill>
              </a:rPr>
              <a:t> (</a:t>
            </a:r>
            <a:r>
              <a:rPr lang="en-US" u="sng" dirty="0" err="1" smtClean="0">
                <a:solidFill>
                  <a:prstClr val="black"/>
                </a:solidFill>
              </a:rPr>
              <a:t>CpG</a:t>
            </a:r>
            <a:r>
              <a:rPr lang="en-US" u="sng" dirty="0" smtClean="0">
                <a:solidFill>
                  <a:prstClr val="black"/>
                </a:solidFill>
              </a:rPr>
              <a:t> islands</a:t>
            </a:r>
            <a:r>
              <a:rPr lang="en-US" dirty="0" smtClean="0">
                <a:solidFill>
                  <a:prstClr val="black"/>
                </a:solidFill>
              </a:rPr>
              <a:t>) tend to occur near genes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A HMM for gene-finding considers a genome as a sequence of emissions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A sequence enriched for </a:t>
            </a:r>
            <a:r>
              <a:rPr lang="en-US" dirty="0" err="1" smtClean="0">
                <a:solidFill>
                  <a:prstClr val="black"/>
                </a:solidFill>
              </a:rPr>
              <a:t>CpGs</a:t>
            </a:r>
            <a:r>
              <a:rPr lang="en-US" dirty="0" smtClean="0">
                <a:solidFill>
                  <a:prstClr val="black"/>
                </a:solidFill>
              </a:rPr>
              <a:t> suggests that we are in the “near gene” state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5" name="Arc 74"/>
          <p:cNvSpPr/>
          <p:nvPr/>
        </p:nvSpPr>
        <p:spPr>
          <a:xfrm rot="18904390">
            <a:off x="4898837" y="3911245"/>
            <a:ext cx="2104062" cy="2098694"/>
          </a:xfrm>
          <a:prstGeom prst="arc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Arc 78"/>
          <p:cNvSpPr/>
          <p:nvPr/>
        </p:nvSpPr>
        <p:spPr>
          <a:xfrm rot="8346373">
            <a:off x="3386055" y="3742322"/>
            <a:ext cx="1010466" cy="1036930"/>
          </a:xfrm>
          <a:prstGeom prst="arc">
            <a:avLst>
              <a:gd name="adj1" fmla="val 16200000"/>
              <a:gd name="adj2" fmla="val 11343284"/>
            </a:avLst>
          </a:prstGeom>
          <a:noFill/>
          <a:ln w="38100" cap="flat" cmpd="sng" algn="ctr">
            <a:solidFill>
              <a:srgbClr val="4F81BD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160168" y="39068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near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750968" y="39068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not near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82" name="Arc 81"/>
          <p:cNvSpPr/>
          <p:nvPr/>
        </p:nvSpPr>
        <p:spPr>
          <a:xfrm rot="13253627" flipH="1">
            <a:off x="7652871" y="3742322"/>
            <a:ext cx="1010466" cy="1036930"/>
          </a:xfrm>
          <a:prstGeom prst="arc">
            <a:avLst>
              <a:gd name="adj1" fmla="val 16200000"/>
              <a:gd name="adj2" fmla="val 1134328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4693569" y="4637332"/>
            <a:ext cx="0" cy="601652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dash"/>
            <a:headEnd type="none"/>
            <a:tailEnd type="stealth" w="lg" len="lg"/>
          </a:ln>
          <a:effectLst/>
        </p:spPr>
      </p:cxnSp>
      <p:sp>
        <p:nvSpPr>
          <p:cNvPr id="95" name="Arc 94"/>
          <p:cNvSpPr/>
          <p:nvPr/>
        </p:nvSpPr>
        <p:spPr>
          <a:xfrm rot="18904390" flipH="1" flipV="1">
            <a:off x="4898836" y="2646311"/>
            <a:ext cx="2104062" cy="2098694"/>
          </a:xfrm>
          <a:prstGeom prst="arc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942044"/>
              </p:ext>
            </p:extLst>
          </p:nvPr>
        </p:nvGraphicFramePr>
        <p:xfrm>
          <a:off x="4083969" y="5238984"/>
          <a:ext cx="1219200" cy="1133204"/>
        </p:xfrm>
        <a:graphic>
          <a:graphicData uri="http://schemas.openxmlformats.org/drawingml/2006/table">
            <a:tbl>
              <a:tblPr/>
              <a:tblGrid>
                <a:gridCol w="304800"/>
                <a:gridCol w="304800"/>
                <a:gridCol w="304800"/>
                <a:gridCol w="304800"/>
              </a:tblGrid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CG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528246"/>
              </p:ext>
            </p:extLst>
          </p:nvPr>
        </p:nvGraphicFramePr>
        <p:xfrm>
          <a:off x="6674723" y="5238984"/>
          <a:ext cx="1219200" cy="1133204"/>
        </p:xfrm>
        <a:graphic>
          <a:graphicData uri="http://schemas.openxmlformats.org/drawingml/2006/table">
            <a:tbl>
              <a:tblPr/>
              <a:tblGrid>
                <a:gridCol w="304800"/>
                <a:gridCol w="304800"/>
                <a:gridCol w="304800"/>
                <a:gridCol w="304800"/>
              </a:tblGrid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06" name="Straight Connector 105"/>
          <p:cNvCxnSpPr>
            <a:endCxn id="105" idx="0"/>
          </p:cNvCxnSpPr>
          <p:nvPr/>
        </p:nvCxnSpPr>
        <p:spPr>
          <a:xfrm>
            <a:off x="7278538" y="4618563"/>
            <a:ext cx="5785" cy="620421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dash"/>
            <a:headEnd type="none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80521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/>
      <p:bldP spid="81" grpId="0"/>
      <p:bldP spid="82" grpId="0" animBg="1"/>
      <p:bldP spid="9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</a:t>
            </a:r>
            <a:r>
              <a:rPr lang="en-US" dirty="0" err="1" smtClean="0"/>
              <a:t>CpG</a:t>
            </a:r>
            <a:r>
              <a:rPr lang="en-US" dirty="0" smtClean="0"/>
              <a:t> islands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We “learn” transition and emission probabilities from known genes/genomes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Then apply the model to new genomes to predict gene-coding regions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5" name="Arc 74"/>
          <p:cNvSpPr/>
          <p:nvPr/>
        </p:nvSpPr>
        <p:spPr>
          <a:xfrm rot="18904390">
            <a:off x="4898837" y="3911245"/>
            <a:ext cx="2104062" cy="2098694"/>
          </a:xfrm>
          <a:prstGeom prst="arc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Arc 78"/>
          <p:cNvSpPr/>
          <p:nvPr/>
        </p:nvSpPr>
        <p:spPr>
          <a:xfrm rot="8346373">
            <a:off x="3386055" y="3742322"/>
            <a:ext cx="1010466" cy="1036930"/>
          </a:xfrm>
          <a:prstGeom prst="arc">
            <a:avLst>
              <a:gd name="adj1" fmla="val 16200000"/>
              <a:gd name="adj2" fmla="val 11343284"/>
            </a:avLst>
          </a:prstGeom>
          <a:noFill/>
          <a:ln w="38100" cap="flat" cmpd="sng" algn="ctr">
            <a:solidFill>
              <a:srgbClr val="4F81BD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160168" y="39068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near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750968" y="39068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not near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82" name="Arc 81"/>
          <p:cNvSpPr/>
          <p:nvPr/>
        </p:nvSpPr>
        <p:spPr>
          <a:xfrm rot="13253627" flipH="1">
            <a:off x="7652871" y="3742322"/>
            <a:ext cx="1010466" cy="1036930"/>
          </a:xfrm>
          <a:prstGeom prst="arc">
            <a:avLst>
              <a:gd name="adj1" fmla="val 16200000"/>
              <a:gd name="adj2" fmla="val 1134328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4693569" y="4637332"/>
            <a:ext cx="0" cy="601652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dash"/>
            <a:headEnd type="none"/>
            <a:tailEnd type="stealth" w="lg" len="lg"/>
          </a:ln>
          <a:effectLst/>
        </p:spPr>
      </p:cxnSp>
      <p:sp>
        <p:nvSpPr>
          <p:cNvPr id="95" name="Arc 94"/>
          <p:cNvSpPr/>
          <p:nvPr/>
        </p:nvSpPr>
        <p:spPr>
          <a:xfrm rot="18904390" flipH="1" flipV="1">
            <a:off x="4898836" y="2646311"/>
            <a:ext cx="2104062" cy="2098694"/>
          </a:xfrm>
          <a:prstGeom prst="arc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276030"/>
              </p:ext>
            </p:extLst>
          </p:nvPr>
        </p:nvGraphicFramePr>
        <p:xfrm>
          <a:off x="4083969" y="5238984"/>
          <a:ext cx="1219200" cy="1133204"/>
        </p:xfrm>
        <a:graphic>
          <a:graphicData uri="http://schemas.openxmlformats.org/drawingml/2006/table">
            <a:tbl>
              <a:tblPr/>
              <a:tblGrid>
                <a:gridCol w="304800"/>
                <a:gridCol w="304800"/>
                <a:gridCol w="304800"/>
                <a:gridCol w="304800"/>
              </a:tblGrid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onsolas" panose="020B0609020204030204" pitchFamily="49" charset="0"/>
                        </a:rPr>
                        <a:t>CG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668277"/>
              </p:ext>
            </p:extLst>
          </p:nvPr>
        </p:nvGraphicFramePr>
        <p:xfrm>
          <a:off x="6674723" y="5238984"/>
          <a:ext cx="1219200" cy="1133204"/>
        </p:xfrm>
        <a:graphic>
          <a:graphicData uri="http://schemas.openxmlformats.org/drawingml/2006/table">
            <a:tbl>
              <a:tblPr/>
              <a:tblGrid>
                <a:gridCol w="304800"/>
                <a:gridCol w="304800"/>
                <a:gridCol w="304800"/>
                <a:gridCol w="304800"/>
              </a:tblGrid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06" name="Straight Connector 105"/>
          <p:cNvCxnSpPr>
            <a:endCxn id="105" idx="0"/>
          </p:cNvCxnSpPr>
          <p:nvPr/>
        </p:nvCxnSpPr>
        <p:spPr>
          <a:xfrm>
            <a:off x="7278538" y="4618563"/>
            <a:ext cx="5785" cy="620421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dash"/>
            <a:headEnd type="none"/>
            <a:tailEnd type="stealth" w="lg" len="lg"/>
          </a:ln>
          <a:effectLst/>
        </p:spPr>
      </p:cxnSp>
      <p:grpSp>
        <p:nvGrpSpPr>
          <p:cNvPr id="6" name="Group 5"/>
          <p:cNvGrpSpPr/>
          <p:nvPr/>
        </p:nvGrpSpPr>
        <p:grpSpPr>
          <a:xfrm>
            <a:off x="2628874" y="3075207"/>
            <a:ext cx="6553200" cy="262354"/>
            <a:chOff x="2628874" y="3075207"/>
            <a:chExt cx="6553200" cy="262354"/>
          </a:xfrm>
        </p:grpSpPr>
        <p:sp>
          <p:nvSpPr>
            <p:cNvPr id="191" name="Oval 190"/>
            <p:cNvSpPr/>
            <p:nvPr/>
          </p:nvSpPr>
          <p:spPr>
            <a:xfrm>
              <a:off x="26288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8574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30860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33146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35432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37718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40004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42290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>
              <a:off x="44576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46862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Oval 200"/>
            <p:cNvSpPr/>
            <p:nvPr/>
          </p:nvSpPr>
          <p:spPr>
            <a:xfrm>
              <a:off x="49148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Oval 201"/>
            <p:cNvSpPr/>
            <p:nvPr/>
          </p:nvSpPr>
          <p:spPr>
            <a:xfrm>
              <a:off x="51434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>
              <a:off x="53720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>
              <a:off x="56006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Oval 204"/>
            <p:cNvSpPr/>
            <p:nvPr/>
          </p:nvSpPr>
          <p:spPr>
            <a:xfrm>
              <a:off x="58292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60578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>
              <a:off x="62864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65150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67436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69722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>
              <a:off x="72008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74294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76580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78866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Oval 214"/>
            <p:cNvSpPr/>
            <p:nvPr/>
          </p:nvSpPr>
          <p:spPr>
            <a:xfrm>
              <a:off x="81152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83438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85724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88010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Oval 218"/>
            <p:cNvSpPr/>
            <p:nvPr/>
          </p:nvSpPr>
          <p:spPr>
            <a:xfrm>
              <a:off x="90296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1" name="Straight Arrow Connector 220"/>
          <p:cNvCxnSpPr/>
          <p:nvPr/>
        </p:nvCxnSpPr>
        <p:spPr>
          <a:xfrm>
            <a:off x="2666974" y="2706753"/>
            <a:ext cx="6675120" cy="1588"/>
          </a:xfrm>
          <a:prstGeom prst="straightConnector1">
            <a:avLst/>
          </a:prstGeom>
          <a:noFill/>
          <a:ln w="38100" cap="rnd" cmpd="sng" algn="ctr">
            <a:solidFill>
              <a:srgbClr val="4F81BD"/>
            </a:solidFill>
            <a:prstDash val="solid"/>
            <a:tailEnd type="triangle" w="med" len="lg"/>
          </a:ln>
          <a:effectLst/>
        </p:spPr>
      </p:cxnSp>
      <p:cxnSp>
        <p:nvCxnSpPr>
          <p:cNvPr id="222" name="Straight Arrow Connector 221"/>
          <p:cNvCxnSpPr/>
          <p:nvPr/>
        </p:nvCxnSpPr>
        <p:spPr>
          <a:xfrm>
            <a:off x="9372574" y="2706753"/>
            <a:ext cx="457200" cy="1588"/>
          </a:xfrm>
          <a:prstGeom prst="straightConnector1">
            <a:avLst/>
          </a:prstGeom>
          <a:noFill/>
          <a:ln w="38100" cap="rnd" cmpd="sng" algn="ctr">
            <a:solidFill>
              <a:srgbClr val="4F81BD"/>
            </a:solidFill>
            <a:prstDash val="sysDot"/>
            <a:tailEnd type="triangle" w="med" len="lg"/>
          </a:ln>
          <a:effectLst/>
        </p:spPr>
      </p:cxnSp>
      <p:cxnSp>
        <p:nvCxnSpPr>
          <p:cNvPr id="223" name="Straight Arrow Connector 222"/>
          <p:cNvCxnSpPr/>
          <p:nvPr/>
        </p:nvCxnSpPr>
        <p:spPr>
          <a:xfrm>
            <a:off x="2133574" y="2706753"/>
            <a:ext cx="457200" cy="1588"/>
          </a:xfrm>
          <a:prstGeom prst="straightConnector1">
            <a:avLst/>
          </a:prstGeom>
          <a:noFill/>
          <a:ln w="38100" cap="rnd" cmpd="sng" algn="ctr">
            <a:solidFill>
              <a:srgbClr val="4F81BD"/>
            </a:solidFill>
            <a:prstDash val="sysDot"/>
            <a:tailEnd type="triangle" w="med" len="lg"/>
          </a:ln>
          <a:effectLst/>
        </p:spPr>
      </p:cxnSp>
      <p:sp>
        <p:nvSpPr>
          <p:cNvPr id="224" name="Pentagon 223"/>
          <p:cNvSpPr/>
          <p:nvPr/>
        </p:nvSpPr>
        <p:spPr>
          <a:xfrm>
            <a:off x="3809974" y="2554353"/>
            <a:ext cx="762000" cy="304800"/>
          </a:xfrm>
          <a:prstGeom prst="homePlate">
            <a:avLst/>
          </a:prstGeom>
          <a:solidFill>
            <a:srgbClr val="6691C6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Pentagon 224"/>
          <p:cNvSpPr/>
          <p:nvPr/>
        </p:nvSpPr>
        <p:spPr>
          <a:xfrm>
            <a:off x="5562574" y="2554353"/>
            <a:ext cx="1905000" cy="304800"/>
          </a:xfrm>
          <a:prstGeom prst="homePlate">
            <a:avLst/>
          </a:prstGeom>
          <a:solidFill>
            <a:srgbClr val="6691C6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Pentagon 225"/>
          <p:cNvSpPr/>
          <p:nvPr/>
        </p:nvSpPr>
        <p:spPr>
          <a:xfrm>
            <a:off x="8381974" y="2554353"/>
            <a:ext cx="685800" cy="304800"/>
          </a:xfrm>
          <a:prstGeom prst="homePlate">
            <a:avLst/>
          </a:prstGeom>
          <a:solidFill>
            <a:srgbClr val="6691C6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3809974" y="2520599"/>
            <a:ext cx="596061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gene</a:t>
            </a:r>
            <a:endParaRPr kumimoji="0" lang="en-US" sz="1600" b="0" i="0" u="none" strike="noStrike" kern="0" cap="none" spc="0" normalizeH="0" baseline="-2500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5576113" y="2520599"/>
            <a:ext cx="596061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gene</a:t>
            </a:r>
            <a:endParaRPr kumimoji="0" lang="en-US" sz="1600" b="0" i="0" u="none" strike="noStrike" kern="0" cap="none" spc="0" normalizeH="0" baseline="-2500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8381974" y="2520599"/>
            <a:ext cx="596061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gene</a:t>
            </a:r>
            <a:endParaRPr kumimoji="0" lang="en-US" sz="1600" b="0" i="0" u="none" strike="noStrike" kern="0" cap="none" spc="0" normalizeH="0" baseline="-2500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96648" y="246011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genome</a:t>
            </a:r>
          </a:p>
        </p:txBody>
      </p:sp>
    </p:spTree>
    <p:extLst>
      <p:ext uri="{BB962C8B-B14F-4D97-AF65-F5344CB8AC3E}">
        <p14:creationId xmlns:p14="http://schemas.microsoft.com/office/powerpoint/2010/main" val="629104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5" grpId="0" animBg="1"/>
      <p:bldP spid="226" grpId="0" animBg="1"/>
      <p:bldP spid="227" grpId="0"/>
      <p:bldP spid="228" grpId="0"/>
      <p:bldP spid="229" grpId="0"/>
      <p:bldP spid="5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Pfam</a:t>
            </a:r>
            <a:r>
              <a:rPr lang="en-US" dirty="0" smtClean="0"/>
              <a:t> HMMs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Pfam</a:t>
            </a:r>
            <a:r>
              <a:rPr lang="en-US" dirty="0" smtClean="0"/>
              <a:t> domain MSA can be represented as a Hidden Markov Model</a:t>
            </a:r>
          </a:p>
          <a:p>
            <a:r>
              <a:rPr lang="en-US" dirty="0" smtClean="0"/>
              <a:t>Each position in the alignment is a state (extra states for insertions/deletions)</a:t>
            </a:r>
          </a:p>
          <a:p>
            <a:r>
              <a:rPr lang="en-US" dirty="0" smtClean="0"/>
              <a:t>Observed amino acids frequencies are the emission probabilities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33" y="2836414"/>
            <a:ext cx="9509656" cy="370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599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blopig.com/blog/wp-content/uploads/2014/08/HMM_examp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7"/>
          <a:stretch/>
        </p:blipFill>
        <p:spPr bwMode="auto">
          <a:xfrm>
            <a:off x="5364488" y="3337561"/>
            <a:ext cx="6059696" cy="31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Pfam</a:t>
            </a:r>
            <a:r>
              <a:rPr lang="en-US" dirty="0" smtClean="0"/>
              <a:t> HMMs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position is also associated with...</a:t>
            </a:r>
          </a:p>
          <a:p>
            <a:pPr lvl="1"/>
            <a:r>
              <a:rPr lang="en-US" dirty="0" smtClean="0"/>
              <a:t>A deletion state (allowing us to skip any individual position)</a:t>
            </a:r>
          </a:p>
          <a:p>
            <a:pPr lvl="1"/>
            <a:r>
              <a:rPr lang="en-US" dirty="0" smtClean="0"/>
              <a:t>An insertion state (that we can stay in to account for extra sequence)</a:t>
            </a:r>
          </a:p>
          <a:p>
            <a:r>
              <a:rPr lang="en-US" dirty="0" smtClean="0"/>
              <a:t>Apply </a:t>
            </a:r>
            <a:r>
              <a:rPr lang="en-US" dirty="0" err="1" smtClean="0"/>
              <a:t>Pfam</a:t>
            </a:r>
            <a:r>
              <a:rPr lang="en-US" dirty="0" smtClean="0"/>
              <a:t> HMMs to a new protein to annotate its domain architecture</a:t>
            </a:r>
          </a:p>
          <a:p>
            <a:pPr lvl="1"/>
            <a:r>
              <a:rPr lang="en-US" dirty="0" smtClean="0"/>
              <a:t>Enabled by a tool called HMMER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55" y="4171925"/>
            <a:ext cx="33242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5825" y="4991300"/>
            <a:ext cx="2003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http</a:t>
            </a:r>
            <a:r>
              <a:rPr lang="en-US" b="1" dirty="0"/>
              <a:t>://hmmer.org/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435086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Shotgun proteomics</a:t>
            </a:r>
          </a:p>
          <a:p>
            <a:r>
              <a:rPr lang="en-US" sz="3200" dirty="0" smtClean="0"/>
              <a:t>Protein families and domains</a:t>
            </a:r>
          </a:p>
          <a:p>
            <a:r>
              <a:rPr lang="en-US" sz="3200" dirty="0" smtClean="0"/>
              <a:t>Protein </a:t>
            </a:r>
            <a:r>
              <a:rPr lang="en-US" sz="3200" dirty="0" smtClean="0"/>
              <a:t>structure determination</a:t>
            </a:r>
          </a:p>
          <a:p>
            <a:r>
              <a:rPr lang="en-US" sz="3200" dirty="0" smtClean="0"/>
              <a:t>Protein structure databases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4/18/2018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22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875002"/>
            <a:ext cx="909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Shotgun Proteomics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4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1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.potx" id="{C45E4124-DA99-1A43-8055-4E333AA50834}" vid="{58D7D9E8-718A-B446-ACCE-02EB861CA9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1794</TotalTime>
  <Words>3481</Words>
  <Application>Microsoft Office PowerPoint</Application>
  <PresentationFormat>Custom</PresentationFormat>
  <Paragraphs>900</Paragraphs>
  <Slides>75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template</vt:lpstr>
      <vt:lpstr>1_template</vt:lpstr>
      <vt:lpstr>Image</vt:lpstr>
      <vt:lpstr>Proteins: Proteomics, Families, &amp; Folds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Proteins: Proteomics, Families, &amp; Folds</vt:lpstr>
      <vt:lpstr>Summary</vt:lpstr>
      <vt:lpstr>PowerPoint Presentation</vt:lpstr>
      <vt:lpstr>Proteins often defined &amp; quantified from DNA/RNA</vt:lpstr>
      <vt:lpstr>Problems with defining proteins from DNA (genomes)</vt:lpstr>
      <vt:lpstr>Problems with quantifying proteins from RNA</vt:lpstr>
      <vt:lpstr>Direct methods for protein quantification</vt:lpstr>
      <vt:lpstr>Protein detection/quantification: Western Blot</vt:lpstr>
      <vt:lpstr>Protein detection/quantification: Arrays</vt:lpstr>
      <vt:lpstr>Protein detection/quantification: 2D gels</vt:lpstr>
      <vt:lpstr>Mass spectrometry</vt:lpstr>
      <vt:lpstr>Tandem mass spectrometry (MS/MS) proteomics</vt:lpstr>
      <vt:lpstr>Tandem mass spectrometry (MS/MS) proteomics</vt:lpstr>
      <vt:lpstr>Tandem mass spectrometry (MS/MS) proteomics</vt:lpstr>
      <vt:lpstr>Tandem mass spectrometry (MS/MS) proteomics</vt:lpstr>
      <vt:lpstr>Tandem mass spectrometry (MS/MS) proteomics</vt:lpstr>
      <vt:lpstr>Proteomics resources</vt:lpstr>
      <vt:lpstr>PowerPoint Presentation</vt:lpstr>
      <vt:lpstr>Sequence-function-structure relationships</vt:lpstr>
      <vt:lpstr>Genotype-phenotype mapping</vt:lpstr>
      <vt:lpstr>Defining protein families, domains, and folds</vt:lpstr>
      <vt:lpstr>Protein families: COGs</vt:lpstr>
      <vt:lpstr>Protein families: COGs</vt:lpstr>
      <vt:lpstr>Protein families: eggNOG</vt:lpstr>
      <vt:lpstr>Protein families: UniRef</vt:lpstr>
      <vt:lpstr>Protein families: UniRef</vt:lpstr>
      <vt:lpstr>Protein families: UniRef</vt:lpstr>
      <vt:lpstr>Protein domains: Pfam</vt:lpstr>
      <vt:lpstr>Protein domains: Pfam</vt:lpstr>
      <vt:lpstr>Protein domains: Pfam</vt:lpstr>
      <vt:lpstr>Protein domains: Pfam</vt:lpstr>
      <vt:lpstr>PowerPoint Presentation</vt:lpstr>
      <vt:lpstr>Protein structure</vt:lpstr>
      <vt:lpstr>Protein structure</vt:lpstr>
      <vt:lpstr>Can you build a microscope powerful enough to see a protein?</vt:lpstr>
      <vt:lpstr>X-ray crystallography: overview</vt:lpstr>
      <vt:lpstr>X-ray crystallography: making protein crystals</vt:lpstr>
      <vt:lpstr>X-ray crystallography: Diffraction</vt:lpstr>
      <vt:lpstr>X-ray crystallography: Diffraction</vt:lpstr>
      <vt:lpstr>X-ray crystallography: Diffraction</vt:lpstr>
      <vt:lpstr>Nuclear Magnetic Resonance (NMR) spectroscopy</vt:lpstr>
      <vt:lpstr>Methods comparison</vt:lpstr>
      <vt:lpstr>Protein folding: From sequence to structure</vt:lpstr>
      <vt:lpstr>Protein folding: Driving forces</vt:lpstr>
      <vt:lpstr>Protein folding: Driving forces</vt:lpstr>
      <vt:lpstr>Protein folding: Driving forces</vt:lpstr>
      <vt:lpstr>ab initio protein folding</vt:lpstr>
      <vt:lpstr>ab initio protein folding</vt:lpstr>
      <vt:lpstr>Knowledge-based folding</vt:lpstr>
      <vt:lpstr>The Protein Data Bank (PDB)</vt:lpstr>
      <vt:lpstr>The Protein Data Bank: Example Entry</vt:lpstr>
      <vt:lpstr>View of 1FZY from the PDB</vt:lpstr>
      <vt:lpstr>The Protein Data Bank: Raw Data</vt:lpstr>
      <vt:lpstr>Databases of protein folds</vt:lpstr>
      <vt:lpstr>CATH</vt:lpstr>
      <vt:lpstr>SCOP (and SCOP2)</vt:lpstr>
      <vt:lpstr>PowerPoint Presentation</vt:lpstr>
      <vt:lpstr>PowerPoint Presentation</vt:lpstr>
      <vt:lpstr>PowerPoint Presentation</vt:lpstr>
      <vt:lpstr>Hidden Markov Models (HMMs)</vt:lpstr>
      <vt:lpstr>Hidden Markov Models (HMMs)</vt:lpstr>
      <vt:lpstr>Hidden Markov Models (HMMs)</vt:lpstr>
      <vt:lpstr>Hidden Markov Models (HMMs)</vt:lpstr>
      <vt:lpstr>Hidden Markov Models (HMMs)</vt:lpstr>
      <vt:lpstr>Hidden Markov Models (HMMs)</vt:lpstr>
      <vt:lpstr>HMM application: Finding CpG islands</vt:lpstr>
      <vt:lpstr>Finding CpG islands</vt:lpstr>
      <vt:lpstr>Pfam HMMs</vt:lpstr>
      <vt:lpstr>Pfam HMMs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Eric Franzosa</cp:lastModifiedBy>
  <cp:revision>706</cp:revision>
  <dcterms:created xsi:type="dcterms:W3CDTF">2017-01-05T15:59:06Z</dcterms:created>
  <dcterms:modified xsi:type="dcterms:W3CDTF">2018-04-18T19:16:12Z</dcterms:modified>
</cp:coreProperties>
</file>