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44" r:id="rId1"/>
  </p:sldMasterIdLst>
  <p:notesMasterIdLst>
    <p:notesMasterId r:id="rId9"/>
  </p:notesMasterIdLst>
  <p:sldIdLst>
    <p:sldId id="256" r:id="rId2"/>
    <p:sldId id="362" r:id="rId3"/>
    <p:sldId id="360" r:id="rId4"/>
    <p:sldId id="363" r:id="rId5"/>
    <p:sldId id="267" r:id="rId6"/>
    <p:sldId id="361" r:id="rId7"/>
    <p:sldId id="36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0"/>
    <p:restoredTop sz="94633"/>
  </p:normalViewPr>
  <p:slideViewPr>
    <p:cSldViewPr snapToObjects="1">
      <p:cViewPr varScale="1">
        <p:scale>
          <a:sx n="118" d="100"/>
          <a:sy n="118" d="100"/>
        </p:scale>
        <p:origin x="-114" y="-3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78786-9B84-E947-8820-7E1CB9ABDCEA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335D2-6E04-3648-AD61-524203FBD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413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60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335D2-6E04-3648-AD61-524203FBD4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52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7301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52686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BB3A-3F6B-224C-8852-F550807EB424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977F8-AF0A-A442-A0AC-1287626547B1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5363E-93AC-7F40-AA29-9E7536968F8A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0F284-50AE-D34D-8E2A-B571963D35AB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CBC8F-0DFA-CF43-AF75-D35C7DAE1A67}" type="datetime1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3AC8-E917-7240-97EB-64EFC1A06C96}" type="datetime1">
              <a:rPr lang="en-US" smtClean="0"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09C38A-8B5C-984D-A05C-F7D51DEF0DE3}" type="datetime1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08026-1BB1-3941-BE5E-D323B07E18A9}" type="datetime1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444D-7AD3-6F44-824C-A4C041676D98}" type="datetime1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8A9C7-1789-DC4D-89FD-19B71522CE86}" type="datetime1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8539" y="229235"/>
            <a:ext cx="11714922" cy="654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539" y="1082040"/>
            <a:ext cx="11714922" cy="54068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8539" y="6488870"/>
            <a:ext cx="27432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6A2B9-2614-974A-BEFA-2B7A71A547EB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8887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10261" y="6488870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D1879-D594-7048-AD12-28363999ED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67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fade/>
  </p:transition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Calibri" charset="0"/>
          <a:ea typeface="Calibri" charset="0"/>
          <a:cs typeface="Calibri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75000"/>
        <a:buFont typeface="LucidaGrande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huttenhower.sph.harvard.edu/bst281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ytoscape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miriamposner/cytoscape_tutorials" TargetMode="External"/><Relationship Id="rId4" Type="http://schemas.openxmlformats.org/officeDocument/2006/relationships/hyperlink" Target="https://github.com/cytoscape/cytoscape-tutorials/wik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hebiogrid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eastkinome.org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acle.com/technetwork/java/javase/downloads/jre8-downloads-2133155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github.com/miriamposner/cytoscape_tutorials" TargetMode="External"/><Relationship Id="rId4" Type="http://schemas.openxmlformats.org/officeDocument/2006/relationships/hyperlink" Target="http://www.cytoscape.org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Cytoscape</a:t>
            </a:r>
            <a:r>
              <a:rPr lang="en-US" dirty="0" smtClean="0"/>
              <a:t> Tutorial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Curtis Huttenhower (</a:t>
            </a:r>
            <a:r>
              <a:rPr lang="en-US" dirty="0" err="1" smtClean="0"/>
              <a:t>chuttenh@hsph.harvard.edu</a:t>
            </a:r>
            <a:r>
              <a:rPr lang="en-US" dirty="0" smtClean="0"/>
              <a:t>)</a:t>
            </a:r>
          </a:p>
          <a:p>
            <a:r>
              <a:rPr lang="en-US" dirty="0" smtClean="0"/>
              <a:t>Eric </a:t>
            </a:r>
            <a:r>
              <a:rPr lang="en-US" dirty="0" err="1" smtClean="0"/>
              <a:t>Franzosa</a:t>
            </a:r>
            <a:r>
              <a:rPr lang="en-US" dirty="0" smtClean="0"/>
              <a:t> (</a:t>
            </a:r>
            <a:r>
              <a:rPr lang="en-US" dirty="0" err="1" smtClean="0"/>
              <a:t>franzosa@hsph.harvard.edu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>
                <a:hlinkClick r:id="rId3"/>
              </a:rPr>
              <a:t>http://huttenhower.sph.harvard.edu/bst281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0123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/>
              <a:t>Cytoscape</a:t>
            </a:r>
            <a:r>
              <a:rPr lang="en-US" sz="3200" dirty="0" smtClean="0"/>
              <a:t> is a powerful tool for viewing/analyzing network </a:t>
            </a:r>
            <a:r>
              <a:rPr lang="en-US" sz="3200" dirty="0" smtClean="0"/>
              <a:t>data</a:t>
            </a:r>
          </a:p>
          <a:p>
            <a:pPr lvl="1"/>
            <a:r>
              <a:rPr lang="en-US" dirty="0" smtClean="0">
                <a:hlinkClick r:id="rId3"/>
              </a:rPr>
              <a:t>http://</a:t>
            </a:r>
            <a:r>
              <a:rPr lang="en-US" dirty="0">
                <a:hlinkClick r:id="rId3"/>
              </a:rPr>
              <a:t>www.cytoscape.org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 website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https://github.com/cytoscape/cytoscape-tutorials/wiki</a:t>
            </a:r>
            <a:r>
              <a:rPr lang="en-US" dirty="0" smtClean="0"/>
              <a:t> </a:t>
            </a:r>
            <a:r>
              <a:rPr lang="en-US" dirty="0">
                <a:sym typeface="Wingdings" pitchFamily="2" charset="2"/>
              </a:rPr>
              <a:t> </a:t>
            </a:r>
            <a:r>
              <a:rPr lang="en-US" dirty="0" smtClean="0"/>
              <a:t>guides</a:t>
            </a:r>
            <a:endParaRPr lang="en-US" dirty="0" smtClean="0"/>
          </a:p>
          <a:p>
            <a:r>
              <a:rPr lang="en-US" sz="3200" dirty="0" smtClean="0"/>
              <a:t>Miriam Posner created a wonderful tutorial for </a:t>
            </a:r>
            <a:r>
              <a:rPr lang="en-US" sz="3200" dirty="0" err="1" smtClean="0"/>
              <a:t>Cytoscape</a:t>
            </a:r>
            <a:r>
              <a:rPr lang="en-US" sz="3200" dirty="0" smtClean="0"/>
              <a:t> 3.0</a:t>
            </a:r>
          </a:p>
          <a:p>
            <a:pPr lvl="1"/>
            <a:r>
              <a:rPr lang="en-US" dirty="0" smtClean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github.com/miriamposner/cytoscape_tutorials</a:t>
            </a:r>
            <a:endParaRPr lang="en-US" dirty="0" smtClean="0"/>
          </a:p>
          <a:p>
            <a:pPr lvl="1"/>
            <a:r>
              <a:rPr lang="en-US" dirty="0" smtClean="0"/>
              <a:t>However it </a:t>
            </a:r>
            <a:r>
              <a:rPr lang="en-US" dirty="0"/>
              <a:t>is focused on early African-American silent </a:t>
            </a:r>
            <a:r>
              <a:rPr lang="en-US" dirty="0" smtClean="0"/>
              <a:t>film, not biology</a:t>
            </a:r>
          </a:p>
          <a:p>
            <a:pPr lvl="2"/>
            <a:r>
              <a:rPr lang="en-US" dirty="0" smtClean="0"/>
              <a:t>Mapping actors to movies</a:t>
            </a:r>
          </a:p>
          <a:p>
            <a:r>
              <a:rPr lang="en-US" dirty="0" smtClean="0"/>
              <a:t>You can complete the film tutorial if interested</a:t>
            </a:r>
          </a:p>
          <a:p>
            <a:r>
              <a:rPr lang="en-US" dirty="0" smtClean="0"/>
              <a:t>Alternatively you can substitute some pre-prepared biological data…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7534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Constanzo</a:t>
            </a:r>
            <a:r>
              <a:rPr lang="en-US" dirty="0" smtClean="0"/>
              <a:t> et al. 2016: Update to 2010 dataset/work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3</a:t>
            </a:fld>
            <a:endParaRPr lang="en-US"/>
          </a:p>
        </p:txBody>
      </p:sp>
      <p:pic>
        <p:nvPicPr>
          <p:cNvPr id="6146" name="Picture 2" descr="http://www.hhmi.org/sites/default/files/Our%20Scientists/SIRS/boone_fig1_lg.jpg?width=740&amp;height=6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35" y="932447"/>
            <a:ext cx="6800850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463" y="777269"/>
            <a:ext cx="3748999" cy="402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35814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How I produced the biological data (you don’t need to do this!)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Downloaded all yeast interaction data from </a:t>
            </a:r>
            <a:r>
              <a:rPr lang="en-US" sz="2400" dirty="0" err="1" smtClean="0"/>
              <a:t>BioGRID</a:t>
            </a:r>
            <a:endParaRPr lang="en-US" sz="2400" dirty="0" smtClean="0"/>
          </a:p>
          <a:p>
            <a:pPr lvl="1"/>
            <a:r>
              <a:rPr lang="en-US" sz="2000" dirty="0">
                <a:hlinkClick r:id="rId3"/>
              </a:rPr>
              <a:t>https://thebiogrid.org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r>
              <a:rPr lang="en-US" sz="2400" dirty="0" smtClean="0"/>
              <a:t>Filtered </a:t>
            </a:r>
            <a:r>
              <a:rPr lang="en-US" sz="2400" dirty="0" err="1" smtClean="0"/>
              <a:t>Constanzo</a:t>
            </a:r>
            <a:r>
              <a:rPr lang="en-US" sz="2400" dirty="0" smtClean="0"/>
              <a:t> et al. 2016 genetic interactions by </a:t>
            </a:r>
            <a:r>
              <a:rPr lang="en-US" sz="2400" dirty="0" err="1" smtClean="0"/>
              <a:t>Pubmed</a:t>
            </a:r>
            <a:r>
              <a:rPr lang="en-US" sz="2400" dirty="0"/>
              <a:t> ID (</a:t>
            </a:r>
            <a:r>
              <a:rPr lang="en-US" sz="2400" dirty="0" smtClean="0"/>
              <a:t>27708008)</a:t>
            </a:r>
          </a:p>
          <a:p>
            <a:pPr lvl="1"/>
            <a:r>
              <a:rPr lang="en-US" sz="2000" dirty="0" smtClean="0"/>
              <a:t>&gt;300K genetic interactions</a:t>
            </a:r>
          </a:p>
          <a:p>
            <a:pPr lvl="1"/>
            <a:r>
              <a:rPr lang="en-US" sz="2000" dirty="0" smtClean="0"/>
              <a:t>Too many for tutorial purposes</a:t>
            </a:r>
          </a:p>
          <a:p>
            <a:r>
              <a:rPr lang="en-US" sz="2400" dirty="0" smtClean="0"/>
              <a:t>Additionally filtered interactions that had been seen in 4+ other studies</a:t>
            </a:r>
          </a:p>
          <a:p>
            <a:pPr lvl="1"/>
            <a:r>
              <a:rPr lang="en-US" sz="2000" dirty="0" smtClean="0"/>
              <a:t>Very, very high-confidence genetic interactions</a:t>
            </a:r>
          </a:p>
          <a:p>
            <a:pPr lvl="1"/>
            <a:r>
              <a:rPr lang="en-US" sz="2000" dirty="0" smtClean="0">
                <a:latin typeface="Cambria" pitchFamily="18" charset="0"/>
              </a:rPr>
              <a:t>~</a:t>
            </a:r>
            <a:r>
              <a:rPr lang="en-US" sz="2000" dirty="0" smtClean="0"/>
              <a:t>2,200 interactions among </a:t>
            </a:r>
            <a:r>
              <a:rPr lang="en-US" sz="2000" dirty="0" smtClean="0">
                <a:latin typeface="Cambria" pitchFamily="18" charset="0"/>
              </a:rPr>
              <a:t>~</a:t>
            </a:r>
            <a:r>
              <a:rPr lang="en-US" sz="2000" dirty="0" smtClean="0"/>
              <a:t>900 yeast proteins</a:t>
            </a:r>
          </a:p>
          <a:p>
            <a:r>
              <a:rPr lang="en-US" sz="2400" dirty="0" smtClean="0"/>
              <a:t>Downloaded list of yeast </a:t>
            </a:r>
            <a:r>
              <a:rPr lang="en-US" sz="2400" dirty="0"/>
              <a:t>kinases from </a:t>
            </a:r>
            <a:r>
              <a:rPr lang="en-US" sz="2400" dirty="0">
                <a:hlinkClick r:id="rId4"/>
              </a:rPr>
              <a:t>https://yeastkinome.org</a:t>
            </a:r>
            <a:r>
              <a:rPr lang="en-US" sz="2400" dirty="0" smtClean="0">
                <a:hlinkClick r:id="rId4"/>
              </a:rPr>
              <a:t>/</a:t>
            </a:r>
            <a:endParaRPr lang="en-US" sz="2400" dirty="0" smtClean="0"/>
          </a:p>
          <a:p>
            <a:pPr lvl="1"/>
            <a:r>
              <a:rPr lang="en-US" sz="2000" dirty="0" smtClean="0"/>
              <a:t>This allows us to divide our nodes into two types: “kinase” and “not kinase”</a:t>
            </a:r>
          </a:p>
          <a:p>
            <a:pPr lvl="1"/>
            <a:r>
              <a:rPr lang="en-US" sz="2000" dirty="0" smtClean="0"/>
              <a:t>This replaces the “actor” vs. “film” node annotations from the film demo</a:t>
            </a:r>
          </a:p>
          <a:p>
            <a:pPr lvl="1"/>
            <a:r>
              <a:rPr lang="en-US" sz="2000" i="1" dirty="0" smtClean="0">
                <a:solidFill>
                  <a:srgbClr val="C00000"/>
                </a:solidFill>
              </a:rPr>
              <a:t>Note: all of our nodes are genes, so (unlike </a:t>
            </a:r>
            <a:r>
              <a:rPr lang="en-US" sz="2000" i="1" dirty="0" err="1" smtClean="0">
                <a:solidFill>
                  <a:srgbClr val="C00000"/>
                </a:solidFill>
              </a:rPr>
              <a:t>actors+films</a:t>
            </a:r>
            <a:r>
              <a:rPr lang="en-US" sz="2000" i="1" dirty="0" smtClean="0">
                <a:solidFill>
                  <a:srgbClr val="C00000"/>
                </a:solidFill>
              </a:rPr>
              <a:t>) the biological network won’t be “bimodal”</a:t>
            </a:r>
          </a:p>
          <a:p>
            <a:r>
              <a:rPr lang="en-US" sz="2400" dirty="0" smtClean="0"/>
              <a:t>Uploaded biological data files (</a:t>
            </a:r>
            <a:r>
              <a:rPr lang="en-US" sz="2400" dirty="0" err="1" smtClean="0"/>
              <a:t>edges+node</a:t>
            </a:r>
            <a:r>
              <a:rPr lang="en-US" sz="2400" dirty="0" smtClean="0"/>
              <a:t> properties) to Canvas as </a:t>
            </a:r>
            <a:r>
              <a:rPr lang="en-US" sz="2400" dirty="0" smtClean="0">
                <a:latin typeface="Consolas" pitchFamily="49" charset="0"/>
                <a:cs typeface="Consolas" pitchFamily="49" charset="0"/>
              </a:rPr>
              <a:t>.</a:t>
            </a:r>
            <a:r>
              <a:rPr lang="en-US" sz="2400" dirty="0" err="1" smtClean="0">
                <a:latin typeface="Consolas" pitchFamily="49" charset="0"/>
                <a:cs typeface="Consolas" pitchFamily="49" charset="0"/>
              </a:rPr>
              <a:t>csv</a:t>
            </a:r>
            <a:r>
              <a:rPr lang="en-US" sz="2400" dirty="0" smtClean="0"/>
              <a:t> files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89059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Tutorial Steps (you </a:t>
            </a:r>
            <a:r>
              <a:rPr lang="en-US" u="sng" dirty="0" smtClean="0"/>
              <a:t>do</a:t>
            </a:r>
            <a:r>
              <a:rPr lang="en-US" dirty="0" smtClean="0"/>
              <a:t> need to do this)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(Update </a:t>
            </a:r>
            <a:r>
              <a:rPr lang="en-US" sz="3200" dirty="0"/>
              <a:t>to Java 8 if </a:t>
            </a:r>
            <a:r>
              <a:rPr lang="en-US" sz="3200" dirty="0" smtClean="0"/>
              <a:t>needed)</a:t>
            </a:r>
          </a:p>
          <a:p>
            <a:pPr lvl="1"/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www.oracle.com/technetwork/java/javase/downloads/jre8-downloads-2133155.html</a:t>
            </a:r>
            <a:endParaRPr lang="en-US" sz="2000" dirty="0"/>
          </a:p>
          <a:p>
            <a:r>
              <a:rPr lang="en-US" sz="3200" dirty="0" smtClean="0"/>
              <a:t>Install </a:t>
            </a:r>
            <a:r>
              <a:rPr lang="en-US" sz="3200" dirty="0" err="1" smtClean="0"/>
              <a:t>Cytoscape</a:t>
            </a:r>
            <a:r>
              <a:rPr lang="en-US" sz="3200" dirty="0" smtClean="0"/>
              <a:t> 3</a:t>
            </a:r>
          </a:p>
          <a:p>
            <a:pPr lvl="1"/>
            <a:r>
              <a:rPr lang="en-US" dirty="0">
                <a:hlinkClick r:id="rId4"/>
              </a:rPr>
              <a:t>http://www.cytoscape.org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r>
              <a:rPr lang="en-US" dirty="0" smtClean="0"/>
              <a:t>Download the biological data files from Canvas</a:t>
            </a:r>
          </a:p>
          <a:p>
            <a:pPr lvl="1"/>
            <a:r>
              <a:rPr lang="en-US" dirty="0" smtClean="0"/>
              <a:t>yeast_confirmed_genetic_edges.csv</a:t>
            </a:r>
          </a:p>
          <a:p>
            <a:pPr lvl="1"/>
            <a:r>
              <a:rPr lang="en-US" dirty="0" smtClean="0"/>
              <a:t>yeast_confirmed_genetic_nodes.csv</a:t>
            </a:r>
          </a:p>
          <a:p>
            <a:r>
              <a:rPr lang="en-US" dirty="0" smtClean="0"/>
              <a:t>Follow the </a:t>
            </a:r>
            <a:r>
              <a:rPr lang="en-US" dirty="0" err="1" smtClean="0"/>
              <a:t>Cytoscape</a:t>
            </a:r>
            <a:r>
              <a:rPr lang="en-US" dirty="0" smtClean="0"/>
              <a:t> tutorial at</a:t>
            </a:r>
          </a:p>
          <a:p>
            <a:pPr lvl="1"/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github.com/miriamposner/cytoscape_tutorials</a:t>
            </a:r>
            <a:endParaRPr lang="en-US" dirty="0" smtClean="0"/>
          </a:p>
          <a:p>
            <a:pPr lvl="1"/>
            <a:r>
              <a:rPr lang="en-US" dirty="0" smtClean="0"/>
              <a:t>Actor/film files are available there if you choose to do that version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C376A-F598-5B4F-A8D5-A35E8E160FA5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2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Elements of the tutorial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6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7103" y="1051586"/>
            <a:ext cx="924811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77048" y="2880366"/>
            <a:ext cx="4732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Do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77048" y="3168954"/>
            <a:ext cx="4732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Do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7048" y="3457542"/>
            <a:ext cx="4732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Do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35983" y="3746130"/>
            <a:ext cx="6142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Skip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77048" y="4034719"/>
            <a:ext cx="4732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B0F0"/>
                </a:solidFill>
              </a:rPr>
              <a:t>Do</a:t>
            </a:r>
            <a:endParaRPr lang="en-US" sz="2000" dirty="0">
              <a:solidFill>
                <a:srgbClr val="00B0F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49733" y="5042534"/>
            <a:ext cx="1200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Look over</a:t>
            </a:r>
            <a:endParaRPr lang="en-US" sz="2000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49733" y="5331122"/>
            <a:ext cx="12005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7030A0"/>
                </a:solidFill>
              </a:rPr>
              <a:t>Look over</a:t>
            </a:r>
            <a:endParaRPr lang="en-US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8348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we’re aiming for…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B08A-B8FE-2744-A176-508EFC0AA4E9}" type="datetime1">
              <a:rPr lang="en-US" smtClean="0"/>
              <a:t>4/23/2018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1879-D594-7048-AD12-28363999EDA9}" type="slidenum">
              <a:rPr lang="en-US" smtClean="0"/>
              <a:t>7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542" y="1143025"/>
            <a:ext cx="7001043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854" y="1767333"/>
            <a:ext cx="6982298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75976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mplate.potx" id="{C45E4124-DA99-1A43-8055-4E333AA50834}" vid="{58D7D9E8-718A-B446-ACCE-02EB861CA9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1312</TotalTime>
  <Words>338</Words>
  <Application>Microsoft Office PowerPoint</Application>
  <PresentationFormat>Custom</PresentationFormat>
  <Paragraphs>67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template</vt:lpstr>
      <vt:lpstr>Cytoscape Tutorial</vt:lpstr>
      <vt:lpstr>Introduction</vt:lpstr>
      <vt:lpstr>Constanzo et al. 2016: Update to 2010 dataset/work</vt:lpstr>
      <vt:lpstr>How I produced the biological data (you don’t need to do this!)</vt:lpstr>
      <vt:lpstr>Tutorial Steps (you do need to do this)</vt:lpstr>
      <vt:lpstr>Elements of the tutorial</vt:lpstr>
      <vt:lpstr>What we’re aiming for…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Genomic Data Manipulation</dc:title>
  <dc:creator>Curtis Huttenhower</dc:creator>
  <cp:lastModifiedBy>Eric Franzosa</cp:lastModifiedBy>
  <cp:revision>612</cp:revision>
  <dcterms:created xsi:type="dcterms:W3CDTF">2017-01-05T15:59:06Z</dcterms:created>
  <dcterms:modified xsi:type="dcterms:W3CDTF">2018-04-23T19:31:54Z</dcterms:modified>
</cp:coreProperties>
</file>