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14" r:id="rId1"/>
  </p:sldMasterIdLst>
  <p:notesMasterIdLst>
    <p:notesMasterId r:id="rId39"/>
  </p:notesMasterIdLst>
  <p:handoutMasterIdLst>
    <p:handoutMasterId r:id="rId40"/>
  </p:handoutMasterIdLst>
  <p:sldIdLst>
    <p:sldId id="256" r:id="rId2"/>
    <p:sldId id="257" r:id="rId3"/>
    <p:sldId id="258" r:id="rId4"/>
    <p:sldId id="303" r:id="rId5"/>
    <p:sldId id="260" r:id="rId6"/>
    <p:sldId id="305" r:id="rId7"/>
    <p:sldId id="320" r:id="rId8"/>
    <p:sldId id="321" r:id="rId9"/>
    <p:sldId id="322" r:id="rId10"/>
    <p:sldId id="323" r:id="rId11"/>
    <p:sldId id="324" r:id="rId12"/>
    <p:sldId id="319" r:id="rId13"/>
    <p:sldId id="304" r:id="rId14"/>
    <p:sldId id="307" r:id="rId15"/>
    <p:sldId id="308" r:id="rId16"/>
    <p:sldId id="310" r:id="rId17"/>
    <p:sldId id="311" r:id="rId18"/>
    <p:sldId id="312" r:id="rId19"/>
    <p:sldId id="309" r:id="rId20"/>
    <p:sldId id="313" r:id="rId21"/>
    <p:sldId id="314" r:id="rId22"/>
    <p:sldId id="315" r:id="rId23"/>
    <p:sldId id="316" r:id="rId24"/>
    <p:sldId id="317" r:id="rId25"/>
    <p:sldId id="318" r:id="rId26"/>
    <p:sldId id="327" r:id="rId27"/>
    <p:sldId id="328" r:id="rId28"/>
    <p:sldId id="329" r:id="rId29"/>
    <p:sldId id="330" r:id="rId30"/>
    <p:sldId id="331" r:id="rId31"/>
    <p:sldId id="332" r:id="rId32"/>
    <p:sldId id="333" r:id="rId33"/>
    <p:sldId id="334" r:id="rId34"/>
    <p:sldId id="335" r:id="rId35"/>
    <p:sldId id="337" r:id="rId36"/>
    <p:sldId id="338" r:id="rId37"/>
    <p:sldId id="341" r:id="rId3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44" autoAdjust="0"/>
    <p:restoredTop sz="94605" autoAdjust="0"/>
  </p:normalViewPr>
  <p:slideViewPr>
    <p:cSldViewPr snapToGrid="0" snapToObjects="1">
      <p:cViewPr varScale="1">
        <p:scale>
          <a:sx n="125" d="100"/>
          <a:sy n="125" d="100"/>
        </p:scale>
        <p:origin x="1600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101" d="100"/>
          <a:sy n="101" d="100"/>
        </p:scale>
        <p:origin x="-3584" y="-11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3AF158-F421-EA44-9B52-80AE03AD745D}" type="datetime1">
              <a:rPr lang="en-US" smtClean="0"/>
              <a:pPr/>
              <a:t>9/24/18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4BC469-D114-3C44-90CC-0F72278D2D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43865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F6DFF2-0A71-E446-8A78-43083768049C}" type="datetime1">
              <a:rPr lang="en-US" smtClean="0"/>
              <a:pPr/>
              <a:t>9/24/18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16813E-4607-2F4A-A9F9-6ED02E5AA6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45995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16813E-4607-2F4A-A9F9-6ED02E5AA6FA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16813E-4607-2F4A-A9F9-6ED02E5AA6FA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16813E-4607-2F4A-A9F9-6ED02E5AA6FA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16813E-4607-2F4A-A9F9-6ED02E5AA6FA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16813E-4607-2F4A-A9F9-6ED02E5AA6FA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16813E-4607-2F4A-A9F9-6ED02E5AA6FA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16813E-4607-2F4A-A9F9-6ED02E5AA6FA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16813E-4607-2F4A-A9F9-6ED02E5AA6FA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16813E-4607-2F4A-A9F9-6ED02E5AA6FA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16813E-4607-2F4A-A9F9-6ED02E5AA6FA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16813E-4607-2F4A-A9F9-6ED02E5AA6FA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16813E-4607-2F4A-A9F9-6ED02E5AA6FA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16813E-4607-2F4A-A9F9-6ED02E5AA6FA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16813E-4607-2F4A-A9F9-6ED02E5AA6FA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16813E-4607-2F4A-A9F9-6ED02E5AA6FA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16813E-4607-2F4A-A9F9-6ED02E5AA6FA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16813E-4607-2F4A-A9F9-6ED02E5AA6FA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16813E-4607-2F4A-A9F9-6ED02E5AA6FA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16813E-4607-2F4A-A9F9-6ED02E5AA6FA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16813E-4607-2F4A-A9F9-6ED02E5AA6FA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16813E-4607-2F4A-A9F9-6ED02E5AA6FA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16813E-4607-2F4A-A9F9-6ED02E5AA6FA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16813E-4607-2F4A-A9F9-6ED02E5AA6FA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16813E-4607-2F4A-A9F9-6ED02E5AA6FA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16813E-4607-2F4A-A9F9-6ED02E5AA6FA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16813E-4607-2F4A-A9F9-6ED02E5AA6FA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16813E-4607-2F4A-A9F9-6ED02E5AA6FA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16813E-4607-2F4A-A9F9-6ED02E5AA6FA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16813E-4607-2F4A-A9F9-6ED02E5AA6FA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16813E-4607-2F4A-A9F9-6ED02E5AA6FA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16813E-4607-2F4A-A9F9-6ED02E5AA6FA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16813E-4607-2F4A-A9F9-6ED02E5AA6FA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16813E-4607-2F4A-A9F9-6ED02E5AA6FA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16813E-4607-2F4A-A9F9-6ED02E5AA6FA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16813E-4607-2F4A-A9F9-6ED02E5AA6FA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16813E-4607-2F4A-A9F9-6ED02E5AA6FA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16813E-4607-2F4A-A9F9-6ED02E5AA6FA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ireframeOverlay-Home.png"/>
          <p:cNvPicPr>
            <a:picLocks noChangeAspect="1"/>
          </p:cNvPicPr>
          <p:nvPr/>
        </p:nvPicPr>
        <p:blipFill>
          <a:blip r:embed="rId2"/>
          <a:srcRect t="-93973"/>
          <a:stretch>
            <a:fillRect/>
          </a:stretch>
        </p:blipFill>
        <p:spPr>
          <a:xfrm>
            <a:off x="179294" y="1183341"/>
            <a:ext cx="8787384" cy="5276725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7513" y="2168338"/>
            <a:ext cx="8307387" cy="1619250"/>
          </a:xfrm>
        </p:spPr>
        <p:txBody>
          <a:bodyPr/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7513" y="3810000"/>
            <a:ext cx="8307387" cy="753036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5326F-FF34-4E40-B7CC-BF4B5236C9F1}" type="datetime4">
              <a:rPr lang="en-US" smtClean="0"/>
              <a:pPr/>
              <a:t>September 24,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CSCI E-12: Fundamentals of Web Site Development</a:t>
            </a:r>
          </a:p>
        </p:txBody>
      </p:sp>
      <p:pic>
        <p:nvPicPr>
          <p:cNvPr id="8" name="Picture 7" descr="DirectionalButtons-RightOnl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2266" y="533400"/>
            <a:ext cx="752475" cy="352425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1219200"/>
            <a:ext cx="533400" cy="365125"/>
          </a:xfrm>
        </p:spPr>
        <p:txBody>
          <a:bodyPr/>
          <a:lstStyle/>
          <a:p>
            <a:fld id="{501B4EF2-3E74-3F48-BC64-BC4EB55CD3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wireframeOverlay-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4" y="1179576"/>
            <a:ext cx="8787384" cy="1440702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859" y="1466850"/>
            <a:ext cx="8308039" cy="1128432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07224" y="2623296"/>
            <a:ext cx="4717676" cy="383129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213" y="2770187"/>
            <a:ext cx="3429093" cy="357682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F83E9-234D-BE45-8F07-8ECD70A03588}" type="datetime4">
              <a:rPr lang="en-US" smtClean="0"/>
              <a:pPr/>
              <a:t>September 24, 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CSCI E-12: Fundamentals of Web Site Development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B4EF2-3E74-3F48-BC64-BC4EB55CD3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wireframeOverlay-PCVertical.png"/>
          <p:cNvPicPr>
            <a:picLocks noChangeAspect="1"/>
          </p:cNvPicPr>
          <p:nvPr/>
        </p:nvPicPr>
        <p:blipFill>
          <a:blip r:embed="rId2"/>
          <a:srcRect b="-123309"/>
          <a:stretch>
            <a:fillRect/>
          </a:stretch>
        </p:blipFill>
        <p:spPr>
          <a:xfrm>
            <a:off x="182880" y="1179575"/>
            <a:ext cx="5133975" cy="5275013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859" y="1680882"/>
            <a:ext cx="4313891" cy="1162050"/>
          </a:xfrm>
        </p:spPr>
        <p:txBody>
          <a:bodyPr anchor="b"/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859" y="2837329"/>
            <a:ext cx="4313891" cy="341583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6D59D-81CE-6D4D-8B0F-353C58B5DFC7}" type="datetime4">
              <a:rPr lang="en-US" smtClean="0"/>
              <a:pPr/>
              <a:t>September 24, 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CSCI E-12: Fundamentals of Web Site Development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5298140" y="1169894"/>
            <a:ext cx="3671047" cy="52760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8" name="TextBox 7"/>
          <p:cNvSpPr txBox="1"/>
          <p:nvPr userDrawn="1"/>
        </p:nvSpPr>
        <p:spPr>
          <a:xfrm>
            <a:off x="2407337" y="261967"/>
            <a:ext cx="4042768" cy="677108"/>
          </a:xfrm>
          <a:prstGeom prst="rect">
            <a:avLst/>
          </a:prstGeom>
          <a:noFill/>
          <a:effectLst>
            <a:glow rad="101600">
              <a:schemeClr val="accent2">
                <a:alpha val="75000"/>
              </a:schemeClr>
            </a:glow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rtlCol="0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 dirty="0"/>
              <a:t>CSCI E-12</a:t>
            </a:r>
          </a:p>
          <a:p>
            <a:pPr algn="ctr"/>
            <a:r>
              <a:rPr lang="en-US" b="1" dirty="0"/>
              <a:t>Fundamentals of Web Site Development</a:t>
            </a:r>
          </a:p>
        </p:txBody>
      </p:sp>
    </p:spTree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182880" y="1169894"/>
            <a:ext cx="8787384" cy="2106706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859" y="3329268"/>
            <a:ext cx="8346141" cy="1014132"/>
          </a:xfrm>
        </p:spPr>
        <p:txBody>
          <a:bodyPr anchor="b"/>
          <a:lstStyle>
            <a:lvl1pPr algn="l"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859" y="4343399"/>
            <a:ext cx="8346141" cy="1909763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4E39F-FFD1-AB4A-9DAE-740819537CF6}" type="datetime4">
              <a:rPr lang="en-US" smtClean="0"/>
              <a:pPr/>
              <a:t>September 24, 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CSCI E-12: Fundamentals of Web Site Development</a:t>
            </a:r>
          </a:p>
        </p:txBody>
      </p:sp>
      <p:sp>
        <p:nvSpPr>
          <p:cNvPr id="10" name="Rectangle 9"/>
          <p:cNvSpPr/>
          <p:nvPr/>
        </p:nvSpPr>
        <p:spPr>
          <a:xfrm>
            <a:off x="182880" y="3281082"/>
            <a:ext cx="8787384" cy="3174582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wireframeOverlay-PCVertical.png"/>
          <p:cNvPicPr>
            <a:picLocks noChangeAspect="1"/>
          </p:cNvPicPr>
          <p:nvPr/>
        </p:nvPicPr>
        <p:blipFill>
          <a:blip r:embed="rId2"/>
          <a:srcRect b="-123309"/>
          <a:stretch>
            <a:fillRect/>
          </a:stretch>
        </p:blipFill>
        <p:spPr>
          <a:xfrm>
            <a:off x="3835212" y="1179575"/>
            <a:ext cx="5133975" cy="5275013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0" y="1680882"/>
            <a:ext cx="4313891" cy="1162050"/>
          </a:xfrm>
        </p:spPr>
        <p:txBody>
          <a:bodyPr anchor="b"/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1000" y="2837329"/>
            <a:ext cx="4313891" cy="341583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C2D94-264D-7A4F-8CAE-13B030D5503F}" type="datetime4">
              <a:rPr lang="en-US" smtClean="0"/>
              <a:pPr/>
              <a:t>September 24, 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CSCI E-12: Fundamentals of Web Site Development</a:t>
            </a:r>
          </a:p>
        </p:txBody>
      </p:sp>
      <p:sp>
        <p:nvSpPr>
          <p:cNvPr id="8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182880" y="1179576"/>
            <a:ext cx="3671047" cy="220531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10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2015983" y="3383280"/>
            <a:ext cx="1837944" cy="3072384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16"/>
          </p:nvPr>
        </p:nvSpPr>
        <p:spPr>
          <a:xfrm>
            <a:off x="182880" y="3383280"/>
            <a:ext cx="1837944" cy="3072384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1219200"/>
            <a:ext cx="533400" cy="365125"/>
          </a:xfrm>
        </p:spPr>
        <p:txBody>
          <a:bodyPr/>
          <a:lstStyle/>
          <a:p>
            <a:fld id="{501B4EF2-3E74-3F48-BC64-BC4EB55CD3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ireframeOverlay-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4" y="1179576"/>
            <a:ext cx="8787384" cy="1440702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E365B-8DF0-E641-B37F-76F2A4DD327D}" type="datetime4">
              <a:rPr lang="en-US" smtClean="0"/>
              <a:pPr/>
              <a:t>September 24,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CSCI E-12: Fundamentals of Web Site Development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B4EF2-3E74-3F48-BC64-BC4EB55CD3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ireframeOverlay-VerticalTC.png"/>
          <p:cNvPicPr>
            <a:picLocks noChangeAspect="1"/>
          </p:cNvPicPr>
          <p:nvPr/>
        </p:nvPicPr>
        <p:blipFill>
          <a:blip r:embed="rId2"/>
          <a:srcRect t="-93650"/>
          <a:stretch>
            <a:fillRect/>
          </a:stretch>
        </p:blipFill>
        <p:spPr>
          <a:xfrm>
            <a:off x="7445188" y="1178128"/>
            <a:ext cx="1524000" cy="527533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40705" y="1398494"/>
            <a:ext cx="1447800" cy="484990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7513" y="1398494"/>
            <a:ext cx="6669087" cy="484990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A6BFC-A108-3242-8771-2EBD6AAD72F8}" type="datetime4">
              <a:rPr lang="en-US" smtClean="0"/>
              <a:pPr/>
              <a:t>September 24,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CSCI E-12: Fundamentals of Web Site Development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B4EF2-3E74-3F48-BC64-BC4EB55CD3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CE8F3-1662-AC47-BA8B-61DBABFE67F7}" type="datetime4">
              <a:rPr lang="en-US" smtClean="0"/>
              <a:pPr/>
              <a:t>September 24, 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CSCI E-12: Fundamentals of Web Site Development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B4EF2-3E74-3F48-BC64-BC4EB55CD32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82880" y="1179576"/>
            <a:ext cx="8787384" cy="5276088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Picture 5" descr="DirectionalButtons-LeftOnlyOnl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7488" y="538163"/>
            <a:ext cx="752475" cy="352425"/>
          </a:xfrm>
          <a:prstGeom prst="rect">
            <a:avLst/>
          </a:prstGeom>
        </p:spPr>
      </p:pic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ireframeOverlay-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4" y="1179576"/>
            <a:ext cx="8787384" cy="1440702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925" y="2756646"/>
            <a:ext cx="8308975" cy="349175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8958F-7FF2-BB4F-8EF6-E53300684943}" type="datetime4">
              <a:rPr lang="en-US" smtClean="0"/>
              <a:pPr/>
              <a:t>September 24,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CSCI E-12: Fundamentals of Web Site Development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B4EF2-3E74-3F48-BC64-BC4EB55CD3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reframeOverlay-TCFull.png"/>
          <p:cNvPicPr>
            <a:picLocks noChangeAspect="1"/>
          </p:cNvPicPr>
          <p:nvPr/>
        </p:nvPicPr>
        <p:blipFill>
          <a:blip r:embed="rId2"/>
          <a:srcRect l="-198711"/>
          <a:stretch>
            <a:fillRect/>
          </a:stretch>
        </p:blipFill>
        <p:spPr>
          <a:xfrm>
            <a:off x="177999" y="1179576"/>
            <a:ext cx="8788373" cy="5276088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Tx/>
              <a:defRPr>
                <a:solidFill>
                  <a:schemeClr val="bg1"/>
                </a:solidFill>
              </a:defRPr>
            </a:lvl1pPr>
            <a:lvl2pPr>
              <a:buClr>
                <a:schemeClr val="bg1">
                  <a:lumMod val="75000"/>
                </a:schemeClr>
              </a:buClr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buClr>
                <a:schemeClr val="bg1">
                  <a:lumMod val="75000"/>
                </a:schemeClr>
              </a:buClr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B0F7E-7AD2-D64D-B684-206826FAC1A3}" type="datetime4">
              <a:rPr lang="en-US" smtClean="0"/>
              <a:pPr/>
              <a:t>September 24,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CSCI E-12: Fundamentals of Web Site Development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B4EF2-3E74-3F48-BC64-BC4EB55CD32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2407337" y="261967"/>
            <a:ext cx="4042768" cy="677108"/>
          </a:xfrm>
          <a:prstGeom prst="rect">
            <a:avLst/>
          </a:prstGeom>
          <a:noFill/>
          <a:effectLst>
            <a:glow rad="101600">
              <a:schemeClr val="accent2">
                <a:alpha val="75000"/>
              </a:schemeClr>
            </a:glow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rtlCol="0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 dirty="0"/>
              <a:t>CSCI E-12</a:t>
            </a:r>
          </a:p>
          <a:p>
            <a:pPr algn="ctr"/>
            <a:r>
              <a:rPr lang="en-US" b="1" dirty="0"/>
              <a:t>Fundamentals of Web Site Development</a:t>
            </a:r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ireframeOverlay-SectionH.png"/>
          <p:cNvPicPr>
            <a:picLocks noChangeAspect="1"/>
          </p:cNvPicPr>
          <p:nvPr/>
        </p:nvPicPr>
        <p:blipFill>
          <a:blip r:embed="rId2"/>
          <a:srcRect r="-91875"/>
          <a:stretch>
            <a:fillRect/>
          </a:stretch>
        </p:blipFill>
        <p:spPr>
          <a:xfrm>
            <a:off x="182880" y="1179576"/>
            <a:ext cx="8785105" cy="5276088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3429000"/>
            <a:ext cx="6591300" cy="1371600"/>
          </a:xfrm>
        </p:spPr>
        <p:txBody>
          <a:bodyPr anchor="b" anchorCtr="0"/>
          <a:lstStyle>
            <a:lvl1pPr algn="r">
              <a:defRPr sz="48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4800599"/>
            <a:ext cx="6591300" cy="1066801"/>
          </a:xfrm>
        </p:spPr>
        <p:txBody>
          <a:bodyPr anchor="t" anchorCtr="0">
            <a:normAutofit/>
          </a:bodyPr>
          <a:lstStyle>
            <a:lvl1pPr marL="0" indent="0" algn="r">
              <a:spcBef>
                <a:spcPts val="3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03234-463C-B046-ADC9-163B2B14AFBE}" type="datetime4">
              <a:rPr lang="en-US" smtClean="0"/>
              <a:pPr/>
              <a:t>September 24,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CSCI E-12: Fundamentals of Web Site Development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B4EF2-3E74-3F48-BC64-BC4EB55CD3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reframeOverlay-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4" y="1179576"/>
            <a:ext cx="8787384" cy="1440702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6859" y="2770188"/>
            <a:ext cx="3840480" cy="3464765"/>
          </a:xfrm>
        </p:spPr>
        <p:txBody>
          <a:bodyPr>
            <a:normAutofit/>
          </a:bodyPr>
          <a:lstStyle>
            <a:lvl1pPr>
              <a:spcBef>
                <a:spcPts val="1800"/>
              </a:spcBef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3214" y="2770188"/>
            <a:ext cx="3840480" cy="3464765"/>
          </a:xfrm>
        </p:spPr>
        <p:txBody>
          <a:bodyPr>
            <a:normAutofit/>
          </a:bodyPr>
          <a:lstStyle>
            <a:lvl1pPr>
              <a:spcBef>
                <a:spcPts val="1800"/>
              </a:spcBef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EC033-41A0-7547-9AF6-BFF630CE5F0B}" type="datetime4">
              <a:rPr lang="en-US" smtClean="0"/>
              <a:pPr/>
              <a:t>September 24, 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CSCI E-12: Fundamentals of Web Site Development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B4EF2-3E74-3F48-BC64-BC4EB55CD32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2407337" y="261967"/>
            <a:ext cx="4042768" cy="677108"/>
          </a:xfrm>
          <a:prstGeom prst="rect">
            <a:avLst/>
          </a:prstGeom>
          <a:noFill/>
          <a:effectLst>
            <a:glow rad="101600">
              <a:schemeClr val="accent2">
                <a:alpha val="75000"/>
              </a:schemeClr>
            </a:glow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rtlCol="0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 dirty="0"/>
              <a:t>CSCI E-12</a:t>
            </a:r>
          </a:p>
          <a:p>
            <a:pPr algn="ctr"/>
            <a:r>
              <a:rPr lang="en-US" b="1" dirty="0"/>
              <a:t>Fundamentals of Web Site Development</a:t>
            </a:r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wireframeOverlay-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4" y="1179576"/>
            <a:ext cx="8787384" cy="1440702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6859" y="2675964"/>
            <a:ext cx="3840480" cy="645459"/>
          </a:xfrm>
        </p:spPr>
        <p:txBody>
          <a:bodyPr anchor="ctr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2400" b="0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6859" y="3307976"/>
            <a:ext cx="3840480" cy="2925762"/>
          </a:xfrm>
        </p:spPr>
        <p:txBody>
          <a:bodyPr>
            <a:normAutofit/>
          </a:bodyPr>
          <a:lstStyle>
            <a:lvl1pPr>
              <a:spcBef>
                <a:spcPts val="1800"/>
              </a:spcBef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3752" y="2675964"/>
            <a:ext cx="3840480" cy="645459"/>
          </a:xfrm>
        </p:spPr>
        <p:txBody>
          <a:bodyPr anchor="ctr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2400" b="0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3752" y="3307976"/>
            <a:ext cx="3840480" cy="2925762"/>
          </a:xfrm>
        </p:spPr>
        <p:txBody>
          <a:bodyPr>
            <a:normAutofit/>
          </a:bodyPr>
          <a:lstStyle>
            <a:lvl1pPr>
              <a:spcBef>
                <a:spcPts val="1800"/>
              </a:spcBef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69CAE-42C9-BB4E-B63C-74BD3488EF59}" type="datetime4">
              <a:rPr lang="en-US" smtClean="0"/>
              <a:pPr/>
              <a:t>September 24, 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CSCI E-12: Fundamentals of Web Site Development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B4EF2-3E74-3F48-BC64-BC4EB55CD3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wireframeOverlay-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4" y="1179576"/>
            <a:ext cx="8787384" cy="1440702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2583F-EBCD-7942-BB0F-20BE97AC6813}" type="datetime4">
              <a:rPr lang="en-US" smtClean="0"/>
              <a:pPr/>
              <a:t>September 24, 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CSCI E-12: Fundamentals of Web Site Development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B4EF2-3E74-3F48-BC64-BC4EB55CD3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91F71-9738-734D-9C6E-75756BFA0B2E}" type="datetime4">
              <a:rPr lang="en-US" smtClean="0"/>
              <a:pPr/>
              <a:t>September 24, 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CSCI E-12: Fundamentals of Web Site Development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B4EF2-3E74-3F48-BC64-BC4EB55CD3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reframeOverlay-ContentCap.png"/>
          <p:cNvPicPr>
            <a:picLocks noChangeAspect="1"/>
          </p:cNvPicPr>
          <p:nvPr/>
        </p:nvPicPr>
        <p:blipFill>
          <a:blip r:embed="rId2"/>
          <a:srcRect b="-135871"/>
          <a:stretch>
            <a:fillRect/>
          </a:stretch>
        </p:blipFill>
        <p:spPr>
          <a:xfrm>
            <a:off x="182880" y="1179575"/>
            <a:ext cx="4228522" cy="5274037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859" y="1680882"/>
            <a:ext cx="3697941" cy="1162050"/>
          </a:xfrm>
        </p:spPr>
        <p:txBody>
          <a:bodyPr anchor="b"/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2341" y="1600200"/>
            <a:ext cx="4101353" cy="46529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859" y="2837329"/>
            <a:ext cx="3697941" cy="3415834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tx1">
                  <a:lumMod val="50000"/>
                  <a:lumOff val="50000"/>
                </a:schemeClr>
              </a:buClr>
              <a:buSzPct val="70000"/>
              <a:buFont typeface="Wingdings" pitchFamily="2" charset="2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AD97A-1551-1743-9EDB-FC73B7D83182}" type="datetime4">
              <a:rPr lang="en-US" smtClean="0"/>
              <a:pPr/>
              <a:t>September 24, 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CSCI E-12: Fundamentals of Web Site Development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B4EF2-3E74-3F48-BC64-BC4EB55CD32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2407337" y="261967"/>
            <a:ext cx="4042768" cy="677108"/>
          </a:xfrm>
          <a:prstGeom prst="rect">
            <a:avLst/>
          </a:prstGeom>
          <a:noFill/>
          <a:effectLst>
            <a:glow rad="101600">
              <a:schemeClr val="accent2">
                <a:alpha val="75000"/>
              </a:schemeClr>
            </a:glow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rtlCol="0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 dirty="0"/>
              <a:t>CSCI E-12</a:t>
            </a:r>
          </a:p>
          <a:p>
            <a:pPr algn="ctr"/>
            <a:r>
              <a:rPr lang="en-US" b="1" dirty="0"/>
              <a:t>Fundamentals of Web Site Development</a:t>
            </a:r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5925" y="1456765"/>
            <a:ext cx="8308975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5925" y="2770188"/>
            <a:ext cx="8308975" cy="34782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0105" y="6454588"/>
            <a:ext cx="239805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04355E2-1641-3048-A524-D39B09E7AE29}" type="datetime4">
              <a:rPr lang="en-US" smtClean="0"/>
              <a:pPr/>
              <a:t>September 24,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976" y="6454588"/>
            <a:ext cx="3657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CSCI E-12: Fundamentals of Web Site Development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0" y="121920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501B4EF2-3E74-3F48-BC64-BC4EB55CD32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HomeButton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52450" y="526116"/>
            <a:ext cx="457200" cy="352425"/>
          </a:xfrm>
          <a:prstGeom prst="rect">
            <a:avLst/>
          </a:prstGeom>
        </p:spPr>
      </p:pic>
      <p:pic>
        <p:nvPicPr>
          <p:cNvPr id="10" name="Picture 9" descr="DirectionalButtons-Full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826188" y="526116"/>
            <a:ext cx="752475" cy="35242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</p:sldLayoutIdLst>
  <p:transition spd="slow"/>
  <p:hf sldNum="0" hdr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tx1">
            <a:lumMod val="50000"/>
            <a:lumOff val="50000"/>
          </a:schemeClr>
        </a:buClr>
        <a:buSzPct val="70000"/>
        <a:buFont typeface="Wingdings" pitchFamily="2" charset="2"/>
        <a:buChar char="l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tx1">
            <a:lumMod val="85000"/>
            <a:lumOff val="15000"/>
          </a:schemeClr>
        </a:buClr>
        <a:buSzPct val="70000"/>
        <a:buFont typeface="Wingdings" pitchFamily="2" charset="2"/>
        <a:buChar char="l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tx1">
            <a:lumMod val="50000"/>
            <a:lumOff val="50000"/>
          </a:schemeClr>
        </a:buClr>
        <a:buSzPct val="70000"/>
        <a:buFont typeface="Wingdings" pitchFamily="2" charset="2"/>
        <a:buChar char="l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tx1">
            <a:lumMod val="85000"/>
            <a:lumOff val="15000"/>
          </a:schemeClr>
        </a:buClr>
        <a:buSzPct val="70000"/>
        <a:buFont typeface="Wingdings" pitchFamily="2" charset="2"/>
        <a:buChar char="l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tx1">
            <a:lumMod val="50000"/>
            <a:lumOff val="50000"/>
          </a:schemeClr>
        </a:buClr>
        <a:buSzPct val="70000"/>
        <a:buFont typeface="Wingdings" pitchFamily="2" charset="2"/>
        <a:buChar char="l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hilborn@fas.harvard.edu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validator.w3.org/" TargetMode="External"/><Relationship Id="rId7" Type="http://schemas.openxmlformats.org/officeDocument/2006/relationships/hyperlink" Target="http://jimthatcher.com/webcourse9.htm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htmldog.com/guides/htmladvanced/tables/" TargetMode="External"/><Relationship Id="rId5" Type="http://schemas.openxmlformats.org/officeDocument/2006/relationships/hyperlink" Target="http://www.w3schools.com/html/html_tables.asp" TargetMode="External"/><Relationship Id="rId4" Type="http://schemas.openxmlformats.org/officeDocument/2006/relationships/hyperlink" Target="http://www.w3schools.com/tags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CSCI E-12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7513" y="3809999"/>
            <a:ext cx="8307387" cy="1062173"/>
          </a:xfrm>
        </p:spPr>
        <p:txBody>
          <a:bodyPr/>
          <a:lstStyle/>
          <a:p>
            <a:r>
              <a:rPr lang="en-US" dirty="0"/>
              <a:t>Fundamentals of Web Site Development</a:t>
            </a:r>
          </a:p>
          <a:p>
            <a:r>
              <a:rPr lang="en-US"/>
              <a:t>Validation</a:t>
            </a:r>
            <a:r>
              <a:rPr lang="en-US" dirty="0"/>
              <a:t>, HTML5, and Tables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alphaModFix amt="44000"/>
          </a:blip>
          <a:srcRect t="49931"/>
          <a:stretch>
            <a:fillRect/>
          </a:stretch>
        </p:blipFill>
        <p:spPr>
          <a:xfrm>
            <a:off x="2610414" y="1179329"/>
            <a:ext cx="3884938" cy="194513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mp="http://schemas.microsoft.com/office/mac/powerpoint/2008/main" xmlns="" Requires="mp">
      <p:transition xmlns:p14="http://schemas.microsoft.com/office/powerpoint/2010/main" spd="slow">
        <p14:flip dir="l"/>
      </p:transition>
    </mc:Choice>
    <mc:Fallback>
      <p:transition spd="slow">
        <p:newsflash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Choose A DTD And Cut-</a:t>
            </a:r>
            <a:r>
              <a:rPr lang="en-US" dirty="0" err="1"/>
              <a:t>n</a:t>
            </a:r>
            <a:r>
              <a:rPr lang="en-US" dirty="0"/>
              <a:t>-Paste It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HTML 4.01 Strict</a:t>
            </a:r>
          </a:p>
          <a:p>
            <a:pPr lvl="1"/>
            <a:r>
              <a:rPr lang="en-US" dirty="0"/>
              <a:t>&lt;!DOCTYPE html PUBLIC "-//W3C//DTD HTML 4.01//EN" "http://www.w3.org/TR/html4/strict.dtd"&gt;</a:t>
            </a:r>
          </a:p>
          <a:p>
            <a:r>
              <a:rPr lang="en-US" dirty="0"/>
              <a:t>HTML 4.01 Transitional</a:t>
            </a:r>
          </a:p>
          <a:p>
            <a:pPr lvl="1"/>
            <a:r>
              <a:rPr lang="en-US" dirty="0"/>
              <a:t>&lt;!DOCTYPE html PUBLIC "-//W3C//DTD HTML 4.01 Transitional//EN" "http://www.w3.org/TR/html4/loose.dtd”&gt;</a:t>
            </a:r>
          </a:p>
          <a:p>
            <a:r>
              <a:rPr lang="en-US" dirty="0"/>
              <a:t>HTML 4.01 Frameset</a:t>
            </a:r>
          </a:p>
          <a:p>
            <a:pPr lvl="1"/>
            <a:r>
              <a:rPr lang="en-US" dirty="0"/>
              <a:t> &lt;!DOCTYPE html PUBLIC "-//W3C//DTD HTML 4.01 Frameset//EN" "http://www.w3.org/TR/html4/frameset.dtd"&gt;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B0F7E-7AD2-D64D-B684-206826FAC1A3}" type="datetime4">
              <a:rPr lang="en-US" smtClean="0"/>
              <a:pPr/>
              <a:t>September 24,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CSCI E-12: Fundamentals of Web Site Development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mp="http://schemas.microsoft.com/office/mac/powerpoint/2008/main" xmlns="" Requires="mp">
      <p:transition xmlns:p14="http://schemas.microsoft.com/office/powerpoint/2010/main" spd="slow">
        <p14:flip dir="l"/>
      </p:transition>
    </mc:Choice>
    <mc:Fallback>
      <p:transition spd="slow">
        <p:newsflash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You Validate?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After you select a DTD and write your HTML, go to a validator…</a:t>
            </a:r>
          </a:p>
          <a:p>
            <a:pPr lvl="1">
              <a:buNone/>
            </a:pPr>
            <a:endParaRPr lang="en-US" sz="3600" b="1" dirty="0"/>
          </a:p>
          <a:p>
            <a:pPr lvl="1" algn="ctr">
              <a:buNone/>
            </a:pPr>
            <a:r>
              <a:rPr lang="en-US" sz="3600" b="1" dirty="0"/>
              <a:t>http://validator.w3.org/nu/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B0F7E-7AD2-D64D-B684-206826FAC1A3}" type="datetime4">
              <a:rPr lang="en-US" smtClean="0"/>
              <a:pPr/>
              <a:t>September 24,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CSCI E-12: Fundamentals of Web Site Development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mp="http://schemas.microsoft.com/office/mac/powerpoint/2008/main" xmlns="" Requires="mp">
      <p:transition xmlns:p14="http://schemas.microsoft.com/office/powerpoint/2010/main" spd="slow">
        <p14:flip dir="l"/>
      </p:transition>
    </mc:Choice>
    <mc:Fallback>
      <p:transition spd="slow">
        <p:newsflash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Structure, Style, &amp; Function… Oh My!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B0F7E-7AD2-D64D-B684-206826FAC1A3}" type="datetime4">
              <a:rPr lang="en-US" smtClean="0"/>
              <a:pPr/>
              <a:t>September 24,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CSCI E-12: Fundamentals of Web Site Development</a:t>
            </a:r>
          </a:p>
        </p:txBody>
      </p:sp>
      <p:sp>
        <p:nvSpPr>
          <p:cNvPr id="6" name="Oval 5"/>
          <p:cNvSpPr/>
          <p:nvPr/>
        </p:nvSpPr>
        <p:spPr>
          <a:xfrm>
            <a:off x="1728532" y="2712738"/>
            <a:ext cx="1770889" cy="1770889"/>
          </a:xfrm>
          <a:prstGeom prst="ellipse">
            <a:avLst/>
          </a:prstGeom>
          <a:gradFill flip="none" rotWithShape="1">
            <a:gsLst>
              <a:gs pos="0">
                <a:schemeClr val="accent4">
                  <a:shade val="93000"/>
                  <a:satMod val="130000"/>
                  <a:alpha val="80000"/>
                </a:schemeClr>
              </a:gs>
              <a:gs pos="60000">
                <a:schemeClr val="accent4">
                  <a:tint val="80000"/>
                  <a:shade val="93000"/>
                  <a:satMod val="130000"/>
                  <a:alpha val="80000"/>
                </a:schemeClr>
              </a:gs>
              <a:gs pos="100000">
                <a:schemeClr val="accent4">
                  <a:tint val="50000"/>
                  <a:shade val="94000"/>
                  <a:satMod val="135000"/>
                  <a:alpha val="80000"/>
                </a:schemeClr>
              </a:gs>
            </a:gsLst>
            <a:lin ang="16200000" scaled="0"/>
            <a:tileRect/>
          </a:gradFill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HTML</a:t>
            </a:r>
          </a:p>
        </p:txBody>
      </p:sp>
      <p:sp>
        <p:nvSpPr>
          <p:cNvPr id="7" name="Oval 6"/>
          <p:cNvSpPr/>
          <p:nvPr/>
        </p:nvSpPr>
        <p:spPr>
          <a:xfrm>
            <a:off x="887807" y="4159172"/>
            <a:ext cx="1770889" cy="1770889"/>
          </a:xfrm>
          <a:prstGeom prst="ellipse">
            <a:avLst/>
          </a:prstGeom>
          <a:gradFill flip="none" rotWithShape="1">
            <a:gsLst>
              <a:gs pos="0">
                <a:schemeClr val="accent1">
                  <a:shade val="93000"/>
                  <a:satMod val="130000"/>
                  <a:alpha val="80000"/>
                </a:schemeClr>
              </a:gs>
              <a:gs pos="60000">
                <a:schemeClr val="accent1">
                  <a:tint val="80000"/>
                  <a:shade val="93000"/>
                  <a:satMod val="130000"/>
                  <a:alpha val="80000"/>
                </a:schemeClr>
              </a:gs>
              <a:gs pos="100000">
                <a:schemeClr val="accent1">
                  <a:tint val="50000"/>
                  <a:shade val="94000"/>
                  <a:satMod val="135000"/>
                  <a:alpha val="80000"/>
                </a:schemeClr>
              </a:gs>
            </a:gsLst>
            <a:lin ang="16200000" scaled="0"/>
            <a:tileRect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CSS</a:t>
            </a:r>
          </a:p>
        </p:txBody>
      </p:sp>
      <p:sp>
        <p:nvSpPr>
          <p:cNvPr id="8" name="Oval 7"/>
          <p:cNvSpPr/>
          <p:nvPr/>
        </p:nvSpPr>
        <p:spPr>
          <a:xfrm>
            <a:off x="2569256" y="4168116"/>
            <a:ext cx="1770889" cy="1770889"/>
          </a:xfrm>
          <a:prstGeom prst="ellipse">
            <a:avLst/>
          </a:prstGeom>
          <a:gradFill flip="none" rotWithShape="1">
            <a:gsLst>
              <a:gs pos="0">
                <a:schemeClr val="accent6">
                  <a:shade val="93000"/>
                  <a:satMod val="130000"/>
                  <a:alpha val="80000"/>
                </a:schemeClr>
              </a:gs>
              <a:gs pos="60000">
                <a:schemeClr val="accent6">
                  <a:tint val="80000"/>
                  <a:shade val="93000"/>
                  <a:satMod val="130000"/>
                  <a:alpha val="80000"/>
                </a:schemeClr>
              </a:gs>
              <a:gs pos="100000">
                <a:schemeClr val="accent6">
                  <a:tint val="50000"/>
                  <a:shade val="94000"/>
                  <a:satMod val="135000"/>
                  <a:alpha val="80000"/>
                </a:schemeClr>
              </a:gs>
            </a:gsLst>
            <a:lin ang="16200000" scaled="0"/>
            <a:tileRect/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JavaScript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8935" y="2644485"/>
            <a:ext cx="2529494" cy="18391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5542010" y="4738676"/>
            <a:ext cx="24595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Remember: Good web page design means the three are separate, but work together</a:t>
            </a:r>
          </a:p>
        </p:txBody>
      </p:sp>
      <p:sp>
        <p:nvSpPr>
          <p:cNvPr id="10" name="Right Arrow 9"/>
          <p:cNvSpPr/>
          <p:nvPr/>
        </p:nvSpPr>
        <p:spPr>
          <a:xfrm rot="1413866">
            <a:off x="1004859" y="2796953"/>
            <a:ext cx="1159063" cy="82734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We are here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mp="http://schemas.microsoft.com/office/mac/powerpoint/2008/main" xmlns="" Requires="mp">
      <p:transition xmlns:p14="http://schemas.microsoft.com/office/powerpoint/2010/main" spd="slow">
        <p14:flip dir="l"/>
      </p:transition>
    </mc:Choice>
    <mc:Fallback>
      <p:transition spd="slow">
        <p:newsflash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859" y="974854"/>
            <a:ext cx="4313891" cy="1162050"/>
          </a:xfrm>
        </p:spPr>
        <p:txBody>
          <a:bodyPr/>
          <a:lstStyle/>
          <a:p>
            <a:r>
              <a:rPr lang="en-US" dirty="0"/>
              <a:t>Structure: HTML Markup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416859" y="2131300"/>
            <a:ext cx="4313891" cy="4323287"/>
          </a:xfrm>
        </p:spPr>
        <p:txBody>
          <a:bodyPr>
            <a:normAutofit/>
          </a:bodyPr>
          <a:lstStyle/>
          <a:p>
            <a:pPr marL="228600" indent="-228600">
              <a:buClr>
                <a:schemeClr val="bg1"/>
              </a:buClr>
              <a:buFont typeface="Arial"/>
              <a:buChar char="•"/>
            </a:pPr>
            <a:r>
              <a:rPr lang="en-US" dirty="0"/>
              <a:t>Heading elements</a:t>
            </a:r>
          </a:p>
          <a:p>
            <a:pPr marL="228600" indent="-228600">
              <a:buClr>
                <a:schemeClr val="bg1"/>
              </a:buClr>
              <a:buFont typeface="Arial"/>
              <a:buChar char="•"/>
            </a:pPr>
            <a:r>
              <a:rPr lang="en-US" dirty="0"/>
              <a:t>Block level elements</a:t>
            </a:r>
          </a:p>
          <a:p>
            <a:pPr marL="228600" indent="-228600">
              <a:buClr>
                <a:schemeClr val="bg1"/>
              </a:buClr>
              <a:buFont typeface="Arial"/>
              <a:buChar char="•"/>
            </a:pPr>
            <a:r>
              <a:rPr lang="en-US" dirty="0"/>
              <a:t>Inline elements</a:t>
            </a:r>
          </a:p>
          <a:p>
            <a:pPr marL="228600" indent="-228600">
              <a:buClr>
                <a:schemeClr val="bg1"/>
              </a:buClr>
              <a:buFont typeface="Arial"/>
              <a:buChar char="•"/>
            </a:pPr>
            <a:r>
              <a:rPr lang="en-US" dirty="0"/>
              <a:t>Anchor (link) element</a:t>
            </a:r>
          </a:p>
          <a:p>
            <a:pPr marL="228600" indent="-228600">
              <a:buClr>
                <a:schemeClr val="bg1"/>
              </a:buClr>
              <a:buFont typeface="Arial"/>
              <a:buChar char="•"/>
            </a:pPr>
            <a:r>
              <a:rPr lang="en-US" dirty="0"/>
              <a:t>Image element</a:t>
            </a:r>
          </a:p>
          <a:p>
            <a:pPr marL="228600" indent="-228600">
              <a:buClr>
                <a:schemeClr val="bg1"/>
              </a:buClr>
              <a:buFont typeface="Arial"/>
              <a:buChar char="•"/>
            </a:pPr>
            <a:r>
              <a:rPr lang="en-US" dirty="0"/>
              <a:t>Lists</a:t>
            </a:r>
          </a:p>
          <a:p>
            <a:pPr marL="228600" indent="-228600">
              <a:buClr>
                <a:schemeClr val="bg1"/>
              </a:buClr>
              <a:buFont typeface="Arial"/>
              <a:buChar char="•"/>
            </a:pPr>
            <a:r>
              <a:rPr lang="en-US" dirty="0"/>
              <a:t>Tables</a:t>
            </a:r>
          </a:p>
          <a:p>
            <a:pPr marL="228600" indent="-228600">
              <a:buClr>
                <a:schemeClr val="bg1"/>
              </a:buClr>
              <a:buFont typeface="Arial"/>
              <a:buChar char="•"/>
            </a:pPr>
            <a:r>
              <a:rPr lang="en-US" dirty="0"/>
              <a:t>Forms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B0F7E-7AD2-D64D-B684-206826FAC1A3}" type="datetime4">
              <a:rPr lang="en-US" smtClean="0"/>
              <a:pPr/>
              <a:t>September 24,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CSCI E-12: Fundamentals of Web Site Development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291751" y="1334827"/>
            <a:ext cx="3556413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Courier"/>
                <a:cs typeface="Courier"/>
              </a:rPr>
              <a:t>&lt;!DOCTYPE html&gt;</a:t>
            </a:r>
          </a:p>
          <a:p>
            <a:endParaRPr lang="en-US" sz="1000" dirty="0">
              <a:latin typeface="Courier"/>
              <a:cs typeface="Courier"/>
            </a:endParaRPr>
          </a:p>
          <a:p>
            <a:r>
              <a:rPr lang="en-US" sz="1000" dirty="0">
                <a:latin typeface="Courier"/>
                <a:cs typeface="Courier"/>
              </a:rPr>
              <a:t>&lt;html&gt; </a:t>
            </a:r>
          </a:p>
          <a:p>
            <a:r>
              <a:rPr lang="en-US" sz="1000" dirty="0">
                <a:latin typeface="Courier"/>
                <a:cs typeface="Courier"/>
              </a:rPr>
              <a:t>  &lt;head&gt; </a:t>
            </a:r>
          </a:p>
          <a:p>
            <a:r>
              <a:rPr lang="en-US" sz="1000" dirty="0">
                <a:latin typeface="Courier"/>
                <a:cs typeface="Courier"/>
              </a:rPr>
              <a:t>    &lt;meta charset="utf-8" /&gt; </a:t>
            </a:r>
          </a:p>
          <a:p>
            <a:r>
              <a:rPr lang="en-US" sz="1000" dirty="0">
                <a:latin typeface="Courier"/>
                <a:cs typeface="Courier"/>
              </a:rPr>
              <a:t>    &lt;title&gt;Jabberwocky&lt;/title&gt; </a:t>
            </a:r>
          </a:p>
          <a:p>
            <a:r>
              <a:rPr lang="en-US" sz="1000" dirty="0">
                <a:latin typeface="Courier"/>
                <a:cs typeface="Courier"/>
              </a:rPr>
              <a:t>  &lt;/head&gt; </a:t>
            </a:r>
          </a:p>
          <a:p>
            <a:r>
              <a:rPr lang="en-US" sz="1000" dirty="0">
                <a:latin typeface="Courier"/>
                <a:cs typeface="Courier"/>
              </a:rPr>
              <a:t>  &lt;body&gt; </a:t>
            </a:r>
          </a:p>
          <a:p>
            <a:r>
              <a:rPr lang="en-US" sz="1000" dirty="0">
                <a:latin typeface="Courier"/>
                <a:cs typeface="Courier"/>
              </a:rPr>
              <a:t>    &lt;</a:t>
            </a:r>
            <a:r>
              <a:rPr lang="en-US" sz="1000" dirty="0" err="1">
                <a:latin typeface="Courier"/>
                <a:cs typeface="Courier"/>
              </a:rPr>
              <a:t>p</a:t>
            </a:r>
            <a:r>
              <a:rPr lang="en-US" sz="1000" dirty="0">
                <a:latin typeface="Courier"/>
                <a:cs typeface="Courier"/>
              </a:rPr>
              <a:t>&gt;</a:t>
            </a:r>
          </a:p>
          <a:p>
            <a:r>
              <a:rPr lang="en-US" sz="1000" dirty="0">
                <a:latin typeface="Courier"/>
                <a:cs typeface="Courier"/>
              </a:rPr>
              <a:t>      `</a:t>
            </a:r>
            <a:r>
              <a:rPr lang="en-US" sz="1000" dirty="0" err="1">
                <a:latin typeface="Courier"/>
                <a:cs typeface="Courier"/>
              </a:rPr>
              <a:t>Twas</a:t>
            </a:r>
            <a:r>
              <a:rPr lang="en-US" sz="1000" dirty="0">
                <a:latin typeface="Courier"/>
                <a:cs typeface="Courier"/>
              </a:rPr>
              <a:t> </a:t>
            </a:r>
            <a:r>
              <a:rPr lang="en-US" sz="1000" dirty="0" err="1">
                <a:latin typeface="Courier"/>
                <a:cs typeface="Courier"/>
              </a:rPr>
              <a:t>brillig</a:t>
            </a:r>
            <a:r>
              <a:rPr lang="en-US" sz="1000" dirty="0">
                <a:latin typeface="Courier"/>
                <a:cs typeface="Courier"/>
              </a:rPr>
              <a:t>, and the </a:t>
            </a:r>
            <a:r>
              <a:rPr lang="en-US" sz="1000" dirty="0" err="1">
                <a:latin typeface="Courier"/>
                <a:cs typeface="Courier"/>
              </a:rPr>
              <a:t>slithy</a:t>
            </a:r>
            <a:r>
              <a:rPr lang="en-US" sz="1000" dirty="0">
                <a:latin typeface="Courier"/>
                <a:cs typeface="Courier"/>
              </a:rPr>
              <a:t> </a:t>
            </a:r>
            <a:r>
              <a:rPr lang="en-US" sz="1000" dirty="0" err="1">
                <a:latin typeface="Courier"/>
                <a:cs typeface="Courier"/>
              </a:rPr>
              <a:t>toves</a:t>
            </a:r>
            <a:endParaRPr lang="en-US" sz="1000" dirty="0">
              <a:latin typeface="Courier"/>
              <a:cs typeface="Courier"/>
            </a:endParaRPr>
          </a:p>
          <a:p>
            <a:r>
              <a:rPr lang="en-US" sz="1000" dirty="0">
                <a:latin typeface="Courier"/>
                <a:cs typeface="Courier"/>
              </a:rPr>
              <a:t>      &lt;</a:t>
            </a:r>
            <a:r>
              <a:rPr lang="en-US" sz="1000" dirty="0" err="1">
                <a:latin typeface="Courier"/>
                <a:cs typeface="Courier"/>
              </a:rPr>
              <a:t>br</a:t>
            </a:r>
            <a:r>
              <a:rPr lang="en-US" sz="1000" dirty="0">
                <a:latin typeface="Courier"/>
                <a:cs typeface="Courier"/>
              </a:rPr>
              <a:t> /&gt; </a:t>
            </a:r>
          </a:p>
          <a:p>
            <a:r>
              <a:rPr lang="en-US" sz="1000" dirty="0">
                <a:latin typeface="Courier"/>
                <a:cs typeface="Courier"/>
              </a:rPr>
              <a:t>      Did gyre and </a:t>
            </a:r>
            <a:r>
              <a:rPr lang="en-US" sz="1000" dirty="0" err="1">
                <a:latin typeface="Courier"/>
                <a:cs typeface="Courier"/>
              </a:rPr>
              <a:t>gimble</a:t>
            </a:r>
            <a:r>
              <a:rPr lang="en-US" sz="1000" dirty="0">
                <a:latin typeface="Courier"/>
                <a:cs typeface="Courier"/>
              </a:rPr>
              <a:t> in the </a:t>
            </a:r>
            <a:r>
              <a:rPr lang="en-US" sz="1000" dirty="0" err="1">
                <a:latin typeface="Courier"/>
                <a:cs typeface="Courier"/>
              </a:rPr>
              <a:t>wabe</a:t>
            </a:r>
            <a:r>
              <a:rPr lang="en-US" sz="1000" dirty="0">
                <a:latin typeface="Courier"/>
                <a:cs typeface="Courier"/>
              </a:rPr>
              <a:t>:</a:t>
            </a:r>
          </a:p>
          <a:p>
            <a:r>
              <a:rPr lang="en-US" sz="1000" dirty="0">
                <a:latin typeface="Courier"/>
                <a:cs typeface="Courier"/>
              </a:rPr>
              <a:t>      &lt;</a:t>
            </a:r>
            <a:r>
              <a:rPr lang="en-US" sz="1000" dirty="0" err="1">
                <a:latin typeface="Courier"/>
                <a:cs typeface="Courier"/>
              </a:rPr>
              <a:t>br</a:t>
            </a:r>
            <a:r>
              <a:rPr lang="en-US" sz="1000" dirty="0">
                <a:latin typeface="Courier"/>
                <a:cs typeface="Courier"/>
              </a:rPr>
              <a:t> /&gt; </a:t>
            </a:r>
          </a:p>
          <a:p>
            <a:r>
              <a:rPr lang="en-US" sz="1000" dirty="0">
                <a:latin typeface="Courier"/>
                <a:cs typeface="Courier"/>
              </a:rPr>
              <a:t>      All </a:t>
            </a:r>
            <a:r>
              <a:rPr lang="en-US" sz="1000" dirty="0" err="1">
                <a:latin typeface="Courier"/>
                <a:cs typeface="Courier"/>
              </a:rPr>
              <a:t>mimsy</a:t>
            </a:r>
            <a:r>
              <a:rPr lang="en-US" sz="1000" dirty="0">
                <a:latin typeface="Courier"/>
                <a:cs typeface="Courier"/>
              </a:rPr>
              <a:t> were the </a:t>
            </a:r>
            <a:r>
              <a:rPr lang="en-US" sz="1000" dirty="0" err="1">
                <a:latin typeface="Courier"/>
                <a:cs typeface="Courier"/>
              </a:rPr>
              <a:t>borogoves</a:t>
            </a:r>
            <a:r>
              <a:rPr lang="en-US" sz="1000" dirty="0">
                <a:latin typeface="Courier"/>
                <a:cs typeface="Courier"/>
              </a:rPr>
              <a:t>,</a:t>
            </a:r>
          </a:p>
          <a:p>
            <a:r>
              <a:rPr lang="en-US" sz="1000" dirty="0">
                <a:latin typeface="Courier"/>
                <a:cs typeface="Courier"/>
              </a:rPr>
              <a:t>	&lt;</a:t>
            </a:r>
            <a:r>
              <a:rPr lang="en-US" sz="1000" dirty="0" err="1">
                <a:latin typeface="Courier"/>
                <a:cs typeface="Courier"/>
              </a:rPr>
              <a:t>br</a:t>
            </a:r>
            <a:r>
              <a:rPr lang="en-US" sz="1000" dirty="0">
                <a:latin typeface="Courier"/>
                <a:cs typeface="Courier"/>
              </a:rPr>
              <a:t> /&gt;</a:t>
            </a:r>
          </a:p>
          <a:p>
            <a:r>
              <a:rPr lang="en-US" sz="1000" dirty="0">
                <a:latin typeface="Courier"/>
                <a:cs typeface="Courier"/>
              </a:rPr>
              <a:t>      And the </a:t>
            </a:r>
            <a:r>
              <a:rPr lang="en-US" sz="1000" dirty="0" err="1">
                <a:latin typeface="Courier"/>
                <a:cs typeface="Courier"/>
              </a:rPr>
              <a:t>mome</a:t>
            </a:r>
            <a:r>
              <a:rPr lang="en-US" sz="1000" dirty="0">
                <a:latin typeface="Courier"/>
                <a:cs typeface="Courier"/>
              </a:rPr>
              <a:t> </a:t>
            </a:r>
            <a:r>
              <a:rPr lang="en-US" sz="1000" dirty="0" err="1">
                <a:latin typeface="Courier"/>
                <a:cs typeface="Courier"/>
              </a:rPr>
              <a:t>raths</a:t>
            </a:r>
            <a:r>
              <a:rPr lang="en-US" sz="1000" dirty="0">
                <a:latin typeface="Courier"/>
                <a:cs typeface="Courier"/>
              </a:rPr>
              <a:t> </a:t>
            </a:r>
            <a:r>
              <a:rPr lang="en-US" sz="1000" dirty="0" err="1">
                <a:latin typeface="Courier"/>
                <a:cs typeface="Courier"/>
              </a:rPr>
              <a:t>outgrabe</a:t>
            </a:r>
            <a:r>
              <a:rPr lang="en-US" sz="1000" dirty="0">
                <a:latin typeface="Courier"/>
                <a:cs typeface="Courier"/>
              </a:rPr>
              <a:t>. </a:t>
            </a:r>
          </a:p>
          <a:p>
            <a:r>
              <a:rPr lang="en-US" sz="1000" dirty="0">
                <a:latin typeface="Courier"/>
                <a:cs typeface="Courier"/>
              </a:rPr>
              <a:t>    &lt;/</a:t>
            </a:r>
            <a:r>
              <a:rPr lang="en-US" sz="1000" dirty="0" err="1">
                <a:latin typeface="Courier"/>
                <a:cs typeface="Courier"/>
              </a:rPr>
              <a:t>p</a:t>
            </a:r>
            <a:r>
              <a:rPr lang="en-US" sz="1000" dirty="0">
                <a:latin typeface="Courier"/>
                <a:cs typeface="Courier"/>
              </a:rPr>
              <a:t>&gt;</a:t>
            </a:r>
          </a:p>
          <a:p>
            <a:r>
              <a:rPr lang="en-US" sz="1000" dirty="0">
                <a:latin typeface="Courier"/>
                <a:cs typeface="Courier"/>
              </a:rPr>
              <a:t>    &lt;</a:t>
            </a:r>
            <a:r>
              <a:rPr lang="en-US" sz="1000" dirty="0" err="1">
                <a:latin typeface="Courier"/>
                <a:cs typeface="Courier"/>
              </a:rPr>
              <a:t>p</a:t>
            </a:r>
            <a:r>
              <a:rPr lang="en-US" sz="1000" dirty="0">
                <a:latin typeface="Courier"/>
                <a:cs typeface="Courier"/>
              </a:rPr>
              <a:t>&gt;</a:t>
            </a:r>
          </a:p>
          <a:p>
            <a:r>
              <a:rPr lang="en-US" sz="1000" dirty="0">
                <a:latin typeface="Courier"/>
                <a:cs typeface="Courier"/>
              </a:rPr>
              <a:t>      "Beware the </a:t>
            </a:r>
            <a:r>
              <a:rPr lang="en-US" sz="1000" dirty="0" err="1">
                <a:latin typeface="Courier"/>
                <a:cs typeface="Courier"/>
              </a:rPr>
              <a:t>Jabberwock</a:t>
            </a:r>
            <a:r>
              <a:rPr lang="en-US" sz="1000" dirty="0">
                <a:latin typeface="Courier"/>
                <a:cs typeface="Courier"/>
              </a:rPr>
              <a:t>, my son!</a:t>
            </a:r>
          </a:p>
          <a:p>
            <a:r>
              <a:rPr lang="en-US" sz="1000" dirty="0">
                <a:latin typeface="Courier"/>
                <a:cs typeface="Courier"/>
              </a:rPr>
              <a:t>      &lt;</a:t>
            </a:r>
            <a:r>
              <a:rPr lang="en-US" sz="1000" dirty="0" err="1">
                <a:latin typeface="Courier"/>
                <a:cs typeface="Courier"/>
              </a:rPr>
              <a:t>br</a:t>
            </a:r>
            <a:r>
              <a:rPr lang="en-US" sz="1000" dirty="0">
                <a:latin typeface="Courier"/>
                <a:cs typeface="Courier"/>
              </a:rPr>
              <a:t> /&gt;</a:t>
            </a:r>
            <a:br>
              <a:rPr lang="en-US" sz="1000" dirty="0">
                <a:latin typeface="Courier"/>
                <a:cs typeface="Courier"/>
              </a:rPr>
            </a:br>
            <a:r>
              <a:rPr lang="en-US" sz="1000" dirty="0">
                <a:latin typeface="Courier"/>
                <a:cs typeface="Courier"/>
              </a:rPr>
              <a:t>      The jaws that bite, </a:t>
            </a:r>
          </a:p>
          <a:p>
            <a:r>
              <a:rPr lang="en-US" sz="1000" dirty="0">
                <a:latin typeface="Courier"/>
                <a:cs typeface="Courier"/>
              </a:rPr>
              <a:t>        the claws that catch!</a:t>
            </a:r>
          </a:p>
          <a:p>
            <a:r>
              <a:rPr lang="en-US" sz="1000" dirty="0">
                <a:latin typeface="Courier"/>
                <a:cs typeface="Courier"/>
              </a:rPr>
              <a:t>      &lt;</a:t>
            </a:r>
            <a:r>
              <a:rPr lang="en-US" sz="1000" dirty="0" err="1">
                <a:latin typeface="Courier"/>
                <a:cs typeface="Courier"/>
              </a:rPr>
              <a:t>br</a:t>
            </a:r>
            <a:r>
              <a:rPr lang="en-US" sz="1000" dirty="0">
                <a:latin typeface="Courier"/>
                <a:cs typeface="Courier"/>
              </a:rPr>
              <a:t> /&gt;</a:t>
            </a:r>
            <a:br>
              <a:rPr lang="en-US" sz="1000" dirty="0">
                <a:latin typeface="Courier"/>
                <a:cs typeface="Courier"/>
              </a:rPr>
            </a:br>
            <a:r>
              <a:rPr lang="en-US" sz="1000" dirty="0">
                <a:latin typeface="Courier"/>
                <a:cs typeface="Courier"/>
              </a:rPr>
              <a:t>      Beware the </a:t>
            </a:r>
            <a:r>
              <a:rPr lang="en-US" sz="1000" dirty="0" err="1">
                <a:latin typeface="Courier"/>
                <a:cs typeface="Courier"/>
              </a:rPr>
              <a:t>Jubjub</a:t>
            </a:r>
            <a:r>
              <a:rPr lang="en-US" sz="1000" dirty="0">
                <a:latin typeface="Courier"/>
                <a:cs typeface="Courier"/>
              </a:rPr>
              <a:t> bird, and shun</a:t>
            </a:r>
          </a:p>
          <a:p>
            <a:r>
              <a:rPr lang="en-US" sz="1000" dirty="0">
                <a:latin typeface="Courier"/>
                <a:cs typeface="Courier"/>
              </a:rPr>
              <a:t>      &lt;</a:t>
            </a:r>
            <a:r>
              <a:rPr lang="en-US" sz="1000" dirty="0" err="1">
                <a:latin typeface="Courier"/>
                <a:cs typeface="Courier"/>
              </a:rPr>
              <a:t>br</a:t>
            </a:r>
            <a:r>
              <a:rPr lang="en-US" sz="1000" dirty="0">
                <a:latin typeface="Courier"/>
                <a:cs typeface="Courier"/>
              </a:rPr>
              <a:t> /&gt;</a:t>
            </a:r>
          </a:p>
          <a:p>
            <a:r>
              <a:rPr lang="en-US" sz="1000" dirty="0">
                <a:latin typeface="Courier"/>
                <a:cs typeface="Courier"/>
              </a:rPr>
              <a:t>      The </a:t>
            </a:r>
            <a:r>
              <a:rPr lang="en-US" sz="1000" dirty="0" err="1">
                <a:latin typeface="Courier"/>
                <a:cs typeface="Courier"/>
              </a:rPr>
              <a:t>frumious</a:t>
            </a:r>
            <a:r>
              <a:rPr lang="en-US" sz="1000" dirty="0">
                <a:latin typeface="Courier"/>
                <a:cs typeface="Courier"/>
              </a:rPr>
              <a:t> </a:t>
            </a:r>
            <a:r>
              <a:rPr lang="en-US" sz="1000" dirty="0" err="1">
                <a:latin typeface="Courier"/>
                <a:cs typeface="Courier"/>
              </a:rPr>
              <a:t>Bandersnatch</a:t>
            </a:r>
            <a:r>
              <a:rPr lang="en-US" sz="1000" dirty="0">
                <a:latin typeface="Courier"/>
                <a:cs typeface="Courier"/>
              </a:rPr>
              <a:t>!”</a:t>
            </a:r>
          </a:p>
          <a:p>
            <a:r>
              <a:rPr lang="en-US" sz="1000" dirty="0">
                <a:latin typeface="Courier"/>
                <a:cs typeface="Courier"/>
              </a:rPr>
              <a:t>    &lt;/</a:t>
            </a:r>
            <a:r>
              <a:rPr lang="en-US" sz="1000" dirty="0" err="1">
                <a:latin typeface="Courier"/>
                <a:cs typeface="Courier"/>
              </a:rPr>
              <a:t>p</a:t>
            </a:r>
            <a:r>
              <a:rPr lang="en-US" sz="1000" dirty="0">
                <a:latin typeface="Courier"/>
                <a:cs typeface="Courier"/>
              </a:rPr>
              <a:t>&gt;  </a:t>
            </a:r>
          </a:p>
          <a:p>
            <a:r>
              <a:rPr lang="en-US" sz="1000" dirty="0">
                <a:latin typeface="Courier"/>
                <a:cs typeface="Courier"/>
              </a:rPr>
              <a:t>  &lt;/body&gt; </a:t>
            </a:r>
          </a:p>
          <a:p>
            <a:r>
              <a:rPr lang="en-US" sz="1000" dirty="0">
                <a:latin typeface="Courier"/>
                <a:cs typeface="Courier"/>
              </a:rPr>
              <a:t>&lt;/html&gt;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mp="http://schemas.microsoft.com/office/mac/powerpoint/2008/main" xmlns="" Requires="mp">
      <p:transition xmlns:p14="http://schemas.microsoft.com/office/powerpoint/2010/main" spd="slow">
        <p14:flip dir="l"/>
      </p:transition>
    </mc:Choice>
    <mc:Fallback>
      <p:transition spd="slow">
        <p:newsflash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Heading Elements</a:t>
            </a:r>
          </a:p>
        </p:txBody>
      </p:sp>
      <p:sp>
        <p:nvSpPr>
          <p:cNvPr id="22" name="Content Placeholder 21"/>
          <p:cNvSpPr>
            <a:spLocks noGrp="1"/>
          </p:cNvSpPr>
          <p:nvPr>
            <p:ph sz="half" idx="1"/>
          </p:nvPr>
        </p:nvSpPr>
        <p:spPr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>
                <a:latin typeface="Courier"/>
                <a:cs typeface="Courier"/>
              </a:rPr>
              <a:t>&lt;h1&gt;Heading 1&lt;/h1&gt;</a:t>
            </a:r>
          </a:p>
          <a:p>
            <a:pPr>
              <a:spcBef>
                <a:spcPts val="0"/>
              </a:spcBef>
              <a:buNone/>
            </a:pPr>
            <a:r>
              <a:rPr lang="en-US" dirty="0">
                <a:latin typeface="Courier"/>
                <a:cs typeface="Courier"/>
              </a:rPr>
              <a:t>&lt;h2&gt;Heading 2&lt;/h2&gt;</a:t>
            </a:r>
          </a:p>
          <a:p>
            <a:pPr>
              <a:spcBef>
                <a:spcPts val="0"/>
              </a:spcBef>
              <a:buNone/>
            </a:pPr>
            <a:r>
              <a:rPr lang="en-US" dirty="0">
                <a:latin typeface="Courier"/>
                <a:cs typeface="Courier"/>
              </a:rPr>
              <a:t>&lt;h3&gt;Heading 3&lt;/h3&gt;</a:t>
            </a:r>
          </a:p>
          <a:p>
            <a:pPr>
              <a:spcBef>
                <a:spcPts val="0"/>
              </a:spcBef>
              <a:buNone/>
            </a:pPr>
            <a:r>
              <a:rPr lang="en-US" dirty="0">
                <a:latin typeface="Courier"/>
                <a:cs typeface="Courier"/>
              </a:rPr>
              <a:t>&lt;h4&gt;Heading 4&lt;/h4&gt;</a:t>
            </a:r>
          </a:p>
          <a:p>
            <a:pPr>
              <a:spcBef>
                <a:spcPts val="0"/>
              </a:spcBef>
              <a:buNone/>
            </a:pPr>
            <a:r>
              <a:rPr lang="en-US" dirty="0">
                <a:latin typeface="Courier"/>
                <a:cs typeface="Courier"/>
              </a:rPr>
              <a:t>&lt;h5&gt;Heading 5&lt;/h5&gt;</a:t>
            </a:r>
          </a:p>
          <a:p>
            <a:pPr>
              <a:spcBef>
                <a:spcPts val="0"/>
              </a:spcBef>
              <a:buNone/>
            </a:pPr>
            <a:r>
              <a:rPr lang="en-US" dirty="0">
                <a:latin typeface="Courier"/>
                <a:cs typeface="Courier"/>
              </a:rPr>
              <a:t>&lt;h6&gt;Heading 6&lt;/h6&gt;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6D59D-81CE-6D4D-8B0F-353C58B5DFC7}" type="datetime4">
              <a:rPr lang="en-US" smtClean="0"/>
              <a:pPr/>
              <a:t>September 24,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CSCI E-12: Fundamentals of Web Site Development</a:t>
            </a:r>
          </a:p>
        </p:txBody>
      </p:sp>
      <p:sp>
        <p:nvSpPr>
          <p:cNvPr id="28" name="Right Arrow 27"/>
          <p:cNvSpPr/>
          <p:nvPr/>
        </p:nvSpPr>
        <p:spPr>
          <a:xfrm>
            <a:off x="4436717" y="4213329"/>
            <a:ext cx="488266" cy="54430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 descr="Picture 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7146" y="2784774"/>
            <a:ext cx="4466854" cy="3945722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mp="http://schemas.microsoft.com/office/mac/powerpoint/2008/main" xmlns="" Requires="mp">
      <p:transition xmlns:p14="http://schemas.microsoft.com/office/powerpoint/2010/main" spd="slow">
        <p14:flip dir="l"/>
      </p:transition>
    </mc:Choice>
    <mc:Fallback>
      <p:transition spd="slow">
        <p:newsflash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Block level elements: &lt;</a:t>
            </a:r>
            <a:r>
              <a:rPr lang="en-US" dirty="0" err="1"/>
              <a:t>p</a:t>
            </a:r>
            <a:r>
              <a:rPr lang="en-US" dirty="0"/>
              <a:t>&gt;</a:t>
            </a:r>
          </a:p>
        </p:txBody>
      </p:sp>
      <p:sp>
        <p:nvSpPr>
          <p:cNvPr id="22" name="Content Placeholder 21"/>
          <p:cNvSpPr>
            <a:spLocks noGrp="1"/>
          </p:cNvSpPr>
          <p:nvPr>
            <p:ph sz="half" idx="1"/>
          </p:nvPr>
        </p:nvSpPr>
        <p:spPr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>
                <a:latin typeface="Courier"/>
                <a:cs typeface="Courier"/>
              </a:rPr>
              <a:t>&lt;</a:t>
            </a:r>
            <a:r>
              <a:rPr lang="en-US" dirty="0" err="1">
                <a:latin typeface="Courier"/>
                <a:cs typeface="Courier"/>
              </a:rPr>
              <a:t>p</a:t>
            </a:r>
            <a:r>
              <a:rPr lang="en-US" dirty="0">
                <a:latin typeface="Courier"/>
                <a:cs typeface="Courier"/>
              </a:rPr>
              <a:t>&gt;</a:t>
            </a:r>
          </a:p>
          <a:p>
            <a:pPr>
              <a:spcBef>
                <a:spcPts val="0"/>
              </a:spcBef>
              <a:buNone/>
            </a:pPr>
            <a:r>
              <a:rPr lang="en-US" dirty="0">
                <a:latin typeface="Courier"/>
                <a:cs typeface="Courier"/>
              </a:rPr>
              <a:t>  The &amp;</a:t>
            </a:r>
            <a:r>
              <a:rPr lang="en-US" dirty="0" err="1">
                <a:latin typeface="Courier"/>
                <a:cs typeface="Courier"/>
              </a:rPr>
              <a:t>lt;p&amp;gt</a:t>
            </a:r>
            <a:r>
              <a:rPr lang="en-US" dirty="0">
                <a:latin typeface="Courier"/>
                <a:cs typeface="Courier"/>
              </a:rPr>
              <a:t>; element is generally used for defining paragraphs.</a:t>
            </a:r>
          </a:p>
          <a:p>
            <a:pPr>
              <a:spcBef>
                <a:spcPts val="0"/>
              </a:spcBef>
              <a:buNone/>
            </a:pPr>
            <a:r>
              <a:rPr lang="en-US" dirty="0">
                <a:latin typeface="Courier"/>
                <a:cs typeface="Courier"/>
              </a:rPr>
              <a:t>&lt;/</a:t>
            </a:r>
            <a:r>
              <a:rPr lang="en-US" dirty="0" err="1">
                <a:latin typeface="Courier"/>
                <a:cs typeface="Courier"/>
              </a:rPr>
              <a:t>p</a:t>
            </a:r>
            <a:r>
              <a:rPr lang="en-US" dirty="0">
                <a:latin typeface="Courier"/>
                <a:cs typeface="Courier"/>
              </a:rPr>
              <a:t>&gt;</a:t>
            </a:r>
          </a:p>
          <a:p>
            <a:pPr>
              <a:spcBef>
                <a:spcPts val="0"/>
              </a:spcBef>
              <a:buNone/>
            </a:pPr>
            <a:r>
              <a:rPr lang="en-US" dirty="0">
                <a:latin typeface="Courier"/>
                <a:cs typeface="Courier"/>
              </a:rPr>
              <a:t>&lt;</a:t>
            </a:r>
            <a:r>
              <a:rPr lang="en-US" dirty="0" err="1">
                <a:latin typeface="Courier"/>
                <a:cs typeface="Courier"/>
              </a:rPr>
              <a:t>p</a:t>
            </a:r>
            <a:r>
              <a:rPr lang="en-US" dirty="0">
                <a:latin typeface="Courier"/>
                <a:cs typeface="Courier"/>
              </a:rPr>
              <a:t>&gt;</a:t>
            </a:r>
          </a:p>
          <a:p>
            <a:pPr>
              <a:spcBef>
                <a:spcPts val="0"/>
              </a:spcBef>
              <a:buNone/>
            </a:pPr>
            <a:r>
              <a:rPr lang="en-US" dirty="0">
                <a:latin typeface="Courier"/>
                <a:cs typeface="Courier"/>
              </a:rPr>
              <a:t>  By default, paragraphs (and most block elements) are separated by a line break. </a:t>
            </a:r>
          </a:p>
          <a:p>
            <a:pPr>
              <a:spcBef>
                <a:spcPts val="0"/>
              </a:spcBef>
              <a:buNone/>
            </a:pPr>
            <a:r>
              <a:rPr lang="en-US" dirty="0">
                <a:latin typeface="Courier"/>
                <a:cs typeface="Courier"/>
              </a:rPr>
              <a:t>&lt;/</a:t>
            </a:r>
            <a:r>
              <a:rPr lang="en-US" dirty="0" err="1">
                <a:latin typeface="Courier"/>
                <a:cs typeface="Courier"/>
              </a:rPr>
              <a:t>p</a:t>
            </a:r>
            <a:r>
              <a:rPr lang="en-US" dirty="0">
                <a:latin typeface="Courier"/>
                <a:cs typeface="Courier"/>
              </a:rPr>
              <a:t>&gt;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6D59D-81CE-6D4D-8B0F-353C58B5DFC7}" type="datetime4">
              <a:rPr lang="en-US" smtClean="0"/>
              <a:pPr/>
              <a:t>September 24,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CSCI E-12: Fundamentals of Web Site Development</a:t>
            </a:r>
          </a:p>
        </p:txBody>
      </p:sp>
      <p:sp>
        <p:nvSpPr>
          <p:cNvPr id="28" name="Right Arrow 27"/>
          <p:cNvSpPr/>
          <p:nvPr/>
        </p:nvSpPr>
        <p:spPr>
          <a:xfrm>
            <a:off x="4436717" y="4213329"/>
            <a:ext cx="488266" cy="54430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Picture 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2584" y="2788920"/>
            <a:ext cx="4449524" cy="393041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mp="http://schemas.microsoft.com/office/mac/powerpoint/2008/main" xmlns="" Requires="mp">
      <p:transition xmlns:p14="http://schemas.microsoft.com/office/powerpoint/2010/main" spd="slow">
        <p14:flip dir="l"/>
      </p:transition>
    </mc:Choice>
    <mc:Fallback>
      <p:transition spd="slow">
        <p:newsflash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Block level elements: &lt;</a:t>
            </a:r>
            <a:r>
              <a:rPr lang="en-US" dirty="0" err="1"/>
              <a:t>blockquote</a:t>
            </a:r>
            <a:r>
              <a:rPr lang="en-US" dirty="0"/>
              <a:t>&gt;</a:t>
            </a:r>
          </a:p>
        </p:txBody>
      </p:sp>
      <p:sp>
        <p:nvSpPr>
          <p:cNvPr id="22" name="Content Placeholder 21"/>
          <p:cNvSpPr>
            <a:spLocks noGrp="1"/>
          </p:cNvSpPr>
          <p:nvPr>
            <p:ph sz="half" idx="1"/>
          </p:nvPr>
        </p:nvSpPr>
        <p:spPr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>
                <a:latin typeface="Courier"/>
                <a:cs typeface="Courier"/>
              </a:rPr>
              <a:t>&lt;</a:t>
            </a:r>
            <a:r>
              <a:rPr lang="en-US" dirty="0" err="1">
                <a:latin typeface="Courier"/>
                <a:cs typeface="Courier"/>
              </a:rPr>
              <a:t>p</a:t>
            </a:r>
            <a:r>
              <a:rPr lang="en-US" dirty="0">
                <a:latin typeface="Courier"/>
                <a:cs typeface="Courier"/>
              </a:rPr>
              <a:t>&gt;</a:t>
            </a:r>
          </a:p>
          <a:p>
            <a:pPr>
              <a:spcBef>
                <a:spcPts val="0"/>
              </a:spcBef>
              <a:buNone/>
            </a:pPr>
            <a:r>
              <a:rPr lang="en-US" dirty="0">
                <a:latin typeface="Courier"/>
                <a:cs typeface="Courier"/>
              </a:rPr>
              <a:t>Albert Einstein said this about quantum mechanics:</a:t>
            </a:r>
          </a:p>
          <a:p>
            <a:pPr>
              <a:spcBef>
                <a:spcPts val="0"/>
              </a:spcBef>
              <a:buNone/>
            </a:pPr>
            <a:r>
              <a:rPr lang="en-US" dirty="0">
                <a:latin typeface="Courier"/>
                <a:cs typeface="Courier"/>
              </a:rPr>
              <a:t>&lt;/</a:t>
            </a:r>
            <a:r>
              <a:rPr lang="en-US" dirty="0" err="1">
                <a:latin typeface="Courier"/>
                <a:cs typeface="Courier"/>
              </a:rPr>
              <a:t>p</a:t>
            </a:r>
            <a:r>
              <a:rPr lang="en-US" dirty="0">
                <a:latin typeface="Courier"/>
                <a:cs typeface="Courier"/>
              </a:rPr>
              <a:t>&gt;</a:t>
            </a:r>
          </a:p>
          <a:p>
            <a:pPr>
              <a:spcBef>
                <a:spcPts val="0"/>
              </a:spcBef>
              <a:buNone/>
            </a:pPr>
            <a:endParaRPr lang="en-US" dirty="0">
              <a:latin typeface="Courier"/>
              <a:cs typeface="Courier"/>
            </a:endParaRPr>
          </a:p>
          <a:p>
            <a:pPr>
              <a:spcBef>
                <a:spcPts val="0"/>
              </a:spcBef>
              <a:buNone/>
            </a:pPr>
            <a:r>
              <a:rPr lang="en-US" dirty="0">
                <a:latin typeface="Courier"/>
                <a:cs typeface="Courier"/>
              </a:rPr>
              <a:t>&lt;</a:t>
            </a:r>
            <a:r>
              <a:rPr lang="en-US" dirty="0" err="1">
                <a:latin typeface="Courier"/>
                <a:cs typeface="Courier"/>
              </a:rPr>
              <a:t>blockquote</a:t>
            </a:r>
            <a:r>
              <a:rPr lang="en-US" dirty="0">
                <a:latin typeface="Courier"/>
                <a:cs typeface="Courier"/>
              </a:rPr>
              <a:t>&gt;</a:t>
            </a:r>
          </a:p>
          <a:p>
            <a:pPr>
              <a:spcBef>
                <a:spcPts val="0"/>
              </a:spcBef>
              <a:buNone/>
            </a:pPr>
            <a:r>
              <a:rPr lang="en-US" dirty="0">
                <a:latin typeface="Courier"/>
                <a:cs typeface="Courier"/>
              </a:rPr>
              <a:t>“God does not play dice.”</a:t>
            </a:r>
          </a:p>
          <a:p>
            <a:pPr>
              <a:spcBef>
                <a:spcPts val="0"/>
              </a:spcBef>
              <a:buNone/>
            </a:pPr>
            <a:r>
              <a:rPr lang="en-US" dirty="0">
                <a:latin typeface="Courier"/>
                <a:cs typeface="Courier"/>
              </a:rPr>
              <a:t>&lt;/</a:t>
            </a:r>
            <a:r>
              <a:rPr lang="en-US" dirty="0" err="1">
                <a:latin typeface="Courier"/>
                <a:cs typeface="Courier"/>
              </a:rPr>
              <a:t>blockquote</a:t>
            </a:r>
            <a:r>
              <a:rPr lang="en-US" dirty="0">
                <a:latin typeface="Courier"/>
                <a:cs typeface="Courier"/>
              </a:rPr>
              <a:t>&gt;</a:t>
            </a:r>
          </a:p>
          <a:p>
            <a:pPr>
              <a:spcBef>
                <a:spcPts val="0"/>
              </a:spcBef>
              <a:buNone/>
            </a:pPr>
            <a:endParaRPr lang="en-US" dirty="0">
              <a:latin typeface="Courier"/>
              <a:cs typeface="Courier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6D59D-81CE-6D4D-8B0F-353C58B5DFC7}" type="datetime4">
              <a:rPr lang="en-US" smtClean="0"/>
              <a:pPr/>
              <a:t>September 24,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CSCI E-12: Fundamentals of Web Site Development</a:t>
            </a:r>
          </a:p>
        </p:txBody>
      </p:sp>
      <p:sp>
        <p:nvSpPr>
          <p:cNvPr id="28" name="Right Arrow 27"/>
          <p:cNvSpPr/>
          <p:nvPr/>
        </p:nvSpPr>
        <p:spPr>
          <a:xfrm>
            <a:off x="4436717" y="4213329"/>
            <a:ext cx="488266" cy="54430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Picture 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2584" y="2788920"/>
            <a:ext cx="4477140" cy="395480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mp="http://schemas.microsoft.com/office/mac/powerpoint/2008/main" xmlns="" Requires="mp">
      <p:transition xmlns:p14="http://schemas.microsoft.com/office/powerpoint/2010/main" spd="slow">
        <p14:flip dir="l"/>
      </p:transition>
    </mc:Choice>
    <mc:Fallback>
      <p:transition spd="slow">
        <p:newsflash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Block level elements: &lt;pre&gt;</a:t>
            </a:r>
          </a:p>
        </p:txBody>
      </p:sp>
      <p:sp>
        <p:nvSpPr>
          <p:cNvPr id="22" name="Content Placeholder 21"/>
          <p:cNvSpPr>
            <a:spLocks noGrp="1"/>
          </p:cNvSpPr>
          <p:nvPr>
            <p:ph sz="half" idx="1"/>
          </p:nvPr>
        </p:nvSpPr>
        <p:spPr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>
                <a:latin typeface="Courier"/>
                <a:cs typeface="Courier"/>
              </a:rPr>
              <a:t>&lt;</a:t>
            </a:r>
            <a:r>
              <a:rPr lang="en-US" dirty="0" err="1">
                <a:latin typeface="Courier"/>
                <a:cs typeface="Courier"/>
              </a:rPr>
              <a:t>p</a:t>
            </a:r>
            <a:r>
              <a:rPr lang="en-US" dirty="0">
                <a:latin typeface="Courier"/>
                <a:cs typeface="Courier"/>
              </a:rPr>
              <a:t>&gt;</a:t>
            </a:r>
          </a:p>
          <a:p>
            <a:pPr>
              <a:spcBef>
                <a:spcPts val="0"/>
              </a:spcBef>
              <a:buNone/>
            </a:pPr>
            <a:r>
              <a:rPr lang="en-US" dirty="0">
                <a:latin typeface="Courier"/>
                <a:cs typeface="Courier"/>
              </a:rPr>
              <a:t>  A little bit of JavaScript:</a:t>
            </a:r>
          </a:p>
          <a:p>
            <a:pPr>
              <a:spcBef>
                <a:spcPts val="0"/>
              </a:spcBef>
              <a:buNone/>
            </a:pPr>
            <a:r>
              <a:rPr lang="en-US" dirty="0">
                <a:latin typeface="Courier"/>
                <a:cs typeface="Courier"/>
              </a:rPr>
              <a:t>&lt;/</a:t>
            </a:r>
            <a:r>
              <a:rPr lang="en-US" dirty="0" err="1">
                <a:latin typeface="Courier"/>
                <a:cs typeface="Courier"/>
              </a:rPr>
              <a:t>p</a:t>
            </a:r>
            <a:r>
              <a:rPr lang="en-US" dirty="0">
                <a:latin typeface="Courier"/>
                <a:cs typeface="Courier"/>
              </a:rPr>
              <a:t>&gt;</a:t>
            </a:r>
          </a:p>
          <a:p>
            <a:pPr>
              <a:spcBef>
                <a:spcPts val="0"/>
              </a:spcBef>
              <a:buNone/>
            </a:pPr>
            <a:endParaRPr lang="en-US" dirty="0">
              <a:latin typeface="Courier"/>
              <a:cs typeface="Courier"/>
            </a:endParaRPr>
          </a:p>
          <a:p>
            <a:pPr>
              <a:spcBef>
                <a:spcPts val="0"/>
              </a:spcBef>
              <a:buNone/>
            </a:pPr>
            <a:r>
              <a:rPr lang="en-US" dirty="0">
                <a:latin typeface="Courier"/>
                <a:cs typeface="Courier"/>
              </a:rPr>
              <a:t>&lt;pre&gt;</a:t>
            </a:r>
          </a:p>
          <a:p>
            <a:pPr>
              <a:spcBef>
                <a:spcPts val="0"/>
              </a:spcBef>
              <a:buNone/>
            </a:pPr>
            <a:r>
              <a:rPr lang="en-US" dirty="0">
                <a:latin typeface="Courier"/>
                <a:cs typeface="Courier"/>
              </a:rPr>
              <a:t>  if (</a:t>
            </a:r>
            <a:r>
              <a:rPr lang="en-US" dirty="0" err="1">
                <a:latin typeface="Courier"/>
                <a:cs typeface="Courier"/>
              </a:rPr>
              <a:t>showWindow</a:t>
            </a:r>
            <a:r>
              <a:rPr lang="en-US" dirty="0">
                <a:latin typeface="Courier"/>
                <a:cs typeface="Courier"/>
              </a:rPr>
              <a:t>) {</a:t>
            </a:r>
          </a:p>
          <a:p>
            <a:pPr>
              <a:spcBef>
                <a:spcPts val="0"/>
              </a:spcBef>
              <a:buNone/>
            </a:pPr>
            <a:r>
              <a:rPr lang="en-US" dirty="0">
                <a:latin typeface="Courier"/>
                <a:cs typeface="Courier"/>
              </a:rPr>
              <a:t>      </a:t>
            </a:r>
            <a:r>
              <a:rPr lang="en-US" dirty="0" err="1">
                <a:latin typeface="Courier"/>
                <a:cs typeface="Courier"/>
              </a:rPr>
              <a:t>alert("Hey</a:t>
            </a:r>
            <a:r>
              <a:rPr lang="en-US" dirty="0">
                <a:latin typeface="Courier"/>
                <a:cs typeface="Courier"/>
              </a:rPr>
              <a:t> there!");</a:t>
            </a:r>
          </a:p>
          <a:p>
            <a:pPr>
              <a:spcBef>
                <a:spcPts val="0"/>
              </a:spcBef>
              <a:buNone/>
            </a:pPr>
            <a:r>
              <a:rPr lang="en-US" dirty="0">
                <a:latin typeface="Courier"/>
                <a:cs typeface="Courier"/>
              </a:rPr>
              <a:t>  }</a:t>
            </a:r>
          </a:p>
          <a:p>
            <a:pPr>
              <a:spcBef>
                <a:spcPts val="0"/>
              </a:spcBef>
              <a:buNone/>
            </a:pPr>
            <a:r>
              <a:rPr lang="en-US" dirty="0">
                <a:latin typeface="Courier"/>
                <a:cs typeface="Courier"/>
              </a:rPr>
              <a:t>&lt;/pre&gt;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6D59D-81CE-6D4D-8B0F-353C58B5DFC7}" type="datetime4">
              <a:rPr lang="en-US" smtClean="0"/>
              <a:pPr/>
              <a:t>September 24,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CSCI E-12: Fundamentals of Web Site Development</a:t>
            </a:r>
          </a:p>
        </p:txBody>
      </p:sp>
      <p:sp>
        <p:nvSpPr>
          <p:cNvPr id="28" name="Right Arrow 27"/>
          <p:cNvSpPr/>
          <p:nvPr/>
        </p:nvSpPr>
        <p:spPr>
          <a:xfrm>
            <a:off x="4436717" y="4213329"/>
            <a:ext cx="488266" cy="54430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Picture 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2584" y="2788920"/>
            <a:ext cx="4449524" cy="393041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mp="http://schemas.microsoft.com/office/mac/powerpoint/2008/main" xmlns="" Requires="mp">
      <p:transition xmlns:p14="http://schemas.microsoft.com/office/powerpoint/2010/main" spd="slow">
        <p14:flip dir="l"/>
      </p:transition>
    </mc:Choice>
    <mc:Fallback>
      <p:transition spd="slow">
        <p:newsflash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Block level elements: &lt;div&gt;</a:t>
            </a:r>
          </a:p>
        </p:txBody>
      </p:sp>
      <p:sp>
        <p:nvSpPr>
          <p:cNvPr id="22" name="Content Placeholder 21"/>
          <p:cNvSpPr>
            <a:spLocks noGrp="1"/>
          </p:cNvSpPr>
          <p:nvPr>
            <p:ph sz="half" idx="1"/>
          </p:nvPr>
        </p:nvSpPr>
        <p:spPr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>
                <a:latin typeface="Courier"/>
                <a:cs typeface="Courier"/>
              </a:rPr>
              <a:t>&lt;div style=“border: thin solid black; padding: 5px; -</a:t>
            </a:r>
            <a:r>
              <a:rPr lang="en-US" dirty="0" err="1">
                <a:latin typeface="Courier"/>
                <a:cs typeface="Courier"/>
              </a:rPr>
              <a:t>webkit</a:t>
            </a:r>
            <a:r>
              <a:rPr lang="en-US" dirty="0">
                <a:latin typeface="Courier"/>
                <a:cs typeface="Courier"/>
              </a:rPr>
              <a:t>-border-radius: 5px”&gt;</a:t>
            </a:r>
          </a:p>
          <a:p>
            <a:pPr>
              <a:spcBef>
                <a:spcPts val="0"/>
              </a:spcBef>
              <a:buNone/>
            </a:pPr>
            <a:r>
              <a:rPr lang="en-US" dirty="0">
                <a:latin typeface="Courier"/>
                <a:cs typeface="Courier"/>
              </a:rPr>
              <a:t>  &lt;</a:t>
            </a:r>
            <a:r>
              <a:rPr lang="en-US" dirty="0" err="1">
                <a:latin typeface="Courier"/>
                <a:cs typeface="Courier"/>
              </a:rPr>
              <a:t>p</a:t>
            </a:r>
            <a:r>
              <a:rPr lang="en-US" dirty="0">
                <a:latin typeface="Courier"/>
                <a:cs typeface="Courier"/>
              </a:rPr>
              <a:t>&gt;</a:t>
            </a:r>
          </a:p>
          <a:p>
            <a:pPr>
              <a:spcBef>
                <a:spcPts val="0"/>
              </a:spcBef>
              <a:buNone/>
            </a:pPr>
            <a:r>
              <a:rPr lang="en-US" dirty="0">
                <a:latin typeface="Courier"/>
                <a:cs typeface="Courier"/>
              </a:rPr>
              <a:t>    The &amp;</a:t>
            </a:r>
            <a:r>
              <a:rPr lang="en-US" dirty="0" err="1">
                <a:latin typeface="Courier"/>
                <a:cs typeface="Courier"/>
              </a:rPr>
              <a:t>lt;div&amp;gt</a:t>
            </a:r>
            <a:r>
              <a:rPr lang="en-US" dirty="0">
                <a:latin typeface="Courier"/>
                <a:cs typeface="Courier"/>
              </a:rPr>
              <a:t>; tag is mainly used for defining structures that are styled.</a:t>
            </a:r>
          </a:p>
          <a:p>
            <a:pPr>
              <a:spcBef>
                <a:spcPts val="0"/>
              </a:spcBef>
              <a:buNone/>
            </a:pPr>
            <a:r>
              <a:rPr lang="en-US" dirty="0">
                <a:latin typeface="Courier"/>
                <a:cs typeface="Courier"/>
              </a:rPr>
              <a:t>  &lt;/</a:t>
            </a:r>
            <a:r>
              <a:rPr lang="en-US" dirty="0" err="1">
                <a:latin typeface="Courier"/>
                <a:cs typeface="Courier"/>
              </a:rPr>
              <a:t>p</a:t>
            </a:r>
            <a:r>
              <a:rPr lang="en-US" dirty="0">
                <a:latin typeface="Courier"/>
                <a:cs typeface="Courier"/>
              </a:rPr>
              <a:t>&gt;</a:t>
            </a:r>
          </a:p>
          <a:p>
            <a:pPr>
              <a:spcBef>
                <a:spcPts val="0"/>
              </a:spcBef>
              <a:buNone/>
            </a:pPr>
            <a:r>
              <a:rPr lang="en-US" dirty="0">
                <a:latin typeface="Courier"/>
                <a:cs typeface="Courier"/>
              </a:rPr>
              <a:t>&lt;/div&gt;</a:t>
            </a:r>
          </a:p>
          <a:p>
            <a:pPr>
              <a:spcBef>
                <a:spcPts val="0"/>
              </a:spcBef>
              <a:buNone/>
            </a:pPr>
            <a:endParaRPr lang="en-US" dirty="0">
              <a:latin typeface="Courier"/>
              <a:cs typeface="Courier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6D59D-81CE-6D4D-8B0F-353C58B5DFC7}" type="datetime4">
              <a:rPr lang="en-US" smtClean="0"/>
              <a:pPr/>
              <a:t>September 24,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CSCI E-12: Fundamentals of Web Site Development</a:t>
            </a:r>
          </a:p>
        </p:txBody>
      </p:sp>
      <p:sp>
        <p:nvSpPr>
          <p:cNvPr id="28" name="Right Arrow 27"/>
          <p:cNvSpPr/>
          <p:nvPr/>
        </p:nvSpPr>
        <p:spPr>
          <a:xfrm>
            <a:off x="4436717" y="4213329"/>
            <a:ext cx="488266" cy="54430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Picture 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2584" y="2788920"/>
            <a:ext cx="4449524" cy="393041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mp="http://schemas.microsoft.com/office/mac/powerpoint/2008/main" xmlns="" Requires="mp">
      <p:transition xmlns:p14="http://schemas.microsoft.com/office/powerpoint/2010/main" spd="slow">
        <p14:flip dir="l"/>
      </p:transition>
    </mc:Choice>
    <mc:Fallback>
      <p:transition spd="slow">
        <p:newsflash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Inline elements: &lt;</a:t>
            </a:r>
            <a:r>
              <a:rPr lang="en-US" dirty="0" err="1"/>
              <a:t>em</a:t>
            </a:r>
            <a:r>
              <a:rPr lang="en-US" dirty="0"/>
              <a:t>&gt;, &lt;strong&gt;, &lt;</a:t>
            </a:r>
            <a:r>
              <a:rPr lang="en-US" dirty="0" err="1"/>
              <a:t>br</a:t>
            </a:r>
            <a:r>
              <a:rPr lang="en-US" dirty="0"/>
              <a:t> /&gt;</a:t>
            </a:r>
          </a:p>
        </p:txBody>
      </p:sp>
      <p:sp>
        <p:nvSpPr>
          <p:cNvPr id="22" name="Content Placeholder 21"/>
          <p:cNvSpPr>
            <a:spLocks noGrp="1"/>
          </p:cNvSpPr>
          <p:nvPr>
            <p:ph sz="half" idx="1"/>
          </p:nvPr>
        </p:nvSpPr>
        <p:spPr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 fontScale="85000" lnSpcReduction="20000"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>
                <a:latin typeface="Courier"/>
                <a:cs typeface="Courier"/>
              </a:rPr>
              <a:t>&lt;</a:t>
            </a:r>
            <a:r>
              <a:rPr lang="en-US" dirty="0" err="1">
                <a:latin typeface="Courier"/>
                <a:cs typeface="Courier"/>
              </a:rPr>
              <a:t>p</a:t>
            </a:r>
            <a:r>
              <a:rPr lang="en-US" dirty="0">
                <a:latin typeface="Courier"/>
                <a:cs typeface="Courier"/>
              </a:rPr>
              <a:t>&gt;</a:t>
            </a:r>
          </a:p>
          <a:p>
            <a:pPr>
              <a:spcBef>
                <a:spcPts val="0"/>
              </a:spcBef>
              <a:buNone/>
            </a:pPr>
            <a:r>
              <a:rPr lang="en-US" dirty="0">
                <a:latin typeface="Courier"/>
                <a:cs typeface="Courier"/>
              </a:rPr>
              <a:t>Inline elements are generally used for &lt;</a:t>
            </a:r>
            <a:r>
              <a:rPr lang="en-US" dirty="0" err="1">
                <a:latin typeface="Courier"/>
                <a:cs typeface="Courier"/>
              </a:rPr>
              <a:t>em</a:t>
            </a:r>
            <a:r>
              <a:rPr lang="en-US" dirty="0">
                <a:latin typeface="Courier"/>
                <a:cs typeface="Courier"/>
              </a:rPr>
              <a:t>&gt;emphasizing&lt;/</a:t>
            </a:r>
            <a:r>
              <a:rPr lang="en-US" dirty="0" err="1">
                <a:latin typeface="Courier"/>
                <a:cs typeface="Courier"/>
              </a:rPr>
              <a:t>em</a:t>
            </a:r>
            <a:r>
              <a:rPr lang="en-US" dirty="0">
                <a:latin typeface="Courier"/>
                <a:cs typeface="Courier"/>
              </a:rPr>
              <a:t>&gt; text or &lt;strong&gt;bolding it.&lt;/strong&gt; Note how they don’t break lines and are contained in a block element.</a:t>
            </a:r>
          </a:p>
          <a:p>
            <a:pPr>
              <a:spcBef>
                <a:spcPts val="0"/>
              </a:spcBef>
              <a:buNone/>
            </a:pPr>
            <a:r>
              <a:rPr lang="en-US" dirty="0">
                <a:latin typeface="Courier"/>
                <a:cs typeface="Courier"/>
              </a:rPr>
              <a:t>&lt;/</a:t>
            </a:r>
            <a:r>
              <a:rPr lang="en-US" dirty="0" err="1">
                <a:latin typeface="Courier"/>
                <a:cs typeface="Courier"/>
              </a:rPr>
              <a:t>p</a:t>
            </a:r>
            <a:r>
              <a:rPr lang="en-US" dirty="0">
                <a:latin typeface="Courier"/>
                <a:cs typeface="Courier"/>
              </a:rPr>
              <a:t>&gt;</a:t>
            </a:r>
          </a:p>
          <a:p>
            <a:pPr>
              <a:spcBef>
                <a:spcPts val="0"/>
              </a:spcBef>
              <a:buNone/>
            </a:pPr>
            <a:r>
              <a:rPr lang="en-US" dirty="0">
                <a:latin typeface="Courier"/>
                <a:cs typeface="Courier"/>
              </a:rPr>
              <a:t>&lt;</a:t>
            </a:r>
            <a:r>
              <a:rPr lang="en-US" dirty="0" err="1">
                <a:latin typeface="Courier"/>
                <a:cs typeface="Courier"/>
              </a:rPr>
              <a:t>p</a:t>
            </a:r>
            <a:r>
              <a:rPr lang="en-US" dirty="0">
                <a:latin typeface="Courier"/>
                <a:cs typeface="Courier"/>
              </a:rPr>
              <a:t>&gt;</a:t>
            </a:r>
          </a:p>
          <a:p>
            <a:pPr>
              <a:spcBef>
                <a:spcPts val="0"/>
              </a:spcBef>
              <a:buNone/>
            </a:pPr>
            <a:r>
              <a:rPr lang="en-US" dirty="0">
                <a:latin typeface="Courier"/>
                <a:cs typeface="Courier"/>
              </a:rPr>
              <a:t>To break lines within a paragraph, do so with a &amp;</a:t>
            </a:r>
            <a:r>
              <a:rPr lang="en-US" dirty="0" err="1">
                <a:latin typeface="Courier"/>
                <a:cs typeface="Courier"/>
              </a:rPr>
              <a:t>lt;br&amp;gt</a:t>
            </a:r>
            <a:r>
              <a:rPr lang="en-US" dirty="0">
                <a:latin typeface="Courier"/>
                <a:cs typeface="Courier"/>
              </a:rPr>
              <a:t>; tag:</a:t>
            </a:r>
          </a:p>
          <a:p>
            <a:pPr>
              <a:spcBef>
                <a:spcPts val="0"/>
              </a:spcBef>
              <a:buNone/>
            </a:pPr>
            <a:r>
              <a:rPr lang="en-US" dirty="0">
                <a:latin typeface="Courier"/>
                <a:cs typeface="Courier"/>
              </a:rPr>
              <a:t>  &lt;</a:t>
            </a:r>
            <a:r>
              <a:rPr lang="en-US" dirty="0" err="1">
                <a:latin typeface="Courier"/>
                <a:cs typeface="Courier"/>
              </a:rPr>
              <a:t>br</a:t>
            </a:r>
            <a:r>
              <a:rPr lang="en-US" dirty="0">
                <a:latin typeface="Courier"/>
                <a:cs typeface="Courier"/>
              </a:rPr>
              <a:t> /&gt;</a:t>
            </a:r>
          </a:p>
          <a:p>
            <a:pPr>
              <a:spcBef>
                <a:spcPts val="0"/>
              </a:spcBef>
              <a:buNone/>
            </a:pPr>
            <a:r>
              <a:rPr lang="en-US" dirty="0">
                <a:latin typeface="Courier"/>
                <a:cs typeface="Courier"/>
              </a:rPr>
              <a:t>  First line...</a:t>
            </a:r>
          </a:p>
          <a:p>
            <a:pPr>
              <a:spcBef>
                <a:spcPts val="0"/>
              </a:spcBef>
              <a:buNone/>
            </a:pPr>
            <a:r>
              <a:rPr lang="en-US" dirty="0">
                <a:latin typeface="Courier"/>
                <a:cs typeface="Courier"/>
              </a:rPr>
              <a:t>  &lt;</a:t>
            </a:r>
            <a:r>
              <a:rPr lang="en-US" dirty="0" err="1">
                <a:latin typeface="Courier"/>
                <a:cs typeface="Courier"/>
              </a:rPr>
              <a:t>br</a:t>
            </a:r>
            <a:r>
              <a:rPr lang="en-US" dirty="0">
                <a:latin typeface="Courier"/>
                <a:cs typeface="Courier"/>
              </a:rPr>
              <a:t> /&gt;</a:t>
            </a:r>
          </a:p>
          <a:p>
            <a:pPr>
              <a:spcBef>
                <a:spcPts val="0"/>
              </a:spcBef>
              <a:buNone/>
            </a:pPr>
            <a:r>
              <a:rPr lang="en-US" dirty="0">
                <a:latin typeface="Courier"/>
                <a:cs typeface="Courier"/>
              </a:rPr>
              <a:t>  Second line...</a:t>
            </a:r>
          </a:p>
          <a:p>
            <a:pPr>
              <a:spcBef>
                <a:spcPts val="0"/>
              </a:spcBef>
              <a:buNone/>
            </a:pPr>
            <a:r>
              <a:rPr lang="en-US" dirty="0">
                <a:latin typeface="Courier"/>
                <a:cs typeface="Courier"/>
              </a:rPr>
              <a:t>&lt;/</a:t>
            </a:r>
            <a:r>
              <a:rPr lang="en-US" dirty="0" err="1">
                <a:latin typeface="Courier"/>
                <a:cs typeface="Courier"/>
              </a:rPr>
              <a:t>p</a:t>
            </a:r>
            <a:r>
              <a:rPr lang="en-US" dirty="0">
                <a:latin typeface="Courier"/>
                <a:cs typeface="Courier"/>
              </a:rPr>
              <a:t>&gt;</a:t>
            </a:r>
          </a:p>
          <a:p>
            <a:pPr>
              <a:spcBef>
                <a:spcPts val="0"/>
              </a:spcBef>
              <a:buNone/>
            </a:pPr>
            <a:endParaRPr lang="en-US" dirty="0">
              <a:latin typeface="Courier"/>
              <a:cs typeface="Courier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6D59D-81CE-6D4D-8B0F-353C58B5DFC7}" type="datetime4">
              <a:rPr lang="en-US" smtClean="0"/>
              <a:pPr/>
              <a:t>September 24,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CSCI E-12: Fundamentals of Web Site Development</a:t>
            </a:r>
          </a:p>
        </p:txBody>
      </p:sp>
      <p:sp>
        <p:nvSpPr>
          <p:cNvPr id="28" name="Right Arrow 27"/>
          <p:cNvSpPr/>
          <p:nvPr/>
        </p:nvSpPr>
        <p:spPr>
          <a:xfrm>
            <a:off x="4436717" y="4213329"/>
            <a:ext cx="488266" cy="54430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Picture 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2584" y="2788920"/>
            <a:ext cx="4449524" cy="393041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mp="http://schemas.microsoft.com/office/mac/powerpoint/2008/main" xmlns="" Requires="mp">
      <p:transition xmlns:p14="http://schemas.microsoft.com/office/powerpoint/2010/main" spd="slow">
        <p14:flip dir="l"/>
      </p:transition>
    </mc:Choice>
    <mc:Fallback>
      <p:transition spd="slow">
        <p:newsflash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925" y="1239807"/>
            <a:ext cx="8308975" cy="1143000"/>
          </a:xfrm>
        </p:spPr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idx="1"/>
          </p:nvPr>
        </p:nvSpPr>
        <p:spPr>
          <a:xfrm>
            <a:off x="415925" y="2553230"/>
            <a:ext cx="8308975" cy="3756684"/>
          </a:xfrm>
        </p:spPr>
        <p:txBody>
          <a:bodyPr/>
          <a:lstStyle/>
          <a:p>
            <a:r>
              <a:rPr lang="en-US" dirty="0"/>
              <a:t>Michael D. Hilborn</a:t>
            </a:r>
          </a:p>
          <a:p>
            <a:r>
              <a:rPr lang="en-US" dirty="0"/>
              <a:t>But you can call me “Mike”</a:t>
            </a:r>
          </a:p>
          <a:p>
            <a:r>
              <a:rPr lang="en-US" dirty="0"/>
              <a:t>Contact:</a:t>
            </a:r>
          </a:p>
          <a:p>
            <a:pPr lvl="1"/>
            <a:r>
              <a:rPr lang="en-US" dirty="0"/>
              <a:t>Discussion board on course web site</a:t>
            </a:r>
          </a:p>
          <a:p>
            <a:pPr lvl="1"/>
            <a:r>
              <a:rPr lang="en-US" dirty="0"/>
              <a:t>Canvas inbox</a:t>
            </a:r>
          </a:p>
          <a:p>
            <a:pPr lvl="1"/>
            <a:r>
              <a:rPr lang="en-US" dirty="0"/>
              <a:t>Last resort: </a:t>
            </a:r>
            <a:r>
              <a:rPr lang="en-US" dirty="0">
                <a:hlinkClick r:id="rId3"/>
              </a:rPr>
              <a:t>hilborn@fas.harvard.edu</a:t>
            </a:r>
            <a:endParaRPr lang="en-US" dirty="0"/>
          </a:p>
          <a:p>
            <a:pPr marL="22860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CSCI E-12: Fundamentals of Web Site Development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76850-F42B-EE47-A13B-B9DF60A5846E}" type="datetime4">
              <a:rPr lang="en-US" smtClean="0"/>
              <a:pPr/>
              <a:t>September 24, 2018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mp="http://schemas.microsoft.com/office/mac/powerpoint/2008/main" xmlns="" Requires="mp">
      <p:transition xmlns:p14="http://schemas.microsoft.com/office/powerpoint/2010/main" spd="slow">
        <p14:flip dir="l"/>
      </p:transition>
    </mc:Choice>
    <mc:Fallback>
      <p:transition spd="slow">
        <p:newsflash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Inline elements: &lt;span&gt;</a:t>
            </a:r>
          </a:p>
        </p:txBody>
      </p:sp>
      <p:sp>
        <p:nvSpPr>
          <p:cNvPr id="22" name="Content Placeholder 21"/>
          <p:cNvSpPr>
            <a:spLocks noGrp="1"/>
          </p:cNvSpPr>
          <p:nvPr>
            <p:ph sz="half" idx="1"/>
          </p:nvPr>
        </p:nvSpPr>
        <p:spPr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>
                <a:latin typeface="Courier"/>
                <a:cs typeface="Courier"/>
              </a:rPr>
              <a:t>&lt;</a:t>
            </a:r>
            <a:r>
              <a:rPr lang="en-US" dirty="0" err="1">
                <a:latin typeface="Courier"/>
                <a:cs typeface="Courier"/>
              </a:rPr>
              <a:t>p</a:t>
            </a:r>
            <a:r>
              <a:rPr lang="en-US" dirty="0">
                <a:latin typeface="Courier"/>
                <a:cs typeface="Courier"/>
              </a:rPr>
              <a:t>&gt;</a:t>
            </a:r>
          </a:p>
          <a:p>
            <a:pPr>
              <a:spcBef>
                <a:spcPts val="0"/>
              </a:spcBef>
              <a:buNone/>
            </a:pPr>
            <a:r>
              <a:rPr lang="en-US" dirty="0">
                <a:latin typeface="Courier"/>
                <a:cs typeface="Courier"/>
              </a:rPr>
              <a:t>    The &amp;</a:t>
            </a:r>
            <a:r>
              <a:rPr lang="en-US" dirty="0" err="1">
                <a:latin typeface="Courier"/>
                <a:cs typeface="Courier"/>
              </a:rPr>
              <a:t>lt;span&amp;gt</a:t>
            </a:r>
            <a:r>
              <a:rPr lang="en-US" dirty="0">
                <a:latin typeface="Courier"/>
                <a:cs typeface="Courier"/>
              </a:rPr>
              <a:t>; tag is the inline equivalent of the &amp;</a:t>
            </a:r>
            <a:r>
              <a:rPr lang="en-US" dirty="0" err="1">
                <a:latin typeface="Courier"/>
                <a:cs typeface="Courier"/>
              </a:rPr>
              <a:t>lt;div&amp;gt</a:t>
            </a:r>
            <a:r>
              <a:rPr lang="en-US" dirty="0">
                <a:latin typeface="Courier"/>
                <a:cs typeface="Courier"/>
              </a:rPr>
              <a:t>; and used mostly for &lt;span style="background-color: yellow; color: red; font-weight: bold;"&gt;styling text&lt;/span&gt; within a block level element.</a:t>
            </a:r>
          </a:p>
          <a:p>
            <a:pPr>
              <a:spcBef>
                <a:spcPts val="0"/>
              </a:spcBef>
              <a:buNone/>
            </a:pPr>
            <a:r>
              <a:rPr lang="en-US" dirty="0">
                <a:latin typeface="Courier"/>
                <a:cs typeface="Courier"/>
              </a:rPr>
              <a:t>&lt;/</a:t>
            </a:r>
            <a:r>
              <a:rPr lang="en-US" dirty="0" err="1">
                <a:latin typeface="Courier"/>
                <a:cs typeface="Courier"/>
              </a:rPr>
              <a:t>p</a:t>
            </a:r>
            <a:r>
              <a:rPr lang="en-US" dirty="0">
                <a:latin typeface="Courier"/>
                <a:cs typeface="Courier"/>
              </a:rPr>
              <a:t>&gt;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6D59D-81CE-6D4D-8B0F-353C58B5DFC7}" type="datetime4">
              <a:rPr lang="en-US" smtClean="0"/>
              <a:pPr/>
              <a:t>September 24,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CSCI E-12: Fundamentals of Web Site Development</a:t>
            </a:r>
          </a:p>
        </p:txBody>
      </p:sp>
      <p:sp>
        <p:nvSpPr>
          <p:cNvPr id="28" name="Right Arrow 27"/>
          <p:cNvSpPr/>
          <p:nvPr/>
        </p:nvSpPr>
        <p:spPr>
          <a:xfrm>
            <a:off x="4436717" y="4213329"/>
            <a:ext cx="488266" cy="54430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Picture 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2584" y="2788920"/>
            <a:ext cx="4449524" cy="393041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mp="http://schemas.microsoft.com/office/mac/powerpoint/2008/main" xmlns="" Requires="mp">
      <p:transition xmlns:p14="http://schemas.microsoft.com/office/powerpoint/2010/main" spd="slow">
        <p14:flip dir="l"/>
      </p:transition>
    </mc:Choice>
    <mc:Fallback>
      <p:transition spd="slow">
        <p:newsflash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Anchor/Link Element: &lt;a&gt;</a:t>
            </a:r>
          </a:p>
        </p:txBody>
      </p:sp>
      <p:sp>
        <p:nvSpPr>
          <p:cNvPr id="22" name="Content Placeholder 21"/>
          <p:cNvSpPr>
            <a:spLocks noGrp="1"/>
          </p:cNvSpPr>
          <p:nvPr>
            <p:ph sz="half" idx="1"/>
          </p:nvPr>
        </p:nvSpPr>
        <p:spPr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>
                <a:latin typeface="Courier"/>
                <a:cs typeface="Courier"/>
              </a:rPr>
              <a:t> &lt;</a:t>
            </a:r>
            <a:r>
              <a:rPr lang="en-US" dirty="0" err="1">
                <a:latin typeface="Courier"/>
                <a:cs typeface="Courier"/>
              </a:rPr>
              <a:t>p</a:t>
            </a:r>
            <a:r>
              <a:rPr lang="en-US" dirty="0">
                <a:latin typeface="Courier"/>
                <a:cs typeface="Courier"/>
              </a:rPr>
              <a:t>&gt;</a:t>
            </a:r>
          </a:p>
          <a:p>
            <a:pPr>
              <a:spcBef>
                <a:spcPts val="0"/>
              </a:spcBef>
              <a:buNone/>
            </a:pPr>
            <a:r>
              <a:rPr lang="en-US" dirty="0">
                <a:latin typeface="Courier"/>
                <a:cs typeface="Courier"/>
              </a:rPr>
              <a:t>    A very boring link to the &lt;a </a:t>
            </a:r>
            <a:r>
              <a:rPr lang="en-US" dirty="0" err="1">
                <a:latin typeface="Courier"/>
                <a:cs typeface="Courier"/>
              </a:rPr>
              <a:t>href</a:t>
            </a:r>
            <a:r>
              <a:rPr lang="en-US" dirty="0">
                <a:latin typeface="Courier"/>
                <a:cs typeface="Courier"/>
              </a:rPr>
              <a:t>="http://</a:t>
            </a:r>
            <a:r>
              <a:rPr lang="en-US" dirty="0" err="1">
                <a:latin typeface="Courier"/>
                <a:cs typeface="Courier"/>
              </a:rPr>
              <a:t>www.harvard.edu</a:t>
            </a:r>
            <a:r>
              <a:rPr lang="en-US" dirty="0">
                <a:latin typeface="Courier"/>
                <a:cs typeface="Courier"/>
              </a:rPr>
              <a:t>"&gt;Harvard home page&lt;/a&gt;.</a:t>
            </a:r>
          </a:p>
          <a:p>
            <a:pPr>
              <a:spcBef>
                <a:spcPts val="0"/>
              </a:spcBef>
              <a:buNone/>
            </a:pPr>
            <a:r>
              <a:rPr lang="en-US" dirty="0">
                <a:latin typeface="Courier"/>
                <a:cs typeface="Courier"/>
              </a:rPr>
              <a:t>  &lt;/</a:t>
            </a:r>
            <a:r>
              <a:rPr lang="en-US" dirty="0" err="1">
                <a:latin typeface="Courier"/>
                <a:cs typeface="Courier"/>
              </a:rPr>
              <a:t>p</a:t>
            </a:r>
            <a:r>
              <a:rPr lang="en-US" dirty="0">
                <a:latin typeface="Courier"/>
                <a:cs typeface="Courier"/>
              </a:rPr>
              <a:t>&gt;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6D59D-81CE-6D4D-8B0F-353C58B5DFC7}" type="datetime4">
              <a:rPr lang="en-US" smtClean="0"/>
              <a:pPr/>
              <a:t>September 24,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CSCI E-12: Fundamentals of Web Site Development</a:t>
            </a:r>
          </a:p>
        </p:txBody>
      </p:sp>
      <p:sp>
        <p:nvSpPr>
          <p:cNvPr id="28" name="Right Arrow 27"/>
          <p:cNvSpPr/>
          <p:nvPr/>
        </p:nvSpPr>
        <p:spPr>
          <a:xfrm>
            <a:off x="4436717" y="4213329"/>
            <a:ext cx="488266" cy="54430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Picture 7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2584" y="2788920"/>
            <a:ext cx="4449524" cy="393041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mp="http://schemas.microsoft.com/office/mac/powerpoint/2008/main" xmlns="" Requires="mp">
      <p:transition xmlns:p14="http://schemas.microsoft.com/office/powerpoint/2010/main" spd="slow">
        <p14:flip dir="l"/>
      </p:transition>
    </mc:Choice>
    <mc:Fallback>
      <p:transition spd="slow">
        <p:newsflash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 Element: &lt;</a:t>
            </a:r>
            <a:r>
              <a:rPr lang="en-US" dirty="0" err="1"/>
              <a:t>img</a:t>
            </a:r>
            <a:r>
              <a:rPr lang="en-US" dirty="0"/>
              <a:t> /&gt;</a:t>
            </a:r>
          </a:p>
        </p:txBody>
      </p:sp>
      <p:sp>
        <p:nvSpPr>
          <p:cNvPr id="22" name="Content Placeholder 21"/>
          <p:cNvSpPr>
            <a:spLocks noGrp="1"/>
          </p:cNvSpPr>
          <p:nvPr>
            <p:ph sz="half" idx="1"/>
          </p:nvPr>
        </p:nvSpPr>
        <p:spPr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>
                <a:latin typeface="Courier"/>
                <a:cs typeface="Courier"/>
              </a:rPr>
              <a:t>  &lt;</a:t>
            </a:r>
            <a:r>
              <a:rPr lang="en-US" dirty="0" err="1">
                <a:latin typeface="Courier"/>
                <a:cs typeface="Courier"/>
              </a:rPr>
              <a:t>p</a:t>
            </a:r>
            <a:r>
              <a:rPr lang="en-US" dirty="0">
                <a:latin typeface="Courier"/>
                <a:cs typeface="Courier"/>
              </a:rPr>
              <a:t>&gt;</a:t>
            </a:r>
          </a:p>
          <a:p>
            <a:pPr>
              <a:spcBef>
                <a:spcPts val="0"/>
              </a:spcBef>
              <a:buNone/>
            </a:pPr>
            <a:r>
              <a:rPr lang="en-US" dirty="0">
                <a:latin typeface="Courier"/>
                <a:cs typeface="Courier"/>
              </a:rPr>
              <a:t>    &lt;</a:t>
            </a:r>
            <a:r>
              <a:rPr lang="en-US" dirty="0" err="1">
                <a:latin typeface="Courier"/>
                <a:cs typeface="Courier"/>
              </a:rPr>
              <a:t>img</a:t>
            </a:r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err="1">
                <a:latin typeface="Courier"/>
                <a:cs typeface="Courier"/>
              </a:rPr>
              <a:t>src</a:t>
            </a:r>
            <a:r>
              <a:rPr lang="en-US" dirty="0">
                <a:latin typeface="Courier"/>
                <a:cs typeface="Courier"/>
              </a:rPr>
              <a:t>="</a:t>
            </a:r>
            <a:r>
              <a:rPr lang="en-US" dirty="0" err="1">
                <a:latin typeface="Courier"/>
                <a:cs typeface="Courier"/>
              </a:rPr>
              <a:t>images/scooby-doo.jpg</a:t>
            </a:r>
            <a:r>
              <a:rPr lang="en-US" dirty="0">
                <a:latin typeface="Courier"/>
                <a:cs typeface="Courier"/>
              </a:rPr>
              <a:t>" alt="Scooby Doo" /&gt;</a:t>
            </a:r>
          </a:p>
          <a:p>
            <a:pPr>
              <a:spcBef>
                <a:spcPts val="0"/>
              </a:spcBef>
              <a:buNone/>
            </a:pPr>
            <a:r>
              <a:rPr lang="en-US" dirty="0">
                <a:latin typeface="Courier"/>
                <a:cs typeface="Courier"/>
              </a:rPr>
              <a:t>    &lt;</a:t>
            </a:r>
            <a:r>
              <a:rPr lang="en-US" dirty="0" err="1">
                <a:latin typeface="Courier"/>
                <a:cs typeface="Courier"/>
              </a:rPr>
              <a:t>br</a:t>
            </a:r>
            <a:r>
              <a:rPr lang="en-US" dirty="0">
                <a:latin typeface="Courier"/>
                <a:cs typeface="Courier"/>
              </a:rPr>
              <a:t> /&gt;</a:t>
            </a:r>
          </a:p>
          <a:p>
            <a:pPr>
              <a:spcBef>
                <a:spcPts val="0"/>
              </a:spcBef>
              <a:buNone/>
            </a:pPr>
            <a:r>
              <a:rPr lang="en-US" dirty="0">
                <a:latin typeface="Courier"/>
                <a:cs typeface="Courier"/>
              </a:rPr>
              <a:t>    The web can show images???</a:t>
            </a:r>
          </a:p>
          <a:p>
            <a:pPr>
              <a:spcBef>
                <a:spcPts val="0"/>
              </a:spcBef>
              <a:buNone/>
            </a:pPr>
            <a:r>
              <a:rPr lang="en-US" dirty="0">
                <a:latin typeface="Courier"/>
                <a:cs typeface="Courier"/>
              </a:rPr>
              <a:t>  &lt;/</a:t>
            </a:r>
            <a:r>
              <a:rPr lang="en-US" dirty="0" err="1">
                <a:latin typeface="Courier"/>
                <a:cs typeface="Courier"/>
              </a:rPr>
              <a:t>p</a:t>
            </a:r>
            <a:r>
              <a:rPr lang="en-US" dirty="0">
                <a:latin typeface="Courier"/>
                <a:cs typeface="Courier"/>
              </a:rPr>
              <a:t>&gt;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6D59D-81CE-6D4D-8B0F-353C58B5DFC7}" type="datetime4">
              <a:rPr lang="en-US" smtClean="0"/>
              <a:pPr/>
              <a:t>September 24,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CSCI E-12: Fundamentals of Web Site Development</a:t>
            </a:r>
          </a:p>
        </p:txBody>
      </p:sp>
      <p:sp>
        <p:nvSpPr>
          <p:cNvPr id="28" name="Right Arrow 27"/>
          <p:cNvSpPr/>
          <p:nvPr/>
        </p:nvSpPr>
        <p:spPr>
          <a:xfrm>
            <a:off x="4436717" y="4213329"/>
            <a:ext cx="488266" cy="54430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Picture 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2584" y="2788920"/>
            <a:ext cx="4449524" cy="393041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mp="http://schemas.microsoft.com/office/mac/powerpoint/2008/main" xmlns="" Requires="mp">
      <p:transition xmlns:p14="http://schemas.microsoft.com/office/powerpoint/2010/main" spd="slow">
        <p14:flip dir="l"/>
      </p:transition>
    </mc:Choice>
    <mc:Fallback>
      <p:transition spd="slow">
        <p:newsflash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Lists: Ordered List (&lt;</a:t>
            </a:r>
            <a:r>
              <a:rPr lang="en-US" dirty="0" err="1"/>
              <a:t>ol</a:t>
            </a:r>
            <a:r>
              <a:rPr lang="en-US" dirty="0"/>
              <a:t>&gt;, &lt;</a:t>
            </a:r>
            <a:r>
              <a:rPr lang="en-US" dirty="0" err="1"/>
              <a:t>li</a:t>
            </a:r>
            <a:r>
              <a:rPr lang="en-US" dirty="0"/>
              <a:t>&gt;)</a:t>
            </a:r>
          </a:p>
        </p:txBody>
      </p:sp>
      <p:sp>
        <p:nvSpPr>
          <p:cNvPr id="22" name="Content Placeholder 21"/>
          <p:cNvSpPr>
            <a:spLocks noGrp="1"/>
          </p:cNvSpPr>
          <p:nvPr>
            <p:ph sz="half" idx="1"/>
          </p:nvPr>
        </p:nvSpPr>
        <p:spPr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>
                <a:latin typeface="Courier"/>
                <a:cs typeface="Courier"/>
              </a:rPr>
              <a:t>  &lt;</a:t>
            </a:r>
            <a:r>
              <a:rPr lang="en-US" dirty="0" err="1">
                <a:latin typeface="Courier"/>
                <a:cs typeface="Courier"/>
              </a:rPr>
              <a:t>p</a:t>
            </a:r>
            <a:r>
              <a:rPr lang="en-US" dirty="0">
                <a:latin typeface="Courier"/>
                <a:cs typeface="Courier"/>
              </a:rPr>
              <a:t>&gt;</a:t>
            </a:r>
          </a:p>
          <a:p>
            <a:pPr>
              <a:spcBef>
                <a:spcPts val="0"/>
              </a:spcBef>
              <a:buNone/>
            </a:pPr>
            <a:r>
              <a:rPr lang="en-US" dirty="0">
                <a:latin typeface="Courier"/>
                <a:cs typeface="Courier"/>
              </a:rPr>
              <a:t>    Business plan:</a:t>
            </a:r>
          </a:p>
          <a:p>
            <a:pPr>
              <a:spcBef>
                <a:spcPts val="0"/>
              </a:spcBef>
              <a:buNone/>
            </a:pPr>
            <a:r>
              <a:rPr lang="en-US" dirty="0">
                <a:latin typeface="Courier"/>
                <a:cs typeface="Courier"/>
              </a:rPr>
              <a:t>  &lt;/</a:t>
            </a:r>
            <a:r>
              <a:rPr lang="en-US" dirty="0" err="1">
                <a:latin typeface="Courier"/>
                <a:cs typeface="Courier"/>
              </a:rPr>
              <a:t>p</a:t>
            </a:r>
            <a:r>
              <a:rPr lang="en-US" dirty="0">
                <a:latin typeface="Courier"/>
                <a:cs typeface="Courier"/>
              </a:rPr>
              <a:t>&gt;</a:t>
            </a:r>
          </a:p>
          <a:p>
            <a:pPr>
              <a:spcBef>
                <a:spcPts val="0"/>
              </a:spcBef>
              <a:buNone/>
            </a:pPr>
            <a:r>
              <a:rPr lang="en-US" dirty="0">
                <a:latin typeface="Courier"/>
                <a:cs typeface="Courier"/>
              </a:rPr>
              <a:t>  &lt;</a:t>
            </a:r>
            <a:r>
              <a:rPr lang="en-US" dirty="0" err="1">
                <a:latin typeface="Courier"/>
                <a:cs typeface="Courier"/>
              </a:rPr>
              <a:t>ol</a:t>
            </a:r>
            <a:r>
              <a:rPr lang="en-US" dirty="0">
                <a:latin typeface="Courier"/>
                <a:cs typeface="Courier"/>
              </a:rPr>
              <a:t>&gt;</a:t>
            </a:r>
          </a:p>
          <a:p>
            <a:pPr>
              <a:spcBef>
                <a:spcPts val="0"/>
              </a:spcBef>
              <a:buNone/>
            </a:pPr>
            <a:r>
              <a:rPr lang="en-US" dirty="0">
                <a:latin typeface="Courier"/>
                <a:cs typeface="Courier"/>
              </a:rPr>
              <a:t>    &lt;</a:t>
            </a:r>
            <a:r>
              <a:rPr lang="en-US" dirty="0" err="1">
                <a:latin typeface="Courier"/>
                <a:cs typeface="Courier"/>
              </a:rPr>
              <a:t>li</a:t>
            </a:r>
            <a:r>
              <a:rPr lang="en-US" dirty="0">
                <a:latin typeface="Courier"/>
                <a:cs typeface="Courier"/>
              </a:rPr>
              <a:t>&gt;Learn XHTML&lt;/</a:t>
            </a:r>
            <a:r>
              <a:rPr lang="en-US" dirty="0" err="1">
                <a:latin typeface="Courier"/>
                <a:cs typeface="Courier"/>
              </a:rPr>
              <a:t>li</a:t>
            </a:r>
            <a:r>
              <a:rPr lang="en-US" dirty="0">
                <a:latin typeface="Courier"/>
                <a:cs typeface="Courier"/>
              </a:rPr>
              <a:t>&gt;</a:t>
            </a:r>
          </a:p>
          <a:p>
            <a:pPr>
              <a:spcBef>
                <a:spcPts val="0"/>
              </a:spcBef>
              <a:buNone/>
            </a:pPr>
            <a:r>
              <a:rPr lang="en-US" dirty="0">
                <a:latin typeface="Courier"/>
                <a:cs typeface="Courier"/>
              </a:rPr>
              <a:t>    &lt;</a:t>
            </a:r>
            <a:r>
              <a:rPr lang="en-US" dirty="0" err="1">
                <a:latin typeface="Courier"/>
                <a:cs typeface="Courier"/>
              </a:rPr>
              <a:t>li</a:t>
            </a:r>
            <a:r>
              <a:rPr lang="en-US" dirty="0">
                <a:latin typeface="Courier"/>
                <a:cs typeface="Courier"/>
              </a:rPr>
              <a:t>&gt;Write web page&lt;/</a:t>
            </a:r>
            <a:r>
              <a:rPr lang="en-US" dirty="0" err="1">
                <a:latin typeface="Courier"/>
                <a:cs typeface="Courier"/>
              </a:rPr>
              <a:t>li</a:t>
            </a:r>
            <a:r>
              <a:rPr lang="en-US" dirty="0">
                <a:latin typeface="Courier"/>
                <a:cs typeface="Courier"/>
              </a:rPr>
              <a:t>&gt;</a:t>
            </a:r>
          </a:p>
          <a:p>
            <a:pPr>
              <a:spcBef>
                <a:spcPts val="0"/>
              </a:spcBef>
              <a:buNone/>
            </a:pPr>
            <a:r>
              <a:rPr lang="en-US" dirty="0">
                <a:latin typeface="Courier"/>
                <a:cs typeface="Courier"/>
              </a:rPr>
              <a:t>    &lt;</a:t>
            </a:r>
            <a:r>
              <a:rPr lang="en-US" dirty="0" err="1">
                <a:latin typeface="Courier"/>
                <a:cs typeface="Courier"/>
              </a:rPr>
              <a:t>li</a:t>
            </a:r>
            <a:r>
              <a:rPr lang="en-US" dirty="0">
                <a:latin typeface="Courier"/>
                <a:cs typeface="Courier"/>
              </a:rPr>
              <a:t>&gt;Publish web page on server&lt;/</a:t>
            </a:r>
            <a:r>
              <a:rPr lang="en-US" dirty="0" err="1">
                <a:latin typeface="Courier"/>
                <a:cs typeface="Courier"/>
              </a:rPr>
              <a:t>li</a:t>
            </a:r>
            <a:r>
              <a:rPr lang="en-US" dirty="0">
                <a:latin typeface="Courier"/>
                <a:cs typeface="Courier"/>
              </a:rPr>
              <a:t>&gt;</a:t>
            </a:r>
          </a:p>
          <a:p>
            <a:pPr>
              <a:spcBef>
                <a:spcPts val="0"/>
              </a:spcBef>
              <a:buNone/>
            </a:pPr>
            <a:r>
              <a:rPr lang="en-US" dirty="0">
                <a:latin typeface="Courier"/>
                <a:cs typeface="Courier"/>
              </a:rPr>
              <a:t>    &lt;</a:t>
            </a:r>
            <a:r>
              <a:rPr lang="en-US" dirty="0" err="1">
                <a:latin typeface="Courier"/>
                <a:cs typeface="Courier"/>
              </a:rPr>
              <a:t>li</a:t>
            </a:r>
            <a:r>
              <a:rPr lang="en-US" dirty="0">
                <a:latin typeface="Courier"/>
                <a:cs typeface="Courier"/>
              </a:rPr>
              <a:t>&gt;PROFIT!&lt;/</a:t>
            </a:r>
            <a:r>
              <a:rPr lang="en-US" dirty="0" err="1">
                <a:latin typeface="Courier"/>
                <a:cs typeface="Courier"/>
              </a:rPr>
              <a:t>li</a:t>
            </a:r>
            <a:r>
              <a:rPr lang="en-US" dirty="0">
                <a:latin typeface="Courier"/>
                <a:cs typeface="Courier"/>
              </a:rPr>
              <a:t>&gt;</a:t>
            </a:r>
          </a:p>
          <a:p>
            <a:pPr>
              <a:spcBef>
                <a:spcPts val="0"/>
              </a:spcBef>
              <a:buNone/>
            </a:pPr>
            <a:r>
              <a:rPr lang="en-US" dirty="0">
                <a:latin typeface="Courier"/>
                <a:cs typeface="Courier"/>
              </a:rPr>
              <a:t>  &lt;/</a:t>
            </a:r>
            <a:r>
              <a:rPr lang="en-US" dirty="0" err="1">
                <a:latin typeface="Courier"/>
                <a:cs typeface="Courier"/>
              </a:rPr>
              <a:t>ol</a:t>
            </a:r>
            <a:r>
              <a:rPr lang="en-US" dirty="0">
                <a:latin typeface="Courier"/>
                <a:cs typeface="Courier"/>
              </a:rPr>
              <a:t>&gt;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6D59D-81CE-6D4D-8B0F-353C58B5DFC7}" type="datetime4">
              <a:rPr lang="en-US" smtClean="0"/>
              <a:pPr/>
              <a:t>September 24,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CSCI E-12: Fundamentals of Web Site Development</a:t>
            </a:r>
          </a:p>
        </p:txBody>
      </p:sp>
      <p:sp>
        <p:nvSpPr>
          <p:cNvPr id="28" name="Right Arrow 27"/>
          <p:cNvSpPr/>
          <p:nvPr/>
        </p:nvSpPr>
        <p:spPr>
          <a:xfrm>
            <a:off x="4436717" y="4213329"/>
            <a:ext cx="488266" cy="54430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Picture 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2584" y="2788920"/>
            <a:ext cx="4449524" cy="393041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mp="http://schemas.microsoft.com/office/mac/powerpoint/2008/main" xmlns="" Requires="mp">
      <p:transition xmlns:p14="http://schemas.microsoft.com/office/powerpoint/2010/main" spd="slow">
        <p14:flip dir="l"/>
      </p:transition>
    </mc:Choice>
    <mc:Fallback>
      <p:transition spd="slow">
        <p:newsflash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Lists: Unordered List (&lt;</a:t>
            </a:r>
            <a:r>
              <a:rPr lang="en-US" dirty="0" err="1"/>
              <a:t>ul</a:t>
            </a:r>
            <a:r>
              <a:rPr lang="en-US" dirty="0"/>
              <a:t>&gt;, &lt;</a:t>
            </a:r>
            <a:r>
              <a:rPr lang="en-US" dirty="0" err="1"/>
              <a:t>li</a:t>
            </a:r>
            <a:r>
              <a:rPr lang="en-US" dirty="0"/>
              <a:t>&gt;)</a:t>
            </a:r>
          </a:p>
        </p:txBody>
      </p:sp>
      <p:sp>
        <p:nvSpPr>
          <p:cNvPr id="22" name="Content Placeholder 21"/>
          <p:cNvSpPr>
            <a:spLocks noGrp="1"/>
          </p:cNvSpPr>
          <p:nvPr>
            <p:ph sz="half" idx="1"/>
          </p:nvPr>
        </p:nvSpPr>
        <p:spPr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>
                <a:latin typeface="Courier"/>
                <a:cs typeface="Courier"/>
              </a:rPr>
              <a:t>  &lt;</a:t>
            </a:r>
            <a:r>
              <a:rPr lang="en-US" dirty="0" err="1">
                <a:latin typeface="Courier"/>
                <a:cs typeface="Courier"/>
              </a:rPr>
              <a:t>p</a:t>
            </a:r>
            <a:r>
              <a:rPr lang="en-US" dirty="0">
                <a:latin typeface="Courier"/>
                <a:cs typeface="Courier"/>
              </a:rPr>
              <a:t>&gt;</a:t>
            </a:r>
          </a:p>
          <a:p>
            <a:pPr>
              <a:spcBef>
                <a:spcPts val="0"/>
              </a:spcBef>
              <a:buNone/>
            </a:pPr>
            <a:r>
              <a:rPr lang="en-US" dirty="0">
                <a:latin typeface="Courier"/>
                <a:cs typeface="Courier"/>
              </a:rPr>
              <a:t>    Business plan:</a:t>
            </a:r>
          </a:p>
          <a:p>
            <a:pPr>
              <a:spcBef>
                <a:spcPts val="0"/>
              </a:spcBef>
              <a:buNone/>
            </a:pPr>
            <a:r>
              <a:rPr lang="en-US" dirty="0">
                <a:latin typeface="Courier"/>
                <a:cs typeface="Courier"/>
              </a:rPr>
              <a:t>  &lt;/</a:t>
            </a:r>
            <a:r>
              <a:rPr lang="en-US" dirty="0" err="1">
                <a:latin typeface="Courier"/>
                <a:cs typeface="Courier"/>
              </a:rPr>
              <a:t>p</a:t>
            </a:r>
            <a:r>
              <a:rPr lang="en-US" dirty="0">
                <a:latin typeface="Courier"/>
                <a:cs typeface="Courier"/>
              </a:rPr>
              <a:t>&gt;</a:t>
            </a:r>
          </a:p>
          <a:p>
            <a:pPr>
              <a:spcBef>
                <a:spcPts val="0"/>
              </a:spcBef>
              <a:buNone/>
            </a:pPr>
            <a:r>
              <a:rPr lang="en-US" dirty="0">
                <a:latin typeface="Courier"/>
                <a:cs typeface="Courier"/>
              </a:rPr>
              <a:t>  &lt;</a:t>
            </a:r>
            <a:r>
              <a:rPr lang="en-US" dirty="0" err="1">
                <a:latin typeface="Courier"/>
                <a:cs typeface="Courier"/>
              </a:rPr>
              <a:t>ul</a:t>
            </a:r>
            <a:r>
              <a:rPr lang="en-US" dirty="0">
                <a:latin typeface="Courier"/>
                <a:cs typeface="Courier"/>
              </a:rPr>
              <a:t>&gt;</a:t>
            </a:r>
          </a:p>
          <a:p>
            <a:pPr>
              <a:spcBef>
                <a:spcPts val="0"/>
              </a:spcBef>
              <a:buNone/>
            </a:pPr>
            <a:r>
              <a:rPr lang="en-US" dirty="0">
                <a:latin typeface="Courier"/>
                <a:cs typeface="Courier"/>
              </a:rPr>
              <a:t>    &lt;</a:t>
            </a:r>
            <a:r>
              <a:rPr lang="en-US" dirty="0" err="1">
                <a:latin typeface="Courier"/>
                <a:cs typeface="Courier"/>
              </a:rPr>
              <a:t>li</a:t>
            </a:r>
            <a:r>
              <a:rPr lang="en-US" dirty="0">
                <a:latin typeface="Courier"/>
                <a:cs typeface="Courier"/>
              </a:rPr>
              <a:t>&gt;Learn XHTML&lt;/</a:t>
            </a:r>
            <a:r>
              <a:rPr lang="en-US" dirty="0" err="1">
                <a:latin typeface="Courier"/>
                <a:cs typeface="Courier"/>
              </a:rPr>
              <a:t>li</a:t>
            </a:r>
            <a:r>
              <a:rPr lang="en-US" dirty="0">
                <a:latin typeface="Courier"/>
                <a:cs typeface="Courier"/>
              </a:rPr>
              <a:t>&gt;</a:t>
            </a:r>
          </a:p>
          <a:p>
            <a:pPr>
              <a:spcBef>
                <a:spcPts val="0"/>
              </a:spcBef>
              <a:buNone/>
            </a:pPr>
            <a:r>
              <a:rPr lang="en-US" dirty="0">
                <a:latin typeface="Courier"/>
                <a:cs typeface="Courier"/>
              </a:rPr>
              <a:t>    &lt;</a:t>
            </a:r>
            <a:r>
              <a:rPr lang="en-US" dirty="0" err="1">
                <a:latin typeface="Courier"/>
                <a:cs typeface="Courier"/>
              </a:rPr>
              <a:t>li</a:t>
            </a:r>
            <a:r>
              <a:rPr lang="en-US" dirty="0">
                <a:latin typeface="Courier"/>
                <a:cs typeface="Courier"/>
              </a:rPr>
              <a:t>&gt;Write web page&lt;/</a:t>
            </a:r>
            <a:r>
              <a:rPr lang="en-US" dirty="0" err="1">
                <a:latin typeface="Courier"/>
                <a:cs typeface="Courier"/>
              </a:rPr>
              <a:t>li</a:t>
            </a:r>
            <a:r>
              <a:rPr lang="en-US" dirty="0">
                <a:latin typeface="Courier"/>
                <a:cs typeface="Courier"/>
              </a:rPr>
              <a:t>&gt;</a:t>
            </a:r>
          </a:p>
          <a:p>
            <a:pPr>
              <a:spcBef>
                <a:spcPts val="0"/>
              </a:spcBef>
              <a:buNone/>
            </a:pPr>
            <a:r>
              <a:rPr lang="en-US" dirty="0">
                <a:latin typeface="Courier"/>
                <a:cs typeface="Courier"/>
              </a:rPr>
              <a:t>    &lt;</a:t>
            </a:r>
            <a:r>
              <a:rPr lang="en-US" dirty="0" err="1">
                <a:latin typeface="Courier"/>
                <a:cs typeface="Courier"/>
              </a:rPr>
              <a:t>li</a:t>
            </a:r>
            <a:r>
              <a:rPr lang="en-US" dirty="0">
                <a:latin typeface="Courier"/>
                <a:cs typeface="Courier"/>
              </a:rPr>
              <a:t>&gt;Publish web page on server&lt;/</a:t>
            </a:r>
            <a:r>
              <a:rPr lang="en-US" dirty="0" err="1">
                <a:latin typeface="Courier"/>
                <a:cs typeface="Courier"/>
              </a:rPr>
              <a:t>li</a:t>
            </a:r>
            <a:r>
              <a:rPr lang="en-US" dirty="0">
                <a:latin typeface="Courier"/>
                <a:cs typeface="Courier"/>
              </a:rPr>
              <a:t>&gt;</a:t>
            </a:r>
          </a:p>
          <a:p>
            <a:pPr>
              <a:spcBef>
                <a:spcPts val="0"/>
              </a:spcBef>
              <a:buNone/>
            </a:pPr>
            <a:r>
              <a:rPr lang="en-US" dirty="0">
                <a:latin typeface="Courier"/>
                <a:cs typeface="Courier"/>
              </a:rPr>
              <a:t>    &lt;</a:t>
            </a:r>
            <a:r>
              <a:rPr lang="en-US" dirty="0" err="1">
                <a:latin typeface="Courier"/>
                <a:cs typeface="Courier"/>
              </a:rPr>
              <a:t>li</a:t>
            </a:r>
            <a:r>
              <a:rPr lang="en-US" dirty="0">
                <a:latin typeface="Courier"/>
                <a:cs typeface="Courier"/>
              </a:rPr>
              <a:t>&gt;PROFIT!&lt;/</a:t>
            </a:r>
            <a:r>
              <a:rPr lang="en-US" dirty="0" err="1">
                <a:latin typeface="Courier"/>
                <a:cs typeface="Courier"/>
              </a:rPr>
              <a:t>li</a:t>
            </a:r>
            <a:r>
              <a:rPr lang="en-US" dirty="0">
                <a:latin typeface="Courier"/>
                <a:cs typeface="Courier"/>
              </a:rPr>
              <a:t>&gt;</a:t>
            </a:r>
          </a:p>
          <a:p>
            <a:pPr>
              <a:spcBef>
                <a:spcPts val="0"/>
              </a:spcBef>
              <a:buNone/>
            </a:pPr>
            <a:r>
              <a:rPr lang="en-US" dirty="0">
                <a:latin typeface="Courier"/>
                <a:cs typeface="Courier"/>
              </a:rPr>
              <a:t>  &lt;/</a:t>
            </a:r>
            <a:r>
              <a:rPr lang="en-US" dirty="0" err="1">
                <a:latin typeface="Courier"/>
                <a:cs typeface="Courier"/>
              </a:rPr>
              <a:t>ul</a:t>
            </a:r>
            <a:r>
              <a:rPr lang="en-US" dirty="0">
                <a:latin typeface="Courier"/>
                <a:cs typeface="Courier"/>
              </a:rPr>
              <a:t>&gt;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6D59D-81CE-6D4D-8B0F-353C58B5DFC7}" type="datetime4">
              <a:rPr lang="en-US" smtClean="0"/>
              <a:pPr/>
              <a:t>September 24,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CSCI E-12: Fundamentals of Web Site Development</a:t>
            </a:r>
          </a:p>
        </p:txBody>
      </p:sp>
      <p:sp>
        <p:nvSpPr>
          <p:cNvPr id="28" name="Right Arrow 27"/>
          <p:cNvSpPr/>
          <p:nvPr/>
        </p:nvSpPr>
        <p:spPr>
          <a:xfrm>
            <a:off x="4436717" y="4213329"/>
            <a:ext cx="488266" cy="54430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Picture 1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2584" y="2788920"/>
            <a:ext cx="4449524" cy="393041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mp="http://schemas.microsoft.com/office/mac/powerpoint/2008/main" xmlns="" Requires="mp">
      <p:transition xmlns:p14="http://schemas.microsoft.com/office/powerpoint/2010/main" spd="slow">
        <p14:flip dir="l"/>
      </p:transition>
    </mc:Choice>
    <mc:Fallback>
      <p:transition spd="slow">
        <p:newsflash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Lots of Elements Out There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59976" y="3598466"/>
            <a:ext cx="5601123" cy="2358658"/>
          </a:xfrm>
          <a:effectLst>
            <a:reflection blurRad="6350" stA="52000" endA="300" endPos="35000" dir="5400000" sy="-100000" algn="bl" rotWithShape="0"/>
          </a:effectLst>
          <a:scene3d>
            <a:camera prst="perspectiveContrastingRightFacing" fov="2700000">
              <a:rot lat="624000" lon="18966000" rev="216000"/>
            </a:camera>
            <a:lightRig rig="threePt" dir="t"/>
          </a:scene3d>
          <a:sp3d>
            <a:bevelT/>
          </a:sp3d>
        </p:spPr>
        <p:txBody>
          <a:bodyPr>
            <a:normAutofit fontScale="70000" lnSpcReduction="20000"/>
          </a:bodyPr>
          <a:lstStyle/>
          <a:p>
            <a:pPr indent="0" algn="just">
              <a:buNone/>
            </a:pPr>
            <a:r>
              <a:rPr lang="en-US" dirty="0"/>
              <a:t>&lt;!--...--&gt;  &lt;!DOCTYPE&gt;   &lt;a&gt;  &lt;</a:t>
            </a:r>
            <a:r>
              <a:rPr lang="en-US" dirty="0" err="1"/>
              <a:t>abbr</a:t>
            </a:r>
            <a:r>
              <a:rPr lang="en-US" dirty="0"/>
              <a:t>&gt;  &lt;acronym&gt;  &lt;address&gt;  &lt;applet&gt;  &lt;area /&gt;  &lt;</a:t>
            </a:r>
            <a:r>
              <a:rPr lang="en-US" dirty="0" err="1"/>
              <a:t>b</a:t>
            </a:r>
            <a:r>
              <a:rPr lang="en-US" dirty="0"/>
              <a:t>&gt;  &lt;base /&gt;  &lt;</a:t>
            </a:r>
            <a:r>
              <a:rPr lang="en-US" dirty="0" err="1"/>
              <a:t>basefont</a:t>
            </a:r>
            <a:r>
              <a:rPr lang="en-US" dirty="0"/>
              <a:t> /&gt;  &lt;</a:t>
            </a:r>
            <a:r>
              <a:rPr lang="en-US" dirty="0" err="1"/>
              <a:t>bdo</a:t>
            </a:r>
            <a:r>
              <a:rPr lang="en-US" dirty="0"/>
              <a:t>&gt;  &lt;big&gt;  &lt;</a:t>
            </a:r>
            <a:r>
              <a:rPr lang="en-US" dirty="0" err="1"/>
              <a:t>blockquote</a:t>
            </a:r>
            <a:r>
              <a:rPr lang="en-US" dirty="0"/>
              <a:t>&gt;  &lt;body&gt;  &lt;</a:t>
            </a:r>
            <a:r>
              <a:rPr lang="en-US" dirty="0" err="1"/>
              <a:t>br</a:t>
            </a:r>
            <a:r>
              <a:rPr lang="en-US" dirty="0"/>
              <a:t> /&gt;  &lt;button&gt;  &lt;caption&gt;  &lt;center&gt;  &lt;cite&gt;  &lt;code&gt;  &lt;</a:t>
            </a:r>
            <a:r>
              <a:rPr lang="en-US" dirty="0" err="1"/>
              <a:t>col</a:t>
            </a:r>
            <a:r>
              <a:rPr lang="en-US" dirty="0"/>
              <a:t> /&gt;  &lt;</a:t>
            </a:r>
            <a:r>
              <a:rPr lang="en-US" dirty="0" err="1"/>
              <a:t>colgroup</a:t>
            </a:r>
            <a:r>
              <a:rPr lang="en-US" dirty="0"/>
              <a:t>&gt;  &lt;</a:t>
            </a:r>
            <a:r>
              <a:rPr lang="en-US" dirty="0" err="1"/>
              <a:t>dd</a:t>
            </a:r>
            <a:r>
              <a:rPr lang="en-US" dirty="0"/>
              <a:t>&gt;  &lt;del&gt;  &lt;</a:t>
            </a:r>
            <a:r>
              <a:rPr lang="en-US" dirty="0" err="1"/>
              <a:t>dfn</a:t>
            </a:r>
            <a:r>
              <a:rPr lang="en-US" dirty="0"/>
              <a:t>&gt;  &lt;dir&gt;  &lt;div&gt;  &lt;dl&gt;  &lt;</a:t>
            </a:r>
            <a:r>
              <a:rPr lang="en-US" dirty="0" err="1"/>
              <a:t>dt</a:t>
            </a:r>
            <a:r>
              <a:rPr lang="en-US" dirty="0"/>
              <a:t>&gt;  &lt;</a:t>
            </a:r>
            <a:r>
              <a:rPr lang="en-US" dirty="0" err="1"/>
              <a:t>em</a:t>
            </a:r>
            <a:r>
              <a:rPr lang="en-US" dirty="0"/>
              <a:t>&gt;  &lt;</a:t>
            </a:r>
            <a:r>
              <a:rPr lang="en-US" dirty="0" err="1"/>
              <a:t>fieldset</a:t>
            </a:r>
            <a:r>
              <a:rPr lang="en-US" dirty="0"/>
              <a:t>&gt;  &lt;font&gt;  &lt;form&gt;  &lt;frame /&gt;  &lt;frameset&gt;  &lt;h1&gt;   &lt;h2&gt;  &lt;h3&gt;  &lt;h4&gt;  &lt;h5&gt; &lt;h6&gt;  &lt;head&gt;  &lt;hr /&gt;  &lt;html&gt;  &lt;</a:t>
            </a:r>
            <a:r>
              <a:rPr lang="en-US" dirty="0" err="1"/>
              <a:t>i</a:t>
            </a:r>
            <a:r>
              <a:rPr lang="en-US" dirty="0"/>
              <a:t>&gt;  &lt;</a:t>
            </a:r>
            <a:r>
              <a:rPr lang="en-US" dirty="0" err="1"/>
              <a:t>iframe</a:t>
            </a:r>
            <a:r>
              <a:rPr lang="en-US" dirty="0"/>
              <a:t>&gt;  &lt;</a:t>
            </a:r>
            <a:r>
              <a:rPr lang="en-US" dirty="0" err="1"/>
              <a:t>img</a:t>
            </a:r>
            <a:r>
              <a:rPr lang="en-US" dirty="0"/>
              <a:t> /&gt;  &lt;input /&gt;  &lt;ins&gt;  &lt;</a:t>
            </a:r>
            <a:r>
              <a:rPr lang="en-US" dirty="0" err="1"/>
              <a:t>isindex</a:t>
            </a:r>
            <a:r>
              <a:rPr lang="en-US" dirty="0"/>
              <a:t>&gt;  &lt;</a:t>
            </a:r>
            <a:r>
              <a:rPr lang="en-US" dirty="0" err="1"/>
              <a:t>kbd</a:t>
            </a:r>
            <a:r>
              <a:rPr lang="en-US" dirty="0"/>
              <a:t>&gt;  &lt;label&gt;  &lt;legend&gt;  &lt;</a:t>
            </a:r>
            <a:r>
              <a:rPr lang="en-US" dirty="0" err="1"/>
              <a:t>li</a:t>
            </a:r>
            <a:r>
              <a:rPr lang="en-US" dirty="0"/>
              <a:t>&gt;  &lt;link /&gt;  &lt;map&gt;  &lt;menu&gt;  &lt;meta /&gt;  &lt;</a:t>
            </a:r>
            <a:r>
              <a:rPr lang="en-US" dirty="0" err="1"/>
              <a:t>noframes</a:t>
            </a:r>
            <a:r>
              <a:rPr lang="en-US" dirty="0"/>
              <a:t>&gt;  &lt;</a:t>
            </a:r>
            <a:r>
              <a:rPr lang="en-US" dirty="0" err="1"/>
              <a:t>noscript</a:t>
            </a:r>
            <a:r>
              <a:rPr lang="en-US" dirty="0"/>
              <a:t>&gt;  &lt;object&gt;  &lt;</a:t>
            </a:r>
            <a:r>
              <a:rPr lang="en-US" dirty="0" err="1"/>
              <a:t>ol</a:t>
            </a:r>
            <a:r>
              <a:rPr lang="en-US" dirty="0"/>
              <a:t>&gt;  &lt;</a:t>
            </a:r>
            <a:r>
              <a:rPr lang="en-US" dirty="0" err="1"/>
              <a:t>optgroup</a:t>
            </a:r>
            <a:r>
              <a:rPr lang="en-US" dirty="0"/>
              <a:t>&gt;  &lt;option&gt;  &lt;</a:t>
            </a:r>
            <a:r>
              <a:rPr lang="en-US" dirty="0" err="1"/>
              <a:t>p</a:t>
            </a:r>
            <a:r>
              <a:rPr lang="en-US" dirty="0"/>
              <a:t>&gt;  &lt;</a:t>
            </a:r>
            <a:r>
              <a:rPr lang="en-US" dirty="0" err="1"/>
              <a:t>param</a:t>
            </a:r>
            <a:r>
              <a:rPr lang="en-US" dirty="0"/>
              <a:t> /&gt;  &lt;pre&gt;  &lt;</a:t>
            </a:r>
            <a:r>
              <a:rPr lang="en-US" dirty="0" err="1"/>
              <a:t>q</a:t>
            </a:r>
            <a:r>
              <a:rPr lang="en-US" dirty="0"/>
              <a:t>&gt;  &lt;</a:t>
            </a:r>
            <a:r>
              <a:rPr lang="en-US" dirty="0" err="1"/>
              <a:t>s</a:t>
            </a:r>
            <a:r>
              <a:rPr lang="en-US" dirty="0"/>
              <a:t>&gt;  &lt;</a:t>
            </a:r>
            <a:r>
              <a:rPr lang="en-US" dirty="0" err="1"/>
              <a:t>samp</a:t>
            </a:r>
            <a:r>
              <a:rPr lang="en-US" dirty="0"/>
              <a:t>&gt;  &lt;script&gt;  &lt;select&gt;  &lt;small&gt;  &lt;span&gt;  &lt;strike&gt;  &lt;strong&gt;  &lt;style&gt;  &lt;sub&gt;  &lt;sup&gt;  &lt;table&gt;  &lt;</a:t>
            </a:r>
            <a:r>
              <a:rPr lang="en-US" dirty="0" err="1"/>
              <a:t>tbody</a:t>
            </a:r>
            <a:r>
              <a:rPr lang="en-US" dirty="0"/>
              <a:t>&gt;  &lt;td&gt;  &lt;</a:t>
            </a:r>
            <a:r>
              <a:rPr lang="en-US" dirty="0" err="1"/>
              <a:t>textarea</a:t>
            </a:r>
            <a:r>
              <a:rPr lang="en-US" dirty="0"/>
              <a:t>&gt;  &lt;</a:t>
            </a:r>
            <a:r>
              <a:rPr lang="en-US" dirty="0" err="1"/>
              <a:t>tfoot</a:t>
            </a:r>
            <a:r>
              <a:rPr lang="en-US" dirty="0"/>
              <a:t>&gt;  &lt;</a:t>
            </a:r>
            <a:r>
              <a:rPr lang="en-US" dirty="0" err="1"/>
              <a:t>th</a:t>
            </a:r>
            <a:r>
              <a:rPr lang="en-US" dirty="0"/>
              <a:t>&gt;  &lt;</a:t>
            </a:r>
            <a:r>
              <a:rPr lang="en-US" dirty="0" err="1"/>
              <a:t>thead</a:t>
            </a:r>
            <a:r>
              <a:rPr lang="en-US" dirty="0"/>
              <a:t>&gt;  &lt;title&gt;  &lt;</a:t>
            </a:r>
            <a:r>
              <a:rPr lang="en-US" dirty="0" err="1"/>
              <a:t>tr</a:t>
            </a:r>
            <a:r>
              <a:rPr lang="en-US" dirty="0"/>
              <a:t>&gt;  &lt;</a:t>
            </a:r>
            <a:r>
              <a:rPr lang="en-US" dirty="0" err="1"/>
              <a:t>tt</a:t>
            </a:r>
            <a:r>
              <a:rPr lang="en-US" dirty="0"/>
              <a:t>&gt;  &lt;</a:t>
            </a:r>
            <a:r>
              <a:rPr lang="en-US" dirty="0" err="1"/>
              <a:t>u</a:t>
            </a:r>
            <a:r>
              <a:rPr lang="en-US" dirty="0"/>
              <a:t>&gt;  &lt;</a:t>
            </a:r>
            <a:r>
              <a:rPr lang="en-US" dirty="0" err="1"/>
              <a:t>ul</a:t>
            </a:r>
            <a:r>
              <a:rPr lang="en-US" dirty="0"/>
              <a:t>&gt;  &lt;</a:t>
            </a:r>
            <a:r>
              <a:rPr lang="en-US" dirty="0" err="1"/>
              <a:t>var</a:t>
            </a:r>
            <a:r>
              <a:rPr lang="en-US" dirty="0"/>
              <a:t>&gt;  &lt;</a:t>
            </a:r>
            <a:r>
              <a:rPr lang="en-US" dirty="0" err="1"/>
              <a:t>xmp</a:t>
            </a:r>
            <a:r>
              <a:rPr lang="en-US" dirty="0"/>
              <a:t>&gt; 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EC033-41A0-7547-9AF6-BFF630CE5F0B}" type="datetime4">
              <a:rPr lang="en-US" smtClean="0"/>
              <a:pPr/>
              <a:t>September 24, 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CSCI E-12: Fundamentals of Web Site Development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36939" y="2822326"/>
            <a:ext cx="52886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http://www.w3schools.com/tags/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5400" y="3890961"/>
            <a:ext cx="1563547" cy="23181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Cloud Callout 12"/>
          <p:cNvSpPr/>
          <p:nvPr/>
        </p:nvSpPr>
        <p:spPr>
          <a:xfrm>
            <a:off x="6392341" y="2408316"/>
            <a:ext cx="2352717" cy="1573365"/>
          </a:xfrm>
          <a:prstGeom prst="cloudCallou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Don’t panic!</a:t>
            </a:r>
          </a:p>
          <a:p>
            <a:pPr algn="ctr"/>
            <a:r>
              <a:rPr lang="en-US" sz="1400" dirty="0"/>
              <a:t>You’ll get to a know a bunch and you’ll become best friends.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mp="http://schemas.microsoft.com/office/mac/powerpoint/2008/main" xmlns="" Requires="mp">
      <p:transition xmlns:p14="http://schemas.microsoft.com/office/powerpoint/2010/main" spd="slow">
        <p14:flip dir="l"/>
      </p:transition>
    </mc:Choice>
    <mc:Fallback>
      <p:transition spd="slow">
        <p:newsflash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Great for displaying tabular data</a:t>
            </a:r>
          </a:p>
          <a:p>
            <a:r>
              <a:rPr lang="en-US" dirty="0"/>
              <a:t>Even better for laying out pages!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B0F7E-7AD2-D64D-B684-206826FAC1A3}" type="datetime4">
              <a:rPr lang="en-US" smtClean="0"/>
              <a:pPr/>
              <a:t>September 24,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CSCI E-12: Fundamentals of Web Site Development</a:t>
            </a:r>
          </a:p>
        </p:txBody>
      </p:sp>
      <p:sp>
        <p:nvSpPr>
          <p:cNvPr id="6" name="Left Arrow 5"/>
          <p:cNvSpPr/>
          <p:nvPr/>
        </p:nvSpPr>
        <p:spPr>
          <a:xfrm>
            <a:off x="4233100" y="3240635"/>
            <a:ext cx="1290088" cy="675342"/>
          </a:xfrm>
          <a:prstGeom prst="leftArrow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WRONG!</a:t>
            </a:r>
          </a:p>
        </p:txBody>
      </p:sp>
      <p:sp>
        <p:nvSpPr>
          <p:cNvPr id="7" name="Left Arrow 6"/>
          <p:cNvSpPr/>
          <p:nvPr/>
        </p:nvSpPr>
        <p:spPr>
          <a:xfrm rot="2382066">
            <a:off x="2876070" y="3921022"/>
            <a:ext cx="1290088" cy="675342"/>
          </a:xfrm>
          <a:prstGeom prst="leftArrow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WRONG!</a:t>
            </a:r>
          </a:p>
        </p:txBody>
      </p:sp>
      <p:sp>
        <p:nvSpPr>
          <p:cNvPr id="9" name="Right Arrow 8"/>
          <p:cNvSpPr/>
          <p:nvPr/>
        </p:nvSpPr>
        <p:spPr>
          <a:xfrm rot="18798202">
            <a:off x="787192" y="4011691"/>
            <a:ext cx="1263523" cy="734785"/>
          </a:xfrm>
          <a:prstGeom prst="rightArrow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WRONG!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193212" y="5473296"/>
            <a:ext cx="6708576" cy="927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ctr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Pct val="70000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Tables should be used for tabular data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ONLY!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mp="http://schemas.microsoft.com/office/mac/powerpoint/2008/main" xmlns="" Requires="mp">
      <p:transition xmlns:p14="http://schemas.microsoft.com/office/powerpoint/2010/main" spd="slow">
        <p14:flip dir="l"/>
      </p:transition>
    </mc:Choice>
    <mc:Fallback>
      <p:transition spd="slow">
        <p:newsfla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Anatomy of a Table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4404440" y="1169250"/>
            <a:ext cx="4739559" cy="5285338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050" dirty="0">
                <a:latin typeface="Courier"/>
                <a:cs typeface="Courier"/>
              </a:rPr>
              <a:t> &lt;table&gt;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>
                <a:latin typeface="Courier"/>
                <a:cs typeface="Courier"/>
              </a:rPr>
              <a:t>      &lt;caption&gt;Sci-Fi movie trilogies&lt;/caption&gt;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>
                <a:latin typeface="Courier"/>
                <a:cs typeface="Courier"/>
              </a:rPr>
              <a:t>      &lt;</a:t>
            </a:r>
            <a:r>
              <a:rPr lang="en-US" sz="1050" dirty="0" err="1">
                <a:latin typeface="Courier"/>
                <a:cs typeface="Courier"/>
              </a:rPr>
              <a:t>thead</a:t>
            </a:r>
            <a:r>
              <a:rPr lang="en-US" sz="1050" dirty="0">
                <a:latin typeface="Courier"/>
                <a:cs typeface="Courier"/>
              </a:rPr>
              <a:t>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>
                <a:latin typeface="Courier"/>
                <a:cs typeface="Courier"/>
              </a:rPr>
              <a:t>        &lt;</a:t>
            </a:r>
            <a:r>
              <a:rPr lang="en-US" sz="1050" dirty="0" err="1">
                <a:latin typeface="Courier"/>
                <a:cs typeface="Courier"/>
              </a:rPr>
              <a:t>tr</a:t>
            </a:r>
            <a:r>
              <a:rPr lang="en-US" sz="1050" dirty="0">
                <a:latin typeface="Courier"/>
                <a:cs typeface="Courier"/>
              </a:rPr>
              <a:t>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>
                <a:latin typeface="Courier"/>
                <a:cs typeface="Courier"/>
              </a:rPr>
              <a:t>          &lt;</a:t>
            </a:r>
            <a:r>
              <a:rPr lang="en-US" sz="1050" dirty="0" err="1">
                <a:latin typeface="Courier"/>
                <a:cs typeface="Courier"/>
              </a:rPr>
              <a:t>th</a:t>
            </a:r>
            <a:r>
              <a:rPr lang="en-US" sz="1050" dirty="0">
                <a:latin typeface="Courier"/>
                <a:cs typeface="Courier"/>
              </a:rPr>
              <a:t> scope="</a:t>
            </a:r>
            <a:r>
              <a:rPr lang="en-US" sz="1050" dirty="0" err="1">
                <a:latin typeface="Courier"/>
                <a:cs typeface="Courier"/>
              </a:rPr>
              <a:t>col</a:t>
            </a:r>
            <a:r>
              <a:rPr lang="en-US" sz="1050" dirty="0">
                <a:latin typeface="Courier"/>
                <a:cs typeface="Courier"/>
              </a:rPr>
              <a:t>"&gt;Trilogy&lt;/</a:t>
            </a:r>
            <a:r>
              <a:rPr lang="en-US" sz="1050" dirty="0" err="1">
                <a:latin typeface="Courier"/>
                <a:cs typeface="Courier"/>
              </a:rPr>
              <a:t>th</a:t>
            </a:r>
            <a:r>
              <a:rPr lang="en-US" sz="1050" dirty="0">
                <a:latin typeface="Courier"/>
                <a:cs typeface="Courier"/>
              </a:rPr>
              <a:t>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>
                <a:latin typeface="Courier"/>
                <a:cs typeface="Courier"/>
              </a:rPr>
              <a:t>          &lt;</a:t>
            </a:r>
            <a:r>
              <a:rPr lang="en-US" sz="1050" dirty="0" err="1">
                <a:latin typeface="Courier"/>
                <a:cs typeface="Courier"/>
              </a:rPr>
              <a:t>th</a:t>
            </a:r>
            <a:r>
              <a:rPr lang="en-US" sz="1050" dirty="0">
                <a:latin typeface="Courier"/>
                <a:cs typeface="Courier"/>
              </a:rPr>
              <a:t> scope="</a:t>
            </a:r>
            <a:r>
              <a:rPr lang="en-US" sz="1050" dirty="0" err="1">
                <a:latin typeface="Courier"/>
                <a:cs typeface="Courier"/>
              </a:rPr>
              <a:t>col</a:t>
            </a:r>
            <a:r>
              <a:rPr lang="en-US" sz="1050" dirty="0">
                <a:latin typeface="Courier"/>
                <a:cs typeface="Courier"/>
              </a:rPr>
              <a:t>"&gt;First Movie&lt;/</a:t>
            </a:r>
            <a:r>
              <a:rPr lang="en-US" sz="1050" dirty="0" err="1">
                <a:latin typeface="Courier"/>
                <a:cs typeface="Courier"/>
              </a:rPr>
              <a:t>th</a:t>
            </a:r>
            <a:r>
              <a:rPr lang="en-US" sz="1050" dirty="0">
                <a:latin typeface="Courier"/>
                <a:cs typeface="Courier"/>
              </a:rPr>
              <a:t>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>
                <a:latin typeface="Courier"/>
                <a:cs typeface="Courier"/>
              </a:rPr>
              <a:t>          &lt;</a:t>
            </a:r>
            <a:r>
              <a:rPr lang="en-US" sz="1050" dirty="0" err="1">
                <a:latin typeface="Courier"/>
                <a:cs typeface="Courier"/>
              </a:rPr>
              <a:t>th</a:t>
            </a:r>
            <a:r>
              <a:rPr lang="en-US" sz="1050" dirty="0">
                <a:latin typeface="Courier"/>
                <a:cs typeface="Courier"/>
              </a:rPr>
              <a:t> scope="</a:t>
            </a:r>
            <a:r>
              <a:rPr lang="en-US" sz="1050" dirty="0" err="1">
                <a:latin typeface="Courier"/>
                <a:cs typeface="Courier"/>
              </a:rPr>
              <a:t>col</a:t>
            </a:r>
            <a:r>
              <a:rPr lang="en-US" sz="1050" dirty="0">
                <a:latin typeface="Courier"/>
                <a:cs typeface="Courier"/>
              </a:rPr>
              <a:t>"&gt;Second Movie&lt;/</a:t>
            </a:r>
            <a:r>
              <a:rPr lang="en-US" sz="1050" dirty="0" err="1">
                <a:latin typeface="Courier"/>
                <a:cs typeface="Courier"/>
              </a:rPr>
              <a:t>th</a:t>
            </a:r>
            <a:r>
              <a:rPr lang="en-US" sz="1050" dirty="0">
                <a:latin typeface="Courier"/>
                <a:cs typeface="Courier"/>
              </a:rPr>
              <a:t>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>
                <a:latin typeface="Courier"/>
                <a:cs typeface="Courier"/>
              </a:rPr>
              <a:t>          &lt;</a:t>
            </a:r>
            <a:r>
              <a:rPr lang="en-US" sz="1050" dirty="0" err="1">
                <a:latin typeface="Courier"/>
                <a:cs typeface="Courier"/>
              </a:rPr>
              <a:t>th</a:t>
            </a:r>
            <a:r>
              <a:rPr lang="en-US" sz="1050" dirty="0">
                <a:latin typeface="Courier"/>
                <a:cs typeface="Courier"/>
              </a:rPr>
              <a:t> scope="</a:t>
            </a:r>
            <a:r>
              <a:rPr lang="en-US" sz="1050" dirty="0" err="1">
                <a:latin typeface="Courier"/>
                <a:cs typeface="Courier"/>
              </a:rPr>
              <a:t>col</a:t>
            </a:r>
            <a:r>
              <a:rPr lang="en-US" sz="1050" dirty="0">
                <a:latin typeface="Courier"/>
                <a:cs typeface="Courier"/>
              </a:rPr>
              <a:t>"&gt;Third Movie&lt;/</a:t>
            </a:r>
            <a:r>
              <a:rPr lang="en-US" sz="1050" dirty="0" err="1">
                <a:latin typeface="Courier"/>
                <a:cs typeface="Courier"/>
              </a:rPr>
              <a:t>th</a:t>
            </a:r>
            <a:r>
              <a:rPr lang="en-US" sz="1050" dirty="0">
                <a:latin typeface="Courier"/>
                <a:cs typeface="Courier"/>
              </a:rPr>
              <a:t>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>
                <a:latin typeface="Courier"/>
                <a:cs typeface="Courier"/>
              </a:rPr>
              <a:t>        &lt;/</a:t>
            </a:r>
            <a:r>
              <a:rPr lang="en-US" sz="1050" dirty="0" err="1">
                <a:latin typeface="Courier"/>
                <a:cs typeface="Courier"/>
              </a:rPr>
              <a:t>tr</a:t>
            </a:r>
            <a:r>
              <a:rPr lang="en-US" sz="1050" dirty="0">
                <a:latin typeface="Courier"/>
                <a:cs typeface="Courier"/>
              </a:rPr>
              <a:t>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>
                <a:latin typeface="Courier"/>
                <a:cs typeface="Courier"/>
              </a:rPr>
              <a:t>      &lt;/</a:t>
            </a:r>
            <a:r>
              <a:rPr lang="en-US" sz="1050" dirty="0" err="1">
                <a:latin typeface="Courier"/>
                <a:cs typeface="Courier"/>
              </a:rPr>
              <a:t>thead</a:t>
            </a:r>
            <a:r>
              <a:rPr lang="en-US" sz="1050" dirty="0">
                <a:latin typeface="Courier"/>
                <a:cs typeface="Courier"/>
              </a:rPr>
              <a:t>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>
                <a:latin typeface="Courier"/>
                <a:cs typeface="Courier"/>
              </a:rPr>
              <a:t>        &lt;</a:t>
            </a:r>
            <a:r>
              <a:rPr lang="en-US" sz="1050" dirty="0" err="1">
                <a:latin typeface="Courier"/>
                <a:cs typeface="Courier"/>
              </a:rPr>
              <a:t>tfoot</a:t>
            </a:r>
            <a:r>
              <a:rPr lang="en-US" sz="1050" dirty="0">
                <a:latin typeface="Courier"/>
                <a:cs typeface="Courier"/>
              </a:rPr>
              <a:t>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>
                <a:latin typeface="Courier"/>
                <a:cs typeface="Courier"/>
              </a:rPr>
              <a:t>          &lt;</a:t>
            </a:r>
            <a:r>
              <a:rPr lang="en-US" sz="1050" dirty="0" err="1">
                <a:latin typeface="Courier"/>
                <a:cs typeface="Courier"/>
              </a:rPr>
              <a:t>tr</a:t>
            </a:r>
            <a:r>
              <a:rPr lang="en-US" sz="1050" dirty="0">
                <a:latin typeface="Courier"/>
                <a:cs typeface="Courier"/>
              </a:rPr>
              <a:t>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>
                <a:latin typeface="Courier"/>
                <a:cs typeface="Courier"/>
              </a:rPr>
              <a:t>            &lt;td </a:t>
            </a:r>
            <a:r>
              <a:rPr lang="en-US" sz="1050" dirty="0" err="1">
                <a:latin typeface="Courier"/>
                <a:cs typeface="Courier"/>
              </a:rPr>
              <a:t>colspan</a:t>
            </a:r>
            <a:r>
              <a:rPr lang="en-US" sz="1050" dirty="0">
                <a:latin typeface="Courier"/>
                <a:cs typeface="Courier"/>
              </a:rPr>
              <a:t>="4"&gt;Data compiled from a geek's memory&lt;/td&gt;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>
                <a:latin typeface="Courier"/>
                <a:cs typeface="Courier"/>
              </a:rPr>
              <a:t>          &lt;/</a:t>
            </a:r>
            <a:r>
              <a:rPr lang="en-US" sz="1050" dirty="0" err="1">
                <a:latin typeface="Courier"/>
                <a:cs typeface="Courier"/>
              </a:rPr>
              <a:t>tr</a:t>
            </a:r>
            <a:r>
              <a:rPr lang="en-US" sz="1050" dirty="0">
                <a:latin typeface="Courier"/>
                <a:cs typeface="Courier"/>
              </a:rPr>
              <a:t>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>
                <a:latin typeface="Courier"/>
                <a:cs typeface="Courier"/>
              </a:rPr>
              <a:t>        &lt;/</a:t>
            </a:r>
            <a:r>
              <a:rPr lang="en-US" sz="1050" dirty="0" err="1">
                <a:latin typeface="Courier"/>
                <a:cs typeface="Courier"/>
              </a:rPr>
              <a:t>tfoot</a:t>
            </a:r>
            <a:r>
              <a:rPr lang="en-US" sz="1050" dirty="0">
                <a:latin typeface="Courier"/>
                <a:cs typeface="Courier"/>
              </a:rPr>
              <a:t>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>
                <a:latin typeface="Courier"/>
                <a:cs typeface="Courier"/>
              </a:rPr>
              <a:t>      &lt;</a:t>
            </a:r>
            <a:r>
              <a:rPr lang="en-US" sz="1050" dirty="0" err="1">
                <a:latin typeface="Courier"/>
                <a:cs typeface="Courier"/>
              </a:rPr>
              <a:t>tbody</a:t>
            </a:r>
            <a:r>
              <a:rPr lang="en-US" sz="1050" dirty="0">
                <a:latin typeface="Courier"/>
                <a:cs typeface="Courier"/>
              </a:rPr>
              <a:t>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>
                <a:latin typeface="Courier"/>
                <a:cs typeface="Courier"/>
              </a:rPr>
              <a:t>          &lt;</a:t>
            </a:r>
            <a:r>
              <a:rPr lang="en-US" sz="1050" dirty="0" err="1">
                <a:latin typeface="Courier"/>
                <a:cs typeface="Courier"/>
              </a:rPr>
              <a:t>tr</a:t>
            </a:r>
            <a:r>
              <a:rPr lang="en-US" sz="1050" dirty="0">
                <a:latin typeface="Courier"/>
                <a:cs typeface="Courier"/>
              </a:rPr>
              <a:t>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>
                <a:latin typeface="Courier"/>
                <a:cs typeface="Courier"/>
              </a:rPr>
              <a:t>            &lt;</a:t>
            </a:r>
            <a:r>
              <a:rPr lang="en-US" sz="1050" dirty="0" err="1">
                <a:latin typeface="Courier"/>
                <a:cs typeface="Courier"/>
              </a:rPr>
              <a:t>th</a:t>
            </a:r>
            <a:r>
              <a:rPr lang="en-US" sz="1050" dirty="0">
                <a:latin typeface="Courier"/>
                <a:cs typeface="Courier"/>
              </a:rPr>
              <a:t> scope="row"&gt;Star Wars&lt;/</a:t>
            </a:r>
            <a:r>
              <a:rPr lang="en-US" sz="1050" dirty="0" err="1">
                <a:latin typeface="Courier"/>
                <a:cs typeface="Courier"/>
              </a:rPr>
              <a:t>th</a:t>
            </a:r>
            <a:r>
              <a:rPr lang="en-US" sz="1050" dirty="0">
                <a:latin typeface="Courier"/>
                <a:cs typeface="Courier"/>
              </a:rPr>
              <a:t>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>
                <a:latin typeface="Courier"/>
                <a:cs typeface="Courier"/>
              </a:rPr>
              <a:t>            &lt;td&gt;A New Hope&lt;/td&gt;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>
                <a:latin typeface="Courier"/>
                <a:cs typeface="Courier"/>
              </a:rPr>
              <a:t>            &lt;td&gt;The Empire Strikes Back&lt;/td&gt;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>
                <a:latin typeface="Courier"/>
                <a:cs typeface="Courier"/>
              </a:rPr>
              <a:t>            &lt;td&gt;The Return of the Jedi&lt;/td&gt;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>
                <a:latin typeface="Courier"/>
                <a:cs typeface="Courier"/>
              </a:rPr>
              <a:t>          &lt;/</a:t>
            </a:r>
            <a:r>
              <a:rPr lang="en-US" sz="1050" dirty="0" err="1">
                <a:latin typeface="Courier"/>
                <a:cs typeface="Courier"/>
              </a:rPr>
              <a:t>tr</a:t>
            </a:r>
            <a:r>
              <a:rPr lang="en-US" sz="1050" dirty="0">
                <a:latin typeface="Courier"/>
                <a:cs typeface="Courier"/>
              </a:rPr>
              <a:t>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>
                <a:latin typeface="Courier"/>
                <a:cs typeface="Courier"/>
              </a:rPr>
              <a:t>          &lt;</a:t>
            </a:r>
            <a:r>
              <a:rPr lang="en-US" sz="1050" dirty="0" err="1">
                <a:latin typeface="Courier"/>
                <a:cs typeface="Courier"/>
              </a:rPr>
              <a:t>tr</a:t>
            </a:r>
            <a:r>
              <a:rPr lang="en-US" sz="1050" dirty="0">
                <a:latin typeface="Courier"/>
                <a:cs typeface="Courier"/>
              </a:rPr>
              <a:t>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>
                <a:latin typeface="Courier"/>
                <a:cs typeface="Courier"/>
              </a:rPr>
              <a:t>            &lt;</a:t>
            </a:r>
            <a:r>
              <a:rPr lang="en-US" sz="1050" dirty="0" err="1">
                <a:latin typeface="Courier"/>
                <a:cs typeface="Courier"/>
              </a:rPr>
              <a:t>th</a:t>
            </a:r>
            <a:r>
              <a:rPr lang="en-US" sz="1050" dirty="0">
                <a:latin typeface="Courier"/>
                <a:cs typeface="Courier"/>
              </a:rPr>
              <a:t> scope="row"&gt;Matrix&lt;/</a:t>
            </a:r>
            <a:r>
              <a:rPr lang="en-US" sz="1050" dirty="0" err="1">
                <a:latin typeface="Courier"/>
                <a:cs typeface="Courier"/>
              </a:rPr>
              <a:t>th</a:t>
            </a:r>
            <a:r>
              <a:rPr lang="en-US" sz="1050" dirty="0">
                <a:latin typeface="Courier"/>
                <a:cs typeface="Courier"/>
              </a:rPr>
              <a:t>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>
                <a:latin typeface="Courier"/>
                <a:cs typeface="Courier"/>
              </a:rPr>
              <a:t>            &lt;td&gt;The Matrix&lt;/td&gt;    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>
                <a:latin typeface="Courier"/>
                <a:cs typeface="Courier"/>
              </a:rPr>
              <a:t>            &lt;td&gt;The Matrix Reloaded&lt;/td&gt;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>
                <a:latin typeface="Courier"/>
                <a:cs typeface="Courier"/>
              </a:rPr>
              <a:t>            &lt;td&gt;The Matrix Revolutions&lt;/td&gt;    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>
                <a:latin typeface="Courier"/>
                <a:cs typeface="Courier"/>
              </a:rPr>
              <a:t>          &lt;/</a:t>
            </a:r>
            <a:r>
              <a:rPr lang="en-US" sz="1050" dirty="0" err="1">
                <a:latin typeface="Courier"/>
                <a:cs typeface="Courier"/>
              </a:rPr>
              <a:t>tr</a:t>
            </a:r>
            <a:r>
              <a:rPr lang="en-US" sz="1050" dirty="0">
                <a:latin typeface="Courier"/>
                <a:cs typeface="Courier"/>
              </a:rPr>
              <a:t>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>
                <a:latin typeface="Courier"/>
                <a:cs typeface="Courier"/>
              </a:rPr>
              <a:t>      &lt;/</a:t>
            </a:r>
            <a:r>
              <a:rPr lang="en-US" sz="1050" dirty="0" err="1">
                <a:latin typeface="Courier"/>
                <a:cs typeface="Courier"/>
              </a:rPr>
              <a:t>tbody</a:t>
            </a:r>
            <a:r>
              <a:rPr lang="en-US" sz="1050" dirty="0">
                <a:latin typeface="Courier"/>
                <a:cs typeface="Courier"/>
              </a:rPr>
              <a:t>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>
                <a:latin typeface="Courier"/>
                <a:cs typeface="Courier"/>
              </a:rPr>
              <a:t>    &lt;/table&gt;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28600" indent="-228600">
              <a:buClrTx/>
              <a:buFont typeface="Arial"/>
              <a:buChar char="•"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B0F7E-7AD2-D64D-B684-206826FAC1A3}" type="datetime4">
              <a:rPr lang="en-US" smtClean="0"/>
              <a:pPr/>
              <a:t>September 24,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CSCI E-12: Fundamentals of Web Site Development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mp="http://schemas.microsoft.com/office/mac/powerpoint/2008/main" xmlns="" Requires="mp">
      <p:transition xmlns:p14="http://schemas.microsoft.com/office/powerpoint/2010/main" spd="slow">
        <p14:flip dir="l"/>
      </p:transition>
    </mc:Choice>
    <mc:Fallback>
      <p:transition spd="slow">
        <p:newsflash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Anatomy of a Table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4404440" y="1169250"/>
            <a:ext cx="4739559" cy="5285338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050" dirty="0">
                <a:latin typeface="Courier"/>
                <a:cs typeface="Courier"/>
              </a:rPr>
              <a:t> &lt;table&gt;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>
                <a:latin typeface="Courier"/>
                <a:cs typeface="Courier"/>
              </a:rPr>
              <a:t>      &lt;caption&gt;Sci-Fi movie trilogies&lt;/caption&gt;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>
                <a:latin typeface="Courier"/>
                <a:cs typeface="Courier"/>
              </a:rPr>
              <a:t>      &lt;</a:t>
            </a:r>
            <a:r>
              <a:rPr lang="en-US" sz="1050" dirty="0" err="1">
                <a:latin typeface="Courier"/>
                <a:cs typeface="Courier"/>
              </a:rPr>
              <a:t>thead</a:t>
            </a:r>
            <a:r>
              <a:rPr lang="en-US" sz="1050" dirty="0">
                <a:latin typeface="Courier"/>
                <a:cs typeface="Courier"/>
              </a:rPr>
              <a:t>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>
                <a:latin typeface="Courier"/>
                <a:cs typeface="Courier"/>
              </a:rPr>
              <a:t>        &lt;</a:t>
            </a:r>
            <a:r>
              <a:rPr lang="en-US" sz="1050" dirty="0" err="1">
                <a:latin typeface="Courier"/>
                <a:cs typeface="Courier"/>
              </a:rPr>
              <a:t>tr</a:t>
            </a:r>
            <a:r>
              <a:rPr lang="en-US" sz="1050" dirty="0">
                <a:latin typeface="Courier"/>
                <a:cs typeface="Courier"/>
              </a:rPr>
              <a:t>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>
                <a:latin typeface="Courier"/>
                <a:cs typeface="Courier"/>
              </a:rPr>
              <a:t>          &lt;</a:t>
            </a:r>
            <a:r>
              <a:rPr lang="en-US" sz="1050" dirty="0" err="1">
                <a:latin typeface="Courier"/>
                <a:cs typeface="Courier"/>
              </a:rPr>
              <a:t>th</a:t>
            </a:r>
            <a:r>
              <a:rPr lang="en-US" sz="1050" dirty="0">
                <a:latin typeface="Courier"/>
                <a:cs typeface="Courier"/>
              </a:rPr>
              <a:t> scope="</a:t>
            </a:r>
            <a:r>
              <a:rPr lang="en-US" sz="1050" dirty="0" err="1">
                <a:latin typeface="Courier"/>
                <a:cs typeface="Courier"/>
              </a:rPr>
              <a:t>col</a:t>
            </a:r>
            <a:r>
              <a:rPr lang="en-US" sz="1050" dirty="0">
                <a:latin typeface="Courier"/>
                <a:cs typeface="Courier"/>
              </a:rPr>
              <a:t>"&gt;Trilogy&lt;/</a:t>
            </a:r>
            <a:r>
              <a:rPr lang="en-US" sz="1050" dirty="0" err="1">
                <a:latin typeface="Courier"/>
                <a:cs typeface="Courier"/>
              </a:rPr>
              <a:t>th</a:t>
            </a:r>
            <a:r>
              <a:rPr lang="en-US" sz="1050" dirty="0">
                <a:latin typeface="Courier"/>
                <a:cs typeface="Courier"/>
              </a:rPr>
              <a:t>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>
                <a:latin typeface="Courier"/>
                <a:cs typeface="Courier"/>
              </a:rPr>
              <a:t>          &lt;</a:t>
            </a:r>
            <a:r>
              <a:rPr lang="en-US" sz="1050" dirty="0" err="1">
                <a:latin typeface="Courier"/>
                <a:cs typeface="Courier"/>
              </a:rPr>
              <a:t>th</a:t>
            </a:r>
            <a:r>
              <a:rPr lang="en-US" sz="1050" dirty="0">
                <a:latin typeface="Courier"/>
                <a:cs typeface="Courier"/>
              </a:rPr>
              <a:t> scope="</a:t>
            </a:r>
            <a:r>
              <a:rPr lang="en-US" sz="1050" dirty="0" err="1">
                <a:latin typeface="Courier"/>
                <a:cs typeface="Courier"/>
              </a:rPr>
              <a:t>col</a:t>
            </a:r>
            <a:r>
              <a:rPr lang="en-US" sz="1050" dirty="0">
                <a:latin typeface="Courier"/>
                <a:cs typeface="Courier"/>
              </a:rPr>
              <a:t>"&gt;First Movie&lt;/</a:t>
            </a:r>
            <a:r>
              <a:rPr lang="en-US" sz="1050" dirty="0" err="1">
                <a:latin typeface="Courier"/>
                <a:cs typeface="Courier"/>
              </a:rPr>
              <a:t>th</a:t>
            </a:r>
            <a:r>
              <a:rPr lang="en-US" sz="1050" dirty="0">
                <a:latin typeface="Courier"/>
                <a:cs typeface="Courier"/>
              </a:rPr>
              <a:t>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>
                <a:latin typeface="Courier"/>
                <a:cs typeface="Courier"/>
              </a:rPr>
              <a:t>          &lt;</a:t>
            </a:r>
            <a:r>
              <a:rPr lang="en-US" sz="1050" dirty="0" err="1">
                <a:latin typeface="Courier"/>
                <a:cs typeface="Courier"/>
              </a:rPr>
              <a:t>th</a:t>
            </a:r>
            <a:r>
              <a:rPr lang="en-US" sz="1050" dirty="0">
                <a:latin typeface="Courier"/>
                <a:cs typeface="Courier"/>
              </a:rPr>
              <a:t> scope="</a:t>
            </a:r>
            <a:r>
              <a:rPr lang="en-US" sz="1050" dirty="0" err="1">
                <a:latin typeface="Courier"/>
                <a:cs typeface="Courier"/>
              </a:rPr>
              <a:t>col</a:t>
            </a:r>
            <a:r>
              <a:rPr lang="en-US" sz="1050" dirty="0">
                <a:latin typeface="Courier"/>
                <a:cs typeface="Courier"/>
              </a:rPr>
              <a:t>"&gt;Second Movie&lt;/</a:t>
            </a:r>
            <a:r>
              <a:rPr lang="en-US" sz="1050" dirty="0" err="1">
                <a:latin typeface="Courier"/>
                <a:cs typeface="Courier"/>
              </a:rPr>
              <a:t>th</a:t>
            </a:r>
            <a:r>
              <a:rPr lang="en-US" sz="1050" dirty="0">
                <a:latin typeface="Courier"/>
                <a:cs typeface="Courier"/>
              </a:rPr>
              <a:t>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>
                <a:latin typeface="Courier"/>
                <a:cs typeface="Courier"/>
              </a:rPr>
              <a:t>          &lt;</a:t>
            </a:r>
            <a:r>
              <a:rPr lang="en-US" sz="1050" dirty="0" err="1">
                <a:latin typeface="Courier"/>
                <a:cs typeface="Courier"/>
              </a:rPr>
              <a:t>th</a:t>
            </a:r>
            <a:r>
              <a:rPr lang="en-US" sz="1050" dirty="0">
                <a:latin typeface="Courier"/>
                <a:cs typeface="Courier"/>
              </a:rPr>
              <a:t> scope="</a:t>
            </a:r>
            <a:r>
              <a:rPr lang="en-US" sz="1050" dirty="0" err="1">
                <a:latin typeface="Courier"/>
                <a:cs typeface="Courier"/>
              </a:rPr>
              <a:t>col</a:t>
            </a:r>
            <a:r>
              <a:rPr lang="en-US" sz="1050" dirty="0">
                <a:latin typeface="Courier"/>
                <a:cs typeface="Courier"/>
              </a:rPr>
              <a:t>"&gt;Third Movie&lt;/</a:t>
            </a:r>
            <a:r>
              <a:rPr lang="en-US" sz="1050" dirty="0" err="1">
                <a:latin typeface="Courier"/>
                <a:cs typeface="Courier"/>
              </a:rPr>
              <a:t>th</a:t>
            </a:r>
            <a:r>
              <a:rPr lang="en-US" sz="1050" dirty="0">
                <a:latin typeface="Courier"/>
                <a:cs typeface="Courier"/>
              </a:rPr>
              <a:t>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>
                <a:latin typeface="Courier"/>
                <a:cs typeface="Courier"/>
              </a:rPr>
              <a:t>        &lt;/</a:t>
            </a:r>
            <a:r>
              <a:rPr lang="en-US" sz="1050" dirty="0" err="1">
                <a:latin typeface="Courier"/>
                <a:cs typeface="Courier"/>
              </a:rPr>
              <a:t>tr</a:t>
            </a:r>
            <a:r>
              <a:rPr lang="en-US" sz="1050" dirty="0">
                <a:latin typeface="Courier"/>
                <a:cs typeface="Courier"/>
              </a:rPr>
              <a:t>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>
                <a:latin typeface="Courier"/>
                <a:cs typeface="Courier"/>
              </a:rPr>
              <a:t>      &lt;/</a:t>
            </a:r>
            <a:r>
              <a:rPr lang="en-US" sz="1050" dirty="0" err="1">
                <a:latin typeface="Courier"/>
                <a:cs typeface="Courier"/>
              </a:rPr>
              <a:t>thead</a:t>
            </a:r>
            <a:r>
              <a:rPr lang="en-US" sz="1050" dirty="0">
                <a:latin typeface="Courier"/>
                <a:cs typeface="Courier"/>
              </a:rPr>
              <a:t>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>
                <a:latin typeface="Courier"/>
                <a:cs typeface="Courier"/>
              </a:rPr>
              <a:t>        &lt;</a:t>
            </a:r>
            <a:r>
              <a:rPr lang="en-US" sz="1050" dirty="0" err="1">
                <a:latin typeface="Courier"/>
                <a:cs typeface="Courier"/>
              </a:rPr>
              <a:t>tfoot</a:t>
            </a:r>
            <a:r>
              <a:rPr lang="en-US" sz="1050" dirty="0">
                <a:latin typeface="Courier"/>
                <a:cs typeface="Courier"/>
              </a:rPr>
              <a:t>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>
                <a:latin typeface="Courier"/>
                <a:cs typeface="Courier"/>
              </a:rPr>
              <a:t>          &lt;</a:t>
            </a:r>
            <a:r>
              <a:rPr lang="en-US" sz="1050" dirty="0" err="1">
                <a:latin typeface="Courier"/>
                <a:cs typeface="Courier"/>
              </a:rPr>
              <a:t>tr</a:t>
            </a:r>
            <a:r>
              <a:rPr lang="en-US" sz="1050" dirty="0">
                <a:latin typeface="Courier"/>
                <a:cs typeface="Courier"/>
              </a:rPr>
              <a:t>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>
                <a:latin typeface="Courier"/>
                <a:cs typeface="Courier"/>
              </a:rPr>
              <a:t>            &lt;td </a:t>
            </a:r>
            <a:r>
              <a:rPr lang="en-US" sz="1050" dirty="0" err="1">
                <a:latin typeface="Courier"/>
                <a:cs typeface="Courier"/>
              </a:rPr>
              <a:t>colspan</a:t>
            </a:r>
            <a:r>
              <a:rPr lang="en-US" sz="1050" dirty="0">
                <a:latin typeface="Courier"/>
                <a:cs typeface="Courier"/>
              </a:rPr>
              <a:t>="4"&gt;Data compiled from a geek's memory&lt;/td&gt;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>
                <a:latin typeface="Courier"/>
                <a:cs typeface="Courier"/>
              </a:rPr>
              <a:t>          &lt;/</a:t>
            </a:r>
            <a:r>
              <a:rPr lang="en-US" sz="1050" dirty="0" err="1">
                <a:latin typeface="Courier"/>
                <a:cs typeface="Courier"/>
              </a:rPr>
              <a:t>tr</a:t>
            </a:r>
            <a:r>
              <a:rPr lang="en-US" sz="1050" dirty="0">
                <a:latin typeface="Courier"/>
                <a:cs typeface="Courier"/>
              </a:rPr>
              <a:t>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>
                <a:latin typeface="Courier"/>
                <a:cs typeface="Courier"/>
              </a:rPr>
              <a:t>        &lt;/</a:t>
            </a:r>
            <a:r>
              <a:rPr lang="en-US" sz="1050" dirty="0" err="1">
                <a:latin typeface="Courier"/>
                <a:cs typeface="Courier"/>
              </a:rPr>
              <a:t>tfoot</a:t>
            </a:r>
            <a:r>
              <a:rPr lang="en-US" sz="1050" dirty="0">
                <a:latin typeface="Courier"/>
                <a:cs typeface="Courier"/>
              </a:rPr>
              <a:t>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>
                <a:latin typeface="Courier"/>
                <a:cs typeface="Courier"/>
              </a:rPr>
              <a:t>      &lt;</a:t>
            </a:r>
            <a:r>
              <a:rPr lang="en-US" sz="1050" dirty="0" err="1">
                <a:latin typeface="Courier"/>
                <a:cs typeface="Courier"/>
              </a:rPr>
              <a:t>tbody</a:t>
            </a:r>
            <a:r>
              <a:rPr lang="en-US" sz="1050" dirty="0">
                <a:latin typeface="Courier"/>
                <a:cs typeface="Courier"/>
              </a:rPr>
              <a:t>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>
                <a:latin typeface="Courier"/>
                <a:cs typeface="Courier"/>
              </a:rPr>
              <a:t>          &lt;</a:t>
            </a:r>
            <a:r>
              <a:rPr lang="en-US" sz="1050" dirty="0" err="1">
                <a:latin typeface="Courier"/>
                <a:cs typeface="Courier"/>
              </a:rPr>
              <a:t>tr</a:t>
            </a:r>
            <a:r>
              <a:rPr lang="en-US" sz="1050" dirty="0">
                <a:latin typeface="Courier"/>
                <a:cs typeface="Courier"/>
              </a:rPr>
              <a:t>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>
                <a:latin typeface="Courier"/>
                <a:cs typeface="Courier"/>
              </a:rPr>
              <a:t>            &lt;</a:t>
            </a:r>
            <a:r>
              <a:rPr lang="en-US" sz="1050" dirty="0" err="1">
                <a:latin typeface="Courier"/>
                <a:cs typeface="Courier"/>
              </a:rPr>
              <a:t>th</a:t>
            </a:r>
            <a:r>
              <a:rPr lang="en-US" sz="1050" dirty="0">
                <a:latin typeface="Courier"/>
                <a:cs typeface="Courier"/>
              </a:rPr>
              <a:t> scope="row"&gt;Star Wars&lt;/td&gt;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>
                <a:latin typeface="Courier"/>
                <a:cs typeface="Courier"/>
              </a:rPr>
              <a:t>            &lt;td&gt;A New Hope&lt;/td&gt;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>
                <a:latin typeface="Courier"/>
                <a:cs typeface="Courier"/>
              </a:rPr>
              <a:t>            &lt;td&gt;The Empire Strikes Back&lt;/td&gt;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>
                <a:latin typeface="Courier"/>
                <a:cs typeface="Courier"/>
              </a:rPr>
              <a:t>            &lt;td&gt;The Return of the Jedi&lt;/td&gt;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>
                <a:latin typeface="Courier"/>
                <a:cs typeface="Courier"/>
              </a:rPr>
              <a:t>          &lt;/</a:t>
            </a:r>
            <a:r>
              <a:rPr lang="en-US" sz="1050" dirty="0" err="1">
                <a:latin typeface="Courier"/>
                <a:cs typeface="Courier"/>
              </a:rPr>
              <a:t>tr</a:t>
            </a:r>
            <a:r>
              <a:rPr lang="en-US" sz="1050" dirty="0">
                <a:latin typeface="Courier"/>
                <a:cs typeface="Courier"/>
              </a:rPr>
              <a:t>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>
                <a:latin typeface="Courier"/>
                <a:cs typeface="Courier"/>
              </a:rPr>
              <a:t>          &lt;</a:t>
            </a:r>
            <a:r>
              <a:rPr lang="en-US" sz="1050" dirty="0" err="1">
                <a:latin typeface="Courier"/>
                <a:cs typeface="Courier"/>
              </a:rPr>
              <a:t>tr</a:t>
            </a:r>
            <a:r>
              <a:rPr lang="en-US" sz="1050" dirty="0">
                <a:latin typeface="Courier"/>
                <a:cs typeface="Courier"/>
              </a:rPr>
              <a:t>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>
                <a:latin typeface="Courier"/>
                <a:cs typeface="Courier"/>
              </a:rPr>
              <a:t>            &lt;</a:t>
            </a:r>
            <a:r>
              <a:rPr lang="en-US" sz="1050" dirty="0" err="1">
                <a:latin typeface="Courier"/>
                <a:cs typeface="Courier"/>
              </a:rPr>
              <a:t>th</a:t>
            </a:r>
            <a:r>
              <a:rPr lang="en-US" sz="1050" dirty="0">
                <a:latin typeface="Courier"/>
                <a:cs typeface="Courier"/>
              </a:rPr>
              <a:t> scope="row"&gt;Matrix&lt;/td&gt;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>
                <a:latin typeface="Courier"/>
                <a:cs typeface="Courier"/>
              </a:rPr>
              <a:t>            &lt;td&gt;The Matrix&lt;/td&gt;    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>
                <a:latin typeface="Courier"/>
                <a:cs typeface="Courier"/>
              </a:rPr>
              <a:t>            &lt;td&gt;The Matrix Reloaded&lt;/td&gt;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>
                <a:latin typeface="Courier"/>
                <a:cs typeface="Courier"/>
              </a:rPr>
              <a:t>            &lt;td&gt;The Matrix Revolutions&lt;/td&gt;    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>
                <a:latin typeface="Courier"/>
                <a:cs typeface="Courier"/>
              </a:rPr>
              <a:t>          &lt;/</a:t>
            </a:r>
            <a:r>
              <a:rPr lang="en-US" sz="1050" dirty="0" err="1">
                <a:latin typeface="Courier"/>
                <a:cs typeface="Courier"/>
              </a:rPr>
              <a:t>tr</a:t>
            </a:r>
            <a:r>
              <a:rPr lang="en-US" sz="1050" dirty="0">
                <a:latin typeface="Courier"/>
                <a:cs typeface="Courier"/>
              </a:rPr>
              <a:t>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>
                <a:latin typeface="Courier"/>
                <a:cs typeface="Courier"/>
              </a:rPr>
              <a:t>      &lt;/</a:t>
            </a:r>
            <a:r>
              <a:rPr lang="en-US" sz="1050" dirty="0" err="1">
                <a:latin typeface="Courier"/>
                <a:cs typeface="Courier"/>
              </a:rPr>
              <a:t>tbody</a:t>
            </a:r>
            <a:r>
              <a:rPr lang="en-US" sz="1050" dirty="0">
                <a:latin typeface="Courier"/>
                <a:cs typeface="Courier"/>
              </a:rPr>
              <a:t>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>
                <a:latin typeface="Courier"/>
                <a:cs typeface="Courier"/>
              </a:rPr>
              <a:t>    &lt;/table&gt;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28600" indent="-228600">
              <a:spcBef>
                <a:spcPts val="1000"/>
              </a:spcBef>
              <a:buClrTx/>
              <a:buFont typeface="Arial"/>
              <a:buChar char="•"/>
            </a:pPr>
            <a:r>
              <a:rPr lang="en-US" dirty="0"/>
              <a:t>The table itself (&lt;table&gt;…&lt;/table&gt;)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B0F7E-7AD2-D64D-B684-206826FAC1A3}" type="datetime4">
              <a:rPr lang="en-US" smtClean="0"/>
              <a:pPr/>
              <a:t>September 24,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CSCI E-12: Fundamentals of Web Site Development</a:t>
            </a:r>
          </a:p>
        </p:txBody>
      </p:sp>
      <p:sp>
        <p:nvSpPr>
          <p:cNvPr id="7" name="Rectangle 6"/>
          <p:cNvSpPr/>
          <p:nvPr/>
        </p:nvSpPr>
        <p:spPr>
          <a:xfrm>
            <a:off x="4404440" y="1169250"/>
            <a:ext cx="4585858" cy="5285338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93000"/>
                  <a:satMod val="130000"/>
                  <a:alpha val="50000"/>
                </a:schemeClr>
              </a:gs>
              <a:gs pos="60000">
                <a:schemeClr val="accent1">
                  <a:tint val="80000"/>
                  <a:shade val="93000"/>
                  <a:satMod val="130000"/>
                  <a:alpha val="50000"/>
                </a:schemeClr>
              </a:gs>
              <a:gs pos="100000">
                <a:schemeClr val="accent1">
                  <a:tint val="50000"/>
                  <a:shade val="94000"/>
                  <a:satMod val="135000"/>
                  <a:alpha val="50000"/>
                </a:schemeClr>
              </a:gs>
            </a:gsLst>
            <a:lin ang="16200000" scaled="0"/>
            <a:tileRect/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Anatomy of a Table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4404440" y="1169250"/>
            <a:ext cx="4739559" cy="5285338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050" dirty="0">
                <a:latin typeface="Courier"/>
                <a:cs typeface="Courier"/>
              </a:rPr>
              <a:t> &lt;table&gt;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>
                <a:latin typeface="Courier"/>
                <a:cs typeface="Courier"/>
              </a:rPr>
              <a:t>      &lt;caption&gt;Sci-Fi movie trilogies&lt;/caption&gt;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>
                <a:latin typeface="Courier"/>
                <a:cs typeface="Courier"/>
              </a:rPr>
              <a:t>      &lt;</a:t>
            </a:r>
            <a:r>
              <a:rPr lang="en-US" sz="1050" dirty="0" err="1">
                <a:latin typeface="Courier"/>
                <a:cs typeface="Courier"/>
              </a:rPr>
              <a:t>thead</a:t>
            </a:r>
            <a:r>
              <a:rPr lang="en-US" sz="1050" dirty="0">
                <a:latin typeface="Courier"/>
                <a:cs typeface="Courier"/>
              </a:rPr>
              <a:t>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>
                <a:latin typeface="Courier"/>
                <a:cs typeface="Courier"/>
              </a:rPr>
              <a:t>        &lt;</a:t>
            </a:r>
            <a:r>
              <a:rPr lang="en-US" sz="1050" dirty="0" err="1">
                <a:latin typeface="Courier"/>
                <a:cs typeface="Courier"/>
              </a:rPr>
              <a:t>tr</a:t>
            </a:r>
            <a:r>
              <a:rPr lang="en-US" sz="1050" dirty="0">
                <a:latin typeface="Courier"/>
                <a:cs typeface="Courier"/>
              </a:rPr>
              <a:t>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>
                <a:latin typeface="Courier"/>
                <a:cs typeface="Courier"/>
              </a:rPr>
              <a:t>          &lt;</a:t>
            </a:r>
            <a:r>
              <a:rPr lang="en-US" sz="1050" dirty="0" err="1">
                <a:latin typeface="Courier"/>
                <a:cs typeface="Courier"/>
              </a:rPr>
              <a:t>th</a:t>
            </a:r>
            <a:r>
              <a:rPr lang="en-US" sz="1050" dirty="0">
                <a:latin typeface="Courier"/>
                <a:cs typeface="Courier"/>
              </a:rPr>
              <a:t> scope="</a:t>
            </a:r>
            <a:r>
              <a:rPr lang="en-US" sz="1050" dirty="0" err="1">
                <a:latin typeface="Courier"/>
                <a:cs typeface="Courier"/>
              </a:rPr>
              <a:t>col</a:t>
            </a:r>
            <a:r>
              <a:rPr lang="en-US" sz="1050" dirty="0">
                <a:latin typeface="Courier"/>
                <a:cs typeface="Courier"/>
              </a:rPr>
              <a:t>"&gt;Trilogy&lt;/</a:t>
            </a:r>
            <a:r>
              <a:rPr lang="en-US" sz="1050" dirty="0" err="1">
                <a:latin typeface="Courier"/>
                <a:cs typeface="Courier"/>
              </a:rPr>
              <a:t>th</a:t>
            </a:r>
            <a:r>
              <a:rPr lang="en-US" sz="1050" dirty="0">
                <a:latin typeface="Courier"/>
                <a:cs typeface="Courier"/>
              </a:rPr>
              <a:t>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>
                <a:latin typeface="Courier"/>
                <a:cs typeface="Courier"/>
              </a:rPr>
              <a:t>          &lt;</a:t>
            </a:r>
            <a:r>
              <a:rPr lang="en-US" sz="1050" dirty="0" err="1">
                <a:latin typeface="Courier"/>
                <a:cs typeface="Courier"/>
              </a:rPr>
              <a:t>th</a:t>
            </a:r>
            <a:r>
              <a:rPr lang="en-US" sz="1050" dirty="0">
                <a:latin typeface="Courier"/>
                <a:cs typeface="Courier"/>
              </a:rPr>
              <a:t> scope="</a:t>
            </a:r>
            <a:r>
              <a:rPr lang="en-US" sz="1050" dirty="0" err="1">
                <a:latin typeface="Courier"/>
                <a:cs typeface="Courier"/>
              </a:rPr>
              <a:t>col</a:t>
            </a:r>
            <a:r>
              <a:rPr lang="en-US" sz="1050" dirty="0">
                <a:latin typeface="Courier"/>
                <a:cs typeface="Courier"/>
              </a:rPr>
              <a:t>"&gt;First Movie&lt;/</a:t>
            </a:r>
            <a:r>
              <a:rPr lang="en-US" sz="1050" dirty="0" err="1">
                <a:latin typeface="Courier"/>
                <a:cs typeface="Courier"/>
              </a:rPr>
              <a:t>th</a:t>
            </a:r>
            <a:r>
              <a:rPr lang="en-US" sz="1050" dirty="0">
                <a:latin typeface="Courier"/>
                <a:cs typeface="Courier"/>
              </a:rPr>
              <a:t>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>
                <a:latin typeface="Courier"/>
                <a:cs typeface="Courier"/>
              </a:rPr>
              <a:t>          &lt;</a:t>
            </a:r>
            <a:r>
              <a:rPr lang="en-US" sz="1050" dirty="0" err="1">
                <a:latin typeface="Courier"/>
                <a:cs typeface="Courier"/>
              </a:rPr>
              <a:t>th</a:t>
            </a:r>
            <a:r>
              <a:rPr lang="en-US" sz="1050" dirty="0">
                <a:latin typeface="Courier"/>
                <a:cs typeface="Courier"/>
              </a:rPr>
              <a:t> scope="</a:t>
            </a:r>
            <a:r>
              <a:rPr lang="en-US" sz="1050" dirty="0" err="1">
                <a:latin typeface="Courier"/>
                <a:cs typeface="Courier"/>
              </a:rPr>
              <a:t>col</a:t>
            </a:r>
            <a:r>
              <a:rPr lang="en-US" sz="1050" dirty="0">
                <a:latin typeface="Courier"/>
                <a:cs typeface="Courier"/>
              </a:rPr>
              <a:t>"&gt;Second Movie&lt;/</a:t>
            </a:r>
            <a:r>
              <a:rPr lang="en-US" sz="1050" dirty="0" err="1">
                <a:latin typeface="Courier"/>
                <a:cs typeface="Courier"/>
              </a:rPr>
              <a:t>th</a:t>
            </a:r>
            <a:r>
              <a:rPr lang="en-US" sz="1050" dirty="0">
                <a:latin typeface="Courier"/>
                <a:cs typeface="Courier"/>
              </a:rPr>
              <a:t>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>
                <a:latin typeface="Courier"/>
                <a:cs typeface="Courier"/>
              </a:rPr>
              <a:t>          &lt;</a:t>
            </a:r>
            <a:r>
              <a:rPr lang="en-US" sz="1050" dirty="0" err="1">
                <a:latin typeface="Courier"/>
                <a:cs typeface="Courier"/>
              </a:rPr>
              <a:t>th</a:t>
            </a:r>
            <a:r>
              <a:rPr lang="en-US" sz="1050" dirty="0">
                <a:latin typeface="Courier"/>
                <a:cs typeface="Courier"/>
              </a:rPr>
              <a:t> scope="</a:t>
            </a:r>
            <a:r>
              <a:rPr lang="en-US" sz="1050" dirty="0" err="1">
                <a:latin typeface="Courier"/>
                <a:cs typeface="Courier"/>
              </a:rPr>
              <a:t>col</a:t>
            </a:r>
            <a:r>
              <a:rPr lang="en-US" sz="1050" dirty="0">
                <a:latin typeface="Courier"/>
                <a:cs typeface="Courier"/>
              </a:rPr>
              <a:t>"&gt;Third Movie&lt;/</a:t>
            </a:r>
            <a:r>
              <a:rPr lang="en-US" sz="1050" dirty="0" err="1">
                <a:latin typeface="Courier"/>
                <a:cs typeface="Courier"/>
              </a:rPr>
              <a:t>th</a:t>
            </a:r>
            <a:r>
              <a:rPr lang="en-US" sz="1050" dirty="0">
                <a:latin typeface="Courier"/>
                <a:cs typeface="Courier"/>
              </a:rPr>
              <a:t>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>
                <a:latin typeface="Courier"/>
                <a:cs typeface="Courier"/>
              </a:rPr>
              <a:t>        &lt;/</a:t>
            </a:r>
            <a:r>
              <a:rPr lang="en-US" sz="1050" dirty="0" err="1">
                <a:latin typeface="Courier"/>
                <a:cs typeface="Courier"/>
              </a:rPr>
              <a:t>tr</a:t>
            </a:r>
            <a:r>
              <a:rPr lang="en-US" sz="1050" dirty="0">
                <a:latin typeface="Courier"/>
                <a:cs typeface="Courier"/>
              </a:rPr>
              <a:t>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>
                <a:latin typeface="Courier"/>
                <a:cs typeface="Courier"/>
              </a:rPr>
              <a:t>      &lt;/</a:t>
            </a:r>
            <a:r>
              <a:rPr lang="en-US" sz="1050" dirty="0" err="1">
                <a:latin typeface="Courier"/>
                <a:cs typeface="Courier"/>
              </a:rPr>
              <a:t>thead</a:t>
            </a:r>
            <a:r>
              <a:rPr lang="en-US" sz="1050" dirty="0">
                <a:latin typeface="Courier"/>
                <a:cs typeface="Courier"/>
              </a:rPr>
              <a:t>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>
                <a:latin typeface="Courier"/>
                <a:cs typeface="Courier"/>
              </a:rPr>
              <a:t>        &lt;</a:t>
            </a:r>
            <a:r>
              <a:rPr lang="en-US" sz="1050" dirty="0" err="1">
                <a:latin typeface="Courier"/>
                <a:cs typeface="Courier"/>
              </a:rPr>
              <a:t>tfoot</a:t>
            </a:r>
            <a:r>
              <a:rPr lang="en-US" sz="1050" dirty="0">
                <a:latin typeface="Courier"/>
                <a:cs typeface="Courier"/>
              </a:rPr>
              <a:t>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>
                <a:latin typeface="Courier"/>
                <a:cs typeface="Courier"/>
              </a:rPr>
              <a:t>          &lt;</a:t>
            </a:r>
            <a:r>
              <a:rPr lang="en-US" sz="1050" dirty="0" err="1">
                <a:latin typeface="Courier"/>
                <a:cs typeface="Courier"/>
              </a:rPr>
              <a:t>tr</a:t>
            </a:r>
            <a:r>
              <a:rPr lang="en-US" sz="1050" dirty="0">
                <a:latin typeface="Courier"/>
                <a:cs typeface="Courier"/>
              </a:rPr>
              <a:t>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>
                <a:latin typeface="Courier"/>
                <a:cs typeface="Courier"/>
              </a:rPr>
              <a:t>            &lt;td </a:t>
            </a:r>
            <a:r>
              <a:rPr lang="en-US" sz="1050" dirty="0" err="1">
                <a:latin typeface="Courier"/>
                <a:cs typeface="Courier"/>
              </a:rPr>
              <a:t>colspan</a:t>
            </a:r>
            <a:r>
              <a:rPr lang="en-US" sz="1050" dirty="0">
                <a:latin typeface="Courier"/>
                <a:cs typeface="Courier"/>
              </a:rPr>
              <a:t>="4"&gt;Data compiled from a geek's memory&lt;/td&gt;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>
                <a:latin typeface="Courier"/>
                <a:cs typeface="Courier"/>
              </a:rPr>
              <a:t>          &lt;/</a:t>
            </a:r>
            <a:r>
              <a:rPr lang="en-US" sz="1050" dirty="0" err="1">
                <a:latin typeface="Courier"/>
                <a:cs typeface="Courier"/>
              </a:rPr>
              <a:t>tr</a:t>
            </a:r>
            <a:r>
              <a:rPr lang="en-US" sz="1050" dirty="0">
                <a:latin typeface="Courier"/>
                <a:cs typeface="Courier"/>
              </a:rPr>
              <a:t>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>
                <a:latin typeface="Courier"/>
                <a:cs typeface="Courier"/>
              </a:rPr>
              <a:t>        &lt;/</a:t>
            </a:r>
            <a:r>
              <a:rPr lang="en-US" sz="1050" dirty="0" err="1">
                <a:latin typeface="Courier"/>
                <a:cs typeface="Courier"/>
              </a:rPr>
              <a:t>tfoot</a:t>
            </a:r>
            <a:r>
              <a:rPr lang="en-US" sz="1050" dirty="0">
                <a:latin typeface="Courier"/>
                <a:cs typeface="Courier"/>
              </a:rPr>
              <a:t>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>
                <a:latin typeface="Courier"/>
                <a:cs typeface="Courier"/>
              </a:rPr>
              <a:t>      &lt;</a:t>
            </a:r>
            <a:r>
              <a:rPr lang="en-US" sz="1050" dirty="0" err="1">
                <a:latin typeface="Courier"/>
                <a:cs typeface="Courier"/>
              </a:rPr>
              <a:t>tbody</a:t>
            </a:r>
            <a:r>
              <a:rPr lang="en-US" sz="1050" dirty="0">
                <a:latin typeface="Courier"/>
                <a:cs typeface="Courier"/>
              </a:rPr>
              <a:t>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>
                <a:latin typeface="Courier"/>
                <a:cs typeface="Courier"/>
              </a:rPr>
              <a:t>          &lt;</a:t>
            </a:r>
            <a:r>
              <a:rPr lang="en-US" sz="1050" dirty="0" err="1">
                <a:latin typeface="Courier"/>
                <a:cs typeface="Courier"/>
              </a:rPr>
              <a:t>tr</a:t>
            </a:r>
            <a:r>
              <a:rPr lang="en-US" sz="1050" dirty="0">
                <a:latin typeface="Courier"/>
                <a:cs typeface="Courier"/>
              </a:rPr>
              <a:t>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>
                <a:latin typeface="Courier"/>
                <a:cs typeface="Courier"/>
              </a:rPr>
              <a:t>            &lt;</a:t>
            </a:r>
            <a:r>
              <a:rPr lang="en-US" sz="1050" dirty="0" err="1">
                <a:latin typeface="Courier"/>
                <a:cs typeface="Courier"/>
              </a:rPr>
              <a:t>th</a:t>
            </a:r>
            <a:r>
              <a:rPr lang="en-US" sz="1050" dirty="0">
                <a:latin typeface="Courier"/>
                <a:cs typeface="Courier"/>
              </a:rPr>
              <a:t> scope="row"&gt;Star Wars&lt;/</a:t>
            </a:r>
            <a:r>
              <a:rPr lang="en-US" sz="1050" dirty="0" err="1">
                <a:latin typeface="Courier"/>
                <a:cs typeface="Courier"/>
              </a:rPr>
              <a:t>th</a:t>
            </a:r>
            <a:r>
              <a:rPr lang="en-US" sz="1050" dirty="0">
                <a:latin typeface="Courier"/>
                <a:cs typeface="Courier"/>
              </a:rPr>
              <a:t>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>
                <a:latin typeface="Courier"/>
                <a:cs typeface="Courier"/>
              </a:rPr>
              <a:t>            &lt;td&gt;A New Hope&lt;/td&gt;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>
                <a:latin typeface="Courier"/>
                <a:cs typeface="Courier"/>
              </a:rPr>
              <a:t>            &lt;td&gt;The Empire Strikes Back&lt;/td&gt;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>
                <a:latin typeface="Courier"/>
                <a:cs typeface="Courier"/>
              </a:rPr>
              <a:t>            &lt;td&gt;The Return of the Jedi&lt;/td&gt;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>
                <a:latin typeface="Courier"/>
                <a:cs typeface="Courier"/>
              </a:rPr>
              <a:t>          &lt;/</a:t>
            </a:r>
            <a:r>
              <a:rPr lang="en-US" sz="1050" dirty="0" err="1">
                <a:latin typeface="Courier"/>
                <a:cs typeface="Courier"/>
              </a:rPr>
              <a:t>tr</a:t>
            </a:r>
            <a:r>
              <a:rPr lang="en-US" sz="1050" dirty="0">
                <a:latin typeface="Courier"/>
                <a:cs typeface="Courier"/>
              </a:rPr>
              <a:t>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>
                <a:latin typeface="Courier"/>
                <a:cs typeface="Courier"/>
              </a:rPr>
              <a:t>          &lt;</a:t>
            </a:r>
            <a:r>
              <a:rPr lang="en-US" sz="1050" dirty="0" err="1">
                <a:latin typeface="Courier"/>
                <a:cs typeface="Courier"/>
              </a:rPr>
              <a:t>tr</a:t>
            </a:r>
            <a:r>
              <a:rPr lang="en-US" sz="1050" dirty="0">
                <a:latin typeface="Courier"/>
                <a:cs typeface="Courier"/>
              </a:rPr>
              <a:t>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>
                <a:latin typeface="Courier"/>
                <a:cs typeface="Courier"/>
              </a:rPr>
              <a:t>            &lt;</a:t>
            </a:r>
            <a:r>
              <a:rPr lang="en-US" sz="1050" dirty="0" err="1">
                <a:latin typeface="Courier"/>
                <a:cs typeface="Courier"/>
              </a:rPr>
              <a:t>th</a:t>
            </a:r>
            <a:r>
              <a:rPr lang="en-US" sz="1050" dirty="0">
                <a:latin typeface="Courier"/>
                <a:cs typeface="Courier"/>
              </a:rPr>
              <a:t> scope="row"&gt;Matrix&lt;/</a:t>
            </a:r>
            <a:r>
              <a:rPr lang="en-US" sz="1050" dirty="0" err="1">
                <a:latin typeface="Courier"/>
                <a:cs typeface="Courier"/>
              </a:rPr>
              <a:t>th</a:t>
            </a:r>
            <a:r>
              <a:rPr lang="en-US" sz="1050" dirty="0">
                <a:latin typeface="Courier"/>
                <a:cs typeface="Courier"/>
              </a:rPr>
              <a:t>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>
                <a:latin typeface="Courier"/>
                <a:cs typeface="Courier"/>
              </a:rPr>
              <a:t>            &lt;td&gt;The Matrix&lt;/td&gt;    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>
                <a:latin typeface="Courier"/>
                <a:cs typeface="Courier"/>
              </a:rPr>
              <a:t>            &lt;td&gt;The Matrix Reloaded&lt;/td&gt;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>
                <a:latin typeface="Courier"/>
                <a:cs typeface="Courier"/>
              </a:rPr>
              <a:t>            &lt;td&gt;The Matrix Revolutions&lt;/td&gt;    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>
                <a:latin typeface="Courier"/>
                <a:cs typeface="Courier"/>
              </a:rPr>
              <a:t>          &lt;/</a:t>
            </a:r>
            <a:r>
              <a:rPr lang="en-US" sz="1050" dirty="0" err="1">
                <a:latin typeface="Courier"/>
                <a:cs typeface="Courier"/>
              </a:rPr>
              <a:t>tr</a:t>
            </a:r>
            <a:r>
              <a:rPr lang="en-US" sz="1050" dirty="0">
                <a:latin typeface="Courier"/>
                <a:cs typeface="Courier"/>
              </a:rPr>
              <a:t>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>
                <a:latin typeface="Courier"/>
                <a:cs typeface="Courier"/>
              </a:rPr>
              <a:t>      &lt;/</a:t>
            </a:r>
            <a:r>
              <a:rPr lang="en-US" sz="1050" dirty="0" err="1">
                <a:latin typeface="Courier"/>
                <a:cs typeface="Courier"/>
              </a:rPr>
              <a:t>tbody</a:t>
            </a:r>
            <a:r>
              <a:rPr lang="en-US" sz="1050" dirty="0">
                <a:latin typeface="Courier"/>
                <a:cs typeface="Courier"/>
              </a:rPr>
              <a:t>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>
                <a:latin typeface="Courier"/>
                <a:cs typeface="Courier"/>
              </a:rPr>
              <a:t>    &lt;/table&gt;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28600" indent="-228600">
              <a:spcBef>
                <a:spcPts val="1000"/>
              </a:spcBef>
              <a:buClrTx/>
              <a:buFont typeface="Arial"/>
              <a:buChar char="•"/>
            </a:pPr>
            <a:r>
              <a:rPr lang="en-US" dirty="0"/>
              <a:t>The table itself (&lt;table&gt;…&lt;/table&gt;)</a:t>
            </a:r>
          </a:p>
          <a:p>
            <a:pPr marL="228600" indent="-228600">
              <a:spcBef>
                <a:spcPts val="1000"/>
              </a:spcBef>
              <a:buClrTx/>
              <a:buFont typeface="Arial"/>
              <a:buChar char="•"/>
            </a:pPr>
            <a:r>
              <a:rPr lang="en-US" dirty="0"/>
              <a:t>A caption (&lt;caption&gt;…&lt;/caption&gt;)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B0F7E-7AD2-D64D-B684-206826FAC1A3}" type="datetime4">
              <a:rPr lang="en-US" smtClean="0"/>
              <a:pPr/>
              <a:t>September 24,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CSCI E-12: Fundamentals of Web Site Development</a:t>
            </a:r>
          </a:p>
        </p:txBody>
      </p:sp>
      <p:sp>
        <p:nvSpPr>
          <p:cNvPr id="7" name="Rectangle 6"/>
          <p:cNvSpPr/>
          <p:nvPr/>
        </p:nvSpPr>
        <p:spPr>
          <a:xfrm>
            <a:off x="4898301" y="1373278"/>
            <a:ext cx="3436875" cy="148762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93000"/>
                  <a:satMod val="130000"/>
                  <a:alpha val="50000"/>
                </a:schemeClr>
              </a:gs>
              <a:gs pos="60000">
                <a:schemeClr val="accent1">
                  <a:tint val="80000"/>
                  <a:shade val="93000"/>
                  <a:satMod val="130000"/>
                  <a:alpha val="50000"/>
                </a:schemeClr>
              </a:gs>
              <a:gs pos="100000">
                <a:schemeClr val="accent1">
                  <a:tint val="50000"/>
                  <a:shade val="94000"/>
                  <a:satMod val="135000"/>
                  <a:alpha val="50000"/>
                </a:schemeClr>
              </a:gs>
            </a:gsLst>
            <a:lin ang="16200000" scaled="0"/>
            <a:tileRect/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Format of Section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Focused on the fundamentals that you will need to know for your assignments</a:t>
            </a:r>
          </a:p>
          <a:p>
            <a:r>
              <a:rPr lang="en-US" dirty="0"/>
              <a:t>First 30 minutes devoted to an overview of the previous lecture’s important topics</a:t>
            </a:r>
          </a:p>
          <a:p>
            <a:r>
              <a:rPr lang="en-US" dirty="0"/>
              <a:t>Final 30 minutes (possibly beyond) devoted to hands-on help with assignments</a:t>
            </a:r>
          </a:p>
          <a:p>
            <a:r>
              <a:rPr lang="en-US" dirty="0"/>
              <a:t>But how the section runs is ultimately up to all of us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CSCI E-12: Fundamentals of Web Site Development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46193-D56E-4D46-BA11-010AC2FE4AE8}" type="datetime4">
              <a:rPr lang="en-US" smtClean="0"/>
              <a:pPr/>
              <a:t>September 24, 2018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mp="http://schemas.microsoft.com/office/mac/powerpoint/2008/main" xmlns="" Requires="mp">
      <p:transition xmlns:p14="http://schemas.microsoft.com/office/powerpoint/2010/main" spd="slow">
        <p14:flip dir="l"/>
      </p:transition>
    </mc:Choice>
    <mc:Fallback>
      <p:transition spd="slow">
        <p:newsflash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Anatomy of a Table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4404440" y="1169250"/>
            <a:ext cx="4739559" cy="5285338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050" dirty="0">
                <a:latin typeface="Courier"/>
                <a:cs typeface="Courier"/>
              </a:rPr>
              <a:t> &lt;table&gt;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>
                <a:latin typeface="Courier"/>
                <a:cs typeface="Courier"/>
              </a:rPr>
              <a:t>      &lt;caption&gt;Sci-Fi movie trilogies&lt;/caption&gt;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>
                <a:latin typeface="Courier"/>
                <a:cs typeface="Courier"/>
              </a:rPr>
              <a:t>      &lt;</a:t>
            </a:r>
            <a:r>
              <a:rPr lang="en-US" sz="1050" dirty="0" err="1">
                <a:latin typeface="Courier"/>
                <a:cs typeface="Courier"/>
              </a:rPr>
              <a:t>thead</a:t>
            </a:r>
            <a:r>
              <a:rPr lang="en-US" sz="1050" dirty="0">
                <a:latin typeface="Courier"/>
                <a:cs typeface="Courier"/>
              </a:rPr>
              <a:t>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>
                <a:latin typeface="Courier"/>
                <a:cs typeface="Courier"/>
              </a:rPr>
              <a:t>        &lt;</a:t>
            </a:r>
            <a:r>
              <a:rPr lang="en-US" sz="1050" dirty="0" err="1">
                <a:latin typeface="Courier"/>
                <a:cs typeface="Courier"/>
              </a:rPr>
              <a:t>tr</a:t>
            </a:r>
            <a:r>
              <a:rPr lang="en-US" sz="1050" dirty="0">
                <a:latin typeface="Courier"/>
                <a:cs typeface="Courier"/>
              </a:rPr>
              <a:t>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>
                <a:latin typeface="Courier"/>
                <a:cs typeface="Courier"/>
              </a:rPr>
              <a:t>          &lt;</a:t>
            </a:r>
            <a:r>
              <a:rPr lang="en-US" sz="1050" dirty="0" err="1">
                <a:latin typeface="Courier"/>
                <a:cs typeface="Courier"/>
              </a:rPr>
              <a:t>th</a:t>
            </a:r>
            <a:r>
              <a:rPr lang="en-US" sz="1050" dirty="0">
                <a:latin typeface="Courier"/>
                <a:cs typeface="Courier"/>
              </a:rPr>
              <a:t> scope="</a:t>
            </a:r>
            <a:r>
              <a:rPr lang="en-US" sz="1050" dirty="0" err="1">
                <a:latin typeface="Courier"/>
                <a:cs typeface="Courier"/>
              </a:rPr>
              <a:t>col</a:t>
            </a:r>
            <a:r>
              <a:rPr lang="en-US" sz="1050" dirty="0">
                <a:latin typeface="Courier"/>
                <a:cs typeface="Courier"/>
              </a:rPr>
              <a:t>"&gt;Trilogy&lt;/</a:t>
            </a:r>
            <a:r>
              <a:rPr lang="en-US" sz="1050" dirty="0" err="1">
                <a:latin typeface="Courier"/>
                <a:cs typeface="Courier"/>
              </a:rPr>
              <a:t>th</a:t>
            </a:r>
            <a:r>
              <a:rPr lang="en-US" sz="1050" dirty="0">
                <a:latin typeface="Courier"/>
                <a:cs typeface="Courier"/>
              </a:rPr>
              <a:t>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>
                <a:latin typeface="Courier"/>
                <a:cs typeface="Courier"/>
              </a:rPr>
              <a:t>          &lt;</a:t>
            </a:r>
            <a:r>
              <a:rPr lang="en-US" sz="1050" dirty="0" err="1">
                <a:latin typeface="Courier"/>
                <a:cs typeface="Courier"/>
              </a:rPr>
              <a:t>th</a:t>
            </a:r>
            <a:r>
              <a:rPr lang="en-US" sz="1050" dirty="0">
                <a:latin typeface="Courier"/>
                <a:cs typeface="Courier"/>
              </a:rPr>
              <a:t> scope="</a:t>
            </a:r>
            <a:r>
              <a:rPr lang="en-US" sz="1050" dirty="0" err="1">
                <a:latin typeface="Courier"/>
                <a:cs typeface="Courier"/>
              </a:rPr>
              <a:t>col</a:t>
            </a:r>
            <a:r>
              <a:rPr lang="en-US" sz="1050" dirty="0">
                <a:latin typeface="Courier"/>
                <a:cs typeface="Courier"/>
              </a:rPr>
              <a:t>"&gt;First Movie&lt;/</a:t>
            </a:r>
            <a:r>
              <a:rPr lang="en-US" sz="1050" dirty="0" err="1">
                <a:latin typeface="Courier"/>
                <a:cs typeface="Courier"/>
              </a:rPr>
              <a:t>th</a:t>
            </a:r>
            <a:r>
              <a:rPr lang="en-US" sz="1050" dirty="0">
                <a:latin typeface="Courier"/>
                <a:cs typeface="Courier"/>
              </a:rPr>
              <a:t>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>
                <a:latin typeface="Courier"/>
                <a:cs typeface="Courier"/>
              </a:rPr>
              <a:t>          &lt;</a:t>
            </a:r>
            <a:r>
              <a:rPr lang="en-US" sz="1050" dirty="0" err="1">
                <a:latin typeface="Courier"/>
                <a:cs typeface="Courier"/>
              </a:rPr>
              <a:t>th</a:t>
            </a:r>
            <a:r>
              <a:rPr lang="en-US" sz="1050" dirty="0">
                <a:latin typeface="Courier"/>
                <a:cs typeface="Courier"/>
              </a:rPr>
              <a:t> scope="</a:t>
            </a:r>
            <a:r>
              <a:rPr lang="en-US" sz="1050" dirty="0" err="1">
                <a:latin typeface="Courier"/>
                <a:cs typeface="Courier"/>
              </a:rPr>
              <a:t>col</a:t>
            </a:r>
            <a:r>
              <a:rPr lang="en-US" sz="1050" dirty="0">
                <a:latin typeface="Courier"/>
                <a:cs typeface="Courier"/>
              </a:rPr>
              <a:t>"&gt;Second Movie&lt;/</a:t>
            </a:r>
            <a:r>
              <a:rPr lang="en-US" sz="1050" dirty="0" err="1">
                <a:latin typeface="Courier"/>
                <a:cs typeface="Courier"/>
              </a:rPr>
              <a:t>th</a:t>
            </a:r>
            <a:r>
              <a:rPr lang="en-US" sz="1050" dirty="0">
                <a:latin typeface="Courier"/>
                <a:cs typeface="Courier"/>
              </a:rPr>
              <a:t>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>
                <a:latin typeface="Courier"/>
                <a:cs typeface="Courier"/>
              </a:rPr>
              <a:t>          &lt;</a:t>
            </a:r>
            <a:r>
              <a:rPr lang="en-US" sz="1050" dirty="0" err="1">
                <a:latin typeface="Courier"/>
                <a:cs typeface="Courier"/>
              </a:rPr>
              <a:t>th</a:t>
            </a:r>
            <a:r>
              <a:rPr lang="en-US" sz="1050" dirty="0">
                <a:latin typeface="Courier"/>
                <a:cs typeface="Courier"/>
              </a:rPr>
              <a:t> scope="</a:t>
            </a:r>
            <a:r>
              <a:rPr lang="en-US" sz="1050" dirty="0" err="1">
                <a:latin typeface="Courier"/>
                <a:cs typeface="Courier"/>
              </a:rPr>
              <a:t>col</a:t>
            </a:r>
            <a:r>
              <a:rPr lang="en-US" sz="1050" dirty="0">
                <a:latin typeface="Courier"/>
                <a:cs typeface="Courier"/>
              </a:rPr>
              <a:t>"&gt;Third Movie&lt;/</a:t>
            </a:r>
            <a:r>
              <a:rPr lang="en-US" sz="1050" dirty="0" err="1">
                <a:latin typeface="Courier"/>
                <a:cs typeface="Courier"/>
              </a:rPr>
              <a:t>th</a:t>
            </a:r>
            <a:r>
              <a:rPr lang="en-US" sz="1050" dirty="0">
                <a:latin typeface="Courier"/>
                <a:cs typeface="Courier"/>
              </a:rPr>
              <a:t>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>
                <a:latin typeface="Courier"/>
                <a:cs typeface="Courier"/>
              </a:rPr>
              <a:t>        &lt;/</a:t>
            </a:r>
            <a:r>
              <a:rPr lang="en-US" sz="1050" dirty="0" err="1">
                <a:latin typeface="Courier"/>
                <a:cs typeface="Courier"/>
              </a:rPr>
              <a:t>tr</a:t>
            </a:r>
            <a:r>
              <a:rPr lang="en-US" sz="1050" dirty="0">
                <a:latin typeface="Courier"/>
                <a:cs typeface="Courier"/>
              </a:rPr>
              <a:t>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>
                <a:latin typeface="Courier"/>
                <a:cs typeface="Courier"/>
              </a:rPr>
              <a:t>      &lt;/</a:t>
            </a:r>
            <a:r>
              <a:rPr lang="en-US" sz="1050" dirty="0" err="1">
                <a:latin typeface="Courier"/>
                <a:cs typeface="Courier"/>
              </a:rPr>
              <a:t>thead</a:t>
            </a:r>
            <a:r>
              <a:rPr lang="en-US" sz="1050" dirty="0">
                <a:latin typeface="Courier"/>
                <a:cs typeface="Courier"/>
              </a:rPr>
              <a:t>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>
                <a:latin typeface="Courier"/>
                <a:cs typeface="Courier"/>
              </a:rPr>
              <a:t>        &lt;</a:t>
            </a:r>
            <a:r>
              <a:rPr lang="en-US" sz="1050" dirty="0" err="1">
                <a:latin typeface="Courier"/>
                <a:cs typeface="Courier"/>
              </a:rPr>
              <a:t>tfoot</a:t>
            </a:r>
            <a:r>
              <a:rPr lang="en-US" sz="1050" dirty="0">
                <a:latin typeface="Courier"/>
                <a:cs typeface="Courier"/>
              </a:rPr>
              <a:t>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>
                <a:latin typeface="Courier"/>
                <a:cs typeface="Courier"/>
              </a:rPr>
              <a:t>          &lt;</a:t>
            </a:r>
            <a:r>
              <a:rPr lang="en-US" sz="1050" dirty="0" err="1">
                <a:latin typeface="Courier"/>
                <a:cs typeface="Courier"/>
              </a:rPr>
              <a:t>tr</a:t>
            </a:r>
            <a:r>
              <a:rPr lang="en-US" sz="1050" dirty="0">
                <a:latin typeface="Courier"/>
                <a:cs typeface="Courier"/>
              </a:rPr>
              <a:t>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>
                <a:latin typeface="Courier"/>
                <a:cs typeface="Courier"/>
              </a:rPr>
              <a:t>            &lt;td </a:t>
            </a:r>
            <a:r>
              <a:rPr lang="en-US" sz="1050" dirty="0" err="1">
                <a:latin typeface="Courier"/>
                <a:cs typeface="Courier"/>
              </a:rPr>
              <a:t>colspan</a:t>
            </a:r>
            <a:r>
              <a:rPr lang="en-US" sz="1050" dirty="0">
                <a:latin typeface="Courier"/>
                <a:cs typeface="Courier"/>
              </a:rPr>
              <a:t>="4"&gt;Data compiled from a geek's memory&lt;/td&gt;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>
                <a:latin typeface="Courier"/>
                <a:cs typeface="Courier"/>
              </a:rPr>
              <a:t>          &lt;/</a:t>
            </a:r>
            <a:r>
              <a:rPr lang="en-US" sz="1050" dirty="0" err="1">
                <a:latin typeface="Courier"/>
                <a:cs typeface="Courier"/>
              </a:rPr>
              <a:t>tr</a:t>
            </a:r>
            <a:r>
              <a:rPr lang="en-US" sz="1050" dirty="0">
                <a:latin typeface="Courier"/>
                <a:cs typeface="Courier"/>
              </a:rPr>
              <a:t>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>
                <a:latin typeface="Courier"/>
                <a:cs typeface="Courier"/>
              </a:rPr>
              <a:t>        &lt;/</a:t>
            </a:r>
            <a:r>
              <a:rPr lang="en-US" sz="1050" dirty="0" err="1">
                <a:latin typeface="Courier"/>
                <a:cs typeface="Courier"/>
              </a:rPr>
              <a:t>tfoot</a:t>
            </a:r>
            <a:r>
              <a:rPr lang="en-US" sz="1050" dirty="0">
                <a:latin typeface="Courier"/>
                <a:cs typeface="Courier"/>
              </a:rPr>
              <a:t>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>
                <a:latin typeface="Courier"/>
                <a:cs typeface="Courier"/>
              </a:rPr>
              <a:t>      &lt;</a:t>
            </a:r>
            <a:r>
              <a:rPr lang="en-US" sz="1050" dirty="0" err="1">
                <a:latin typeface="Courier"/>
                <a:cs typeface="Courier"/>
              </a:rPr>
              <a:t>tbody</a:t>
            </a:r>
            <a:r>
              <a:rPr lang="en-US" sz="1050" dirty="0">
                <a:latin typeface="Courier"/>
                <a:cs typeface="Courier"/>
              </a:rPr>
              <a:t>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>
                <a:latin typeface="Courier"/>
                <a:cs typeface="Courier"/>
              </a:rPr>
              <a:t>          &lt;</a:t>
            </a:r>
            <a:r>
              <a:rPr lang="en-US" sz="1050" dirty="0" err="1">
                <a:latin typeface="Courier"/>
                <a:cs typeface="Courier"/>
              </a:rPr>
              <a:t>tr</a:t>
            </a:r>
            <a:r>
              <a:rPr lang="en-US" sz="1050" dirty="0">
                <a:latin typeface="Courier"/>
                <a:cs typeface="Courier"/>
              </a:rPr>
              <a:t>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>
                <a:latin typeface="Courier"/>
                <a:cs typeface="Courier"/>
              </a:rPr>
              <a:t>            &lt;</a:t>
            </a:r>
            <a:r>
              <a:rPr lang="en-US" sz="1050" dirty="0" err="1">
                <a:latin typeface="Courier"/>
                <a:cs typeface="Courier"/>
              </a:rPr>
              <a:t>th</a:t>
            </a:r>
            <a:r>
              <a:rPr lang="en-US" sz="1050" dirty="0">
                <a:latin typeface="Courier"/>
                <a:cs typeface="Courier"/>
              </a:rPr>
              <a:t> scope="row"&gt;Star Wars&lt;/</a:t>
            </a:r>
            <a:r>
              <a:rPr lang="en-US" sz="1050" dirty="0" err="1">
                <a:latin typeface="Courier"/>
                <a:cs typeface="Courier"/>
              </a:rPr>
              <a:t>th</a:t>
            </a:r>
            <a:r>
              <a:rPr lang="en-US" sz="1050" dirty="0">
                <a:latin typeface="Courier"/>
                <a:cs typeface="Courier"/>
              </a:rPr>
              <a:t>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>
                <a:latin typeface="Courier"/>
                <a:cs typeface="Courier"/>
              </a:rPr>
              <a:t>            &lt;td&gt;A New Hope&lt;/td&gt;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>
                <a:latin typeface="Courier"/>
                <a:cs typeface="Courier"/>
              </a:rPr>
              <a:t>            &lt;td&gt;The Empire Strikes Back&lt;/td&gt;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>
                <a:latin typeface="Courier"/>
                <a:cs typeface="Courier"/>
              </a:rPr>
              <a:t>            &lt;td&gt;The Return of the Jedi&lt;/td&gt;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>
                <a:latin typeface="Courier"/>
                <a:cs typeface="Courier"/>
              </a:rPr>
              <a:t>          &lt;/</a:t>
            </a:r>
            <a:r>
              <a:rPr lang="en-US" sz="1050" dirty="0" err="1">
                <a:latin typeface="Courier"/>
                <a:cs typeface="Courier"/>
              </a:rPr>
              <a:t>tr</a:t>
            </a:r>
            <a:r>
              <a:rPr lang="en-US" sz="1050" dirty="0">
                <a:latin typeface="Courier"/>
                <a:cs typeface="Courier"/>
              </a:rPr>
              <a:t>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>
                <a:latin typeface="Courier"/>
                <a:cs typeface="Courier"/>
              </a:rPr>
              <a:t>          &lt;</a:t>
            </a:r>
            <a:r>
              <a:rPr lang="en-US" sz="1050" dirty="0" err="1">
                <a:latin typeface="Courier"/>
                <a:cs typeface="Courier"/>
              </a:rPr>
              <a:t>tr</a:t>
            </a:r>
            <a:r>
              <a:rPr lang="en-US" sz="1050" dirty="0">
                <a:latin typeface="Courier"/>
                <a:cs typeface="Courier"/>
              </a:rPr>
              <a:t>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>
                <a:latin typeface="Courier"/>
                <a:cs typeface="Courier"/>
              </a:rPr>
              <a:t>            &lt;</a:t>
            </a:r>
            <a:r>
              <a:rPr lang="en-US" sz="1050" dirty="0" err="1">
                <a:latin typeface="Courier"/>
                <a:cs typeface="Courier"/>
              </a:rPr>
              <a:t>th</a:t>
            </a:r>
            <a:r>
              <a:rPr lang="en-US" sz="1050" dirty="0">
                <a:latin typeface="Courier"/>
                <a:cs typeface="Courier"/>
              </a:rPr>
              <a:t> scope="row"&gt;Matrix&lt;/</a:t>
            </a:r>
            <a:r>
              <a:rPr lang="en-US" sz="1050" dirty="0" err="1">
                <a:latin typeface="Courier"/>
                <a:cs typeface="Courier"/>
              </a:rPr>
              <a:t>th</a:t>
            </a:r>
            <a:r>
              <a:rPr lang="en-US" sz="1050" dirty="0">
                <a:latin typeface="Courier"/>
                <a:cs typeface="Courier"/>
              </a:rPr>
              <a:t>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>
                <a:latin typeface="Courier"/>
                <a:cs typeface="Courier"/>
              </a:rPr>
              <a:t>            &lt;td&gt;The Matrix&lt;/td&gt;    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>
                <a:latin typeface="Courier"/>
                <a:cs typeface="Courier"/>
              </a:rPr>
              <a:t>            &lt;td&gt;The Matrix Reloaded&lt;/td&gt;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>
                <a:latin typeface="Courier"/>
                <a:cs typeface="Courier"/>
              </a:rPr>
              <a:t>            &lt;td&gt;The Matrix Revolutions&lt;/td&gt;    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>
                <a:latin typeface="Courier"/>
                <a:cs typeface="Courier"/>
              </a:rPr>
              <a:t>          &lt;/</a:t>
            </a:r>
            <a:r>
              <a:rPr lang="en-US" sz="1050" dirty="0" err="1">
                <a:latin typeface="Courier"/>
                <a:cs typeface="Courier"/>
              </a:rPr>
              <a:t>tr</a:t>
            </a:r>
            <a:r>
              <a:rPr lang="en-US" sz="1050" dirty="0">
                <a:latin typeface="Courier"/>
                <a:cs typeface="Courier"/>
              </a:rPr>
              <a:t>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>
                <a:latin typeface="Courier"/>
                <a:cs typeface="Courier"/>
              </a:rPr>
              <a:t>      &lt;/</a:t>
            </a:r>
            <a:r>
              <a:rPr lang="en-US" sz="1050" dirty="0" err="1">
                <a:latin typeface="Courier"/>
                <a:cs typeface="Courier"/>
              </a:rPr>
              <a:t>tbody</a:t>
            </a:r>
            <a:r>
              <a:rPr lang="en-US" sz="1050" dirty="0">
                <a:latin typeface="Courier"/>
                <a:cs typeface="Courier"/>
              </a:rPr>
              <a:t>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>
                <a:latin typeface="Courier"/>
                <a:cs typeface="Courier"/>
              </a:rPr>
              <a:t>    &lt;/table&gt;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28600" indent="-228600">
              <a:spcBef>
                <a:spcPts val="1000"/>
              </a:spcBef>
              <a:buClrTx/>
              <a:buFont typeface="Arial"/>
              <a:buChar char="•"/>
            </a:pPr>
            <a:r>
              <a:rPr lang="en-US" dirty="0"/>
              <a:t>The table itself (&lt;table&gt;…&lt;/table&gt;)</a:t>
            </a:r>
          </a:p>
          <a:p>
            <a:pPr marL="228600" indent="-228600">
              <a:spcBef>
                <a:spcPts val="1000"/>
              </a:spcBef>
              <a:buClrTx/>
              <a:buFont typeface="Arial"/>
              <a:buChar char="•"/>
            </a:pPr>
            <a:r>
              <a:rPr lang="en-US" dirty="0"/>
              <a:t>A caption (&lt;caption&gt;…&lt;/caption&gt;)</a:t>
            </a:r>
          </a:p>
          <a:p>
            <a:pPr marL="228600" indent="-228600">
              <a:spcBef>
                <a:spcPts val="1000"/>
              </a:spcBef>
              <a:buClrTx/>
              <a:buFont typeface="Arial"/>
              <a:buChar char="•"/>
            </a:pPr>
            <a:r>
              <a:rPr lang="en-US" dirty="0"/>
              <a:t>Header (&lt;</a:t>
            </a:r>
            <a:r>
              <a:rPr lang="en-US" dirty="0" err="1"/>
              <a:t>thead</a:t>
            </a:r>
            <a:r>
              <a:rPr lang="en-US" dirty="0"/>
              <a:t>&gt;…&lt;/</a:t>
            </a:r>
            <a:r>
              <a:rPr lang="en-US" dirty="0" err="1"/>
              <a:t>thead</a:t>
            </a:r>
            <a:r>
              <a:rPr lang="en-US" dirty="0"/>
              <a:t>&gt;)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B0F7E-7AD2-D64D-B684-206826FAC1A3}" type="datetime4">
              <a:rPr lang="en-US" smtClean="0"/>
              <a:pPr/>
              <a:t>September 24,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CSCI E-12: Fundamentals of Web Site Development</a:t>
            </a:r>
          </a:p>
        </p:txBody>
      </p:sp>
      <p:sp>
        <p:nvSpPr>
          <p:cNvPr id="7" name="Rectangle 6"/>
          <p:cNvSpPr/>
          <p:nvPr/>
        </p:nvSpPr>
        <p:spPr>
          <a:xfrm>
            <a:off x="4898301" y="1530134"/>
            <a:ext cx="3608214" cy="1312798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93000"/>
                  <a:satMod val="130000"/>
                  <a:alpha val="50000"/>
                </a:schemeClr>
              </a:gs>
              <a:gs pos="60000">
                <a:schemeClr val="accent1">
                  <a:tint val="80000"/>
                  <a:shade val="93000"/>
                  <a:satMod val="130000"/>
                  <a:alpha val="50000"/>
                </a:schemeClr>
              </a:gs>
              <a:gs pos="100000">
                <a:schemeClr val="accent1">
                  <a:tint val="50000"/>
                  <a:shade val="94000"/>
                  <a:satMod val="135000"/>
                  <a:alpha val="50000"/>
                </a:schemeClr>
              </a:gs>
            </a:gsLst>
            <a:lin ang="16200000" scaled="0"/>
            <a:tileRect/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Anatomy of a Table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4404440" y="1169250"/>
            <a:ext cx="4739559" cy="5285338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050" dirty="0">
                <a:latin typeface="Courier"/>
                <a:cs typeface="Courier"/>
              </a:rPr>
              <a:t> &lt;table&gt;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>
                <a:latin typeface="Courier"/>
                <a:cs typeface="Courier"/>
              </a:rPr>
              <a:t>      &lt;caption&gt;Sci-Fi movie trilogies&lt;/caption&gt;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>
                <a:latin typeface="Courier"/>
                <a:cs typeface="Courier"/>
              </a:rPr>
              <a:t>      &lt;</a:t>
            </a:r>
            <a:r>
              <a:rPr lang="en-US" sz="1050" dirty="0" err="1">
                <a:latin typeface="Courier"/>
                <a:cs typeface="Courier"/>
              </a:rPr>
              <a:t>thead</a:t>
            </a:r>
            <a:r>
              <a:rPr lang="en-US" sz="1050" dirty="0">
                <a:latin typeface="Courier"/>
                <a:cs typeface="Courier"/>
              </a:rPr>
              <a:t>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>
                <a:latin typeface="Courier"/>
                <a:cs typeface="Courier"/>
              </a:rPr>
              <a:t>        &lt;</a:t>
            </a:r>
            <a:r>
              <a:rPr lang="en-US" sz="1050" dirty="0" err="1">
                <a:latin typeface="Courier"/>
                <a:cs typeface="Courier"/>
              </a:rPr>
              <a:t>tr</a:t>
            </a:r>
            <a:r>
              <a:rPr lang="en-US" sz="1050" dirty="0">
                <a:latin typeface="Courier"/>
                <a:cs typeface="Courier"/>
              </a:rPr>
              <a:t>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>
                <a:latin typeface="Courier"/>
                <a:cs typeface="Courier"/>
              </a:rPr>
              <a:t>          &lt;</a:t>
            </a:r>
            <a:r>
              <a:rPr lang="en-US" sz="1050" dirty="0" err="1">
                <a:latin typeface="Courier"/>
                <a:cs typeface="Courier"/>
              </a:rPr>
              <a:t>th</a:t>
            </a:r>
            <a:r>
              <a:rPr lang="en-US" sz="1050" dirty="0">
                <a:latin typeface="Courier"/>
                <a:cs typeface="Courier"/>
              </a:rPr>
              <a:t> scope="</a:t>
            </a:r>
            <a:r>
              <a:rPr lang="en-US" sz="1050" dirty="0" err="1">
                <a:latin typeface="Courier"/>
                <a:cs typeface="Courier"/>
              </a:rPr>
              <a:t>col</a:t>
            </a:r>
            <a:r>
              <a:rPr lang="en-US" sz="1050" dirty="0">
                <a:latin typeface="Courier"/>
                <a:cs typeface="Courier"/>
              </a:rPr>
              <a:t>"&gt;Trilogy&lt;/</a:t>
            </a:r>
            <a:r>
              <a:rPr lang="en-US" sz="1050" dirty="0" err="1">
                <a:latin typeface="Courier"/>
                <a:cs typeface="Courier"/>
              </a:rPr>
              <a:t>th</a:t>
            </a:r>
            <a:r>
              <a:rPr lang="en-US" sz="1050" dirty="0">
                <a:latin typeface="Courier"/>
                <a:cs typeface="Courier"/>
              </a:rPr>
              <a:t>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>
                <a:latin typeface="Courier"/>
                <a:cs typeface="Courier"/>
              </a:rPr>
              <a:t>          &lt;</a:t>
            </a:r>
            <a:r>
              <a:rPr lang="en-US" sz="1050" dirty="0" err="1">
                <a:latin typeface="Courier"/>
                <a:cs typeface="Courier"/>
              </a:rPr>
              <a:t>th</a:t>
            </a:r>
            <a:r>
              <a:rPr lang="en-US" sz="1050" dirty="0">
                <a:latin typeface="Courier"/>
                <a:cs typeface="Courier"/>
              </a:rPr>
              <a:t> scope="</a:t>
            </a:r>
            <a:r>
              <a:rPr lang="en-US" sz="1050" dirty="0" err="1">
                <a:latin typeface="Courier"/>
                <a:cs typeface="Courier"/>
              </a:rPr>
              <a:t>col</a:t>
            </a:r>
            <a:r>
              <a:rPr lang="en-US" sz="1050" dirty="0">
                <a:latin typeface="Courier"/>
                <a:cs typeface="Courier"/>
              </a:rPr>
              <a:t>"&gt;First Movie&lt;/</a:t>
            </a:r>
            <a:r>
              <a:rPr lang="en-US" sz="1050" dirty="0" err="1">
                <a:latin typeface="Courier"/>
                <a:cs typeface="Courier"/>
              </a:rPr>
              <a:t>th</a:t>
            </a:r>
            <a:r>
              <a:rPr lang="en-US" sz="1050" dirty="0">
                <a:latin typeface="Courier"/>
                <a:cs typeface="Courier"/>
              </a:rPr>
              <a:t>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>
                <a:latin typeface="Courier"/>
                <a:cs typeface="Courier"/>
              </a:rPr>
              <a:t>          &lt;</a:t>
            </a:r>
            <a:r>
              <a:rPr lang="en-US" sz="1050" dirty="0" err="1">
                <a:latin typeface="Courier"/>
                <a:cs typeface="Courier"/>
              </a:rPr>
              <a:t>th</a:t>
            </a:r>
            <a:r>
              <a:rPr lang="en-US" sz="1050" dirty="0">
                <a:latin typeface="Courier"/>
                <a:cs typeface="Courier"/>
              </a:rPr>
              <a:t> scope="</a:t>
            </a:r>
            <a:r>
              <a:rPr lang="en-US" sz="1050" dirty="0" err="1">
                <a:latin typeface="Courier"/>
                <a:cs typeface="Courier"/>
              </a:rPr>
              <a:t>col</a:t>
            </a:r>
            <a:r>
              <a:rPr lang="en-US" sz="1050" dirty="0">
                <a:latin typeface="Courier"/>
                <a:cs typeface="Courier"/>
              </a:rPr>
              <a:t>"&gt;Second Movie&lt;/</a:t>
            </a:r>
            <a:r>
              <a:rPr lang="en-US" sz="1050" dirty="0" err="1">
                <a:latin typeface="Courier"/>
                <a:cs typeface="Courier"/>
              </a:rPr>
              <a:t>th</a:t>
            </a:r>
            <a:r>
              <a:rPr lang="en-US" sz="1050" dirty="0">
                <a:latin typeface="Courier"/>
                <a:cs typeface="Courier"/>
              </a:rPr>
              <a:t>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>
                <a:latin typeface="Courier"/>
                <a:cs typeface="Courier"/>
              </a:rPr>
              <a:t>          &lt;</a:t>
            </a:r>
            <a:r>
              <a:rPr lang="en-US" sz="1050" dirty="0" err="1">
                <a:latin typeface="Courier"/>
                <a:cs typeface="Courier"/>
              </a:rPr>
              <a:t>th</a:t>
            </a:r>
            <a:r>
              <a:rPr lang="en-US" sz="1050" dirty="0">
                <a:latin typeface="Courier"/>
                <a:cs typeface="Courier"/>
              </a:rPr>
              <a:t> scope="</a:t>
            </a:r>
            <a:r>
              <a:rPr lang="en-US" sz="1050" dirty="0" err="1">
                <a:latin typeface="Courier"/>
                <a:cs typeface="Courier"/>
              </a:rPr>
              <a:t>col</a:t>
            </a:r>
            <a:r>
              <a:rPr lang="en-US" sz="1050" dirty="0">
                <a:latin typeface="Courier"/>
                <a:cs typeface="Courier"/>
              </a:rPr>
              <a:t>"&gt;Third Movie&lt;/</a:t>
            </a:r>
            <a:r>
              <a:rPr lang="en-US" sz="1050" dirty="0" err="1">
                <a:latin typeface="Courier"/>
                <a:cs typeface="Courier"/>
              </a:rPr>
              <a:t>th</a:t>
            </a:r>
            <a:r>
              <a:rPr lang="en-US" sz="1050" dirty="0">
                <a:latin typeface="Courier"/>
                <a:cs typeface="Courier"/>
              </a:rPr>
              <a:t>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>
                <a:latin typeface="Courier"/>
                <a:cs typeface="Courier"/>
              </a:rPr>
              <a:t>        &lt;/</a:t>
            </a:r>
            <a:r>
              <a:rPr lang="en-US" sz="1050" dirty="0" err="1">
                <a:latin typeface="Courier"/>
                <a:cs typeface="Courier"/>
              </a:rPr>
              <a:t>tr</a:t>
            </a:r>
            <a:r>
              <a:rPr lang="en-US" sz="1050" dirty="0">
                <a:latin typeface="Courier"/>
                <a:cs typeface="Courier"/>
              </a:rPr>
              <a:t>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>
                <a:latin typeface="Courier"/>
                <a:cs typeface="Courier"/>
              </a:rPr>
              <a:t>      &lt;/</a:t>
            </a:r>
            <a:r>
              <a:rPr lang="en-US" sz="1050" dirty="0" err="1">
                <a:latin typeface="Courier"/>
                <a:cs typeface="Courier"/>
              </a:rPr>
              <a:t>thead</a:t>
            </a:r>
            <a:r>
              <a:rPr lang="en-US" sz="1050" dirty="0">
                <a:latin typeface="Courier"/>
                <a:cs typeface="Courier"/>
              </a:rPr>
              <a:t>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>
                <a:latin typeface="Courier"/>
                <a:cs typeface="Courier"/>
              </a:rPr>
              <a:t>        &lt;</a:t>
            </a:r>
            <a:r>
              <a:rPr lang="en-US" sz="1050" dirty="0" err="1">
                <a:latin typeface="Courier"/>
                <a:cs typeface="Courier"/>
              </a:rPr>
              <a:t>tfoot</a:t>
            </a:r>
            <a:r>
              <a:rPr lang="en-US" sz="1050" dirty="0">
                <a:latin typeface="Courier"/>
                <a:cs typeface="Courier"/>
              </a:rPr>
              <a:t>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>
                <a:latin typeface="Courier"/>
                <a:cs typeface="Courier"/>
              </a:rPr>
              <a:t>          &lt;</a:t>
            </a:r>
            <a:r>
              <a:rPr lang="en-US" sz="1050" dirty="0" err="1">
                <a:latin typeface="Courier"/>
                <a:cs typeface="Courier"/>
              </a:rPr>
              <a:t>tr</a:t>
            </a:r>
            <a:r>
              <a:rPr lang="en-US" sz="1050" dirty="0">
                <a:latin typeface="Courier"/>
                <a:cs typeface="Courier"/>
              </a:rPr>
              <a:t>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>
                <a:latin typeface="Courier"/>
                <a:cs typeface="Courier"/>
              </a:rPr>
              <a:t>            &lt;td </a:t>
            </a:r>
            <a:r>
              <a:rPr lang="en-US" sz="1050" dirty="0" err="1">
                <a:latin typeface="Courier"/>
                <a:cs typeface="Courier"/>
              </a:rPr>
              <a:t>colspan</a:t>
            </a:r>
            <a:r>
              <a:rPr lang="en-US" sz="1050" dirty="0">
                <a:latin typeface="Courier"/>
                <a:cs typeface="Courier"/>
              </a:rPr>
              <a:t>="4"&gt;Data compiled from a geek's memory&lt;/td&gt;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>
                <a:latin typeface="Courier"/>
                <a:cs typeface="Courier"/>
              </a:rPr>
              <a:t>          &lt;/</a:t>
            </a:r>
            <a:r>
              <a:rPr lang="en-US" sz="1050" dirty="0" err="1">
                <a:latin typeface="Courier"/>
                <a:cs typeface="Courier"/>
              </a:rPr>
              <a:t>tr</a:t>
            </a:r>
            <a:r>
              <a:rPr lang="en-US" sz="1050" dirty="0">
                <a:latin typeface="Courier"/>
                <a:cs typeface="Courier"/>
              </a:rPr>
              <a:t>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>
                <a:latin typeface="Courier"/>
                <a:cs typeface="Courier"/>
              </a:rPr>
              <a:t>        &lt;/</a:t>
            </a:r>
            <a:r>
              <a:rPr lang="en-US" sz="1050" dirty="0" err="1">
                <a:latin typeface="Courier"/>
                <a:cs typeface="Courier"/>
              </a:rPr>
              <a:t>tfoot</a:t>
            </a:r>
            <a:r>
              <a:rPr lang="en-US" sz="1050" dirty="0">
                <a:latin typeface="Courier"/>
                <a:cs typeface="Courier"/>
              </a:rPr>
              <a:t>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>
                <a:latin typeface="Courier"/>
                <a:cs typeface="Courier"/>
              </a:rPr>
              <a:t>      &lt;</a:t>
            </a:r>
            <a:r>
              <a:rPr lang="en-US" sz="1050" dirty="0" err="1">
                <a:latin typeface="Courier"/>
                <a:cs typeface="Courier"/>
              </a:rPr>
              <a:t>tbody</a:t>
            </a:r>
            <a:r>
              <a:rPr lang="en-US" sz="1050" dirty="0">
                <a:latin typeface="Courier"/>
                <a:cs typeface="Courier"/>
              </a:rPr>
              <a:t>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>
                <a:latin typeface="Courier"/>
                <a:cs typeface="Courier"/>
              </a:rPr>
              <a:t>          &lt;</a:t>
            </a:r>
            <a:r>
              <a:rPr lang="en-US" sz="1050" dirty="0" err="1">
                <a:latin typeface="Courier"/>
                <a:cs typeface="Courier"/>
              </a:rPr>
              <a:t>tr</a:t>
            </a:r>
            <a:r>
              <a:rPr lang="en-US" sz="1050" dirty="0">
                <a:latin typeface="Courier"/>
                <a:cs typeface="Courier"/>
              </a:rPr>
              <a:t>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>
                <a:latin typeface="Courier"/>
                <a:cs typeface="Courier"/>
              </a:rPr>
              <a:t>            &lt;</a:t>
            </a:r>
            <a:r>
              <a:rPr lang="en-US" sz="1050" dirty="0" err="1">
                <a:latin typeface="Courier"/>
                <a:cs typeface="Courier"/>
              </a:rPr>
              <a:t>th</a:t>
            </a:r>
            <a:r>
              <a:rPr lang="en-US" sz="1050" dirty="0">
                <a:latin typeface="Courier"/>
                <a:cs typeface="Courier"/>
              </a:rPr>
              <a:t> scope="row"&gt;Star Wars&lt;/</a:t>
            </a:r>
            <a:r>
              <a:rPr lang="en-US" sz="1050" dirty="0" err="1">
                <a:latin typeface="Courier"/>
                <a:cs typeface="Courier"/>
              </a:rPr>
              <a:t>th</a:t>
            </a:r>
            <a:r>
              <a:rPr lang="en-US" sz="1050" dirty="0">
                <a:latin typeface="Courier"/>
                <a:cs typeface="Courier"/>
              </a:rPr>
              <a:t>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>
                <a:latin typeface="Courier"/>
                <a:cs typeface="Courier"/>
              </a:rPr>
              <a:t>            &lt;td&gt;A New Hope&lt;/td&gt;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>
                <a:latin typeface="Courier"/>
                <a:cs typeface="Courier"/>
              </a:rPr>
              <a:t>            &lt;td&gt;The Empire Strikes Back&lt;/td&gt;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>
                <a:latin typeface="Courier"/>
                <a:cs typeface="Courier"/>
              </a:rPr>
              <a:t>            &lt;td&gt;The Return of the Jedi&lt;/td&gt;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>
                <a:latin typeface="Courier"/>
                <a:cs typeface="Courier"/>
              </a:rPr>
              <a:t>          &lt;/</a:t>
            </a:r>
            <a:r>
              <a:rPr lang="en-US" sz="1050" dirty="0" err="1">
                <a:latin typeface="Courier"/>
                <a:cs typeface="Courier"/>
              </a:rPr>
              <a:t>tr</a:t>
            </a:r>
            <a:r>
              <a:rPr lang="en-US" sz="1050" dirty="0">
                <a:latin typeface="Courier"/>
                <a:cs typeface="Courier"/>
              </a:rPr>
              <a:t>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>
                <a:latin typeface="Courier"/>
                <a:cs typeface="Courier"/>
              </a:rPr>
              <a:t>          &lt;</a:t>
            </a:r>
            <a:r>
              <a:rPr lang="en-US" sz="1050" dirty="0" err="1">
                <a:latin typeface="Courier"/>
                <a:cs typeface="Courier"/>
              </a:rPr>
              <a:t>tr</a:t>
            </a:r>
            <a:r>
              <a:rPr lang="en-US" sz="1050" dirty="0">
                <a:latin typeface="Courier"/>
                <a:cs typeface="Courier"/>
              </a:rPr>
              <a:t>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>
                <a:latin typeface="Courier"/>
                <a:cs typeface="Courier"/>
              </a:rPr>
              <a:t>            &lt;</a:t>
            </a:r>
            <a:r>
              <a:rPr lang="en-US" sz="1050" dirty="0" err="1">
                <a:latin typeface="Courier"/>
                <a:cs typeface="Courier"/>
              </a:rPr>
              <a:t>th</a:t>
            </a:r>
            <a:r>
              <a:rPr lang="en-US" sz="1050" dirty="0">
                <a:latin typeface="Courier"/>
                <a:cs typeface="Courier"/>
              </a:rPr>
              <a:t> scope="row"&gt;Matrix&lt;/</a:t>
            </a:r>
            <a:r>
              <a:rPr lang="en-US" sz="1050" dirty="0" err="1">
                <a:latin typeface="Courier"/>
                <a:cs typeface="Courier"/>
              </a:rPr>
              <a:t>th</a:t>
            </a:r>
            <a:r>
              <a:rPr lang="en-US" sz="1050" dirty="0">
                <a:latin typeface="Courier"/>
                <a:cs typeface="Courier"/>
              </a:rPr>
              <a:t>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>
                <a:latin typeface="Courier"/>
                <a:cs typeface="Courier"/>
              </a:rPr>
              <a:t>            &lt;td&gt;The Matrix&lt;/td&gt;    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>
                <a:latin typeface="Courier"/>
                <a:cs typeface="Courier"/>
              </a:rPr>
              <a:t>            &lt;td&gt;The Matrix Reloaded&lt;/td&gt;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>
                <a:latin typeface="Courier"/>
                <a:cs typeface="Courier"/>
              </a:rPr>
              <a:t>            &lt;td&gt;The Matrix Revolutions&lt;/td&gt;    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>
                <a:latin typeface="Courier"/>
                <a:cs typeface="Courier"/>
              </a:rPr>
              <a:t>          &lt;/</a:t>
            </a:r>
            <a:r>
              <a:rPr lang="en-US" sz="1050" dirty="0" err="1">
                <a:latin typeface="Courier"/>
                <a:cs typeface="Courier"/>
              </a:rPr>
              <a:t>tr</a:t>
            </a:r>
            <a:r>
              <a:rPr lang="en-US" sz="1050" dirty="0">
                <a:latin typeface="Courier"/>
                <a:cs typeface="Courier"/>
              </a:rPr>
              <a:t>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>
                <a:latin typeface="Courier"/>
                <a:cs typeface="Courier"/>
              </a:rPr>
              <a:t>      &lt;/</a:t>
            </a:r>
            <a:r>
              <a:rPr lang="en-US" sz="1050" dirty="0" err="1">
                <a:latin typeface="Courier"/>
                <a:cs typeface="Courier"/>
              </a:rPr>
              <a:t>tbody</a:t>
            </a:r>
            <a:r>
              <a:rPr lang="en-US" sz="1050" dirty="0">
                <a:latin typeface="Courier"/>
                <a:cs typeface="Courier"/>
              </a:rPr>
              <a:t>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>
                <a:latin typeface="Courier"/>
                <a:cs typeface="Courier"/>
              </a:rPr>
              <a:t>    &lt;/table&gt;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28600" indent="-228600">
              <a:spcBef>
                <a:spcPts val="1000"/>
              </a:spcBef>
              <a:buClrTx/>
              <a:buFont typeface="Arial"/>
              <a:buChar char="•"/>
            </a:pPr>
            <a:r>
              <a:rPr lang="en-US" dirty="0"/>
              <a:t>The table itself (&lt;table&gt;…&lt;/table&gt;)</a:t>
            </a:r>
          </a:p>
          <a:p>
            <a:pPr marL="228600" indent="-228600">
              <a:spcBef>
                <a:spcPts val="1000"/>
              </a:spcBef>
              <a:buClrTx/>
              <a:buFont typeface="Arial"/>
              <a:buChar char="•"/>
            </a:pPr>
            <a:r>
              <a:rPr lang="en-US" dirty="0"/>
              <a:t>A caption (&lt;caption&gt;…&lt;/caption&gt;)</a:t>
            </a:r>
          </a:p>
          <a:p>
            <a:pPr marL="228600" indent="-228600">
              <a:spcBef>
                <a:spcPts val="1000"/>
              </a:spcBef>
              <a:buClrTx/>
              <a:buFont typeface="Arial"/>
              <a:buChar char="•"/>
            </a:pPr>
            <a:r>
              <a:rPr lang="en-US" dirty="0"/>
              <a:t>Header (&lt;</a:t>
            </a:r>
            <a:r>
              <a:rPr lang="en-US" dirty="0" err="1"/>
              <a:t>thead</a:t>
            </a:r>
            <a:r>
              <a:rPr lang="en-US" dirty="0"/>
              <a:t>&gt;…&lt;/</a:t>
            </a:r>
            <a:r>
              <a:rPr lang="en-US" dirty="0" err="1"/>
              <a:t>thead</a:t>
            </a:r>
            <a:r>
              <a:rPr lang="en-US" dirty="0"/>
              <a:t>&gt;) </a:t>
            </a:r>
          </a:p>
          <a:p>
            <a:pPr marL="228600" indent="-228600">
              <a:spcBef>
                <a:spcPts val="1000"/>
              </a:spcBef>
              <a:buClrTx/>
              <a:buFont typeface="Arial"/>
              <a:buChar char="•"/>
            </a:pPr>
            <a:r>
              <a:rPr lang="en-US" dirty="0"/>
              <a:t>Footer (&lt;</a:t>
            </a:r>
            <a:r>
              <a:rPr lang="en-US" dirty="0" err="1"/>
              <a:t>tfoot</a:t>
            </a:r>
            <a:r>
              <a:rPr lang="en-US" dirty="0"/>
              <a:t>&gt;…&lt;/</a:t>
            </a:r>
            <a:r>
              <a:rPr lang="en-US" dirty="0" err="1"/>
              <a:t>tfoot</a:t>
            </a:r>
            <a:r>
              <a:rPr lang="en-US" dirty="0"/>
              <a:t>&gt;)</a:t>
            </a:r>
          </a:p>
          <a:p>
            <a:pPr marL="228600" indent="-228600">
              <a:spcBef>
                <a:spcPts val="1000"/>
              </a:spcBef>
              <a:buClrTx/>
              <a:buFont typeface="Arial"/>
              <a:buChar char="•"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B0F7E-7AD2-D64D-B684-206826FAC1A3}" type="datetime4">
              <a:rPr lang="en-US" smtClean="0"/>
              <a:pPr/>
              <a:t>September 24,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CSCI E-12: Fundamentals of Web Site Development</a:t>
            </a:r>
          </a:p>
        </p:txBody>
      </p:sp>
      <p:sp>
        <p:nvSpPr>
          <p:cNvPr id="7" name="Rectangle 6"/>
          <p:cNvSpPr/>
          <p:nvPr/>
        </p:nvSpPr>
        <p:spPr>
          <a:xfrm>
            <a:off x="4898300" y="2837329"/>
            <a:ext cx="4091997" cy="957576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93000"/>
                  <a:satMod val="130000"/>
                  <a:alpha val="50000"/>
                </a:schemeClr>
              </a:gs>
              <a:gs pos="60000">
                <a:schemeClr val="accent1">
                  <a:tint val="80000"/>
                  <a:shade val="93000"/>
                  <a:satMod val="130000"/>
                  <a:alpha val="50000"/>
                </a:schemeClr>
              </a:gs>
              <a:gs pos="100000">
                <a:schemeClr val="accent1">
                  <a:tint val="50000"/>
                  <a:shade val="94000"/>
                  <a:satMod val="135000"/>
                  <a:alpha val="50000"/>
                </a:schemeClr>
              </a:gs>
            </a:gsLst>
            <a:lin ang="16200000" scaled="0"/>
            <a:tileRect/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Anatomy of a Table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4404440" y="1169250"/>
            <a:ext cx="4739559" cy="5285338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050" dirty="0">
                <a:latin typeface="Courier"/>
                <a:cs typeface="Courier"/>
              </a:rPr>
              <a:t> &lt;table&gt;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>
                <a:latin typeface="Courier"/>
                <a:cs typeface="Courier"/>
              </a:rPr>
              <a:t>      &lt;caption&gt;Sci-Fi movie trilogies&lt;/caption&gt;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>
                <a:latin typeface="Courier"/>
                <a:cs typeface="Courier"/>
              </a:rPr>
              <a:t>      &lt;</a:t>
            </a:r>
            <a:r>
              <a:rPr lang="en-US" sz="1050" dirty="0" err="1">
                <a:latin typeface="Courier"/>
                <a:cs typeface="Courier"/>
              </a:rPr>
              <a:t>thead</a:t>
            </a:r>
            <a:r>
              <a:rPr lang="en-US" sz="1050" dirty="0">
                <a:latin typeface="Courier"/>
                <a:cs typeface="Courier"/>
              </a:rPr>
              <a:t>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>
                <a:latin typeface="Courier"/>
                <a:cs typeface="Courier"/>
              </a:rPr>
              <a:t>        &lt;</a:t>
            </a:r>
            <a:r>
              <a:rPr lang="en-US" sz="1050" dirty="0" err="1">
                <a:latin typeface="Courier"/>
                <a:cs typeface="Courier"/>
              </a:rPr>
              <a:t>tr</a:t>
            </a:r>
            <a:r>
              <a:rPr lang="en-US" sz="1050" dirty="0">
                <a:latin typeface="Courier"/>
                <a:cs typeface="Courier"/>
              </a:rPr>
              <a:t>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>
                <a:latin typeface="Courier"/>
                <a:cs typeface="Courier"/>
              </a:rPr>
              <a:t>          &lt;</a:t>
            </a:r>
            <a:r>
              <a:rPr lang="en-US" sz="1050" dirty="0" err="1">
                <a:latin typeface="Courier"/>
                <a:cs typeface="Courier"/>
              </a:rPr>
              <a:t>th</a:t>
            </a:r>
            <a:r>
              <a:rPr lang="en-US" sz="1050" dirty="0">
                <a:latin typeface="Courier"/>
                <a:cs typeface="Courier"/>
              </a:rPr>
              <a:t> scope="</a:t>
            </a:r>
            <a:r>
              <a:rPr lang="en-US" sz="1050" dirty="0" err="1">
                <a:latin typeface="Courier"/>
                <a:cs typeface="Courier"/>
              </a:rPr>
              <a:t>col</a:t>
            </a:r>
            <a:r>
              <a:rPr lang="en-US" sz="1050" dirty="0">
                <a:latin typeface="Courier"/>
                <a:cs typeface="Courier"/>
              </a:rPr>
              <a:t>"&gt;Trilogy&lt;/</a:t>
            </a:r>
            <a:r>
              <a:rPr lang="en-US" sz="1050" dirty="0" err="1">
                <a:latin typeface="Courier"/>
                <a:cs typeface="Courier"/>
              </a:rPr>
              <a:t>th</a:t>
            </a:r>
            <a:r>
              <a:rPr lang="en-US" sz="1050" dirty="0">
                <a:latin typeface="Courier"/>
                <a:cs typeface="Courier"/>
              </a:rPr>
              <a:t>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>
                <a:latin typeface="Courier"/>
                <a:cs typeface="Courier"/>
              </a:rPr>
              <a:t>          &lt;</a:t>
            </a:r>
            <a:r>
              <a:rPr lang="en-US" sz="1050" dirty="0" err="1">
                <a:latin typeface="Courier"/>
                <a:cs typeface="Courier"/>
              </a:rPr>
              <a:t>th</a:t>
            </a:r>
            <a:r>
              <a:rPr lang="en-US" sz="1050" dirty="0">
                <a:latin typeface="Courier"/>
                <a:cs typeface="Courier"/>
              </a:rPr>
              <a:t> scope="</a:t>
            </a:r>
            <a:r>
              <a:rPr lang="en-US" sz="1050" dirty="0" err="1">
                <a:latin typeface="Courier"/>
                <a:cs typeface="Courier"/>
              </a:rPr>
              <a:t>col</a:t>
            </a:r>
            <a:r>
              <a:rPr lang="en-US" sz="1050" dirty="0">
                <a:latin typeface="Courier"/>
                <a:cs typeface="Courier"/>
              </a:rPr>
              <a:t>"&gt;First Movie&lt;/</a:t>
            </a:r>
            <a:r>
              <a:rPr lang="en-US" sz="1050" dirty="0" err="1">
                <a:latin typeface="Courier"/>
                <a:cs typeface="Courier"/>
              </a:rPr>
              <a:t>th</a:t>
            </a:r>
            <a:r>
              <a:rPr lang="en-US" sz="1050" dirty="0">
                <a:latin typeface="Courier"/>
                <a:cs typeface="Courier"/>
              </a:rPr>
              <a:t>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>
                <a:latin typeface="Courier"/>
                <a:cs typeface="Courier"/>
              </a:rPr>
              <a:t>          &lt;</a:t>
            </a:r>
            <a:r>
              <a:rPr lang="en-US" sz="1050" dirty="0" err="1">
                <a:latin typeface="Courier"/>
                <a:cs typeface="Courier"/>
              </a:rPr>
              <a:t>th</a:t>
            </a:r>
            <a:r>
              <a:rPr lang="en-US" sz="1050" dirty="0">
                <a:latin typeface="Courier"/>
                <a:cs typeface="Courier"/>
              </a:rPr>
              <a:t> scope="</a:t>
            </a:r>
            <a:r>
              <a:rPr lang="en-US" sz="1050" dirty="0" err="1">
                <a:latin typeface="Courier"/>
                <a:cs typeface="Courier"/>
              </a:rPr>
              <a:t>col</a:t>
            </a:r>
            <a:r>
              <a:rPr lang="en-US" sz="1050" dirty="0">
                <a:latin typeface="Courier"/>
                <a:cs typeface="Courier"/>
              </a:rPr>
              <a:t>"&gt;Second Movie&lt;/</a:t>
            </a:r>
            <a:r>
              <a:rPr lang="en-US" sz="1050" dirty="0" err="1">
                <a:latin typeface="Courier"/>
                <a:cs typeface="Courier"/>
              </a:rPr>
              <a:t>th</a:t>
            </a:r>
            <a:r>
              <a:rPr lang="en-US" sz="1050" dirty="0">
                <a:latin typeface="Courier"/>
                <a:cs typeface="Courier"/>
              </a:rPr>
              <a:t>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>
                <a:latin typeface="Courier"/>
                <a:cs typeface="Courier"/>
              </a:rPr>
              <a:t>          &lt;</a:t>
            </a:r>
            <a:r>
              <a:rPr lang="en-US" sz="1050" dirty="0" err="1">
                <a:latin typeface="Courier"/>
                <a:cs typeface="Courier"/>
              </a:rPr>
              <a:t>th</a:t>
            </a:r>
            <a:r>
              <a:rPr lang="en-US" sz="1050" dirty="0">
                <a:latin typeface="Courier"/>
                <a:cs typeface="Courier"/>
              </a:rPr>
              <a:t> scope="</a:t>
            </a:r>
            <a:r>
              <a:rPr lang="en-US" sz="1050" dirty="0" err="1">
                <a:latin typeface="Courier"/>
                <a:cs typeface="Courier"/>
              </a:rPr>
              <a:t>col</a:t>
            </a:r>
            <a:r>
              <a:rPr lang="en-US" sz="1050" dirty="0">
                <a:latin typeface="Courier"/>
                <a:cs typeface="Courier"/>
              </a:rPr>
              <a:t>"&gt;Third Movie&lt;/</a:t>
            </a:r>
            <a:r>
              <a:rPr lang="en-US" sz="1050" dirty="0" err="1">
                <a:latin typeface="Courier"/>
                <a:cs typeface="Courier"/>
              </a:rPr>
              <a:t>th</a:t>
            </a:r>
            <a:r>
              <a:rPr lang="en-US" sz="1050" dirty="0">
                <a:latin typeface="Courier"/>
                <a:cs typeface="Courier"/>
              </a:rPr>
              <a:t>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>
                <a:latin typeface="Courier"/>
                <a:cs typeface="Courier"/>
              </a:rPr>
              <a:t>        &lt;/</a:t>
            </a:r>
            <a:r>
              <a:rPr lang="en-US" sz="1050" dirty="0" err="1">
                <a:latin typeface="Courier"/>
                <a:cs typeface="Courier"/>
              </a:rPr>
              <a:t>tr</a:t>
            </a:r>
            <a:r>
              <a:rPr lang="en-US" sz="1050" dirty="0">
                <a:latin typeface="Courier"/>
                <a:cs typeface="Courier"/>
              </a:rPr>
              <a:t>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>
                <a:latin typeface="Courier"/>
                <a:cs typeface="Courier"/>
              </a:rPr>
              <a:t>      &lt;/</a:t>
            </a:r>
            <a:r>
              <a:rPr lang="en-US" sz="1050" dirty="0" err="1">
                <a:latin typeface="Courier"/>
                <a:cs typeface="Courier"/>
              </a:rPr>
              <a:t>thead</a:t>
            </a:r>
            <a:r>
              <a:rPr lang="en-US" sz="1050" dirty="0">
                <a:latin typeface="Courier"/>
                <a:cs typeface="Courier"/>
              </a:rPr>
              <a:t>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>
                <a:latin typeface="Courier"/>
                <a:cs typeface="Courier"/>
              </a:rPr>
              <a:t>        &lt;</a:t>
            </a:r>
            <a:r>
              <a:rPr lang="en-US" sz="1050" dirty="0" err="1">
                <a:latin typeface="Courier"/>
                <a:cs typeface="Courier"/>
              </a:rPr>
              <a:t>tfoot</a:t>
            </a:r>
            <a:r>
              <a:rPr lang="en-US" sz="1050" dirty="0">
                <a:latin typeface="Courier"/>
                <a:cs typeface="Courier"/>
              </a:rPr>
              <a:t>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>
                <a:latin typeface="Courier"/>
                <a:cs typeface="Courier"/>
              </a:rPr>
              <a:t>          &lt;</a:t>
            </a:r>
            <a:r>
              <a:rPr lang="en-US" sz="1050" dirty="0" err="1">
                <a:latin typeface="Courier"/>
                <a:cs typeface="Courier"/>
              </a:rPr>
              <a:t>tr</a:t>
            </a:r>
            <a:r>
              <a:rPr lang="en-US" sz="1050" dirty="0">
                <a:latin typeface="Courier"/>
                <a:cs typeface="Courier"/>
              </a:rPr>
              <a:t>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>
                <a:latin typeface="Courier"/>
                <a:cs typeface="Courier"/>
              </a:rPr>
              <a:t>            &lt;td </a:t>
            </a:r>
            <a:r>
              <a:rPr lang="en-US" sz="1050" dirty="0" err="1">
                <a:latin typeface="Courier"/>
                <a:cs typeface="Courier"/>
              </a:rPr>
              <a:t>colspan</a:t>
            </a:r>
            <a:r>
              <a:rPr lang="en-US" sz="1050" dirty="0">
                <a:latin typeface="Courier"/>
                <a:cs typeface="Courier"/>
              </a:rPr>
              <a:t>="4"&gt;Data compiled from a geek's memory&lt;/td&gt;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>
                <a:latin typeface="Courier"/>
                <a:cs typeface="Courier"/>
              </a:rPr>
              <a:t>          &lt;/</a:t>
            </a:r>
            <a:r>
              <a:rPr lang="en-US" sz="1050" dirty="0" err="1">
                <a:latin typeface="Courier"/>
                <a:cs typeface="Courier"/>
              </a:rPr>
              <a:t>tr</a:t>
            </a:r>
            <a:r>
              <a:rPr lang="en-US" sz="1050" dirty="0">
                <a:latin typeface="Courier"/>
                <a:cs typeface="Courier"/>
              </a:rPr>
              <a:t>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>
                <a:latin typeface="Courier"/>
                <a:cs typeface="Courier"/>
              </a:rPr>
              <a:t>        &lt;/</a:t>
            </a:r>
            <a:r>
              <a:rPr lang="en-US" sz="1050" dirty="0" err="1">
                <a:latin typeface="Courier"/>
                <a:cs typeface="Courier"/>
              </a:rPr>
              <a:t>tfoot</a:t>
            </a:r>
            <a:r>
              <a:rPr lang="en-US" sz="1050" dirty="0">
                <a:latin typeface="Courier"/>
                <a:cs typeface="Courier"/>
              </a:rPr>
              <a:t>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>
                <a:latin typeface="Courier"/>
                <a:cs typeface="Courier"/>
              </a:rPr>
              <a:t>      &lt;</a:t>
            </a:r>
            <a:r>
              <a:rPr lang="en-US" sz="1050" dirty="0" err="1">
                <a:latin typeface="Courier"/>
                <a:cs typeface="Courier"/>
              </a:rPr>
              <a:t>tbody</a:t>
            </a:r>
            <a:r>
              <a:rPr lang="en-US" sz="1050" dirty="0">
                <a:latin typeface="Courier"/>
                <a:cs typeface="Courier"/>
              </a:rPr>
              <a:t>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>
                <a:latin typeface="Courier"/>
                <a:cs typeface="Courier"/>
              </a:rPr>
              <a:t>          &lt;</a:t>
            </a:r>
            <a:r>
              <a:rPr lang="en-US" sz="1050" dirty="0" err="1">
                <a:latin typeface="Courier"/>
                <a:cs typeface="Courier"/>
              </a:rPr>
              <a:t>tr</a:t>
            </a:r>
            <a:r>
              <a:rPr lang="en-US" sz="1050" dirty="0">
                <a:latin typeface="Courier"/>
                <a:cs typeface="Courier"/>
              </a:rPr>
              <a:t>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>
                <a:latin typeface="Courier"/>
                <a:cs typeface="Courier"/>
              </a:rPr>
              <a:t>            &lt;</a:t>
            </a:r>
            <a:r>
              <a:rPr lang="en-US" sz="1050" dirty="0" err="1">
                <a:latin typeface="Courier"/>
                <a:cs typeface="Courier"/>
              </a:rPr>
              <a:t>th</a:t>
            </a:r>
            <a:r>
              <a:rPr lang="en-US" sz="1050" dirty="0">
                <a:latin typeface="Courier"/>
                <a:cs typeface="Courier"/>
              </a:rPr>
              <a:t> scope="row"&gt;Star Wars&lt;/</a:t>
            </a:r>
            <a:r>
              <a:rPr lang="en-US" sz="1050" dirty="0" err="1">
                <a:latin typeface="Courier"/>
                <a:cs typeface="Courier"/>
              </a:rPr>
              <a:t>th</a:t>
            </a:r>
            <a:r>
              <a:rPr lang="en-US" sz="1050" dirty="0">
                <a:latin typeface="Courier"/>
                <a:cs typeface="Courier"/>
              </a:rPr>
              <a:t>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>
                <a:latin typeface="Courier"/>
                <a:cs typeface="Courier"/>
              </a:rPr>
              <a:t>            &lt;td&gt;A New Hope&lt;/td&gt;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>
                <a:latin typeface="Courier"/>
                <a:cs typeface="Courier"/>
              </a:rPr>
              <a:t>            &lt;td&gt;The Empire Strikes Back&lt;/td&gt;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>
                <a:latin typeface="Courier"/>
                <a:cs typeface="Courier"/>
              </a:rPr>
              <a:t>            &lt;td&gt;The Return of the Jedi&lt;/td&gt;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>
                <a:latin typeface="Courier"/>
                <a:cs typeface="Courier"/>
              </a:rPr>
              <a:t>          &lt;/</a:t>
            </a:r>
            <a:r>
              <a:rPr lang="en-US" sz="1050" dirty="0" err="1">
                <a:latin typeface="Courier"/>
                <a:cs typeface="Courier"/>
              </a:rPr>
              <a:t>tr</a:t>
            </a:r>
            <a:r>
              <a:rPr lang="en-US" sz="1050" dirty="0">
                <a:latin typeface="Courier"/>
                <a:cs typeface="Courier"/>
              </a:rPr>
              <a:t>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>
                <a:latin typeface="Courier"/>
                <a:cs typeface="Courier"/>
              </a:rPr>
              <a:t>          &lt;</a:t>
            </a:r>
            <a:r>
              <a:rPr lang="en-US" sz="1050" dirty="0" err="1">
                <a:latin typeface="Courier"/>
                <a:cs typeface="Courier"/>
              </a:rPr>
              <a:t>tr</a:t>
            </a:r>
            <a:r>
              <a:rPr lang="en-US" sz="1050" dirty="0">
                <a:latin typeface="Courier"/>
                <a:cs typeface="Courier"/>
              </a:rPr>
              <a:t>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>
                <a:latin typeface="Courier"/>
                <a:cs typeface="Courier"/>
              </a:rPr>
              <a:t>            &lt;</a:t>
            </a:r>
            <a:r>
              <a:rPr lang="en-US" sz="1050" dirty="0" err="1">
                <a:latin typeface="Courier"/>
                <a:cs typeface="Courier"/>
              </a:rPr>
              <a:t>th</a:t>
            </a:r>
            <a:r>
              <a:rPr lang="en-US" sz="1050" dirty="0">
                <a:latin typeface="Courier"/>
                <a:cs typeface="Courier"/>
              </a:rPr>
              <a:t> scope="row"&gt;Matrix&lt;/</a:t>
            </a:r>
            <a:r>
              <a:rPr lang="en-US" sz="1050" dirty="0" err="1">
                <a:latin typeface="Courier"/>
                <a:cs typeface="Courier"/>
              </a:rPr>
              <a:t>th</a:t>
            </a:r>
            <a:r>
              <a:rPr lang="en-US" sz="1050" dirty="0">
                <a:latin typeface="Courier"/>
                <a:cs typeface="Courier"/>
              </a:rPr>
              <a:t>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>
                <a:latin typeface="Courier"/>
                <a:cs typeface="Courier"/>
              </a:rPr>
              <a:t>            &lt;td&gt;The Matrix&lt;/td&gt;    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>
                <a:latin typeface="Courier"/>
                <a:cs typeface="Courier"/>
              </a:rPr>
              <a:t>            &lt;td&gt;The Matrix Reloaded&lt;/td&gt;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>
                <a:latin typeface="Courier"/>
                <a:cs typeface="Courier"/>
              </a:rPr>
              <a:t>            &lt;td&gt;The Matrix Revolutions&lt;/td&gt;    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>
                <a:latin typeface="Courier"/>
                <a:cs typeface="Courier"/>
              </a:rPr>
              <a:t>          &lt;/</a:t>
            </a:r>
            <a:r>
              <a:rPr lang="en-US" sz="1050" dirty="0" err="1">
                <a:latin typeface="Courier"/>
                <a:cs typeface="Courier"/>
              </a:rPr>
              <a:t>tr</a:t>
            </a:r>
            <a:r>
              <a:rPr lang="en-US" sz="1050" dirty="0">
                <a:latin typeface="Courier"/>
                <a:cs typeface="Courier"/>
              </a:rPr>
              <a:t>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>
                <a:latin typeface="Courier"/>
                <a:cs typeface="Courier"/>
              </a:rPr>
              <a:t>      &lt;/</a:t>
            </a:r>
            <a:r>
              <a:rPr lang="en-US" sz="1050" dirty="0" err="1">
                <a:latin typeface="Courier"/>
                <a:cs typeface="Courier"/>
              </a:rPr>
              <a:t>tbody</a:t>
            </a:r>
            <a:r>
              <a:rPr lang="en-US" sz="1050" dirty="0">
                <a:latin typeface="Courier"/>
                <a:cs typeface="Courier"/>
              </a:rPr>
              <a:t>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>
                <a:latin typeface="Courier"/>
                <a:cs typeface="Courier"/>
              </a:rPr>
              <a:t>    &lt;/table&gt;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28600" indent="-228600">
              <a:spcBef>
                <a:spcPts val="1000"/>
              </a:spcBef>
              <a:buClrTx/>
              <a:buFont typeface="Arial"/>
              <a:buChar char="•"/>
            </a:pPr>
            <a:r>
              <a:rPr lang="en-US" dirty="0"/>
              <a:t>The table itself (&lt;table&gt;…&lt;/table&gt;)</a:t>
            </a:r>
          </a:p>
          <a:p>
            <a:pPr marL="228600" indent="-228600">
              <a:spcBef>
                <a:spcPts val="1000"/>
              </a:spcBef>
              <a:buClrTx/>
              <a:buFont typeface="Arial"/>
              <a:buChar char="•"/>
            </a:pPr>
            <a:r>
              <a:rPr lang="en-US" dirty="0"/>
              <a:t>A caption (&lt;caption&gt;…&lt;/caption&gt;)</a:t>
            </a:r>
          </a:p>
          <a:p>
            <a:pPr marL="228600" indent="-228600">
              <a:spcBef>
                <a:spcPts val="1000"/>
              </a:spcBef>
              <a:buClrTx/>
              <a:buFont typeface="Arial"/>
              <a:buChar char="•"/>
            </a:pPr>
            <a:r>
              <a:rPr lang="en-US" dirty="0"/>
              <a:t>Header (&lt;</a:t>
            </a:r>
            <a:r>
              <a:rPr lang="en-US" dirty="0" err="1"/>
              <a:t>thead</a:t>
            </a:r>
            <a:r>
              <a:rPr lang="en-US" dirty="0"/>
              <a:t>&gt;…&lt;/</a:t>
            </a:r>
            <a:r>
              <a:rPr lang="en-US" dirty="0" err="1"/>
              <a:t>thead</a:t>
            </a:r>
            <a:r>
              <a:rPr lang="en-US" dirty="0"/>
              <a:t>&gt;) </a:t>
            </a:r>
          </a:p>
          <a:p>
            <a:pPr marL="228600" indent="-228600">
              <a:spcBef>
                <a:spcPts val="1000"/>
              </a:spcBef>
              <a:buClrTx/>
              <a:buFont typeface="Arial"/>
              <a:buChar char="•"/>
            </a:pPr>
            <a:r>
              <a:rPr lang="en-US" dirty="0"/>
              <a:t>Footer (&lt;</a:t>
            </a:r>
            <a:r>
              <a:rPr lang="en-US" dirty="0" err="1"/>
              <a:t>tfoot</a:t>
            </a:r>
            <a:r>
              <a:rPr lang="en-US" dirty="0"/>
              <a:t>&gt;…&lt;/</a:t>
            </a:r>
            <a:r>
              <a:rPr lang="en-US" dirty="0" err="1"/>
              <a:t>tfoot</a:t>
            </a:r>
            <a:r>
              <a:rPr lang="en-US" dirty="0"/>
              <a:t>&gt;)</a:t>
            </a:r>
          </a:p>
          <a:p>
            <a:pPr marL="228600" indent="-228600">
              <a:spcBef>
                <a:spcPts val="1000"/>
              </a:spcBef>
              <a:buClrTx/>
              <a:buFont typeface="Arial"/>
              <a:buChar char="•"/>
            </a:pPr>
            <a:r>
              <a:rPr lang="en-US" dirty="0"/>
              <a:t>Body (&lt;</a:t>
            </a:r>
            <a:r>
              <a:rPr lang="en-US" dirty="0" err="1"/>
              <a:t>tbody</a:t>
            </a:r>
            <a:r>
              <a:rPr lang="en-US" dirty="0"/>
              <a:t>&gt;…&lt;/</a:t>
            </a:r>
            <a:r>
              <a:rPr lang="en-US" dirty="0" err="1"/>
              <a:t>tbody</a:t>
            </a:r>
            <a:r>
              <a:rPr lang="en-US" dirty="0"/>
              <a:t>&gt;)</a:t>
            </a:r>
          </a:p>
          <a:p>
            <a:pPr marL="228600" indent="-228600">
              <a:spcBef>
                <a:spcPts val="1000"/>
              </a:spcBef>
              <a:buClrTx/>
              <a:buFont typeface="Arial"/>
              <a:buChar char="•"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B0F7E-7AD2-D64D-B684-206826FAC1A3}" type="datetime4">
              <a:rPr lang="en-US" smtClean="0"/>
              <a:pPr/>
              <a:t>September 24,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CSCI E-12: Fundamentals of Web Site Development</a:t>
            </a:r>
          </a:p>
        </p:txBody>
      </p:sp>
      <p:sp>
        <p:nvSpPr>
          <p:cNvPr id="7" name="Rectangle 6"/>
          <p:cNvSpPr/>
          <p:nvPr/>
        </p:nvSpPr>
        <p:spPr>
          <a:xfrm>
            <a:off x="4756167" y="3759741"/>
            <a:ext cx="4091997" cy="2301907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93000"/>
                  <a:satMod val="130000"/>
                  <a:alpha val="50000"/>
                </a:schemeClr>
              </a:gs>
              <a:gs pos="60000">
                <a:schemeClr val="accent1">
                  <a:tint val="80000"/>
                  <a:shade val="93000"/>
                  <a:satMod val="130000"/>
                  <a:alpha val="50000"/>
                </a:schemeClr>
              </a:gs>
              <a:gs pos="100000">
                <a:schemeClr val="accent1">
                  <a:tint val="50000"/>
                  <a:shade val="94000"/>
                  <a:satMod val="135000"/>
                  <a:alpha val="50000"/>
                </a:schemeClr>
              </a:gs>
            </a:gsLst>
            <a:lin ang="16200000" scaled="0"/>
            <a:tileRect/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Anatomy of a Table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4404440" y="1169250"/>
            <a:ext cx="4739559" cy="5285338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050" dirty="0">
                <a:latin typeface="Courier"/>
                <a:cs typeface="Courier"/>
              </a:rPr>
              <a:t> &lt;table&gt;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>
                <a:latin typeface="Courier"/>
                <a:cs typeface="Courier"/>
              </a:rPr>
              <a:t>      &lt;caption&gt;Sci-Fi movie trilogies&lt;/caption&gt;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>
                <a:latin typeface="Courier"/>
                <a:cs typeface="Courier"/>
              </a:rPr>
              <a:t>      &lt;</a:t>
            </a:r>
            <a:r>
              <a:rPr lang="en-US" sz="1050" dirty="0" err="1">
                <a:latin typeface="Courier"/>
                <a:cs typeface="Courier"/>
              </a:rPr>
              <a:t>thead</a:t>
            </a:r>
            <a:r>
              <a:rPr lang="en-US" sz="1050" dirty="0">
                <a:latin typeface="Courier"/>
                <a:cs typeface="Courier"/>
              </a:rPr>
              <a:t>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>
                <a:latin typeface="Courier"/>
                <a:cs typeface="Courier"/>
              </a:rPr>
              <a:t>        &lt;</a:t>
            </a:r>
            <a:r>
              <a:rPr lang="en-US" sz="1050" dirty="0" err="1">
                <a:latin typeface="Courier"/>
                <a:cs typeface="Courier"/>
              </a:rPr>
              <a:t>tr</a:t>
            </a:r>
            <a:r>
              <a:rPr lang="en-US" sz="1050" dirty="0">
                <a:latin typeface="Courier"/>
                <a:cs typeface="Courier"/>
              </a:rPr>
              <a:t>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>
                <a:latin typeface="Courier"/>
                <a:cs typeface="Courier"/>
              </a:rPr>
              <a:t>          &lt;</a:t>
            </a:r>
            <a:r>
              <a:rPr lang="en-US" sz="1050" dirty="0" err="1">
                <a:latin typeface="Courier"/>
                <a:cs typeface="Courier"/>
              </a:rPr>
              <a:t>th</a:t>
            </a:r>
            <a:r>
              <a:rPr lang="en-US" sz="1050" dirty="0">
                <a:latin typeface="Courier"/>
                <a:cs typeface="Courier"/>
              </a:rPr>
              <a:t> scope="</a:t>
            </a:r>
            <a:r>
              <a:rPr lang="en-US" sz="1050" dirty="0" err="1">
                <a:latin typeface="Courier"/>
                <a:cs typeface="Courier"/>
              </a:rPr>
              <a:t>col</a:t>
            </a:r>
            <a:r>
              <a:rPr lang="en-US" sz="1050" dirty="0">
                <a:latin typeface="Courier"/>
                <a:cs typeface="Courier"/>
              </a:rPr>
              <a:t>"&gt;Trilogy&lt;/</a:t>
            </a:r>
            <a:r>
              <a:rPr lang="en-US" sz="1050" dirty="0" err="1">
                <a:latin typeface="Courier"/>
                <a:cs typeface="Courier"/>
              </a:rPr>
              <a:t>th</a:t>
            </a:r>
            <a:r>
              <a:rPr lang="en-US" sz="1050" dirty="0">
                <a:latin typeface="Courier"/>
                <a:cs typeface="Courier"/>
              </a:rPr>
              <a:t>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>
                <a:latin typeface="Courier"/>
                <a:cs typeface="Courier"/>
              </a:rPr>
              <a:t>          &lt;</a:t>
            </a:r>
            <a:r>
              <a:rPr lang="en-US" sz="1050" dirty="0" err="1">
                <a:latin typeface="Courier"/>
                <a:cs typeface="Courier"/>
              </a:rPr>
              <a:t>th</a:t>
            </a:r>
            <a:r>
              <a:rPr lang="en-US" sz="1050" dirty="0">
                <a:latin typeface="Courier"/>
                <a:cs typeface="Courier"/>
              </a:rPr>
              <a:t> scope="</a:t>
            </a:r>
            <a:r>
              <a:rPr lang="en-US" sz="1050" dirty="0" err="1">
                <a:latin typeface="Courier"/>
                <a:cs typeface="Courier"/>
              </a:rPr>
              <a:t>col</a:t>
            </a:r>
            <a:r>
              <a:rPr lang="en-US" sz="1050" dirty="0">
                <a:latin typeface="Courier"/>
                <a:cs typeface="Courier"/>
              </a:rPr>
              <a:t>"&gt;First Movie&lt;/</a:t>
            </a:r>
            <a:r>
              <a:rPr lang="en-US" sz="1050" dirty="0" err="1">
                <a:latin typeface="Courier"/>
                <a:cs typeface="Courier"/>
              </a:rPr>
              <a:t>th</a:t>
            </a:r>
            <a:r>
              <a:rPr lang="en-US" sz="1050" dirty="0">
                <a:latin typeface="Courier"/>
                <a:cs typeface="Courier"/>
              </a:rPr>
              <a:t>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>
                <a:latin typeface="Courier"/>
                <a:cs typeface="Courier"/>
              </a:rPr>
              <a:t>          &lt;</a:t>
            </a:r>
            <a:r>
              <a:rPr lang="en-US" sz="1050" dirty="0" err="1">
                <a:latin typeface="Courier"/>
                <a:cs typeface="Courier"/>
              </a:rPr>
              <a:t>th</a:t>
            </a:r>
            <a:r>
              <a:rPr lang="en-US" sz="1050" dirty="0">
                <a:latin typeface="Courier"/>
                <a:cs typeface="Courier"/>
              </a:rPr>
              <a:t> scope="</a:t>
            </a:r>
            <a:r>
              <a:rPr lang="en-US" sz="1050" dirty="0" err="1">
                <a:latin typeface="Courier"/>
                <a:cs typeface="Courier"/>
              </a:rPr>
              <a:t>col</a:t>
            </a:r>
            <a:r>
              <a:rPr lang="en-US" sz="1050" dirty="0">
                <a:latin typeface="Courier"/>
                <a:cs typeface="Courier"/>
              </a:rPr>
              <a:t>"&gt;Second Movie&lt;/</a:t>
            </a:r>
            <a:r>
              <a:rPr lang="en-US" sz="1050" dirty="0" err="1">
                <a:latin typeface="Courier"/>
                <a:cs typeface="Courier"/>
              </a:rPr>
              <a:t>th</a:t>
            </a:r>
            <a:r>
              <a:rPr lang="en-US" sz="1050" dirty="0">
                <a:latin typeface="Courier"/>
                <a:cs typeface="Courier"/>
              </a:rPr>
              <a:t>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>
                <a:latin typeface="Courier"/>
                <a:cs typeface="Courier"/>
              </a:rPr>
              <a:t>          &lt;</a:t>
            </a:r>
            <a:r>
              <a:rPr lang="en-US" sz="1050" dirty="0" err="1">
                <a:latin typeface="Courier"/>
                <a:cs typeface="Courier"/>
              </a:rPr>
              <a:t>th</a:t>
            </a:r>
            <a:r>
              <a:rPr lang="en-US" sz="1050" dirty="0">
                <a:latin typeface="Courier"/>
                <a:cs typeface="Courier"/>
              </a:rPr>
              <a:t> scope="</a:t>
            </a:r>
            <a:r>
              <a:rPr lang="en-US" sz="1050" dirty="0" err="1">
                <a:latin typeface="Courier"/>
                <a:cs typeface="Courier"/>
              </a:rPr>
              <a:t>col</a:t>
            </a:r>
            <a:r>
              <a:rPr lang="en-US" sz="1050" dirty="0">
                <a:latin typeface="Courier"/>
                <a:cs typeface="Courier"/>
              </a:rPr>
              <a:t>"&gt;Third Movie&lt;/</a:t>
            </a:r>
            <a:r>
              <a:rPr lang="en-US" sz="1050" dirty="0" err="1">
                <a:latin typeface="Courier"/>
                <a:cs typeface="Courier"/>
              </a:rPr>
              <a:t>th</a:t>
            </a:r>
            <a:r>
              <a:rPr lang="en-US" sz="1050" dirty="0">
                <a:latin typeface="Courier"/>
                <a:cs typeface="Courier"/>
              </a:rPr>
              <a:t>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>
                <a:latin typeface="Courier"/>
                <a:cs typeface="Courier"/>
              </a:rPr>
              <a:t>        &lt;/</a:t>
            </a:r>
            <a:r>
              <a:rPr lang="en-US" sz="1050" dirty="0" err="1">
                <a:latin typeface="Courier"/>
                <a:cs typeface="Courier"/>
              </a:rPr>
              <a:t>tr</a:t>
            </a:r>
            <a:r>
              <a:rPr lang="en-US" sz="1050" dirty="0">
                <a:latin typeface="Courier"/>
                <a:cs typeface="Courier"/>
              </a:rPr>
              <a:t>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>
                <a:latin typeface="Courier"/>
                <a:cs typeface="Courier"/>
              </a:rPr>
              <a:t>      &lt;/</a:t>
            </a:r>
            <a:r>
              <a:rPr lang="en-US" sz="1050" dirty="0" err="1">
                <a:latin typeface="Courier"/>
                <a:cs typeface="Courier"/>
              </a:rPr>
              <a:t>thead</a:t>
            </a:r>
            <a:r>
              <a:rPr lang="en-US" sz="1050" dirty="0">
                <a:latin typeface="Courier"/>
                <a:cs typeface="Courier"/>
              </a:rPr>
              <a:t>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>
                <a:latin typeface="Courier"/>
                <a:cs typeface="Courier"/>
              </a:rPr>
              <a:t>        &lt;</a:t>
            </a:r>
            <a:r>
              <a:rPr lang="en-US" sz="1050" dirty="0" err="1">
                <a:latin typeface="Courier"/>
                <a:cs typeface="Courier"/>
              </a:rPr>
              <a:t>tfoot</a:t>
            </a:r>
            <a:r>
              <a:rPr lang="en-US" sz="1050" dirty="0">
                <a:latin typeface="Courier"/>
                <a:cs typeface="Courier"/>
              </a:rPr>
              <a:t>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>
                <a:latin typeface="Courier"/>
                <a:cs typeface="Courier"/>
              </a:rPr>
              <a:t>          &lt;</a:t>
            </a:r>
            <a:r>
              <a:rPr lang="en-US" sz="1050" dirty="0" err="1">
                <a:latin typeface="Courier"/>
                <a:cs typeface="Courier"/>
              </a:rPr>
              <a:t>tr</a:t>
            </a:r>
            <a:r>
              <a:rPr lang="en-US" sz="1050" dirty="0">
                <a:latin typeface="Courier"/>
                <a:cs typeface="Courier"/>
              </a:rPr>
              <a:t>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>
                <a:latin typeface="Courier"/>
                <a:cs typeface="Courier"/>
              </a:rPr>
              <a:t>            &lt;td </a:t>
            </a:r>
            <a:r>
              <a:rPr lang="en-US" sz="1050" dirty="0" err="1">
                <a:latin typeface="Courier"/>
                <a:cs typeface="Courier"/>
              </a:rPr>
              <a:t>colspan</a:t>
            </a:r>
            <a:r>
              <a:rPr lang="en-US" sz="1050" dirty="0">
                <a:latin typeface="Courier"/>
                <a:cs typeface="Courier"/>
              </a:rPr>
              <a:t>="4"&gt;Data compiled from a geek's memory&lt;/td&gt;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>
                <a:latin typeface="Courier"/>
                <a:cs typeface="Courier"/>
              </a:rPr>
              <a:t>          &lt;/</a:t>
            </a:r>
            <a:r>
              <a:rPr lang="en-US" sz="1050" dirty="0" err="1">
                <a:latin typeface="Courier"/>
                <a:cs typeface="Courier"/>
              </a:rPr>
              <a:t>tr</a:t>
            </a:r>
            <a:r>
              <a:rPr lang="en-US" sz="1050" dirty="0">
                <a:latin typeface="Courier"/>
                <a:cs typeface="Courier"/>
              </a:rPr>
              <a:t>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>
                <a:latin typeface="Courier"/>
                <a:cs typeface="Courier"/>
              </a:rPr>
              <a:t>        &lt;/</a:t>
            </a:r>
            <a:r>
              <a:rPr lang="en-US" sz="1050" dirty="0" err="1">
                <a:latin typeface="Courier"/>
                <a:cs typeface="Courier"/>
              </a:rPr>
              <a:t>tfoot</a:t>
            </a:r>
            <a:r>
              <a:rPr lang="en-US" sz="1050" dirty="0">
                <a:latin typeface="Courier"/>
                <a:cs typeface="Courier"/>
              </a:rPr>
              <a:t>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>
                <a:latin typeface="Courier"/>
                <a:cs typeface="Courier"/>
              </a:rPr>
              <a:t>      &lt;</a:t>
            </a:r>
            <a:r>
              <a:rPr lang="en-US" sz="1050" dirty="0" err="1">
                <a:latin typeface="Courier"/>
                <a:cs typeface="Courier"/>
              </a:rPr>
              <a:t>tbody</a:t>
            </a:r>
            <a:r>
              <a:rPr lang="en-US" sz="1050" dirty="0">
                <a:latin typeface="Courier"/>
                <a:cs typeface="Courier"/>
              </a:rPr>
              <a:t>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>
                <a:latin typeface="Courier"/>
                <a:cs typeface="Courier"/>
              </a:rPr>
              <a:t>          &lt;</a:t>
            </a:r>
            <a:r>
              <a:rPr lang="en-US" sz="1050" dirty="0" err="1">
                <a:latin typeface="Courier"/>
                <a:cs typeface="Courier"/>
              </a:rPr>
              <a:t>tr</a:t>
            </a:r>
            <a:r>
              <a:rPr lang="en-US" sz="1050" dirty="0">
                <a:latin typeface="Courier"/>
                <a:cs typeface="Courier"/>
              </a:rPr>
              <a:t>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>
                <a:latin typeface="Courier"/>
                <a:cs typeface="Courier"/>
              </a:rPr>
              <a:t>            &lt;</a:t>
            </a:r>
            <a:r>
              <a:rPr lang="en-US" sz="1050" dirty="0" err="1">
                <a:latin typeface="Courier"/>
                <a:cs typeface="Courier"/>
              </a:rPr>
              <a:t>th</a:t>
            </a:r>
            <a:r>
              <a:rPr lang="en-US" sz="1050" dirty="0">
                <a:latin typeface="Courier"/>
                <a:cs typeface="Courier"/>
              </a:rPr>
              <a:t> scope="row"&gt;Star Wars&lt;/</a:t>
            </a:r>
            <a:r>
              <a:rPr lang="en-US" sz="1050" dirty="0" err="1">
                <a:latin typeface="Courier"/>
                <a:cs typeface="Courier"/>
              </a:rPr>
              <a:t>th</a:t>
            </a:r>
            <a:r>
              <a:rPr lang="en-US" sz="1050" dirty="0">
                <a:latin typeface="Courier"/>
                <a:cs typeface="Courier"/>
              </a:rPr>
              <a:t>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>
                <a:latin typeface="Courier"/>
                <a:cs typeface="Courier"/>
              </a:rPr>
              <a:t>            &lt;td&gt;A New Hope&lt;/td&gt;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>
                <a:latin typeface="Courier"/>
                <a:cs typeface="Courier"/>
              </a:rPr>
              <a:t>            &lt;td&gt;The Empire Strikes Back&lt;/td&gt;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>
                <a:latin typeface="Courier"/>
                <a:cs typeface="Courier"/>
              </a:rPr>
              <a:t>            &lt;td&gt;The Return of the Jedi&lt;/td&gt;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>
                <a:latin typeface="Courier"/>
                <a:cs typeface="Courier"/>
              </a:rPr>
              <a:t>          &lt;/</a:t>
            </a:r>
            <a:r>
              <a:rPr lang="en-US" sz="1050" dirty="0" err="1">
                <a:latin typeface="Courier"/>
                <a:cs typeface="Courier"/>
              </a:rPr>
              <a:t>tr</a:t>
            </a:r>
            <a:r>
              <a:rPr lang="en-US" sz="1050" dirty="0">
                <a:latin typeface="Courier"/>
                <a:cs typeface="Courier"/>
              </a:rPr>
              <a:t>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>
                <a:latin typeface="Courier"/>
                <a:cs typeface="Courier"/>
              </a:rPr>
              <a:t>          &lt;</a:t>
            </a:r>
            <a:r>
              <a:rPr lang="en-US" sz="1050" dirty="0" err="1">
                <a:latin typeface="Courier"/>
                <a:cs typeface="Courier"/>
              </a:rPr>
              <a:t>tr</a:t>
            </a:r>
            <a:r>
              <a:rPr lang="en-US" sz="1050" dirty="0">
                <a:latin typeface="Courier"/>
                <a:cs typeface="Courier"/>
              </a:rPr>
              <a:t>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>
                <a:latin typeface="Courier"/>
                <a:cs typeface="Courier"/>
              </a:rPr>
              <a:t>            &lt;</a:t>
            </a:r>
            <a:r>
              <a:rPr lang="en-US" sz="1050" dirty="0" err="1">
                <a:latin typeface="Courier"/>
                <a:cs typeface="Courier"/>
              </a:rPr>
              <a:t>th</a:t>
            </a:r>
            <a:r>
              <a:rPr lang="en-US" sz="1050" dirty="0">
                <a:latin typeface="Courier"/>
                <a:cs typeface="Courier"/>
              </a:rPr>
              <a:t> scope="row"&gt;Matrix&lt;/</a:t>
            </a:r>
            <a:r>
              <a:rPr lang="en-US" sz="1050" dirty="0" err="1">
                <a:latin typeface="Courier"/>
                <a:cs typeface="Courier"/>
              </a:rPr>
              <a:t>th</a:t>
            </a:r>
            <a:r>
              <a:rPr lang="en-US" sz="1050" dirty="0">
                <a:latin typeface="Courier"/>
                <a:cs typeface="Courier"/>
              </a:rPr>
              <a:t>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>
                <a:latin typeface="Courier"/>
                <a:cs typeface="Courier"/>
              </a:rPr>
              <a:t>            &lt;td&gt;The Matrix&lt;/td&gt;    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>
                <a:latin typeface="Courier"/>
                <a:cs typeface="Courier"/>
              </a:rPr>
              <a:t>            &lt;td&gt;The Matrix Reloaded&lt;/td&gt;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>
                <a:latin typeface="Courier"/>
                <a:cs typeface="Courier"/>
              </a:rPr>
              <a:t>            &lt;td&gt;The Matrix Revolutions&lt;/td&gt;    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>
                <a:latin typeface="Courier"/>
                <a:cs typeface="Courier"/>
              </a:rPr>
              <a:t>          &lt;/</a:t>
            </a:r>
            <a:r>
              <a:rPr lang="en-US" sz="1050" dirty="0" err="1">
                <a:latin typeface="Courier"/>
                <a:cs typeface="Courier"/>
              </a:rPr>
              <a:t>tr</a:t>
            </a:r>
            <a:r>
              <a:rPr lang="en-US" sz="1050" dirty="0">
                <a:latin typeface="Courier"/>
                <a:cs typeface="Courier"/>
              </a:rPr>
              <a:t>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>
                <a:latin typeface="Courier"/>
                <a:cs typeface="Courier"/>
              </a:rPr>
              <a:t>      &lt;/</a:t>
            </a:r>
            <a:r>
              <a:rPr lang="en-US" sz="1050" dirty="0" err="1">
                <a:latin typeface="Courier"/>
                <a:cs typeface="Courier"/>
              </a:rPr>
              <a:t>tbody</a:t>
            </a:r>
            <a:r>
              <a:rPr lang="en-US" sz="1050" dirty="0">
                <a:latin typeface="Courier"/>
                <a:cs typeface="Courier"/>
              </a:rPr>
              <a:t>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>
                <a:latin typeface="Courier"/>
                <a:cs typeface="Courier"/>
              </a:rPr>
              <a:t>    &lt;/table&gt;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28600" indent="-228600">
              <a:spcBef>
                <a:spcPts val="1000"/>
              </a:spcBef>
              <a:buClrTx/>
              <a:buFont typeface="Arial"/>
              <a:buChar char="•"/>
            </a:pPr>
            <a:r>
              <a:rPr lang="en-US" dirty="0"/>
              <a:t>The table itself (&lt;table&gt;…&lt;/table&gt;)</a:t>
            </a:r>
          </a:p>
          <a:p>
            <a:pPr marL="228600" indent="-228600">
              <a:spcBef>
                <a:spcPts val="1000"/>
              </a:spcBef>
              <a:buClrTx/>
              <a:buFont typeface="Arial"/>
              <a:buChar char="•"/>
            </a:pPr>
            <a:r>
              <a:rPr lang="en-US" dirty="0"/>
              <a:t>A caption (&lt;caption&gt;…&lt;/caption&gt;)</a:t>
            </a:r>
          </a:p>
          <a:p>
            <a:pPr marL="228600" indent="-228600">
              <a:spcBef>
                <a:spcPts val="1000"/>
              </a:spcBef>
              <a:buClrTx/>
              <a:buFont typeface="Arial"/>
              <a:buChar char="•"/>
            </a:pPr>
            <a:r>
              <a:rPr lang="en-US" dirty="0"/>
              <a:t>Header (&lt;</a:t>
            </a:r>
            <a:r>
              <a:rPr lang="en-US" dirty="0" err="1"/>
              <a:t>thead</a:t>
            </a:r>
            <a:r>
              <a:rPr lang="en-US" dirty="0"/>
              <a:t>&gt;…&lt;/</a:t>
            </a:r>
            <a:r>
              <a:rPr lang="en-US" dirty="0" err="1"/>
              <a:t>thead</a:t>
            </a:r>
            <a:r>
              <a:rPr lang="en-US" dirty="0"/>
              <a:t>&gt;) </a:t>
            </a:r>
          </a:p>
          <a:p>
            <a:pPr marL="228600" indent="-228600">
              <a:spcBef>
                <a:spcPts val="1000"/>
              </a:spcBef>
              <a:buClrTx/>
              <a:buFont typeface="Arial"/>
              <a:buChar char="•"/>
            </a:pPr>
            <a:r>
              <a:rPr lang="en-US" dirty="0"/>
              <a:t>Footer (&lt;</a:t>
            </a:r>
            <a:r>
              <a:rPr lang="en-US" dirty="0" err="1"/>
              <a:t>tfoot</a:t>
            </a:r>
            <a:r>
              <a:rPr lang="en-US" dirty="0"/>
              <a:t>&gt;…&lt;/</a:t>
            </a:r>
            <a:r>
              <a:rPr lang="en-US" dirty="0" err="1"/>
              <a:t>tfoot</a:t>
            </a:r>
            <a:r>
              <a:rPr lang="en-US" dirty="0"/>
              <a:t>&gt;)</a:t>
            </a:r>
          </a:p>
          <a:p>
            <a:pPr marL="228600" indent="-228600">
              <a:spcBef>
                <a:spcPts val="1000"/>
              </a:spcBef>
              <a:buClrTx/>
              <a:buFont typeface="Arial"/>
              <a:buChar char="•"/>
            </a:pPr>
            <a:r>
              <a:rPr lang="en-US" dirty="0"/>
              <a:t>Body (&lt;</a:t>
            </a:r>
            <a:r>
              <a:rPr lang="en-US" dirty="0" err="1"/>
              <a:t>tbody</a:t>
            </a:r>
            <a:r>
              <a:rPr lang="en-US" dirty="0"/>
              <a:t>&gt;…&lt;/</a:t>
            </a:r>
            <a:r>
              <a:rPr lang="en-US" dirty="0" err="1"/>
              <a:t>tbody</a:t>
            </a:r>
            <a:r>
              <a:rPr lang="en-US" dirty="0"/>
              <a:t>&gt;)</a:t>
            </a:r>
          </a:p>
          <a:p>
            <a:pPr marL="228600" indent="-228600">
              <a:spcBef>
                <a:spcPts val="1000"/>
              </a:spcBef>
              <a:buClrTx/>
              <a:buFont typeface="Arial"/>
              <a:buChar char="•"/>
            </a:pPr>
            <a:r>
              <a:rPr lang="en-US" dirty="0"/>
              <a:t>Rows (&lt;</a:t>
            </a:r>
            <a:r>
              <a:rPr lang="en-US" dirty="0" err="1"/>
              <a:t>tr</a:t>
            </a:r>
            <a:r>
              <a:rPr lang="en-US" dirty="0"/>
              <a:t>&gt;…&lt;/</a:t>
            </a:r>
            <a:r>
              <a:rPr lang="en-US" dirty="0" err="1"/>
              <a:t>tr</a:t>
            </a:r>
            <a:r>
              <a:rPr lang="en-US" dirty="0"/>
              <a:t>&gt;)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B0F7E-7AD2-D64D-B684-206826FAC1A3}" type="datetime4">
              <a:rPr lang="en-US" smtClean="0"/>
              <a:pPr/>
              <a:t>September 24,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CSCI E-12: Fundamentals of Web Site Development</a:t>
            </a:r>
          </a:p>
        </p:txBody>
      </p:sp>
      <p:sp>
        <p:nvSpPr>
          <p:cNvPr id="7" name="Rectangle 6"/>
          <p:cNvSpPr/>
          <p:nvPr/>
        </p:nvSpPr>
        <p:spPr>
          <a:xfrm>
            <a:off x="5039405" y="1680882"/>
            <a:ext cx="3154667" cy="957576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93000"/>
                  <a:satMod val="130000"/>
                  <a:alpha val="50000"/>
                </a:schemeClr>
              </a:gs>
              <a:gs pos="60000">
                <a:schemeClr val="accent1">
                  <a:tint val="80000"/>
                  <a:shade val="93000"/>
                  <a:satMod val="130000"/>
                  <a:alpha val="50000"/>
                </a:schemeClr>
              </a:gs>
              <a:gs pos="100000">
                <a:schemeClr val="accent1">
                  <a:tint val="50000"/>
                  <a:shade val="94000"/>
                  <a:satMod val="135000"/>
                  <a:alpha val="50000"/>
                </a:schemeClr>
              </a:gs>
            </a:gsLst>
            <a:lin ang="16200000" scaled="0"/>
            <a:tileRect/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191805" y="3971415"/>
            <a:ext cx="3154667" cy="957576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93000"/>
                  <a:satMod val="130000"/>
                  <a:alpha val="50000"/>
                </a:schemeClr>
              </a:gs>
              <a:gs pos="60000">
                <a:schemeClr val="accent1">
                  <a:tint val="80000"/>
                  <a:shade val="93000"/>
                  <a:satMod val="130000"/>
                  <a:alpha val="50000"/>
                </a:schemeClr>
              </a:gs>
              <a:gs pos="100000">
                <a:schemeClr val="accent1">
                  <a:tint val="50000"/>
                  <a:shade val="94000"/>
                  <a:satMod val="135000"/>
                  <a:alpha val="50000"/>
                </a:schemeClr>
              </a:gs>
            </a:gsLst>
            <a:lin ang="16200000" scaled="0"/>
            <a:tileRect/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191805" y="4928991"/>
            <a:ext cx="3154667" cy="957576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93000"/>
                  <a:satMod val="130000"/>
                  <a:alpha val="50000"/>
                </a:schemeClr>
              </a:gs>
              <a:gs pos="60000">
                <a:schemeClr val="accent1">
                  <a:tint val="80000"/>
                  <a:shade val="93000"/>
                  <a:satMod val="130000"/>
                  <a:alpha val="50000"/>
                </a:schemeClr>
              </a:gs>
              <a:gs pos="100000">
                <a:schemeClr val="accent1">
                  <a:tint val="50000"/>
                  <a:shade val="94000"/>
                  <a:satMod val="135000"/>
                  <a:alpha val="50000"/>
                </a:schemeClr>
              </a:gs>
            </a:gsLst>
            <a:lin ang="16200000" scaled="0"/>
            <a:tileRect/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Anatomy of a Table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4404440" y="1169250"/>
            <a:ext cx="4739559" cy="5285338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050" dirty="0">
                <a:latin typeface="Courier"/>
                <a:cs typeface="Courier"/>
              </a:rPr>
              <a:t> &lt;table&gt;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>
                <a:latin typeface="Courier"/>
                <a:cs typeface="Courier"/>
              </a:rPr>
              <a:t>      &lt;caption&gt;Sci-Fi movie trilogies&lt;/caption&gt;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>
                <a:latin typeface="Courier"/>
                <a:cs typeface="Courier"/>
              </a:rPr>
              <a:t>      &lt;</a:t>
            </a:r>
            <a:r>
              <a:rPr lang="en-US" sz="1050" dirty="0" err="1">
                <a:latin typeface="Courier"/>
                <a:cs typeface="Courier"/>
              </a:rPr>
              <a:t>thead</a:t>
            </a:r>
            <a:r>
              <a:rPr lang="en-US" sz="1050" dirty="0">
                <a:latin typeface="Courier"/>
                <a:cs typeface="Courier"/>
              </a:rPr>
              <a:t>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>
                <a:latin typeface="Courier"/>
                <a:cs typeface="Courier"/>
              </a:rPr>
              <a:t>        &lt;</a:t>
            </a:r>
            <a:r>
              <a:rPr lang="en-US" sz="1050" dirty="0" err="1">
                <a:latin typeface="Courier"/>
                <a:cs typeface="Courier"/>
              </a:rPr>
              <a:t>tr</a:t>
            </a:r>
            <a:r>
              <a:rPr lang="en-US" sz="1050" dirty="0">
                <a:latin typeface="Courier"/>
                <a:cs typeface="Courier"/>
              </a:rPr>
              <a:t>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>
                <a:latin typeface="Courier"/>
                <a:cs typeface="Courier"/>
              </a:rPr>
              <a:t>          &lt;</a:t>
            </a:r>
            <a:r>
              <a:rPr lang="en-US" sz="1050" dirty="0" err="1">
                <a:latin typeface="Courier"/>
                <a:cs typeface="Courier"/>
              </a:rPr>
              <a:t>th</a:t>
            </a:r>
            <a:r>
              <a:rPr lang="en-US" sz="1050" dirty="0">
                <a:latin typeface="Courier"/>
                <a:cs typeface="Courier"/>
              </a:rPr>
              <a:t> scope="</a:t>
            </a:r>
            <a:r>
              <a:rPr lang="en-US" sz="1050" dirty="0" err="1">
                <a:latin typeface="Courier"/>
                <a:cs typeface="Courier"/>
              </a:rPr>
              <a:t>col</a:t>
            </a:r>
            <a:r>
              <a:rPr lang="en-US" sz="1050" dirty="0">
                <a:latin typeface="Courier"/>
                <a:cs typeface="Courier"/>
              </a:rPr>
              <a:t>"&gt;Trilogy&lt;/</a:t>
            </a:r>
            <a:r>
              <a:rPr lang="en-US" sz="1050" dirty="0" err="1">
                <a:latin typeface="Courier"/>
                <a:cs typeface="Courier"/>
              </a:rPr>
              <a:t>th</a:t>
            </a:r>
            <a:r>
              <a:rPr lang="en-US" sz="1050" dirty="0">
                <a:latin typeface="Courier"/>
                <a:cs typeface="Courier"/>
              </a:rPr>
              <a:t>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>
                <a:latin typeface="Courier"/>
                <a:cs typeface="Courier"/>
              </a:rPr>
              <a:t>          &lt;</a:t>
            </a:r>
            <a:r>
              <a:rPr lang="en-US" sz="1050" dirty="0" err="1">
                <a:latin typeface="Courier"/>
                <a:cs typeface="Courier"/>
              </a:rPr>
              <a:t>th</a:t>
            </a:r>
            <a:r>
              <a:rPr lang="en-US" sz="1050" dirty="0">
                <a:latin typeface="Courier"/>
                <a:cs typeface="Courier"/>
              </a:rPr>
              <a:t> scope="</a:t>
            </a:r>
            <a:r>
              <a:rPr lang="en-US" sz="1050" dirty="0" err="1">
                <a:latin typeface="Courier"/>
                <a:cs typeface="Courier"/>
              </a:rPr>
              <a:t>col</a:t>
            </a:r>
            <a:r>
              <a:rPr lang="en-US" sz="1050" dirty="0">
                <a:latin typeface="Courier"/>
                <a:cs typeface="Courier"/>
              </a:rPr>
              <a:t>"&gt;First Movie&lt;/</a:t>
            </a:r>
            <a:r>
              <a:rPr lang="en-US" sz="1050" dirty="0" err="1">
                <a:latin typeface="Courier"/>
                <a:cs typeface="Courier"/>
              </a:rPr>
              <a:t>th</a:t>
            </a:r>
            <a:r>
              <a:rPr lang="en-US" sz="1050" dirty="0">
                <a:latin typeface="Courier"/>
                <a:cs typeface="Courier"/>
              </a:rPr>
              <a:t>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>
                <a:latin typeface="Courier"/>
                <a:cs typeface="Courier"/>
              </a:rPr>
              <a:t>          &lt;</a:t>
            </a:r>
            <a:r>
              <a:rPr lang="en-US" sz="1050" dirty="0" err="1">
                <a:latin typeface="Courier"/>
                <a:cs typeface="Courier"/>
              </a:rPr>
              <a:t>th</a:t>
            </a:r>
            <a:r>
              <a:rPr lang="en-US" sz="1050" dirty="0">
                <a:latin typeface="Courier"/>
                <a:cs typeface="Courier"/>
              </a:rPr>
              <a:t> scope="</a:t>
            </a:r>
            <a:r>
              <a:rPr lang="en-US" sz="1050" dirty="0" err="1">
                <a:latin typeface="Courier"/>
                <a:cs typeface="Courier"/>
              </a:rPr>
              <a:t>col</a:t>
            </a:r>
            <a:r>
              <a:rPr lang="en-US" sz="1050" dirty="0">
                <a:latin typeface="Courier"/>
                <a:cs typeface="Courier"/>
              </a:rPr>
              <a:t>"&gt;Second Movie&lt;/</a:t>
            </a:r>
            <a:r>
              <a:rPr lang="en-US" sz="1050" dirty="0" err="1">
                <a:latin typeface="Courier"/>
                <a:cs typeface="Courier"/>
              </a:rPr>
              <a:t>th</a:t>
            </a:r>
            <a:r>
              <a:rPr lang="en-US" sz="1050" dirty="0">
                <a:latin typeface="Courier"/>
                <a:cs typeface="Courier"/>
              </a:rPr>
              <a:t>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>
                <a:latin typeface="Courier"/>
                <a:cs typeface="Courier"/>
              </a:rPr>
              <a:t>          &lt;</a:t>
            </a:r>
            <a:r>
              <a:rPr lang="en-US" sz="1050" dirty="0" err="1">
                <a:latin typeface="Courier"/>
                <a:cs typeface="Courier"/>
              </a:rPr>
              <a:t>th</a:t>
            </a:r>
            <a:r>
              <a:rPr lang="en-US" sz="1050" dirty="0">
                <a:latin typeface="Courier"/>
                <a:cs typeface="Courier"/>
              </a:rPr>
              <a:t> scope="</a:t>
            </a:r>
            <a:r>
              <a:rPr lang="en-US" sz="1050" dirty="0" err="1">
                <a:latin typeface="Courier"/>
                <a:cs typeface="Courier"/>
              </a:rPr>
              <a:t>col</a:t>
            </a:r>
            <a:r>
              <a:rPr lang="en-US" sz="1050" dirty="0">
                <a:latin typeface="Courier"/>
                <a:cs typeface="Courier"/>
              </a:rPr>
              <a:t>"&gt;Third Movie&lt;/</a:t>
            </a:r>
            <a:r>
              <a:rPr lang="en-US" sz="1050" dirty="0" err="1">
                <a:latin typeface="Courier"/>
                <a:cs typeface="Courier"/>
              </a:rPr>
              <a:t>th</a:t>
            </a:r>
            <a:r>
              <a:rPr lang="en-US" sz="1050" dirty="0">
                <a:latin typeface="Courier"/>
                <a:cs typeface="Courier"/>
              </a:rPr>
              <a:t>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>
                <a:latin typeface="Courier"/>
                <a:cs typeface="Courier"/>
              </a:rPr>
              <a:t>        &lt;/</a:t>
            </a:r>
            <a:r>
              <a:rPr lang="en-US" sz="1050" dirty="0" err="1">
                <a:latin typeface="Courier"/>
                <a:cs typeface="Courier"/>
              </a:rPr>
              <a:t>tr</a:t>
            </a:r>
            <a:r>
              <a:rPr lang="en-US" sz="1050" dirty="0">
                <a:latin typeface="Courier"/>
                <a:cs typeface="Courier"/>
              </a:rPr>
              <a:t>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>
                <a:latin typeface="Courier"/>
                <a:cs typeface="Courier"/>
              </a:rPr>
              <a:t>      &lt;/</a:t>
            </a:r>
            <a:r>
              <a:rPr lang="en-US" sz="1050" dirty="0" err="1">
                <a:latin typeface="Courier"/>
                <a:cs typeface="Courier"/>
              </a:rPr>
              <a:t>thead</a:t>
            </a:r>
            <a:r>
              <a:rPr lang="en-US" sz="1050" dirty="0">
                <a:latin typeface="Courier"/>
                <a:cs typeface="Courier"/>
              </a:rPr>
              <a:t>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>
                <a:latin typeface="Courier"/>
                <a:cs typeface="Courier"/>
              </a:rPr>
              <a:t>        &lt;</a:t>
            </a:r>
            <a:r>
              <a:rPr lang="en-US" sz="1050" dirty="0" err="1">
                <a:latin typeface="Courier"/>
                <a:cs typeface="Courier"/>
              </a:rPr>
              <a:t>tfoot</a:t>
            </a:r>
            <a:r>
              <a:rPr lang="en-US" sz="1050" dirty="0">
                <a:latin typeface="Courier"/>
                <a:cs typeface="Courier"/>
              </a:rPr>
              <a:t>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>
                <a:latin typeface="Courier"/>
                <a:cs typeface="Courier"/>
              </a:rPr>
              <a:t>          &lt;</a:t>
            </a:r>
            <a:r>
              <a:rPr lang="en-US" sz="1050" dirty="0" err="1">
                <a:latin typeface="Courier"/>
                <a:cs typeface="Courier"/>
              </a:rPr>
              <a:t>tr</a:t>
            </a:r>
            <a:r>
              <a:rPr lang="en-US" sz="1050" dirty="0">
                <a:latin typeface="Courier"/>
                <a:cs typeface="Courier"/>
              </a:rPr>
              <a:t>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>
                <a:latin typeface="Courier"/>
                <a:cs typeface="Courier"/>
              </a:rPr>
              <a:t>            &lt;td </a:t>
            </a:r>
            <a:r>
              <a:rPr lang="en-US" sz="1050" dirty="0" err="1">
                <a:latin typeface="Courier"/>
                <a:cs typeface="Courier"/>
              </a:rPr>
              <a:t>colspan</a:t>
            </a:r>
            <a:r>
              <a:rPr lang="en-US" sz="1050" dirty="0">
                <a:latin typeface="Courier"/>
                <a:cs typeface="Courier"/>
              </a:rPr>
              <a:t>="4"&gt;Data compiled from a geek's memory&lt;/td&gt;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>
                <a:latin typeface="Courier"/>
                <a:cs typeface="Courier"/>
              </a:rPr>
              <a:t>          &lt;/</a:t>
            </a:r>
            <a:r>
              <a:rPr lang="en-US" sz="1050" dirty="0" err="1">
                <a:latin typeface="Courier"/>
                <a:cs typeface="Courier"/>
              </a:rPr>
              <a:t>tr</a:t>
            </a:r>
            <a:r>
              <a:rPr lang="en-US" sz="1050" dirty="0">
                <a:latin typeface="Courier"/>
                <a:cs typeface="Courier"/>
              </a:rPr>
              <a:t>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>
                <a:latin typeface="Courier"/>
                <a:cs typeface="Courier"/>
              </a:rPr>
              <a:t>        &lt;/</a:t>
            </a:r>
            <a:r>
              <a:rPr lang="en-US" sz="1050" dirty="0" err="1">
                <a:latin typeface="Courier"/>
                <a:cs typeface="Courier"/>
              </a:rPr>
              <a:t>tfoot</a:t>
            </a:r>
            <a:r>
              <a:rPr lang="en-US" sz="1050" dirty="0">
                <a:latin typeface="Courier"/>
                <a:cs typeface="Courier"/>
              </a:rPr>
              <a:t>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>
                <a:latin typeface="Courier"/>
                <a:cs typeface="Courier"/>
              </a:rPr>
              <a:t>      &lt;</a:t>
            </a:r>
            <a:r>
              <a:rPr lang="en-US" sz="1050" dirty="0" err="1">
                <a:latin typeface="Courier"/>
                <a:cs typeface="Courier"/>
              </a:rPr>
              <a:t>tbody</a:t>
            </a:r>
            <a:r>
              <a:rPr lang="en-US" sz="1050" dirty="0">
                <a:latin typeface="Courier"/>
                <a:cs typeface="Courier"/>
              </a:rPr>
              <a:t>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>
                <a:latin typeface="Courier"/>
                <a:cs typeface="Courier"/>
              </a:rPr>
              <a:t>          &lt;</a:t>
            </a:r>
            <a:r>
              <a:rPr lang="en-US" sz="1050" dirty="0" err="1">
                <a:latin typeface="Courier"/>
                <a:cs typeface="Courier"/>
              </a:rPr>
              <a:t>tr</a:t>
            </a:r>
            <a:r>
              <a:rPr lang="en-US" sz="1050" dirty="0">
                <a:latin typeface="Courier"/>
                <a:cs typeface="Courier"/>
              </a:rPr>
              <a:t>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>
                <a:latin typeface="Courier"/>
                <a:cs typeface="Courier"/>
              </a:rPr>
              <a:t>            &lt;</a:t>
            </a:r>
            <a:r>
              <a:rPr lang="en-US" sz="1050" dirty="0" err="1">
                <a:latin typeface="Courier"/>
                <a:cs typeface="Courier"/>
              </a:rPr>
              <a:t>th</a:t>
            </a:r>
            <a:r>
              <a:rPr lang="en-US" sz="1050" dirty="0">
                <a:latin typeface="Courier"/>
                <a:cs typeface="Courier"/>
              </a:rPr>
              <a:t> scope="row"&gt;Star Wars&lt;/</a:t>
            </a:r>
            <a:r>
              <a:rPr lang="en-US" sz="1050" dirty="0" err="1">
                <a:latin typeface="Courier"/>
                <a:cs typeface="Courier"/>
              </a:rPr>
              <a:t>th</a:t>
            </a:r>
            <a:r>
              <a:rPr lang="en-US" sz="1050" dirty="0">
                <a:latin typeface="Courier"/>
                <a:cs typeface="Courier"/>
              </a:rPr>
              <a:t>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>
                <a:latin typeface="Courier"/>
                <a:cs typeface="Courier"/>
              </a:rPr>
              <a:t>            &lt;td&gt;A New Hope&lt;/td&gt;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>
                <a:latin typeface="Courier"/>
                <a:cs typeface="Courier"/>
              </a:rPr>
              <a:t>            &lt;td&gt;The Empire Strikes Back&lt;/td&gt;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>
                <a:latin typeface="Courier"/>
                <a:cs typeface="Courier"/>
              </a:rPr>
              <a:t>            &lt;td&gt;The Return of the Jedi&lt;/td&gt;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>
                <a:latin typeface="Courier"/>
                <a:cs typeface="Courier"/>
              </a:rPr>
              <a:t>          &lt;/</a:t>
            </a:r>
            <a:r>
              <a:rPr lang="en-US" sz="1050" dirty="0" err="1">
                <a:latin typeface="Courier"/>
                <a:cs typeface="Courier"/>
              </a:rPr>
              <a:t>tr</a:t>
            </a:r>
            <a:r>
              <a:rPr lang="en-US" sz="1050" dirty="0">
                <a:latin typeface="Courier"/>
                <a:cs typeface="Courier"/>
              </a:rPr>
              <a:t>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>
                <a:latin typeface="Courier"/>
                <a:cs typeface="Courier"/>
              </a:rPr>
              <a:t>          &lt;</a:t>
            </a:r>
            <a:r>
              <a:rPr lang="en-US" sz="1050" dirty="0" err="1">
                <a:latin typeface="Courier"/>
                <a:cs typeface="Courier"/>
              </a:rPr>
              <a:t>tr</a:t>
            </a:r>
            <a:r>
              <a:rPr lang="en-US" sz="1050" dirty="0">
                <a:latin typeface="Courier"/>
                <a:cs typeface="Courier"/>
              </a:rPr>
              <a:t>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>
                <a:latin typeface="Courier"/>
                <a:cs typeface="Courier"/>
              </a:rPr>
              <a:t>            &lt;</a:t>
            </a:r>
            <a:r>
              <a:rPr lang="en-US" sz="1050" dirty="0" err="1">
                <a:latin typeface="Courier"/>
                <a:cs typeface="Courier"/>
              </a:rPr>
              <a:t>th</a:t>
            </a:r>
            <a:r>
              <a:rPr lang="en-US" sz="1050" dirty="0">
                <a:latin typeface="Courier"/>
                <a:cs typeface="Courier"/>
              </a:rPr>
              <a:t> scope="row"&gt;Matrix&lt;/</a:t>
            </a:r>
            <a:r>
              <a:rPr lang="en-US" sz="1050" dirty="0" err="1">
                <a:latin typeface="Courier"/>
                <a:cs typeface="Courier"/>
              </a:rPr>
              <a:t>th</a:t>
            </a:r>
            <a:r>
              <a:rPr lang="en-US" sz="1050" dirty="0">
                <a:latin typeface="Courier"/>
                <a:cs typeface="Courier"/>
              </a:rPr>
              <a:t>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>
                <a:latin typeface="Courier"/>
                <a:cs typeface="Courier"/>
              </a:rPr>
              <a:t>            &lt;td&gt;The Matrix&lt;/td&gt;    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>
                <a:latin typeface="Courier"/>
                <a:cs typeface="Courier"/>
              </a:rPr>
              <a:t>            &lt;td&gt;The Matrix Reloaded&lt;/td&gt;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>
                <a:latin typeface="Courier"/>
                <a:cs typeface="Courier"/>
              </a:rPr>
              <a:t>            &lt;td&gt;The Matrix Revolutions&lt;/td&gt;    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>
                <a:latin typeface="Courier"/>
                <a:cs typeface="Courier"/>
              </a:rPr>
              <a:t>          &lt;/</a:t>
            </a:r>
            <a:r>
              <a:rPr lang="en-US" sz="1050" dirty="0" err="1">
                <a:latin typeface="Courier"/>
                <a:cs typeface="Courier"/>
              </a:rPr>
              <a:t>tr</a:t>
            </a:r>
            <a:r>
              <a:rPr lang="en-US" sz="1050" dirty="0">
                <a:latin typeface="Courier"/>
                <a:cs typeface="Courier"/>
              </a:rPr>
              <a:t>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>
                <a:latin typeface="Courier"/>
                <a:cs typeface="Courier"/>
              </a:rPr>
              <a:t>      &lt;/</a:t>
            </a:r>
            <a:r>
              <a:rPr lang="en-US" sz="1050" dirty="0" err="1">
                <a:latin typeface="Courier"/>
                <a:cs typeface="Courier"/>
              </a:rPr>
              <a:t>tbody</a:t>
            </a:r>
            <a:r>
              <a:rPr lang="en-US" sz="1050" dirty="0">
                <a:latin typeface="Courier"/>
                <a:cs typeface="Courier"/>
              </a:rPr>
              <a:t>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>
                <a:latin typeface="Courier"/>
                <a:cs typeface="Courier"/>
              </a:rPr>
              <a:t>    &lt;/table&gt;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28600" indent="-228600">
              <a:spcBef>
                <a:spcPts val="1000"/>
              </a:spcBef>
              <a:buClrTx/>
              <a:buFont typeface="Arial"/>
              <a:buChar char="•"/>
            </a:pPr>
            <a:r>
              <a:rPr lang="en-US" dirty="0"/>
              <a:t>The table itself (&lt;table&gt;…&lt;/table&gt;)</a:t>
            </a:r>
          </a:p>
          <a:p>
            <a:pPr marL="228600" indent="-228600">
              <a:spcBef>
                <a:spcPts val="1000"/>
              </a:spcBef>
              <a:buClrTx/>
              <a:buFont typeface="Arial"/>
              <a:buChar char="•"/>
            </a:pPr>
            <a:r>
              <a:rPr lang="en-US" dirty="0"/>
              <a:t>A caption (&lt;caption&gt;…&lt;/caption&gt;)</a:t>
            </a:r>
          </a:p>
          <a:p>
            <a:pPr marL="228600" indent="-228600">
              <a:spcBef>
                <a:spcPts val="1000"/>
              </a:spcBef>
              <a:buClrTx/>
              <a:buFont typeface="Arial"/>
              <a:buChar char="•"/>
            </a:pPr>
            <a:r>
              <a:rPr lang="en-US" dirty="0"/>
              <a:t>Header (&lt;</a:t>
            </a:r>
            <a:r>
              <a:rPr lang="en-US" dirty="0" err="1"/>
              <a:t>thead</a:t>
            </a:r>
            <a:r>
              <a:rPr lang="en-US" dirty="0"/>
              <a:t>&gt;…&lt;/</a:t>
            </a:r>
            <a:r>
              <a:rPr lang="en-US" dirty="0" err="1"/>
              <a:t>thead</a:t>
            </a:r>
            <a:r>
              <a:rPr lang="en-US" dirty="0"/>
              <a:t>&gt;) </a:t>
            </a:r>
          </a:p>
          <a:p>
            <a:pPr marL="228600" indent="-228600">
              <a:spcBef>
                <a:spcPts val="1000"/>
              </a:spcBef>
              <a:buClrTx/>
              <a:buFont typeface="Arial"/>
              <a:buChar char="•"/>
            </a:pPr>
            <a:r>
              <a:rPr lang="en-US" dirty="0"/>
              <a:t>Footer (&lt;</a:t>
            </a:r>
            <a:r>
              <a:rPr lang="en-US" dirty="0" err="1"/>
              <a:t>tfoot</a:t>
            </a:r>
            <a:r>
              <a:rPr lang="en-US" dirty="0"/>
              <a:t>&gt;…&lt;/</a:t>
            </a:r>
            <a:r>
              <a:rPr lang="en-US" dirty="0" err="1"/>
              <a:t>tfoot</a:t>
            </a:r>
            <a:r>
              <a:rPr lang="en-US" dirty="0"/>
              <a:t>&gt;)</a:t>
            </a:r>
          </a:p>
          <a:p>
            <a:pPr marL="228600" indent="-228600">
              <a:spcBef>
                <a:spcPts val="1000"/>
              </a:spcBef>
              <a:buClrTx/>
              <a:buFont typeface="Arial"/>
              <a:buChar char="•"/>
            </a:pPr>
            <a:r>
              <a:rPr lang="en-US" dirty="0"/>
              <a:t>Body (&lt;</a:t>
            </a:r>
            <a:r>
              <a:rPr lang="en-US" dirty="0" err="1"/>
              <a:t>tbody</a:t>
            </a:r>
            <a:r>
              <a:rPr lang="en-US" dirty="0"/>
              <a:t>&gt;…&lt;/</a:t>
            </a:r>
            <a:r>
              <a:rPr lang="en-US" dirty="0" err="1"/>
              <a:t>tbody</a:t>
            </a:r>
            <a:r>
              <a:rPr lang="en-US" dirty="0"/>
              <a:t>&gt;)</a:t>
            </a:r>
          </a:p>
          <a:p>
            <a:pPr marL="228600" indent="-228600">
              <a:spcBef>
                <a:spcPts val="1000"/>
              </a:spcBef>
              <a:buClrTx/>
              <a:buFont typeface="Arial"/>
              <a:buChar char="•"/>
            </a:pPr>
            <a:r>
              <a:rPr lang="en-US" dirty="0"/>
              <a:t>Rows (&lt;</a:t>
            </a:r>
            <a:r>
              <a:rPr lang="en-US" dirty="0" err="1"/>
              <a:t>tr</a:t>
            </a:r>
            <a:r>
              <a:rPr lang="en-US" dirty="0"/>
              <a:t>&gt;…&lt;/</a:t>
            </a:r>
            <a:r>
              <a:rPr lang="en-US" dirty="0" err="1"/>
              <a:t>tr</a:t>
            </a:r>
            <a:r>
              <a:rPr lang="en-US" dirty="0"/>
              <a:t>&gt;)</a:t>
            </a:r>
          </a:p>
          <a:p>
            <a:pPr marL="228600" indent="-228600">
              <a:spcBef>
                <a:spcPts val="1000"/>
              </a:spcBef>
              <a:buClrTx/>
              <a:buFont typeface="Arial"/>
              <a:buChar char="•"/>
            </a:pPr>
            <a:r>
              <a:rPr lang="en-US" dirty="0"/>
              <a:t>Data cells (&lt;td&gt;…&lt;/td&gt;)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B0F7E-7AD2-D64D-B684-206826FAC1A3}" type="datetime4">
              <a:rPr lang="en-US" smtClean="0"/>
              <a:pPr/>
              <a:t>September 24,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CSCI E-12: Fundamentals of Web Site Development</a:t>
            </a:r>
          </a:p>
        </p:txBody>
      </p:sp>
      <p:sp>
        <p:nvSpPr>
          <p:cNvPr id="7" name="Rectangle 6"/>
          <p:cNvSpPr/>
          <p:nvPr/>
        </p:nvSpPr>
        <p:spPr>
          <a:xfrm>
            <a:off x="5191806" y="1883472"/>
            <a:ext cx="2790612" cy="604784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93000"/>
                  <a:satMod val="130000"/>
                  <a:alpha val="50000"/>
                </a:schemeClr>
              </a:gs>
              <a:gs pos="60000">
                <a:schemeClr val="accent1">
                  <a:tint val="80000"/>
                  <a:shade val="93000"/>
                  <a:satMod val="130000"/>
                  <a:alpha val="50000"/>
                </a:schemeClr>
              </a:gs>
              <a:gs pos="100000">
                <a:schemeClr val="accent1">
                  <a:tint val="50000"/>
                  <a:shade val="94000"/>
                  <a:satMod val="135000"/>
                  <a:alpha val="50000"/>
                </a:schemeClr>
              </a:gs>
            </a:gsLst>
            <a:lin ang="16200000" scaled="0"/>
            <a:tileRect/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372006" y="4122611"/>
            <a:ext cx="2761593" cy="614864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93000"/>
                  <a:satMod val="130000"/>
                  <a:alpha val="50000"/>
                </a:schemeClr>
              </a:gs>
              <a:gs pos="60000">
                <a:schemeClr val="accent1">
                  <a:tint val="80000"/>
                  <a:shade val="93000"/>
                  <a:satMod val="130000"/>
                  <a:alpha val="50000"/>
                </a:schemeClr>
              </a:gs>
              <a:gs pos="100000">
                <a:schemeClr val="accent1">
                  <a:tint val="50000"/>
                  <a:shade val="94000"/>
                  <a:satMod val="135000"/>
                  <a:alpha val="50000"/>
                </a:schemeClr>
              </a:gs>
            </a:gsLst>
            <a:lin ang="16200000" scaled="0"/>
            <a:tileRect/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372006" y="5080185"/>
            <a:ext cx="2761593" cy="614865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93000"/>
                  <a:satMod val="130000"/>
                  <a:alpha val="50000"/>
                </a:schemeClr>
              </a:gs>
              <a:gs pos="60000">
                <a:schemeClr val="accent1">
                  <a:tint val="80000"/>
                  <a:shade val="93000"/>
                  <a:satMod val="130000"/>
                  <a:alpha val="50000"/>
                </a:schemeClr>
              </a:gs>
              <a:gs pos="100000">
                <a:schemeClr val="accent1">
                  <a:tint val="50000"/>
                  <a:shade val="94000"/>
                  <a:satMod val="135000"/>
                  <a:alpha val="50000"/>
                </a:schemeClr>
              </a:gs>
            </a:gsLst>
            <a:lin ang="16200000" scaled="0"/>
            <a:tileRect/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404440" y="3195275"/>
            <a:ext cx="4575779" cy="342711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93000"/>
                  <a:satMod val="130000"/>
                  <a:alpha val="50000"/>
                </a:schemeClr>
              </a:gs>
              <a:gs pos="60000">
                <a:schemeClr val="accent1">
                  <a:tint val="80000"/>
                  <a:shade val="93000"/>
                  <a:satMod val="130000"/>
                  <a:alpha val="50000"/>
                </a:schemeClr>
              </a:gs>
              <a:gs pos="100000">
                <a:schemeClr val="accent1">
                  <a:tint val="50000"/>
                  <a:shade val="94000"/>
                  <a:satMod val="135000"/>
                  <a:alpha val="50000"/>
                </a:schemeClr>
              </a:gs>
            </a:gsLst>
            <a:lin ang="16200000" scaled="0"/>
            <a:tileRect/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Anatomy of a Table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4404440" y="1169250"/>
            <a:ext cx="4739559" cy="5285338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050" dirty="0">
                <a:latin typeface="Courier"/>
                <a:cs typeface="Courier"/>
              </a:rPr>
              <a:t> &lt;table&gt;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>
                <a:latin typeface="Courier"/>
                <a:cs typeface="Courier"/>
              </a:rPr>
              <a:t>      &lt;caption&gt;Sci-Fi movie trilogies&lt;/caption&gt;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>
                <a:latin typeface="Courier"/>
                <a:cs typeface="Courier"/>
              </a:rPr>
              <a:t>      &lt;</a:t>
            </a:r>
            <a:r>
              <a:rPr lang="en-US" sz="1050" dirty="0" err="1">
                <a:latin typeface="Courier"/>
                <a:cs typeface="Courier"/>
              </a:rPr>
              <a:t>thead</a:t>
            </a:r>
            <a:r>
              <a:rPr lang="en-US" sz="1050" dirty="0">
                <a:latin typeface="Courier"/>
                <a:cs typeface="Courier"/>
              </a:rPr>
              <a:t>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>
                <a:latin typeface="Courier"/>
                <a:cs typeface="Courier"/>
              </a:rPr>
              <a:t>        &lt;</a:t>
            </a:r>
            <a:r>
              <a:rPr lang="en-US" sz="1050" dirty="0" err="1">
                <a:latin typeface="Courier"/>
                <a:cs typeface="Courier"/>
              </a:rPr>
              <a:t>tr</a:t>
            </a:r>
            <a:r>
              <a:rPr lang="en-US" sz="1050" dirty="0">
                <a:latin typeface="Courier"/>
                <a:cs typeface="Courier"/>
              </a:rPr>
              <a:t>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>
                <a:latin typeface="Courier"/>
                <a:cs typeface="Courier"/>
              </a:rPr>
              <a:t>          &lt;</a:t>
            </a:r>
            <a:r>
              <a:rPr lang="en-US" sz="1050" dirty="0" err="1">
                <a:latin typeface="Courier"/>
                <a:cs typeface="Courier"/>
              </a:rPr>
              <a:t>th</a:t>
            </a:r>
            <a:r>
              <a:rPr lang="en-US" sz="1050" dirty="0">
                <a:latin typeface="Courier"/>
                <a:cs typeface="Courier"/>
              </a:rPr>
              <a:t> scope="</a:t>
            </a:r>
            <a:r>
              <a:rPr lang="en-US" sz="1050" dirty="0" err="1">
                <a:latin typeface="Courier"/>
                <a:cs typeface="Courier"/>
              </a:rPr>
              <a:t>col</a:t>
            </a:r>
            <a:r>
              <a:rPr lang="en-US" sz="1050" dirty="0">
                <a:latin typeface="Courier"/>
                <a:cs typeface="Courier"/>
              </a:rPr>
              <a:t>"&gt;Trilogy&lt;/</a:t>
            </a:r>
            <a:r>
              <a:rPr lang="en-US" sz="1050" dirty="0" err="1">
                <a:latin typeface="Courier"/>
                <a:cs typeface="Courier"/>
              </a:rPr>
              <a:t>th</a:t>
            </a:r>
            <a:r>
              <a:rPr lang="en-US" sz="1050" dirty="0">
                <a:latin typeface="Courier"/>
                <a:cs typeface="Courier"/>
              </a:rPr>
              <a:t>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>
                <a:latin typeface="Courier"/>
                <a:cs typeface="Courier"/>
              </a:rPr>
              <a:t>          &lt;</a:t>
            </a:r>
            <a:r>
              <a:rPr lang="en-US" sz="1050" dirty="0" err="1">
                <a:latin typeface="Courier"/>
                <a:cs typeface="Courier"/>
              </a:rPr>
              <a:t>th</a:t>
            </a:r>
            <a:r>
              <a:rPr lang="en-US" sz="1050" dirty="0">
                <a:latin typeface="Courier"/>
                <a:cs typeface="Courier"/>
              </a:rPr>
              <a:t> scope="</a:t>
            </a:r>
            <a:r>
              <a:rPr lang="en-US" sz="1050" dirty="0" err="1">
                <a:latin typeface="Courier"/>
                <a:cs typeface="Courier"/>
              </a:rPr>
              <a:t>col</a:t>
            </a:r>
            <a:r>
              <a:rPr lang="en-US" sz="1050" dirty="0">
                <a:latin typeface="Courier"/>
                <a:cs typeface="Courier"/>
              </a:rPr>
              <a:t>"&gt;First Movie&lt;/</a:t>
            </a:r>
            <a:r>
              <a:rPr lang="en-US" sz="1050" dirty="0" err="1">
                <a:latin typeface="Courier"/>
                <a:cs typeface="Courier"/>
              </a:rPr>
              <a:t>th</a:t>
            </a:r>
            <a:r>
              <a:rPr lang="en-US" sz="1050" dirty="0">
                <a:latin typeface="Courier"/>
                <a:cs typeface="Courier"/>
              </a:rPr>
              <a:t>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>
                <a:latin typeface="Courier"/>
                <a:cs typeface="Courier"/>
              </a:rPr>
              <a:t>          &lt;</a:t>
            </a:r>
            <a:r>
              <a:rPr lang="en-US" sz="1050" dirty="0" err="1">
                <a:latin typeface="Courier"/>
                <a:cs typeface="Courier"/>
              </a:rPr>
              <a:t>th</a:t>
            </a:r>
            <a:r>
              <a:rPr lang="en-US" sz="1050" dirty="0">
                <a:latin typeface="Courier"/>
                <a:cs typeface="Courier"/>
              </a:rPr>
              <a:t> scope="</a:t>
            </a:r>
            <a:r>
              <a:rPr lang="en-US" sz="1050" dirty="0" err="1">
                <a:latin typeface="Courier"/>
                <a:cs typeface="Courier"/>
              </a:rPr>
              <a:t>col</a:t>
            </a:r>
            <a:r>
              <a:rPr lang="en-US" sz="1050" dirty="0">
                <a:latin typeface="Courier"/>
                <a:cs typeface="Courier"/>
              </a:rPr>
              <a:t>"&gt;Second Movie&lt;/</a:t>
            </a:r>
            <a:r>
              <a:rPr lang="en-US" sz="1050" dirty="0" err="1">
                <a:latin typeface="Courier"/>
                <a:cs typeface="Courier"/>
              </a:rPr>
              <a:t>th</a:t>
            </a:r>
            <a:r>
              <a:rPr lang="en-US" sz="1050" dirty="0">
                <a:latin typeface="Courier"/>
                <a:cs typeface="Courier"/>
              </a:rPr>
              <a:t>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>
                <a:latin typeface="Courier"/>
                <a:cs typeface="Courier"/>
              </a:rPr>
              <a:t>          &lt;</a:t>
            </a:r>
            <a:r>
              <a:rPr lang="en-US" sz="1050" dirty="0" err="1">
                <a:latin typeface="Courier"/>
                <a:cs typeface="Courier"/>
              </a:rPr>
              <a:t>th</a:t>
            </a:r>
            <a:r>
              <a:rPr lang="en-US" sz="1050" dirty="0">
                <a:latin typeface="Courier"/>
                <a:cs typeface="Courier"/>
              </a:rPr>
              <a:t> scope="</a:t>
            </a:r>
            <a:r>
              <a:rPr lang="en-US" sz="1050" dirty="0" err="1">
                <a:latin typeface="Courier"/>
                <a:cs typeface="Courier"/>
              </a:rPr>
              <a:t>col</a:t>
            </a:r>
            <a:r>
              <a:rPr lang="en-US" sz="1050" dirty="0">
                <a:latin typeface="Courier"/>
                <a:cs typeface="Courier"/>
              </a:rPr>
              <a:t>"&gt;Third Movie&lt;/</a:t>
            </a:r>
            <a:r>
              <a:rPr lang="en-US" sz="1050" dirty="0" err="1">
                <a:latin typeface="Courier"/>
                <a:cs typeface="Courier"/>
              </a:rPr>
              <a:t>th</a:t>
            </a:r>
            <a:r>
              <a:rPr lang="en-US" sz="1050" dirty="0">
                <a:latin typeface="Courier"/>
                <a:cs typeface="Courier"/>
              </a:rPr>
              <a:t>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>
                <a:latin typeface="Courier"/>
                <a:cs typeface="Courier"/>
              </a:rPr>
              <a:t>        &lt;/</a:t>
            </a:r>
            <a:r>
              <a:rPr lang="en-US" sz="1050" dirty="0" err="1">
                <a:latin typeface="Courier"/>
                <a:cs typeface="Courier"/>
              </a:rPr>
              <a:t>tr</a:t>
            </a:r>
            <a:r>
              <a:rPr lang="en-US" sz="1050" dirty="0">
                <a:latin typeface="Courier"/>
                <a:cs typeface="Courier"/>
              </a:rPr>
              <a:t>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>
                <a:latin typeface="Courier"/>
                <a:cs typeface="Courier"/>
              </a:rPr>
              <a:t>      &lt;/</a:t>
            </a:r>
            <a:r>
              <a:rPr lang="en-US" sz="1050" dirty="0" err="1">
                <a:latin typeface="Courier"/>
                <a:cs typeface="Courier"/>
              </a:rPr>
              <a:t>thead</a:t>
            </a:r>
            <a:r>
              <a:rPr lang="en-US" sz="1050" dirty="0">
                <a:latin typeface="Courier"/>
                <a:cs typeface="Courier"/>
              </a:rPr>
              <a:t>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>
                <a:latin typeface="Courier"/>
                <a:cs typeface="Courier"/>
              </a:rPr>
              <a:t>        &lt;</a:t>
            </a:r>
            <a:r>
              <a:rPr lang="en-US" sz="1050" dirty="0" err="1">
                <a:latin typeface="Courier"/>
                <a:cs typeface="Courier"/>
              </a:rPr>
              <a:t>tfoot</a:t>
            </a:r>
            <a:r>
              <a:rPr lang="en-US" sz="1050" dirty="0">
                <a:latin typeface="Courier"/>
                <a:cs typeface="Courier"/>
              </a:rPr>
              <a:t>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>
                <a:latin typeface="Courier"/>
                <a:cs typeface="Courier"/>
              </a:rPr>
              <a:t>          &lt;</a:t>
            </a:r>
            <a:r>
              <a:rPr lang="en-US" sz="1050" dirty="0" err="1">
                <a:latin typeface="Courier"/>
                <a:cs typeface="Courier"/>
              </a:rPr>
              <a:t>tr</a:t>
            </a:r>
            <a:r>
              <a:rPr lang="en-US" sz="1050" dirty="0">
                <a:latin typeface="Courier"/>
                <a:cs typeface="Courier"/>
              </a:rPr>
              <a:t>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>
                <a:latin typeface="Courier"/>
                <a:cs typeface="Courier"/>
              </a:rPr>
              <a:t>            &lt;td </a:t>
            </a:r>
            <a:r>
              <a:rPr lang="en-US" sz="1050" b="1" u="sng" dirty="0" err="1">
                <a:solidFill>
                  <a:schemeClr val="accent1"/>
                </a:solidFill>
                <a:latin typeface="Courier"/>
                <a:cs typeface="Courier"/>
              </a:rPr>
              <a:t>colspan</a:t>
            </a:r>
            <a:r>
              <a:rPr lang="en-US" sz="1050" b="1" u="sng" dirty="0">
                <a:solidFill>
                  <a:schemeClr val="accent1"/>
                </a:solidFill>
                <a:latin typeface="Courier"/>
                <a:cs typeface="Courier"/>
              </a:rPr>
              <a:t>="4"</a:t>
            </a:r>
            <a:r>
              <a:rPr lang="en-US" sz="1050" dirty="0">
                <a:latin typeface="Courier"/>
                <a:cs typeface="Courier"/>
              </a:rPr>
              <a:t>&gt;Data compiled from a geek's memory&lt;/td&gt;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>
                <a:latin typeface="Courier"/>
                <a:cs typeface="Courier"/>
              </a:rPr>
              <a:t>          &lt;/</a:t>
            </a:r>
            <a:r>
              <a:rPr lang="en-US" sz="1050" dirty="0" err="1">
                <a:latin typeface="Courier"/>
                <a:cs typeface="Courier"/>
              </a:rPr>
              <a:t>tr</a:t>
            </a:r>
            <a:r>
              <a:rPr lang="en-US" sz="1050" dirty="0">
                <a:latin typeface="Courier"/>
                <a:cs typeface="Courier"/>
              </a:rPr>
              <a:t>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>
                <a:latin typeface="Courier"/>
                <a:cs typeface="Courier"/>
              </a:rPr>
              <a:t>        &lt;/</a:t>
            </a:r>
            <a:r>
              <a:rPr lang="en-US" sz="1050" dirty="0" err="1">
                <a:latin typeface="Courier"/>
                <a:cs typeface="Courier"/>
              </a:rPr>
              <a:t>tfoot</a:t>
            </a:r>
            <a:r>
              <a:rPr lang="en-US" sz="1050" dirty="0">
                <a:latin typeface="Courier"/>
                <a:cs typeface="Courier"/>
              </a:rPr>
              <a:t>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>
                <a:latin typeface="Courier"/>
                <a:cs typeface="Courier"/>
              </a:rPr>
              <a:t>      &lt;</a:t>
            </a:r>
            <a:r>
              <a:rPr lang="en-US" sz="1050" dirty="0" err="1">
                <a:latin typeface="Courier"/>
                <a:cs typeface="Courier"/>
              </a:rPr>
              <a:t>tbody</a:t>
            </a:r>
            <a:r>
              <a:rPr lang="en-US" sz="1050" dirty="0">
                <a:latin typeface="Courier"/>
                <a:cs typeface="Courier"/>
              </a:rPr>
              <a:t>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>
                <a:latin typeface="Courier"/>
                <a:cs typeface="Courier"/>
              </a:rPr>
              <a:t>          &lt;</a:t>
            </a:r>
            <a:r>
              <a:rPr lang="en-US" sz="1050" dirty="0" err="1">
                <a:latin typeface="Courier"/>
                <a:cs typeface="Courier"/>
              </a:rPr>
              <a:t>tr</a:t>
            </a:r>
            <a:r>
              <a:rPr lang="en-US" sz="1050" dirty="0">
                <a:latin typeface="Courier"/>
                <a:cs typeface="Courier"/>
              </a:rPr>
              <a:t>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>
                <a:latin typeface="Courier"/>
                <a:cs typeface="Courier"/>
              </a:rPr>
              <a:t>            &lt;</a:t>
            </a:r>
            <a:r>
              <a:rPr lang="en-US" sz="1050" dirty="0" err="1">
                <a:latin typeface="Courier"/>
                <a:cs typeface="Courier"/>
              </a:rPr>
              <a:t>th</a:t>
            </a:r>
            <a:r>
              <a:rPr lang="en-US" sz="1050" dirty="0">
                <a:latin typeface="Courier"/>
                <a:cs typeface="Courier"/>
              </a:rPr>
              <a:t> scope="row"&gt;Star Wars&lt;/</a:t>
            </a:r>
            <a:r>
              <a:rPr lang="en-US" sz="1050" dirty="0" err="1">
                <a:latin typeface="Courier"/>
                <a:cs typeface="Courier"/>
              </a:rPr>
              <a:t>th</a:t>
            </a:r>
            <a:r>
              <a:rPr lang="en-US" sz="1050" dirty="0">
                <a:latin typeface="Courier"/>
                <a:cs typeface="Courier"/>
              </a:rPr>
              <a:t>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>
                <a:latin typeface="Courier"/>
                <a:cs typeface="Courier"/>
              </a:rPr>
              <a:t>            &lt;td&gt;A New Hope&lt;/td&gt;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>
                <a:latin typeface="Courier"/>
                <a:cs typeface="Courier"/>
              </a:rPr>
              <a:t>            &lt;td&gt;The Empire Strikes Back&lt;/td&gt;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>
                <a:latin typeface="Courier"/>
                <a:cs typeface="Courier"/>
              </a:rPr>
              <a:t>            &lt;td&gt;The Return of the Jedi&lt;/td&gt;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>
                <a:latin typeface="Courier"/>
                <a:cs typeface="Courier"/>
              </a:rPr>
              <a:t>          &lt;/</a:t>
            </a:r>
            <a:r>
              <a:rPr lang="en-US" sz="1050" dirty="0" err="1">
                <a:latin typeface="Courier"/>
                <a:cs typeface="Courier"/>
              </a:rPr>
              <a:t>tr</a:t>
            </a:r>
            <a:r>
              <a:rPr lang="en-US" sz="1050" dirty="0">
                <a:latin typeface="Courier"/>
                <a:cs typeface="Courier"/>
              </a:rPr>
              <a:t>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>
                <a:latin typeface="Courier"/>
                <a:cs typeface="Courier"/>
              </a:rPr>
              <a:t>          &lt;</a:t>
            </a:r>
            <a:r>
              <a:rPr lang="en-US" sz="1050" dirty="0" err="1">
                <a:latin typeface="Courier"/>
                <a:cs typeface="Courier"/>
              </a:rPr>
              <a:t>tr</a:t>
            </a:r>
            <a:r>
              <a:rPr lang="en-US" sz="1050" dirty="0">
                <a:latin typeface="Courier"/>
                <a:cs typeface="Courier"/>
              </a:rPr>
              <a:t>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>
                <a:latin typeface="Courier"/>
                <a:cs typeface="Courier"/>
              </a:rPr>
              <a:t>            &lt;</a:t>
            </a:r>
            <a:r>
              <a:rPr lang="en-US" sz="1050" dirty="0" err="1">
                <a:latin typeface="Courier"/>
                <a:cs typeface="Courier"/>
              </a:rPr>
              <a:t>th</a:t>
            </a:r>
            <a:r>
              <a:rPr lang="en-US" sz="1050" dirty="0">
                <a:latin typeface="Courier"/>
                <a:cs typeface="Courier"/>
              </a:rPr>
              <a:t> scope="row"&gt;Matrix&lt;/</a:t>
            </a:r>
            <a:r>
              <a:rPr lang="en-US" sz="1050" dirty="0" err="1">
                <a:latin typeface="Courier"/>
                <a:cs typeface="Courier"/>
              </a:rPr>
              <a:t>th</a:t>
            </a:r>
            <a:r>
              <a:rPr lang="en-US" sz="1050" dirty="0">
                <a:latin typeface="Courier"/>
                <a:cs typeface="Courier"/>
              </a:rPr>
              <a:t>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>
                <a:latin typeface="Courier"/>
                <a:cs typeface="Courier"/>
              </a:rPr>
              <a:t>            &lt;td&gt;The Matrix&lt;/td&gt;    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>
                <a:latin typeface="Courier"/>
                <a:cs typeface="Courier"/>
              </a:rPr>
              <a:t>            &lt;td&gt;The Matrix Reloaded&lt;/td&gt;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>
                <a:latin typeface="Courier"/>
                <a:cs typeface="Courier"/>
              </a:rPr>
              <a:t>            &lt;td&gt;The Matrix Revolutions&lt;/td&gt;    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>
                <a:latin typeface="Courier"/>
                <a:cs typeface="Courier"/>
              </a:rPr>
              <a:t>          &lt;/</a:t>
            </a:r>
            <a:r>
              <a:rPr lang="en-US" sz="1050" dirty="0" err="1">
                <a:latin typeface="Courier"/>
                <a:cs typeface="Courier"/>
              </a:rPr>
              <a:t>tr</a:t>
            </a:r>
            <a:r>
              <a:rPr lang="en-US" sz="1050" dirty="0">
                <a:latin typeface="Courier"/>
                <a:cs typeface="Courier"/>
              </a:rPr>
              <a:t>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>
                <a:latin typeface="Courier"/>
                <a:cs typeface="Courier"/>
              </a:rPr>
              <a:t>      &lt;/</a:t>
            </a:r>
            <a:r>
              <a:rPr lang="en-US" sz="1050" dirty="0" err="1">
                <a:latin typeface="Courier"/>
                <a:cs typeface="Courier"/>
              </a:rPr>
              <a:t>tbody</a:t>
            </a:r>
            <a:r>
              <a:rPr lang="en-US" sz="1050" dirty="0">
                <a:latin typeface="Courier"/>
                <a:cs typeface="Courier"/>
              </a:rPr>
              <a:t>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>
                <a:latin typeface="Courier"/>
                <a:cs typeface="Courier"/>
              </a:rPr>
              <a:t>    &lt;/table&gt;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228600" indent="-228600">
              <a:spcBef>
                <a:spcPts val="1000"/>
              </a:spcBef>
              <a:buClrTx/>
              <a:buFont typeface="Arial"/>
              <a:buChar char="•"/>
            </a:pPr>
            <a:r>
              <a:rPr lang="en-US" dirty="0"/>
              <a:t>The table itself (&lt;table&gt;…&lt;/table&gt;)</a:t>
            </a:r>
          </a:p>
          <a:p>
            <a:pPr marL="228600" indent="-228600">
              <a:spcBef>
                <a:spcPts val="1000"/>
              </a:spcBef>
              <a:buClrTx/>
              <a:buFont typeface="Arial"/>
              <a:buChar char="•"/>
            </a:pPr>
            <a:r>
              <a:rPr lang="en-US" dirty="0"/>
              <a:t>A caption (&lt;caption&gt;…&lt;/caption&gt;)</a:t>
            </a:r>
          </a:p>
          <a:p>
            <a:pPr marL="228600" indent="-228600">
              <a:spcBef>
                <a:spcPts val="1000"/>
              </a:spcBef>
              <a:buClrTx/>
              <a:buFont typeface="Arial"/>
              <a:buChar char="•"/>
            </a:pPr>
            <a:r>
              <a:rPr lang="en-US" dirty="0"/>
              <a:t>Header (&lt;</a:t>
            </a:r>
            <a:r>
              <a:rPr lang="en-US" dirty="0" err="1"/>
              <a:t>thead</a:t>
            </a:r>
            <a:r>
              <a:rPr lang="en-US" dirty="0"/>
              <a:t>&gt;…&lt;/</a:t>
            </a:r>
            <a:r>
              <a:rPr lang="en-US" dirty="0" err="1"/>
              <a:t>thead</a:t>
            </a:r>
            <a:r>
              <a:rPr lang="en-US" dirty="0"/>
              <a:t>&gt;) </a:t>
            </a:r>
          </a:p>
          <a:p>
            <a:pPr marL="228600" indent="-228600">
              <a:spcBef>
                <a:spcPts val="1000"/>
              </a:spcBef>
              <a:buClrTx/>
              <a:buFont typeface="Arial"/>
              <a:buChar char="•"/>
            </a:pPr>
            <a:r>
              <a:rPr lang="en-US" dirty="0"/>
              <a:t>Footer (&lt;</a:t>
            </a:r>
            <a:r>
              <a:rPr lang="en-US" dirty="0" err="1"/>
              <a:t>tfoot</a:t>
            </a:r>
            <a:r>
              <a:rPr lang="en-US" dirty="0"/>
              <a:t>&gt;…&lt;/</a:t>
            </a:r>
            <a:r>
              <a:rPr lang="en-US" dirty="0" err="1"/>
              <a:t>tfoot</a:t>
            </a:r>
            <a:r>
              <a:rPr lang="en-US" dirty="0"/>
              <a:t>&gt;)</a:t>
            </a:r>
          </a:p>
          <a:p>
            <a:pPr marL="228600" indent="-228600">
              <a:spcBef>
                <a:spcPts val="1000"/>
              </a:spcBef>
              <a:buClrTx/>
              <a:buFont typeface="Arial"/>
              <a:buChar char="•"/>
            </a:pPr>
            <a:r>
              <a:rPr lang="en-US" dirty="0"/>
              <a:t>Body (&lt;</a:t>
            </a:r>
            <a:r>
              <a:rPr lang="en-US" dirty="0" err="1"/>
              <a:t>tbody</a:t>
            </a:r>
            <a:r>
              <a:rPr lang="en-US" dirty="0"/>
              <a:t>&gt;…&lt;/</a:t>
            </a:r>
            <a:r>
              <a:rPr lang="en-US" dirty="0" err="1"/>
              <a:t>tbody</a:t>
            </a:r>
            <a:r>
              <a:rPr lang="en-US" dirty="0"/>
              <a:t>&gt;)</a:t>
            </a:r>
          </a:p>
          <a:p>
            <a:pPr marL="228600" indent="-228600">
              <a:spcBef>
                <a:spcPts val="1000"/>
              </a:spcBef>
              <a:buClrTx/>
              <a:buFont typeface="Arial"/>
              <a:buChar char="•"/>
            </a:pPr>
            <a:r>
              <a:rPr lang="en-US" dirty="0"/>
              <a:t>Rows (&lt;</a:t>
            </a:r>
            <a:r>
              <a:rPr lang="en-US" dirty="0" err="1"/>
              <a:t>tr</a:t>
            </a:r>
            <a:r>
              <a:rPr lang="en-US" dirty="0"/>
              <a:t>&gt;…&lt;/</a:t>
            </a:r>
            <a:r>
              <a:rPr lang="en-US" dirty="0" err="1"/>
              <a:t>tr</a:t>
            </a:r>
            <a:r>
              <a:rPr lang="en-US" dirty="0"/>
              <a:t>&gt;)</a:t>
            </a:r>
          </a:p>
          <a:p>
            <a:pPr marL="228600" indent="-228600">
              <a:spcBef>
                <a:spcPts val="1000"/>
              </a:spcBef>
              <a:buClrTx/>
              <a:buFont typeface="Arial"/>
              <a:buChar char="•"/>
            </a:pPr>
            <a:r>
              <a:rPr lang="en-US" dirty="0"/>
              <a:t>Data cells (&lt;td&gt;…&lt;/td&gt;)</a:t>
            </a:r>
          </a:p>
          <a:p>
            <a:pPr marL="228600" indent="-228600">
              <a:spcBef>
                <a:spcPts val="1000"/>
              </a:spcBef>
              <a:buClrTx/>
              <a:buFont typeface="Arial"/>
              <a:buChar char="•"/>
            </a:pPr>
            <a:r>
              <a:rPr lang="en-US" dirty="0"/>
              <a:t>Attributes</a:t>
            </a:r>
          </a:p>
          <a:p>
            <a:pPr marL="685800" lvl="1" indent="-228600">
              <a:spcBef>
                <a:spcPts val="1000"/>
              </a:spcBef>
              <a:buClr>
                <a:schemeClr val="bg1"/>
              </a:buClr>
              <a:buFont typeface="Arial"/>
              <a:buChar char="•"/>
            </a:pPr>
            <a:r>
              <a:rPr lang="en-US" dirty="0" err="1">
                <a:solidFill>
                  <a:schemeClr val="bg1"/>
                </a:solidFill>
              </a:rPr>
              <a:t>colspan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rowspan</a:t>
            </a:r>
            <a:endParaRPr lang="en-US" dirty="0">
              <a:solidFill>
                <a:schemeClr val="bg1"/>
              </a:solidFill>
            </a:endParaRPr>
          </a:p>
          <a:p>
            <a:pPr marL="685800" lvl="1" indent="-228600">
              <a:spcBef>
                <a:spcPts val="1000"/>
              </a:spcBef>
              <a:buClrTx/>
              <a:buFont typeface="Arial"/>
              <a:buChar char="•"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B0F7E-7AD2-D64D-B684-206826FAC1A3}" type="datetime4">
              <a:rPr lang="en-US" smtClean="0"/>
              <a:pPr/>
              <a:t>September 24,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CSCI E-12: Fundamentals of Web Site Development</a:t>
            </a:r>
          </a:p>
        </p:txBody>
      </p:sp>
    </p:spTree>
  </p:cSld>
  <p:clrMapOvr>
    <a:masterClrMapping/>
  </p:clrMapOvr>
  <p:transition spd="slow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Anatomy of a Table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4404440" y="1169250"/>
            <a:ext cx="4739559" cy="5285338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050" dirty="0">
                <a:latin typeface="Courier"/>
                <a:cs typeface="Courier"/>
              </a:rPr>
              <a:t> &lt;table&gt;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>
                <a:latin typeface="Courier"/>
                <a:cs typeface="Courier"/>
              </a:rPr>
              <a:t>      &lt;caption&gt;Sci-Fi movie trilogies&lt;/caption&gt;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>
                <a:latin typeface="Courier"/>
                <a:cs typeface="Courier"/>
              </a:rPr>
              <a:t>      &lt;</a:t>
            </a:r>
            <a:r>
              <a:rPr lang="en-US" sz="1050" dirty="0" err="1">
                <a:latin typeface="Courier"/>
                <a:cs typeface="Courier"/>
              </a:rPr>
              <a:t>thead</a:t>
            </a:r>
            <a:r>
              <a:rPr lang="en-US" sz="1050" dirty="0">
                <a:latin typeface="Courier"/>
                <a:cs typeface="Courier"/>
              </a:rPr>
              <a:t>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>
                <a:latin typeface="Courier"/>
                <a:cs typeface="Courier"/>
              </a:rPr>
              <a:t>        &lt;</a:t>
            </a:r>
            <a:r>
              <a:rPr lang="en-US" sz="1050" dirty="0" err="1">
                <a:latin typeface="Courier"/>
                <a:cs typeface="Courier"/>
              </a:rPr>
              <a:t>tr</a:t>
            </a:r>
            <a:r>
              <a:rPr lang="en-US" sz="1050" dirty="0">
                <a:latin typeface="Courier"/>
                <a:cs typeface="Courier"/>
              </a:rPr>
              <a:t>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>
                <a:latin typeface="Courier"/>
                <a:cs typeface="Courier"/>
              </a:rPr>
              <a:t>          &lt;</a:t>
            </a:r>
            <a:r>
              <a:rPr lang="en-US" sz="1050" dirty="0" err="1">
                <a:latin typeface="Courier"/>
                <a:cs typeface="Courier"/>
              </a:rPr>
              <a:t>th</a:t>
            </a:r>
            <a:r>
              <a:rPr lang="en-US" sz="1050" dirty="0">
                <a:latin typeface="Courier"/>
                <a:cs typeface="Courier"/>
              </a:rPr>
              <a:t> scope="</a:t>
            </a:r>
            <a:r>
              <a:rPr lang="en-US" sz="1050" dirty="0" err="1">
                <a:latin typeface="Courier"/>
                <a:cs typeface="Courier"/>
              </a:rPr>
              <a:t>col</a:t>
            </a:r>
            <a:r>
              <a:rPr lang="en-US" sz="1050" dirty="0">
                <a:latin typeface="Courier"/>
                <a:cs typeface="Courier"/>
              </a:rPr>
              <a:t>"&gt;Trilogy&lt;/</a:t>
            </a:r>
            <a:r>
              <a:rPr lang="en-US" sz="1050" dirty="0" err="1">
                <a:latin typeface="Courier"/>
                <a:cs typeface="Courier"/>
              </a:rPr>
              <a:t>th</a:t>
            </a:r>
            <a:r>
              <a:rPr lang="en-US" sz="1050" dirty="0">
                <a:latin typeface="Courier"/>
                <a:cs typeface="Courier"/>
              </a:rPr>
              <a:t>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>
                <a:latin typeface="Courier"/>
                <a:cs typeface="Courier"/>
              </a:rPr>
              <a:t>          &lt;</a:t>
            </a:r>
            <a:r>
              <a:rPr lang="en-US" sz="1050" dirty="0" err="1">
                <a:latin typeface="Courier"/>
                <a:cs typeface="Courier"/>
              </a:rPr>
              <a:t>th</a:t>
            </a:r>
            <a:r>
              <a:rPr lang="en-US" sz="1050" dirty="0">
                <a:latin typeface="Courier"/>
                <a:cs typeface="Courier"/>
              </a:rPr>
              <a:t> scope="</a:t>
            </a:r>
            <a:r>
              <a:rPr lang="en-US" sz="1050" dirty="0" err="1">
                <a:latin typeface="Courier"/>
                <a:cs typeface="Courier"/>
              </a:rPr>
              <a:t>col</a:t>
            </a:r>
            <a:r>
              <a:rPr lang="en-US" sz="1050" dirty="0">
                <a:latin typeface="Courier"/>
                <a:cs typeface="Courier"/>
              </a:rPr>
              <a:t>"&gt;First Movie&lt;/</a:t>
            </a:r>
            <a:r>
              <a:rPr lang="en-US" sz="1050" dirty="0" err="1">
                <a:latin typeface="Courier"/>
                <a:cs typeface="Courier"/>
              </a:rPr>
              <a:t>th</a:t>
            </a:r>
            <a:r>
              <a:rPr lang="en-US" sz="1050" dirty="0">
                <a:latin typeface="Courier"/>
                <a:cs typeface="Courier"/>
              </a:rPr>
              <a:t>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>
                <a:latin typeface="Courier"/>
                <a:cs typeface="Courier"/>
              </a:rPr>
              <a:t>          &lt;</a:t>
            </a:r>
            <a:r>
              <a:rPr lang="en-US" sz="1050" dirty="0" err="1">
                <a:latin typeface="Courier"/>
                <a:cs typeface="Courier"/>
              </a:rPr>
              <a:t>th</a:t>
            </a:r>
            <a:r>
              <a:rPr lang="en-US" sz="1050" dirty="0">
                <a:latin typeface="Courier"/>
                <a:cs typeface="Courier"/>
              </a:rPr>
              <a:t> scope="</a:t>
            </a:r>
            <a:r>
              <a:rPr lang="en-US" sz="1050" dirty="0" err="1">
                <a:latin typeface="Courier"/>
                <a:cs typeface="Courier"/>
              </a:rPr>
              <a:t>col</a:t>
            </a:r>
            <a:r>
              <a:rPr lang="en-US" sz="1050" dirty="0">
                <a:latin typeface="Courier"/>
                <a:cs typeface="Courier"/>
              </a:rPr>
              <a:t>"&gt;Second Movie&lt;/</a:t>
            </a:r>
            <a:r>
              <a:rPr lang="en-US" sz="1050" dirty="0" err="1">
                <a:latin typeface="Courier"/>
                <a:cs typeface="Courier"/>
              </a:rPr>
              <a:t>th</a:t>
            </a:r>
            <a:r>
              <a:rPr lang="en-US" sz="1050" dirty="0">
                <a:latin typeface="Courier"/>
                <a:cs typeface="Courier"/>
              </a:rPr>
              <a:t>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>
                <a:latin typeface="Courier"/>
                <a:cs typeface="Courier"/>
              </a:rPr>
              <a:t>          &lt;</a:t>
            </a:r>
            <a:r>
              <a:rPr lang="en-US" sz="1050" dirty="0" err="1">
                <a:latin typeface="Courier"/>
                <a:cs typeface="Courier"/>
              </a:rPr>
              <a:t>th</a:t>
            </a:r>
            <a:r>
              <a:rPr lang="en-US" sz="1050" dirty="0">
                <a:latin typeface="Courier"/>
                <a:cs typeface="Courier"/>
              </a:rPr>
              <a:t> scope="</a:t>
            </a:r>
            <a:r>
              <a:rPr lang="en-US" sz="1050" dirty="0" err="1">
                <a:latin typeface="Courier"/>
                <a:cs typeface="Courier"/>
              </a:rPr>
              <a:t>col</a:t>
            </a:r>
            <a:r>
              <a:rPr lang="en-US" sz="1050" dirty="0">
                <a:latin typeface="Courier"/>
                <a:cs typeface="Courier"/>
              </a:rPr>
              <a:t>"&gt;Third Movie&lt;/</a:t>
            </a:r>
            <a:r>
              <a:rPr lang="en-US" sz="1050" dirty="0" err="1">
                <a:latin typeface="Courier"/>
                <a:cs typeface="Courier"/>
              </a:rPr>
              <a:t>th</a:t>
            </a:r>
            <a:r>
              <a:rPr lang="en-US" sz="1050" dirty="0">
                <a:latin typeface="Courier"/>
                <a:cs typeface="Courier"/>
              </a:rPr>
              <a:t>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>
                <a:latin typeface="Courier"/>
                <a:cs typeface="Courier"/>
              </a:rPr>
              <a:t>        &lt;/</a:t>
            </a:r>
            <a:r>
              <a:rPr lang="en-US" sz="1050" dirty="0" err="1">
                <a:latin typeface="Courier"/>
                <a:cs typeface="Courier"/>
              </a:rPr>
              <a:t>tr</a:t>
            </a:r>
            <a:r>
              <a:rPr lang="en-US" sz="1050" dirty="0">
                <a:latin typeface="Courier"/>
                <a:cs typeface="Courier"/>
              </a:rPr>
              <a:t>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>
                <a:latin typeface="Courier"/>
                <a:cs typeface="Courier"/>
              </a:rPr>
              <a:t>      &lt;/</a:t>
            </a:r>
            <a:r>
              <a:rPr lang="en-US" sz="1050" dirty="0" err="1">
                <a:latin typeface="Courier"/>
                <a:cs typeface="Courier"/>
              </a:rPr>
              <a:t>thead</a:t>
            </a:r>
            <a:r>
              <a:rPr lang="en-US" sz="1050" dirty="0">
                <a:latin typeface="Courier"/>
                <a:cs typeface="Courier"/>
              </a:rPr>
              <a:t>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>
                <a:latin typeface="Courier"/>
                <a:cs typeface="Courier"/>
              </a:rPr>
              <a:t>        &lt;</a:t>
            </a:r>
            <a:r>
              <a:rPr lang="en-US" sz="1050" dirty="0" err="1">
                <a:latin typeface="Courier"/>
                <a:cs typeface="Courier"/>
              </a:rPr>
              <a:t>tfoot</a:t>
            </a:r>
            <a:r>
              <a:rPr lang="en-US" sz="1050" dirty="0">
                <a:latin typeface="Courier"/>
                <a:cs typeface="Courier"/>
              </a:rPr>
              <a:t>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>
                <a:latin typeface="Courier"/>
                <a:cs typeface="Courier"/>
              </a:rPr>
              <a:t>          &lt;</a:t>
            </a:r>
            <a:r>
              <a:rPr lang="en-US" sz="1050" dirty="0" err="1">
                <a:latin typeface="Courier"/>
                <a:cs typeface="Courier"/>
              </a:rPr>
              <a:t>tr</a:t>
            </a:r>
            <a:r>
              <a:rPr lang="en-US" sz="1050" dirty="0">
                <a:latin typeface="Courier"/>
                <a:cs typeface="Courier"/>
              </a:rPr>
              <a:t>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>
                <a:latin typeface="Courier"/>
                <a:cs typeface="Courier"/>
              </a:rPr>
              <a:t>            &lt;td </a:t>
            </a:r>
            <a:r>
              <a:rPr lang="en-US" sz="1050" dirty="0" err="1">
                <a:solidFill>
                  <a:schemeClr val="tx1"/>
                </a:solidFill>
                <a:latin typeface="Courier"/>
                <a:cs typeface="Courier"/>
              </a:rPr>
              <a:t>colspan</a:t>
            </a:r>
            <a:r>
              <a:rPr lang="en-US" sz="1050" dirty="0">
                <a:solidFill>
                  <a:schemeClr val="tx1"/>
                </a:solidFill>
                <a:latin typeface="Courier"/>
                <a:cs typeface="Courier"/>
              </a:rPr>
              <a:t>="4"</a:t>
            </a:r>
            <a:r>
              <a:rPr lang="en-US" sz="1050" dirty="0">
                <a:latin typeface="Courier"/>
                <a:cs typeface="Courier"/>
              </a:rPr>
              <a:t>&gt;Data compiled from a geek's memory&lt;/td&gt;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>
                <a:latin typeface="Courier"/>
                <a:cs typeface="Courier"/>
              </a:rPr>
              <a:t>          &lt;/</a:t>
            </a:r>
            <a:r>
              <a:rPr lang="en-US" sz="1050" dirty="0" err="1">
                <a:latin typeface="Courier"/>
                <a:cs typeface="Courier"/>
              </a:rPr>
              <a:t>tr</a:t>
            </a:r>
            <a:r>
              <a:rPr lang="en-US" sz="1050" dirty="0">
                <a:latin typeface="Courier"/>
                <a:cs typeface="Courier"/>
              </a:rPr>
              <a:t>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>
                <a:latin typeface="Courier"/>
                <a:cs typeface="Courier"/>
              </a:rPr>
              <a:t>        &lt;/</a:t>
            </a:r>
            <a:r>
              <a:rPr lang="en-US" sz="1050" dirty="0" err="1">
                <a:latin typeface="Courier"/>
                <a:cs typeface="Courier"/>
              </a:rPr>
              <a:t>tfoot</a:t>
            </a:r>
            <a:r>
              <a:rPr lang="en-US" sz="1050" dirty="0">
                <a:latin typeface="Courier"/>
                <a:cs typeface="Courier"/>
              </a:rPr>
              <a:t>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>
                <a:latin typeface="Courier"/>
                <a:cs typeface="Courier"/>
              </a:rPr>
              <a:t>      &lt;</a:t>
            </a:r>
            <a:r>
              <a:rPr lang="en-US" sz="1050" dirty="0" err="1">
                <a:latin typeface="Courier"/>
                <a:cs typeface="Courier"/>
              </a:rPr>
              <a:t>tbody</a:t>
            </a:r>
            <a:r>
              <a:rPr lang="en-US" sz="1050" dirty="0">
                <a:latin typeface="Courier"/>
                <a:cs typeface="Courier"/>
              </a:rPr>
              <a:t>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>
                <a:latin typeface="Courier"/>
                <a:cs typeface="Courier"/>
              </a:rPr>
              <a:t>          &lt;</a:t>
            </a:r>
            <a:r>
              <a:rPr lang="en-US" sz="1050" dirty="0" err="1">
                <a:latin typeface="Courier"/>
                <a:cs typeface="Courier"/>
              </a:rPr>
              <a:t>tr</a:t>
            </a:r>
            <a:r>
              <a:rPr lang="en-US" sz="1050" dirty="0">
                <a:latin typeface="Courier"/>
                <a:cs typeface="Courier"/>
              </a:rPr>
              <a:t>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>
                <a:latin typeface="Courier"/>
                <a:cs typeface="Courier"/>
              </a:rPr>
              <a:t>            &lt;</a:t>
            </a:r>
            <a:r>
              <a:rPr lang="en-US" sz="1050" dirty="0" err="1">
                <a:latin typeface="Courier"/>
                <a:cs typeface="Courier"/>
              </a:rPr>
              <a:t>th</a:t>
            </a:r>
            <a:r>
              <a:rPr lang="en-US" sz="1050" dirty="0">
                <a:latin typeface="Courier"/>
                <a:cs typeface="Courier"/>
              </a:rPr>
              <a:t>&gt;Star Wars&lt;/</a:t>
            </a:r>
            <a:r>
              <a:rPr lang="en-US" sz="1050" dirty="0" err="1">
                <a:latin typeface="Courier"/>
                <a:cs typeface="Courier"/>
              </a:rPr>
              <a:t>th</a:t>
            </a:r>
            <a:r>
              <a:rPr lang="en-US" sz="1050" dirty="0">
                <a:latin typeface="Courier"/>
                <a:cs typeface="Courier"/>
              </a:rPr>
              <a:t>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>
                <a:latin typeface="Courier"/>
                <a:cs typeface="Courier"/>
              </a:rPr>
              <a:t>            &lt;td&gt;A New Hope&lt;/td&gt;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>
                <a:latin typeface="Courier"/>
                <a:cs typeface="Courier"/>
              </a:rPr>
              <a:t>            &lt;td&gt;The Empire Strikes Back&lt;/td&gt;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>
                <a:latin typeface="Courier"/>
                <a:cs typeface="Courier"/>
              </a:rPr>
              <a:t>            &lt;td&gt;The Return of the Jedi&lt;/td&gt;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>
                <a:latin typeface="Courier"/>
                <a:cs typeface="Courier"/>
              </a:rPr>
              <a:t>          &lt;/</a:t>
            </a:r>
            <a:r>
              <a:rPr lang="en-US" sz="1050" dirty="0" err="1">
                <a:latin typeface="Courier"/>
                <a:cs typeface="Courier"/>
              </a:rPr>
              <a:t>tr</a:t>
            </a:r>
            <a:r>
              <a:rPr lang="en-US" sz="1050" dirty="0">
                <a:latin typeface="Courier"/>
                <a:cs typeface="Courier"/>
              </a:rPr>
              <a:t>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>
                <a:latin typeface="Courier"/>
                <a:cs typeface="Courier"/>
              </a:rPr>
              <a:t>          &lt;</a:t>
            </a:r>
            <a:r>
              <a:rPr lang="en-US" sz="1050" dirty="0" err="1">
                <a:latin typeface="Courier"/>
                <a:cs typeface="Courier"/>
              </a:rPr>
              <a:t>tr</a:t>
            </a:r>
            <a:r>
              <a:rPr lang="en-US" sz="1050" dirty="0">
                <a:latin typeface="Courier"/>
                <a:cs typeface="Courier"/>
              </a:rPr>
              <a:t>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>
                <a:latin typeface="Courier"/>
                <a:cs typeface="Courier"/>
              </a:rPr>
              <a:t>            &lt;</a:t>
            </a:r>
            <a:r>
              <a:rPr lang="en-US" sz="1050" dirty="0" err="1">
                <a:latin typeface="Courier"/>
                <a:cs typeface="Courier"/>
              </a:rPr>
              <a:t>th</a:t>
            </a:r>
            <a:r>
              <a:rPr lang="en-US" sz="1050" dirty="0">
                <a:latin typeface="Courier"/>
                <a:cs typeface="Courier"/>
              </a:rPr>
              <a:t>&gt;Matrix&lt;/</a:t>
            </a:r>
            <a:r>
              <a:rPr lang="en-US" sz="1050" dirty="0" err="1">
                <a:latin typeface="Courier"/>
                <a:cs typeface="Courier"/>
              </a:rPr>
              <a:t>th</a:t>
            </a:r>
            <a:r>
              <a:rPr lang="en-US" sz="1050" dirty="0">
                <a:latin typeface="Courier"/>
                <a:cs typeface="Courier"/>
              </a:rPr>
              <a:t>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>
                <a:latin typeface="Courier"/>
                <a:cs typeface="Courier"/>
              </a:rPr>
              <a:t>            &lt;td&gt;The Matrix&lt;/td&gt;    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>
                <a:latin typeface="Courier"/>
                <a:cs typeface="Courier"/>
              </a:rPr>
              <a:t>            &lt;td&gt;The Matrix Reloaded&lt;/td&gt;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>
                <a:latin typeface="Courier"/>
                <a:cs typeface="Courier"/>
              </a:rPr>
              <a:t>            &lt;td&gt;The Matrix Revolutions&lt;/td&gt;    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>
                <a:latin typeface="Courier"/>
                <a:cs typeface="Courier"/>
              </a:rPr>
              <a:t>          &lt;/</a:t>
            </a:r>
            <a:r>
              <a:rPr lang="en-US" sz="1050" dirty="0" err="1">
                <a:latin typeface="Courier"/>
                <a:cs typeface="Courier"/>
              </a:rPr>
              <a:t>tr</a:t>
            </a:r>
            <a:r>
              <a:rPr lang="en-US" sz="1050" dirty="0">
                <a:latin typeface="Courier"/>
                <a:cs typeface="Courier"/>
              </a:rPr>
              <a:t>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>
                <a:latin typeface="Courier"/>
                <a:cs typeface="Courier"/>
              </a:rPr>
              <a:t>      &lt;/</a:t>
            </a:r>
            <a:r>
              <a:rPr lang="en-US" sz="1050" dirty="0" err="1">
                <a:latin typeface="Courier"/>
                <a:cs typeface="Courier"/>
              </a:rPr>
              <a:t>tbody</a:t>
            </a:r>
            <a:r>
              <a:rPr lang="en-US" sz="1050" dirty="0">
                <a:latin typeface="Courier"/>
                <a:cs typeface="Courier"/>
              </a:rPr>
              <a:t>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>
                <a:latin typeface="Courier"/>
                <a:cs typeface="Courier"/>
              </a:rPr>
              <a:t>    &lt;/table&gt;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pPr marL="228600" indent="-228600">
              <a:spcBef>
                <a:spcPts val="1000"/>
              </a:spcBef>
              <a:buClrTx/>
              <a:buFont typeface="Arial"/>
              <a:buChar char="•"/>
            </a:pPr>
            <a:r>
              <a:rPr lang="en-US" dirty="0"/>
              <a:t>The table itself (&lt;table&gt;…&lt;/table&gt;)</a:t>
            </a:r>
          </a:p>
          <a:p>
            <a:pPr marL="228600" indent="-228600">
              <a:spcBef>
                <a:spcPts val="1000"/>
              </a:spcBef>
              <a:buClrTx/>
              <a:buFont typeface="Arial"/>
              <a:buChar char="•"/>
            </a:pPr>
            <a:r>
              <a:rPr lang="en-US" dirty="0"/>
              <a:t>A caption (&lt;caption&gt;…&lt;/caption&gt;)</a:t>
            </a:r>
          </a:p>
          <a:p>
            <a:pPr marL="228600" indent="-228600">
              <a:spcBef>
                <a:spcPts val="1000"/>
              </a:spcBef>
              <a:buClrTx/>
              <a:buFont typeface="Arial"/>
              <a:buChar char="•"/>
            </a:pPr>
            <a:r>
              <a:rPr lang="en-US" dirty="0"/>
              <a:t>Header (&lt;</a:t>
            </a:r>
            <a:r>
              <a:rPr lang="en-US" dirty="0" err="1"/>
              <a:t>thead</a:t>
            </a:r>
            <a:r>
              <a:rPr lang="en-US" dirty="0"/>
              <a:t>&gt;…&lt;/</a:t>
            </a:r>
            <a:r>
              <a:rPr lang="en-US" dirty="0" err="1"/>
              <a:t>thead</a:t>
            </a:r>
            <a:r>
              <a:rPr lang="en-US" dirty="0"/>
              <a:t>&gt;) </a:t>
            </a:r>
          </a:p>
          <a:p>
            <a:pPr marL="228600" indent="-228600">
              <a:spcBef>
                <a:spcPts val="1000"/>
              </a:spcBef>
              <a:buClrTx/>
              <a:buFont typeface="Arial"/>
              <a:buChar char="•"/>
            </a:pPr>
            <a:r>
              <a:rPr lang="en-US" dirty="0"/>
              <a:t>Footer (&lt;</a:t>
            </a:r>
            <a:r>
              <a:rPr lang="en-US" dirty="0" err="1"/>
              <a:t>tfoot</a:t>
            </a:r>
            <a:r>
              <a:rPr lang="en-US" dirty="0"/>
              <a:t>&gt;…&lt;/</a:t>
            </a:r>
            <a:r>
              <a:rPr lang="en-US" dirty="0" err="1"/>
              <a:t>tfoot</a:t>
            </a:r>
            <a:r>
              <a:rPr lang="en-US" dirty="0"/>
              <a:t>&gt;)</a:t>
            </a:r>
          </a:p>
          <a:p>
            <a:pPr marL="228600" indent="-228600">
              <a:spcBef>
                <a:spcPts val="1000"/>
              </a:spcBef>
              <a:buClrTx/>
              <a:buFont typeface="Arial"/>
              <a:buChar char="•"/>
            </a:pPr>
            <a:r>
              <a:rPr lang="en-US" dirty="0"/>
              <a:t>Body (&lt;</a:t>
            </a:r>
            <a:r>
              <a:rPr lang="en-US" dirty="0" err="1"/>
              <a:t>tbody</a:t>
            </a:r>
            <a:r>
              <a:rPr lang="en-US" dirty="0"/>
              <a:t>&gt;…&lt;/</a:t>
            </a:r>
            <a:r>
              <a:rPr lang="en-US" dirty="0" err="1"/>
              <a:t>tbody</a:t>
            </a:r>
            <a:r>
              <a:rPr lang="en-US" dirty="0"/>
              <a:t>&gt;)</a:t>
            </a:r>
          </a:p>
          <a:p>
            <a:pPr marL="228600" indent="-228600">
              <a:spcBef>
                <a:spcPts val="1000"/>
              </a:spcBef>
              <a:buClrTx/>
              <a:buFont typeface="Arial"/>
              <a:buChar char="•"/>
            </a:pPr>
            <a:r>
              <a:rPr lang="en-US" dirty="0"/>
              <a:t>Rows (&lt;</a:t>
            </a:r>
            <a:r>
              <a:rPr lang="en-US" dirty="0" err="1"/>
              <a:t>tr</a:t>
            </a:r>
            <a:r>
              <a:rPr lang="en-US" dirty="0"/>
              <a:t>&gt;…&lt;/</a:t>
            </a:r>
            <a:r>
              <a:rPr lang="en-US" dirty="0" err="1"/>
              <a:t>tr</a:t>
            </a:r>
            <a:r>
              <a:rPr lang="en-US" dirty="0"/>
              <a:t>&gt;)</a:t>
            </a:r>
          </a:p>
          <a:p>
            <a:pPr marL="228600" indent="-228600">
              <a:spcBef>
                <a:spcPts val="1000"/>
              </a:spcBef>
              <a:buClrTx/>
              <a:buFont typeface="Arial"/>
              <a:buChar char="•"/>
            </a:pPr>
            <a:r>
              <a:rPr lang="en-US" dirty="0"/>
              <a:t>Data cells (&lt;td&gt;…&lt;/td&gt;)</a:t>
            </a:r>
          </a:p>
          <a:p>
            <a:pPr marL="228600" indent="-228600">
              <a:spcBef>
                <a:spcPts val="1000"/>
              </a:spcBef>
              <a:buClrTx/>
              <a:buFont typeface="Arial"/>
              <a:buChar char="•"/>
            </a:pPr>
            <a:r>
              <a:rPr lang="en-US" dirty="0"/>
              <a:t>Attributes</a:t>
            </a:r>
          </a:p>
          <a:p>
            <a:pPr marL="685800" lvl="1" indent="-228600">
              <a:spcBef>
                <a:spcPts val="1000"/>
              </a:spcBef>
              <a:buClr>
                <a:schemeClr val="bg1"/>
              </a:buClr>
              <a:buFont typeface="Arial"/>
              <a:buChar char="•"/>
            </a:pPr>
            <a:r>
              <a:rPr lang="en-US" dirty="0" err="1">
                <a:solidFill>
                  <a:schemeClr val="bg1"/>
                </a:solidFill>
              </a:rPr>
              <a:t>colspan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rowspan</a:t>
            </a:r>
            <a:endParaRPr lang="en-US" dirty="0">
              <a:solidFill>
                <a:schemeClr val="bg1"/>
              </a:solidFill>
            </a:endParaRPr>
          </a:p>
          <a:p>
            <a:pPr marL="685800" lvl="1" indent="-228600">
              <a:spcBef>
                <a:spcPts val="1000"/>
              </a:spcBef>
              <a:buClr>
                <a:schemeClr val="bg1"/>
              </a:buClr>
              <a:buFont typeface="Arial"/>
              <a:buChar char="•"/>
            </a:pPr>
            <a:r>
              <a:rPr lang="en-US" dirty="0">
                <a:solidFill>
                  <a:schemeClr val="bg1"/>
                </a:solidFill>
              </a:rPr>
              <a:t>scope</a:t>
            </a:r>
          </a:p>
          <a:p>
            <a:pPr marL="685800" lvl="1" indent="-228600">
              <a:spcBef>
                <a:spcPts val="1000"/>
              </a:spcBef>
              <a:buClrTx/>
              <a:buFont typeface="Arial"/>
              <a:buChar char="•"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B0F7E-7AD2-D64D-B684-206826FAC1A3}" type="datetime4">
              <a:rPr lang="en-US" smtClean="0"/>
              <a:pPr/>
              <a:t>September 24,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CSCI E-12: Fundamentals of Web Site Development</a:t>
            </a:r>
          </a:p>
        </p:txBody>
      </p:sp>
      <p:sp>
        <p:nvSpPr>
          <p:cNvPr id="7" name="Rectangle 6"/>
          <p:cNvSpPr/>
          <p:nvPr/>
        </p:nvSpPr>
        <p:spPr>
          <a:xfrm>
            <a:off x="5583660" y="1884911"/>
            <a:ext cx="866445" cy="604784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93000"/>
                  <a:satMod val="130000"/>
                  <a:alpha val="50000"/>
                </a:schemeClr>
              </a:gs>
              <a:gs pos="60000">
                <a:schemeClr val="accent1">
                  <a:tint val="80000"/>
                  <a:shade val="93000"/>
                  <a:satMod val="130000"/>
                  <a:alpha val="50000"/>
                </a:schemeClr>
              </a:gs>
              <a:gs pos="100000">
                <a:schemeClr val="accent1">
                  <a:tint val="50000"/>
                  <a:shade val="94000"/>
                  <a:satMod val="135000"/>
                  <a:alpha val="50000"/>
                </a:schemeClr>
              </a:gs>
            </a:gsLst>
            <a:lin ang="16200000" scaled="0"/>
            <a:tileRect/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Bookmark This!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W3C Validator: </a:t>
            </a:r>
            <a:r>
              <a:rPr lang="en-US" dirty="0">
                <a:hlinkClick r:id="rId3"/>
              </a:rPr>
              <a:t>http://validator.w3.org/nu/</a:t>
            </a:r>
            <a:endParaRPr lang="en-US" dirty="0">
              <a:hlinkClick r:id="rId4"/>
            </a:endParaRPr>
          </a:p>
          <a:p>
            <a:r>
              <a:rPr lang="en-US" dirty="0"/>
              <a:t>HTML markup: </a:t>
            </a:r>
            <a:r>
              <a:rPr lang="en-US" dirty="0">
                <a:hlinkClick r:id="rId4"/>
              </a:rPr>
              <a:t>http://www.w3schools.com/tags/</a:t>
            </a:r>
            <a:endParaRPr lang="en-US" dirty="0"/>
          </a:p>
          <a:p>
            <a:r>
              <a:rPr lang="en-US" dirty="0"/>
              <a:t>HTML tables: </a:t>
            </a:r>
            <a:r>
              <a:rPr lang="en-US" dirty="0">
                <a:hlinkClick r:id="rId5"/>
              </a:rPr>
              <a:t>http://www.w3schools.com/html/html_tables.asp</a:t>
            </a:r>
            <a:endParaRPr lang="en-US" dirty="0"/>
          </a:p>
          <a:p>
            <a:r>
              <a:rPr lang="en-US" dirty="0"/>
              <a:t>&lt;</a:t>
            </a:r>
            <a:r>
              <a:rPr lang="en-US" dirty="0" err="1"/>
              <a:t>col</a:t>
            </a:r>
            <a:r>
              <a:rPr lang="en-US" dirty="0"/>
              <a:t>&gt; and &lt;</a:t>
            </a:r>
            <a:r>
              <a:rPr lang="en-US" dirty="0" err="1"/>
              <a:t>colgroup</a:t>
            </a:r>
            <a:r>
              <a:rPr lang="en-US" dirty="0"/>
              <a:t>&gt;: </a:t>
            </a:r>
            <a:r>
              <a:rPr lang="en-US" dirty="0">
                <a:hlinkClick r:id="rId6"/>
              </a:rPr>
              <a:t>http://htmldog.com/guides/htmladvanced/tables/</a:t>
            </a:r>
            <a:endParaRPr lang="en-US" dirty="0"/>
          </a:p>
          <a:p>
            <a:r>
              <a:rPr lang="en-US" dirty="0"/>
              <a:t>Tutorial on accessible tables: </a:t>
            </a:r>
            <a:r>
              <a:rPr lang="en-US" dirty="0">
                <a:hlinkClick r:id="rId7"/>
              </a:rPr>
              <a:t>http://jimthatcher.com/webcourse9.htm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B0F7E-7AD2-D64D-B684-206826FAC1A3}" type="datetime4">
              <a:rPr lang="en-US" smtClean="0"/>
              <a:pPr/>
              <a:t>September 24,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CSCI E-12: Fundamentals of Web Site Development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mp="http://schemas.microsoft.com/office/mac/powerpoint/2008/main" xmlns="" Requires="mp">
      <p:transition xmlns:p14="http://schemas.microsoft.com/office/powerpoint/2010/main" spd="slow">
        <p14:flip dir="l"/>
      </p:transition>
    </mc:Choice>
    <mc:Fallback>
      <p:transition spd="slow">
        <p:newsflash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You Can Help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Attend the previous week’s lecture</a:t>
            </a:r>
          </a:p>
          <a:p>
            <a:r>
              <a:rPr lang="en-US" dirty="0"/>
              <a:t>Read the previous week’s recommended materials</a:t>
            </a:r>
          </a:p>
          <a:p>
            <a:r>
              <a:rPr lang="en-US" dirty="0"/>
              <a:t>Read through (and hopefully) start the current assignment</a:t>
            </a:r>
          </a:p>
          <a:p>
            <a:r>
              <a:rPr lang="en-US" dirty="0"/>
              <a:t>Come prepared with questions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B0F7E-7AD2-D64D-B684-206826FAC1A3}" type="datetime4">
              <a:rPr lang="en-US" smtClean="0"/>
              <a:pPr/>
              <a:t>September 24,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CSCI E-12: Fundamentals of Web Site Development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mp="http://schemas.microsoft.com/office/mac/powerpoint/2008/main" xmlns="" Requires="mp">
      <p:transition xmlns:p14="http://schemas.microsoft.com/office/powerpoint/2010/main" spd="slow">
        <p14:flip dir="l"/>
      </p:transition>
    </mc:Choice>
    <mc:Fallback>
      <p:transition spd="slow">
        <p:newsflash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Quick review of last week</a:t>
            </a:r>
          </a:p>
          <a:p>
            <a:r>
              <a:rPr lang="en-US" dirty="0"/>
              <a:t>Validating Web Pages</a:t>
            </a:r>
          </a:p>
          <a:p>
            <a:r>
              <a:rPr lang="en-US" dirty="0"/>
              <a:t>Structure, Style, &amp; Function</a:t>
            </a:r>
          </a:p>
          <a:p>
            <a:r>
              <a:rPr lang="en-US" dirty="0"/>
              <a:t>Some HTML Markup</a:t>
            </a:r>
          </a:p>
          <a:p>
            <a:r>
              <a:rPr lang="en-US" dirty="0"/>
              <a:t>Tables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CSCI E-12: Fundamentals of Web Site Development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EEA7D-AF41-FF44-968F-4D0FC1A0E22E}" type="datetime4">
              <a:rPr lang="en-US" smtClean="0"/>
              <a:pPr/>
              <a:t>September 24, 2018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mp="http://schemas.microsoft.com/office/mac/powerpoint/2008/main" xmlns="" Requires="mp">
      <p:transition xmlns:p14="http://schemas.microsoft.com/office/powerpoint/2010/main" spd="slow">
        <p14:flip dir="l"/>
      </p:transition>
    </mc:Choice>
    <mc:Fallback>
      <p:transition spd="slow">
        <p:newsflash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 Review of Last Section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learned about your web toolkit</a:t>
            </a:r>
          </a:p>
          <a:p>
            <a:pPr lvl="1"/>
            <a:r>
              <a:rPr lang="en-US" dirty="0"/>
              <a:t>Web Client (browser), Web Server, Text Editor, SSH Client, FTP Client, WWW</a:t>
            </a:r>
          </a:p>
          <a:p>
            <a:r>
              <a:rPr lang="en-US" dirty="0"/>
              <a:t>You learned about HTML</a:t>
            </a:r>
          </a:p>
          <a:p>
            <a:r>
              <a:rPr lang="en-US" dirty="0"/>
              <a:t>You learned about using HTML to write web pages</a:t>
            </a:r>
          </a:p>
          <a:p>
            <a:r>
              <a:rPr lang="en-US" dirty="0"/>
              <a:t>Best of all, you published your own web page!</a:t>
            </a:r>
          </a:p>
          <a:p>
            <a:r>
              <a:rPr lang="en-US" dirty="0"/>
              <a:t>But we didn’t validate the web page, so…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B0F7E-7AD2-D64D-B684-206826FAC1A3}" type="datetime4">
              <a:rPr lang="en-US" smtClean="0"/>
              <a:pPr/>
              <a:t>September 24,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CSCI E-12: Fundamentals of Web Site Development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mp="http://schemas.microsoft.com/office/mac/powerpoint/2008/main" xmlns="" Requires="mp">
      <p:transition xmlns:p14="http://schemas.microsoft.com/office/powerpoint/2010/main" spd="slow">
        <p14:flip dir="l"/>
      </p:transition>
    </mc:Choice>
    <mc:Fallback>
      <p:transition spd="slow">
        <p:newsflash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Validate Your HTML!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502" y="2770188"/>
            <a:ext cx="4663139" cy="3478212"/>
          </a:xfrm>
        </p:spPr>
        <p:txBody>
          <a:bodyPr/>
          <a:lstStyle/>
          <a:p>
            <a:r>
              <a:rPr lang="en-US" dirty="0"/>
              <a:t>Why validate your web page?</a:t>
            </a:r>
          </a:p>
          <a:p>
            <a:pPr lvl="1"/>
            <a:r>
              <a:rPr lang="en-US" dirty="0"/>
              <a:t>Ensures that it adheres to web </a:t>
            </a:r>
            <a:r>
              <a:rPr lang="en-US" b="1" dirty="0"/>
              <a:t>standards</a:t>
            </a:r>
          </a:p>
          <a:p>
            <a:r>
              <a:rPr lang="en-US" dirty="0"/>
              <a:t>Why do we care about standards?</a:t>
            </a:r>
          </a:p>
          <a:p>
            <a:pPr lvl="1"/>
            <a:r>
              <a:rPr lang="en-US" dirty="0"/>
              <a:t>Accessibility for people</a:t>
            </a:r>
          </a:p>
          <a:p>
            <a:pPr lvl="1"/>
            <a:r>
              <a:rPr lang="en-US" dirty="0"/>
              <a:t>Accessibility for computers</a:t>
            </a:r>
          </a:p>
          <a:p>
            <a:pPr lvl="2"/>
            <a:r>
              <a:rPr lang="en-US" dirty="0"/>
              <a:t>Browsers</a:t>
            </a:r>
          </a:p>
          <a:p>
            <a:pPr lvl="2"/>
            <a:r>
              <a:rPr lang="en-US" dirty="0"/>
              <a:t>Search engines</a:t>
            </a:r>
          </a:p>
          <a:p>
            <a:pPr lvl="2"/>
            <a:r>
              <a:rPr lang="en-US" dirty="0"/>
              <a:t>Mobile devices</a:t>
            </a:r>
          </a:p>
          <a:p>
            <a:pPr lvl="1"/>
            <a:r>
              <a:rPr lang="en-US" dirty="0"/>
              <a:t>Stability (forward/backward compatible)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B0F7E-7AD2-D64D-B684-206826FAC1A3}" type="datetime4">
              <a:rPr lang="en-US" smtClean="0"/>
              <a:pPr/>
              <a:t>September 24,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CSCI E-12: Fundamentals of Web Site Development</a:t>
            </a:r>
          </a:p>
        </p:txBody>
      </p:sp>
      <p:pic>
        <p:nvPicPr>
          <p:cNvPr id="9" name="Picture 8" descr="the_validato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486" y="3012101"/>
            <a:ext cx="3010414" cy="298965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mp="http://schemas.microsoft.com/office/mac/powerpoint/2008/main" xmlns="" Requires="mp">
      <p:transition xmlns:p14="http://schemas.microsoft.com/office/powerpoint/2010/main" spd="slow">
        <p14:flip dir="l"/>
      </p:transition>
    </mc:Choice>
    <mc:Fallback>
      <p:transition spd="slow">
        <p:newsflash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You Validate?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First, make certain you have a Document Type Definition (DTD) at the top of your HTML</a:t>
            </a:r>
          </a:p>
          <a:p>
            <a:r>
              <a:rPr lang="en-US" dirty="0"/>
              <a:t>This informs the browser or </a:t>
            </a:r>
            <a:r>
              <a:rPr lang="en-US" dirty="0" err="1"/>
              <a:t>validator</a:t>
            </a:r>
            <a:r>
              <a:rPr lang="en-US" dirty="0"/>
              <a:t> what kind of markup you are using</a:t>
            </a:r>
          </a:p>
          <a:p>
            <a:pPr lvl="2"/>
            <a:r>
              <a:rPr lang="en-US" dirty="0"/>
              <a:t>The browser renders according to the </a:t>
            </a:r>
            <a:r>
              <a:rPr lang="en-US" dirty="0" err="1"/>
              <a:t>DTD’s</a:t>
            </a:r>
            <a:r>
              <a:rPr lang="en-US" dirty="0"/>
              <a:t> rules</a:t>
            </a:r>
          </a:p>
          <a:p>
            <a:pPr lvl="2"/>
            <a:r>
              <a:rPr lang="en-US" dirty="0"/>
              <a:t>The </a:t>
            </a:r>
            <a:r>
              <a:rPr lang="en-US" dirty="0" err="1"/>
              <a:t>validator</a:t>
            </a:r>
            <a:r>
              <a:rPr lang="en-US" dirty="0"/>
              <a:t> checks against the </a:t>
            </a:r>
            <a:r>
              <a:rPr lang="en-US" dirty="0" err="1"/>
              <a:t>DTD’s</a:t>
            </a:r>
            <a:r>
              <a:rPr lang="en-US" dirty="0"/>
              <a:t> rules</a:t>
            </a:r>
          </a:p>
          <a:p>
            <a:r>
              <a:rPr lang="en-US" dirty="0"/>
              <a:t>Current </a:t>
            </a:r>
            <a:r>
              <a:rPr lang="en-US" dirty="0" err="1"/>
              <a:t>DTDs</a:t>
            </a:r>
            <a:endParaRPr lang="en-US" dirty="0"/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HTML 5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XHTML 1.1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XHTML 1.0 Strict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XHTML 1.0 Transitional</a:t>
            </a:r>
          </a:p>
          <a:p>
            <a:pPr lvl="1"/>
            <a:r>
              <a:rPr lang="en-US" dirty="0"/>
              <a:t>HTML 4.01 Strict</a:t>
            </a:r>
          </a:p>
          <a:p>
            <a:pPr lvl="1"/>
            <a:r>
              <a:rPr lang="en-US" dirty="0"/>
              <a:t>HTML 4.01 Transitional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B0F7E-7AD2-D64D-B684-206826FAC1A3}" type="datetime4">
              <a:rPr lang="en-US" smtClean="0"/>
              <a:pPr/>
              <a:t>September 24,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CSCI E-12: Fundamentals of Web Site Development</a:t>
            </a:r>
          </a:p>
        </p:txBody>
      </p:sp>
      <p:sp>
        <p:nvSpPr>
          <p:cNvPr id="6" name="Left Arrow 5"/>
          <p:cNvSpPr/>
          <p:nvPr/>
        </p:nvSpPr>
        <p:spPr>
          <a:xfrm rot="20556126">
            <a:off x="2500185" y="4220019"/>
            <a:ext cx="1350561" cy="920793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I like these</a:t>
            </a:r>
          </a:p>
        </p:txBody>
      </p:sp>
      <p:sp>
        <p:nvSpPr>
          <p:cNvPr id="7" name="Cloud Callout 6"/>
          <p:cNvSpPr/>
          <p:nvPr/>
        </p:nvSpPr>
        <p:spPr>
          <a:xfrm>
            <a:off x="5392163" y="4039168"/>
            <a:ext cx="2721278" cy="1839034"/>
          </a:xfrm>
          <a:prstGeom prst="cloudCallou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Tip: </a:t>
            </a:r>
            <a:r>
              <a:rPr lang="en-US" dirty="0"/>
              <a:t>Why not try for XHTML 1.1, then validate for HTML 5?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mp="http://schemas.microsoft.com/office/mac/powerpoint/2008/main" xmlns="" Requires="mp">
      <p:transition xmlns:p14="http://schemas.microsoft.com/office/powerpoint/2010/main" spd="slow">
        <p14:flip dir="l"/>
      </p:transition>
    </mc:Choice>
    <mc:Fallback>
      <p:transition spd="slow">
        <p:newsflash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Choose A DTD And Cut-</a:t>
            </a:r>
            <a:r>
              <a:rPr lang="en-US" dirty="0" err="1"/>
              <a:t>n</a:t>
            </a:r>
            <a:r>
              <a:rPr lang="en-US" dirty="0"/>
              <a:t>-Paste It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HTML 5</a:t>
            </a:r>
          </a:p>
          <a:p>
            <a:pPr lvl="1"/>
            <a:r>
              <a:rPr lang="en-US" dirty="0"/>
              <a:t>&lt;!DOCTYPE html&gt;</a:t>
            </a:r>
          </a:p>
          <a:p>
            <a:r>
              <a:rPr lang="en-US" dirty="0"/>
              <a:t>XHTML 1.1 </a:t>
            </a:r>
          </a:p>
          <a:p>
            <a:pPr lvl="1"/>
            <a:r>
              <a:rPr lang="en-US" dirty="0"/>
              <a:t>&lt;!DOCTYPE html PUBLIC "-//W3C//DTD XHTML 1.1//EN" "http://www.w3.org/TR/xhtml11/DTD/xhtml11.dtd"&gt;</a:t>
            </a:r>
          </a:p>
          <a:p>
            <a:r>
              <a:rPr lang="en-US" dirty="0"/>
              <a:t>XHTML 1.0 Strict</a:t>
            </a:r>
          </a:p>
          <a:p>
            <a:pPr lvl="1"/>
            <a:r>
              <a:rPr lang="en-US" dirty="0"/>
              <a:t>&lt;!DOCTYPE html PUBLIC "-//W3C//DTD XHTML 1.0 Strict//EN" "http://www.w3.org/TR/xhtml1/DTD/xhtml1-strict.dtd"&gt;</a:t>
            </a:r>
          </a:p>
          <a:p>
            <a:r>
              <a:rPr lang="en-US" dirty="0"/>
              <a:t>XHTML 1.0 Transitional</a:t>
            </a:r>
          </a:p>
          <a:p>
            <a:pPr lvl="1"/>
            <a:r>
              <a:rPr lang="en-US" dirty="0"/>
              <a:t> &lt;!DOCTYPE html PUBLIC "-//W3C//DTD XHTML 1.0 Transitional//EN" "http://www.w3.org/TR/xhtml1/DTD/xhtml1-transitional.dtd"&gt;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B0F7E-7AD2-D64D-B684-206826FAC1A3}" type="datetime4">
              <a:rPr lang="en-US" smtClean="0"/>
              <a:pPr/>
              <a:t>September 24,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CSCI E-12: Fundamentals of Web Site Development</a:t>
            </a:r>
          </a:p>
        </p:txBody>
      </p:sp>
      <p:sp>
        <p:nvSpPr>
          <p:cNvPr id="6" name="Left Arrow 5"/>
          <p:cNvSpPr/>
          <p:nvPr/>
        </p:nvSpPr>
        <p:spPr>
          <a:xfrm>
            <a:off x="2381125" y="2770188"/>
            <a:ext cx="1350561" cy="920793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I like this!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mp="http://schemas.microsoft.com/office/mac/powerpoint/2008/main" xmlns="" Requires="mp">
      <p:transition xmlns:p14="http://schemas.microsoft.com/office/powerpoint/2010/main" spd="slow">
        <p14:flip dir="l"/>
      </p:transition>
    </mc:Choice>
    <mc:Fallback>
      <p:transition spd="slow">
        <p:newsflash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po">
  <a:themeElements>
    <a:clrScheme name="Expo">
      <a:dk1>
        <a:sysClr val="windowText" lastClr="000000"/>
      </a:dk1>
      <a:lt1>
        <a:sysClr val="window" lastClr="FFFFFF"/>
      </a:lt1>
      <a:dk2>
        <a:srgbClr val="263B86"/>
      </a:dk2>
      <a:lt2>
        <a:srgbClr val="76B6F2"/>
      </a:lt2>
      <a:accent1>
        <a:srgbClr val="FBC01E"/>
      </a:accent1>
      <a:accent2>
        <a:srgbClr val="EFE1A2"/>
      </a:accent2>
      <a:accent3>
        <a:srgbClr val="FA8716"/>
      </a:accent3>
      <a:accent4>
        <a:srgbClr val="BE0204"/>
      </a:accent4>
      <a:accent5>
        <a:srgbClr val="640F10"/>
      </a:accent5>
      <a:accent6>
        <a:srgbClr val="7E13E3"/>
      </a:accent6>
      <a:hlink>
        <a:srgbClr val="D2D200"/>
      </a:hlink>
      <a:folHlink>
        <a:srgbClr val="D0B9F8"/>
      </a:folHlink>
    </a:clrScheme>
    <a:fontScheme name="Expo">
      <a:majorFont>
        <a:latin typeface="Calibri"/>
        <a:ea typeface=""/>
        <a:cs typeface=""/>
        <a:font script="Jpan" typeface="ＭＳ ゴシック"/>
      </a:majorFont>
      <a:minorFont>
        <a:latin typeface="Calibri"/>
        <a:ea typeface=""/>
        <a:cs typeface=""/>
        <a:font script="Jpan" typeface="ＭＳ ゴシック"/>
      </a:minorFont>
    </a:fontScheme>
    <a:fmtScheme name="Expo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3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93000"/>
                <a:satMod val="130000"/>
              </a:schemeClr>
            </a:gs>
            <a:gs pos="60000">
              <a:schemeClr val="phClr">
                <a:tint val="80000"/>
                <a:shade val="93000"/>
                <a:satMod val="130000"/>
              </a:schemeClr>
            </a:gs>
            <a:gs pos="100000">
              <a:schemeClr val="phClr">
                <a:tint val="50000"/>
                <a:shade val="94000"/>
                <a:alpha val="100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34925" cap="flat" cmpd="sng" algn="ctr"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8600000" scaled="0"/>
          </a:gra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C0C0C0">
                <a:alpha val="75000"/>
              </a:srgbClr>
            </a:innerShdw>
            <a:outerShdw blurRad="63500" dist="38100" dir="5400000" sx="105000" sy="105000" algn="br" rotWithShape="0">
              <a:srgbClr val="000000">
                <a:alpha val="30000"/>
              </a:srgbClr>
            </a:outerShdw>
          </a:effectLst>
        </a:effectStyle>
        <a:effectStyle>
          <a:effectLst>
            <a:innerShdw blurRad="50800" dist="25400" dir="16200000">
              <a:srgbClr val="C0C0C0">
                <a:alpha val="75000"/>
              </a:srgbClr>
            </a:innerShdw>
            <a:reflection blurRad="63500" stA="40000" endPos="50000" dist="127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2392</TotalTime>
  <Words>4671</Words>
  <Application>Microsoft Macintosh PowerPoint</Application>
  <PresentationFormat>On-screen Show (4:3)</PresentationFormat>
  <Paragraphs>687</Paragraphs>
  <Slides>37</Slides>
  <Notes>37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2" baseType="lpstr">
      <vt:lpstr>Arial</vt:lpstr>
      <vt:lpstr>Calibri</vt:lpstr>
      <vt:lpstr>Courier</vt:lpstr>
      <vt:lpstr>Wingdings</vt:lpstr>
      <vt:lpstr>Expo</vt:lpstr>
      <vt:lpstr>CSCI E-12</vt:lpstr>
      <vt:lpstr>Introduction</vt:lpstr>
      <vt:lpstr>Format of Section</vt:lpstr>
      <vt:lpstr>How You Can Help</vt:lpstr>
      <vt:lpstr>Today’s Agenda</vt:lpstr>
      <vt:lpstr>Quick Review of Last Section</vt:lpstr>
      <vt:lpstr>Let’s Validate Your HTML!</vt:lpstr>
      <vt:lpstr>How Do You Validate?</vt:lpstr>
      <vt:lpstr>Choose A DTD And Cut-n-Paste It </vt:lpstr>
      <vt:lpstr>Choose A DTD And Cut-n-Paste It </vt:lpstr>
      <vt:lpstr>How Do You Validate?</vt:lpstr>
      <vt:lpstr>Structure, Style, &amp; Function… Oh My!</vt:lpstr>
      <vt:lpstr>Structure: HTML Markup</vt:lpstr>
      <vt:lpstr>Heading Elements</vt:lpstr>
      <vt:lpstr>Block level elements: &lt;p&gt;</vt:lpstr>
      <vt:lpstr>Block level elements: &lt;blockquote&gt;</vt:lpstr>
      <vt:lpstr>Block level elements: &lt;pre&gt;</vt:lpstr>
      <vt:lpstr>Block level elements: &lt;div&gt;</vt:lpstr>
      <vt:lpstr>Inline elements: &lt;em&gt;, &lt;strong&gt;, &lt;br /&gt;</vt:lpstr>
      <vt:lpstr>Inline elements: &lt;span&gt;</vt:lpstr>
      <vt:lpstr>Anchor/Link Element: &lt;a&gt;</vt:lpstr>
      <vt:lpstr>Image Element: &lt;img /&gt;</vt:lpstr>
      <vt:lpstr>Lists: Ordered List (&lt;ol&gt;, &lt;li&gt;)</vt:lpstr>
      <vt:lpstr>Lists: Unordered List (&lt;ul&gt;, &lt;li&gt;)</vt:lpstr>
      <vt:lpstr>Lots of Elements Out There</vt:lpstr>
      <vt:lpstr>Tables</vt:lpstr>
      <vt:lpstr>Anatomy of a Table</vt:lpstr>
      <vt:lpstr>Anatomy of a Table</vt:lpstr>
      <vt:lpstr>Anatomy of a Table</vt:lpstr>
      <vt:lpstr>Anatomy of a Table</vt:lpstr>
      <vt:lpstr>Anatomy of a Table</vt:lpstr>
      <vt:lpstr>Anatomy of a Table</vt:lpstr>
      <vt:lpstr>Anatomy of a Table</vt:lpstr>
      <vt:lpstr>Anatomy of a Table</vt:lpstr>
      <vt:lpstr>Anatomy of a Table</vt:lpstr>
      <vt:lpstr>Anatomy of a Table</vt:lpstr>
      <vt:lpstr>Bookmark This!</vt:lpstr>
    </vt:vector>
  </TitlesOfParts>
  <Company>Harvard University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CSCI-E12</dc:title>
  <dc:creator>Michael Hilborn</dc:creator>
  <cp:lastModifiedBy>Hilborn, Michael D</cp:lastModifiedBy>
  <cp:revision>47</cp:revision>
  <cp:lastPrinted>2011-02-05T15:36:02Z</cp:lastPrinted>
  <dcterms:created xsi:type="dcterms:W3CDTF">2011-02-24T03:56:07Z</dcterms:created>
  <dcterms:modified xsi:type="dcterms:W3CDTF">2018-09-25T02:08:58Z</dcterms:modified>
</cp:coreProperties>
</file>