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20"/>
  </p:notesMasterIdLst>
  <p:sldIdLst>
    <p:sldId id="256" r:id="rId2"/>
    <p:sldId id="391" r:id="rId3"/>
    <p:sldId id="406" r:id="rId4"/>
    <p:sldId id="378" r:id="rId5"/>
    <p:sldId id="392" r:id="rId6"/>
    <p:sldId id="394" r:id="rId7"/>
    <p:sldId id="376" r:id="rId8"/>
    <p:sldId id="395" r:id="rId9"/>
    <p:sldId id="397" r:id="rId10"/>
    <p:sldId id="396" r:id="rId11"/>
    <p:sldId id="388" r:id="rId12"/>
    <p:sldId id="398" r:id="rId13"/>
    <p:sldId id="399" r:id="rId14"/>
    <p:sldId id="401" r:id="rId15"/>
    <p:sldId id="400" r:id="rId16"/>
    <p:sldId id="403" r:id="rId17"/>
    <p:sldId id="404" r:id="rId18"/>
    <p:sldId id="40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5"/>
    <p:restoredTop sz="94633"/>
  </p:normalViewPr>
  <p:slideViewPr>
    <p:cSldViewPr snapToObjects="1">
      <p:cViewPr varScale="1">
        <p:scale>
          <a:sx n="86" d="100"/>
          <a:sy n="86" d="100"/>
        </p:scale>
        <p:origin x="21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3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2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9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53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1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5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rew.sh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28" y="473011"/>
            <a:ext cx="9601145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Version Control and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Kevin Bonham, PhD</a:t>
            </a:r>
            <a:endParaRPr lang="en-US" dirty="0"/>
          </a:p>
          <a:p>
            <a:r>
              <a:rPr lang="en-US" dirty="0" smtClean="0"/>
              <a:t>2 Oct, </a:t>
            </a:r>
            <a:r>
              <a:rPr lang="en-US" dirty="0"/>
              <a:t>2018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Why not use web drive like </a:t>
            </a:r>
            <a:r>
              <a:rPr lang="en-US" dirty="0" err="1" smtClean="0"/>
              <a:t>gdrive</a:t>
            </a:r>
            <a:r>
              <a:rPr lang="en-US" dirty="0" smtClean="0"/>
              <a:t> or </a:t>
            </a:r>
            <a:r>
              <a:rPr lang="en-US" dirty="0" err="1" smtClean="0"/>
              <a:t>dropbox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Changes </a:t>
            </a:r>
            <a:r>
              <a:rPr lang="en-US" sz="3600" dirty="0"/>
              <a:t>to files are often </a:t>
            </a:r>
            <a:r>
              <a:rPr lang="en-US" sz="3600" dirty="0" smtClean="0"/>
              <a:t>co-dependent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imultaneous </a:t>
            </a:r>
            <a:r>
              <a:rPr lang="en-US" sz="3200" dirty="0"/>
              <a:t>coding is</a:t>
            </a:r>
            <a:r>
              <a:rPr lang="mr-IN" sz="3200" dirty="0" smtClean="0"/>
              <a:t>…</a:t>
            </a:r>
            <a:r>
              <a:rPr lang="en-US" sz="3200" dirty="0" smtClean="0"/>
              <a:t> problematic</a:t>
            </a:r>
          </a:p>
          <a:p>
            <a:r>
              <a:rPr lang="en-US" sz="3600" dirty="0" smtClean="0"/>
              <a:t>Explicit </a:t>
            </a:r>
            <a:r>
              <a:rPr lang="en-US" sz="4000" dirty="0" smtClean="0"/>
              <a:t>versioning</a:t>
            </a:r>
          </a:p>
          <a:p>
            <a:pPr lvl="1"/>
            <a:r>
              <a:rPr lang="en-US" sz="3200" dirty="0" smtClean="0"/>
              <a:t>Changes can “break” code in ways text can’t be broken</a:t>
            </a:r>
          </a:p>
          <a:p>
            <a:r>
              <a:rPr lang="en-US" sz="3600" dirty="0" smtClean="0"/>
              <a:t>Ability to take multiple development paths</a:t>
            </a:r>
          </a:p>
          <a:p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10/2/18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45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148854"/>
            <a:ext cx="86867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smtClean="0"/>
              <a:t>Version Control Systems (VCS)</a:t>
            </a:r>
            <a:endParaRPr lang="en-US" sz="72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3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version control system: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Explicitly</a:t>
            </a:r>
            <a:r>
              <a:rPr lang="en-US" sz="3600" dirty="0" smtClean="0"/>
              <a:t> tracks the state of files and folders</a:t>
            </a:r>
          </a:p>
          <a:p>
            <a:r>
              <a:rPr lang="en-US" sz="3600" dirty="0" smtClean="0"/>
              <a:t>Keeps a record of changes to files and folders</a:t>
            </a:r>
          </a:p>
          <a:p>
            <a:pPr lvl="1"/>
            <a:r>
              <a:rPr lang="en-US" sz="3200" dirty="0" smtClean="0"/>
              <a:t>Without requiring name changes</a:t>
            </a:r>
          </a:p>
          <a:p>
            <a:r>
              <a:rPr lang="en-US" sz="3600" dirty="0" smtClean="0"/>
              <a:t>Enables moving forward and backward in 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10/2/18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76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01099" y="2697488"/>
            <a:ext cx="10972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                      is a Distributed Version Control System (DVCS)</a:t>
            </a:r>
            <a:endParaRPr lang="en-US" sz="54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age result for git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94" y="2297186"/>
            <a:ext cx="3408263" cy="142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0420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has a lot of jargon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Repository (repo): </a:t>
            </a:r>
            <a:r>
              <a:rPr lang="en-US" sz="3600" dirty="0" smtClean="0"/>
              <a:t>a </a:t>
            </a:r>
            <a:r>
              <a:rPr lang="en-US" sz="3600" dirty="0" err="1" smtClean="0"/>
              <a:t>git</a:t>
            </a:r>
            <a:r>
              <a:rPr lang="en-US" sz="3600" dirty="0"/>
              <a:t>-</a:t>
            </a:r>
            <a:r>
              <a:rPr lang="en-US" sz="3600" dirty="0" smtClean="0"/>
              <a:t>enabled folder</a:t>
            </a:r>
          </a:p>
          <a:p>
            <a:pPr lvl="1"/>
            <a:r>
              <a:rPr lang="en-US" sz="3200" dirty="0" smtClean="0"/>
              <a:t>Sometimes refers to all locations (remotes and locals) of a particular fork</a:t>
            </a:r>
          </a:p>
          <a:p>
            <a:r>
              <a:rPr lang="en-US" sz="3600" b="1" dirty="0" smtClean="0"/>
              <a:t>Commit</a:t>
            </a:r>
            <a:r>
              <a:rPr lang="en-US" sz="3600" dirty="0" smtClean="0"/>
              <a:t>: an snapshot of code</a:t>
            </a:r>
          </a:p>
          <a:p>
            <a:r>
              <a:rPr lang="en-US" sz="3600" b="1" dirty="0" smtClean="0"/>
              <a:t>Branch: </a:t>
            </a:r>
            <a:r>
              <a:rPr lang="en-US" sz="3600" dirty="0" smtClean="0"/>
              <a:t>a particular history of commits (multiple branches can exist in the same repo)</a:t>
            </a:r>
          </a:p>
          <a:p>
            <a:r>
              <a:rPr lang="en-US" sz="3600" b="1" dirty="0" smtClean="0"/>
              <a:t>Merge: </a:t>
            </a:r>
            <a:r>
              <a:rPr lang="en-US" sz="3600" dirty="0" smtClean="0"/>
              <a:t>When two branches are joined together and any conflicts are dealt with</a:t>
            </a:r>
            <a:endParaRPr lang="en-US" sz="3600" b="1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10/2/18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94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10/2/18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  <p:pic>
        <p:nvPicPr>
          <p:cNvPr id="2056" name="Picture 8" descr="mage result for git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489" y="777269"/>
            <a:ext cx="9601095" cy="554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49322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git</a:t>
            </a:r>
            <a:r>
              <a:rPr lang="en-US" dirty="0"/>
              <a:t> ≠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Github</a:t>
            </a:r>
            <a:r>
              <a:rPr lang="en-US" sz="3600" dirty="0" smtClean="0"/>
              <a:t> (and </a:t>
            </a:r>
            <a:r>
              <a:rPr lang="en-US" sz="3600" dirty="0" err="1" smtClean="0"/>
              <a:t>gitlab</a:t>
            </a:r>
            <a:r>
              <a:rPr lang="en-US" sz="3600" dirty="0" smtClean="0"/>
              <a:t> and </a:t>
            </a:r>
            <a:r>
              <a:rPr lang="en-US" sz="3600" dirty="0" err="1" smtClean="0"/>
              <a:t>bitbucket</a:t>
            </a:r>
            <a:r>
              <a:rPr lang="en-US" sz="3600" dirty="0" smtClean="0"/>
              <a:t>) is a place for hosting a “remote” repository</a:t>
            </a:r>
          </a:p>
          <a:p>
            <a:pPr lvl="1"/>
            <a:r>
              <a:rPr lang="en-US" sz="3200" dirty="0" smtClean="0"/>
              <a:t>Also adds collaboration features</a:t>
            </a:r>
          </a:p>
          <a:p>
            <a:r>
              <a:rPr lang="en-US" sz="3600" dirty="0" err="1" smtClean="0"/>
              <a:t>git</a:t>
            </a:r>
            <a:r>
              <a:rPr lang="en-US" sz="3600" dirty="0" smtClean="0"/>
              <a:t> is powerful even if used only on your local machine</a:t>
            </a:r>
          </a:p>
          <a:p>
            <a:pPr lvl="1"/>
            <a:r>
              <a:rPr lang="en-US" sz="3200" dirty="0" smtClean="0"/>
              <a:t>But</a:t>
            </a:r>
            <a:r>
              <a:rPr lang="mr-IN" sz="3200" dirty="0" smtClean="0"/>
              <a:t>…</a:t>
            </a:r>
            <a:r>
              <a:rPr lang="en-US" sz="3200" dirty="0" smtClean="0"/>
              <a:t> get free private repos on </a:t>
            </a:r>
            <a:r>
              <a:rPr lang="en-US" sz="3200" dirty="0" err="1" smtClean="0"/>
              <a:t>github</a:t>
            </a:r>
            <a:r>
              <a:rPr lang="en-US" sz="3200" dirty="0" smtClean="0"/>
              <a:t> with your .</a:t>
            </a:r>
            <a:r>
              <a:rPr lang="en-US" sz="3200" dirty="0" err="1" smtClean="0"/>
              <a:t>edu</a:t>
            </a:r>
            <a:r>
              <a:rPr lang="en-US" sz="3200" dirty="0" smtClean="0"/>
              <a:t> address (or use </a:t>
            </a:r>
            <a:r>
              <a:rPr lang="en-US" sz="3200" dirty="0" err="1" smtClean="0"/>
              <a:t>gitlab</a:t>
            </a:r>
            <a:r>
              <a:rPr lang="en-US" sz="3200" dirty="0" smtClean="0"/>
              <a:t> / </a:t>
            </a:r>
            <a:r>
              <a:rPr lang="en-US" sz="3200" dirty="0" err="1" smtClean="0"/>
              <a:t>bitbucket</a:t>
            </a:r>
            <a:r>
              <a:rPr lang="en-US" sz="3200" dirty="0" smtClean="0"/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10/2/18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81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Mac:</a:t>
            </a:r>
          </a:p>
          <a:p>
            <a:pPr lvl="1"/>
            <a:r>
              <a:rPr lang="en-US" dirty="0">
                <a:hlinkClick r:id="rId2"/>
              </a:rPr>
              <a:t>https://brew.sh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Copy install code </a:t>
            </a:r>
            <a:r>
              <a:rPr lang="en-US" dirty="0" smtClean="0"/>
              <a:t>(on the webpage)</a:t>
            </a:r>
          </a:p>
          <a:p>
            <a:pPr lvl="2"/>
            <a:r>
              <a:rPr lang="en-US" dirty="0" smtClean="0">
                <a:latin typeface="Andale Mono" charset="0"/>
                <a:ea typeface="Andale Mono" charset="0"/>
                <a:cs typeface="Andale Mono" charset="0"/>
              </a:rPr>
              <a:t>/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usr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/bin/ruby -e "$(curl -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fsSL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https://</a:t>
            </a:r>
            <a:r>
              <a:rPr lang="en-US" dirty="0" err="1" smtClean="0">
                <a:latin typeface="Andale Mono" charset="0"/>
                <a:ea typeface="Andale Mono" charset="0"/>
                <a:cs typeface="Andale Mono" charset="0"/>
              </a:rPr>
              <a:t>raw.githubusercontent.com</a:t>
            </a:r>
            <a:r>
              <a:rPr lang="en-US" dirty="0" smtClean="0">
                <a:latin typeface="Andale Mono" charset="0"/>
                <a:ea typeface="Andale Mono" charset="0"/>
                <a:cs typeface="Andale Mono" charset="0"/>
              </a:rPr>
              <a:t>/Homebrew/install/master/install)”</a:t>
            </a:r>
          </a:p>
          <a:p>
            <a:pPr lvl="1"/>
            <a:r>
              <a:rPr lang="en-US" dirty="0" smtClean="0">
                <a:latin typeface="Andale Mono" charset="0"/>
                <a:ea typeface="Andale Mono" charset="0"/>
                <a:cs typeface="Andale Mono" charset="0"/>
              </a:rPr>
              <a:t>$ brew install </a:t>
            </a:r>
            <a:r>
              <a:rPr lang="en-US" dirty="0" err="1" smtClean="0">
                <a:latin typeface="Andale Mono" charset="0"/>
                <a:ea typeface="Andale Mono" charset="0"/>
                <a:cs typeface="Andale Mono" charset="0"/>
              </a:rPr>
              <a:t>git</a:t>
            </a:r>
            <a:endParaRPr lang="en-US" dirty="0" smtClean="0">
              <a:latin typeface="Andale Mono" charset="0"/>
              <a:ea typeface="Andale Mono" charset="0"/>
              <a:cs typeface="Andale Mono" charset="0"/>
            </a:endParaRPr>
          </a:p>
          <a:p>
            <a:pPr lvl="1"/>
            <a:endParaRPr lang="en-US" dirty="0">
              <a:ea typeface="Andale Mono" charset="0"/>
              <a:cs typeface="Andale Mono" charset="0"/>
            </a:endParaRPr>
          </a:p>
          <a:p>
            <a:r>
              <a:rPr lang="en-US" b="1" dirty="0" smtClean="0">
                <a:ea typeface="Andale Mono" charset="0"/>
                <a:cs typeface="Andale Mono" charset="0"/>
              </a:rPr>
              <a:t>Windows:</a:t>
            </a:r>
          </a:p>
          <a:p>
            <a:pPr lvl="1"/>
            <a:r>
              <a:rPr lang="en-US" dirty="0">
                <a:ea typeface="Andale Mono" charset="0"/>
                <a:cs typeface="Andale Mono" charset="0"/>
              </a:rPr>
              <a:t>https://</a:t>
            </a:r>
            <a:r>
              <a:rPr lang="en-US" dirty="0" err="1">
                <a:ea typeface="Andale Mono" charset="0"/>
                <a:cs typeface="Andale Mono" charset="0"/>
              </a:rPr>
              <a:t>gitforwindows.org</a:t>
            </a:r>
            <a:r>
              <a:rPr lang="en-US" dirty="0">
                <a:ea typeface="Andale Mono" charset="0"/>
                <a:cs typeface="Andale Mono" charset="0"/>
              </a:rPr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4960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Clone the exercise repo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220" y="1371600"/>
            <a:ext cx="9692535" cy="3246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$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git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 clone https://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github.com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/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kescobo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/bst273_lecture09.git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497" y="1905000"/>
            <a:ext cx="81186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Cloning into 'bst273_lecture09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'...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remote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: Enumerating objects: 11,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done.remote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: Counting objects: 100% (11/11), done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remote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: Compressing objects: 100% (9/9), done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remote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: Total 11 (delta 1), reused 11 (delta 1), pack-reused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0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Unpacking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objects: 100% (11/11), done.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54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83098"/>
            <a:ext cx="11714922" cy="4705771"/>
          </a:xfrm>
        </p:spPr>
        <p:txBody>
          <a:bodyPr/>
          <a:lstStyle/>
          <a:p>
            <a:r>
              <a:rPr lang="en-US" sz="3200" dirty="0" smtClean="0"/>
              <a:t>Recognize </a:t>
            </a:r>
            <a:r>
              <a:rPr lang="en-US" sz="3200" dirty="0" err="1" smtClean="0"/>
              <a:t>git</a:t>
            </a:r>
            <a:r>
              <a:rPr lang="en-US" sz="3200" dirty="0" smtClean="0"/>
              <a:t> jargon (repo, commit, stage, push, pull, branch etc.)</a:t>
            </a:r>
          </a:p>
          <a:p>
            <a:r>
              <a:rPr lang="en-US" sz="3200" dirty="0" smtClean="0"/>
              <a:t>Initialize and commit to a local </a:t>
            </a:r>
            <a:r>
              <a:rPr lang="en-US" sz="3200" dirty="0" err="1" smtClean="0"/>
              <a:t>git</a:t>
            </a:r>
            <a:r>
              <a:rPr lang="en-US" sz="3200" dirty="0" smtClean="0"/>
              <a:t> repository</a:t>
            </a:r>
          </a:p>
          <a:p>
            <a:r>
              <a:rPr lang="en-US" sz="3200" dirty="0" smtClean="0"/>
              <a:t>Use </a:t>
            </a:r>
            <a:r>
              <a:rPr lang="en-US" sz="3200" dirty="0" err="1" smtClean="0"/>
              <a:t>git</a:t>
            </a:r>
            <a:r>
              <a:rPr lang="en-US" sz="3200" dirty="0" smtClean="0"/>
              <a:t> branches to make changes to working code without losing the current state</a:t>
            </a:r>
          </a:p>
          <a:p>
            <a:r>
              <a:rPr lang="en-US" sz="3200" dirty="0" smtClean="0"/>
              <a:t>Clone a remote repository, make a change, and then start a pull request.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8539" y="1051586"/>
            <a:ext cx="1033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After completing this lesson, </a:t>
            </a:r>
            <a:r>
              <a:rPr lang="en-US" sz="3600" smtClean="0"/>
              <a:t>you will be able to: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577809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8367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smtClean="0"/>
              <a:t>But first!</a:t>
            </a:r>
            <a:endParaRPr lang="en-US" sz="72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07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Version Control</a:t>
            </a:r>
            <a:endParaRPr lang="en-US" sz="72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99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12795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Version control is a system for tracking the state of files and / or folders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10/2/18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8539" y="2148854"/>
            <a:ext cx="5034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Andale Mono" charset="0"/>
                <a:ea typeface="Andale Mono" charset="0"/>
                <a:cs typeface="Andale Mono" charset="0"/>
              </a:rPr>
              <a:t>my_presentation_draft.pptx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9849" y="3250592"/>
            <a:ext cx="5034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my_presentation_v1.pptx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9879" y="4352330"/>
            <a:ext cx="5034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my_presentation_v2.pptx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</p:txBody>
      </p:sp>
      <p:cxnSp>
        <p:nvCxnSpPr>
          <p:cNvPr id="12" name="Straight Arrow Connector 11"/>
          <p:cNvCxnSpPr>
            <a:stCxn id="8" idx="2"/>
          </p:cNvCxnSpPr>
          <p:nvPr/>
        </p:nvCxnSpPr>
        <p:spPr>
          <a:xfrm>
            <a:off x="2755794" y="2610519"/>
            <a:ext cx="597036" cy="640073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18586" y="3741377"/>
            <a:ext cx="597036" cy="640073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8893" y="5652656"/>
            <a:ext cx="5034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my_presentation_v3.pptx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815854" y="5012583"/>
            <a:ext cx="597036" cy="640073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57630" y="2677455"/>
            <a:ext cx="576729" cy="714765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24" idx="1"/>
          </p:cNvCxnSpPr>
          <p:nvPr/>
        </p:nvCxnSpPr>
        <p:spPr>
          <a:xfrm flipV="1">
            <a:off x="5957630" y="3458320"/>
            <a:ext cx="816164" cy="80990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957630" y="3755537"/>
            <a:ext cx="822951" cy="434638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72031" y="2300273"/>
            <a:ext cx="5381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ndale Mono" charset="0"/>
                <a:ea typeface="Andale Mono" charset="0"/>
                <a:cs typeface="Andale Mono" charset="0"/>
              </a:rPr>
              <a:t>my_presentation_v1_eric_notes.pptx</a:t>
            </a:r>
            <a:endParaRPr lang="en-US" sz="20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73794" y="3258265"/>
            <a:ext cx="5381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ndale Mono" charset="0"/>
                <a:ea typeface="Andale Mono" charset="0"/>
                <a:cs typeface="Andale Mono" charset="0"/>
              </a:rPr>
              <a:t>my_presentation_garbage.pptx</a:t>
            </a:r>
            <a:endParaRPr lang="en-US" sz="20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41145" y="4096926"/>
            <a:ext cx="5381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dale Mono" charset="0"/>
                <a:ea typeface="Andale Mono" charset="0"/>
                <a:cs typeface="Andale Mono" charset="0"/>
              </a:rPr>
              <a:t>my_presentation_v1_edits.pptx</a:t>
            </a:r>
            <a:endParaRPr lang="en-US" sz="2000" dirty="0">
              <a:latin typeface="Andale Mono" charset="0"/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54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 have multiple files?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10/2/18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14" y="1577859"/>
            <a:ext cx="4663389" cy="13715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my_functions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import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my_variables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import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4556" y="1622312"/>
            <a:ext cx="3894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run.py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----------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my_functions.py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</a:t>
            </a:r>
          </a:p>
          <a:p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my_variables.py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endParaRPr lang="en-US" sz="2400" dirty="0" smtClean="0">
              <a:latin typeface="Andale Mono" charset="0"/>
              <a:ea typeface="Andale Mono" charset="0"/>
              <a:cs typeface="Andale Mono" charset="0"/>
            </a:endParaRPr>
          </a:p>
          <a:p>
            <a:endParaRPr lang="en-US" sz="2400" dirty="0" smtClean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84" y="1196228"/>
            <a:ext cx="5034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my_app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/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14" y="3170160"/>
            <a:ext cx="4663389" cy="744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a_name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print(“My name is”,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4414" y="4251066"/>
            <a:ext cx="4663389" cy="4062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"Kevin"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00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 have multiple files?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10/2/18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14" y="1577859"/>
            <a:ext cx="4663389" cy="13715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my_functions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import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my_variables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import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_name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4556" y="1622312"/>
            <a:ext cx="3894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run.py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----------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my_functions.py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</a:t>
            </a:r>
          </a:p>
          <a:p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my_variables.py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endParaRPr lang="en-US" sz="2400" dirty="0" smtClean="0">
              <a:latin typeface="Andale Mono" charset="0"/>
              <a:ea typeface="Andale Mono" charset="0"/>
              <a:cs typeface="Andale Mono" charset="0"/>
            </a:endParaRPr>
          </a:p>
          <a:p>
            <a:endParaRPr lang="en-US" sz="2400" dirty="0" smtClean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84" y="1196228"/>
            <a:ext cx="5034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my_app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/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14" y="3170160"/>
            <a:ext cx="4663389" cy="744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a_name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Your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name is”,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4414" y="4251951"/>
            <a:ext cx="6126414" cy="457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user_name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input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("What is your name? ")</a:t>
            </a:r>
          </a:p>
        </p:txBody>
      </p:sp>
    </p:spTree>
    <p:extLst>
      <p:ext uri="{BB962C8B-B14F-4D97-AF65-F5344CB8AC3E}">
        <p14:creationId xmlns:p14="http://schemas.microsoft.com/office/powerpoint/2010/main" val="21268084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 have multiple files?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10/2/18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98994" y="1577859"/>
            <a:ext cx="4986078" cy="13715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my_functions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_v2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import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my_variables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_v2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import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user_name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user_name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04556" y="1622312"/>
            <a:ext cx="43944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├ run</a:t>
            </a:r>
            <a:r>
              <a:rPr lang="en-US" sz="2400" b="1" dirty="0" smtClean="0">
                <a:solidFill>
                  <a:srgbClr val="FF0000"/>
                </a:solidFill>
                <a:latin typeface="Andale Mono" charset="0"/>
                <a:ea typeface="Andale Mono" charset="0"/>
                <a:cs typeface="Andale Mono" charset="0"/>
              </a:rPr>
              <a:t>_v2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.py ----------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├ my_functions</a:t>
            </a:r>
            <a:r>
              <a:rPr lang="en-US" sz="2400" b="1" dirty="0" smtClean="0">
                <a:solidFill>
                  <a:srgbClr val="FF0000"/>
                </a:solidFill>
                <a:latin typeface="Andale Mono" charset="0"/>
                <a:ea typeface="Andale Mono" charset="0"/>
                <a:cs typeface="Andale Mono" charset="0"/>
              </a:rPr>
              <a:t>_v2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.py -</a:t>
            </a:r>
          </a:p>
          <a:p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my_variables</a:t>
            </a:r>
            <a:r>
              <a:rPr lang="en-US" sz="2400" b="1" dirty="0" smtClean="0">
                <a:solidFill>
                  <a:srgbClr val="FF0000"/>
                </a:solidFill>
                <a:latin typeface="Andale Mono" charset="0"/>
                <a:ea typeface="Andale Mono" charset="0"/>
                <a:cs typeface="Andale Mono" charset="0"/>
              </a:rPr>
              <a:t>_v2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.py -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endParaRPr lang="en-US" sz="2400" dirty="0" smtClean="0">
              <a:latin typeface="Andale Mono" charset="0"/>
              <a:ea typeface="Andale Mono" charset="0"/>
              <a:cs typeface="Andale Mono" charset="0"/>
            </a:endParaRPr>
          </a:p>
          <a:p>
            <a:endParaRPr lang="en-US" sz="2400" dirty="0" smtClean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84" y="1196228"/>
            <a:ext cx="5034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my_app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/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98994" y="3170160"/>
            <a:ext cx="4663389" cy="744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a_name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print(“Your name is”,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98994" y="4251951"/>
            <a:ext cx="6126414" cy="457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user_name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input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("What is your name? ")</a:t>
            </a:r>
          </a:p>
        </p:txBody>
      </p:sp>
    </p:spTree>
    <p:extLst>
      <p:ext uri="{BB962C8B-B14F-4D97-AF65-F5344CB8AC3E}">
        <p14:creationId xmlns:p14="http://schemas.microsoft.com/office/powerpoint/2010/main" val="943380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</a:t>
            </a:r>
            <a:r>
              <a:rPr lang="en-US" dirty="0" smtClean="0"/>
              <a:t>you’re collaborating?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10/2/18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14" y="1577859"/>
            <a:ext cx="4663389" cy="13715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my_functions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import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my_variables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import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my_name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4556" y="1622312"/>
            <a:ext cx="3894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run.py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----------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my_functions.py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</a:t>
            </a:r>
          </a:p>
          <a:p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|</a:t>
            </a:r>
          </a:p>
          <a:p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|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r>
              <a:rPr lang="en-US" sz="2400" dirty="0">
                <a:latin typeface="Andale Mono" charset="0"/>
                <a:ea typeface="Andale Mono" charset="0"/>
                <a:cs typeface="Andale Mono" charset="0"/>
              </a:rPr>
              <a:t>├ </a:t>
            </a:r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my_variables.py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 -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  <a:p>
            <a:endParaRPr lang="en-US" sz="2400" dirty="0" smtClean="0">
              <a:latin typeface="Andale Mono" charset="0"/>
              <a:ea typeface="Andale Mono" charset="0"/>
              <a:cs typeface="Andale Mono" charset="0"/>
            </a:endParaRPr>
          </a:p>
          <a:p>
            <a:endParaRPr lang="en-US" sz="2400" dirty="0" smtClean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84" y="1196228"/>
            <a:ext cx="5034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ndale Mono" charset="0"/>
                <a:ea typeface="Andale Mono" charset="0"/>
                <a:cs typeface="Andale Mono" charset="0"/>
              </a:rPr>
              <a:t>my_app</a:t>
            </a:r>
            <a:r>
              <a:rPr lang="en-US" sz="2400" dirty="0" smtClean="0">
                <a:latin typeface="Andale Mono" charset="0"/>
                <a:ea typeface="Andale Mono" charset="0"/>
                <a:cs typeface="Andale Mono" charset="0"/>
              </a:rPr>
              <a:t>/</a:t>
            </a:r>
            <a:endParaRPr lang="en-US" sz="2400" dirty="0">
              <a:latin typeface="Andale Mono" charset="0"/>
              <a:ea typeface="Andale Mono" charset="0"/>
              <a:cs typeface="Andale Mon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14" y="3170160"/>
            <a:ext cx="4663389" cy="744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a_name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print(“My name is”,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4414" y="4251066"/>
            <a:ext cx="4663389" cy="4062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my_name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Eric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80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5685</TotalTime>
  <Words>670</Words>
  <Application>Microsoft Macintosh PowerPoint</Application>
  <PresentationFormat>Widescreen</PresentationFormat>
  <Paragraphs>165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Andale Mono</vt:lpstr>
      <vt:lpstr>Calibri</vt:lpstr>
      <vt:lpstr>Consolas</vt:lpstr>
      <vt:lpstr>LucidaGrande</vt:lpstr>
      <vt:lpstr>Mangal</vt:lpstr>
      <vt:lpstr>Wingdings</vt:lpstr>
      <vt:lpstr>Arial</vt:lpstr>
      <vt:lpstr>template</vt:lpstr>
      <vt:lpstr>Version Control and Git</vt:lpstr>
      <vt:lpstr>Learning Objectives</vt:lpstr>
      <vt:lpstr>PowerPoint Presentation</vt:lpstr>
      <vt:lpstr>PowerPoint Presentation</vt:lpstr>
      <vt:lpstr>Version control is a system for tracking the state of files and / or folders</vt:lpstr>
      <vt:lpstr>What if you have multiple files?</vt:lpstr>
      <vt:lpstr>What if you have multiple files?</vt:lpstr>
      <vt:lpstr>What if you have multiple files?</vt:lpstr>
      <vt:lpstr>What if you’re collaborating?</vt:lpstr>
      <vt:lpstr>Why not use web drive like gdrive or dropbox?</vt:lpstr>
      <vt:lpstr>PowerPoint Presentation</vt:lpstr>
      <vt:lpstr>A version control system:</vt:lpstr>
      <vt:lpstr>PowerPoint Presentation</vt:lpstr>
      <vt:lpstr>Git has a lot of jargon</vt:lpstr>
      <vt:lpstr>PowerPoint Presentation</vt:lpstr>
      <vt:lpstr>git ≠ github</vt:lpstr>
      <vt:lpstr>Install git</vt:lpstr>
      <vt:lpstr>Clone the exercise repo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Kevin Bonham</cp:lastModifiedBy>
  <cp:revision>756</cp:revision>
  <dcterms:created xsi:type="dcterms:W3CDTF">2017-01-05T15:59:06Z</dcterms:created>
  <dcterms:modified xsi:type="dcterms:W3CDTF">2018-10-02T15:27:11Z</dcterms:modified>
</cp:coreProperties>
</file>