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3"/>
  </p:notesMasterIdLst>
  <p:sldIdLst>
    <p:sldId id="256" r:id="rId2"/>
    <p:sldId id="26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32"/>
  </p:normalViewPr>
  <p:slideViewPr>
    <p:cSldViewPr snapToGrid="0" snapToObjects="1">
      <p:cViewPr varScale="1">
        <p:scale>
          <a:sx n="97" d="100"/>
          <a:sy n="97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8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03/25/19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9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03/25/19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03/25/19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03/25/19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03/25/19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03/25/19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03/25/19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iid2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iid20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wgarrett@hsph.harvard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ydneylavoie@fas.harvard.edu" TargetMode="External"/><Relationship Id="rId4" Type="http://schemas.openxmlformats.org/officeDocument/2006/relationships/hyperlink" Target="mailto:chuttenh@hsph.harvard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iid2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dp/140516165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harvard.edu/courses/54907/quizzes/12778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IID209: Microbial Communities and the Human Microbiome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Wendy Garrett (</a:t>
            </a:r>
            <a:r>
              <a:rPr lang="en-US" dirty="0" err="1"/>
              <a:t>wgarrett@hsph.harvard.edu</a:t>
            </a:r>
            <a:r>
              <a:rPr lang="en-US" dirty="0"/>
              <a:t>)</a:t>
            </a:r>
          </a:p>
          <a:p>
            <a:r>
              <a:rPr lang="en-US" dirty="0"/>
              <a:t>Curtis Huttenhower (</a:t>
            </a:r>
            <a:r>
              <a:rPr lang="en-US" dirty="0" err="1"/>
              <a:t>chuttenh@hsph.harvard.edu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http://huttenhower.sph.harvard.edu/iid209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and collaboration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submissions lose points geometrically:</a:t>
            </a:r>
          </a:p>
          <a:p>
            <a:pPr lvl="1"/>
            <a:r>
              <a:rPr lang="en-US" dirty="0"/>
              <a:t>10% the first day, 25% the second, 60% the third, 100% the fourth.</a:t>
            </a:r>
          </a:p>
          <a:p>
            <a:pPr lvl="1"/>
            <a:r>
              <a:rPr lang="en-US" dirty="0"/>
              <a:t>Extensions are generally fine </a:t>
            </a:r>
            <a:r>
              <a:rPr lang="en-US" u="sng" dirty="0"/>
              <a:t>if requested at least one day in advance</a:t>
            </a:r>
            <a:r>
              <a:rPr lang="en-US" dirty="0"/>
              <a:t>.</a:t>
            </a:r>
          </a:p>
          <a:p>
            <a:r>
              <a:rPr lang="en-US" dirty="0"/>
              <a:t>Problem set structure and scoring is indicated within each assignment.</a:t>
            </a:r>
          </a:p>
          <a:p>
            <a:endParaRPr lang="en-US" sz="600" dirty="0"/>
          </a:p>
          <a:p>
            <a:r>
              <a:rPr lang="en-US" dirty="0"/>
              <a:t>On problem sets, please use common sense for collaboration:</a:t>
            </a:r>
          </a:p>
          <a:p>
            <a:pPr lvl="1"/>
            <a:r>
              <a:rPr lang="en-US" b="1" u="sng" dirty="0"/>
              <a:t>Specific text for written answers should not be shared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 not show them to each other, even within group members.</a:t>
            </a:r>
          </a:p>
          <a:p>
            <a:pPr lvl="2"/>
            <a:r>
              <a:rPr lang="en-US" dirty="0"/>
              <a:t>If you want to ask about specific text, send it privately to the TA.</a:t>
            </a:r>
          </a:p>
          <a:p>
            <a:pPr lvl="1"/>
            <a:r>
              <a:rPr lang="en-US" dirty="0"/>
              <a:t>All problem sets are submitted individually.</a:t>
            </a:r>
          </a:p>
          <a:p>
            <a:endParaRPr lang="en-US" sz="600" dirty="0"/>
          </a:p>
          <a:p>
            <a:r>
              <a:rPr lang="en-US" dirty="0"/>
              <a:t>However, we encourage discussion of questions </a:t>
            </a:r>
            <a:r>
              <a:rPr lang="en-US" i="1" dirty="0"/>
              <a:t>about</a:t>
            </a:r>
            <a:r>
              <a:rPr lang="en-US" dirty="0"/>
              <a:t> problem sets:</a:t>
            </a:r>
          </a:p>
          <a:p>
            <a:pPr lvl="1"/>
            <a:r>
              <a:rPr lang="en-US" dirty="0"/>
              <a:t>These may (and should!) be posted on the course web discussion board.</a:t>
            </a:r>
          </a:p>
          <a:p>
            <a:pPr lvl="1"/>
            <a:r>
              <a:rPr lang="en-US" dirty="0"/>
              <a:t>Feel free to address questions, without sharing the specifics of individual answers.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52A8-B132-B049-A32C-8E69AC9434AE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hlinkClick r:id="rId2"/>
              </a:rPr>
              <a:t>http://huttenhower.sph.harvard.edu/iid209</a:t>
            </a:r>
            <a:endParaRPr lang="en-US" sz="3000" dirty="0"/>
          </a:p>
          <a:p>
            <a:pPr lvl="1"/>
            <a:r>
              <a:rPr lang="en-US" sz="2600" dirty="0"/>
              <a:t>MW 2:00-3:30</a:t>
            </a:r>
          </a:p>
          <a:p>
            <a:pPr lvl="1"/>
            <a:r>
              <a:rPr lang="en-US" sz="2600" dirty="0"/>
              <a:t>Wendy, Curtis, and Syd</a:t>
            </a:r>
          </a:p>
          <a:p>
            <a:r>
              <a:rPr lang="en-US" sz="3000" dirty="0"/>
              <a:t>Microbial community theory and methods, with a focus on human microbiome function, mechanisms, health, and population biology.</a:t>
            </a:r>
          </a:p>
          <a:p>
            <a:r>
              <a:rPr lang="en-US" sz="3000" dirty="0"/>
              <a:t>Combination of microbial ecology, microbiology, immunology, bioinformatics</a:t>
            </a:r>
            <a:r>
              <a:rPr lang="en-US" sz="3000"/>
              <a:t>, translational </a:t>
            </a:r>
            <a:r>
              <a:rPr lang="en-US" sz="3000" dirty="0"/>
              <a:t>applications, and epidemiology.</a:t>
            </a:r>
          </a:p>
          <a:p>
            <a:r>
              <a:rPr lang="en-US" sz="3000" dirty="0"/>
              <a:t>Two sessions each week.</a:t>
            </a:r>
          </a:p>
          <a:p>
            <a:pPr lvl="1"/>
            <a:r>
              <a:rPr lang="en-US" sz="3000" dirty="0"/>
              <a:t>Sessions are a mix of lectures and activities.</a:t>
            </a:r>
          </a:p>
          <a:p>
            <a:r>
              <a:rPr lang="en-US" sz="3000" dirty="0"/>
              <a:t>Three biweekly problem sets, group final project.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What would you like to get out of the course?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4C46-A4F9-FA45-8B40-AED09F8C18CF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IID209: Microbial Communities and the Human Microbiome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Introduction to microbial community theory and analysis methods generally.</a:t>
            </a:r>
          </a:p>
          <a:p>
            <a:pPr lvl="1"/>
            <a:r>
              <a:rPr lang="en-US" sz="3600" dirty="0"/>
              <a:t>And the human microbiome and health specifically.</a:t>
            </a:r>
          </a:p>
          <a:p>
            <a:endParaRPr lang="en-US" sz="1050" dirty="0"/>
          </a:p>
          <a:p>
            <a:r>
              <a:rPr lang="en-US" dirty="0"/>
              <a:t>History of microbial community studies.</a:t>
            </a:r>
          </a:p>
          <a:p>
            <a:r>
              <a:rPr lang="en-US" dirty="0"/>
              <a:t>Ecology, microbiology, and immunology of the human microbiome.</a:t>
            </a:r>
          </a:p>
          <a:p>
            <a:r>
              <a:rPr lang="en-US" dirty="0"/>
              <a:t>Methods for microbial community research.</a:t>
            </a:r>
          </a:p>
          <a:p>
            <a:pPr lvl="1"/>
            <a:r>
              <a:rPr lang="en-US" dirty="0"/>
              <a:t>Experimental: in vitro, </a:t>
            </a:r>
            <a:r>
              <a:rPr lang="en-US" dirty="0" err="1"/>
              <a:t>gnotobiotics</a:t>
            </a:r>
            <a:r>
              <a:rPr lang="en-US" dirty="0"/>
              <a:t>, in vivo.</a:t>
            </a:r>
          </a:p>
          <a:p>
            <a:pPr lvl="1"/>
            <a:r>
              <a:rPr lang="en-US" dirty="0"/>
              <a:t>Quantitative: bioinformatics, statistics.</a:t>
            </a:r>
          </a:p>
          <a:p>
            <a:r>
              <a:rPr lang="en-US" dirty="0"/>
              <a:t>Microbial community disease relevance, population studies, public health.</a:t>
            </a:r>
          </a:p>
          <a:p>
            <a:r>
              <a:rPr lang="en-US" dirty="0"/>
              <a:t>No particular prerequisites, just general familiarity with molecular/microbiology and very basic computational skills.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Lectures:			MW	2:00-3:30	Kresge 201</a:t>
            </a:r>
          </a:p>
          <a:p>
            <a:r>
              <a:rPr lang="en-US" dirty="0"/>
              <a:t>Instructors</a:t>
            </a:r>
          </a:p>
          <a:p>
            <a:pPr lvl="1"/>
            <a:r>
              <a:rPr lang="en-US" dirty="0"/>
              <a:t>Wendy Garrett		</a:t>
            </a:r>
            <a:r>
              <a:rPr lang="en-US" dirty="0">
                <a:hlinkClick r:id="rId3"/>
              </a:rPr>
              <a:t>wgarrett@hsph.harvard.edu</a:t>
            </a:r>
            <a:endParaRPr lang="en-US" dirty="0"/>
          </a:p>
          <a:p>
            <a:pPr lvl="2"/>
            <a:r>
              <a:rPr lang="en-US" dirty="0"/>
              <a:t>Office hours:		</a:t>
            </a:r>
            <a:r>
              <a:rPr lang="en-US"/>
              <a:t>By appointment, SPH1 9th</a:t>
            </a:r>
            <a:endParaRPr lang="en-US" dirty="0"/>
          </a:p>
          <a:p>
            <a:pPr lvl="1"/>
            <a:r>
              <a:rPr lang="en-US" dirty="0"/>
              <a:t>Curtis Huttenhower	</a:t>
            </a:r>
            <a:r>
              <a:rPr lang="en-US" dirty="0">
                <a:hlinkClick r:id="rId4"/>
              </a:rPr>
              <a:t>chuttenh@hsph.harvard.edu</a:t>
            </a:r>
            <a:endParaRPr lang="en-US" dirty="0"/>
          </a:p>
          <a:p>
            <a:pPr lvl="2"/>
            <a:r>
              <a:rPr lang="en-US" dirty="0"/>
              <a:t>Office hours:		F 10:00-11:00, SPH1 413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TA</a:t>
            </a:r>
          </a:p>
          <a:p>
            <a:pPr lvl="1"/>
            <a:r>
              <a:rPr lang="en-US" dirty="0"/>
              <a:t>Sydney Lavoie		</a:t>
            </a:r>
            <a:r>
              <a:rPr lang="en-US" dirty="0">
                <a:hlinkClick r:id="rId5"/>
              </a:rPr>
              <a:t>sydneylavoie@fas.harvard.edu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85D9-8F93-8547-AC49-37E338325DFD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5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Canvas or </a:t>
            </a:r>
            <a:r>
              <a:rPr lang="en-US" dirty="0">
                <a:hlinkClick r:id="rId2"/>
              </a:rPr>
              <a:t>http://huttenhower.sph.harvard.edu/iid209</a:t>
            </a:r>
            <a:endParaRPr lang="en-US" dirty="0"/>
          </a:p>
          <a:p>
            <a:pPr lvl="1"/>
            <a:r>
              <a:rPr lang="en-US" dirty="0"/>
              <a:t>Redirects to standard Canvas site.</a:t>
            </a:r>
          </a:p>
          <a:p>
            <a:pPr lvl="1"/>
            <a:r>
              <a:rPr lang="en-US" dirty="0"/>
              <a:t>If you aren’t on Canvas that’s fine </a:t>
            </a:r>
            <a:r>
              <a:rPr lang="mr-IN" dirty="0"/>
              <a:t>–</a:t>
            </a:r>
            <a:r>
              <a:rPr lang="en-US" dirty="0"/>
              <a:t> email TA now / ASAP to register.</a:t>
            </a:r>
          </a:p>
          <a:p>
            <a:r>
              <a:rPr lang="en-US" dirty="0"/>
              <a:t>Contains the entire calendar of topics and activities throughout the course.</a:t>
            </a:r>
          </a:p>
          <a:p>
            <a:endParaRPr lang="en-US" sz="800" dirty="0"/>
          </a:p>
          <a:p>
            <a:r>
              <a:rPr lang="en-US" dirty="0"/>
              <a:t>All assignments and grades will be posted and submitted here.</a:t>
            </a:r>
          </a:p>
          <a:p>
            <a:pPr lvl="1"/>
            <a:r>
              <a:rPr lang="en-US" dirty="0"/>
              <a:t>Plus group presentations and analysis packages for journal club and final project.</a:t>
            </a:r>
          </a:p>
          <a:p>
            <a:r>
              <a:rPr lang="en-US" dirty="0"/>
              <a:t>In addition to in-class "clicker" polls – ungraded but recorded (</a:t>
            </a:r>
            <a:r>
              <a:rPr lang="en-US" u="sng" dirty="0"/>
              <a:t>attendance</a:t>
            </a:r>
            <a:r>
              <a:rPr lang="en-US" dirty="0"/>
              <a:t>!)</a:t>
            </a:r>
          </a:p>
          <a:p>
            <a:endParaRPr lang="en-US" sz="800" dirty="0"/>
          </a:p>
          <a:p>
            <a:r>
              <a:rPr lang="en-US" dirty="0"/>
              <a:t>Includes course announcements and discussion board.</a:t>
            </a:r>
          </a:p>
          <a:p>
            <a:pPr lvl="1"/>
            <a:r>
              <a:rPr lang="en-US" dirty="0"/>
              <a:t>Please use the latter to discuss the course and questions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but be cognizant of the collaboration policy </a:t>
            </a:r>
            <a:r>
              <a:rPr lang="mr-IN" dirty="0"/>
              <a:t>–</a:t>
            </a:r>
            <a:r>
              <a:rPr lang="en-US" dirty="0"/>
              <a:t> more on that later.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92F1-FAB0-2B4A-9A3E-F8A8D1EBC1A6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components:</a:t>
            </a:r>
          </a:p>
          <a:p>
            <a:pPr lvl="1"/>
            <a:r>
              <a:rPr lang="en-US" dirty="0"/>
              <a:t>Lectures, readings, and in-class activities.</a:t>
            </a:r>
          </a:p>
          <a:p>
            <a:pPr lvl="1"/>
            <a:r>
              <a:rPr lang="en-US" dirty="0"/>
              <a:t>Problem sets (3x).</a:t>
            </a:r>
          </a:p>
          <a:p>
            <a:pPr lvl="1"/>
            <a:r>
              <a:rPr lang="en-US" dirty="0"/>
              <a:t>Final project.</a:t>
            </a:r>
          </a:p>
          <a:p>
            <a:r>
              <a:rPr lang="en-US" dirty="0"/>
              <a:t>Textbook:</a:t>
            </a:r>
          </a:p>
          <a:p>
            <a:pPr lvl="1"/>
            <a:r>
              <a:rPr lang="en-US" dirty="0">
                <a:hlinkClick r:id="rId2"/>
              </a:rPr>
              <a:t>Bacteriology of Humans: An Ecological Perspective, Wilson</a:t>
            </a:r>
            <a:endParaRPr lang="en-US" dirty="0"/>
          </a:p>
          <a:p>
            <a:pPr lvl="1"/>
            <a:r>
              <a:rPr lang="en-US" dirty="0"/>
              <a:t>It’s a bit dated, but comprehensive and engaging for its age.</a:t>
            </a:r>
          </a:p>
          <a:p>
            <a:r>
              <a:rPr lang="en-US" u="sng" dirty="0"/>
              <a:t>Three ~biweekly problem sets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Assigned every other Monday.</a:t>
            </a:r>
          </a:p>
          <a:p>
            <a:pPr lvl="1"/>
            <a:r>
              <a:rPr lang="en-US" u="sng" dirty="0"/>
              <a:t>Due by end-of-day (midnight) next week’s Friday</a:t>
            </a:r>
            <a:r>
              <a:rPr lang="en-US" dirty="0"/>
              <a:t> (~two weeks).</a:t>
            </a:r>
          </a:p>
          <a:p>
            <a:r>
              <a:rPr lang="en-US" dirty="0"/>
              <a:t>Most material provided in slides (one per class segment).</a:t>
            </a:r>
          </a:p>
          <a:p>
            <a:pPr lvl="1"/>
            <a:r>
              <a:rPr lang="en-US" dirty="0"/>
              <a:t>Plus textbook readings and </a:t>
            </a:r>
            <a:r>
              <a:rPr lang="en-US" i="1" dirty="0"/>
              <a:t>especially</a:t>
            </a:r>
            <a:r>
              <a:rPr lang="en-US" dirty="0"/>
              <a:t> literature.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D8E0-CC18-BE4C-B3C8-26D77AE44919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3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726BBD-A2B6-43D8-8C8C-247AE1857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2305"/>
            <a:ext cx="3977640" cy="467024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5AC09EDA-6DEF-43D1-924B-E7D57C437277}"/>
              </a:ext>
            </a:extLst>
          </p:cNvPr>
          <p:cNvSpPr txBox="1">
            <a:spLocks/>
          </p:cNvSpPr>
          <p:nvPr/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Course structure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30FB2B-9566-4854-8201-0EF602150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7180" y="1383761"/>
            <a:ext cx="3977640" cy="36297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3CA12EB-F098-4DBC-895F-03048BB15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360" y="1369467"/>
            <a:ext cx="3977640" cy="39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8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90-minute sessions each week</a:t>
            </a:r>
          </a:p>
          <a:p>
            <a:pPr lvl="1"/>
            <a:r>
              <a:rPr lang="en-US" dirty="0"/>
              <a:t>Each session comprises two segments, with a ~5-10min break in between</a:t>
            </a:r>
          </a:p>
          <a:p>
            <a:pPr lvl="1"/>
            <a:r>
              <a:rPr lang="en-US" dirty="0"/>
              <a:t>Breaks are intended to be halfway ~4:30 </a:t>
            </a:r>
            <a:r>
              <a:rPr lang="mr-IN" dirty="0"/>
              <a:t>–</a:t>
            </a:r>
            <a:r>
              <a:rPr lang="en-US" dirty="0"/>
              <a:t> if I miss them, </a:t>
            </a:r>
            <a:r>
              <a:rPr lang="en-US" u="sng" dirty="0"/>
              <a:t>please remind us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Many classes will have a group or interactive activity in the last ~1/3,</a:t>
            </a:r>
            <a:br>
              <a:rPr lang="en-US" dirty="0"/>
            </a:br>
            <a:r>
              <a:rPr lang="en-US" dirty="0"/>
              <a:t>in which case break’s a bit later.</a:t>
            </a:r>
          </a:p>
          <a:p>
            <a:endParaRPr lang="en-US" dirty="0"/>
          </a:p>
          <a:p>
            <a:r>
              <a:rPr lang="en-US" dirty="0"/>
              <a:t>Lectures are meant to be interactive </a:t>
            </a:r>
            <a:r>
              <a:rPr lang="mr-IN" dirty="0"/>
              <a:t>–</a:t>
            </a:r>
            <a:r>
              <a:rPr lang="en-US" dirty="0"/>
              <a:t> a conversation, not a speech!</a:t>
            </a:r>
          </a:p>
          <a:p>
            <a:pPr lvl="1"/>
            <a:r>
              <a:rPr lang="en-US" dirty="0"/>
              <a:t>Please interrupt, ask questions, and feel free to direct discussion topics.</a:t>
            </a:r>
          </a:p>
          <a:p>
            <a:pPr lvl="1"/>
            <a:r>
              <a:rPr lang="en-US" dirty="0"/>
              <a:t>Particularly when they touch on your own areas of research.</a:t>
            </a:r>
          </a:p>
          <a:p>
            <a:endParaRPr lang="en-US" dirty="0"/>
          </a:p>
          <a:p>
            <a:r>
              <a:rPr lang="en-US" dirty="0"/>
              <a:t>Please </a:t>
            </a:r>
            <a:r>
              <a:rPr lang="en-US" u="sng" dirty="0"/>
              <a:t>bring your laptops</a:t>
            </a:r>
            <a:r>
              <a:rPr lang="en-US" dirty="0"/>
              <a:t> to class if at all possible.</a:t>
            </a:r>
          </a:p>
          <a:p>
            <a:pPr lvl="1"/>
            <a:r>
              <a:rPr lang="en-US" dirty="0"/>
              <a:t>If not, let one of us know after class.</a:t>
            </a:r>
          </a:p>
          <a:p>
            <a:pPr lvl="1"/>
            <a:r>
              <a:rPr lang="en-US" dirty="0"/>
              <a:t>Will be used for activities, polls.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08BB-7525-F948-8DFC-52B118F7A604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1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Canvas quizzes, clicker-style.</a:t>
            </a:r>
          </a:p>
          <a:p>
            <a:pPr lvl="1"/>
            <a:r>
              <a:rPr lang="en-US" dirty="0"/>
              <a:t>Results are ungraded and only displayed anonymously.</a:t>
            </a:r>
          </a:p>
          <a:p>
            <a:pPr lvl="1"/>
            <a:r>
              <a:rPr lang="en-US" dirty="0"/>
              <a:t>However, responses are logged – which tells us who's here.</a:t>
            </a:r>
          </a:p>
          <a:p>
            <a:r>
              <a:rPr lang="en-US" dirty="0"/>
              <a:t>Can be submitted either through the web site or their (not-too-bad) app.</a:t>
            </a:r>
          </a:p>
          <a:p>
            <a:endParaRPr lang="en-US" dirty="0"/>
          </a:p>
          <a:p>
            <a:r>
              <a:rPr lang="en-US" dirty="0"/>
              <a:t>Let's try it out and get some background on the group:</a:t>
            </a:r>
          </a:p>
          <a:p>
            <a:pPr lvl="1"/>
            <a:r>
              <a:rPr lang="en-US" b="1" dirty="0">
                <a:hlinkClick r:id="rId2"/>
              </a:rPr>
              <a:t>M01.1 Introductions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20D-1D6D-6047-8958-49D15EE7DE86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sets and final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Problem sets are typically short answer writing.</a:t>
            </a:r>
          </a:p>
          <a:p>
            <a:pPr lvl="1"/>
            <a:r>
              <a:rPr lang="en-US" sz="2000" dirty="0"/>
              <a:t>Largely based on literature material, occasionally on the textbook.</a:t>
            </a:r>
          </a:p>
          <a:p>
            <a:pPr lvl="1"/>
            <a:r>
              <a:rPr lang="en-US" sz="2000" dirty="0"/>
              <a:t>Critical thinking, thoughtful conclusions and critiques, domain knowledge.</a:t>
            </a:r>
          </a:p>
          <a:p>
            <a:endParaRPr lang="en-US" sz="2400" dirty="0"/>
          </a:p>
          <a:p>
            <a:r>
              <a:rPr lang="en-US" sz="2400" dirty="0"/>
              <a:t>Final projects are group activities.</a:t>
            </a:r>
          </a:p>
          <a:p>
            <a:pPr lvl="1"/>
            <a:r>
              <a:rPr lang="en-US" sz="2000" dirty="0"/>
              <a:t>2-4 people per group.</a:t>
            </a:r>
          </a:p>
          <a:p>
            <a:r>
              <a:rPr lang="en-US" sz="2400" dirty="0"/>
              <a:t>Final projects:</a:t>
            </a:r>
          </a:p>
          <a:p>
            <a:pPr lvl="1"/>
            <a:r>
              <a:rPr lang="en-US" sz="2000" dirty="0"/>
              <a:t>Generate a ~1-2 paragraph proposal for an appropriately-scoped ‘omics analysis.</a:t>
            </a:r>
          </a:p>
          <a:p>
            <a:pPr lvl="2"/>
            <a:r>
              <a:rPr lang="en-US" sz="1800" dirty="0"/>
              <a:t>Using your own research data is fair game.</a:t>
            </a:r>
          </a:p>
          <a:p>
            <a:pPr lvl="1"/>
            <a:r>
              <a:rPr lang="en-US" sz="2000" dirty="0"/>
              <a:t>Iterate, get signoff, and carry out the analysis.</a:t>
            </a:r>
          </a:p>
          <a:p>
            <a:pPr lvl="1"/>
            <a:r>
              <a:rPr lang="en-US" sz="2000" dirty="0"/>
              <a:t>Present ~45min (I think?) overview and discussion, plus questions.</a:t>
            </a:r>
          </a:p>
          <a:p>
            <a:pPr lvl="1"/>
            <a:r>
              <a:rPr lang="en-US" sz="2000" dirty="0"/>
              <a:t>Submit </a:t>
            </a:r>
            <a:r>
              <a:rPr lang="en-US" sz="2000" u="sng" dirty="0"/>
              <a:t>presentation, data and analysis package</a:t>
            </a:r>
            <a:r>
              <a:rPr lang="en-US" sz="2000" dirty="0"/>
              <a:t>, and</a:t>
            </a:r>
            <a:r>
              <a:rPr lang="mr-IN" sz="2000" dirty="0"/>
              <a:t>…</a:t>
            </a:r>
            <a:endParaRPr lang="en-US" sz="2000" dirty="0"/>
          </a:p>
          <a:p>
            <a:pPr lvl="2"/>
            <a:r>
              <a:rPr lang="mr-IN" sz="1800" dirty="0"/>
              <a:t>…</a:t>
            </a:r>
            <a:r>
              <a:rPr lang="en-US" sz="1800" u="sng" dirty="0"/>
              <a:t>individual extended abstract </a:t>
            </a:r>
            <a:r>
              <a:rPr lang="en-US" sz="1800" u="sng" dirty="0" err="1"/>
              <a:t>writeups</a:t>
            </a:r>
            <a:r>
              <a:rPr lang="en-US" sz="1800" dirty="0"/>
              <a:t>: 2-4 pages, including 1-2 figures, plus references.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8606-E1B3-6740-981C-B868CC5CC868}" type="datetime1">
              <a:rPr lang="en-US" smtClean="0"/>
              <a:t>03/25/19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39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1896</TotalTime>
  <Words>849</Words>
  <Application>Microsoft Office PowerPoint</Application>
  <PresentationFormat>Widescreen</PresentationFormat>
  <Paragraphs>137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LucidaGrande</vt:lpstr>
      <vt:lpstr>Wingdings</vt:lpstr>
      <vt:lpstr>template</vt:lpstr>
      <vt:lpstr>IID209: Microbial Communities and the Human Microbiome</vt:lpstr>
      <vt:lpstr>IID209: Microbial Communities and the Human Microbiome</vt:lpstr>
      <vt:lpstr>Course overview</vt:lpstr>
      <vt:lpstr>Course web site</vt:lpstr>
      <vt:lpstr>Course structure</vt:lpstr>
      <vt:lpstr>PowerPoint Presentation</vt:lpstr>
      <vt:lpstr>Class structure</vt:lpstr>
      <vt:lpstr>Poll structure</vt:lpstr>
      <vt:lpstr>Problem sets and final projects</vt:lpstr>
      <vt:lpstr>Assignment and collaboration policies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Huttenhower, Curtis</cp:lastModifiedBy>
  <cp:revision>197</cp:revision>
  <dcterms:created xsi:type="dcterms:W3CDTF">2017-01-05T15:59:06Z</dcterms:created>
  <dcterms:modified xsi:type="dcterms:W3CDTF">2019-03-25T16:56:40Z</dcterms:modified>
</cp:coreProperties>
</file>