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68" r:id="rId2"/>
    <p:sldId id="468" r:id="rId3"/>
    <p:sldId id="472" r:id="rId4"/>
    <p:sldId id="473" r:id="rId5"/>
    <p:sldId id="474" r:id="rId6"/>
    <p:sldId id="482" r:id="rId7"/>
    <p:sldId id="480" r:id="rId8"/>
    <p:sldId id="471" r:id="rId9"/>
    <p:sldId id="476" r:id="rId10"/>
    <p:sldId id="481" r:id="rId11"/>
    <p:sldId id="483" r:id="rId12"/>
    <p:sldId id="477" r:id="rId13"/>
    <p:sldId id="479" r:id="rId14"/>
    <p:sldId id="487" r:id="rId15"/>
    <p:sldId id="478" r:id="rId16"/>
    <p:sldId id="486" r:id="rId17"/>
    <p:sldId id="489" r:id="rId18"/>
    <p:sldId id="488" r:id="rId19"/>
    <p:sldId id="469" r:id="rId20"/>
    <p:sldId id="256" r:id="rId21"/>
    <p:sldId id="257" r:id="rId22"/>
    <p:sldId id="258" r:id="rId23"/>
    <p:sldId id="260" r:id="rId24"/>
    <p:sldId id="259" r:id="rId25"/>
    <p:sldId id="261" r:id="rId26"/>
    <p:sldId id="490" r:id="rId27"/>
    <p:sldId id="4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DFD"/>
    <a:srgbClr val="FDFEFE"/>
    <a:srgbClr val="F6FAFC"/>
    <a:srgbClr val="FF40FF"/>
    <a:srgbClr val="FEF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2"/>
    <p:restoredTop sz="94737"/>
  </p:normalViewPr>
  <p:slideViewPr>
    <p:cSldViewPr snapToGrid="0" snapToObjects="1" showGuides="1">
      <p:cViewPr varScale="1">
        <p:scale>
          <a:sx n="78" d="100"/>
          <a:sy n="78" d="100"/>
        </p:scale>
        <p:origin x="368"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7F7CC-9B3E-7149-B1F3-3A385E09258F}" type="datetimeFigureOut">
              <a:rPr lang="en-US" smtClean="0"/>
              <a:t>4/15/19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2686A9-7FAF-8641-935A-0FF8A4487F95}" type="slidenum">
              <a:rPr lang="en-US" smtClean="0"/>
              <a:t>‹#›</a:t>
            </a:fld>
            <a:endParaRPr lang="en-US"/>
          </a:p>
        </p:txBody>
      </p:sp>
    </p:spTree>
    <p:extLst>
      <p:ext uri="{BB962C8B-B14F-4D97-AF65-F5344CB8AC3E}">
        <p14:creationId xmlns:p14="http://schemas.microsoft.com/office/powerpoint/2010/main" val="420343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books/NBK48155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2686A9-7FAF-8641-935A-0FF8A4487F95}" type="slidenum">
              <a:rPr lang="en-US" smtClean="0"/>
              <a:t>1</a:t>
            </a:fld>
            <a:endParaRPr lang="en-US"/>
          </a:p>
        </p:txBody>
      </p:sp>
    </p:spTree>
    <p:extLst>
      <p:ext uri="{BB962C8B-B14F-4D97-AF65-F5344CB8AC3E}">
        <p14:creationId xmlns:p14="http://schemas.microsoft.com/office/powerpoint/2010/main" val="4216772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Described by Monod and Novick &amp; Szilard</a:t>
            </a:r>
            <a:r>
              <a:rPr lang="en-US" baseline="30000" dirty="0"/>
              <a:t> </a:t>
            </a:r>
            <a:r>
              <a:rPr lang="en-US" dirty="0"/>
              <a:t>in 1950</a:t>
            </a:r>
          </a:p>
          <a:p>
            <a:pPr marL="285750" indent="-285750">
              <a:buFont typeface="Arial" panose="020B0604020202020204" pitchFamily="34" charset="0"/>
              <a:buChar char="•"/>
            </a:pPr>
            <a:r>
              <a:rPr lang="en-US" dirty="0"/>
              <a:t>Batch bioreactors are closed system vessels with defined volumes of enriched media</a:t>
            </a:r>
          </a:p>
          <a:p>
            <a:pPr marL="471488" lvl="2">
              <a:buFont typeface="Arial" panose="020B0604020202020204" pitchFamily="34" charset="0"/>
              <a:buChar char="•"/>
            </a:pPr>
            <a:r>
              <a:rPr lang="en-US" dirty="0"/>
              <a:t>Short term &amp; study of fermentative end products, as no nutrient replenishment</a:t>
            </a:r>
          </a:p>
          <a:p>
            <a:pPr marL="471488" lvl="2">
              <a:buFont typeface="Arial" panose="020B0604020202020204" pitchFamily="34" charset="0"/>
              <a:buChar char="•"/>
            </a:pPr>
            <a:endParaRPr lang="en-US" dirty="0"/>
          </a:p>
          <a:p>
            <a:pPr marL="471488" lvl="2">
              <a:buFont typeface="Arial" panose="020B0604020202020204" pitchFamily="34" charset="0"/>
              <a:buChar char="•"/>
            </a:pPr>
            <a:r>
              <a:rPr lang="en-US" dirty="0"/>
              <a:t>detailed characterization of planktonic and biofilm reproducibility, diver- </a:t>
            </a:r>
            <a:r>
              <a:rPr lang="en-US" dirty="0" err="1"/>
              <a:t>sity</a:t>
            </a:r>
            <a:r>
              <a:rPr lang="en-US" dirty="0"/>
              <a:t>, and response to perturbation. </a:t>
            </a:r>
          </a:p>
          <a:p>
            <a:pPr marL="471488" lvl="2">
              <a:buFont typeface="Arial" panose="020B0604020202020204" pitchFamily="34" charset="0"/>
              <a:buChar char="•"/>
            </a:pPr>
            <a:r>
              <a:rPr lang="en-US" dirty="0"/>
              <a:t>Continuous culture using Continuous Flow Stirred Tank Reactor (chemostats)</a:t>
            </a:r>
            <a:br>
              <a:rPr lang="en-US" dirty="0"/>
            </a:br>
            <a:endParaRPr lang="en-US" dirty="0"/>
          </a:p>
          <a:p>
            <a:pPr marL="742950" lvl="1" indent="-285750">
              <a:buFont typeface="Arial" panose="020B0604020202020204" pitchFamily="34" charset="0"/>
              <a:buChar char="•"/>
            </a:pPr>
            <a:r>
              <a:rPr lang="en-US" dirty="0"/>
              <a:t>whether planktonic and biofilm communities were (</a:t>
            </a:r>
            <a:r>
              <a:rPr lang="en-US" dirty="0" err="1"/>
              <a:t>i</a:t>
            </a:r>
            <a:r>
              <a:rPr lang="en-US" dirty="0"/>
              <a:t>) reproducible and stable over time, (ii) had distinct microbial compositions, and (iii) had varying responses to antibiotic</a:t>
            </a:r>
          </a:p>
          <a:p>
            <a:pPr marL="742950" lvl="1" indent="-285750">
              <a:buFont typeface="Arial" panose="020B0604020202020204" pitchFamily="34" charset="0"/>
              <a:buChar char="•"/>
            </a:pPr>
            <a:r>
              <a:rPr lang="en-US" sz="1200" b="0" i="0" kern="1200" dirty="0">
                <a:solidFill>
                  <a:schemeClr val="tx1"/>
                </a:solidFill>
                <a:effectLst/>
                <a:latin typeface="+mn-lt"/>
                <a:ea typeface="+mn-ea"/>
                <a:cs typeface="+mn-cs"/>
              </a:rPr>
              <a:t>First, the simulator of the human intestinal microbial ecosystem (SHIME) (</a:t>
            </a:r>
            <a:r>
              <a:rPr lang="en-US" sz="1200" b="0" i="0" kern="1200" dirty="0">
                <a:solidFill>
                  <a:schemeClr val="tx1"/>
                </a:solidFill>
                <a:effectLst/>
                <a:latin typeface="+mn-lt"/>
                <a:ea typeface="+mn-ea"/>
                <a:cs typeface="+mn-cs"/>
                <a:hlinkClick r:id="rId3"/>
              </a:rPr>
              <a:t>Van den Abbeele et al. 2012</a:t>
            </a:r>
            <a:r>
              <a:rPr lang="en-US" sz="1200" b="0" i="0" kern="1200" dirty="0">
                <a:solidFill>
                  <a:schemeClr val="tx1"/>
                </a:solidFill>
                <a:effectLst/>
                <a:latin typeface="+mn-lt"/>
                <a:ea typeface="+mn-ea"/>
                <a:cs typeface="+mn-cs"/>
              </a:rPr>
              <a:t>) is a model of the small and large intestines that contains stable and functional microbial communities similar to those found in the human (</a:t>
            </a:r>
            <a:r>
              <a:rPr lang="en-US" sz="1200" b="0" i="0" kern="1200" dirty="0">
                <a:solidFill>
                  <a:schemeClr val="tx1"/>
                </a:solidFill>
                <a:effectLst/>
                <a:latin typeface="+mn-lt"/>
                <a:ea typeface="+mn-ea"/>
                <a:cs typeface="+mn-cs"/>
                <a:hlinkClick r:id="rId3"/>
              </a:rPr>
              <a:t>Joly et al. 2013</a:t>
            </a:r>
            <a:r>
              <a:rPr lang="en-US" sz="1200" b="0" i="0" kern="1200" dirty="0">
                <a:solidFill>
                  <a:schemeClr val="tx1"/>
                </a:solidFill>
                <a:effectLst/>
                <a:latin typeface="+mn-lt"/>
                <a:ea typeface="+mn-ea"/>
                <a:cs typeface="+mn-cs"/>
              </a:rPr>
              <a:t>). It is one of the earliest types of linked continuous culture systems that mimic the human digestive tract microbiome by controlling compartmentalization, nutrient availability, pH, and other environmental conditions. Another version of the SHIME model is the mucosal SHIME (M-SHIME); it permits the study of mucosa-associated microorganisms (</a:t>
            </a:r>
            <a:r>
              <a:rPr lang="en-US" sz="1200" b="0" i="0" kern="1200" dirty="0">
                <a:solidFill>
                  <a:schemeClr val="tx1"/>
                </a:solidFill>
                <a:effectLst/>
                <a:latin typeface="+mn-lt"/>
                <a:ea typeface="+mn-ea"/>
                <a:cs typeface="+mn-cs"/>
                <a:hlinkClick r:id="rId3"/>
              </a:rPr>
              <a:t>Van den Abbeele et al. 2012</a:t>
            </a:r>
            <a:r>
              <a:rPr lang="en-US" sz="1200" b="0" i="0" kern="1200" dirty="0">
                <a:solidFill>
                  <a:schemeClr val="tx1"/>
                </a:solidFill>
                <a:effectLst/>
                <a:latin typeface="+mn-lt"/>
                <a:ea typeface="+mn-ea"/>
                <a:cs typeface="+mn-cs"/>
              </a:rPr>
              <a:t>). A simpler model is the </a:t>
            </a:r>
            <a:r>
              <a:rPr lang="en-US" sz="1200" b="0" i="0" kern="1200" dirty="0" err="1">
                <a:solidFill>
                  <a:schemeClr val="tx1"/>
                </a:solidFill>
                <a:effectLst/>
                <a:latin typeface="+mn-lt"/>
                <a:ea typeface="+mn-ea"/>
                <a:cs typeface="+mn-cs"/>
              </a:rPr>
              <a:t>minibioreactor</a:t>
            </a:r>
            <a:r>
              <a:rPr lang="en-US" sz="1200" b="0" i="0" kern="1200" dirty="0">
                <a:solidFill>
                  <a:schemeClr val="tx1"/>
                </a:solidFill>
                <a:effectLst/>
                <a:latin typeface="+mn-lt"/>
                <a:ea typeface="+mn-ea"/>
                <a:cs typeface="+mn-cs"/>
              </a:rPr>
              <a:t> array, which, unlike the SHIME model, is amenable to high-throughput screening, although it does not model multiple regions of the gastrointestinal tract (</a:t>
            </a:r>
            <a:r>
              <a:rPr lang="en-US" sz="1200" b="0" i="0" kern="1200" dirty="0">
                <a:solidFill>
                  <a:schemeClr val="tx1"/>
                </a:solidFill>
                <a:effectLst/>
                <a:latin typeface="+mn-lt"/>
                <a:ea typeface="+mn-ea"/>
                <a:cs typeface="+mn-cs"/>
                <a:hlinkClick r:id="rId3"/>
              </a:rPr>
              <a:t>Auchtung et al. 2015</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FF2686A9-7FAF-8641-935A-0FF8A4487F95}" type="slidenum">
              <a:rPr lang="en-US" smtClean="0"/>
              <a:t>5</a:t>
            </a:fld>
            <a:endParaRPr lang="en-US"/>
          </a:p>
        </p:txBody>
      </p:sp>
    </p:spTree>
    <p:extLst>
      <p:ext uri="{BB962C8B-B14F-4D97-AF65-F5344CB8AC3E}">
        <p14:creationId xmlns:p14="http://schemas.microsoft.com/office/powerpoint/2010/main" val="214104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describe a biomimetic ‘human gut-on-a-chip’ microdevice composed of two microfluidic channels separated by a porous flexible membrane coated with extracellular matrix (ECM) and lined by human intestinal epithelial (Caco-2) cells that mimics the complex structure and physiology of living intestine. The gut microenvironment is recreated by flowing fluid at a low rate (30 mL h!1 ) producing low shear stress (0.02 dyne cm!2 ) over the microchannels, and by exerting cyclic strain (10%; 0.15 Hz) that mimics physiological peristaltic motions. Under these conditions, a columnar epithelium develops that polarizes rapidly, spontaneously grows into folds that recapitulate the structure of intestinal villi, and forms a high integrity barrier to small molecules that better mimics whole intestine than cells in cultured in static </a:t>
            </a:r>
            <a:r>
              <a:rPr lang="en-US" dirty="0" err="1"/>
              <a:t>Transwell</a:t>
            </a:r>
            <a:r>
              <a:rPr lang="en-US" dirty="0"/>
              <a:t> models. In addition, a normal intestinal microbe (Lactobacillus </a:t>
            </a:r>
            <a:r>
              <a:rPr lang="en-US" dirty="0" err="1"/>
              <a:t>rhamnosus</a:t>
            </a:r>
            <a:r>
              <a:rPr lang="en-US" dirty="0"/>
              <a:t> GG) can be successfully co-cultured for extended periods (&gt;1 week) on the luminal surface of the cultured epithelium without compromising epithelial cell viability, and this actually improves barrier function as previously observed in humans. Thus, this gut-on-a-chip recapitulates multiple dynamic physical and functional features of human intestine that are critical for its function within a controlled microfluidic environment that is amenable for transport, absorption, and toxicity studies, and hence it should have great value for drug testing as well as development of novel intestinal disease models</a:t>
            </a:r>
          </a:p>
        </p:txBody>
      </p:sp>
      <p:sp>
        <p:nvSpPr>
          <p:cNvPr id="4" name="Slide Number Placeholder 3"/>
          <p:cNvSpPr>
            <a:spLocks noGrp="1"/>
          </p:cNvSpPr>
          <p:nvPr>
            <p:ph type="sldNum" sz="quarter" idx="5"/>
          </p:nvPr>
        </p:nvSpPr>
        <p:spPr/>
        <p:txBody>
          <a:bodyPr/>
          <a:lstStyle/>
          <a:p>
            <a:fld id="{FF2686A9-7FAF-8641-935A-0FF8A4487F95}" type="slidenum">
              <a:rPr lang="en-US" smtClean="0"/>
              <a:t>12</a:t>
            </a:fld>
            <a:endParaRPr lang="en-US"/>
          </a:p>
        </p:txBody>
      </p:sp>
    </p:spTree>
    <p:extLst>
      <p:ext uri="{BB962C8B-B14F-4D97-AF65-F5344CB8AC3E}">
        <p14:creationId xmlns:p14="http://schemas.microsoft.com/office/powerpoint/2010/main" val="4072357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44A1C-7410-DB41-A689-0DB8589C29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07A307-A29E-AA47-AB2A-26C67C5C0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152535-8B94-604C-8D08-223DB226FB2C}"/>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4A434A6D-BB0E-5C40-AEFD-7F558401C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95ED4-B995-7449-B03F-1E66F576A810}"/>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256253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5DE6-30AB-F843-94FD-F5B53A0C15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89B0A6-2AD7-C647-A169-C1CEDE0EA8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0EE058-E3B6-1A41-886D-8C8C700161AD}"/>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7D25A9F6-9054-384C-B6BF-156BE84B69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F3679-1A6B-0946-AD7F-96A8318A01B1}"/>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191630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5CE50C-64B6-E647-B171-B7297CE00F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47E3A7-ED1A-4246-B289-FA5DDC62CFD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34983-2BF2-DB42-B64A-B3848853AA8E}"/>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CD258A0E-5CE7-1443-B3FC-5DD8BF02F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71E06A-3C50-D14D-B174-D197743C5EB4}"/>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54574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82804-E7E1-1B41-8C7B-0AF765E87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3C0A98-11A6-5840-AE76-F26C9404A1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57622-C920-BF43-BB2A-BAD390E470FB}"/>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7DA8602F-6631-3540-81E7-87AAA15E1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8DAF22-98F8-A843-AAC5-661AE16B41BD}"/>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655997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631A2-FBEC-8147-AC77-A9AC33249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F93C37-2BC4-5041-A553-A9C7C3C24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03F4354-3A15-5A45-A8AA-E3E61F795A6E}"/>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157AA3BF-002B-6D4A-9325-318AA1135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F327B7-6C13-974F-AEE2-03B1005E3988}"/>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43562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CFDA-9E80-8446-82A5-1B6175BA1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30C06-8733-1F41-A658-61C500D7BF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1037EB-59A5-224A-A768-4BA6EF1B60D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83EEEA-071B-D24A-9125-788E20AF330F}"/>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6" name="Footer Placeholder 5">
            <a:extLst>
              <a:ext uri="{FF2B5EF4-FFF2-40B4-BE49-F238E27FC236}">
                <a16:creationId xmlns:a16="http://schemas.microsoft.com/office/drawing/2014/main" id="{6156FBE4-CEDA-DE46-B722-35829BFF78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70B1F0-868A-B246-AC6B-33E88F152B0F}"/>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55449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1FC04-08C8-EB4E-BBF2-EB7ED277A3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66F5CD-559D-6B4F-8833-E3CCE9A4CE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E97AB7-DD66-0D42-9F07-72C3042CBF1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C2D64D-8C27-9849-BFD1-0339690D1D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85AA1FD-350C-BE4F-B1F1-694C8D2F6E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FA21F-9C7A-3A4F-8E1D-B0C403B27E61}"/>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8" name="Footer Placeholder 7">
            <a:extLst>
              <a:ext uri="{FF2B5EF4-FFF2-40B4-BE49-F238E27FC236}">
                <a16:creationId xmlns:a16="http://schemas.microsoft.com/office/drawing/2014/main" id="{11E65B86-C495-D74D-A86D-85A4781817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022DC5-0BF4-E448-8B59-01A3D07EB827}"/>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737544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10B46-5500-EE43-B0D5-5BCD5151CE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FC0535-892E-BE42-8CFC-CAEA3E9D7099}"/>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4" name="Footer Placeholder 3">
            <a:extLst>
              <a:ext uri="{FF2B5EF4-FFF2-40B4-BE49-F238E27FC236}">
                <a16:creationId xmlns:a16="http://schemas.microsoft.com/office/drawing/2014/main" id="{C373E699-5772-5143-8F84-EE5361FBAC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664751-F1D1-9E4B-B1A4-137CB1311DE1}"/>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891696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55479B-37F7-024F-911A-258CFBFABDD3}"/>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3" name="Footer Placeholder 2">
            <a:extLst>
              <a:ext uri="{FF2B5EF4-FFF2-40B4-BE49-F238E27FC236}">
                <a16:creationId xmlns:a16="http://schemas.microsoft.com/office/drawing/2014/main" id="{7125BE8E-F9FD-5E48-9446-36614D773C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5A7570-4855-9548-B8A3-9F50425427C4}"/>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46289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0757-FCA8-1A45-B973-E64E97651F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F536E9-432B-394D-9F9F-CC5BEDED89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6DBFFC-4C97-FA4D-8BE2-DBFF750F9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E0E832-9016-1446-83F8-8D4F8C0325E9}"/>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6" name="Footer Placeholder 5">
            <a:extLst>
              <a:ext uri="{FF2B5EF4-FFF2-40B4-BE49-F238E27FC236}">
                <a16:creationId xmlns:a16="http://schemas.microsoft.com/office/drawing/2014/main" id="{B2574CBA-4A98-7544-89F6-2B133CBF2A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EBD36C-26F1-514F-B9B7-78DE91903407}"/>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2341777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13B2D-C219-9B41-9717-5F15294A5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18D602-A039-954A-813A-61AD5523C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0A923F-C155-F747-BF38-A28402C6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B97366-05B8-0D43-A9EC-D1E925436F3D}"/>
              </a:ext>
            </a:extLst>
          </p:cNvPr>
          <p:cNvSpPr>
            <a:spLocks noGrp="1"/>
          </p:cNvSpPr>
          <p:nvPr>
            <p:ph type="dt" sz="half" idx="10"/>
          </p:nvPr>
        </p:nvSpPr>
        <p:spPr/>
        <p:txBody>
          <a:bodyPr/>
          <a:lstStyle/>
          <a:p>
            <a:fld id="{A46F8646-9F3C-DB40-8FD6-DC2F916B869F}" type="datetimeFigureOut">
              <a:rPr lang="en-US" smtClean="0"/>
              <a:t>4/15/19</a:t>
            </a:fld>
            <a:endParaRPr lang="en-US"/>
          </a:p>
        </p:txBody>
      </p:sp>
      <p:sp>
        <p:nvSpPr>
          <p:cNvPr id="6" name="Footer Placeholder 5">
            <a:extLst>
              <a:ext uri="{FF2B5EF4-FFF2-40B4-BE49-F238E27FC236}">
                <a16:creationId xmlns:a16="http://schemas.microsoft.com/office/drawing/2014/main" id="{18EF60FF-6B59-9542-A281-F6F1D474FE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C27641-A8C0-AC47-8B71-9CD7A1746609}"/>
              </a:ext>
            </a:extLst>
          </p:cNvPr>
          <p:cNvSpPr>
            <a:spLocks noGrp="1"/>
          </p:cNvSpPr>
          <p:nvPr>
            <p:ph type="sldNum" sz="quarter" idx="12"/>
          </p:nvPr>
        </p:nvSpPr>
        <p:spPr/>
        <p:txBody>
          <a:bodyPr/>
          <a:lstStyle/>
          <a:p>
            <a:fld id="{8413F64E-E3BE-864D-AC0B-D8C716BD6F41}" type="slidenum">
              <a:rPr lang="en-US" smtClean="0"/>
              <a:t>‹#›</a:t>
            </a:fld>
            <a:endParaRPr lang="en-US"/>
          </a:p>
        </p:txBody>
      </p:sp>
    </p:spTree>
    <p:extLst>
      <p:ext uri="{BB962C8B-B14F-4D97-AF65-F5344CB8AC3E}">
        <p14:creationId xmlns:p14="http://schemas.microsoft.com/office/powerpoint/2010/main" val="3097991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5188F3-754A-C543-B66B-A17A0D6C4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46409-177C-8549-A941-F4DABC9A68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7409A-D138-7C44-817A-5ACE85C2E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6F8646-9F3C-DB40-8FD6-DC2F916B869F}" type="datetimeFigureOut">
              <a:rPr lang="en-US" smtClean="0"/>
              <a:t>4/15/19</a:t>
            </a:fld>
            <a:endParaRPr lang="en-US"/>
          </a:p>
        </p:txBody>
      </p:sp>
      <p:sp>
        <p:nvSpPr>
          <p:cNvPr id="5" name="Footer Placeholder 4">
            <a:extLst>
              <a:ext uri="{FF2B5EF4-FFF2-40B4-BE49-F238E27FC236}">
                <a16:creationId xmlns:a16="http://schemas.microsoft.com/office/drawing/2014/main" id="{96712A7D-6279-B046-8FC5-02846E65D8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9EDA2D-451B-9F4A-9F37-453B121282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3F64E-E3BE-864D-AC0B-D8C716BD6F41}" type="slidenum">
              <a:rPr lang="en-US" smtClean="0"/>
              <a:t>‹#›</a:t>
            </a:fld>
            <a:endParaRPr lang="en-US"/>
          </a:p>
        </p:txBody>
      </p:sp>
    </p:spTree>
    <p:extLst>
      <p:ext uri="{BB962C8B-B14F-4D97-AF65-F5344CB8AC3E}">
        <p14:creationId xmlns:p14="http://schemas.microsoft.com/office/powerpoint/2010/main" val="1937668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emergtoplifesci.org/content/1/4/385"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nap.edu/catalog/24960/environmental-chemicals-the-human-microbiome-and-health-risk-a-research" TargetMode="External"/><Relationship Id="rId2" Type="http://schemas.openxmlformats.org/officeDocument/2006/relationships/hyperlink" Target="https://www.nap.edu/read/24960" TargetMode="External"/><Relationship Id="rId1" Type="http://schemas.openxmlformats.org/officeDocument/2006/relationships/slideLayout" Target="../slideLayouts/slideLayout2.xml"/><Relationship Id="rId5" Type="http://schemas.openxmlformats.org/officeDocument/2006/relationships/hyperlink" Target="https://www.pnas.org/content/106/27/11143" TargetMode="External"/><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ncbi.nlm.nih.gov/books/NBK481559/"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1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ncbi.nlm.nih.gov/pmc/articles/PMC6240795/#B14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cbi.nlm.nih.gov/pmc/articles/PMC6240795/" TargetMode="Externa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ncbi.nlm.nih.gov/books/NBK481559/"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cs.montana.edu/webworks/projects/stevesbook/contents/contents.html" TargetMode="External"/><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hyperlink" Target="https://doi.org/10.1016/j.ymeth.2018.08.003"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s.montana.edu/webworks/projects/stevesbook/contents/chapters/chapter008/section002/blue/page004.html" TargetMode="External"/><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1016/j.ymeth.2018.08.00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5.tiff"/><Relationship Id="rId4" Type="http://schemas.openxmlformats.org/officeDocument/2006/relationships/hyperlink" Target="https://www.ncbi.nlm.nih.gov/pmc/articles/PMC3815277/"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qShNJowtd_8"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hyperlink" Target="https://www.nap.edu/catalog/24960/environmental-chemicals-the-human-microbiome-and-health-risk-a-research" TargetMode="External"/><Relationship Id="rId2" Type="http://schemas.openxmlformats.org/officeDocument/2006/relationships/hyperlink" Target="https://www.nap.edu/read/24960" TargetMode="External"/><Relationship Id="rId1" Type="http://schemas.openxmlformats.org/officeDocument/2006/relationships/slideLayout" Target="../slideLayouts/slideLayout2.xml"/><Relationship Id="rId5" Type="http://schemas.openxmlformats.org/officeDocument/2006/relationships/hyperlink" Target="https://www.pnas.org/content/106/27/11143" TargetMode="Externa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2FBCC-51AF-9045-ABD6-F5877BF57FBA}"/>
              </a:ext>
            </a:extLst>
          </p:cNvPr>
          <p:cNvSpPr>
            <a:spLocks noGrp="1"/>
          </p:cNvSpPr>
          <p:nvPr>
            <p:ph type="title"/>
          </p:nvPr>
        </p:nvSpPr>
        <p:spPr>
          <a:xfrm>
            <a:off x="-33867" y="1093544"/>
            <a:ext cx="10515600" cy="1325563"/>
          </a:xfrm>
        </p:spPr>
        <p:txBody>
          <a:bodyPr>
            <a:normAutofit fontScale="90000"/>
          </a:bodyPr>
          <a:lstStyle/>
          <a:p>
            <a:r>
              <a:rPr lang="en-US" b="1" u="sng" dirty="0">
                <a:latin typeface="+mn-lt"/>
              </a:rPr>
              <a:t>IID 209 Lecture #7:</a:t>
            </a:r>
            <a:br>
              <a:rPr lang="en-US" b="1" dirty="0">
                <a:latin typeface="+mn-lt"/>
              </a:rPr>
            </a:br>
            <a:br>
              <a:rPr lang="en-US" b="1" dirty="0">
                <a:latin typeface="+mn-lt"/>
              </a:rPr>
            </a:br>
            <a:r>
              <a:rPr lang="en-US" sz="4000" b="1" dirty="0">
                <a:latin typeface="+mn-lt"/>
              </a:rPr>
              <a:t>Model systems for  microbiome studies</a:t>
            </a:r>
            <a:br>
              <a:rPr lang="en-US" sz="4000" dirty="0"/>
            </a:br>
            <a:endParaRPr lang="en-US" sz="4200" b="1" dirty="0"/>
          </a:p>
        </p:txBody>
      </p:sp>
      <p:sp>
        <p:nvSpPr>
          <p:cNvPr id="3" name="Content Placeholder 2">
            <a:extLst>
              <a:ext uri="{FF2B5EF4-FFF2-40B4-BE49-F238E27FC236}">
                <a16:creationId xmlns:a16="http://schemas.microsoft.com/office/drawing/2014/main" id="{A78A1B43-ABBF-E648-BAAA-2283ED0A6BEA}"/>
              </a:ext>
            </a:extLst>
          </p:cNvPr>
          <p:cNvSpPr>
            <a:spLocks noGrp="1"/>
          </p:cNvSpPr>
          <p:nvPr>
            <p:ph idx="1"/>
          </p:nvPr>
        </p:nvSpPr>
        <p:spPr>
          <a:xfrm>
            <a:off x="21077" y="3388315"/>
            <a:ext cx="9414471" cy="2656024"/>
          </a:xfrm>
        </p:spPr>
        <p:txBody>
          <a:bodyPr>
            <a:normAutofit lnSpcReduction="10000"/>
          </a:bodyPr>
          <a:lstStyle/>
          <a:p>
            <a:pPr marL="0" indent="0">
              <a:buNone/>
            </a:pPr>
            <a:r>
              <a:rPr lang="en-US" b="1" dirty="0"/>
              <a:t>LEARNING OBJECTIVES</a:t>
            </a:r>
          </a:p>
          <a:p>
            <a:r>
              <a:rPr lang="en-US" b="1" dirty="0"/>
              <a:t>Delineate strengths and weaknesses of model systems</a:t>
            </a:r>
          </a:p>
          <a:p>
            <a:r>
              <a:rPr lang="en-US" b="1" dirty="0"/>
              <a:t>Describe typical experiments carried out in microbiome research</a:t>
            </a:r>
          </a:p>
          <a:p>
            <a:pPr marL="0" indent="0">
              <a:buNone/>
            </a:pPr>
            <a:br>
              <a:rPr lang="en-US" dirty="0"/>
            </a:br>
            <a:endParaRPr lang="en-US" dirty="0"/>
          </a:p>
          <a:p>
            <a:endParaRPr lang="en-US" dirty="0"/>
          </a:p>
        </p:txBody>
      </p:sp>
      <p:grpSp>
        <p:nvGrpSpPr>
          <p:cNvPr id="7" name="Group 6">
            <a:extLst>
              <a:ext uri="{FF2B5EF4-FFF2-40B4-BE49-F238E27FC236}">
                <a16:creationId xmlns:a16="http://schemas.microsoft.com/office/drawing/2014/main" id="{D63AE02B-F1D6-A149-8790-0D51BA0F4FB4}"/>
              </a:ext>
            </a:extLst>
          </p:cNvPr>
          <p:cNvGrpSpPr/>
          <p:nvPr/>
        </p:nvGrpSpPr>
        <p:grpSpPr>
          <a:xfrm rot="5400000">
            <a:off x="7201136" y="2423217"/>
            <a:ext cx="6543916" cy="1697482"/>
            <a:chOff x="0" y="1186383"/>
            <a:chExt cx="12192000" cy="3499918"/>
          </a:xfrm>
        </p:grpSpPr>
        <p:pic>
          <p:nvPicPr>
            <p:cNvPr id="5" name="Picture 4">
              <a:extLst>
                <a:ext uri="{FF2B5EF4-FFF2-40B4-BE49-F238E27FC236}">
                  <a16:creationId xmlns:a16="http://schemas.microsoft.com/office/drawing/2014/main" id="{BFF9669A-F579-614F-9234-CABD69C091F5}"/>
                </a:ext>
              </a:extLst>
            </p:cNvPr>
            <p:cNvPicPr>
              <a:picLocks noChangeAspect="1"/>
            </p:cNvPicPr>
            <p:nvPr/>
          </p:nvPicPr>
          <p:blipFill rotWithShape="1">
            <a:blip r:embed="rId3"/>
            <a:srcRect t="16650" b="31303"/>
            <a:stretch/>
          </p:blipFill>
          <p:spPr>
            <a:xfrm>
              <a:off x="0" y="1186383"/>
              <a:ext cx="12192000" cy="3499918"/>
            </a:xfrm>
            <a:prstGeom prst="rect">
              <a:avLst/>
            </a:prstGeom>
          </p:spPr>
        </p:pic>
        <p:sp>
          <p:nvSpPr>
            <p:cNvPr id="6" name="Rectangle 5">
              <a:extLst>
                <a:ext uri="{FF2B5EF4-FFF2-40B4-BE49-F238E27FC236}">
                  <a16:creationId xmlns:a16="http://schemas.microsoft.com/office/drawing/2014/main" id="{85DAF21D-50FA-FE43-9850-6FE2B8130203}"/>
                </a:ext>
              </a:extLst>
            </p:cNvPr>
            <p:cNvSpPr/>
            <p:nvPr/>
          </p:nvSpPr>
          <p:spPr>
            <a:xfrm>
              <a:off x="9435548" y="3360737"/>
              <a:ext cx="2735375"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26121B4F-A6F5-E242-BA45-7D3D16006C98}"/>
              </a:ext>
            </a:extLst>
          </p:cNvPr>
          <p:cNvSpPr/>
          <p:nvPr/>
        </p:nvSpPr>
        <p:spPr>
          <a:xfrm>
            <a:off x="9489412" y="6624350"/>
            <a:ext cx="2270173" cy="215444"/>
          </a:xfrm>
          <a:prstGeom prst="rect">
            <a:avLst/>
          </a:prstGeom>
        </p:spPr>
        <p:txBody>
          <a:bodyPr wrap="none">
            <a:spAutoFit/>
          </a:bodyPr>
          <a:lstStyle/>
          <a:p>
            <a:r>
              <a:rPr lang="en-US" sz="800" dirty="0">
                <a:hlinkClick r:id="rId4"/>
              </a:rPr>
              <a:t>http://www.emergtoplifesci.org/content/1/4/385</a:t>
            </a:r>
            <a:endParaRPr lang="en-US" sz="800" dirty="0"/>
          </a:p>
        </p:txBody>
      </p:sp>
      <p:pic>
        <p:nvPicPr>
          <p:cNvPr id="9" name="Picture 8">
            <a:extLst>
              <a:ext uri="{FF2B5EF4-FFF2-40B4-BE49-F238E27FC236}">
                <a16:creationId xmlns:a16="http://schemas.microsoft.com/office/drawing/2014/main" id="{6A93A41E-14C8-B146-BEDC-320ACFF1F2A8}"/>
              </a:ext>
            </a:extLst>
          </p:cNvPr>
          <p:cNvPicPr>
            <a:picLocks noChangeAspect="1"/>
          </p:cNvPicPr>
          <p:nvPr/>
        </p:nvPicPr>
        <p:blipFill>
          <a:blip r:embed="rId5"/>
          <a:stretch>
            <a:fillRect/>
          </a:stretch>
        </p:blipFill>
        <p:spPr>
          <a:xfrm>
            <a:off x="8987967" y="0"/>
            <a:ext cx="334433" cy="1752600"/>
          </a:xfrm>
          <a:prstGeom prst="rect">
            <a:avLst/>
          </a:prstGeom>
        </p:spPr>
      </p:pic>
      <p:pic>
        <p:nvPicPr>
          <p:cNvPr id="10" name="Picture 9">
            <a:extLst>
              <a:ext uri="{FF2B5EF4-FFF2-40B4-BE49-F238E27FC236}">
                <a16:creationId xmlns:a16="http://schemas.microsoft.com/office/drawing/2014/main" id="{DE19BC64-E3EA-7E41-9D4B-BA19CD3D8EA7}"/>
              </a:ext>
            </a:extLst>
          </p:cNvPr>
          <p:cNvPicPr>
            <a:picLocks noChangeAspect="1"/>
          </p:cNvPicPr>
          <p:nvPr/>
        </p:nvPicPr>
        <p:blipFill>
          <a:blip r:embed="rId5"/>
          <a:stretch>
            <a:fillRect/>
          </a:stretch>
        </p:blipFill>
        <p:spPr>
          <a:xfrm rot="10800000">
            <a:off x="8987967" y="1667375"/>
            <a:ext cx="334433" cy="1752600"/>
          </a:xfrm>
          <a:prstGeom prst="rect">
            <a:avLst/>
          </a:prstGeom>
        </p:spPr>
      </p:pic>
      <p:pic>
        <p:nvPicPr>
          <p:cNvPr id="11" name="Picture 10">
            <a:extLst>
              <a:ext uri="{FF2B5EF4-FFF2-40B4-BE49-F238E27FC236}">
                <a16:creationId xmlns:a16="http://schemas.microsoft.com/office/drawing/2014/main" id="{F82BFFCC-0EB6-9B4E-BD21-555EC2153B40}"/>
              </a:ext>
            </a:extLst>
          </p:cNvPr>
          <p:cNvPicPr>
            <a:picLocks noChangeAspect="1"/>
          </p:cNvPicPr>
          <p:nvPr/>
        </p:nvPicPr>
        <p:blipFill>
          <a:blip r:embed="rId5"/>
          <a:stretch>
            <a:fillRect/>
          </a:stretch>
        </p:blipFill>
        <p:spPr>
          <a:xfrm>
            <a:off x="8987967" y="3419974"/>
            <a:ext cx="334433" cy="1752600"/>
          </a:xfrm>
          <a:prstGeom prst="rect">
            <a:avLst/>
          </a:prstGeom>
        </p:spPr>
      </p:pic>
      <p:pic>
        <p:nvPicPr>
          <p:cNvPr id="12" name="Picture 11">
            <a:extLst>
              <a:ext uri="{FF2B5EF4-FFF2-40B4-BE49-F238E27FC236}">
                <a16:creationId xmlns:a16="http://schemas.microsoft.com/office/drawing/2014/main" id="{7594E065-74C7-3A47-B57F-F8A2072EFAF2}"/>
              </a:ext>
            </a:extLst>
          </p:cNvPr>
          <p:cNvPicPr>
            <a:picLocks noChangeAspect="1"/>
          </p:cNvPicPr>
          <p:nvPr/>
        </p:nvPicPr>
        <p:blipFill>
          <a:blip r:embed="rId5"/>
          <a:stretch>
            <a:fillRect/>
          </a:stretch>
        </p:blipFill>
        <p:spPr>
          <a:xfrm rot="10800000">
            <a:off x="8987965" y="5087347"/>
            <a:ext cx="334433" cy="1770651"/>
          </a:xfrm>
          <a:prstGeom prst="rect">
            <a:avLst/>
          </a:prstGeom>
        </p:spPr>
      </p:pic>
      <p:sp>
        <p:nvSpPr>
          <p:cNvPr id="13" name="Rectangle 12">
            <a:extLst>
              <a:ext uri="{FF2B5EF4-FFF2-40B4-BE49-F238E27FC236}">
                <a16:creationId xmlns:a16="http://schemas.microsoft.com/office/drawing/2014/main" id="{1100A981-47B0-A64E-85BE-1B3C73AF150C}"/>
              </a:ext>
            </a:extLst>
          </p:cNvPr>
          <p:cNvSpPr/>
          <p:nvPr/>
        </p:nvSpPr>
        <p:spPr>
          <a:xfrm>
            <a:off x="9000950" y="3216934"/>
            <a:ext cx="269058" cy="3631763"/>
          </a:xfrm>
          <a:prstGeom prst="rect">
            <a:avLst/>
          </a:prstGeom>
        </p:spPr>
        <p:txBody>
          <a:bodyPr wrap="square">
            <a:spAutoFit/>
          </a:bodyPr>
          <a:lstStyle/>
          <a:p>
            <a:r>
              <a:rPr lang="fr" sz="1000" i="1" dirty="0">
                <a:solidFill>
                  <a:srgbClr val="222222"/>
                </a:solidFill>
                <a:latin typeface="Calibri" panose="020F0502020204030204" pitchFamily="34" charset="0"/>
                <a:cs typeface="Calibri" panose="020F0502020204030204" pitchFamily="34" charset="0"/>
              </a:rPr>
              <a:t>Nature</a:t>
            </a:r>
            <a:r>
              <a:rPr lang="fr" sz="1000" dirty="0">
                <a:solidFill>
                  <a:srgbClr val="222222"/>
                </a:solidFill>
                <a:latin typeface="Calibri" panose="020F0502020204030204" pitchFamily="34" charset="0"/>
                <a:cs typeface="Calibri" panose="020F0502020204030204" pitchFamily="34" charset="0"/>
              </a:rPr>
              <a:t> </a:t>
            </a:r>
            <a:r>
              <a:rPr lang="fr" sz="1000" b="1" dirty="0">
                <a:solidFill>
                  <a:srgbClr val="222222"/>
                </a:solidFill>
                <a:latin typeface="Calibri" panose="020F0502020204030204" pitchFamily="34" charset="0"/>
                <a:cs typeface="Calibri" panose="020F0502020204030204" pitchFamily="34" charset="0"/>
              </a:rPr>
              <a:t> 486</a:t>
            </a:r>
            <a:r>
              <a:rPr lang="fr" sz="1000" dirty="0">
                <a:solidFill>
                  <a:srgbClr val="222222"/>
                </a:solidFill>
                <a:latin typeface="Calibri" panose="020F0502020204030204" pitchFamily="34" charset="0"/>
                <a:cs typeface="Calibri" panose="020F0502020204030204" pitchFamily="34" charset="0"/>
              </a:rPr>
              <a:t>, 207–214. 2012</a:t>
            </a:r>
            <a:endParaRPr lang="en-US" sz="1000" dirty="0">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817D1BA9-9906-994A-AFB2-884FCA443041}"/>
              </a:ext>
            </a:extLst>
          </p:cNvPr>
          <p:cNvPicPr>
            <a:picLocks noChangeAspect="1"/>
          </p:cNvPicPr>
          <p:nvPr/>
        </p:nvPicPr>
        <p:blipFill>
          <a:blip r:embed="rId5"/>
          <a:stretch>
            <a:fillRect/>
          </a:stretch>
        </p:blipFill>
        <p:spPr>
          <a:xfrm>
            <a:off x="11850912" y="21773"/>
            <a:ext cx="334433" cy="1752600"/>
          </a:xfrm>
          <a:prstGeom prst="rect">
            <a:avLst/>
          </a:prstGeom>
        </p:spPr>
      </p:pic>
      <p:pic>
        <p:nvPicPr>
          <p:cNvPr id="15" name="Picture 14">
            <a:extLst>
              <a:ext uri="{FF2B5EF4-FFF2-40B4-BE49-F238E27FC236}">
                <a16:creationId xmlns:a16="http://schemas.microsoft.com/office/drawing/2014/main" id="{0849E398-0FC2-E54B-9B3F-4266AF210F4F}"/>
              </a:ext>
            </a:extLst>
          </p:cNvPr>
          <p:cNvPicPr>
            <a:picLocks noChangeAspect="1"/>
          </p:cNvPicPr>
          <p:nvPr/>
        </p:nvPicPr>
        <p:blipFill>
          <a:blip r:embed="rId5"/>
          <a:stretch>
            <a:fillRect/>
          </a:stretch>
        </p:blipFill>
        <p:spPr>
          <a:xfrm rot="10800000">
            <a:off x="11850912" y="1689148"/>
            <a:ext cx="334433" cy="1752600"/>
          </a:xfrm>
          <a:prstGeom prst="rect">
            <a:avLst/>
          </a:prstGeom>
        </p:spPr>
      </p:pic>
      <p:pic>
        <p:nvPicPr>
          <p:cNvPr id="16" name="Picture 15">
            <a:extLst>
              <a:ext uri="{FF2B5EF4-FFF2-40B4-BE49-F238E27FC236}">
                <a16:creationId xmlns:a16="http://schemas.microsoft.com/office/drawing/2014/main" id="{C53BA76B-6EBF-BC45-B40F-F4532843E3B0}"/>
              </a:ext>
            </a:extLst>
          </p:cNvPr>
          <p:cNvPicPr>
            <a:picLocks noChangeAspect="1"/>
          </p:cNvPicPr>
          <p:nvPr/>
        </p:nvPicPr>
        <p:blipFill>
          <a:blip r:embed="rId5"/>
          <a:stretch>
            <a:fillRect/>
          </a:stretch>
        </p:blipFill>
        <p:spPr>
          <a:xfrm>
            <a:off x="11850912" y="3441747"/>
            <a:ext cx="334433" cy="1752600"/>
          </a:xfrm>
          <a:prstGeom prst="rect">
            <a:avLst/>
          </a:prstGeom>
        </p:spPr>
      </p:pic>
      <p:pic>
        <p:nvPicPr>
          <p:cNvPr id="17" name="Picture 16">
            <a:extLst>
              <a:ext uri="{FF2B5EF4-FFF2-40B4-BE49-F238E27FC236}">
                <a16:creationId xmlns:a16="http://schemas.microsoft.com/office/drawing/2014/main" id="{95D0321E-FA7D-6741-95B4-7B5295628A10}"/>
              </a:ext>
            </a:extLst>
          </p:cNvPr>
          <p:cNvPicPr>
            <a:picLocks noChangeAspect="1"/>
          </p:cNvPicPr>
          <p:nvPr/>
        </p:nvPicPr>
        <p:blipFill>
          <a:blip r:embed="rId5"/>
          <a:stretch>
            <a:fillRect/>
          </a:stretch>
        </p:blipFill>
        <p:spPr>
          <a:xfrm rot="10800000">
            <a:off x="11850910" y="5109120"/>
            <a:ext cx="334433" cy="1770651"/>
          </a:xfrm>
          <a:prstGeom prst="rect">
            <a:avLst/>
          </a:prstGeom>
        </p:spPr>
      </p:pic>
    </p:spTree>
    <p:extLst>
      <p:ext uri="{BB962C8B-B14F-4D97-AF65-F5344CB8AC3E}">
        <p14:creationId xmlns:p14="http://schemas.microsoft.com/office/powerpoint/2010/main" val="423457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1368-B344-374D-83E5-237AF8DAA309}"/>
              </a:ext>
            </a:extLst>
          </p:cNvPr>
          <p:cNvSpPr>
            <a:spLocks noGrp="1"/>
          </p:cNvSpPr>
          <p:nvPr>
            <p:ph type="title"/>
          </p:nvPr>
        </p:nvSpPr>
        <p:spPr>
          <a:xfrm>
            <a:off x="179617" y="365125"/>
            <a:ext cx="11353800" cy="1290105"/>
          </a:xfrm>
        </p:spPr>
        <p:txBody>
          <a:bodyPr>
            <a:normAutofit/>
          </a:bodyPr>
          <a:lstStyle/>
          <a:p>
            <a:r>
              <a:rPr lang="en-US" sz="4000" b="1" dirty="0">
                <a:latin typeface="+mn-lt"/>
              </a:rPr>
              <a:t>Cons of Polarized Epithelial Monolayers </a:t>
            </a:r>
          </a:p>
        </p:txBody>
      </p:sp>
      <p:sp>
        <p:nvSpPr>
          <p:cNvPr id="4" name="Rectangle 3">
            <a:extLst>
              <a:ext uri="{FF2B5EF4-FFF2-40B4-BE49-F238E27FC236}">
                <a16:creationId xmlns:a16="http://schemas.microsoft.com/office/drawing/2014/main" id="{F9735949-232A-3045-85B4-94EB1261705D}"/>
              </a:ext>
            </a:extLst>
          </p:cNvPr>
          <p:cNvSpPr/>
          <p:nvPr/>
        </p:nvSpPr>
        <p:spPr>
          <a:xfrm>
            <a:off x="206831" y="6363687"/>
            <a:ext cx="8430986" cy="400110"/>
          </a:xfrm>
          <a:prstGeom prst="rect">
            <a:avLst/>
          </a:prstGeom>
        </p:spPr>
        <p:txBody>
          <a:bodyPr wrap="square">
            <a:spAutoFit/>
          </a:bodyPr>
          <a:lstStyle/>
          <a:p>
            <a:r>
              <a:rPr lang="en-US" sz="1000" dirty="0">
                <a:solidFill>
                  <a:srgbClr val="336699"/>
                </a:solidFill>
                <a:latin typeface="archivo_narrowregular"/>
                <a:hlinkClick r:id="rId2"/>
              </a:rPr>
              <a:t>Environmental Chemicals, the Human Microbiome, and Health Risk</a:t>
            </a:r>
            <a:endParaRPr lang="en-US" sz="1000" dirty="0">
              <a:solidFill>
                <a:srgbClr val="999999"/>
              </a:solidFill>
              <a:latin typeface="archivo_narrowregular"/>
            </a:endParaRPr>
          </a:p>
          <a:p>
            <a:r>
              <a:rPr lang="en-US" sz="1000" dirty="0">
                <a:solidFill>
                  <a:srgbClr val="333333"/>
                </a:solidFill>
                <a:latin typeface="archivo_narrowregular"/>
              </a:rPr>
              <a:t>A Research Strategy (2018). </a:t>
            </a:r>
            <a:r>
              <a:rPr lang="en-US" sz="1000" dirty="0">
                <a:hlinkClick r:id="rId3"/>
              </a:rPr>
              <a:t>https://www.nap.edu/catalog/24960/environmental-chemicals-the-human-microbiome-and-health-risk-a-research</a:t>
            </a:r>
            <a:endParaRPr lang="en-US" sz="1000" dirty="0"/>
          </a:p>
        </p:txBody>
      </p:sp>
      <p:pic>
        <p:nvPicPr>
          <p:cNvPr id="5" name="Picture 4">
            <a:extLst>
              <a:ext uri="{FF2B5EF4-FFF2-40B4-BE49-F238E27FC236}">
                <a16:creationId xmlns:a16="http://schemas.microsoft.com/office/drawing/2014/main" id="{1550680A-F289-804A-9912-D5E5799FD3BA}"/>
              </a:ext>
            </a:extLst>
          </p:cNvPr>
          <p:cNvPicPr>
            <a:picLocks noChangeAspect="1"/>
          </p:cNvPicPr>
          <p:nvPr/>
        </p:nvPicPr>
        <p:blipFill rotWithShape="1">
          <a:blip r:embed="rId4"/>
          <a:srcRect l="69527"/>
          <a:stretch/>
        </p:blipFill>
        <p:spPr>
          <a:xfrm>
            <a:off x="10499271" y="0"/>
            <a:ext cx="2055572" cy="6858000"/>
          </a:xfrm>
          <a:prstGeom prst="rect">
            <a:avLst/>
          </a:prstGeom>
        </p:spPr>
      </p:pic>
      <p:sp>
        <p:nvSpPr>
          <p:cNvPr id="6" name="Rectangle 5">
            <a:extLst>
              <a:ext uri="{FF2B5EF4-FFF2-40B4-BE49-F238E27FC236}">
                <a16:creationId xmlns:a16="http://schemas.microsoft.com/office/drawing/2014/main" id="{C3F8E6B8-FEF1-5343-BF85-9C8DCAA0A45B}"/>
              </a:ext>
            </a:extLst>
          </p:cNvPr>
          <p:cNvSpPr/>
          <p:nvPr/>
        </p:nvSpPr>
        <p:spPr>
          <a:xfrm>
            <a:off x="10484548" y="6504061"/>
            <a:ext cx="2512997" cy="215444"/>
          </a:xfrm>
          <a:prstGeom prst="rect">
            <a:avLst/>
          </a:prstGeom>
        </p:spPr>
        <p:txBody>
          <a:bodyPr wrap="square">
            <a:spAutoFit/>
          </a:bodyPr>
          <a:lstStyle/>
          <a:p>
            <a:r>
              <a:rPr lang="en-US" sz="800" dirty="0">
                <a:solidFill>
                  <a:schemeClr val="bg1"/>
                </a:solidFill>
                <a:hlinkClick r:id="rId5">
                  <a:extLst>
                    <a:ext uri="{A12FA001-AC4F-418D-AE19-62706E023703}">
                      <ahyp:hlinkClr xmlns:ahyp="http://schemas.microsoft.com/office/drawing/2018/hyperlinkcolor" val="tx"/>
                    </a:ext>
                  </a:extLst>
                </a:hlinkClick>
              </a:rPr>
              <a:t>https://www.pnas.org/content/106/27/11143</a:t>
            </a:r>
            <a:endParaRPr lang="en-US" sz="800" dirty="0">
              <a:solidFill>
                <a:schemeClr val="bg1"/>
              </a:solidFill>
            </a:endParaRPr>
          </a:p>
        </p:txBody>
      </p:sp>
      <p:sp>
        <p:nvSpPr>
          <p:cNvPr id="7" name="TextBox 6">
            <a:extLst>
              <a:ext uri="{FF2B5EF4-FFF2-40B4-BE49-F238E27FC236}">
                <a16:creationId xmlns:a16="http://schemas.microsoft.com/office/drawing/2014/main" id="{B8476B92-2B47-FE48-B721-25BF3DCBFC24}"/>
              </a:ext>
            </a:extLst>
          </p:cNvPr>
          <p:cNvSpPr txBox="1"/>
          <p:nvPr/>
        </p:nvSpPr>
        <p:spPr>
          <a:xfrm>
            <a:off x="838201" y="1910439"/>
            <a:ext cx="9218368" cy="3046988"/>
          </a:xfrm>
          <a:prstGeom prst="rect">
            <a:avLst/>
          </a:prstGeom>
          <a:noFill/>
          <a:ln w="25400">
            <a:noFill/>
          </a:ln>
        </p:spPr>
        <p:txBody>
          <a:bodyPr wrap="square" rtlCol="0">
            <a:spAutoFit/>
          </a:bodyPr>
          <a:lstStyle/>
          <a:p>
            <a:pPr lvl="1"/>
            <a:endParaRPr lang="en-US" sz="2400" dirty="0"/>
          </a:p>
          <a:p>
            <a:pPr marL="285750" indent="-285750">
              <a:buFont typeface="Arial" panose="020B0604020202020204" pitchFamily="34" charset="0"/>
              <a:buChar char="•"/>
            </a:pPr>
            <a:r>
              <a:rPr lang="en-US" sz="2400" dirty="0"/>
              <a:t>Lack of secondary epithelial structures, such as villi and crypts</a:t>
            </a:r>
          </a:p>
          <a:p>
            <a:pPr marL="285750" indent="-285750">
              <a:buFont typeface="Arial" panose="020B0604020202020204" pitchFamily="34" charset="0"/>
              <a:buChar char="•"/>
            </a:pPr>
            <a:r>
              <a:rPr lang="en-US" sz="2400" dirty="0"/>
              <a:t>Absence of additional epithelial-cell and other subtypes*</a:t>
            </a:r>
          </a:p>
          <a:p>
            <a:pPr marL="15875" lvl="1"/>
            <a:r>
              <a:rPr lang="en-US" sz="2400" dirty="0"/>
              <a:t>	 Goblet, enteroendocrine, stromal cells and immune cells </a:t>
            </a:r>
          </a:p>
          <a:p>
            <a:pPr marL="15875" lvl="1" indent="276225">
              <a:buFont typeface="Arial" panose="020B0604020202020204" pitchFamily="34" charset="0"/>
              <a:buChar char="•"/>
            </a:pPr>
            <a:r>
              <a:rPr lang="en-US" sz="2400" dirty="0"/>
              <a:t> Lack of mucus layers between host and microbial cells </a:t>
            </a:r>
          </a:p>
          <a:p>
            <a:pPr marL="15875" lvl="1" indent="276225">
              <a:buFont typeface="Arial" panose="020B0604020202020204" pitchFamily="34" charset="0"/>
              <a:buChar char="•"/>
            </a:pPr>
            <a:r>
              <a:rPr lang="en-US" sz="2400" dirty="0"/>
              <a:t>Difficult to incorporate </a:t>
            </a:r>
            <a:r>
              <a:rPr lang="en-US" sz="2400" dirty="0" err="1"/>
              <a:t>multiorganism</a:t>
            </a:r>
            <a:r>
              <a:rPr lang="en-US" sz="2400" dirty="0"/>
              <a:t> microbial-community components</a:t>
            </a:r>
          </a:p>
          <a:p>
            <a:endParaRPr lang="en-US" sz="2400" dirty="0"/>
          </a:p>
        </p:txBody>
      </p:sp>
    </p:spTree>
    <p:extLst>
      <p:ext uri="{BB962C8B-B14F-4D97-AF65-F5344CB8AC3E}">
        <p14:creationId xmlns:p14="http://schemas.microsoft.com/office/powerpoint/2010/main" val="672787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EDCA-E8B0-C14D-B653-5E19097C20F8}"/>
              </a:ext>
            </a:extLst>
          </p:cNvPr>
          <p:cNvSpPr>
            <a:spLocks noGrp="1"/>
          </p:cNvSpPr>
          <p:nvPr>
            <p:ph type="title"/>
          </p:nvPr>
        </p:nvSpPr>
        <p:spPr/>
        <p:txBody>
          <a:bodyPr/>
          <a:lstStyle/>
          <a:p>
            <a:r>
              <a:rPr lang="en-US" b="1" dirty="0"/>
              <a:t>Experiments….</a:t>
            </a:r>
          </a:p>
        </p:txBody>
      </p:sp>
      <p:pic>
        <p:nvPicPr>
          <p:cNvPr id="4" name="Picture 3">
            <a:extLst>
              <a:ext uri="{FF2B5EF4-FFF2-40B4-BE49-F238E27FC236}">
                <a16:creationId xmlns:a16="http://schemas.microsoft.com/office/drawing/2014/main" id="{0E2ED5A2-8BFA-334D-B2C8-CBECE4E4D30B}"/>
              </a:ext>
            </a:extLst>
          </p:cNvPr>
          <p:cNvPicPr>
            <a:picLocks noChangeAspect="1"/>
          </p:cNvPicPr>
          <p:nvPr/>
        </p:nvPicPr>
        <p:blipFill>
          <a:blip r:embed="rId2"/>
          <a:stretch>
            <a:fillRect/>
          </a:stretch>
        </p:blipFill>
        <p:spPr>
          <a:xfrm>
            <a:off x="2332267" y="2664275"/>
            <a:ext cx="6858003" cy="3292929"/>
          </a:xfrm>
          <a:prstGeom prst="rect">
            <a:avLst/>
          </a:prstGeom>
        </p:spPr>
      </p:pic>
      <p:sp>
        <p:nvSpPr>
          <p:cNvPr id="5" name="Rectangle 4">
            <a:extLst>
              <a:ext uri="{FF2B5EF4-FFF2-40B4-BE49-F238E27FC236}">
                <a16:creationId xmlns:a16="http://schemas.microsoft.com/office/drawing/2014/main" id="{605F15BA-8F72-E741-A191-1AEE9E960277}"/>
              </a:ext>
            </a:extLst>
          </p:cNvPr>
          <p:cNvSpPr/>
          <p:nvPr/>
        </p:nvSpPr>
        <p:spPr>
          <a:xfrm>
            <a:off x="5410204" y="568634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450168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D5DE-1CE7-EB40-B8DF-F26AADC86529}"/>
              </a:ext>
            </a:extLst>
          </p:cNvPr>
          <p:cNvSpPr>
            <a:spLocks noGrp="1"/>
          </p:cNvSpPr>
          <p:nvPr>
            <p:ph type="title"/>
          </p:nvPr>
        </p:nvSpPr>
        <p:spPr/>
        <p:txBody>
          <a:bodyPr/>
          <a:lstStyle/>
          <a:p>
            <a:r>
              <a:rPr lang="en-US" b="1" dirty="0"/>
              <a:t>Gut-on-a-chip</a:t>
            </a:r>
          </a:p>
        </p:txBody>
      </p:sp>
      <p:sp>
        <p:nvSpPr>
          <p:cNvPr id="3" name="Content Placeholder 2">
            <a:extLst>
              <a:ext uri="{FF2B5EF4-FFF2-40B4-BE49-F238E27FC236}">
                <a16:creationId xmlns:a16="http://schemas.microsoft.com/office/drawing/2014/main" id="{31074B65-D05A-5243-86AB-6F6A8886DE88}"/>
              </a:ext>
            </a:extLst>
          </p:cNvPr>
          <p:cNvSpPr>
            <a:spLocks noGrp="1"/>
          </p:cNvSpPr>
          <p:nvPr>
            <p:ph idx="1"/>
          </p:nvPr>
        </p:nvSpPr>
        <p:spPr>
          <a:xfrm>
            <a:off x="838200" y="1825624"/>
            <a:ext cx="6591300" cy="4918075"/>
          </a:xfrm>
        </p:spPr>
        <p:txBody>
          <a:bodyPr>
            <a:normAutofit fontScale="92500" lnSpcReduction="20000"/>
          </a:bodyPr>
          <a:lstStyle/>
          <a:p>
            <a:r>
              <a:rPr lang="en-US" dirty="0"/>
              <a:t>Gut-on-a-chip (GOC) technology uses microfluidic platforms to grow intestinal epithelial cells and mimic the movement of fluids through the gut (</a:t>
            </a:r>
            <a:r>
              <a:rPr lang="en-US" dirty="0">
                <a:hlinkClick r:id="rId3"/>
              </a:rPr>
              <a:t>Kim and Ingber 2013</a:t>
            </a:r>
            <a:r>
              <a:rPr lang="en-US" dirty="0"/>
              <a:t>)</a:t>
            </a:r>
          </a:p>
          <a:p>
            <a:r>
              <a:rPr lang="en-US" dirty="0"/>
              <a:t>GOC enables formation of intestinal-tissue structures with specialized cell types, such as absorptive, goblet, enteroendocrine, and Paneth cells.</a:t>
            </a:r>
          </a:p>
          <a:p>
            <a:r>
              <a:rPr lang="en-US" dirty="0"/>
              <a:t>GOC structures exhibit barrier properties, including mucosal linings and peristaltic motion. </a:t>
            </a:r>
          </a:p>
          <a:p>
            <a:r>
              <a:rPr lang="en-US" dirty="0"/>
              <a:t>Continuous movement of fluids can enable persistent microbial </a:t>
            </a:r>
            <a:r>
              <a:rPr lang="en-US" dirty="0" err="1"/>
              <a:t>microcolonization</a:t>
            </a:r>
            <a:r>
              <a:rPr lang="en-US" dirty="0"/>
              <a:t> as a continuous-culture system (</a:t>
            </a:r>
            <a:r>
              <a:rPr lang="en-US" dirty="0">
                <a:hlinkClick r:id="rId3"/>
              </a:rPr>
              <a:t>Kim et al. 2012</a:t>
            </a:r>
            <a:r>
              <a:rPr lang="en-US" dirty="0"/>
              <a:t>, </a:t>
            </a:r>
            <a:r>
              <a:rPr lang="en-US" dirty="0">
                <a:hlinkClick r:id="rId3"/>
              </a:rPr>
              <a:t>2016</a:t>
            </a:r>
            <a:r>
              <a:rPr lang="en-US" dirty="0"/>
              <a:t>). </a:t>
            </a:r>
          </a:p>
        </p:txBody>
      </p:sp>
      <p:pic>
        <p:nvPicPr>
          <p:cNvPr id="5" name="Picture 4">
            <a:extLst>
              <a:ext uri="{FF2B5EF4-FFF2-40B4-BE49-F238E27FC236}">
                <a16:creationId xmlns:a16="http://schemas.microsoft.com/office/drawing/2014/main" id="{81591AB7-94BB-894D-8938-02ABD655135E}"/>
              </a:ext>
            </a:extLst>
          </p:cNvPr>
          <p:cNvPicPr>
            <a:picLocks noChangeAspect="1"/>
          </p:cNvPicPr>
          <p:nvPr/>
        </p:nvPicPr>
        <p:blipFill>
          <a:blip r:embed="rId4"/>
          <a:stretch>
            <a:fillRect/>
          </a:stretch>
        </p:blipFill>
        <p:spPr>
          <a:xfrm>
            <a:off x="7979229" y="1916339"/>
            <a:ext cx="3630386" cy="3025322"/>
          </a:xfrm>
          <a:prstGeom prst="rect">
            <a:avLst/>
          </a:prstGeom>
        </p:spPr>
      </p:pic>
      <p:sp>
        <p:nvSpPr>
          <p:cNvPr id="6" name="TextBox 5">
            <a:extLst>
              <a:ext uri="{FF2B5EF4-FFF2-40B4-BE49-F238E27FC236}">
                <a16:creationId xmlns:a16="http://schemas.microsoft.com/office/drawing/2014/main" id="{E8338285-65A5-5E42-BD82-0D95D8E553FF}"/>
              </a:ext>
            </a:extLst>
          </p:cNvPr>
          <p:cNvSpPr txBox="1"/>
          <p:nvPr/>
        </p:nvSpPr>
        <p:spPr>
          <a:xfrm>
            <a:off x="7984673" y="5017634"/>
            <a:ext cx="2503249" cy="369332"/>
          </a:xfrm>
          <a:prstGeom prst="rect">
            <a:avLst/>
          </a:prstGeom>
          <a:noFill/>
        </p:spPr>
        <p:txBody>
          <a:bodyPr wrap="none" rtlCol="0">
            <a:spAutoFit/>
          </a:bodyPr>
          <a:lstStyle/>
          <a:p>
            <a:r>
              <a:rPr lang="en-US" dirty="0"/>
              <a:t>DOI: 10.1039/c2lc40074j</a:t>
            </a:r>
          </a:p>
        </p:txBody>
      </p:sp>
    </p:spTree>
    <p:extLst>
      <p:ext uri="{BB962C8B-B14F-4D97-AF65-F5344CB8AC3E}">
        <p14:creationId xmlns:p14="http://schemas.microsoft.com/office/powerpoint/2010/main" val="1812674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91E8-ADC4-1646-B6EF-75BF266DB919}"/>
              </a:ext>
            </a:extLst>
          </p:cNvPr>
          <p:cNvSpPr>
            <a:spLocks noGrp="1"/>
          </p:cNvSpPr>
          <p:nvPr>
            <p:ph type="title"/>
          </p:nvPr>
        </p:nvSpPr>
        <p:spPr>
          <a:xfrm>
            <a:off x="146957" y="316140"/>
            <a:ext cx="12045043" cy="1325563"/>
          </a:xfrm>
        </p:spPr>
        <p:txBody>
          <a:bodyPr>
            <a:normAutofit/>
          </a:bodyPr>
          <a:lstStyle/>
          <a:p>
            <a:r>
              <a:rPr lang="en-US" b="1" dirty="0">
                <a:latin typeface="+mn-lt"/>
              </a:rPr>
              <a:t>Cons of Gut on a Chip</a:t>
            </a:r>
            <a:br>
              <a:rPr lang="en-US" b="1" dirty="0">
                <a:latin typeface="+mn-lt"/>
              </a:rPr>
            </a:br>
            <a:r>
              <a:rPr lang="en-US" dirty="0">
                <a:latin typeface="+mn-lt"/>
              </a:rPr>
              <a:t>	</a:t>
            </a:r>
            <a:r>
              <a:rPr lang="en-US" sz="3600" dirty="0">
                <a:latin typeface="+mn-lt"/>
              </a:rPr>
              <a:t>lots of iterations (so know what is actually on the Chip)</a:t>
            </a:r>
          </a:p>
        </p:txBody>
      </p:sp>
      <p:sp>
        <p:nvSpPr>
          <p:cNvPr id="3" name="Content Placeholder 2">
            <a:extLst>
              <a:ext uri="{FF2B5EF4-FFF2-40B4-BE49-F238E27FC236}">
                <a16:creationId xmlns:a16="http://schemas.microsoft.com/office/drawing/2014/main" id="{BE87B5FB-ECA9-DC45-967F-FD397EE99F97}"/>
              </a:ext>
            </a:extLst>
          </p:cNvPr>
          <p:cNvSpPr>
            <a:spLocks noGrp="1"/>
          </p:cNvSpPr>
          <p:nvPr>
            <p:ph idx="1"/>
          </p:nvPr>
        </p:nvSpPr>
        <p:spPr/>
        <p:txBody>
          <a:bodyPr>
            <a:normAutofit fontScale="92500"/>
          </a:bodyPr>
          <a:lstStyle/>
          <a:p>
            <a:r>
              <a:rPr lang="en-US" dirty="0"/>
              <a:t>Only incorporate limited components of the 4-layered intestinal wall, and these missing features might play a significant role in some disorders. </a:t>
            </a:r>
          </a:p>
          <a:p>
            <a:pPr lvl="1"/>
            <a:r>
              <a:rPr lang="en-US" dirty="0"/>
              <a:t>No smooth muscle cells </a:t>
            </a:r>
          </a:p>
          <a:p>
            <a:pPr lvl="1"/>
            <a:r>
              <a:rPr lang="en-US" dirty="0"/>
              <a:t>Poor modeling to date of the enteric nervous system</a:t>
            </a:r>
          </a:p>
          <a:p>
            <a:pPr lvl="1"/>
            <a:r>
              <a:rPr lang="en-US" dirty="0"/>
              <a:t>Immune system often not incorporated</a:t>
            </a:r>
          </a:p>
          <a:p>
            <a:pPr lvl="1"/>
            <a:endParaRPr lang="en-US" dirty="0"/>
          </a:p>
          <a:p>
            <a:pPr marL="342900" lvl="1" indent="-342900"/>
            <a:r>
              <a:rPr lang="en-US" sz="2800" dirty="0"/>
              <a:t>Polydimethylsiloxane (PDMS) which is used in microfluidic organ devices adsorbs many small and hydrophobic molecules which may prove problematic for studying microbial metabolites and drugs. </a:t>
            </a:r>
          </a:p>
          <a:p>
            <a:pPr marL="342900" lvl="1" indent="-342900"/>
            <a:endParaRPr lang="en-US" sz="2800" dirty="0"/>
          </a:p>
          <a:p>
            <a:pPr marL="342900" lvl="1" indent="-342900"/>
            <a:r>
              <a:rPr lang="en-US" sz="2800" dirty="0"/>
              <a:t>Expensive and requires a fair degree of specialized expertise</a:t>
            </a:r>
          </a:p>
          <a:p>
            <a:endParaRPr lang="en-US" dirty="0"/>
          </a:p>
        </p:txBody>
      </p:sp>
      <p:pic>
        <p:nvPicPr>
          <p:cNvPr id="4" name="Picture 3">
            <a:extLst>
              <a:ext uri="{FF2B5EF4-FFF2-40B4-BE49-F238E27FC236}">
                <a16:creationId xmlns:a16="http://schemas.microsoft.com/office/drawing/2014/main" id="{78764D18-3CC7-0947-BF08-056077560F42}"/>
              </a:ext>
            </a:extLst>
          </p:cNvPr>
          <p:cNvPicPr>
            <a:picLocks noChangeAspect="1"/>
          </p:cNvPicPr>
          <p:nvPr/>
        </p:nvPicPr>
        <p:blipFill>
          <a:blip r:embed="rId2"/>
          <a:stretch>
            <a:fillRect/>
          </a:stretch>
        </p:blipFill>
        <p:spPr>
          <a:xfrm>
            <a:off x="10845800" y="4826000"/>
            <a:ext cx="1346200" cy="2032000"/>
          </a:xfrm>
          <a:prstGeom prst="rect">
            <a:avLst/>
          </a:prstGeom>
        </p:spPr>
      </p:pic>
    </p:spTree>
    <p:extLst>
      <p:ext uri="{BB962C8B-B14F-4D97-AF65-F5344CB8AC3E}">
        <p14:creationId xmlns:p14="http://schemas.microsoft.com/office/powerpoint/2010/main" val="3234027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EDCA-E8B0-C14D-B653-5E19097C20F8}"/>
              </a:ext>
            </a:extLst>
          </p:cNvPr>
          <p:cNvSpPr>
            <a:spLocks noGrp="1"/>
          </p:cNvSpPr>
          <p:nvPr>
            <p:ph type="title"/>
          </p:nvPr>
        </p:nvSpPr>
        <p:spPr/>
        <p:txBody>
          <a:bodyPr/>
          <a:lstStyle/>
          <a:p>
            <a:r>
              <a:rPr lang="en-US" b="1" dirty="0"/>
              <a:t>Experiments….</a:t>
            </a:r>
          </a:p>
        </p:txBody>
      </p:sp>
      <p:pic>
        <p:nvPicPr>
          <p:cNvPr id="4" name="Picture 3">
            <a:extLst>
              <a:ext uri="{FF2B5EF4-FFF2-40B4-BE49-F238E27FC236}">
                <a16:creationId xmlns:a16="http://schemas.microsoft.com/office/drawing/2014/main" id="{0E2ED5A2-8BFA-334D-B2C8-CBECE4E4D30B}"/>
              </a:ext>
            </a:extLst>
          </p:cNvPr>
          <p:cNvPicPr>
            <a:picLocks noChangeAspect="1"/>
          </p:cNvPicPr>
          <p:nvPr/>
        </p:nvPicPr>
        <p:blipFill>
          <a:blip r:embed="rId2"/>
          <a:stretch>
            <a:fillRect/>
          </a:stretch>
        </p:blipFill>
        <p:spPr>
          <a:xfrm>
            <a:off x="2332267" y="2664275"/>
            <a:ext cx="6858003" cy="3292929"/>
          </a:xfrm>
          <a:prstGeom prst="rect">
            <a:avLst/>
          </a:prstGeom>
        </p:spPr>
      </p:pic>
      <p:sp>
        <p:nvSpPr>
          <p:cNvPr id="5" name="Rectangle 4">
            <a:extLst>
              <a:ext uri="{FF2B5EF4-FFF2-40B4-BE49-F238E27FC236}">
                <a16:creationId xmlns:a16="http://schemas.microsoft.com/office/drawing/2014/main" id="{605F15BA-8F72-E741-A191-1AEE9E960277}"/>
              </a:ext>
            </a:extLst>
          </p:cNvPr>
          <p:cNvSpPr/>
          <p:nvPr/>
        </p:nvSpPr>
        <p:spPr>
          <a:xfrm>
            <a:off x="5410204" y="568634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801644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421A7-861C-0342-BB02-12F9F1CE056B}"/>
              </a:ext>
            </a:extLst>
          </p:cNvPr>
          <p:cNvSpPr>
            <a:spLocks noGrp="1"/>
          </p:cNvSpPr>
          <p:nvPr>
            <p:ph type="title"/>
          </p:nvPr>
        </p:nvSpPr>
        <p:spPr/>
        <p:txBody>
          <a:bodyPr/>
          <a:lstStyle/>
          <a:p>
            <a:r>
              <a:rPr lang="en-US" b="1" dirty="0">
                <a:latin typeface="+mn-lt"/>
              </a:rPr>
              <a:t>Organoid Culture System</a:t>
            </a:r>
          </a:p>
        </p:txBody>
      </p:sp>
      <p:sp>
        <p:nvSpPr>
          <p:cNvPr id="3" name="Content Placeholder 2">
            <a:extLst>
              <a:ext uri="{FF2B5EF4-FFF2-40B4-BE49-F238E27FC236}">
                <a16:creationId xmlns:a16="http://schemas.microsoft.com/office/drawing/2014/main" id="{6C363977-1D8D-1E43-AF82-6F5B3C5B39AF}"/>
              </a:ext>
            </a:extLst>
          </p:cNvPr>
          <p:cNvSpPr>
            <a:spLocks noGrp="1"/>
          </p:cNvSpPr>
          <p:nvPr>
            <p:ph idx="1"/>
          </p:nvPr>
        </p:nvSpPr>
        <p:spPr>
          <a:xfrm>
            <a:off x="201382" y="1825625"/>
            <a:ext cx="7346047" cy="4351338"/>
          </a:xfrm>
        </p:spPr>
        <p:txBody>
          <a:bodyPr>
            <a:normAutofit fontScale="40000" lnSpcReduction="20000"/>
          </a:bodyPr>
          <a:lstStyle/>
          <a:p>
            <a:r>
              <a:rPr lang="en-US" sz="5400" dirty="0"/>
              <a:t>Organ culture of intestinal tissue was first described in 1969 by Browning and Trier </a:t>
            </a:r>
          </a:p>
          <a:p>
            <a:r>
              <a:rPr lang="en-US" sz="5400" dirty="0"/>
              <a:t>Hans </a:t>
            </a:r>
            <a:r>
              <a:rPr lang="en-US" sz="5400" dirty="0" err="1"/>
              <a:t>Clever's</a:t>
            </a:r>
            <a:r>
              <a:rPr lang="en-US" sz="5400" dirty="0"/>
              <a:t> lab developed a method for isolating intestinal crypts from the small or large intestine of mice and propagating LGR5</a:t>
            </a:r>
            <a:r>
              <a:rPr lang="en-US" sz="5400" baseline="30000" dirty="0"/>
              <a:t>+</a:t>
            </a:r>
            <a:r>
              <a:rPr lang="en-US" sz="5400" dirty="0"/>
              <a:t> stem cells from mice that can be continuously passaged and propagated (Sato et al., </a:t>
            </a:r>
            <a:r>
              <a:rPr lang="en-US" sz="5400" dirty="0">
                <a:hlinkClick r:id="rId2"/>
              </a:rPr>
              <a:t>2009</a:t>
            </a:r>
            <a:r>
              <a:rPr lang="en-US" sz="5400" dirty="0"/>
              <a:t>), termed intestinal organoids</a:t>
            </a:r>
          </a:p>
          <a:p>
            <a:r>
              <a:rPr lang="en-US" sz="5400" dirty="0"/>
              <a:t>In 2014 Yin et al., reported methods to direct the differentiation of LGR5</a:t>
            </a:r>
            <a:r>
              <a:rPr lang="en-US" sz="5400" baseline="30000" dirty="0"/>
              <a:t>+</a:t>
            </a:r>
            <a:r>
              <a:rPr lang="en-US" sz="5400" dirty="0"/>
              <a:t> stem cells to become specific cell type (i.e., enterocytes, goblet cells, stem cells, enteroendocrine cells)</a:t>
            </a:r>
          </a:p>
          <a:p>
            <a:r>
              <a:rPr lang="en-US" sz="5400" dirty="0"/>
              <a:t>Human and mouse intestinal organoids have been used to study host-microbe, host-MAMP, and host-microbial metabolites interactions.</a:t>
            </a:r>
          </a:p>
          <a:p>
            <a:pPr marL="0" indent="0">
              <a:buNone/>
            </a:pPr>
            <a:endParaRPr lang="en-US" dirty="0"/>
          </a:p>
        </p:txBody>
      </p:sp>
      <p:pic>
        <p:nvPicPr>
          <p:cNvPr id="4" name="Picture 3">
            <a:extLst>
              <a:ext uri="{FF2B5EF4-FFF2-40B4-BE49-F238E27FC236}">
                <a16:creationId xmlns:a16="http://schemas.microsoft.com/office/drawing/2014/main" id="{6F1EC286-B085-BF4D-9E6C-CBF800C0699D}"/>
              </a:ext>
            </a:extLst>
          </p:cNvPr>
          <p:cNvPicPr>
            <a:picLocks noChangeAspect="1"/>
          </p:cNvPicPr>
          <p:nvPr/>
        </p:nvPicPr>
        <p:blipFill>
          <a:blip r:embed="rId3"/>
          <a:stretch>
            <a:fillRect/>
          </a:stretch>
        </p:blipFill>
        <p:spPr>
          <a:xfrm>
            <a:off x="7776664" y="727303"/>
            <a:ext cx="4213954" cy="5167312"/>
          </a:xfrm>
          <a:prstGeom prst="rect">
            <a:avLst/>
          </a:prstGeom>
        </p:spPr>
      </p:pic>
    </p:spTree>
    <p:extLst>
      <p:ext uri="{BB962C8B-B14F-4D97-AF65-F5344CB8AC3E}">
        <p14:creationId xmlns:p14="http://schemas.microsoft.com/office/powerpoint/2010/main" val="371132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2187-E0C7-D744-A7E8-600E90545845}"/>
              </a:ext>
            </a:extLst>
          </p:cNvPr>
          <p:cNvSpPr>
            <a:spLocks noGrp="1"/>
          </p:cNvSpPr>
          <p:nvPr>
            <p:ph type="title"/>
          </p:nvPr>
        </p:nvSpPr>
        <p:spPr>
          <a:xfrm>
            <a:off x="1866904" y="365125"/>
            <a:ext cx="10515600" cy="1325563"/>
          </a:xfrm>
        </p:spPr>
        <p:txBody>
          <a:bodyPr/>
          <a:lstStyle/>
          <a:p>
            <a:r>
              <a:rPr lang="en-US" b="1" dirty="0"/>
              <a:t>Intestinal organoids and spheroids</a:t>
            </a:r>
          </a:p>
        </p:txBody>
      </p:sp>
      <p:pic>
        <p:nvPicPr>
          <p:cNvPr id="5" name="Picture 4">
            <a:extLst>
              <a:ext uri="{FF2B5EF4-FFF2-40B4-BE49-F238E27FC236}">
                <a16:creationId xmlns:a16="http://schemas.microsoft.com/office/drawing/2014/main" id="{AE2C8327-57F8-7042-A982-C3F7F74DFFE7}"/>
              </a:ext>
            </a:extLst>
          </p:cNvPr>
          <p:cNvPicPr>
            <a:picLocks noChangeAspect="1"/>
          </p:cNvPicPr>
          <p:nvPr/>
        </p:nvPicPr>
        <p:blipFill>
          <a:blip r:embed="rId2"/>
          <a:stretch>
            <a:fillRect/>
          </a:stretch>
        </p:blipFill>
        <p:spPr>
          <a:xfrm>
            <a:off x="3654591" y="1825625"/>
            <a:ext cx="4860471" cy="4860471"/>
          </a:xfrm>
          <a:prstGeom prst="rect">
            <a:avLst/>
          </a:prstGeom>
        </p:spPr>
      </p:pic>
      <p:sp>
        <p:nvSpPr>
          <p:cNvPr id="4" name="Rectangle 3">
            <a:extLst>
              <a:ext uri="{FF2B5EF4-FFF2-40B4-BE49-F238E27FC236}">
                <a16:creationId xmlns:a16="http://schemas.microsoft.com/office/drawing/2014/main" id="{834C90F8-A251-EC45-8136-4E6029CBCFA1}"/>
              </a:ext>
            </a:extLst>
          </p:cNvPr>
          <p:cNvSpPr/>
          <p:nvPr/>
        </p:nvSpPr>
        <p:spPr>
          <a:xfrm>
            <a:off x="3654591" y="6281447"/>
            <a:ext cx="3401893" cy="369332"/>
          </a:xfrm>
          <a:prstGeom prst="rect">
            <a:avLst/>
          </a:prstGeom>
        </p:spPr>
        <p:txBody>
          <a:bodyPr wrap="none">
            <a:spAutoFit/>
          </a:bodyPr>
          <a:lstStyle/>
          <a:p>
            <a:r>
              <a:rPr lang="en-US" sz="1000" b="1" dirty="0">
                <a:solidFill>
                  <a:schemeClr val="bg1"/>
                </a:solidFill>
                <a:hlinkClick r:id="rId3">
                  <a:extLst>
                    <a:ext uri="{A12FA001-AC4F-418D-AE19-62706E023703}">
                      <ahyp:hlinkClr xmlns:ahyp="http://schemas.microsoft.com/office/drawing/2018/hyperlinkcolor" val="tx"/>
                    </a:ext>
                  </a:extLst>
                </a:hlinkClick>
              </a:rPr>
              <a:t>https://www.ncbi.nlm.nih.gov/pmc/articles/PMC6240795</a:t>
            </a:r>
            <a:r>
              <a:rPr lang="en-US" b="1" dirty="0">
                <a:solidFill>
                  <a:schemeClr val="bg1"/>
                </a:solidFill>
                <a:hlinkClick r:id="rId3">
                  <a:extLst>
                    <a:ext uri="{A12FA001-AC4F-418D-AE19-62706E023703}">
                      <ahyp:hlinkClr xmlns:ahyp="http://schemas.microsoft.com/office/drawing/2018/hyperlinkcolor" val="tx"/>
                    </a:ext>
                  </a:extLst>
                </a:hlinkClick>
              </a:rPr>
              <a:t>/</a:t>
            </a:r>
            <a:endParaRPr lang="en-US" b="1" dirty="0">
              <a:solidFill>
                <a:schemeClr val="bg1"/>
              </a:solidFill>
            </a:endParaRPr>
          </a:p>
        </p:txBody>
      </p:sp>
    </p:spTree>
    <p:extLst>
      <p:ext uri="{BB962C8B-B14F-4D97-AF65-F5344CB8AC3E}">
        <p14:creationId xmlns:p14="http://schemas.microsoft.com/office/powerpoint/2010/main" val="1926723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842E7-B993-CE48-BE43-F51C5457D203}"/>
              </a:ext>
            </a:extLst>
          </p:cNvPr>
          <p:cNvSpPr>
            <a:spLocks noGrp="1"/>
          </p:cNvSpPr>
          <p:nvPr>
            <p:ph type="title"/>
          </p:nvPr>
        </p:nvSpPr>
        <p:spPr/>
        <p:txBody>
          <a:bodyPr/>
          <a:lstStyle/>
          <a:p>
            <a:r>
              <a:rPr lang="en-US" b="1" dirty="0">
                <a:latin typeface="+mn-lt"/>
              </a:rPr>
              <a:t>Cons on Intestinal Organoids Cultures</a:t>
            </a:r>
          </a:p>
        </p:txBody>
      </p:sp>
      <p:sp>
        <p:nvSpPr>
          <p:cNvPr id="3" name="Content Placeholder 2">
            <a:extLst>
              <a:ext uri="{FF2B5EF4-FFF2-40B4-BE49-F238E27FC236}">
                <a16:creationId xmlns:a16="http://schemas.microsoft.com/office/drawing/2014/main" id="{25C84B26-6437-9B47-A523-A0D3BEE1B238}"/>
              </a:ext>
            </a:extLst>
          </p:cNvPr>
          <p:cNvSpPr>
            <a:spLocks noGrp="1"/>
          </p:cNvSpPr>
          <p:nvPr>
            <p:ph idx="1"/>
          </p:nvPr>
        </p:nvSpPr>
        <p:spPr/>
        <p:txBody>
          <a:bodyPr>
            <a:normAutofit fontScale="85000" lnSpcReduction="20000"/>
          </a:bodyPr>
          <a:lstStyle/>
          <a:p>
            <a:r>
              <a:rPr lang="en-US" dirty="0"/>
              <a:t>The 3D-architecture of organoids causes their polarity to be “inside-out” where the lumen is contained in the center of the spherical structure making it a challenge to carry out studies of host and microbe</a:t>
            </a:r>
          </a:p>
          <a:p>
            <a:pPr lvl="1"/>
            <a:r>
              <a:rPr lang="en-US" dirty="0"/>
              <a:t>There are now methods to flip them inside-out</a:t>
            </a:r>
          </a:p>
          <a:p>
            <a:pPr lvl="1"/>
            <a:endParaRPr lang="en-US" dirty="0"/>
          </a:p>
          <a:p>
            <a:r>
              <a:rPr lang="en-US" dirty="0"/>
              <a:t>Methods to introduce microbes, microbial metabolites and ligands such as microinjection are time consuming, require expertise, and are low through put</a:t>
            </a:r>
          </a:p>
          <a:p>
            <a:pPr lvl="1"/>
            <a:r>
              <a:rPr lang="en-US" dirty="0"/>
              <a:t>There are now methods to create 2-D monolayers out of these organoids facilitating exposure studies</a:t>
            </a:r>
          </a:p>
          <a:p>
            <a:pPr lvl="1"/>
            <a:endParaRPr lang="en-US" dirty="0"/>
          </a:p>
          <a:p>
            <a:pPr marL="174625" lvl="1" indent="-174625"/>
            <a:r>
              <a:rPr lang="en-US" sz="2800" dirty="0"/>
              <a:t>These cultures lack immune, neuronal, and stromal cells</a:t>
            </a:r>
          </a:p>
          <a:p>
            <a:pPr marL="631825" lvl="2" indent="-174625"/>
            <a:r>
              <a:rPr lang="en-US" sz="2400" dirty="0"/>
              <a:t>Investigators are working on add-back experiments</a:t>
            </a:r>
          </a:p>
          <a:p>
            <a:pPr marL="631825" lvl="2" indent="-174625"/>
            <a:endParaRPr lang="en-US" sz="2800" dirty="0"/>
          </a:p>
          <a:p>
            <a:pPr marL="228600" lvl="2" indent="-188913"/>
            <a:r>
              <a:rPr lang="en-US" sz="2800" dirty="0"/>
              <a:t>Culture system can be expensive (source of growth factor), requires expertise, and concerns about lab-to-lab variability</a:t>
            </a:r>
          </a:p>
          <a:p>
            <a:pPr marL="631825" lvl="2" indent="-174625"/>
            <a:endParaRPr lang="en-US" dirty="0"/>
          </a:p>
        </p:txBody>
      </p:sp>
      <p:pic>
        <p:nvPicPr>
          <p:cNvPr id="4" name="Picture 3">
            <a:extLst>
              <a:ext uri="{FF2B5EF4-FFF2-40B4-BE49-F238E27FC236}">
                <a16:creationId xmlns:a16="http://schemas.microsoft.com/office/drawing/2014/main" id="{FE7F8BEE-7207-0B45-9BA4-EC24B7667631}"/>
              </a:ext>
            </a:extLst>
          </p:cNvPr>
          <p:cNvPicPr>
            <a:picLocks noChangeAspect="1"/>
          </p:cNvPicPr>
          <p:nvPr/>
        </p:nvPicPr>
        <p:blipFill rotWithShape="1">
          <a:blip r:embed="rId2"/>
          <a:srcRect l="18494" r="23913"/>
          <a:stretch/>
        </p:blipFill>
        <p:spPr>
          <a:xfrm>
            <a:off x="11040606" y="681037"/>
            <a:ext cx="1151394" cy="1325563"/>
          </a:xfrm>
          <a:prstGeom prst="rect">
            <a:avLst/>
          </a:prstGeom>
        </p:spPr>
      </p:pic>
    </p:spTree>
    <p:extLst>
      <p:ext uri="{BB962C8B-B14F-4D97-AF65-F5344CB8AC3E}">
        <p14:creationId xmlns:p14="http://schemas.microsoft.com/office/powerpoint/2010/main" val="3880694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EDCA-E8B0-C14D-B653-5E19097C20F8}"/>
              </a:ext>
            </a:extLst>
          </p:cNvPr>
          <p:cNvSpPr>
            <a:spLocks noGrp="1"/>
          </p:cNvSpPr>
          <p:nvPr>
            <p:ph type="title"/>
          </p:nvPr>
        </p:nvSpPr>
        <p:spPr/>
        <p:txBody>
          <a:bodyPr/>
          <a:lstStyle/>
          <a:p>
            <a:r>
              <a:rPr lang="en-US" b="1" dirty="0"/>
              <a:t>Experiments….</a:t>
            </a:r>
          </a:p>
        </p:txBody>
      </p:sp>
      <p:pic>
        <p:nvPicPr>
          <p:cNvPr id="4" name="Picture 3">
            <a:extLst>
              <a:ext uri="{FF2B5EF4-FFF2-40B4-BE49-F238E27FC236}">
                <a16:creationId xmlns:a16="http://schemas.microsoft.com/office/drawing/2014/main" id="{0E2ED5A2-8BFA-334D-B2C8-CBECE4E4D30B}"/>
              </a:ext>
            </a:extLst>
          </p:cNvPr>
          <p:cNvPicPr>
            <a:picLocks noChangeAspect="1"/>
          </p:cNvPicPr>
          <p:nvPr/>
        </p:nvPicPr>
        <p:blipFill>
          <a:blip r:embed="rId2"/>
          <a:stretch>
            <a:fillRect/>
          </a:stretch>
        </p:blipFill>
        <p:spPr>
          <a:xfrm>
            <a:off x="2332267" y="2664275"/>
            <a:ext cx="6858003" cy="3292929"/>
          </a:xfrm>
          <a:prstGeom prst="rect">
            <a:avLst/>
          </a:prstGeom>
        </p:spPr>
      </p:pic>
      <p:sp>
        <p:nvSpPr>
          <p:cNvPr id="5" name="Rectangle 4">
            <a:extLst>
              <a:ext uri="{FF2B5EF4-FFF2-40B4-BE49-F238E27FC236}">
                <a16:creationId xmlns:a16="http://schemas.microsoft.com/office/drawing/2014/main" id="{605F15BA-8F72-E741-A191-1AEE9E960277}"/>
              </a:ext>
            </a:extLst>
          </p:cNvPr>
          <p:cNvSpPr/>
          <p:nvPr/>
        </p:nvSpPr>
        <p:spPr>
          <a:xfrm>
            <a:off x="5410204" y="568634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3672369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CC40-3DBB-3E4F-90DD-3A79E95CA655}"/>
              </a:ext>
            </a:extLst>
          </p:cNvPr>
          <p:cNvSpPr>
            <a:spLocks noGrp="1"/>
          </p:cNvSpPr>
          <p:nvPr>
            <p:ph type="title"/>
          </p:nvPr>
        </p:nvSpPr>
        <p:spPr>
          <a:xfrm>
            <a:off x="688072" y="160405"/>
            <a:ext cx="10515600" cy="1325563"/>
          </a:xfrm>
        </p:spPr>
        <p:txBody>
          <a:bodyPr/>
          <a:lstStyle/>
          <a:p>
            <a:r>
              <a:rPr lang="en-US" b="1" dirty="0">
                <a:latin typeface="+mn-lt"/>
              </a:rPr>
              <a:t>Animal Models &amp; husbandry– </a:t>
            </a:r>
            <a:br>
              <a:rPr lang="en-US" b="1" dirty="0">
                <a:latin typeface="+mn-lt"/>
              </a:rPr>
            </a:br>
            <a:r>
              <a:rPr lang="en-US" sz="3800" b="1" i="1" dirty="0">
                <a:latin typeface="+mn-lt"/>
              </a:rPr>
              <a:t>the work-horses of microbiome studies</a:t>
            </a:r>
          </a:p>
        </p:txBody>
      </p:sp>
      <p:pic>
        <p:nvPicPr>
          <p:cNvPr id="4" name="Picture 3">
            <a:extLst>
              <a:ext uri="{FF2B5EF4-FFF2-40B4-BE49-F238E27FC236}">
                <a16:creationId xmlns:a16="http://schemas.microsoft.com/office/drawing/2014/main" id="{8025BA46-E34D-CA4F-978A-2EFD603E2B82}"/>
              </a:ext>
            </a:extLst>
          </p:cNvPr>
          <p:cNvPicPr>
            <a:picLocks noChangeAspect="1"/>
          </p:cNvPicPr>
          <p:nvPr/>
        </p:nvPicPr>
        <p:blipFill rotWithShape="1">
          <a:blip r:embed="rId2"/>
          <a:srcRect t="3033"/>
          <a:stretch/>
        </p:blipFill>
        <p:spPr>
          <a:xfrm>
            <a:off x="2120898" y="1355272"/>
            <a:ext cx="7473477" cy="5550808"/>
          </a:xfrm>
          <a:prstGeom prst="rect">
            <a:avLst/>
          </a:prstGeom>
        </p:spPr>
      </p:pic>
      <p:pic>
        <p:nvPicPr>
          <p:cNvPr id="5" name="Picture 4">
            <a:extLst>
              <a:ext uri="{FF2B5EF4-FFF2-40B4-BE49-F238E27FC236}">
                <a16:creationId xmlns:a16="http://schemas.microsoft.com/office/drawing/2014/main" id="{2D11D764-8469-8C47-9D6C-6780CA896674}"/>
              </a:ext>
            </a:extLst>
          </p:cNvPr>
          <p:cNvPicPr>
            <a:picLocks noChangeAspect="1"/>
          </p:cNvPicPr>
          <p:nvPr/>
        </p:nvPicPr>
        <p:blipFill>
          <a:blip r:embed="rId3"/>
          <a:stretch>
            <a:fillRect/>
          </a:stretch>
        </p:blipFill>
        <p:spPr>
          <a:xfrm>
            <a:off x="9594376" y="0"/>
            <a:ext cx="2088108" cy="1044054"/>
          </a:xfrm>
          <a:prstGeom prst="rect">
            <a:avLst/>
          </a:prstGeom>
        </p:spPr>
      </p:pic>
      <p:sp>
        <p:nvSpPr>
          <p:cNvPr id="6" name="Rectangle 5">
            <a:extLst>
              <a:ext uri="{FF2B5EF4-FFF2-40B4-BE49-F238E27FC236}">
                <a16:creationId xmlns:a16="http://schemas.microsoft.com/office/drawing/2014/main" id="{4614DBFB-EA94-D94E-8F39-968208846D96}"/>
              </a:ext>
            </a:extLst>
          </p:cNvPr>
          <p:cNvSpPr/>
          <p:nvPr/>
        </p:nvSpPr>
        <p:spPr>
          <a:xfrm>
            <a:off x="6585271" y="6347375"/>
            <a:ext cx="1904934" cy="383112"/>
          </a:xfrm>
          <a:prstGeom prst="rect">
            <a:avLst/>
          </a:prstGeom>
        </p:spPr>
        <p:txBody>
          <a:bodyPr wrap="square">
            <a:spAutoFit/>
          </a:bodyPr>
          <a:lstStyle/>
          <a:p>
            <a:r>
              <a:rPr lang="en-US" dirty="0">
                <a:hlinkClick r:id="rId4"/>
              </a:rPr>
              <a:t>Leulier et al. 2017</a:t>
            </a:r>
            <a:endParaRPr lang="en-US" dirty="0"/>
          </a:p>
        </p:txBody>
      </p:sp>
    </p:spTree>
    <p:extLst>
      <p:ext uri="{BB962C8B-B14F-4D97-AF65-F5344CB8AC3E}">
        <p14:creationId xmlns:p14="http://schemas.microsoft.com/office/powerpoint/2010/main" val="234555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374184" y="2299922"/>
            <a:ext cx="6096000" cy="2554545"/>
          </a:xfrm>
          <a:prstGeom prst="rect">
            <a:avLst/>
          </a:prstGeom>
        </p:spPr>
        <p:txBody>
          <a:bodyPr>
            <a:spAutoFit/>
          </a:bodyPr>
          <a:lstStyle/>
          <a:p>
            <a:pPr marL="285750" indent="-285750">
              <a:buFont typeface="Arial" panose="020B0604020202020204" pitchFamily="34" charset="0"/>
              <a:buChar char="•"/>
            </a:pPr>
            <a:r>
              <a:rPr lang="en-US" sz="3200" b="1" dirty="0">
                <a:latin typeface="Arial" panose="020B0604020202020204" pitchFamily="34" charset="0"/>
                <a:cs typeface="Arial" panose="020B0604020202020204" pitchFamily="34" charset="0"/>
              </a:rPr>
              <a:t>Bioreactors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Polarized cell cultures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Gut-on-a-chip</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Organoids &amp; spheroids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Animals &amp; husbandry</a:t>
            </a:r>
          </a:p>
        </p:txBody>
      </p:sp>
      <p:pic>
        <p:nvPicPr>
          <p:cNvPr id="8" name="Picture 7">
            <a:extLst>
              <a:ext uri="{FF2B5EF4-FFF2-40B4-BE49-F238E27FC236}">
                <a16:creationId xmlns:a16="http://schemas.microsoft.com/office/drawing/2014/main" id="{3C1BA08A-3239-2046-90DE-0B16B9093F2A}"/>
              </a:ext>
            </a:extLst>
          </p:cNvPr>
          <p:cNvPicPr>
            <a:picLocks noChangeAspect="1"/>
          </p:cNvPicPr>
          <p:nvPr/>
        </p:nvPicPr>
        <p:blipFill>
          <a:blip r:embed="rId2"/>
          <a:stretch>
            <a:fillRect/>
          </a:stretch>
        </p:blipFill>
        <p:spPr>
          <a:xfrm rot="16200000">
            <a:off x="7116538" y="1782532"/>
            <a:ext cx="6858003" cy="3292929"/>
          </a:xfrm>
          <a:prstGeom prst="rect">
            <a:avLst/>
          </a:prstGeom>
        </p:spPr>
      </p:pic>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2910804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3A4B1ECB-F2EB-F84E-A080-A89D1700FC42}"/>
              </a:ext>
            </a:extLst>
          </p:cNvPr>
          <p:cNvSpPr>
            <a:spLocks noGrp="1"/>
          </p:cNvSpPr>
          <p:nvPr>
            <p:ph type="ctrTitle"/>
          </p:nvPr>
        </p:nvSpPr>
        <p:spPr>
          <a:xfrm>
            <a:off x="1789113" y="90489"/>
            <a:ext cx="8515350" cy="2016125"/>
          </a:xfrm>
        </p:spPr>
        <p:txBody>
          <a:bodyPr/>
          <a:lstStyle/>
          <a:p>
            <a:pPr eaLnBrk="1" hangingPunct="1"/>
            <a:r>
              <a:rPr lang="en-US" altLang="en-US" i="1">
                <a:ea typeface="ＭＳ Ｐゴシック" panose="020B0600070205080204" pitchFamily="34" charset="-128"/>
              </a:rPr>
              <a:t>Euprymna scolpes </a:t>
            </a:r>
            <a:r>
              <a:rPr lang="en-US" altLang="en-US">
                <a:ea typeface="ＭＳ Ｐゴシック" panose="020B0600070205080204" pitchFamily="34" charset="-128"/>
              </a:rPr>
              <a:t>and </a:t>
            </a:r>
            <a:r>
              <a:rPr lang="en-US" altLang="en-US" i="1">
                <a:ea typeface="ＭＳ Ｐゴシック" panose="020B0600070205080204" pitchFamily="34" charset="-128"/>
              </a:rPr>
              <a:t>Vibrio fischeri</a:t>
            </a:r>
          </a:p>
        </p:txBody>
      </p:sp>
      <p:pic>
        <p:nvPicPr>
          <p:cNvPr id="33794" name="Picture 3" descr="mmn.png">
            <a:extLst>
              <a:ext uri="{FF2B5EF4-FFF2-40B4-BE49-F238E27FC236}">
                <a16:creationId xmlns:a16="http://schemas.microsoft.com/office/drawing/2014/main" id="{0046AAF3-94F9-EB49-86DA-88B9AD0E8F4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35951" y="5481638"/>
            <a:ext cx="11541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descr="er.png">
            <a:extLst>
              <a:ext uri="{FF2B5EF4-FFF2-40B4-BE49-F238E27FC236}">
                <a16:creationId xmlns:a16="http://schemas.microsoft.com/office/drawing/2014/main" id="{29570340-919B-6043-A5A7-34A7D5179DDB}"/>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9402764" y="5481638"/>
            <a:ext cx="11588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bob.png">
            <a:extLst>
              <a:ext uri="{FF2B5EF4-FFF2-40B4-BE49-F238E27FC236}">
                <a16:creationId xmlns:a16="http://schemas.microsoft.com/office/drawing/2014/main" id="{057B3C77-E11B-3843-A63A-327A414AFE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94101" y="2303463"/>
            <a:ext cx="28733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vf.png">
            <a:extLst>
              <a:ext uri="{FF2B5EF4-FFF2-40B4-BE49-F238E27FC236}">
                <a16:creationId xmlns:a16="http://schemas.microsoft.com/office/drawing/2014/main" id="{29D6ED92-129C-E944-ACE7-2E40306008CD}"/>
              </a:ext>
            </a:extLst>
          </p:cNvPr>
          <p:cNvPicPr>
            <a:picLocks/>
          </p:cNvPicPr>
          <p:nvPr/>
        </p:nvPicPr>
        <p:blipFill>
          <a:blip r:embed="rId5">
            <a:extLst>
              <a:ext uri="{28A0092B-C50C-407E-A947-70E740481C1C}">
                <a14:useLocalDpi xmlns:a14="http://schemas.microsoft.com/office/drawing/2010/main" val="0"/>
              </a:ext>
            </a:extLst>
          </a:blip>
          <a:srcRect r="3917"/>
          <a:stretch>
            <a:fillRect/>
          </a:stretch>
        </p:blipFill>
        <p:spPr bwMode="auto">
          <a:xfrm>
            <a:off x="6467476" y="2303463"/>
            <a:ext cx="28813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2">
            <a:extLst>
              <a:ext uri="{FF2B5EF4-FFF2-40B4-BE49-F238E27FC236}">
                <a16:creationId xmlns:a16="http://schemas.microsoft.com/office/drawing/2014/main" id="{F7135B79-36DF-924C-B53E-A322F0B7CFD8}"/>
              </a:ext>
            </a:extLst>
          </p:cNvPr>
          <p:cNvSpPr txBox="1">
            <a:spLocks noChangeArrowheads="1"/>
          </p:cNvSpPr>
          <p:nvPr/>
        </p:nvSpPr>
        <p:spPr bwMode="auto">
          <a:xfrm>
            <a:off x="8089901" y="5189539"/>
            <a:ext cx="1287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M. McFall-Ngai</a:t>
            </a:r>
          </a:p>
        </p:txBody>
      </p:sp>
      <p:sp>
        <p:nvSpPr>
          <p:cNvPr id="33799" name="TextBox 7">
            <a:extLst>
              <a:ext uri="{FF2B5EF4-FFF2-40B4-BE49-F238E27FC236}">
                <a16:creationId xmlns:a16="http://schemas.microsoft.com/office/drawing/2014/main" id="{233AA47C-7CAB-304D-9B1A-D072EA0C4A8D}"/>
              </a:ext>
            </a:extLst>
          </p:cNvPr>
          <p:cNvSpPr txBox="1">
            <a:spLocks noChangeArrowheads="1"/>
          </p:cNvSpPr>
          <p:nvPr/>
        </p:nvSpPr>
        <p:spPr bwMode="auto">
          <a:xfrm>
            <a:off x="9359901" y="5181601"/>
            <a:ext cx="1154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a:t>E. ‘Ned’ Ruby</a:t>
            </a:r>
          </a:p>
        </p:txBody>
      </p:sp>
    </p:spTree>
    <p:extLst>
      <p:ext uri="{BB962C8B-B14F-4D97-AF65-F5344CB8AC3E}">
        <p14:creationId xmlns:p14="http://schemas.microsoft.com/office/powerpoint/2010/main" val="30663759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C27F0A9B-8FD2-4C4C-90F9-FEE1606A4C43}"/>
              </a:ext>
            </a:extLst>
          </p:cNvPr>
          <p:cNvSpPr>
            <a:spLocks noGrp="1"/>
          </p:cNvSpPr>
          <p:nvPr>
            <p:ph type="title"/>
          </p:nvPr>
        </p:nvSpPr>
        <p:spPr/>
        <p:txBody>
          <a:bodyPr/>
          <a:lstStyle/>
          <a:p>
            <a:pPr eaLnBrk="1" hangingPunct="1"/>
            <a:r>
              <a:rPr lang="en-US" altLang="en-US" sz="3200" dirty="0">
                <a:ea typeface="ＭＳ Ｐゴシック" panose="020B0600070205080204" pitchFamily="34" charset="-128"/>
              </a:rPr>
              <a:t>The daily rhythms of the Hawaiian bobtail squid and </a:t>
            </a:r>
            <a:r>
              <a:rPr lang="en-US" altLang="en-US" sz="3200" i="1" dirty="0">
                <a:ea typeface="ＭＳ Ｐゴシック" panose="020B0600070205080204" pitchFamily="34" charset="-128"/>
              </a:rPr>
              <a:t>V. </a:t>
            </a:r>
            <a:r>
              <a:rPr lang="en-US" altLang="en-US" sz="3200" i="1" dirty="0" err="1">
                <a:ea typeface="ＭＳ Ｐゴシック" panose="020B0600070205080204" pitchFamily="34" charset="-128"/>
              </a:rPr>
              <a:t>fischeri</a:t>
            </a:r>
            <a:endParaRPr lang="en-US" altLang="en-US" sz="3200" dirty="0">
              <a:ea typeface="ＭＳ Ｐゴシック" panose="020B0600070205080204" pitchFamily="34" charset="-128"/>
            </a:endParaRPr>
          </a:p>
        </p:txBody>
      </p:sp>
      <p:pic>
        <p:nvPicPr>
          <p:cNvPr id="34818" name="Picture 3" descr="Untitled-1.png">
            <a:extLst>
              <a:ext uri="{FF2B5EF4-FFF2-40B4-BE49-F238E27FC236}">
                <a16:creationId xmlns:a16="http://schemas.microsoft.com/office/drawing/2014/main" id="{1994E009-4DF3-ED4E-AF5B-400F80040A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3588"/>
            <a:ext cx="7620000" cy="45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831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7C77CDD-A807-2B41-BE13-0FCA7E7F4127}"/>
              </a:ext>
            </a:extLst>
          </p:cNvPr>
          <p:cNvSpPr>
            <a:spLocks noGrp="1"/>
          </p:cNvSpPr>
          <p:nvPr>
            <p:ph type="title"/>
          </p:nvPr>
        </p:nvSpPr>
        <p:spPr/>
        <p:txBody>
          <a:bodyPr/>
          <a:lstStyle/>
          <a:p>
            <a:pPr eaLnBrk="1" hangingPunct="1"/>
            <a:r>
              <a:rPr lang="en-US" altLang="en-US" sz="4000">
                <a:ea typeface="ＭＳ Ｐゴシック" panose="020B0600070205080204" pitchFamily="34" charset="-128"/>
              </a:rPr>
              <a:t>The light organ of </a:t>
            </a:r>
            <a:r>
              <a:rPr lang="en-US" altLang="en-US" sz="4000" i="1">
                <a:ea typeface="ＭＳ Ｐゴシック" panose="020B0600070205080204" pitchFamily="34" charset="-128"/>
              </a:rPr>
              <a:t>Euprymna scolpes</a:t>
            </a:r>
            <a:endParaRPr lang="en-US" altLang="en-US" sz="4000">
              <a:ea typeface="ＭＳ Ｐゴシック" panose="020B0600070205080204" pitchFamily="34" charset="-128"/>
            </a:endParaRPr>
          </a:p>
        </p:txBody>
      </p:sp>
      <p:pic>
        <p:nvPicPr>
          <p:cNvPr id="35842" name="Picture 3" descr="Untitled-2.png">
            <a:extLst>
              <a:ext uri="{FF2B5EF4-FFF2-40B4-BE49-F238E27FC236}">
                <a16:creationId xmlns:a16="http://schemas.microsoft.com/office/drawing/2014/main" id="{F263A8FA-BA21-1A4B-83AE-4AB78C7553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08239" y="1417638"/>
            <a:ext cx="6821487"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03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ED45BFEF-4118-B34B-90AA-B8CA73497F48}"/>
              </a:ext>
            </a:extLst>
          </p:cNvPr>
          <p:cNvSpPr>
            <a:spLocks noGrp="1"/>
          </p:cNvSpPr>
          <p:nvPr>
            <p:ph type="title"/>
          </p:nvPr>
        </p:nvSpPr>
        <p:spPr/>
        <p:txBody>
          <a:bodyPr/>
          <a:lstStyle/>
          <a:p>
            <a:pPr algn="ctr" eaLnBrk="1" hangingPunct="1"/>
            <a:r>
              <a:rPr lang="en-US" altLang="en-US" b="1" dirty="0">
                <a:latin typeface="+mn-lt"/>
                <a:ea typeface="ＭＳ Ｐゴシック" panose="020B0600070205080204" pitchFamily="34" charset="-128"/>
              </a:rPr>
              <a:t>The light organ and 0-120 </a:t>
            </a:r>
            <a:r>
              <a:rPr lang="en-US" altLang="en-US" b="1" dirty="0" err="1">
                <a:latin typeface="+mn-lt"/>
                <a:ea typeface="ＭＳ Ｐゴシック" panose="020B0600070205080204" pitchFamily="34" charset="-128"/>
              </a:rPr>
              <a:t>hrs</a:t>
            </a:r>
            <a:r>
              <a:rPr lang="en-US" altLang="en-US" b="1" dirty="0">
                <a:latin typeface="+mn-lt"/>
                <a:ea typeface="ＭＳ Ｐゴシック" panose="020B0600070205080204" pitchFamily="34" charset="-128"/>
              </a:rPr>
              <a:t> post-hatching</a:t>
            </a:r>
            <a:br>
              <a:rPr lang="en-US" altLang="en-US" b="1" dirty="0">
                <a:ea typeface="ＭＳ Ｐゴシック" panose="020B0600070205080204" pitchFamily="34" charset="-128"/>
              </a:rPr>
            </a:br>
            <a:r>
              <a:rPr lang="en-US" altLang="en-US" sz="3200" b="1" dirty="0">
                <a:latin typeface="+mn-lt"/>
                <a:ea typeface="ＭＳ Ｐゴシック" panose="020B0600070205080204" pitchFamily="34" charset="-128"/>
              </a:rPr>
              <a:t>a carefully orchestrated symbiosis</a:t>
            </a:r>
          </a:p>
        </p:txBody>
      </p:sp>
      <p:pic>
        <p:nvPicPr>
          <p:cNvPr id="38914" name="Picture 3" descr="Untitled-4.png">
            <a:extLst>
              <a:ext uri="{FF2B5EF4-FFF2-40B4-BE49-F238E27FC236}">
                <a16:creationId xmlns:a16="http://schemas.microsoft.com/office/drawing/2014/main" id="{87DD7E9C-5168-904D-8B18-F9C94CB1CC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1847850"/>
            <a:ext cx="88900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9200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A76DDB4B-EAC9-9042-BAF9-D002C8338D1E}"/>
              </a:ext>
            </a:extLst>
          </p:cNvPr>
          <p:cNvSpPr>
            <a:spLocks noGrp="1"/>
          </p:cNvSpPr>
          <p:nvPr>
            <p:ph type="title"/>
          </p:nvPr>
        </p:nvSpPr>
        <p:spPr/>
        <p:txBody>
          <a:bodyPr/>
          <a:lstStyle/>
          <a:p>
            <a:pPr eaLnBrk="1" hangingPunct="1"/>
            <a:r>
              <a:rPr lang="en-US" altLang="en-US" b="1" dirty="0">
                <a:ea typeface="ＭＳ Ｐゴシック" panose="020B0600070205080204" pitchFamily="34" charset="-128"/>
              </a:rPr>
              <a:t>A selective symbiosis</a:t>
            </a:r>
          </a:p>
        </p:txBody>
      </p:sp>
      <p:pic>
        <p:nvPicPr>
          <p:cNvPr id="36866" name="Picture 3" descr="Untitled-3.png">
            <a:extLst>
              <a:ext uri="{FF2B5EF4-FFF2-40B4-BE49-F238E27FC236}">
                <a16:creationId xmlns:a16="http://schemas.microsoft.com/office/drawing/2014/main" id="{994395A9-530B-8A4C-BD9F-ED40F1251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1326" y="1635126"/>
            <a:ext cx="849947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649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F540F95E-0631-864E-B50A-E062B6E4A0E3}"/>
              </a:ext>
            </a:extLst>
          </p:cNvPr>
          <p:cNvSpPr>
            <a:spLocks noGrp="1"/>
          </p:cNvSpPr>
          <p:nvPr>
            <p:ph type="title"/>
          </p:nvPr>
        </p:nvSpPr>
        <p:spPr/>
        <p:txBody>
          <a:bodyPr/>
          <a:lstStyle/>
          <a:p>
            <a:pPr eaLnBrk="1" hangingPunct="1"/>
            <a:r>
              <a:rPr lang="en-US" altLang="en-US" b="1" dirty="0">
                <a:ea typeface="ＭＳ Ｐゴシック" panose="020B0600070205080204" pitchFamily="34" charset="-128"/>
              </a:rPr>
              <a:t>A carefully orchestrated symbiosis</a:t>
            </a:r>
          </a:p>
        </p:txBody>
      </p:sp>
      <p:pic>
        <p:nvPicPr>
          <p:cNvPr id="37890" name="Picture 3" descr="Untitled-5.png">
            <a:extLst>
              <a:ext uri="{FF2B5EF4-FFF2-40B4-BE49-F238E27FC236}">
                <a16:creationId xmlns:a16="http://schemas.microsoft.com/office/drawing/2014/main" id="{C8715F53-485D-A448-A6AD-EEFD77B43021}"/>
              </a:ext>
            </a:extLst>
          </p:cNvPr>
          <p:cNvPicPr>
            <a:picLocks noChangeAspect="1"/>
          </p:cNvPicPr>
          <p:nvPr/>
        </p:nvPicPr>
        <p:blipFill>
          <a:blip r:embed="rId2">
            <a:extLst>
              <a:ext uri="{28A0092B-C50C-407E-A947-70E740481C1C}">
                <a14:useLocalDpi xmlns:a14="http://schemas.microsoft.com/office/drawing/2010/main" val="0"/>
              </a:ext>
            </a:extLst>
          </a:blip>
          <a:srcRect l="-5939" t="-9583" r="-1309" b="5971"/>
          <a:stretch>
            <a:fillRect/>
          </a:stretch>
        </p:blipFill>
        <p:spPr bwMode="auto">
          <a:xfrm>
            <a:off x="3665538" y="949326"/>
            <a:ext cx="4697412"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194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EDCA-E8B0-C14D-B653-5E19097C20F8}"/>
              </a:ext>
            </a:extLst>
          </p:cNvPr>
          <p:cNvSpPr>
            <a:spLocks noGrp="1"/>
          </p:cNvSpPr>
          <p:nvPr>
            <p:ph type="title"/>
          </p:nvPr>
        </p:nvSpPr>
        <p:spPr/>
        <p:txBody>
          <a:bodyPr/>
          <a:lstStyle/>
          <a:p>
            <a:r>
              <a:rPr lang="en-US" b="1" dirty="0"/>
              <a:t>Experiments….</a:t>
            </a:r>
          </a:p>
        </p:txBody>
      </p:sp>
      <p:pic>
        <p:nvPicPr>
          <p:cNvPr id="4" name="Picture 3">
            <a:extLst>
              <a:ext uri="{FF2B5EF4-FFF2-40B4-BE49-F238E27FC236}">
                <a16:creationId xmlns:a16="http://schemas.microsoft.com/office/drawing/2014/main" id="{0E2ED5A2-8BFA-334D-B2C8-CBECE4E4D30B}"/>
              </a:ext>
            </a:extLst>
          </p:cNvPr>
          <p:cNvPicPr>
            <a:picLocks noChangeAspect="1"/>
          </p:cNvPicPr>
          <p:nvPr/>
        </p:nvPicPr>
        <p:blipFill>
          <a:blip r:embed="rId2"/>
          <a:stretch>
            <a:fillRect/>
          </a:stretch>
        </p:blipFill>
        <p:spPr>
          <a:xfrm>
            <a:off x="2332267" y="2664275"/>
            <a:ext cx="6858003" cy="3292929"/>
          </a:xfrm>
          <a:prstGeom prst="rect">
            <a:avLst/>
          </a:prstGeom>
        </p:spPr>
      </p:pic>
      <p:sp>
        <p:nvSpPr>
          <p:cNvPr id="5" name="Rectangle 4">
            <a:extLst>
              <a:ext uri="{FF2B5EF4-FFF2-40B4-BE49-F238E27FC236}">
                <a16:creationId xmlns:a16="http://schemas.microsoft.com/office/drawing/2014/main" id="{605F15BA-8F72-E741-A191-1AEE9E960277}"/>
              </a:ext>
            </a:extLst>
          </p:cNvPr>
          <p:cNvSpPr/>
          <p:nvPr/>
        </p:nvSpPr>
        <p:spPr>
          <a:xfrm>
            <a:off x="5410204" y="568634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3390406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FCC40-3DBB-3E4F-90DD-3A79E95CA655}"/>
              </a:ext>
            </a:extLst>
          </p:cNvPr>
          <p:cNvSpPr>
            <a:spLocks noGrp="1"/>
          </p:cNvSpPr>
          <p:nvPr>
            <p:ph type="title"/>
          </p:nvPr>
        </p:nvSpPr>
        <p:spPr/>
        <p:txBody>
          <a:bodyPr/>
          <a:lstStyle/>
          <a:p>
            <a:r>
              <a:rPr lang="en-US" b="1" dirty="0"/>
              <a:t>Field Trip….</a:t>
            </a:r>
          </a:p>
        </p:txBody>
      </p:sp>
    </p:spTree>
    <p:extLst>
      <p:ext uri="{BB962C8B-B14F-4D97-AF65-F5344CB8AC3E}">
        <p14:creationId xmlns:p14="http://schemas.microsoft.com/office/powerpoint/2010/main" val="81831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E298A-4761-5744-BD9D-61D1871D2E09}"/>
              </a:ext>
            </a:extLst>
          </p:cNvPr>
          <p:cNvSpPr>
            <a:spLocks noGrp="1"/>
          </p:cNvSpPr>
          <p:nvPr>
            <p:ph type="title"/>
          </p:nvPr>
        </p:nvSpPr>
        <p:spPr>
          <a:xfrm>
            <a:off x="838200" y="-53329"/>
            <a:ext cx="10515600" cy="1325563"/>
          </a:xfrm>
        </p:spPr>
        <p:txBody>
          <a:bodyPr>
            <a:normAutofit/>
          </a:bodyPr>
          <a:lstStyle/>
          <a:p>
            <a:r>
              <a:rPr lang="en-US" b="1" dirty="0">
                <a:latin typeface="+mn-lt"/>
              </a:rPr>
              <a:t>Bioreactors</a:t>
            </a:r>
          </a:p>
        </p:txBody>
      </p:sp>
      <p:pic>
        <p:nvPicPr>
          <p:cNvPr id="8" name="Picture 7">
            <a:extLst>
              <a:ext uri="{FF2B5EF4-FFF2-40B4-BE49-F238E27FC236}">
                <a16:creationId xmlns:a16="http://schemas.microsoft.com/office/drawing/2014/main" id="{2EB316EF-309E-F84B-BF4A-CCB9AB17BAD8}"/>
              </a:ext>
            </a:extLst>
          </p:cNvPr>
          <p:cNvPicPr>
            <a:picLocks noChangeAspect="1"/>
          </p:cNvPicPr>
          <p:nvPr/>
        </p:nvPicPr>
        <p:blipFill>
          <a:blip r:embed="rId2"/>
          <a:stretch>
            <a:fillRect/>
          </a:stretch>
        </p:blipFill>
        <p:spPr>
          <a:xfrm>
            <a:off x="8552434" y="3664643"/>
            <a:ext cx="3457778" cy="2054232"/>
          </a:xfrm>
          <a:prstGeom prst="rect">
            <a:avLst/>
          </a:prstGeom>
        </p:spPr>
      </p:pic>
      <p:sp>
        <p:nvSpPr>
          <p:cNvPr id="9" name="Rectangle 8">
            <a:extLst>
              <a:ext uri="{FF2B5EF4-FFF2-40B4-BE49-F238E27FC236}">
                <a16:creationId xmlns:a16="http://schemas.microsoft.com/office/drawing/2014/main" id="{760AE2C2-79E8-C843-8D0F-BF84EC3192E6}"/>
              </a:ext>
            </a:extLst>
          </p:cNvPr>
          <p:cNvSpPr/>
          <p:nvPr/>
        </p:nvSpPr>
        <p:spPr>
          <a:xfrm>
            <a:off x="6614937" y="6142517"/>
            <a:ext cx="5576014" cy="461665"/>
          </a:xfrm>
          <a:prstGeom prst="rect">
            <a:avLst/>
          </a:prstGeom>
        </p:spPr>
        <p:txBody>
          <a:bodyPr wrap="none">
            <a:spAutoFit/>
          </a:bodyPr>
          <a:lstStyle/>
          <a:p>
            <a:r>
              <a:rPr lang="en-US" sz="1200" dirty="0">
                <a:hlinkClick r:id="rId3"/>
              </a:rPr>
              <a:t>https://www.cs.montana.edu/webworks/projects/stevesbook/contents/contents.html</a:t>
            </a:r>
            <a:endParaRPr lang="en-US" sz="1200" dirty="0">
              <a:solidFill>
                <a:srgbClr val="0C7DBB"/>
              </a:solidFill>
              <a:latin typeface="NexusSans"/>
              <a:hlinkClick r:id="rId4" tooltip="Persistent link using digital object identifier"/>
            </a:endParaRPr>
          </a:p>
          <a:p>
            <a:r>
              <a:rPr lang="en-US" sz="1200" dirty="0">
                <a:solidFill>
                  <a:srgbClr val="0C7DBB"/>
                </a:solidFill>
                <a:latin typeface="NexusSans"/>
                <a:hlinkClick r:id="rId4" tooltip="Persistent link using digital object identifier"/>
              </a:rPr>
              <a:t>https://doi.org/10.1016/j.ymeth.2018.08.003</a:t>
            </a:r>
            <a:endParaRPr lang="en-US" sz="1200" dirty="0"/>
          </a:p>
        </p:txBody>
      </p:sp>
      <p:pic>
        <p:nvPicPr>
          <p:cNvPr id="10" name="Picture 9">
            <a:extLst>
              <a:ext uri="{FF2B5EF4-FFF2-40B4-BE49-F238E27FC236}">
                <a16:creationId xmlns:a16="http://schemas.microsoft.com/office/drawing/2014/main" id="{2B072454-BEC0-8E49-BEC0-ED4A4B9369D2}"/>
              </a:ext>
            </a:extLst>
          </p:cNvPr>
          <p:cNvPicPr>
            <a:picLocks noChangeAspect="1"/>
          </p:cNvPicPr>
          <p:nvPr/>
        </p:nvPicPr>
        <p:blipFill>
          <a:blip r:embed="rId5"/>
          <a:stretch>
            <a:fillRect/>
          </a:stretch>
        </p:blipFill>
        <p:spPr>
          <a:xfrm>
            <a:off x="10266336" y="1988153"/>
            <a:ext cx="867566" cy="1200469"/>
          </a:xfrm>
          <a:prstGeom prst="rect">
            <a:avLst/>
          </a:prstGeom>
        </p:spPr>
      </p:pic>
      <p:sp>
        <p:nvSpPr>
          <p:cNvPr id="11" name="Rectangle 10">
            <a:extLst>
              <a:ext uri="{FF2B5EF4-FFF2-40B4-BE49-F238E27FC236}">
                <a16:creationId xmlns:a16="http://schemas.microsoft.com/office/drawing/2014/main" id="{6B9430C0-9F64-B34E-8C41-F027F70CDD1B}"/>
              </a:ext>
            </a:extLst>
          </p:cNvPr>
          <p:cNvSpPr/>
          <p:nvPr/>
        </p:nvSpPr>
        <p:spPr>
          <a:xfrm>
            <a:off x="211809" y="898713"/>
            <a:ext cx="9552123" cy="5632311"/>
          </a:xfrm>
          <a:prstGeom prst="rect">
            <a:avLst/>
          </a:prstGeom>
        </p:spPr>
        <p:txBody>
          <a:bodyPr wrap="square">
            <a:spAutoFit/>
          </a:bodyPr>
          <a:lstStyle/>
          <a:p>
            <a:r>
              <a:rPr lang="en-US" dirty="0">
                <a:solidFill>
                  <a:srgbClr val="000000"/>
                </a:solidFill>
              </a:rPr>
              <a:t>Enable the controlled study of microbial behavior so that in replicate experiments,  consistent samples are produced and measurements of  parameters (biomass, metabolic activity, cell number and resistance to chemical or physical challenge) can be made.</a:t>
            </a:r>
          </a:p>
          <a:p>
            <a:br>
              <a:rPr lang="en-US" dirty="0">
                <a:solidFill>
                  <a:srgbClr val="000000"/>
                </a:solidFill>
              </a:rPr>
            </a:br>
            <a:r>
              <a:rPr lang="en-US" b="1" dirty="0">
                <a:solidFill>
                  <a:srgbClr val="000000"/>
                </a:solidFill>
              </a:rPr>
              <a:t>Reactor systems can be set up to control many experimental variables:</a:t>
            </a:r>
          </a:p>
          <a:p>
            <a:pPr>
              <a:buFont typeface="Arial" panose="020B0604020202020204" pitchFamily="34" charset="0"/>
              <a:buChar char="•"/>
            </a:pPr>
            <a:r>
              <a:rPr lang="en-US" b="1" dirty="0">
                <a:solidFill>
                  <a:srgbClr val="000000"/>
                </a:solidFill>
              </a:rPr>
              <a:t>Chemical variables:</a:t>
            </a:r>
          </a:p>
          <a:p>
            <a:pPr marL="742950" lvl="1" indent="-285750">
              <a:buFont typeface="Arial" panose="020B0604020202020204" pitchFamily="34" charset="0"/>
              <a:buChar char="•"/>
            </a:pPr>
            <a:r>
              <a:rPr lang="en-US" dirty="0">
                <a:solidFill>
                  <a:srgbClr val="000000"/>
                </a:solidFill>
              </a:rPr>
              <a:t>Nutrient type  (carbon sources: sugars, proteins, lipids, ….)</a:t>
            </a:r>
          </a:p>
          <a:p>
            <a:pPr marL="742950" lvl="1" indent="-285750">
              <a:buFont typeface="Arial" panose="020B0604020202020204" pitchFamily="34" charset="0"/>
              <a:buChar char="•"/>
            </a:pPr>
            <a:r>
              <a:rPr lang="en-US" dirty="0">
                <a:solidFill>
                  <a:srgbClr val="000000"/>
                </a:solidFill>
              </a:rPr>
              <a:t>Nutrient concentration</a:t>
            </a:r>
          </a:p>
          <a:p>
            <a:pPr marL="742950" lvl="1" indent="-285750">
              <a:buFont typeface="Arial" panose="020B0604020202020204" pitchFamily="34" charset="0"/>
              <a:buChar char="•"/>
            </a:pPr>
            <a:r>
              <a:rPr lang="en-US" dirty="0">
                <a:solidFill>
                  <a:srgbClr val="000000"/>
                </a:solidFill>
              </a:rPr>
              <a:t>pH</a:t>
            </a:r>
          </a:p>
          <a:p>
            <a:pPr marL="742950" lvl="1" indent="-285750">
              <a:buFont typeface="Arial" panose="020B0604020202020204" pitchFamily="34" charset="0"/>
              <a:buChar char="•"/>
            </a:pPr>
            <a:r>
              <a:rPr lang="en-US" dirty="0">
                <a:solidFill>
                  <a:srgbClr val="000000"/>
                </a:solidFill>
              </a:rPr>
              <a:t>Inorganic components, (nitrogen and sulfur source etc.) </a:t>
            </a:r>
          </a:p>
          <a:p>
            <a:pPr marL="742950" lvl="1" indent="-285750">
              <a:buFont typeface="Arial" panose="020B0604020202020204" pitchFamily="34" charset="0"/>
              <a:buChar char="•"/>
            </a:pPr>
            <a:r>
              <a:rPr lang="en-US" dirty="0">
                <a:solidFill>
                  <a:srgbClr val="000000"/>
                </a:solidFill>
              </a:rPr>
              <a:t>Dissolved Oxygen</a:t>
            </a:r>
          </a:p>
          <a:p>
            <a:pPr marL="742950" lvl="1" indent="-285750">
              <a:buFont typeface="Arial" panose="020B0604020202020204" pitchFamily="34" charset="0"/>
              <a:buChar char="•"/>
            </a:pPr>
            <a:r>
              <a:rPr lang="en-US" dirty="0">
                <a:solidFill>
                  <a:srgbClr val="000000"/>
                </a:solidFill>
              </a:rPr>
              <a:t>Growth Inhibitors (antimetabolites, antibiotics, disinfectants)</a:t>
            </a:r>
          </a:p>
          <a:p>
            <a:pPr>
              <a:buFont typeface="Arial" panose="020B0604020202020204" pitchFamily="34" charset="0"/>
              <a:buChar char="•"/>
            </a:pPr>
            <a:r>
              <a:rPr lang="en-US" b="1" dirty="0">
                <a:solidFill>
                  <a:srgbClr val="000000"/>
                </a:solidFill>
              </a:rPr>
              <a:t>Physical variables</a:t>
            </a:r>
          </a:p>
          <a:p>
            <a:pPr marL="742950" lvl="1" indent="-285750">
              <a:buFont typeface="Arial" panose="020B0604020202020204" pitchFamily="34" charset="0"/>
              <a:buChar char="•"/>
            </a:pPr>
            <a:r>
              <a:rPr lang="en-US" dirty="0">
                <a:solidFill>
                  <a:srgbClr val="000000"/>
                </a:solidFill>
              </a:rPr>
              <a:t>Temperature</a:t>
            </a:r>
          </a:p>
          <a:p>
            <a:pPr marL="742950" lvl="1" indent="-285750">
              <a:buFont typeface="Arial" panose="020B0604020202020204" pitchFamily="34" charset="0"/>
              <a:buChar char="•"/>
            </a:pPr>
            <a:r>
              <a:rPr lang="en-US" dirty="0">
                <a:solidFill>
                  <a:srgbClr val="000000"/>
                </a:solidFill>
              </a:rPr>
              <a:t>Fluid shear stress</a:t>
            </a:r>
          </a:p>
          <a:p>
            <a:pPr marL="742950" lvl="1" indent="-285750">
              <a:buFont typeface="Arial" panose="020B0604020202020204" pitchFamily="34" charset="0"/>
              <a:buChar char="•"/>
            </a:pPr>
            <a:r>
              <a:rPr lang="en-US" dirty="0">
                <a:solidFill>
                  <a:srgbClr val="000000"/>
                </a:solidFill>
              </a:rPr>
              <a:t>Surface composition and texture</a:t>
            </a:r>
          </a:p>
          <a:p>
            <a:pPr marL="742950" lvl="1" indent="-285750">
              <a:buFont typeface="Arial" panose="020B0604020202020204" pitchFamily="34" charset="0"/>
              <a:buChar char="•"/>
            </a:pPr>
            <a:r>
              <a:rPr lang="en-US" dirty="0">
                <a:solidFill>
                  <a:srgbClr val="000000"/>
                </a:solidFill>
              </a:rPr>
              <a:t>Residence time</a:t>
            </a:r>
          </a:p>
          <a:p>
            <a:pPr>
              <a:buFont typeface="Arial" panose="020B0604020202020204" pitchFamily="34" charset="0"/>
              <a:buChar char="•"/>
            </a:pPr>
            <a:r>
              <a:rPr lang="en-US" b="1" dirty="0">
                <a:solidFill>
                  <a:srgbClr val="000000"/>
                </a:solidFill>
              </a:rPr>
              <a:t>Biological variables</a:t>
            </a:r>
          </a:p>
          <a:p>
            <a:pPr marL="742950" lvl="1" indent="-285750">
              <a:buFont typeface="Arial" panose="020B0604020202020204" pitchFamily="34" charset="0"/>
              <a:buChar char="•"/>
            </a:pPr>
            <a:r>
              <a:rPr lang="en-US" dirty="0">
                <a:solidFill>
                  <a:srgbClr val="000000"/>
                </a:solidFill>
              </a:rPr>
              <a:t>Organism type (pure or mixed culture)</a:t>
            </a:r>
          </a:p>
          <a:p>
            <a:pPr marL="742950" lvl="1" indent="-285750">
              <a:buFont typeface="Arial" panose="020B0604020202020204" pitchFamily="34" charset="0"/>
              <a:buChar char="•"/>
            </a:pPr>
            <a:r>
              <a:rPr lang="en-US" dirty="0">
                <a:solidFill>
                  <a:srgbClr val="000000"/>
                </a:solidFill>
              </a:rPr>
              <a:t>Organism concentration</a:t>
            </a:r>
            <a:endParaRPr lang="en-US" b="0" i="0" dirty="0">
              <a:solidFill>
                <a:srgbClr val="000000"/>
              </a:solidFill>
              <a:effectLst/>
            </a:endParaRPr>
          </a:p>
        </p:txBody>
      </p:sp>
    </p:spTree>
    <p:extLst>
      <p:ext uri="{BB962C8B-B14F-4D97-AF65-F5344CB8AC3E}">
        <p14:creationId xmlns:p14="http://schemas.microsoft.com/office/powerpoint/2010/main" val="2874754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1ECF-E5AF-E246-BE0C-55D7BD266883}"/>
              </a:ext>
            </a:extLst>
          </p:cNvPr>
          <p:cNvSpPr>
            <a:spLocks noGrp="1"/>
          </p:cNvSpPr>
          <p:nvPr>
            <p:ph type="title"/>
          </p:nvPr>
        </p:nvSpPr>
        <p:spPr/>
        <p:txBody>
          <a:bodyPr/>
          <a:lstStyle/>
          <a:p>
            <a:r>
              <a:rPr lang="en-US" b="1" dirty="0">
                <a:latin typeface="+mn-lt"/>
              </a:rPr>
              <a:t>What types of questions can you begin to address with bioreactors</a:t>
            </a:r>
          </a:p>
        </p:txBody>
      </p:sp>
      <p:sp>
        <p:nvSpPr>
          <p:cNvPr id="3" name="Content Placeholder 2">
            <a:extLst>
              <a:ext uri="{FF2B5EF4-FFF2-40B4-BE49-F238E27FC236}">
                <a16:creationId xmlns:a16="http://schemas.microsoft.com/office/drawing/2014/main" id="{11419611-0C19-3645-A0F5-6DBB4E60CD51}"/>
              </a:ext>
            </a:extLst>
          </p:cNvPr>
          <p:cNvSpPr>
            <a:spLocks noGrp="1"/>
          </p:cNvSpPr>
          <p:nvPr>
            <p:ph idx="1"/>
          </p:nvPr>
        </p:nvSpPr>
        <p:spPr/>
        <p:txBody>
          <a:bodyPr>
            <a:normAutofit fontScale="25000" lnSpcReduction="20000"/>
          </a:bodyPr>
          <a:lstStyle/>
          <a:p>
            <a:pPr marL="0" indent="0">
              <a:buNone/>
            </a:pPr>
            <a:r>
              <a:rPr lang="en-US" sz="9600" dirty="0"/>
              <a:t>Questions about biological interaction between different biological organisms</a:t>
            </a:r>
          </a:p>
          <a:p>
            <a:pPr marL="0" indent="0">
              <a:buNone/>
            </a:pPr>
            <a:r>
              <a:rPr lang="en-US" sz="9600" u="sng" dirty="0"/>
              <a:t>Types of Interaction</a:t>
            </a:r>
          </a:p>
          <a:p>
            <a:pPr lvl="1"/>
            <a:r>
              <a:rPr lang="en-US" sz="9200" dirty="0"/>
              <a:t>Mutualism (benefits both)</a:t>
            </a:r>
          </a:p>
          <a:p>
            <a:pPr lvl="1"/>
            <a:r>
              <a:rPr lang="en-US" sz="9600" dirty="0"/>
              <a:t>Cooperation (same idea but more general)</a:t>
            </a:r>
          </a:p>
          <a:p>
            <a:pPr lvl="1"/>
            <a:r>
              <a:rPr lang="en-US" sz="9600" dirty="0"/>
              <a:t>Predation (one benefits, other is actively targeted)</a:t>
            </a:r>
          </a:p>
          <a:p>
            <a:pPr lvl="1"/>
            <a:r>
              <a:rPr lang="en-US" sz="9600" dirty="0"/>
              <a:t>Parasitism (one benefits, detrimental to other)</a:t>
            </a:r>
          </a:p>
          <a:p>
            <a:pPr lvl="1"/>
            <a:r>
              <a:rPr lang="en-US" sz="9600" dirty="0" err="1"/>
              <a:t>Amensalism</a:t>
            </a:r>
            <a:r>
              <a:rPr lang="en-US" sz="9600" dirty="0"/>
              <a:t> (neither affected)</a:t>
            </a:r>
          </a:p>
          <a:p>
            <a:pPr lvl="1"/>
            <a:r>
              <a:rPr lang="en-US" sz="9600" dirty="0"/>
              <a:t>Competition (both are actively targeted)</a:t>
            </a:r>
          </a:p>
          <a:p>
            <a:pPr marL="0" indent="0">
              <a:buNone/>
            </a:pPr>
            <a:r>
              <a:rPr lang="en-US" sz="9600" u="sng" dirty="0"/>
              <a:t>How interactions are implemented</a:t>
            </a:r>
          </a:p>
          <a:p>
            <a:pPr marL="412750" indent="46038"/>
            <a:r>
              <a:rPr lang="en-US" sz="9600" dirty="0"/>
              <a:t> Metabolically: ‘a’ needs something ‘b’ makes</a:t>
            </a:r>
          </a:p>
          <a:p>
            <a:pPr marL="412750" indent="46038"/>
            <a:r>
              <a:rPr lang="en-US" sz="9600" dirty="0"/>
              <a:t>Signaling / regulation: quorum sensing </a:t>
            </a:r>
          </a:p>
          <a:p>
            <a:pPr marL="412750" indent="46038"/>
            <a:r>
              <a:rPr lang="en-US" sz="9600" dirty="0"/>
              <a:t>Biochemical warfare: antibiotics, bacteriocins</a:t>
            </a:r>
          </a:p>
          <a:p>
            <a:pPr marL="412750" indent="46038"/>
            <a:r>
              <a:rPr lang="en-US" sz="9600" dirty="0"/>
              <a:t>Spatial interaction/competition</a:t>
            </a:r>
          </a:p>
          <a:p>
            <a:endParaRPr lang="en-US" dirty="0"/>
          </a:p>
        </p:txBody>
      </p:sp>
      <p:pic>
        <p:nvPicPr>
          <p:cNvPr id="4" name="Picture 3">
            <a:extLst>
              <a:ext uri="{FF2B5EF4-FFF2-40B4-BE49-F238E27FC236}">
                <a16:creationId xmlns:a16="http://schemas.microsoft.com/office/drawing/2014/main" id="{883AA4EF-DB68-8B4E-ABB3-B873FED993F4}"/>
              </a:ext>
            </a:extLst>
          </p:cNvPr>
          <p:cNvPicPr>
            <a:picLocks noChangeAspect="1"/>
          </p:cNvPicPr>
          <p:nvPr/>
        </p:nvPicPr>
        <p:blipFill>
          <a:blip r:embed="rId2"/>
          <a:stretch>
            <a:fillRect/>
          </a:stretch>
        </p:blipFill>
        <p:spPr>
          <a:xfrm>
            <a:off x="8940557" y="2759529"/>
            <a:ext cx="2832343" cy="1885554"/>
          </a:xfrm>
          <a:prstGeom prst="rect">
            <a:avLst/>
          </a:prstGeom>
        </p:spPr>
      </p:pic>
      <p:sp>
        <p:nvSpPr>
          <p:cNvPr id="5" name="Rectangle 4">
            <a:extLst>
              <a:ext uri="{FF2B5EF4-FFF2-40B4-BE49-F238E27FC236}">
                <a16:creationId xmlns:a16="http://schemas.microsoft.com/office/drawing/2014/main" id="{3DC44013-883A-A844-B036-A2520A464CC5}"/>
              </a:ext>
            </a:extLst>
          </p:cNvPr>
          <p:cNvSpPr/>
          <p:nvPr/>
        </p:nvSpPr>
        <p:spPr>
          <a:xfrm>
            <a:off x="5633359" y="6518510"/>
            <a:ext cx="6988631" cy="246221"/>
          </a:xfrm>
          <a:prstGeom prst="rect">
            <a:avLst/>
          </a:prstGeom>
        </p:spPr>
        <p:txBody>
          <a:bodyPr wrap="square">
            <a:spAutoFit/>
          </a:bodyPr>
          <a:lstStyle/>
          <a:p>
            <a:r>
              <a:rPr lang="en-US" sz="1000" dirty="0">
                <a:hlinkClick r:id="rId3"/>
              </a:rPr>
              <a:t>https://www.cs.montana.edu/webworks/projects/stevesbook/contents/chapters/chapter008/section002/blue/page004.html</a:t>
            </a:r>
            <a:endParaRPr lang="en-US" sz="1000" dirty="0"/>
          </a:p>
        </p:txBody>
      </p:sp>
    </p:spTree>
    <p:extLst>
      <p:ext uri="{BB962C8B-B14F-4D97-AF65-F5344CB8AC3E}">
        <p14:creationId xmlns:p14="http://schemas.microsoft.com/office/powerpoint/2010/main" val="3059815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12AD3-86D1-E64E-A10D-569549D92550}"/>
              </a:ext>
            </a:extLst>
          </p:cNvPr>
          <p:cNvSpPr>
            <a:spLocks noGrp="1"/>
          </p:cNvSpPr>
          <p:nvPr>
            <p:ph type="title"/>
          </p:nvPr>
        </p:nvSpPr>
        <p:spPr>
          <a:xfrm>
            <a:off x="32287" y="309966"/>
            <a:ext cx="10515600" cy="960896"/>
          </a:xfrm>
        </p:spPr>
        <p:txBody>
          <a:bodyPr/>
          <a:lstStyle/>
          <a:p>
            <a:r>
              <a:rPr lang="en-US" b="1" dirty="0">
                <a:latin typeface="+mn-lt"/>
              </a:rPr>
              <a:t>Types of Bioreactors</a:t>
            </a:r>
          </a:p>
        </p:txBody>
      </p:sp>
      <p:graphicFrame>
        <p:nvGraphicFramePr>
          <p:cNvPr id="4" name="Content Placeholder 3">
            <a:extLst>
              <a:ext uri="{FF2B5EF4-FFF2-40B4-BE49-F238E27FC236}">
                <a16:creationId xmlns:a16="http://schemas.microsoft.com/office/drawing/2014/main" id="{9E18A034-1D74-AC40-A946-03755AD021E0}"/>
              </a:ext>
            </a:extLst>
          </p:cNvPr>
          <p:cNvGraphicFramePr>
            <a:graphicFrameLocks noGrp="1"/>
          </p:cNvGraphicFramePr>
          <p:nvPr>
            <p:ph idx="1"/>
            <p:extLst>
              <p:ext uri="{D42A27DB-BD31-4B8C-83A1-F6EECF244321}">
                <p14:modId xmlns:p14="http://schemas.microsoft.com/office/powerpoint/2010/main" val="4133417425"/>
              </p:ext>
            </p:extLst>
          </p:nvPr>
        </p:nvGraphicFramePr>
        <p:xfrm>
          <a:off x="103505" y="1267686"/>
          <a:ext cx="11990520" cy="4480560"/>
        </p:xfrm>
        <a:graphic>
          <a:graphicData uri="http://schemas.openxmlformats.org/drawingml/2006/table">
            <a:tbl>
              <a:tblPr firstRow="1" bandRow="1">
                <a:tableStyleId>{5C22544A-7EE6-4342-B048-85BDC9FD1C3A}</a:tableStyleId>
              </a:tblPr>
              <a:tblGrid>
                <a:gridCol w="1270861">
                  <a:extLst>
                    <a:ext uri="{9D8B030D-6E8A-4147-A177-3AD203B41FA5}">
                      <a16:colId xmlns:a16="http://schemas.microsoft.com/office/drawing/2014/main" val="1772326950"/>
                    </a:ext>
                  </a:extLst>
                </a:gridCol>
                <a:gridCol w="3254644">
                  <a:extLst>
                    <a:ext uri="{9D8B030D-6E8A-4147-A177-3AD203B41FA5}">
                      <a16:colId xmlns:a16="http://schemas.microsoft.com/office/drawing/2014/main" val="278656800"/>
                    </a:ext>
                  </a:extLst>
                </a:gridCol>
                <a:gridCol w="3068664">
                  <a:extLst>
                    <a:ext uri="{9D8B030D-6E8A-4147-A177-3AD203B41FA5}">
                      <a16:colId xmlns:a16="http://schemas.microsoft.com/office/drawing/2014/main" val="2429002823"/>
                    </a:ext>
                  </a:extLst>
                </a:gridCol>
                <a:gridCol w="1998247">
                  <a:extLst>
                    <a:ext uri="{9D8B030D-6E8A-4147-A177-3AD203B41FA5}">
                      <a16:colId xmlns:a16="http://schemas.microsoft.com/office/drawing/2014/main" val="1485651315"/>
                    </a:ext>
                  </a:extLst>
                </a:gridCol>
                <a:gridCol w="2398104">
                  <a:extLst>
                    <a:ext uri="{9D8B030D-6E8A-4147-A177-3AD203B41FA5}">
                      <a16:colId xmlns:a16="http://schemas.microsoft.com/office/drawing/2014/main" val="2507508428"/>
                    </a:ext>
                  </a:extLst>
                </a:gridCol>
              </a:tblGrid>
              <a:tr h="370840">
                <a:tc>
                  <a:txBody>
                    <a:bodyPr/>
                    <a:lstStyle/>
                    <a:p>
                      <a:r>
                        <a:rPr lang="en-US" sz="1600" dirty="0"/>
                        <a:t>Bioreactors</a:t>
                      </a:r>
                    </a:p>
                  </a:txBody>
                  <a:tcPr/>
                </a:tc>
                <a:tc>
                  <a:txBody>
                    <a:bodyPr/>
                    <a:lstStyle/>
                    <a:p>
                      <a:r>
                        <a:rPr lang="en-US" sz="1600" dirty="0"/>
                        <a:t>Batch Cultures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lt1"/>
                          </a:solidFill>
                          <a:effectLst/>
                          <a:latin typeface="+mn-lt"/>
                          <a:ea typeface="+mn-ea"/>
                          <a:cs typeface="+mn-cs"/>
                        </a:rPr>
                        <a:t>Twin-vessel single-stage chemostat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err="1">
                          <a:solidFill>
                            <a:schemeClr val="lt1"/>
                          </a:solidFill>
                          <a:effectLst/>
                          <a:latin typeface="+mn-lt"/>
                          <a:ea typeface="+mn-ea"/>
                          <a:cs typeface="+mn-cs"/>
                        </a:rPr>
                        <a:t>MiniBioReactor</a:t>
                      </a:r>
                      <a:r>
                        <a:rPr lang="en-US" sz="1600" b="1" kern="1200" dirty="0">
                          <a:solidFill>
                            <a:schemeClr val="lt1"/>
                          </a:solidFill>
                          <a:effectLst/>
                          <a:latin typeface="+mn-lt"/>
                          <a:ea typeface="+mn-ea"/>
                          <a:cs typeface="+mn-cs"/>
                        </a:rPr>
                        <a:t> Arrays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dirty="0">
                          <a:solidFill>
                            <a:schemeClr val="lt1"/>
                          </a:solidFill>
                          <a:effectLst/>
                          <a:latin typeface="+mn-lt"/>
                          <a:ea typeface="+mn-ea"/>
                          <a:cs typeface="+mn-cs"/>
                        </a:rPr>
                        <a:t>Three-stage continuous culture system </a:t>
                      </a:r>
                      <a:endParaRPr lang="en-US" sz="1600" dirty="0"/>
                    </a:p>
                  </a:txBody>
                  <a:tcPr/>
                </a:tc>
                <a:extLst>
                  <a:ext uri="{0D108BD9-81ED-4DB2-BD59-A6C34878D82A}">
                    <a16:rowId xmlns:a16="http://schemas.microsoft.com/office/drawing/2014/main" val="197916"/>
                  </a:ext>
                </a:extLst>
              </a:tr>
              <a:tr h="0">
                <a:tc>
                  <a:txBody>
                    <a:bodyPr/>
                    <a:lstStyle/>
                    <a:p>
                      <a:r>
                        <a:rPr lang="en-US" sz="1400" dirty="0"/>
                        <a:t>Inoculum</a:t>
                      </a:r>
                    </a:p>
                    <a:p>
                      <a:r>
                        <a:rPr lang="en-US" sz="1400" dirty="0"/>
                        <a:t>Simulates</a:t>
                      </a:r>
                    </a:p>
                  </a:txBody>
                  <a:tcPr/>
                </a:tc>
                <a:tc>
                  <a:txBody>
                    <a:bodyPr/>
                    <a:lstStyle/>
                    <a:p>
                      <a:r>
                        <a:rPr lang="en-US" sz="1400" dirty="0"/>
                        <a:t>Fecal Samples</a:t>
                      </a:r>
                    </a:p>
                    <a:p>
                      <a:r>
                        <a:rPr lang="en-US" sz="1400" dirty="0"/>
                        <a:t>Colon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Fecal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Distal Colon</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Fecal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Distal Colon</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Fecal Samples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Prox., Transverse, Distal Colon</a:t>
                      </a:r>
                    </a:p>
                  </a:txBody>
                  <a:tcPr/>
                </a:tc>
                <a:extLst>
                  <a:ext uri="{0D108BD9-81ED-4DB2-BD59-A6C34878D82A}">
                    <a16:rowId xmlns:a16="http://schemas.microsoft.com/office/drawing/2014/main" val="1120622534"/>
                  </a:ext>
                </a:extLst>
              </a:tr>
              <a:tr h="370840">
                <a:tc>
                  <a:txBody>
                    <a:bodyPr/>
                    <a:lstStyle/>
                    <a:p>
                      <a:r>
                        <a:rPr lang="en-US" sz="1400" dirty="0"/>
                        <a:t>Pros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Easy to maintain</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Closed systems/less risk of contamination</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Reduces operating cost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High-throughput </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Reproducibility</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Long period of cultures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Perturbation studies</a:t>
                      </a:r>
                      <a:br>
                        <a:rPr lang="en-US" sz="1400" kern="1200" dirty="0">
                          <a:solidFill>
                            <a:schemeClr val="dk1"/>
                          </a:solidFill>
                          <a:effectLst/>
                          <a:latin typeface="+mn-lt"/>
                          <a:ea typeface="+mn-ea"/>
                          <a:cs typeface="+mn-cs"/>
                        </a:rPr>
                      </a:br>
                      <a:r>
                        <a:rPr lang="en-US" sz="1400" kern="1200" dirty="0">
                          <a:solidFill>
                            <a:schemeClr val="dk1"/>
                          </a:solidFill>
                          <a:effectLst/>
                          <a:latin typeface="+mn-lt"/>
                          <a:ea typeface="+mn-ea"/>
                          <a:cs typeface="+mn-cs"/>
                        </a:rPr>
                        <a:t>Simultaneous control can be monitored </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Small processing volumes Reduced cost per run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Small processing volumes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 Reduced cost per run </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Simulates proximal, transversal and distal colon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Allows sampling at different zones </a:t>
                      </a:r>
                      <a:endParaRPr lang="en-US" sz="1400" dirty="0"/>
                    </a:p>
                    <a:p>
                      <a:endParaRPr lang="en-US" sz="1400" dirty="0"/>
                    </a:p>
                  </a:txBody>
                  <a:tcPr/>
                </a:tc>
                <a:extLst>
                  <a:ext uri="{0D108BD9-81ED-4DB2-BD59-A6C34878D82A}">
                    <a16:rowId xmlns:a16="http://schemas.microsoft.com/office/drawing/2014/main" val="1537936841"/>
                  </a:ext>
                </a:extLst>
              </a:tr>
              <a:tr h="370840">
                <a:tc>
                  <a:txBody>
                    <a:bodyPr/>
                    <a:lstStyle/>
                    <a:p>
                      <a:r>
                        <a:rPr lang="en-US" sz="1400" dirty="0"/>
                        <a:t>Cons</a:t>
                      </a:r>
                    </a:p>
                  </a:txBody>
                  <a:tcPr/>
                </a:tc>
                <a:tc>
                  <a:txBody>
                    <a:bodyPr/>
                    <a:lstStyle/>
                    <a:p>
                      <a:r>
                        <a:rPr lang="en-US" sz="1400" dirty="0"/>
                        <a:t>Short Culture Periods</a:t>
                      </a:r>
                    </a:p>
                    <a:p>
                      <a:r>
                        <a:rPr lang="en-US" sz="1400" dirty="0"/>
                        <a:t>Nutrients Decrease Over Time</a:t>
                      </a:r>
                    </a:p>
                    <a:p>
                      <a:r>
                        <a:rPr lang="en-US" sz="1400" dirty="0"/>
                        <a:t>Limited Amount of Growth Media</a:t>
                      </a:r>
                    </a:p>
                    <a:p>
                      <a:r>
                        <a:rPr lang="en-US" sz="1400" dirty="0"/>
                        <a:t>Waste Product Build-up</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Risk of contamination due to daily operation</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Anatomy of intestine not mimicked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Long operation increase cost/run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sz="1400" dirty="0"/>
                    </a:p>
                  </a:txBody>
                  <a:tcPr/>
                </a:tc>
                <a:tc>
                  <a:txBody>
                    <a:bodyPr/>
                    <a:lstStyle/>
                    <a:p>
                      <a:r>
                        <a:rPr lang="en-US" sz="1400" dirty="0"/>
                        <a:t>Risk of contamination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Stable cell growth can fail during the sampling protocol</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Inhibition of growth by excess end products </a:t>
                      </a:r>
                      <a:endParaRPr lang="en-US" sz="1400" dirty="0"/>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No simulation of digestion or absorption of nutrients </a:t>
                      </a: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Risk of contamination </a:t>
                      </a:r>
                      <a:endParaRPr lang="en-US" sz="1400" dirty="0"/>
                    </a:p>
                    <a:p>
                      <a:endParaRPr lang="en-US" sz="1400" dirty="0"/>
                    </a:p>
                  </a:txBody>
                  <a:tcPr/>
                </a:tc>
                <a:extLst>
                  <a:ext uri="{0D108BD9-81ED-4DB2-BD59-A6C34878D82A}">
                    <a16:rowId xmlns:a16="http://schemas.microsoft.com/office/drawing/2014/main" val="433947025"/>
                  </a:ext>
                </a:extLst>
              </a:tr>
            </a:tbl>
          </a:graphicData>
        </a:graphic>
      </p:graphicFrame>
      <p:sp>
        <p:nvSpPr>
          <p:cNvPr id="5" name="Rectangle 4">
            <a:extLst>
              <a:ext uri="{FF2B5EF4-FFF2-40B4-BE49-F238E27FC236}">
                <a16:creationId xmlns:a16="http://schemas.microsoft.com/office/drawing/2014/main" id="{B949719B-A430-FD41-95D0-FDF3D1F6D19C}"/>
              </a:ext>
            </a:extLst>
          </p:cNvPr>
          <p:cNvSpPr/>
          <p:nvPr/>
        </p:nvSpPr>
        <p:spPr>
          <a:xfrm>
            <a:off x="97975" y="6151417"/>
            <a:ext cx="11990519" cy="830997"/>
          </a:xfrm>
          <a:prstGeom prst="rect">
            <a:avLst/>
          </a:prstGeom>
        </p:spPr>
        <p:txBody>
          <a:bodyPr wrap="square">
            <a:spAutoFit/>
          </a:bodyPr>
          <a:lstStyle/>
          <a:p>
            <a:r>
              <a:rPr lang="en-US" sz="1000" dirty="0" err="1">
                <a:solidFill>
                  <a:srgbClr val="000000"/>
                </a:solidFill>
              </a:rPr>
              <a:t>Characklis</a:t>
            </a:r>
            <a:r>
              <a:rPr lang="en-US" sz="1000" dirty="0">
                <a:solidFill>
                  <a:srgbClr val="000000"/>
                </a:solidFill>
              </a:rPr>
              <a:t> and Marshall. </a:t>
            </a:r>
            <a:r>
              <a:rPr lang="en-US" sz="1000" dirty="0"/>
              <a:t>Biofilms, 1990. John Wiley and Son, Inc. New York.</a:t>
            </a:r>
          </a:p>
          <a:p>
            <a:r>
              <a:rPr lang="en-US" sz="1000" dirty="0">
                <a:solidFill>
                  <a:srgbClr val="0C7DBB"/>
                </a:solidFill>
                <a:hlinkClick r:id="rId3" tooltip="Persistent link using digital object identifier"/>
              </a:rPr>
              <a:t>https://doi.org/10.1016/j.ymeth.2018.08.003</a:t>
            </a:r>
            <a:endParaRPr lang="en-US" sz="1000" dirty="0">
              <a:solidFill>
                <a:srgbClr val="0C7DBB"/>
              </a:solidFill>
            </a:endParaRPr>
          </a:p>
          <a:p>
            <a:r>
              <a:rPr lang="en-US" sz="1000" dirty="0">
                <a:hlinkClick r:id="rId4"/>
              </a:rPr>
              <a:t>https://www.ncbi.nlm.nih.gov/pmc/articles/PMC3815277/</a:t>
            </a:r>
            <a:r>
              <a:rPr lang="en-US" sz="1000" dirty="0"/>
              <a:t> (SHIME and M-SHIME)</a:t>
            </a:r>
          </a:p>
          <a:p>
            <a:endParaRPr lang="en-US" dirty="0"/>
          </a:p>
        </p:txBody>
      </p:sp>
      <p:pic>
        <p:nvPicPr>
          <p:cNvPr id="7" name="Picture 6">
            <a:extLst>
              <a:ext uri="{FF2B5EF4-FFF2-40B4-BE49-F238E27FC236}">
                <a16:creationId xmlns:a16="http://schemas.microsoft.com/office/drawing/2014/main" id="{934E0F73-44FE-6943-9C7B-ACA720BDBDD5}"/>
              </a:ext>
            </a:extLst>
          </p:cNvPr>
          <p:cNvPicPr>
            <a:picLocks noChangeAspect="1"/>
          </p:cNvPicPr>
          <p:nvPr/>
        </p:nvPicPr>
        <p:blipFill>
          <a:blip r:embed="rId5"/>
          <a:stretch>
            <a:fillRect/>
          </a:stretch>
        </p:blipFill>
        <p:spPr>
          <a:xfrm>
            <a:off x="3952934" y="4917249"/>
            <a:ext cx="600553" cy="830997"/>
          </a:xfrm>
          <a:prstGeom prst="rect">
            <a:avLst/>
          </a:prstGeom>
        </p:spPr>
      </p:pic>
      <p:pic>
        <p:nvPicPr>
          <p:cNvPr id="8" name="Picture 7">
            <a:extLst>
              <a:ext uri="{FF2B5EF4-FFF2-40B4-BE49-F238E27FC236}">
                <a16:creationId xmlns:a16="http://schemas.microsoft.com/office/drawing/2014/main" id="{6BADBFF5-C6E5-6E4A-B862-A91D0F1E3675}"/>
              </a:ext>
            </a:extLst>
          </p:cNvPr>
          <p:cNvPicPr>
            <a:picLocks noChangeAspect="1"/>
          </p:cNvPicPr>
          <p:nvPr/>
        </p:nvPicPr>
        <p:blipFill>
          <a:blip r:embed="rId6"/>
          <a:stretch>
            <a:fillRect/>
          </a:stretch>
        </p:blipFill>
        <p:spPr>
          <a:xfrm>
            <a:off x="6564084" y="5101555"/>
            <a:ext cx="988421" cy="587211"/>
          </a:xfrm>
          <a:prstGeom prst="rect">
            <a:avLst/>
          </a:prstGeom>
        </p:spPr>
      </p:pic>
    </p:spTree>
    <p:extLst>
      <p:ext uri="{BB962C8B-B14F-4D97-AF65-F5344CB8AC3E}">
        <p14:creationId xmlns:p14="http://schemas.microsoft.com/office/powerpoint/2010/main" val="3734479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3EDCA-E8B0-C14D-B653-5E19097C20F8}"/>
              </a:ext>
            </a:extLst>
          </p:cNvPr>
          <p:cNvSpPr>
            <a:spLocks noGrp="1"/>
          </p:cNvSpPr>
          <p:nvPr>
            <p:ph type="title"/>
          </p:nvPr>
        </p:nvSpPr>
        <p:spPr/>
        <p:txBody>
          <a:bodyPr/>
          <a:lstStyle/>
          <a:p>
            <a:r>
              <a:rPr lang="en-US" b="1" dirty="0"/>
              <a:t>Experiments….</a:t>
            </a:r>
          </a:p>
        </p:txBody>
      </p:sp>
      <p:pic>
        <p:nvPicPr>
          <p:cNvPr id="4" name="Picture 3">
            <a:extLst>
              <a:ext uri="{FF2B5EF4-FFF2-40B4-BE49-F238E27FC236}">
                <a16:creationId xmlns:a16="http://schemas.microsoft.com/office/drawing/2014/main" id="{0E2ED5A2-8BFA-334D-B2C8-CBECE4E4D30B}"/>
              </a:ext>
            </a:extLst>
          </p:cNvPr>
          <p:cNvPicPr>
            <a:picLocks noChangeAspect="1"/>
          </p:cNvPicPr>
          <p:nvPr/>
        </p:nvPicPr>
        <p:blipFill>
          <a:blip r:embed="rId2"/>
          <a:stretch>
            <a:fillRect/>
          </a:stretch>
        </p:blipFill>
        <p:spPr>
          <a:xfrm>
            <a:off x="2332267" y="2664275"/>
            <a:ext cx="6858003" cy="3292929"/>
          </a:xfrm>
          <a:prstGeom prst="rect">
            <a:avLst/>
          </a:prstGeom>
        </p:spPr>
      </p:pic>
      <p:sp>
        <p:nvSpPr>
          <p:cNvPr id="5" name="Rectangle 4">
            <a:extLst>
              <a:ext uri="{FF2B5EF4-FFF2-40B4-BE49-F238E27FC236}">
                <a16:creationId xmlns:a16="http://schemas.microsoft.com/office/drawing/2014/main" id="{605F15BA-8F72-E741-A191-1AEE9E960277}"/>
              </a:ext>
            </a:extLst>
          </p:cNvPr>
          <p:cNvSpPr/>
          <p:nvPr/>
        </p:nvSpPr>
        <p:spPr>
          <a:xfrm>
            <a:off x="5410204" y="568634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
        <p:nvSpPr>
          <p:cNvPr id="6" name="TextBox 5">
            <a:extLst>
              <a:ext uri="{FF2B5EF4-FFF2-40B4-BE49-F238E27FC236}">
                <a16:creationId xmlns:a16="http://schemas.microsoft.com/office/drawing/2014/main" id="{1C1AB6F2-2785-7347-98F5-B03DE875E2D1}"/>
              </a:ext>
            </a:extLst>
          </p:cNvPr>
          <p:cNvSpPr txBox="1"/>
          <p:nvPr/>
        </p:nvSpPr>
        <p:spPr>
          <a:xfrm>
            <a:off x="10025747" y="6449786"/>
            <a:ext cx="2194640" cy="369332"/>
          </a:xfrm>
          <a:prstGeom prst="rect">
            <a:avLst/>
          </a:prstGeom>
          <a:noFill/>
        </p:spPr>
        <p:txBody>
          <a:bodyPr wrap="none" rtlCol="0">
            <a:spAutoFit/>
          </a:bodyPr>
          <a:lstStyle/>
          <a:p>
            <a:r>
              <a:rPr lang="en-US" dirty="0"/>
              <a:t>And…what’s missing?</a:t>
            </a:r>
          </a:p>
        </p:txBody>
      </p:sp>
    </p:spTree>
    <p:extLst>
      <p:ext uri="{BB962C8B-B14F-4D97-AF65-F5344CB8AC3E}">
        <p14:creationId xmlns:p14="http://schemas.microsoft.com/office/powerpoint/2010/main" val="830398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8A93A-549A-8D44-868D-3214A1B26851}"/>
              </a:ext>
            </a:extLst>
          </p:cNvPr>
          <p:cNvSpPr>
            <a:spLocks noGrp="1"/>
          </p:cNvSpPr>
          <p:nvPr>
            <p:ph type="title"/>
          </p:nvPr>
        </p:nvSpPr>
        <p:spPr/>
        <p:txBody>
          <a:bodyPr/>
          <a:lstStyle/>
          <a:p>
            <a:r>
              <a:rPr lang="en-US" b="1" dirty="0">
                <a:latin typeface="+mn-lt"/>
              </a:rPr>
              <a:t>Outline</a:t>
            </a:r>
          </a:p>
        </p:txBody>
      </p:sp>
      <p:sp>
        <p:nvSpPr>
          <p:cNvPr id="4" name="Rectangle 3">
            <a:extLst>
              <a:ext uri="{FF2B5EF4-FFF2-40B4-BE49-F238E27FC236}">
                <a16:creationId xmlns:a16="http://schemas.microsoft.com/office/drawing/2014/main" id="{62395748-737C-9C4B-887F-9E7930A260CA}"/>
              </a:ext>
            </a:extLst>
          </p:cNvPr>
          <p:cNvSpPr/>
          <p:nvPr/>
        </p:nvSpPr>
        <p:spPr>
          <a:xfrm>
            <a:off x="1374184" y="2299922"/>
            <a:ext cx="6096000" cy="2554545"/>
          </a:xfrm>
          <a:prstGeom prst="rect">
            <a:avLst/>
          </a:prstGeom>
        </p:spPr>
        <p:txBody>
          <a:bodyPr>
            <a:spAutoFit/>
          </a:bodyPr>
          <a:lstStyle/>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Bioreactors</a:t>
            </a:r>
          </a:p>
          <a:p>
            <a:pPr marL="285750" indent="-285750">
              <a:buFont typeface="Arial" panose="020B0604020202020204" pitchFamily="34" charset="0"/>
              <a:buChar char="•"/>
            </a:pPr>
            <a:r>
              <a:rPr lang="en-US" sz="3200" b="1" dirty="0">
                <a:latin typeface="Arial" panose="020B0604020202020204" pitchFamily="34" charset="0"/>
                <a:cs typeface="Arial" panose="020B0604020202020204" pitchFamily="34" charset="0"/>
              </a:rPr>
              <a:t>Polarized cell cultures</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Gut-on-a-chip</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Organoids &amp; spheroids </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Animals and husbandry</a:t>
            </a:r>
          </a:p>
        </p:txBody>
      </p:sp>
      <p:pic>
        <p:nvPicPr>
          <p:cNvPr id="8" name="Picture 7">
            <a:extLst>
              <a:ext uri="{FF2B5EF4-FFF2-40B4-BE49-F238E27FC236}">
                <a16:creationId xmlns:a16="http://schemas.microsoft.com/office/drawing/2014/main" id="{3C1BA08A-3239-2046-90DE-0B16B9093F2A}"/>
              </a:ext>
            </a:extLst>
          </p:cNvPr>
          <p:cNvPicPr>
            <a:picLocks noChangeAspect="1"/>
          </p:cNvPicPr>
          <p:nvPr/>
        </p:nvPicPr>
        <p:blipFill>
          <a:blip r:embed="rId2"/>
          <a:stretch>
            <a:fillRect/>
          </a:stretch>
        </p:blipFill>
        <p:spPr>
          <a:xfrm rot="16200000">
            <a:off x="7116538" y="1782532"/>
            <a:ext cx="6858003" cy="3292929"/>
          </a:xfrm>
          <a:prstGeom prst="rect">
            <a:avLst/>
          </a:prstGeom>
        </p:spPr>
      </p:pic>
      <p:sp>
        <p:nvSpPr>
          <p:cNvPr id="9" name="Rectangle 8">
            <a:extLst>
              <a:ext uri="{FF2B5EF4-FFF2-40B4-BE49-F238E27FC236}">
                <a16:creationId xmlns:a16="http://schemas.microsoft.com/office/drawing/2014/main" id="{8C58801C-738B-1747-834C-523794182685}"/>
              </a:ext>
            </a:extLst>
          </p:cNvPr>
          <p:cNvSpPr/>
          <p:nvPr/>
        </p:nvSpPr>
        <p:spPr>
          <a:xfrm>
            <a:off x="11141533" y="6617077"/>
            <a:ext cx="1692725" cy="230832"/>
          </a:xfrm>
          <a:prstGeom prst="rect">
            <a:avLst/>
          </a:prstGeom>
        </p:spPr>
        <p:txBody>
          <a:bodyPr wrap="square">
            <a:spAutoFit/>
          </a:bodyPr>
          <a:lstStyle/>
          <a:p>
            <a:r>
              <a:rPr lang="en-US" sz="900" dirty="0" err="1">
                <a:solidFill>
                  <a:schemeClr val="bg1"/>
                </a:solidFill>
              </a:rPr>
              <a:t>Hyperbiotics.com</a:t>
            </a:r>
            <a:endParaRPr lang="en-US" sz="900" dirty="0">
              <a:solidFill>
                <a:schemeClr val="bg1"/>
              </a:solidFill>
            </a:endParaRPr>
          </a:p>
        </p:txBody>
      </p:sp>
    </p:spTree>
    <p:extLst>
      <p:ext uri="{BB962C8B-B14F-4D97-AF65-F5344CB8AC3E}">
        <p14:creationId xmlns:p14="http://schemas.microsoft.com/office/powerpoint/2010/main" val="253807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5AB2D-19F9-0E42-83EF-1648A9FF947E}"/>
              </a:ext>
            </a:extLst>
          </p:cNvPr>
          <p:cNvSpPr>
            <a:spLocks noGrp="1"/>
          </p:cNvSpPr>
          <p:nvPr>
            <p:ph type="title"/>
          </p:nvPr>
        </p:nvSpPr>
        <p:spPr/>
        <p:txBody>
          <a:bodyPr/>
          <a:lstStyle/>
          <a:p>
            <a:r>
              <a:rPr lang="en-US" b="1" dirty="0">
                <a:latin typeface="+mn-lt"/>
              </a:rPr>
              <a:t>Polarized Cell Cultures:</a:t>
            </a:r>
            <a:br>
              <a:rPr lang="en-US" b="1" dirty="0">
                <a:latin typeface="+mn-lt"/>
              </a:rPr>
            </a:br>
            <a:r>
              <a:rPr lang="en-US" sz="3200" b="1" dirty="0">
                <a:latin typeface="+mn-lt"/>
              </a:rPr>
              <a:t>Study of the epithelial barrier</a:t>
            </a:r>
          </a:p>
        </p:txBody>
      </p:sp>
      <p:sp>
        <p:nvSpPr>
          <p:cNvPr id="3" name="Content Placeholder 2">
            <a:extLst>
              <a:ext uri="{FF2B5EF4-FFF2-40B4-BE49-F238E27FC236}">
                <a16:creationId xmlns:a16="http://schemas.microsoft.com/office/drawing/2014/main" id="{C0186AB7-73AF-F547-A80F-6DD1981C1162}"/>
              </a:ext>
            </a:extLst>
          </p:cNvPr>
          <p:cNvSpPr>
            <a:spLocks noGrp="1"/>
          </p:cNvSpPr>
          <p:nvPr>
            <p:ph idx="1"/>
          </p:nvPr>
        </p:nvSpPr>
        <p:spPr/>
        <p:txBody>
          <a:bodyPr/>
          <a:lstStyle/>
          <a:p>
            <a:r>
              <a:rPr lang="en-US" dirty="0"/>
              <a:t>Cell polarity is the asymmetric organization of several cellular components.</a:t>
            </a:r>
          </a:p>
          <a:p>
            <a:r>
              <a:rPr lang="en-US" dirty="0"/>
              <a:t>Cell polarity maintains a barrier within the gut epithelium </a:t>
            </a:r>
          </a:p>
          <a:p>
            <a:r>
              <a:rPr lang="en-US" dirty="0"/>
              <a:t>Cell polarity is essential, in vivo, for the full expression of functional properties of tissues and organs.</a:t>
            </a:r>
          </a:p>
        </p:txBody>
      </p:sp>
      <p:pic>
        <p:nvPicPr>
          <p:cNvPr id="4" name="Picture 3">
            <a:extLst>
              <a:ext uri="{FF2B5EF4-FFF2-40B4-BE49-F238E27FC236}">
                <a16:creationId xmlns:a16="http://schemas.microsoft.com/office/drawing/2014/main" id="{0CA9E4FE-7A85-424C-855A-1FF4A4F758E2}"/>
              </a:ext>
            </a:extLst>
          </p:cNvPr>
          <p:cNvPicPr>
            <a:picLocks noChangeAspect="1"/>
          </p:cNvPicPr>
          <p:nvPr/>
        </p:nvPicPr>
        <p:blipFill>
          <a:blip r:embed="rId2"/>
          <a:stretch>
            <a:fillRect/>
          </a:stretch>
        </p:blipFill>
        <p:spPr>
          <a:xfrm>
            <a:off x="3115159" y="4001294"/>
            <a:ext cx="6761996" cy="2650782"/>
          </a:xfrm>
          <a:prstGeom prst="rect">
            <a:avLst/>
          </a:prstGeom>
        </p:spPr>
      </p:pic>
      <p:sp>
        <p:nvSpPr>
          <p:cNvPr id="5" name="TextBox 4">
            <a:extLst>
              <a:ext uri="{FF2B5EF4-FFF2-40B4-BE49-F238E27FC236}">
                <a16:creationId xmlns:a16="http://schemas.microsoft.com/office/drawing/2014/main" id="{10BE725F-0773-9043-A42E-6301D7DD41BF}"/>
              </a:ext>
            </a:extLst>
          </p:cNvPr>
          <p:cNvSpPr txBox="1"/>
          <p:nvPr/>
        </p:nvSpPr>
        <p:spPr>
          <a:xfrm>
            <a:off x="170482" y="6586780"/>
            <a:ext cx="3084163" cy="246221"/>
          </a:xfrm>
          <a:prstGeom prst="rect">
            <a:avLst/>
          </a:prstGeom>
          <a:noFill/>
        </p:spPr>
        <p:txBody>
          <a:bodyPr wrap="square" rtlCol="0">
            <a:spAutoFit/>
          </a:bodyPr>
          <a:lstStyle/>
          <a:p>
            <a:r>
              <a:rPr lang="en-US" sz="1000" dirty="0">
                <a:hlinkClick r:id="rId3"/>
              </a:rPr>
              <a:t>https://www.youtube.com/watch?v=qShNJowtd_8</a:t>
            </a:r>
            <a:endParaRPr lang="en-US" sz="1000" dirty="0"/>
          </a:p>
        </p:txBody>
      </p:sp>
      <p:sp>
        <p:nvSpPr>
          <p:cNvPr id="6" name="TextBox 5">
            <a:extLst>
              <a:ext uri="{FF2B5EF4-FFF2-40B4-BE49-F238E27FC236}">
                <a16:creationId xmlns:a16="http://schemas.microsoft.com/office/drawing/2014/main" id="{73D149B3-EFF3-5E4F-9E74-F19EA27D0CCC}"/>
              </a:ext>
            </a:extLst>
          </p:cNvPr>
          <p:cNvSpPr txBox="1"/>
          <p:nvPr/>
        </p:nvSpPr>
        <p:spPr>
          <a:xfrm>
            <a:off x="0" y="5315917"/>
            <a:ext cx="3254645" cy="923330"/>
          </a:xfrm>
          <a:prstGeom prst="rect">
            <a:avLst/>
          </a:prstGeom>
          <a:noFill/>
        </p:spPr>
        <p:txBody>
          <a:bodyPr wrap="square" rtlCol="0">
            <a:spAutoFit/>
          </a:bodyPr>
          <a:lstStyle/>
          <a:p>
            <a:r>
              <a:rPr lang="en-US" b="1" dirty="0"/>
              <a:t>Human polarizable colonic epithelial cell lines</a:t>
            </a:r>
            <a:r>
              <a:rPr lang="en-US" dirty="0"/>
              <a:t>: Caco2-BBe, HCT-8, HT29, SKCO-15, T84</a:t>
            </a:r>
          </a:p>
        </p:txBody>
      </p:sp>
      <p:pic>
        <p:nvPicPr>
          <p:cNvPr id="7" name="Picture 6">
            <a:extLst>
              <a:ext uri="{FF2B5EF4-FFF2-40B4-BE49-F238E27FC236}">
                <a16:creationId xmlns:a16="http://schemas.microsoft.com/office/drawing/2014/main" id="{32C480E4-CBDB-1C41-BCE0-19D1AFDC53BE}"/>
              </a:ext>
            </a:extLst>
          </p:cNvPr>
          <p:cNvPicPr>
            <a:picLocks noChangeAspect="1"/>
          </p:cNvPicPr>
          <p:nvPr/>
        </p:nvPicPr>
        <p:blipFill>
          <a:blip r:embed="rId4"/>
          <a:stretch>
            <a:fillRect/>
          </a:stretch>
        </p:blipFill>
        <p:spPr>
          <a:xfrm flipH="1">
            <a:off x="4092845" y="4602997"/>
            <a:ext cx="254752" cy="254752"/>
          </a:xfrm>
          <a:prstGeom prst="rect">
            <a:avLst/>
          </a:prstGeom>
        </p:spPr>
      </p:pic>
    </p:spTree>
    <p:extLst>
      <p:ext uri="{BB962C8B-B14F-4D97-AF65-F5344CB8AC3E}">
        <p14:creationId xmlns:p14="http://schemas.microsoft.com/office/powerpoint/2010/main" val="119546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1368-B344-374D-83E5-237AF8DAA309}"/>
              </a:ext>
            </a:extLst>
          </p:cNvPr>
          <p:cNvSpPr>
            <a:spLocks noGrp="1"/>
          </p:cNvSpPr>
          <p:nvPr>
            <p:ph type="title"/>
          </p:nvPr>
        </p:nvSpPr>
        <p:spPr>
          <a:xfrm>
            <a:off x="179617" y="365125"/>
            <a:ext cx="11353800" cy="1290105"/>
          </a:xfrm>
        </p:spPr>
        <p:txBody>
          <a:bodyPr>
            <a:normAutofit/>
          </a:bodyPr>
          <a:lstStyle/>
          <a:p>
            <a:r>
              <a:rPr lang="en-US" sz="4000" b="1" dirty="0">
                <a:latin typeface="+mn-lt"/>
              </a:rPr>
              <a:t>Pros of Polarized Epithelial Monolayers </a:t>
            </a:r>
          </a:p>
        </p:txBody>
      </p:sp>
      <p:sp>
        <p:nvSpPr>
          <p:cNvPr id="3" name="Content Placeholder 2">
            <a:extLst>
              <a:ext uri="{FF2B5EF4-FFF2-40B4-BE49-F238E27FC236}">
                <a16:creationId xmlns:a16="http://schemas.microsoft.com/office/drawing/2014/main" id="{D292374B-F073-0546-99F6-AC02CD93122A}"/>
              </a:ext>
            </a:extLst>
          </p:cNvPr>
          <p:cNvSpPr>
            <a:spLocks noGrp="1"/>
          </p:cNvSpPr>
          <p:nvPr>
            <p:ph idx="1"/>
          </p:nvPr>
        </p:nvSpPr>
        <p:spPr>
          <a:xfrm>
            <a:off x="838200" y="2037898"/>
            <a:ext cx="8142514" cy="3219905"/>
          </a:xfrm>
          <a:ln w="25400">
            <a:noFill/>
          </a:ln>
        </p:spPr>
        <p:txBody>
          <a:bodyPr>
            <a:noAutofit/>
          </a:bodyPr>
          <a:lstStyle/>
          <a:p>
            <a:r>
              <a:rPr lang="en-US" sz="2000" dirty="0"/>
              <a:t>Can be generated from primary of immortalized gut cells on </a:t>
            </a:r>
            <a:r>
              <a:rPr lang="en-US" sz="2000" dirty="0" err="1"/>
              <a:t>transwell</a:t>
            </a:r>
            <a:r>
              <a:rPr lang="en-US" sz="2000" dirty="0"/>
              <a:t> membranes and other scaffolds.</a:t>
            </a:r>
          </a:p>
          <a:p>
            <a:r>
              <a:rPr lang="en-US" sz="2000" dirty="0"/>
              <a:t>Microbes can be added to apical surface</a:t>
            </a:r>
          </a:p>
          <a:p>
            <a:r>
              <a:rPr lang="en-US" sz="2000" dirty="0"/>
              <a:t>The epithelium can be studied</a:t>
            </a:r>
          </a:p>
          <a:p>
            <a:pPr lvl="1"/>
            <a:r>
              <a:rPr lang="en-US" sz="2000" dirty="0"/>
              <a:t>Permeability</a:t>
            </a:r>
          </a:p>
          <a:p>
            <a:pPr lvl="1"/>
            <a:r>
              <a:rPr lang="en-US" sz="2000" dirty="0"/>
              <a:t>Transmembrane resistance</a:t>
            </a:r>
          </a:p>
          <a:p>
            <a:pPr lvl="1"/>
            <a:r>
              <a:rPr lang="en-US" sz="2000" dirty="0"/>
              <a:t>Active Transport</a:t>
            </a:r>
          </a:p>
          <a:p>
            <a:pPr lvl="1"/>
            <a:r>
              <a:rPr lang="en-US" sz="2000" dirty="0"/>
              <a:t>Absorption</a:t>
            </a:r>
          </a:p>
          <a:p>
            <a:pPr lvl="1"/>
            <a:r>
              <a:rPr lang="en-US" sz="2000" dirty="0"/>
              <a:t>Excretion</a:t>
            </a:r>
          </a:p>
          <a:p>
            <a:pPr lvl="1"/>
            <a:r>
              <a:rPr lang="en-US" sz="2000" dirty="0"/>
              <a:t>Amenable to a number of expression assays</a:t>
            </a:r>
          </a:p>
          <a:p>
            <a:pPr lvl="1"/>
            <a:r>
              <a:rPr lang="en-US" sz="2000" dirty="0"/>
              <a:t>Miniaturization enables microfluidic manipulations</a:t>
            </a:r>
          </a:p>
        </p:txBody>
      </p:sp>
      <p:sp>
        <p:nvSpPr>
          <p:cNvPr id="4" name="Rectangle 3">
            <a:extLst>
              <a:ext uri="{FF2B5EF4-FFF2-40B4-BE49-F238E27FC236}">
                <a16:creationId xmlns:a16="http://schemas.microsoft.com/office/drawing/2014/main" id="{F9735949-232A-3045-85B4-94EB1261705D}"/>
              </a:ext>
            </a:extLst>
          </p:cNvPr>
          <p:cNvSpPr/>
          <p:nvPr/>
        </p:nvSpPr>
        <p:spPr>
          <a:xfrm>
            <a:off x="223156" y="6461660"/>
            <a:ext cx="8430986" cy="400110"/>
          </a:xfrm>
          <a:prstGeom prst="rect">
            <a:avLst/>
          </a:prstGeom>
        </p:spPr>
        <p:txBody>
          <a:bodyPr wrap="square">
            <a:spAutoFit/>
          </a:bodyPr>
          <a:lstStyle/>
          <a:p>
            <a:r>
              <a:rPr lang="en-US" sz="1000" dirty="0">
                <a:solidFill>
                  <a:srgbClr val="336699"/>
                </a:solidFill>
                <a:latin typeface="archivo_narrowregular"/>
                <a:hlinkClick r:id="rId2"/>
              </a:rPr>
              <a:t>Environmental Chemicals, the Human Microbiome, and Health Risk</a:t>
            </a:r>
            <a:endParaRPr lang="en-US" sz="1000" dirty="0">
              <a:solidFill>
                <a:srgbClr val="999999"/>
              </a:solidFill>
              <a:latin typeface="archivo_narrowregular"/>
            </a:endParaRPr>
          </a:p>
          <a:p>
            <a:r>
              <a:rPr lang="en-US" sz="1000" dirty="0">
                <a:solidFill>
                  <a:srgbClr val="333333"/>
                </a:solidFill>
                <a:latin typeface="archivo_narrowregular"/>
              </a:rPr>
              <a:t>A Research Strategy (2018). </a:t>
            </a:r>
            <a:r>
              <a:rPr lang="en-US" sz="1000" dirty="0">
                <a:hlinkClick r:id="rId3"/>
              </a:rPr>
              <a:t>https://www.nap.edu/catalog/24960/environmental-chemicals-the-human-microbiome-and-health-risk-a-research</a:t>
            </a:r>
            <a:endParaRPr lang="en-US" sz="1000" dirty="0"/>
          </a:p>
        </p:txBody>
      </p:sp>
      <p:pic>
        <p:nvPicPr>
          <p:cNvPr id="5" name="Picture 4">
            <a:extLst>
              <a:ext uri="{FF2B5EF4-FFF2-40B4-BE49-F238E27FC236}">
                <a16:creationId xmlns:a16="http://schemas.microsoft.com/office/drawing/2014/main" id="{1550680A-F289-804A-9912-D5E5799FD3BA}"/>
              </a:ext>
            </a:extLst>
          </p:cNvPr>
          <p:cNvPicPr>
            <a:picLocks noChangeAspect="1"/>
          </p:cNvPicPr>
          <p:nvPr/>
        </p:nvPicPr>
        <p:blipFill rotWithShape="1">
          <a:blip r:embed="rId4"/>
          <a:srcRect l="69527"/>
          <a:stretch/>
        </p:blipFill>
        <p:spPr>
          <a:xfrm>
            <a:off x="10499271" y="0"/>
            <a:ext cx="2055572" cy="6858000"/>
          </a:xfrm>
          <a:prstGeom prst="rect">
            <a:avLst/>
          </a:prstGeom>
        </p:spPr>
      </p:pic>
      <p:sp>
        <p:nvSpPr>
          <p:cNvPr id="6" name="Rectangle 5">
            <a:extLst>
              <a:ext uri="{FF2B5EF4-FFF2-40B4-BE49-F238E27FC236}">
                <a16:creationId xmlns:a16="http://schemas.microsoft.com/office/drawing/2014/main" id="{C3F8E6B8-FEF1-5343-BF85-9C8DCAA0A45B}"/>
              </a:ext>
            </a:extLst>
          </p:cNvPr>
          <p:cNvSpPr/>
          <p:nvPr/>
        </p:nvSpPr>
        <p:spPr>
          <a:xfrm>
            <a:off x="10484548" y="6504061"/>
            <a:ext cx="2512997" cy="215444"/>
          </a:xfrm>
          <a:prstGeom prst="rect">
            <a:avLst/>
          </a:prstGeom>
        </p:spPr>
        <p:txBody>
          <a:bodyPr wrap="square">
            <a:spAutoFit/>
          </a:bodyPr>
          <a:lstStyle/>
          <a:p>
            <a:r>
              <a:rPr lang="en-US" sz="800" dirty="0">
                <a:solidFill>
                  <a:schemeClr val="bg1"/>
                </a:solidFill>
                <a:hlinkClick r:id="rId5">
                  <a:extLst>
                    <a:ext uri="{A12FA001-AC4F-418D-AE19-62706E023703}">
                      <ahyp:hlinkClr xmlns:ahyp="http://schemas.microsoft.com/office/drawing/2018/hyperlinkcolor" val="tx"/>
                    </a:ext>
                  </a:extLst>
                </a:hlinkClick>
              </a:rPr>
              <a:t>https://www.pnas.org/content/106/27/11143</a:t>
            </a:r>
            <a:endParaRPr lang="en-US" sz="800" dirty="0">
              <a:solidFill>
                <a:schemeClr val="bg1"/>
              </a:solidFill>
            </a:endParaRPr>
          </a:p>
        </p:txBody>
      </p:sp>
    </p:spTree>
    <p:extLst>
      <p:ext uri="{BB962C8B-B14F-4D97-AF65-F5344CB8AC3E}">
        <p14:creationId xmlns:p14="http://schemas.microsoft.com/office/powerpoint/2010/main" val="20917675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8378</TotalTime>
  <Words>1356</Words>
  <Application>Microsoft Macintosh PowerPoint</Application>
  <PresentationFormat>Widescreen</PresentationFormat>
  <Paragraphs>195</Paragraphs>
  <Slides>27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archivo_narrowregular</vt:lpstr>
      <vt:lpstr>Arial</vt:lpstr>
      <vt:lpstr>Calibri</vt:lpstr>
      <vt:lpstr>Calibri Light</vt:lpstr>
      <vt:lpstr>NexusSans</vt:lpstr>
      <vt:lpstr>Office Theme</vt:lpstr>
      <vt:lpstr>IID 209 Lecture #7:  Model systems for  microbiome studies </vt:lpstr>
      <vt:lpstr>Outline</vt:lpstr>
      <vt:lpstr>Bioreactors</vt:lpstr>
      <vt:lpstr>What types of questions can you begin to address with bioreactors</vt:lpstr>
      <vt:lpstr>Types of Bioreactors</vt:lpstr>
      <vt:lpstr>Experiments….</vt:lpstr>
      <vt:lpstr>Outline</vt:lpstr>
      <vt:lpstr>Polarized Cell Cultures: Study of the epithelial barrier</vt:lpstr>
      <vt:lpstr>Pros of Polarized Epithelial Monolayers </vt:lpstr>
      <vt:lpstr>Cons of Polarized Epithelial Monolayers </vt:lpstr>
      <vt:lpstr>Experiments….</vt:lpstr>
      <vt:lpstr>Gut-on-a-chip</vt:lpstr>
      <vt:lpstr>Cons of Gut on a Chip  lots of iterations (so know what is actually on the Chip)</vt:lpstr>
      <vt:lpstr>Experiments….</vt:lpstr>
      <vt:lpstr>Organoid Culture System</vt:lpstr>
      <vt:lpstr>Intestinal organoids and spheroids</vt:lpstr>
      <vt:lpstr>Cons on Intestinal Organoids Cultures</vt:lpstr>
      <vt:lpstr>Experiments….</vt:lpstr>
      <vt:lpstr>Animal Models &amp; husbandry–  the work-horses of microbiome studies</vt:lpstr>
      <vt:lpstr>Euprymna scolpes and Vibrio fischeri</vt:lpstr>
      <vt:lpstr>The daily rhythms of the Hawaiian bobtail squid and V. fischeri</vt:lpstr>
      <vt:lpstr>The light organ of Euprymna scolpes</vt:lpstr>
      <vt:lpstr>The light organ and 0-120 hrs post-hatching a carefully orchestrated symbiosis</vt:lpstr>
      <vt:lpstr>A selective symbiosis</vt:lpstr>
      <vt:lpstr>A carefully orchestrated symbiosis</vt:lpstr>
      <vt:lpstr>Experiments….</vt:lpstr>
      <vt:lpstr>Field Trip….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Garrett, Wendy</dc:creator>
  <cp:lastModifiedBy>Garrett, Wendy</cp:lastModifiedBy>
  <cp:revision>226</cp:revision>
  <dcterms:created xsi:type="dcterms:W3CDTF">2019-03-31T16:29:30Z</dcterms:created>
  <dcterms:modified xsi:type="dcterms:W3CDTF">2019-04-15T14:21:54Z</dcterms:modified>
</cp:coreProperties>
</file>