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64"/>
  </p:notesMasterIdLst>
  <p:sldIdLst>
    <p:sldId id="356" r:id="rId2"/>
    <p:sldId id="381" r:id="rId3"/>
    <p:sldId id="516" r:id="rId4"/>
    <p:sldId id="479" r:id="rId5"/>
    <p:sldId id="1660" r:id="rId6"/>
    <p:sldId id="542" r:id="rId7"/>
    <p:sldId id="501" r:id="rId8"/>
    <p:sldId id="568" r:id="rId9"/>
    <p:sldId id="519" r:id="rId10"/>
    <p:sldId id="873" r:id="rId11"/>
    <p:sldId id="874" r:id="rId12"/>
    <p:sldId id="875" r:id="rId13"/>
    <p:sldId id="262" r:id="rId14"/>
    <p:sldId id="1653" r:id="rId15"/>
    <p:sldId id="1654" r:id="rId16"/>
    <p:sldId id="313" r:id="rId17"/>
    <p:sldId id="423" r:id="rId18"/>
    <p:sldId id="265" r:id="rId19"/>
    <p:sldId id="512" r:id="rId20"/>
    <p:sldId id="1662" r:id="rId21"/>
    <p:sldId id="471" r:id="rId22"/>
    <p:sldId id="1665" r:id="rId23"/>
    <p:sldId id="1664" r:id="rId24"/>
    <p:sldId id="1663" r:id="rId25"/>
    <p:sldId id="1661" r:id="rId26"/>
    <p:sldId id="534" r:id="rId27"/>
    <p:sldId id="561" r:id="rId28"/>
    <p:sldId id="884" r:id="rId29"/>
    <p:sldId id="564" r:id="rId30"/>
    <p:sldId id="762" r:id="rId31"/>
    <p:sldId id="763" r:id="rId32"/>
    <p:sldId id="883" r:id="rId33"/>
    <p:sldId id="290" r:id="rId34"/>
    <p:sldId id="291" r:id="rId35"/>
    <p:sldId id="325" r:id="rId36"/>
    <p:sldId id="330" r:id="rId37"/>
    <p:sldId id="1291" r:id="rId38"/>
    <p:sldId id="1297" r:id="rId39"/>
    <p:sldId id="1143" r:id="rId40"/>
    <p:sldId id="502" r:id="rId41"/>
    <p:sldId id="503" r:id="rId42"/>
    <p:sldId id="1659" r:id="rId43"/>
    <p:sldId id="1606" r:id="rId44"/>
    <p:sldId id="257" r:id="rId45"/>
    <p:sldId id="1656" r:id="rId46"/>
    <p:sldId id="384" r:id="rId47"/>
    <p:sldId id="385" r:id="rId48"/>
    <p:sldId id="386" r:id="rId49"/>
    <p:sldId id="387" r:id="rId50"/>
    <p:sldId id="388" r:id="rId51"/>
    <p:sldId id="294" r:id="rId52"/>
    <p:sldId id="877" r:id="rId53"/>
    <p:sldId id="878" r:id="rId54"/>
    <p:sldId id="881" r:id="rId55"/>
    <p:sldId id="304" r:id="rId56"/>
    <p:sldId id="316" r:id="rId57"/>
    <p:sldId id="317" r:id="rId58"/>
    <p:sldId id="323" r:id="rId59"/>
    <p:sldId id="535" r:id="rId60"/>
    <p:sldId id="544" r:id="rId61"/>
    <p:sldId id="545" r:id="rId62"/>
    <p:sldId id="160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9"/>
    <p:restoredTop sz="95439"/>
  </p:normalViewPr>
  <p:slideViewPr>
    <p:cSldViewPr snapToGrid="0" snapToObjects="1">
      <p:cViewPr varScale="1">
        <p:scale>
          <a:sx n="102" d="100"/>
          <a:sy n="102" d="100"/>
        </p:scale>
        <p:origin x="792" y="184"/>
      </p:cViewPr>
      <p:guideLst/>
    </p:cSldViewPr>
  </p:slideViewPr>
  <p:outlineViewPr>
    <p:cViewPr>
      <p:scale>
        <a:sx n="33" d="100"/>
        <a:sy n="33" d="100"/>
      </p:scale>
      <p:origin x="0" y="-357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46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82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1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2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6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sets of directly proportional and co-occurring genes</a:t>
            </a:r>
            <a:endParaRPr lang="en-US" dirty="0"/>
          </a:p>
          <a:p>
            <a:r>
              <a:rPr lang="en-US" dirty="0"/>
              <a:t>Core seed: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set of related seeds, the largest corresponds to a species core and the others are modules of shared or accessory genes.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Core gene: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 was present in all the samples where core seed was detected and uniquely in those</a:t>
            </a:r>
            <a:endParaRPr lang="en-US" dirty="0"/>
          </a:p>
          <a:p>
            <a:r>
              <a:rPr lang="en-US" dirty="0"/>
              <a:t>Accessory gene: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 was present in a subset of samples where core seed was detected</a:t>
            </a:r>
            <a:endParaRPr lang="en-US" dirty="0"/>
          </a:p>
          <a:p>
            <a:r>
              <a:rPr lang="en-US" dirty="0"/>
              <a:t>Shared core gene: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 was detected in all the samples where the core seed was present plus some samples where the core seed was absent</a:t>
            </a:r>
            <a:endParaRPr lang="en-US" dirty="0"/>
          </a:p>
          <a:p>
            <a:r>
              <a:rPr lang="en-US" dirty="0"/>
              <a:t>Shared accessory gene: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 was detected in a subset of samples where the core seed was present plus some samples where the core seed was absent</a:t>
            </a:r>
          </a:p>
          <a:p>
            <a:endParaRPr lang="en-US" dirty="0"/>
          </a:p>
          <a:p>
            <a:r>
              <a:rPr lang="en-US" dirty="0"/>
              <a:t>MSP: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Core, accessory, shared core and shared accessory genes associated with a core seed were assembled in a MSP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3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2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0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0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6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iid20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96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58.png"/><Relationship Id="rId1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8.png"/><Relationship Id="rId18" Type="http://schemas.openxmlformats.org/officeDocument/2006/relationships/image" Target="../media/image94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17" Type="http://schemas.openxmlformats.org/officeDocument/2006/relationships/image" Target="../media/image93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5.png"/><Relationship Id="rId4" Type="http://schemas.openxmlformats.org/officeDocument/2006/relationships/image" Target="../media/image81.png"/><Relationship Id="rId9" Type="http://schemas.openxmlformats.org/officeDocument/2006/relationships/image" Target="../media/image58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9" Type="http://schemas.openxmlformats.org/officeDocument/2006/relationships/image" Target="../media/image138.png"/><Relationship Id="rId21" Type="http://schemas.openxmlformats.org/officeDocument/2006/relationships/image" Target="../media/image120.png"/><Relationship Id="rId34" Type="http://schemas.openxmlformats.org/officeDocument/2006/relationships/image" Target="../media/image133.png"/><Relationship Id="rId42" Type="http://schemas.openxmlformats.org/officeDocument/2006/relationships/image" Target="../media/image141.png"/><Relationship Id="rId47" Type="http://schemas.openxmlformats.org/officeDocument/2006/relationships/image" Target="../media/image146.png"/><Relationship Id="rId50" Type="http://schemas.openxmlformats.org/officeDocument/2006/relationships/image" Target="../media/image149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9" Type="http://schemas.openxmlformats.org/officeDocument/2006/relationships/image" Target="../media/image128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49" Type="http://schemas.openxmlformats.org/officeDocument/2006/relationships/image" Target="../media/image148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130.png"/><Relationship Id="rId44" Type="http://schemas.openxmlformats.org/officeDocument/2006/relationships/image" Target="../media/image143.png"/><Relationship Id="rId52" Type="http://schemas.openxmlformats.org/officeDocument/2006/relationships/image" Target="../media/image151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png"/><Relationship Id="rId48" Type="http://schemas.openxmlformats.org/officeDocument/2006/relationships/image" Target="../media/image147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3" Type="http://schemas.openxmlformats.org/officeDocument/2006/relationships/image" Target="../media/image102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46" Type="http://schemas.openxmlformats.org/officeDocument/2006/relationships/image" Target="../media/image145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tiff"/><Relationship Id="rId4" Type="http://schemas.openxmlformats.org/officeDocument/2006/relationships/image" Target="../media/image1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Metagenomic sequencing and assembly-based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Wendy Garrett (</a:t>
            </a:r>
            <a:r>
              <a:rPr lang="en-US" dirty="0" err="1"/>
              <a:t>wgarrett@hsph.harvard.edu</a:t>
            </a:r>
            <a:r>
              <a:rPr lang="en-US" dirty="0"/>
              <a:t>)</a:t>
            </a:r>
          </a:p>
          <a:p>
            <a:r>
              <a:rPr lang="en-US" dirty="0"/>
              <a:t>Curtis Huttenhower (chuttenh@hsph.harvard.edu)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r>
              <a:rPr lang="en-US" dirty="0" err="1"/>
              <a:t>Yancong</a:t>
            </a:r>
            <a:r>
              <a:rPr lang="en-US" dirty="0"/>
              <a:t> Zhang (</a:t>
            </a:r>
            <a:r>
              <a:rPr lang="en-US" dirty="0" err="1"/>
              <a:t>yancongzhang@hsph.harvard.edu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http://huttenhower.sph.harvard.edu/iid209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411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E982-567D-284C-B1D1-BCD877C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DC2F49-0E30-BD44-B784-BA72C1C6B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11" y="1068442"/>
            <a:ext cx="11715750" cy="29955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18654-B753-3C43-8E4E-36E18396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8034-0E26-2C4D-AF79-2ABB578A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F65595-8848-774D-93A8-2EB6D875247D}"/>
              </a:ext>
            </a:extLst>
          </p:cNvPr>
          <p:cNvSpPr/>
          <p:nvPr/>
        </p:nvSpPr>
        <p:spPr>
          <a:xfrm>
            <a:off x="544039" y="4158016"/>
            <a:ext cx="114094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Shredded Book Reconstruction</a:t>
            </a:r>
          </a:p>
          <a:p>
            <a:pPr lvl="1" indent="-342900" defTabSz="685800"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Dickens accidentally shreds the first printing of ‘A Tale of Two Cities’</a:t>
            </a:r>
          </a:p>
          <a:p>
            <a:pPr lvl="1" indent="-342900" defTabSz="685800"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Text printed on 5 long spools</a:t>
            </a:r>
          </a:p>
          <a:p>
            <a:pPr marL="114300" lvl="1" defTabSz="685800"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srgbClr val="C00000"/>
                </a:solidFill>
                <a:latin typeface="Calibri"/>
              </a:rPr>
              <a:t>How to reconstruct the text?</a:t>
            </a:r>
          </a:p>
          <a:p>
            <a:pPr lvl="1" indent="-342900" defTabSz="685800"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5 copies x 138, 656 words / 5 words per fragment = 138k fragments</a:t>
            </a:r>
          </a:p>
          <a:p>
            <a:pPr lvl="1" indent="-342900" defTabSz="685800"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The short fragments from every copy are mixed together</a:t>
            </a:r>
          </a:p>
          <a:p>
            <a:pPr lvl="1" indent="-342900" defTabSz="685800"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Some fragments are identical</a:t>
            </a:r>
          </a:p>
        </p:txBody>
      </p:sp>
    </p:spTree>
    <p:extLst>
      <p:ext uri="{BB962C8B-B14F-4D97-AF65-F5344CB8AC3E}">
        <p14:creationId xmlns:p14="http://schemas.microsoft.com/office/powerpoint/2010/main" val="4440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00781CE-5B94-3248-877A-2969E146438F}"/>
              </a:ext>
            </a:extLst>
          </p:cNvPr>
          <p:cNvGrpSpPr/>
          <p:nvPr/>
        </p:nvGrpSpPr>
        <p:grpSpPr>
          <a:xfrm>
            <a:off x="8306782" y="557705"/>
            <a:ext cx="2872269" cy="2309230"/>
            <a:chOff x="8306782" y="557705"/>
            <a:chExt cx="2872269" cy="2309230"/>
          </a:xfrm>
        </p:grpSpPr>
        <p:sp>
          <p:nvSpPr>
            <p:cNvPr id="3" name="object 3"/>
            <p:cNvSpPr txBox="1"/>
            <p:nvPr/>
          </p:nvSpPr>
          <p:spPr>
            <a:xfrm>
              <a:off x="8306782" y="557705"/>
              <a:ext cx="1305485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126">
                <a:spcBef>
                  <a:spcPts val="318"/>
                </a:spcBef>
              </a:pPr>
              <a:r>
                <a:rPr sz="1059" spc="-13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</a:t>
              </a:r>
              <a:r>
                <a:rPr sz="1059" spc="-66" dirty="0">
                  <a:latin typeface="Georgia"/>
                  <a:cs typeface="Georgia"/>
                </a:rPr>
                <a:t>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264672" y="1682364"/>
              <a:ext cx="1510956" cy="3337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9327021" y="1704373"/>
              <a:ext cx="1371600" cy="2933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9309709" y="1710511"/>
              <a:ext cx="1420346" cy="2437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309709" y="1710511"/>
              <a:ext cx="1420346" cy="203728"/>
            </a:xfrm>
            <a:prstGeom prst="rect">
              <a:avLst/>
            </a:prstGeom>
            <a:ln w="9524">
              <a:solidFill>
                <a:srgbClr val="FFC1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r>
                <a:rPr sz="1059" spc="212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987540" y="1421960"/>
              <a:ext cx="1487581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126">
                <a:spcBef>
                  <a:spcPts val="318"/>
                </a:spcBef>
              </a:pP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r>
                <a:rPr sz="1059" spc="168" dirty="0">
                  <a:latin typeface="Georgia"/>
                  <a:cs typeface="Georgia"/>
                </a:rPr>
                <a:t>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422373" y="2261809"/>
              <a:ext cx="1756678" cy="3337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9484721" y="2283817"/>
              <a:ext cx="1617311" cy="2933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9467991" y="2286214"/>
              <a:ext cx="1668275" cy="2437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467991" y="2286214"/>
              <a:ext cx="1668556" cy="203728"/>
            </a:xfrm>
            <a:prstGeom prst="rect">
              <a:avLst/>
            </a:prstGeom>
            <a:ln w="9524">
              <a:solidFill>
                <a:srgbClr val="CF3D35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9" dirty="0">
                  <a:solidFill>
                    <a:srgbClr val="FFFFFF"/>
                  </a:solidFill>
                  <a:latin typeface="Georgia"/>
                  <a:cs typeface="Georgia"/>
                </a:rPr>
                <a:t>times, </a:t>
              </a:r>
              <a:r>
                <a:rPr sz="1059" spc="18" dirty="0">
                  <a:solidFill>
                    <a:srgbClr val="FFFFFF"/>
                  </a:solidFill>
                  <a:latin typeface="Georgia"/>
                  <a:cs typeface="Georgia"/>
                </a:rPr>
                <a:t>it </a:t>
              </a:r>
              <a:r>
                <a:rPr sz="1059" spc="71" dirty="0">
                  <a:solidFill>
                    <a:srgbClr val="FFFFFF"/>
                  </a:solidFill>
                  <a:latin typeface="Georgia"/>
                  <a:cs typeface="Georgia"/>
                </a:rPr>
                <a:t>was </a:t>
              </a:r>
              <a:r>
                <a:rPr sz="1059" spc="49" dirty="0">
                  <a:solidFill>
                    <a:srgbClr val="FFFFFF"/>
                  </a:solidFill>
                  <a:latin typeface="Georgia"/>
                  <a:cs typeface="Georgia"/>
                </a:rPr>
                <a:t>the</a:t>
              </a:r>
              <a:r>
                <a:rPr sz="1059" spc="146" dirty="0">
                  <a:solidFill>
                    <a:srgbClr val="FFFFFF"/>
                  </a:solidFill>
                  <a:latin typeface="Georgia"/>
                  <a:cs typeface="Georgia"/>
                </a:rPr>
                <a:t> </a:t>
              </a:r>
              <a:r>
                <a:rPr sz="1059" spc="44" dirty="0">
                  <a:solidFill>
                    <a:srgbClr val="FFFFFF"/>
                  </a:solidFill>
                  <a:latin typeface="Georgia"/>
                  <a:cs typeface="Georgia"/>
                </a:rPr>
                <a:t>worst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441253" y="846258"/>
              <a:ext cx="1651747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r>
                <a:rPr sz="1059" spc="106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738209" y="1133408"/>
              <a:ext cx="1441637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r>
                <a:rPr sz="1059" spc="168" dirty="0">
                  <a:latin typeface="Georgia"/>
                  <a:cs typeface="Georgia"/>
                </a:rPr>
                <a:t>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264672" y="1972092"/>
              <a:ext cx="1510956" cy="3337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9327021" y="1994100"/>
              <a:ext cx="1371600" cy="2933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9309709" y="1997662"/>
              <a:ext cx="1420346" cy="2451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9309709" y="1997663"/>
              <a:ext cx="1420346" cy="203727"/>
            </a:xfrm>
            <a:prstGeom prst="rect">
              <a:avLst/>
            </a:prstGeom>
            <a:ln w="9524">
              <a:solidFill>
                <a:srgbClr val="FFC1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r>
                <a:rPr sz="1059" spc="212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481057" y="2573546"/>
              <a:ext cx="1470615" cy="2933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9462388" y="2574766"/>
              <a:ext cx="1524000" cy="24372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462388" y="2574765"/>
              <a:ext cx="1524000" cy="203728"/>
            </a:xfrm>
            <a:prstGeom prst="rect">
              <a:avLst/>
            </a:prstGeom>
            <a:ln w="9524">
              <a:solidFill>
                <a:srgbClr val="546C9D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126">
                <a:spcBef>
                  <a:spcPts val="318"/>
                </a:spcBef>
              </a:pPr>
              <a:r>
                <a:rPr sz="1059" spc="49" dirty="0">
                  <a:solidFill>
                    <a:srgbClr val="FFFFFF"/>
                  </a:solidFill>
                  <a:latin typeface="Georgia"/>
                  <a:cs typeface="Georgia"/>
                </a:rPr>
                <a:t>times, </a:t>
              </a:r>
              <a:r>
                <a:rPr sz="1059" spc="18" dirty="0">
                  <a:solidFill>
                    <a:srgbClr val="FFFFFF"/>
                  </a:solidFill>
                  <a:latin typeface="Georgia"/>
                  <a:cs typeface="Georgia"/>
                </a:rPr>
                <a:t>it </a:t>
              </a:r>
              <a:r>
                <a:rPr sz="1059" spc="71" dirty="0">
                  <a:solidFill>
                    <a:srgbClr val="FFFFFF"/>
                  </a:solidFill>
                  <a:latin typeface="Georgia"/>
                  <a:cs typeface="Georgia"/>
                </a:rPr>
                <a:t>was </a:t>
              </a:r>
              <a:r>
                <a:rPr sz="1059" spc="49" dirty="0">
                  <a:solidFill>
                    <a:srgbClr val="FFFFFF"/>
                  </a:solidFill>
                  <a:latin typeface="Georgia"/>
                  <a:cs typeface="Georgia"/>
                </a:rPr>
                <a:t>the</a:t>
              </a:r>
              <a:r>
                <a:rPr sz="1059" spc="150" dirty="0">
                  <a:solidFill>
                    <a:srgbClr val="FFFFFF"/>
                  </a:solidFill>
                  <a:latin typeface="Georgia"/>
                  <a:cs typeface="Georgia"/>
                </a:rPr>
                <a:t> </a:t>
              </a:r>
              <a:r>
                <a:rPr sz="1059" spc="44" dirty="0">
                  <a:solidFill>
                    <a:srgbClr val="FFFFFF"/>
                  </a:solidFill>
                  <a:latin typeface="Georgia"/>
                  <a:cs typeface="Georgia"/>
                </a:rPr>
                <a:t>age</a:t>
              </a:r>
              <a:endParaRPr sz="1059">
                <a:latin typeface="Georgia"/>
                <a:cs typeface="Georgia"/>
              </a:endParaRPr>
            </a:p>
          </p:txBody>
        </p:sp>
      </p:grpSp>
      <p:sp>
        <p:nvSpPr>
          <p:cNvPr id="23" name="object 23"/>
          <p:cNvSpPr/>
          <p:nvPr/>
        </p:nvSpPr>
        <p:spPr>
          <a:xfrm>
            <a:off x="5577778" y="534108"/>
            <a:ext cx="1305485" cy="243728"/>
          </a:xfrm>
          <a:custGeom>
            <a:avLst/>
            <a:gdLst/>
            <a:ahLst/>
            <a:cxnLst/>
            <a:rect l="l" t="t" r="r" b="b"/>
            <a:pathLst>
              <a:path w="1479550" h="276225">
                <a:moveTo>
                  <a:pt x="0" y="0"/>
                </a:moveTo>
                <a:lnTo>
                  <a:pt x="1479548" y="0"/>
                </a:lnTo>
                <a:lnTo>
                  <a:pt x="147954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 txBox="1"/>
          <p:nvPr/>
        </p:nvSpPr>
        <p:spPr>
          <a:xfrm>
            <a:off x="5515434" y="5047634"/>
            <a:ext cx="1927412" cy="20372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687">
              <a:spcBef>
                <a:spcPts val="318"/>
              </a:spcBef>
            </a:pP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115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foolishness,</a:t>
            </a:r>
            <a:endParaRPr sz="1059">
              <a:latin typeface="Georgia"/>
              <a:cs typeface="Georgia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AE4274D-CD0F-3942-A884-3024585BA0FA}"/>
              </a:ext>
            </a:extLst>
          </p:cNvPr>
          <p:cNvGrpSpPr/>
          <p:nvPr/>
        </p:nvGrpSpPr>
        <p:grpSpPr>
          <a:xfrm>
            <a:off x="5515434" y="563243"/>
            <a:ext cx="1776947" cy="5847570"/>
            <a:chOff x="5515434" y="563243"/>
            <a:chExt cx="1776947" cy="5847570"/>
          </a:xfrm>
        </p:grpSpPr>
        <p:sp>
          <p:nvSpPr>
            <p:cNvPr id="24" name="object 24"/>
            <p:cNvSpPr txBox="1"/>
            <p:nvPr/>
          </p:nvSpPr>
          <p:spPr>
            <a:xfrm>
              <a:off x="5647255" y="563243"/>
              <a:ext cx="1146922" cy="17430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spc="-13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</a:t>
              </a:r>
              <a:r>
                <a:rPr sz="1059" spc="-79" dirty="0">
                  <a:latin typeface="Georgia"/>
                  <a:cs typeface="Georgia"/>
                </a:rPr>
                <a:t>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515434" y="2300563"/>
              <a:ext cx="1510956" cy="3300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5577778" y="2322569"/>
              <a:ext cx="1371600" cy="2933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5561072" y="2325648"/>
              <a:ext cx="1418948" cy="2437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561072" y="2325648"/>
              <a:ext cx="1419225" cy="203728"/>
            </a:xfrm>
            <a:prstGeom prst="rect">
              <a:avLst/>
            </a:prstGeom>
            <a:ln w="9524">
              <a:solidFill>
                <a:srgbClr val="FFC1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r>
                <a:rPr sz="1059" spc="212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5561072" y="1130822"/>
              <a:ext cx="1486460" cy="203727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r>
                <a:rPr sz="1059" spc="168" dirty="0">
                  <a:latin typeface="Georgia"/>
                  <a:cs typeface="Georgia"/>
                </a:rPr>
                <a:t>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515434" y="4387297"/>
              <a:ext cx="1756678" cy="33373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5577778" y="4409306"/>
              <a:ext cx="1617311" cy="2933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5561072" y="4415546"/>
              <a:ext cx="1666875" cy="243728"/>
            </a:xfrm>
            <a:custGeom>
              <a:avLst/>
              <a:gdLst/>
              <a:ahLst/>
              <a:cxnLst/>
              <a:rect l="l" t="t" r="r" b="b"/>
              <a:pathLst>
                <a:path w="1889125" h="276225">
                  <a:moveTo>
                    <a:pt x="0" y="0"/>
                  </a:moveTo>
                  <a:lnTo>
                    <a:pt x="1889118" y="0"/>
                  </a:lnTo>
                  <a:lnTo>
                    <a:pt x="1889118" y="276224"/>
                  </a:lnTo>
                  <a:lnTo>
                    <a:pt x="0" y="2762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630549" y="4444681"/>
              <a:ext cx="1509431" cy="17430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r>
                <a:rPr sz="1059" spc="132" dirty="0">
                  <a:latin typeface="Georgia"/>
                  <a:cs typeface="Georgia"/>
                </a:rPr>
                <a:t> </a:t>
              </a:r>
              <a:r>
                <a:rPr sz="1059" spc="44" dirty="0">
                  <a:latin typeface="Georgia"/>
                  <a:cs typeface="Georgia"/>
                </a:rPr>
                <a:t>worst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561072" y="5310615"/>
              <a:ext cx="1650066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r>
                <a:rPr sz="1059" spc="106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endParaRPr sz="1059" dirty="0">
                <a:latin typeface="Georgia"/>
                <a:cs typeface="Georgia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5561072" y="3519075"/>
              <a:ext cx="1441637" cy="203727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57" dirty="0">
                  <a:latin typeface="Georgia"/>
                  <a:cs typeface="Georgia"/>
                </a:rPr>
                <a:t>best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r>
                <a:rPr sz="1059" spc="168" dirty="0">
                  <a:latin typeface="Georgia"/>
                  <a:cs typeface="Georgia"/>
                </a:rPr>
                <a:t>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5561072" y="2027292"/>
              <a:ext cx="1395132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44" dirty="0">
                  <a:latin typeface="Georgia"/>
                  <a:cs typeface="Georgia"/>
                </a:rPr>
                <a:t>worst</a:t>
              </a:r>
              <a:r>
                <a:rPr sz="1059" spc="154" dirty="0">
                  <a:latin typeface="Georgia"/>
                  <a:cs typeface="Georgia"/>
                </a:rPr>
                <a:t>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561072" y="5608972"/>
              <a:ext cx="1731309" cy="245409"/>
            </a:xfrm>
            <a:custGeom>
              <a:avLst/>
              <a:gdLst/>
              <a:ahLst/>
              <a:cxnLst/>
              <a:rect l="l" t="t" r="r" b="b"/>
              <a:pathLst>
                <a:path w="1962150" h="278129">
                  <a:moveTo>
                    <a:pt x="0" y="0"/>
                  </a:moveTo>
                  <a:lnTo>
                    <a:pt x="1962148" y="0"/>
                  </a:lnTo>
                  <a:lnTo>
                    <a:pt x="1962148" y="277811"/>
                  </a:lnTo>
                  <a:lnTo>
                    <a:pt x="0" y="27781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5630549" y="5638107"/>
              <a:ext cx="1536326" cy="17430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44" dirty="0">
                  <a:latin typeface="Georgia"/>
                  <a:cs typeface="Georgia"/>
                </a:rPr>
                <a:t>worst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r>
                <a:rPr sz="1059" spc="106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5561072" y="6207086"/>
              <a:ext cx="1571625" cy="203727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4" dirty="0">
                  <a:latin typeface="Georgia"/>
                  <a:cs typeface="Georgia"/>
                </a:rPr>
                <a:t>worst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r>
                <a:rPr sz="1059" spc="180" dirty="0">
                  <a:latin typeface="Georgia"/>
                  <a:cs typeface="Georgia"/>
                </a:rPr>
                <a:t>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endParaRPr sz="1059" dirty="0">
                <a:latin typeface="Georgia"/>
                <a:cs typeface="Georgia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515434" y="2597617"/>
              <a:ext cx="1510956" cy="33373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5577778" y="2619625"/>
              <a:ext cx="1371600" cy="2933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5561072" y="2624006"/>
              <a:ext cx="1418948" cy="2437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5561072" y="2624006"/>
              <a:ext cx="1419225" cy="203727"/>
            </a:xfrm>
            <a:prstGeom prst="rect">
              <a:avLst/>
            </a:prstGeom>
            <a:ln w="9524">
              <a:solidFill>
                <a:srgbClr val="FFC1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r>
                <a:rPr sz="1059" spc="212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561072" y="4117189"/>
              <a:ext cx="1566022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9" dirty="0">
                  <a:latin typeface="Georgia"/>
                  <a:cs typeface="Georgia"/>
                </a:rPr>
                <a:t>times,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r>
                <a:rPr sz="1059" spc="150" dirty="0">
                  <a:latin typeface="Georgia"/>
                  <a:cs typeface="Georgia"/>
                </a:rPr>
                <a:t> </a:t>
              </a:r>
              <a:r>
                <a:rPr sz="1059" spc="44" dirty="0">
                  <a:latin typeface="Georgia"/>
                  <a:cs typeface="Georgia"/>
                </a:rPr>
                <a:t>age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515434" y="1402050"/>
              <a:ext cx="1338598" cy="33373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5577779" y="1424059"/>
              <a:ext cx="1202906" cy="2933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7" name="object 47"/>
            <p:cNvSpPr/>
            <p:nvPr/>
          </p:nvSpPr>
          <p:spPr>
            <a:xfrm>
              <a:off x="5561072" y="1429178"/>
              <a:ext cx="1248058" cy="2451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5561072" y="1429178"/>
              <a:ext cx="1248335" cy="203727"/>
            </a:xfrm>
            <a:prstGeom prst="rect">
              <a:avLst/>
            </a:prstGeom>
            <a:ln w="9524">
              <a:solidFill>
                <a:srgbClr val="3FA0B5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age</a:t>
              </a:r>
              <a:r>
                <a:rPr sz="1059" spc="146" dirty="0">
                  <a:latin typeface="Georgia"/>
                  <a:cs typeface="Georgia"/>
                </a:rPr>
                <a:t>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561072" y="4713903"/>
              <a:ext cx="1693769" cy="243728"/>
            </a:xfrm>
            <a:custGeom>
              <a:avLst/>
              <a:gdLst/>
              <a:ahLst/>
              <a:cxnLst/>
              <a:rect l="l" t="t" r="r" b="b"/>
              <a:pathLst>
                <a:path w="1919605" h="276225">
                  <a:moveTo>
                    <a:pt x="0" y="0"/>
                  </a:moveTo>
                  <a:lnTo>
                    <a:pt x="1919288" y="0"/>
                  </a:lnTo>
                  <a:lnTo>
                    <a:pt x="1919288" y="276224"/>
                  </a:lnTo>
                  <a:lnTo>
                    <a:pt x="0" y="2762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5630549" y="4743038"/>
              <a:ext cx="1539128" cy="17430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age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r>
                <a:rPr sz="1059" spc="115" dirty="0">
                  <a:latin typeface="Georgia"/>
                  <a:cs typeface="Georgia"/>
                </a:rPr>
                <a:t> </a:t>
              </a:r>
              <a:r>
                <a:rPr sz="1059" spc="44" dirty="0">
                  <a:latin typeface="Georgia"/>
                  <a:cs typeface="Georgia"/>
                </a:rPr>
                <a:t>wisdom,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5561072" y="3220718"/>
              <a:ext cx="1531284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9" dirty="0">
                  <a:latin typeface="Georgia"/>
                  <a:cs typeface="Georgia"/>
                </a:rPr>
                <a:t>the age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4" dirty="0">
                  <a:latin typeface="Georgia"/>
                  <a:cs typeface="Georgia"/>
                </a:rPr>
                <a:t>wisdom,</a:t>
              </a:r>
              <a:r>
                <a:rPr sz="1059" spc="194" dirty="0">
                  <a:latin typeface="Georgia"/>
                  <a:cs typeface="Georgia"/>
                </a:rPr>
                <a:t>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5561072" y="832465"/>
              <a:ext cx="1577228" cy="203727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9" dirty="0">
                  <a:latin typeface="Georgia"/>
                  <a:cs typeface="Georgia"/>
                </a:rPr>
                <a:t>age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4" dirty="0">
                  <a:latin typeface="Georgia"/>
                  <a:cs typeface="Georgia"/>
                </a:rPr>
                <a:t>wisdom,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r>
                <a:rPr sz="1059" spc="194" dirty="0">
                  <a:latin typeface="Georgia"/>
                  <a:cs typeface="Georgia"/>
                </a:rPr>
                <a:t>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5561072" y="2922362"/>
              <a:ext cx="1566022" cy="203727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4" dirty="0">
                  <a:latin typeface="Georgia"/>
                  <a:cs typeface="Georgia"/>
                </a:rPr>
                <a:t>wisdom,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</a:t>
              </a:r>
              <a:r>
                <a:rPr sz="1059" spc="229" dirty="0">
                  <a:latin typeface="Georgia"/>
                  <a:cs typeface="Georgia"/>
                </a:rPr>
                <a:t>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561072" y="5907329"/>
              <a:ext cx="1666875" cy="245409"/>
            </a:xfrm>
            <a:custGeom>
              <a:avLst/>
              <a:gdLst/>
              <a:ahLst/>
              <a:cxnLst/>
              <a:rect l="l" t="t" r="r" b="b"/>
              <a:pathLst>
                <a:path w="1889125" h="278129">
                  <a:moveTo>
                    <a:pt x="0" y="0"/>
                  </a:moveTo>
                  <a:lnTo>
                    <a:pt x="1889118" y="0"/>
                  </a:lnTo>
                  <a:lnTo>
                    <a:pt x="1889118" y="277812"/>
                  </a:lnTo>
                  <a:lnTo>
                    <a:pt x="0" y="277812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5630548" y="5936463"/>
              <a:ext cx="1512233" cy="17430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spc="44" dirty="0">
                  <a:latin typeface="Georgia"/>
                  <a:cs typeface="Georgia"/>
                </a:rPr>
                <a:t>wisdom, </a:t>
              </a: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</a:t>
              </a:r>
              <a:r>
                <a:rPr sz="1059" spc="159" dirty="0">
                  <a:latin typeface="Georgia"/>
                  <a:cs typeface="Georgia"/>
                </a:rPr>
                <a:t> </a:t>
              </a:r>
              <a:r>
                <a:rPr sz="1059" spc="44" dirty="0">
                  <a:latin typeface="Georgia"/>
                  <a:cs typeface="Georgia"/>
                </a:rPr>
                <a:t>age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515434" y="1702783"/>
              <a:ext cx="1338598" cy="33373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7" name="object 57"/>
            <p:cNvSpPr/>
            <p:nvPr/>
          </p:nvSpPr>
          <p:spPr>
            <a:xfrm>
              <a:off x="5577779" y="1724780"/>
              <a:ext cx="1202906" cy="2933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8" name="object 58"/>
            <p:cNvSpPr/>
            <p:nvPr/>
          </p:nvSpPr>
          <p:spPr>
            <a:xfrm>
              <a:off x="5561072" y="1728935"/>
              <a:ext cx="1248058" cy="24372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5561072" y="1728935"/>
              <a:ext cx="1248335" cy="203727"/>
            </a:xfrm>
            <a:prstGeom prst="rect">
              <a:avLst/>
            </a:prstGeom>
            <a:ln w="9524">
              <a:solidFill>
                <a:srgbClr val="3FA0B5"/>
              </a:solidFill>
            </a:ln>
          </p:spPr>
          <p:txBody>
            <a:bodyPr vert="horz" wrap="square" lIns="0" tIns="40340" rIns="0" bIns="0" rtlCol="0">
              <a:spAutoFit/>
            </a:bodyPr>
            <a:lstStyle/>
            <a:p>
              <a:pPr marL="80687">
                <a:spcBef>
                  <a:spcPts val="317"/>
                </a:spcBef>
              </a:pPr>
              <a:r>
                <a:rPr sz="1059" spc="18" dirty="0">
                  <a:latin typeface="Georgia"/>
                  <a:cs typeface="Georgia"/>
                </a:rPr>
                <a:t>it </a:t>
              </a:r>
              <a:r>
                <a:rPr sz="1059" spc="71" dirty="0">
                  <a:latin typeface="Georgia"/>
                  <a:cs typeface="Georgia"/>
                </a:rPr>
                <a:t>was </a:t>
              </a:r>
              <a:r>
                <a:rPr sz="1059" spc="49" dirty="0">
                  <a:latin typeface="Georgia"/>
                  <a:cs typeface="Georgia"/>
                </a:rPr>
                <a:t>the age</a:t>
              </a:r>
              <a:r>
                <a:rPr sz="1059" spc="146" dirty="0">
                  <a:latin typeface="Georgia"/>
                  <a:cs typeface="Georgia"/>
                </a:rPr>
                <a:t> </a:t>
              </a:r>
              <a:r>
                <a:rPr sz="1059" spc="4" dirty="0">
                  <a:latin typeface="Georgia"/>
                  <a:cs typeface="Georgia"/>
                </a:rPr>
                <a:t>of</a:t>
              </a:r>
              <a:endParaRPr sz="1059">
                <a:latin typeface="Georgia"/>
                <a:cs typeface="Georgia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5561072" y="3817432"/>
              <a:ext cx="1531284" cy="203728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40341" rIns="0" bIns="0" rtlCol="0">
              <a:spAutoFit/>
            </a:bodyPr>
            <a:lstStyle/>
            <a:p>
              <a:pPr marL="80687">
                <a:spcBef>
                  <a:spcPts val="318"/>
                </a:spcBef>
              </a:pPr>
              <a:r>
                <a:rPr sz="1059" spc="49" dirty="0">
                  <a:latin typeface="Georgia"/>
                  <a:cs typeface="Georgia"/>
                </a:rPr>
                <a:t>the </a:t>
              </a:r>
              <a:r>
                <a:rPr sz="1059" spc="44" dirty="0">
                  <a:latin typeface="Georgia"/>
                  <a:cs typeface="Georgia"/>
                </a:rPr>
                <a:t>worst </a:t>
              </a:r>
              <a:r>
                <a:rPr sz="1059" spc="4" dirty="0">
                  <a:latin typeface="Georgia"/>
                  <a:cs typeface="Georgia"/>
                </a:rPr>
                <a:t>of </a:t>
              </a:r>
              <a:r>
                <a:rPr sz="1059" spc="49" dirty="0">
                  <a:latin typeface="Georgia"/>
                  <a:cs typeface="Georgia"/>
                </a:rPr>
                <a:t>times,</a:t>
              </a:r>
              <a:r>
                <a:rPr sz="1059" spc="185" dirty="0">
                  <a:latin typeface="Georgia"/>
                  <a:cs typeface="Georgia"/>
                </a:rPr>
                <a:t> </a:t>
              </a:r>
              <a:r>
                <a:rPr sz="1059" spc="18" dirty="0">
                  <a:latin typeface="Georgia"/>
                  <a:cs typeface="Georgia"/>
                </a:rPr>
                <a:t>it</a:t>
              </a:r>
              <a:endParaRPr sz="1059">
                <a:latin typeface="Georgia"/>
                <a:cs typeface="Georgia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33440" y="1757790"/>
            <a:ext cx="5326207" cy="276591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996816" indent="-28016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Greedy Reconstruction</a:t>
            </a:r>
          </a:p>
          <a:p>
            <a:pPr marL="342900" marR="996816" indent="-342900" defTabSz="685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Find the basics (repeated sequences)</a:t>
            </a:r>
          </a:p>
          <a:p>
            <a:pPr marL="342900" marR="996816" indent="-342900" defTabSz="685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sz="2000" dirty="0">
                <a:solidFill>
                  <a:prstClr val="black"/>
                </a:solidFill>
                <a:latin typeface="Calibri"/>
              </a:rPr>
              <a:t>The repeated sequence make the correct reconstruction ambiguous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800100" marR="996816" lvl="1" indent="-342900" defTabSz="685800">
              <a:buFont typeface="Arial" panose="020B0604020202020204" pitchFamily="34" charset="0"/>
              <a:buChar char="•"/>
              <a:defRPr/>
            </a:pPr>
            <a:r>
              <a:rPr sz="2000" dirty="0">
                <a:solidFill>
                  <a:prstClr val="black"/>
                </a:solidFill>
                <a:latin typeface="Calibri"/>
              </a:rPr>
              <a:t>It was the best of times, it was the [worst/age]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lvl="1" indent="-342900" defTabSz="6858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91666" algn="l"/>
                <a:tab pos="392227" algn="l"/>
              </a:tabLst>
              <a:defRPr/>
            </a:pPr>
            <a:r>
              <a:rPr sz="2000" dirty="0">
                <a:solidFill>
                  <a:srgbClr val="C00000"/>
                </a:solidFill>
                <a:latin typeface="Calibri"/>
              </a:rPr>
              <a:t>Model sequence reconstruction as a graph problem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A673F63-EF88-DD49-9C64-8D6CD57C3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Assembly</a:t>
            </a:r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1A18EEAA-7A41-674B-A419-7F9B3BE2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68" name="Slide Number Placeholder 4">
            <a:extLst>
              <a:ext uri="{FF2B5EF4-FFF2-40B4-BE49-F238E27FC236}">
                <a16:creationId xmlns:a16="http://schemas.microsoft.com/office/drawing/2014/main" id="{A5C843C1-7BD1-2346-9554-58DC0CCC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2DF919AC-250F-424E-AB6C-943CECF31454}"/>
              </a:ext>
            </a:extLst>
          </p:cNvPr>
          <p:cNvSpPr/>
          <p:nvPr/>
        </p:nvSpPr>
        <p:spPr>
          <a:xfrm>
            <a:off x="7586496" y="1591485"/>
            <a:ext cx="613317" cy="535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3629" y="1199556"/>
            <a:ext cx="9227127" cy="141343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indent="-302575" defTabSz="685800">
              <a:lnSpc>
                <a:spcPts val="2638"/>
              </a:lnSpc>
              <a:spcAft>
                <a:spcPts val="600"/>
              </a:spcAft>
              <a:buFont typeface="Arial"/>
              <a:buChar char="•"/>
              <a:tabLst>
                <a:tab pos="313221" algn="l"/>
                <a:tab pos="313781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Gk = (V,E)</a:t>
            </a:r>
          </a:p>
          <a:p>
            <a:pPr marL="457200" lvl="2" indent="-252146" defTabSz="685800">
              <a:lnSpc>
                <a:spcPts val="2206"/>
              </a:lnSpc>
              <a:spcAft>
                <a:spcPts val="600"/>
              </a:spcAft>
              <a:buFont typeface="Arial"/>
              <a:buChar char="•"/>
              <a:tabLst>
                <a:tab pos="666225" algn="l"/>
                <a:tab pos="666786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V = All length-k subfragments (k &lt; l)</a:t>
            </a:r>
          </a:p>
          <a:p>
            <a:pPr marL="457200" lvl="2" indent="-252146" defTabSz="685800">
              <a:lnSpc>
                <a:spcPts val="2202"/>
              </a:lnSpc>
              <a:spcAft>
                <a:spcPts val="600"/>
              </a:spcAft>
              <a:buFont typeface="Arial"/>
              <a:buChar char="•"/>
              <a:tabLst>
                <a:tab pos="666225" algn="l"/>
                <a:tab pos="666786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E = Directed edges between consecutive subfragments</a:t>
            </a:r>
          </a:p>
          <a:p>
            <a:pPr marL="457200" lvl="3" indent="-201717" defTabSz="685800">
              <a:lnSpc>
                <a:spcPts val="1999"/>
              </a:lnSpc>
              <a:spcAft>
                <a:spcPts val="600"/>
              </a:spcAft>
              <a:buFont typeface="Arial"/>
              <a:buChar char="•"/>
              <a:tabLst>
                <a:tab pos="1019229" algn="l"/>
                <a:tab pos="1019790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Nodes overlap by k-1 words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50848" y="3463542"/>
            <a:ext cx="2641974" cy="41006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687">
              <a:spcBef>
                <a:spcPts val="318"/>
              </a:spcBef>
            </a:pPr>
            <a:r>
              <a:rPr sz="2400" spc="-13" dirty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sz="2400" spc="71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sz="2400" spc="49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400" spc="57" dirty="0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sz="2400" spc="-66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4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190680"/>
              </p:ext>
            </p:extLst>
          </p:nvPr>
        </p:nvGraphicFramePr>
        <p:xfrm>
          <a:off x="5287192" y="3524820"/>
          <a:ext cx="5422372" cy="4061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1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170">
                <a:tc rowSpan="2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1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</a:t>
                      </a:r>
                      <a:r>
                        <a:rPr sz="2400" spc="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 </a:t>
                      </a:r>
                      <a:r>
                        <a:rPr sz="24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sz="2400" spc="-11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400" spc="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best</a:t>
                      </a:r>
                      <a:endParaRPr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034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28575">
                      <a:noFill/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8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 </a:t>
                      </a:r>
                      <a:r>
                        <a:rPr sz="2400" spc="5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sz="2400" spc="6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best</a:t>
                      </a:r>
                      <a:r>
                        <a:rPr sz="2400" spc="9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400" spc="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endParaRPr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034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28575">
                      <a:noFill/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063509" y="3004872"/>
            <a:ext cx="2867865" cy="38064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 defTabSz="685800">
              <a:spcBef>
                <a:spcPts val="88"/>
              </a:spcBef>
              <a:spcAft>
                <a:spcPts val="45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Original</a:t>
            </a:r>
            <a:r>
              <a:rPr sz="2400" b="1" dirty="0">
                <a:solidFill>
                  <a:prstClr val="black"/>
                </a:solidFill>
                <a:latin typeface="Calibri"/>
              </a:rPr>
              <a:t> Fragment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354092" y="3004872"/>
            <a:ext cx="2660273" cy="38064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 defTabSz="685800">
              <a:spcBef>
                <a:spcPts val="88"/>
              </a:spcBef>
              <a:spcAft>
                <a:spcPts val="450"/>
              </a:spcAft>
              <a:defRPr/>
            </a:pPr>
            <a:r>
              <a:rPr sz="2400" b="1" dirty="0">
                <a:solidFill>
                  <a:prstClr val="black"/>
                </a:solidFill>
                <a:latin typeface="Calibri"/>
              </a:rPr>
              <a:t>Directed Edge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1448" y="4395072"/>
            <a:ext cx="9050309" cy="7294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2900" indent="-342900" defTabSz="685800">
              <a:lnSpc>
                <a:spcPts val="2497"/>
              </a:lnSpc>
              <a:spcBef>
                <a:spcPts val="88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13221" algn="l"/>
                <a:tab pos="313781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Locally constructed graph reveals the global sequence structure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685800">
              <a:lnSpc>
                <a:spcPts val="2497"/>
              </a:lnSpc>
              <a:spcBef>
                <a:spcPts val="88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313221" algn="l"/>
                <a:tab pos="313781" algn="l"/>
              </a:tabLs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Overlaps between sequences implicitly computed</a:t>
            </a:r>
            <a:endParaRPr sz="2030" dirty="0"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507C0C-667F-9E43-B868-92868A57BA52}"/>
              </a:ext>
            </a:extLst>
          </p:cNvPr>
          <p:cNvCxnSpPr>
            <a:cxnSpLocks/>
          </p:cNvCxnSpPr>
          <p:nvPr/>
        </p:nvCxnSpPr>
        <p:spPr>
          <a:xfrm>
            <a:off x="7564582" y="3699164"/>
            <a:ext cx="9698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5325EDC-E2B3-E441-855D-8609FFB16402}"/>
              </a:ext>
            </a:extLst>
          </p:cNvPr>
          <p:cNvSpPr/>
          <p:nvPr/>
        </p:nvSpPr>
        <p:spPr>
          <a:xfrm>
            <a:off x="8444640" y="5141126"/>
            <a:ext cx="7656619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ts val="1880"/>
              </a:lnSpc>
              <a:spcBef>
                <a:spcPts val="1390"/>
              </a:spcBef>
              <a:spcAft>
                <a:spcPts val="45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Bruijn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1946</a:t>
            </a:r>
          </a:p>
          <a:p>
            <a:pPr marR="4292642" defTabSz="685800">
              <a:lnSpc>
                <a:spcPts val="1941"/>
              </a:lnSpc>
              <a:spcBef>
                <a:spcPts val="9"/>
              </a:spcBef>
              <a:spcAft>
                <a:spcPts val="45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Idury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Waterman, 1995  </a:t>
            </a:r>
          </a:p>
          <a:p>
            <a:pPr marR="4292642" defTabSz="685800">
              <a:lnSpc>
                <a:spcPts val="1941"/>
              </a:lnSpc>
              <a:spcBef>
                <a:spcPts val="9"/>
              </a:spcBef>
              <a:spcAft>
                <a:spcPts val="45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Pevzner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Tang, Waterman, 2001</a:t>
            </a:r>
          </a:p>
          <a:p>
            <a:pPr marR="4292642" defTabSz="685800">
              <a:lnSpc>
                <a:spcPts val="1941"/>
              </a:lnSpc>
              <a:spcBef>
                <a:spcPts val="9"/>
              </a:spcBef>
              <a:spcAft>
                <a:spcPts val="450"/>
              </a:spcAft>
              <a:defRPr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Compeau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Phillip EC, Pavel A.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Pevzner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Glenn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Tesler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3ED2912-BE52-BD47-AE0D-C3E567FE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A642EFD-C678-5F4C-BD56-6693DE4E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BC5B5F7-69EF-5A47-927A-D2E5E671A4E9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</a:t>
            </a:r>
          </a:p>
        </p:txBody>
      </p:sp>
    </p:spTree>
    <p:extLst>
      <p:ext uri="{BB962C8B-B14F-4D97-AF65-F5344CB8AC3E}">
        <p14:creationId xmlns:p14="http://schemas.microsoft.com/office/powerpoint/2010/main" val="681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374289" y="4108357"/>
            <a:ext cx="1588434" cy="243728"/>
          </a:xfrm>
          <a:custGeom>
            <a:avLst/>
            <a:gdLst/>
            <a:ahLst/>
            <a:cxnLst/>
            <a:rect l="l" t="t" r="r" b="b"/>
            <a:pathLst>
              <a:path w="1800225" h="276225">
                <a:moveTo>
                  <a:pt x="0" y="0"/>
                </a:moveTo>
                <a:lnTo>
                  <a:pt x="1800218" y="0"/>
                </a:lnTo>
                <a:lnTo>
                  <a:pt x="180021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7374289" y="4108357"/>
            <a:ext cx="1588434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687">
              <a:spcBef>
                <a:spcPts val="317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foolishness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29932" y="874059"/>
            <a:ext cx="1136837" cy="244849"/>
          </a:xfrm>
          <a:custGeom>
            <a:avLst/>
            <a:gdLst/>
            <a:ahLst/>
            <a:cxnLst/>
            <a:rect l="l" t="t" r="r" b="b"/>
            <a:pathLst>
              <a:path w="1288414" h="277494">
                <a:moveTo>
                  <a:pt x="0" y="0"/>
                </a:moveTo>
                <a:lnTo>
                  <a:pt x="1287789" y="0"/>
                </a:lnTo>
                <a:lnTo>
                  <a:pt x="128778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 txBox="1"/>
          <p:nvPr/>
        </p:nvSpPr>
        <p:spPr>
          <a:xfrm>
            <a:off x="2199409" y="903194"/>
            <a:ext cx="985557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-13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</a:t>
            </a:r>
            <a:r>
              <a:rPr sz="1059" spc="-119" dirty="0">
                <a:latin typeface="Georgia"/>
                <a:cs typeface="Georgia"/>
              </a:rPr>
              <a:t> </a:t>
            </a:r>
            <a:r>
              <a:rPr sz="1059" spc="57" dirty="0">
                <a:latin typeface="Georgia"/>
                <a:cs typeface="Georgia"/>
              </a:rPr>
              <a:t>best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0852" y="2023412"/>
            <a:ext cx="1193426" cy="244849"/>
          </a:xfrm>
          <a:custGeom>
            <a:avLst/>
            <a:gdLst/>
            <a:ahLst/>
            <a:cxnLst/>
            <a:rect l="l" t="t" r="r" b="b"/>
            <a:pathLst>
              <a:path w="1352550" h="277494">
                <a:moveTo>
                  <a:pt x="0" y="0"/>
                </a:moveTo>
                <a:lnTo>
                  <a:pt x="1351929" y="0"/>
                </a:lnTo>
                <a:lnTo>
                  <a:pt x="135192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2900329" y="2052547"/>
            <a:ext cx="1036544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57" dirty="0">
                <a:latin typeface="Georgia"/>
                <a:cs typeface="Georgia"/>
              </a:rPr>
              <a:t>best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110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5564" y="1257177"/>
            <a:ext cx="1170454" cy="244849"/>
          </a:xfrm>
          <a:custGeom>
            <a:avLst/>
            <a:gdLst/>
            <a:ahLst/>
            <a:cxnLst/>
            <a:rect l="l" t="t" r="r" b="b"/>
            <a:pathLst>
              <a:path w="1326514" h="277494">
                <a:moveTo>
                  <a:pt x="0" y="0"/>
                </a:moveTo>
                <a:lnTo>
                  <a:pt x="1326269" y="0"/>
                </a:lnTo>
                <a:lnTo>
                  <a:pt x="132626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2495145" y="1640294"/>
            <a:ext cx="1306606" cy="244849"/>
          </a:xfrm>
          <a:custGeom>
            <a:avLst/>
            <a:gdLst/>
            <a:ahLst/>
            <a:cxnLst/>
            <a:rect l="l" t="t" r="r" b="b"/>
            <a:pathLst>
              <a:path w="1480820" h="277494">
                <a:moveTo>
                  <a:pt x="0" y="0"/>
                </a:moveTo>
                <a:lnTo>
                  <a:pt x="1480538" y="0"/>
                </a:lnTo>
                <a:lnTo>
                  <a:pt x="1480538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365038" y="1286312"/>
            <a:ext cx="1354231" cy="5681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57" dirty="0">
                <a:latin typeface="Georgia"/>
                <a:cs typeface="Georgia"/>
              </a:rPr>
              <a:t>best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" dirty="0">
                <a:latin typeface="Georgia"/>
                <a:cs typeface="Georgia"/>
              </a:rPr>
              <a:t>of</a:t>
            </a:r>
            <a:endParaRPr sz="1059">
              <a:latin typeface="Georgia"/>
              <a:cs typeface="Georgia"/>
            </a:endParaRPr>
          </a:p>
          <a:p>
            <a:pPr>
              <a:spcBef>
                <a:spcPts val="18"/>
              </a:spcBef>
            </a:pPr>
            <a:endParaRPr sz="1500">
              <a:latin typeface="Times New Roman"/>
              <a:cs typeface="Times New Roman"/>
            </a:endParaRPr>
          </a:p>
          <a:p>
            <a:pPr marL="210682">
              <a:spcBef>
                <a:spcPts val="4"/>
              </a:spcBef>
            </a:pP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57" dirty="0">
                <a:latin typeface="Georgia"/>
                <a:cs typeface="Georgia"/>
              </a:rPr>
              <a:t>best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71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times,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97154" y="1085540"/>
            <a:ext cx="359403" cy="319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2733651" y="1106581"/>
            <a:ext cx="193303" cy="15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14" name="object 14"/>
          <p:cNvSpPr/>
          <p:nvPr/>
        </p:nvSpPr>
        <p:spPr>
          <a:xfrm>
            <a:off x="2880528" y="1470621"/>
            <a:ext cx="443752" cy="315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2926954" y="1501588"/>
            <a:ext cx="248210" cy="128868"/>
          </a:xfrm>
          <a:custGeom>
            <a:avLst/>
            <a:gdLst/>
            <a:ahLst/>
            <a:cxnLst/>
            <a:rect l="l" t="t" r="r" b="b"/>
            <a:pathLst>
              <a:path w="281305" h="146050">
                <a:moveTo>
                  <a:pt x="0" y="0"/>
                </a:moveTo>
                <a:lnTo>
                  <a:pt x="280833" y="145563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3085505" y="1551488"/>
            <a:ext cx="108988" cy="93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3148236" y="1852022"/>
            <a:ext cx="454754" cy="3190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3194494" y="1885390"/>
            <a:ext cx="258856" cy="128868"/>
          </a:xfrm>
          <a:custGeom>
            <a:avLst/>
            <a:gdLst/>
            <a:ahLst/>
            <a:cxnLst/>
            <a:rect l="l" t="t" r="r" b="b"/>
            <a:pathLst>
              <a:path w="293369" h="146050">
                <a:moveTo>
                  <a:pt x="0" y="0"/>
                </a:moveTo>
                <a:lnTo>
                  <a:pt x="293345" y="145936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3364061" y="1936332"/>
            <a:ext cx="109179" cy="94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3492975" y="2237096"/>
            <a:ext cx="722473" cy="579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3540476" y="2267790"/>
            <a:ext cx="527237" cy="390525"/>
          </a:xfrm>
          <a:custGeom>
            <a:avLst/>
            <a:gdLst/>
            <a:ahLst/>
            <a:cxnLst/>
            <a:rect l="l" t="t" r="r" b="b"/>
            <a:pathLst>
              <a:path w="597535" h="442594">
                <a:moveTo>
                  <a:pt x="0" y="0"/>
                </a:moveTo>
                <a:lnTo>
                  <a:pt x="597279" y="442201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3978301" y="2573699"/>
            <a:ext cx="107060" cy="975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3676348" y="2671202"/>
            <a:ext cx="1164851" cy="244849"/>
          </a:xfrm>
          <a:custGeom>
            <a:avLst/>
            <a:gdLst/>
            <a:ahLst/>
            <a:cxnLst/>
            <a:rect l="l" t="t" r="r" b="b"/>
            <a:pathLst>
              <a:path w="1320164" h="277495">
                <a:moveTo>
                  <a:pt x="0" y="0"/>
                </a:moveTo>
                <a:lnTo>
                  <a:pt x="1319799" y="0"/>
                </a:lnTo>
                <a:lnTo>
                  <a:pt x="1319799" y="276977"/>
                </a:lnTo>
                <a:lnTo>
                  <a:pt x="0" y="27697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 txBox="1"/>
          <p:nvPr/>
        </p:nvSpPr>
        <p:spPr>
          <a:xfrm>
            <a:off x="3676348" y="2671202"/>
            <a:ext cx="1164851" cy="20372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687">
              <a:spcBef>
                <a:spcPts val="318"/>
              </a:spcBef>
            </a:pP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 </a:t>
            </a:r>
            <a:r>
              <a:rPr sz="1059" spc="18" dirty="0">
                <a:latin typeface="Georgia"/>
                <a:cs typeface="Georgia"/>
              </a:rPr>
              <a:t>it</a:t>
            </a:r>
            <a:r>
              <a:rPr sz="1059" spc="146" dirty="0">
                <a:latin typeface="Georgia"/>
                <a:cs typeface="Georgia"/>
              </a:rPr>
              <a:t> </a:t>
            </a:r>
            <a:r>
              <a:rPr sz="1059" spc="71" dirty="0">
                <a:latin typeface="Georgia"/>
                <a:cs typeface="Georgia"/>
              </a:rPr>
              <a:t>was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26707" y="3029258"/>
            <a:ext cx="1345927" cy="3300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3889046" y="3051263"/>
            <a:ext cx="1202906" cy="2933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3871049" y="3055004"/>
            <a:ext cx="1256740" cy="243728"/>
          </a:xfrm>
          <a:custGeom>
            <a:avLst/>
            <a:gdLst/>
            <a:ahLst/>
            <a:cxnLst/>
            <a:rect l="l" t="t" r="r" b="b"/>
            <a:pathLst>
              <a:path w="1424304" h="276225">
                <a:moveTo>
                  <a:pt x="0" y="0"/>
                </a:moveTo>
                <a:lnTo>
                  <a:pt x="1423989" y="0"/>
                </a:lnTo>
                <a:lnTo>
                  <a:pt x="1423989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 txBox="1"/>
          <p:nvPr/>
        </p:nvSpPr>
        <p:spPr>
          <a:xfrm>
            <a:off x="3940525" y="3084139"/>
            <a:ext cx="1106021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9" dirty="0">
                <a:latin typeface="Georgia"/>
                <a:cs typeface="Georgia"/>
              </a:rPr>
              <a:t>times,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115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11775" y="2882560"/>
            <a:ext cx="418081" cy="3190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4259053" y="2916331"/>
            <a:ext cx="221876" cy="127747"/>
          </a:xfrm>
          <a:custGeom>
            <a:avLst/>
            <a:gdLst/>
            <a:ahLst/>
            <a:cxnLst/>
            <a:rect l="l" t="t" r="r" b="b"/>
            <a:pathLst>
              <a:path w="251460" h="144779">
                <a:moveTo>
                  <a:pt x="0" y="0"/>
                </a:moveTo>
                <a:lnTo>
                  <a:pt x="251204" y="14458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391619" y="2963575"/>
            <a:ext cx="108361" cy="920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5102957" y="1826357"/>
            <a:ext cx="586780" cy="14119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5155524" y="1958365"/>
            <a:ext cx="396688" cy="1218640"/>
          </a:xfrm>
          <a:custGeom>
            <a:avLst/>
            <a:gdLst/>
            <a:ahLst/>
            <a:cxnLst/>
            <a:rect l="l" t="t" r="r" b="b"/>
            <a:pathLst>
              <a:path w="449579" h="1381125">
                <a:moveTo>
                  <a:pt x="0" y="1380968"/>
                </a:moveTo>
                <a:lnTo>
                  <a:pt x="449400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5481470" y="1937216"/>
            <a:ext cx="99328" cy="1094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5558936" y="1815353"/>
            <a:ext cx="1227044" cy="244849"/>
          </a:xfrm>
          <a:custGeom>
            <a:avLst/>
            <a:gdLst/>
            <a:ahLst/>
            <a:cxnLst/>
            <a:rect l="l" t="t" r="r" b="b"/>
            <a:pathLst>
              <a:path w="1390650" h="277494">
                <a:moveTo>
                  <a:pt x="0" y="0"/>
                </a:moveTo>
                <a:lnTo>
                  <a:pt x="1390469" y="0"/>
                </a:lnTo>
                <a:lnTo>
                  <a:pt x="139046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 txBox="1"/>
          <p:nvPr/>
        </p:nvSpPr>
        <p:spPr>
          <a:xfrm>
            <a:off x="5628412" y="1844489"/>
            <a:ext cx="1066240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4" dirty="0">
                <a:latin typeface="Georgia"/>
                <a:cs typeface="Georgia"/>
              </a:rPr>
              <a:t>worst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15113" y="2198471"/>
            <a:ext cx="1261222" cy="244849"/>
          </a:xfrm>
          <a:custGeom>
            <a:avLst/>
            <a:gdLst/>
            <a:ahLst/>
            <a:cxnLst/>
            <a:rect l="l" t="t" r="r" b="b"/>
            <a:pathLst>
              <a:path w="1429385" h="277494">
                <a:moveTo>
                  <a:pt x="0" y="0"/>
                </a:moveTo>
                <a:lnTo>
                  <a:pt x="1428949" y="0"/>
                </a:lnTo>
                <a:lnTo>
                  <a:pt x="142894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 txBox="1"/>
          <p:nvPr/>
        </p:nvSpPr>
        <p:spPr>
          <a:xfrm>
            <a:off x="5884589" y="2227606"/>
            <a:ext cx="1093134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44" dirty="0">
                <a:latin typeface="Georgia"/>
                <a:cs typeface="Georgia"/>
              </a:rPr>
              <a:t>worst</a:t>
            </a:r>
            <a:r>
              <a:rPr sz="1059" spc="71" dirty="0">
                <a:latin typeface="Georgia"/>
                <a:cs typeface="Georgia"/>
              </a:rPr>
              <a:t> </a:t>
            </a:r>
            <a:r>
              <a:rPr sz="1059" spc="4" dirty="0">
                <a:latin typeface="Georgia"/>
                <a:cs typeface="Georgia"/>
              </a:rPr>
              <a:t>of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27841" y="2964707"/>
            <a:ext cx="1283634" cy="244849"/>
          </a:xfrm>
          <a:custGeom>
            <a:avLst/>
            <a:gdLst/>
            <a:ahLst/>
            <a:cxnLst/>
            <a:rect l="l" t="t" r="r" b="b"/>
            <a:pathLst>
              <a:path w="1454784" h="277495">
                <a:moveTo>
                  <a:pt x="0" y="0"/>
                </a:moveTo>
                <a:lnTo>
                  <a:pt x="1454599" y="0"/>
                </a:lnTo>
                <a:lnTo>
                  <a:pt x="145459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 txBox="1"/>
          <p:nvPr/>
        </p:nvSpPr>
        <p:spPr>
          <a:xfrm>
            <a:off x="6527841" y="2964707"/>
            <a:ext cx="1283634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687">
              <a:spcBef>
                <a:spcPts val="317"/>
              </a:spcBef>
            </a:pPr>
            <a:r>
              <a:rPr sz="1059" spc="44" dirty="0">
                <a:latin typeface="Georgia"/>
                <a:cs typeface="Georgia"/>
              </a:rPr>
              <a:t>worst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154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05245" y="2581588"/>
            <a:ext cx="1393451" cy="244849"/>
          </a:xfrm>
          <a:custGeom>
            <a:avLst/>
            <a:gdLst/>
            <a:ahLst/>
            <a:cxnLst/>
            <a:rect l="l" t="t" r="r" b="b"/>
            <a:pathLst>
              <a:path w="1579245" h="277494">
                <a:moveTo>
                  <a:pt x="0" y="0"/>
                </a:moveTo>
                <a:lnTo>
                  <a:pt x="1579058" y="0"/>
                </a:lnTo>
                <a:lnTo>
                  <a:pt x="1579058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 txBox="1"/>
          <p:nvPr/>
        </p:nvSpPr>
        <p:spPr>
          <a:xfrm>
            <a:off x="6174721" y="2610724"/>
            <a:ext cx="1240491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44" dirty="0">
                <a:latin typeface="Georgia"/>
                <a:cs typeface="Georgia"/>
              </a:rPr>
              <a:t>worst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88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times,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26154" y="2028067"/>
            <a:ext cx="447420" cy="31906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6172458" y="2059081"/>
            <a:ext cx="253813" cy="129988"/>
          </a:xfrm>
          <a:custGeom>
            <a:avLst/>
            <a:gdLst/>
            <a:ahLst/>
            <a:cxnLst/>
            <a:rect l="l" t="t" r="r" b="b"/>
            <a:pathLst>
              <a:path w="287654" h="147319">
                <a:moveTo>
                  <a:pt x="0" y="0"/>
                </a:moveTo>
                <a:lnTo>
                  <a:pt x="287134" y="147248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6336557" y="2110650"/>
            <a:ext cx="109044" cy="940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6401203" y="2409470"/>
            <a:ext cx="528102" cy="3190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6445601" y="2442882"/>
            <a:ext cx="335616" cy="131109"/>
          </a:xfrm>
          <a:custGeom>
            <a:avLst/>
            <a:gdLst/>
            <a:ahLst/>
            <a:cxnLst/>
            <a:rect l="l" t="t" r="r" b="b"/>
            <a:pathLst>
              <a:path w="380364" h="148589">
                <a:moveTo>
                  <a:pt x="0" y="0"/>
                </a:moveTo>
                <a:lnTo>
                  <a:pt x="379740" y="14800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6691739" y="2499898"/>
            <a:ext cx="109649" cy="977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6756945" y="2794538"/>
            <a:ext cx="542772" cy="31906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6801388" y="2826684"/>
            <a:ext cx="347943" cy="131109"/>
          </a:xfrm>
          <a:custGeom>
            <a:avLst/>
            <a:gdLst/>
            <a:ahLst/>
            <a:cxnLst/>
            <a:rect l="l" t="t" r="r" b="b"/>
            <a:pathLst>
              <a:path w="394335" h="148589">
                <a:moveTo>
                  <a:pt x="0" y="0"/>
                </a:moveTo>
                <a:lnTo>
                  <a:pt x="393923" y="148283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7060132" y="2884528"/>
            <a:ext cx="109649" cy="980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5102957" y="3150277"/>
            <a:ext cx="575778" cy="11808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5155524" y="3176868"/>
            <a:ext cx="387162" cy="985557"/>
          </a:xfrm>
          <a:custGeom>
            <a:avLst/>
            <a:gdLst/>
            <a:ahLst/>
            <a:cxnLst/>
            <a:rect l="l" t="t" r="r" b="b"/>
            <a:pathLst>
              <a:path w="438785" h="1116964">
                <a:moveTo>
                  <a:pt x="0" y="0"/>
                </a:moveTo>
                <a:lnTo>
                  <a:pt x="438460" y="111636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5468683" y="4072957"/>
            <a:ext cx="97659" cy="10963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5550531" y="4060731"/>
            <a:ext cx="1075765" cy="245409"/>
          </a:xfrm>
          <a:custGeom>
            <a:avLst/>
            <a:gdLst/>
            <a:ahLst/>
            <a:cxnLst/>
            <a:rect l="l" t="t" r="r" b="b"/>
            <a:pathLst>
              <a:path w="1219200" h="278129">
                <a:moveTo>
                  <a:pt x="0" y="0"/>
                </a:moveTo>
                <a:lnTo>
                  <a:pt x="1219199" y="0"/>
                </a:lnTo>
                <a:lnTo>
                  <a:pt x="1219199" y="277811"/>
                </a:lnTo>
                <a:lnTo>
                  <a:pt x="0" y="27781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 txBox="1"/>
          <p:nvPr/>
        </p:nvSpPr>
        <p:spPr>
          <a:xfrm>
            <a:off x="5620008" y="4089867"/>
            <a:ext cx="926166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4" dirty="0">
                <a:latin typeface="Georgia"/>
                <a:cs typeface="Georgia"/>
              </a:rPr>
              <a:t>age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790056" y="4444533"/>
            <a:ext cx="1113865" cy="243728"/>
          </a:xfrm>
          <a:custGeom>
            <a:avLst/>
            <a:gdLst/>
            <a:ahLst/>
            <a:cxnLst/>
            <a:rect l="l" t="t" r="r" b="b"/>
            <a:pathLst>
              <a:path w="1262379" h="276225">
                <a:moveTo>
                  <a:pt x="0" y="0"/>
                </a:moveTo>
                <a:lnTo>
                  <a:pt x="1262059" y="0"/>
                </a:lnTo>
                <a:lnTo>
                  <a:pt x="1262059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 txBox="1"/>
          <p:nvPr/>
        </p:nvSpPr>
        <p:spPr>
          <a:xfrm>
            <a:off x="5859534" y="4473668"/>
            <a:ext cx="953060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age</a:t>
            </a:r>
            <a:r>
              <a:rPr sz="1059" spc="62" dirty="0">
                <a:latin typeface="Georgia"/>
                <a:cs typeface="Georgia"/>
              </a:rPr>
              <a:t> </a:t>
            </a:r>
            <a:r>
              <a:rPr sz="1059" spc="4" dirty="0">
                <a:latin typeface="Georgia"/>
                <a:cs typeface="Georgia"/>
              </a:rPr>
              <a:t>of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041808" y="4272504"/>
            <a:ext cx="436417" cy="31906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6088413" y="4305861"/>
            <a:ext cx="239806" cy="128307"/>
          </a:xfrm>
          <a:custGeom>
            <a:avLst/>
            <a:gdLst/>
            <a:ahLst/>
            <a:cxnLst/>
            <a:rect l="l" t="t" r="r" b="b"/>
            <a:pathLst>
              <a:path w="271779" h="145414">
                <a:moveTo>
                  <a:pt x="0" y="0"/>
                </a:moveTo>
                <a:lnTo>
                  <a:pt x="271464" y="14527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6238729" y="4354953"/>
            <a:ext cx="108820" cy="933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6859624" y="4532887"/>
            <a:ext cx="645459" cy="3557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6903641" y="4566397"/>
            <a:ext cx="449916" cy="169209"/>
          </a:xfrm>
          <a:custGeom>
            <a:avLst/>
            <a:gdLst/>
            <a:ahLst/>
            <a:cxnLst/>
            <a:rect l="l" t="t" r="r" b="b"/>
            <a:pathLst>
              <a:path w="509904" h="191770">
                <a:moveTo>
                  <a:pt x="0" y="0"/>
                </a:moveTo>
                <a:lnTo>
                  <a:pt x="509799" y="191174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7264650" y="4662151"/>
            <a:ext cx="109638" cy="9812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7374289" y="4621026"/>
            <a:ext cx="1396253" cy="244849"/>
          </a:xfrm>
          <a:custGeom>
            <a:avLst/>
            <a:gdLst/>
            <a:ahLst/>
            <a:cxnLst/>
            <a:rect l="l" t="t" r="r" b="b"/>
            <a:pathLst>
              <a:path w="1582420" h="277495">
                <a:moveTo>
                  <a:pt x="0" y="0"/>
                </a:moveTo>
                <a:lnTo>
                  <a:pt x="1582179" y="0"/>
                </a:lnTo>
                <a:lnTo>
                  <a:pt x="158217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 txBox="1"/>
          <p:nvPr/>
        </p:nvSpPr>
        <p:spPr>
          <a:xfrm>
            <a:off x="7443765" y="4650161"/>
            <a:ext cx="1243293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4" dirty="0">
                <a:latin typeface="Georgia"/>
                <a:cs typeface="Georgia"/>
              </a:rPr>
              <a:t>wisdom,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799653" y="5004143"/>
            <a:ext cx="1283634" cy="244849"/>
          </a:xfrm>
          <a:custGeom>
            <a:avLst/>
            <a:gdLst/>
            <a:ahLst/>
            <a:cxnLst/>
            <a:rect l="l" t="t" r="r" b="b"/>
            <a:pathLst>
              <a:path w="1454784" h="277495">
                <a:moveTo>
                  <a:pt x="0" y="0"/>
                </a:moveTo>
                <a:lnTo>
                  <a:pt x="1454559" y="0"/>
                </a:lnTo>
                <a:lnTo>
                  <a:pt x="145455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8112409" y="5387261"/>
            <a:ext cx="1309407" cy="244849"/>
          </a:xfrm>
          <a:custGeom>
            <a:avLst/>
            <a:gdLst/>
            <a:ahLst/>
            <a:cxnLst/>
            <a:rect l="l" t="t" r="r" b="b"/>
            <a:pathLst>
              <a:path w="1483995" h="277495">
                <a:moveTo>
                  <a:pt x="0" y="0"/>
                </a:moveTo>
                <a:lnTo>
                  <a:pt x="1483568" y="0"/>
                </a:lnTo>
                <a:lnTo>
                  <a:pt x="1483568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 txBox="1"/>
          <p:nvPr/>
        </p:nvSpPr>
        <p:spPr>
          <a:xfrm>
            <a:off x="7869129" y="5033279"/>
            <a:ext cx="1470211" cy="5681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9" dirty="0">
                <a:latin typeface="Georgia"/>
                <a:cs typeface="Georgia"/>
              </a:rPr>
              <a:t>age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4" dirty="0">
                <a:latin typeface="Georgia"/>
                <a:cs typeface="Georgia"/>
              </a:rPr>
              <a:t>wisdom,</a:t>
            </a:r>
            <a:r>
              <a:rPr sz="1059" spc="172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>
              <a:latin typeface="Georgia"/>
              <a:cs typeface="Georgia"/>
            </a:endParaRPr>
          </a:p>
          <a:p>
            <a:pPr>
              <a:spcBef>
                <a:spcPts val="18"/>
              </a:spcBef>
            </a:pPr>
            <a:endParaRPr sz="1500">
              <a:latin typeface="Times New Roman"/>
              <a:cs typeface="Times New Roman"/>
            </a:endParaRPr>
          </a:p>
          <a:p>
            <a:pPr marL="323867">
              <a:spcBef>
                <a:spcPts val="4"/>
              </a:spcBef>
            </a:pP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4" dirty="0">
                <a:latin typeface="Georgia"/>
                <a:cs typeface="Georgia"/>
              </a:rPr>
              <a:t>wisdom, </a:t>
            </a:r>
            <a:r>
              <a:rPr sz="1059" spc="18" dirty="0">
                <a:latin typeface="Georgia"/>
                <a:cs typeface="Georgia"/>
              </a:rPr>
              <a:t>it</a:t>
            </a:r>
            <a:r>
              <a:rPr sz="1059" spc="150" dirty="0">
                <a:latin typeface="Georgia"/>
                <a:cs typeface="Georgia"/>
              </a:rPr>
              <a:t> </a:t>
            </a:r>
            <a:r>
              <a:rPr sz="1059" spc="71" dirty="0">
                <a:latin typeface="Georgia"/>
                <a:cs typeface="Georgia"/>
              </a:rPr>
              <a:t>was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50770" y="5770378"/>
            <a:ext cx="1401856" cy="244849"/>
          </a:xfrm>
          <a:custGeom>
            <a:avLst/>
            <a:gdLst/>
            <a:ahLst/>
            <a:cxnLst/>
            <a:rect l="l" t="t" r="r" b="b"/>
            <a:pathLst>
              <a:path w="1588770" h="277495">
                <a:moveTo>
                  <a:pt x="0" y="0"/>
                </a:moveTo>
                <a:lnTo>
                  <a:pt x="1588269" y="0"/>
                </a:lnTo>
                <a:lnTo>
                  <a:pt x="1588269" y="276962"/>
                </a:lnTo>
                <a:lnTo>
                  <a:pt x="0" y="2769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 txBox="1"/>
          <p:nvPr/>
        </p:nvSpPr>
        <p:spPr>
          <a:xfrm>
            <a:off x="8450770" y="5770378"/>
            <a:ext cx="1401856" cy="20372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687">
              <a:spcBef>
                <a:spcPts val="318"/>
              </a:spcBef>
            </a:pPr>
            <a:r>
              <a:rPr sz="1059" spc="44" dirty="0">
                <a:latin typeface="Georgia"/>
                <a:cs typeface="Georgia"/>
              </a:rPr>
              <a:t>wisdom,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154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025854" y="4833605"/>
            <a:ext cx="546439" cy="31906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8071855" y="4866154"/>
            <a:ext cx="349063" cy="131109"/>
          </a:xfrm>
          <a:custGeom>
            <a:avLst/>
            <a:gdLst/>
            <a:ahLst/>
            <a:cxnLst/>
            <a:rect l="l" t="t" r="r" b="b"/>
            <a:pathLst>
              <a:path w="395604" h="148589">
                <a:moveTo>
                  <a:pt x="0" y="0"/>
                </a:moveTo>
                <a:lnTo>
                  <a:pt x="395499" y="148312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8332010" y="4924089"/>
            <a:ext cx="109638" cy="9812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8396266" y="5215020"/>
            <a:ext cx="498763" cy="31906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8441649" y="5248555"/>
            <a:ext cx="304800" cy="129988"/>
          </a:xfrm>
          <a:custGeom>
            <a:avLst/>
            <a:gdLst/>
            <a:ahLst/>
            <a:cxnLst/>
            <a:rect l="l" t="t" r="r" b="b"/>
            <a:pathLst>
              <a:path w="345440" h="147320">
                <a:moveTo>
                  <a:pt x="0" y="0"/>
                </a:moveTo>
                <a:lnTo>
                  <a:pt x="345117" y="14726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8657037" y="5303352"/>
            <a:ext cx="109582" cy="9671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8722660" y="5600088"/>
            <a:ext cx="557441" cy="31906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8766619" y="5632357"/>
            <a:ext cx="363071" cy="131669"/>
          </a:xfrm>
          <a:custGeom>
            <a:avLst/>
            <a:gdLst/>
            <a:ahLst/>
            <a:cxnLst/>
            <a:rect l="l" t="t" r="r" b="b"/>
            <a:pathLst>
              <a:path w="411479" h="149225">
                <a:moveTo>
                  <a:pt x="0" y="0"/>
                </a:moveTo>
                <a:lnTo>
                  <a:pt x="411269" y="148596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9040805" y="5691164"/>
            <a:ext cx="109616" cy="9848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6855960" y="4118462"/>
            <a:ext cx="649126" cy="51343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/>
          <p:nvPr/>
        </p:nvSpPr>
        <p:spPr>
          <a:xfrm>
            <a:off x="6903640" y="4243147"/>
            <a:ext cx="452718" cy="323290"/>
          </a:xfrm>
          <a:custGeom>
            <a:avLst/>
            <a:gdLst/>
            <a:ahLst/>
            <a:cxnLst/>
            <a:rect l="l" t="t" r="r" b="b"/>
            <a:pathLst>
              <a:path w="513079" h="366395">
                <a:moveTo>
                  <a:pt x="0" y="366349"/>
                </a:moveTo>
                <a:lnTo>
                  <a:pt x="512889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3" name="object 83"/>
          <p:cNvSpPr/>
          <p:nvPr/>
        </p:nvSpPr>
        <p:spPr>
          <a:xfrm>
            <a:off x="7266947" y="4230221"/>
            <a:ext cx="107341" cy="9668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4" name="object 84"/>
          <p:cNvSpPr/>
          <p:nvPr/>
        </p:nvSpPr>
        <p:spPr>
          <a:xfrm>
            <a:off x="4285128" y="1606319"/>
            <a:ext cx="3781066" cy="1551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5" name="object 85"/>
          <p:cNvSpPr/>
          <p:nvPr/>
        </p:nvSpPr>
        <p:spPr>
          <a:xfrm>
            <a:off x="4324888" y="1640260"/>
            <a:ext cx="3688415" cy="1447240"/>
          </a:xfrm>
          <a:custGeom>
            <a:avLst/>
            <a:gdLst/>
            <a:ahLst/>
            <a:cxnLst/>
            <a:rect l="l" t="t" r="r" b="b"/>
            <a:pathLst>
              <a:path w="4180204" h="1640204">
                <a:moveTo>
                  <a:pt x="3951287" y="1639889"/>
                </a:moveTo>
                <a:lnTo>
                  <a:pt x="4179947" y="1639889"/>
                </a:lnTo>
                <a:lnTo>
                  <a:pt x="4179947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6" name="object 86"/>
          <p:cNvSpPr/>
          <p:nvPr/>
        </p:nvSpPr>
        <p:spPr>
          <a:xfrm>
            <a:off x="4197107" y="1617311"/>
            <a:ext cx="256716" cy="120290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7" name="object 87"/>
          <p:cNvSpPr/>
          <p:nvPr/>
        </p:nvSpPr>
        <p:spPr>
          <a:xfrm>
            <a:off x="4324919" y="1641662"/>
            <a:ext cx="1681" cy="1009090"/>
          </a:xfrm>
          <a:custGeom>
            <a:avLst/>
            <a:gdLst/>
            <a:ahLst/>
            <a:cxnLst/>
            <a:rect l="l" t="t" r="r" b="b"/>
            <a:pathLst>
              <a:path w="1905" h="1143635">
                <a:moveTo>
                  <a:pt x="1552" y="0"/>
                </a:moveTo>
                <a:lnTo>
                  <a:pt x="0" y="114318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8" name="object 88"/>
          <p:cNvSpPr/>
          <p:nvPr/>
        </p:nvSpPr>
        <p:spPr>
          <a:xfrm>
            <a:off x="4272983" y="2570282"/>
            <a:ext cx="104046" cy="1023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9" name="object 89"/>
          <p:cNvSpPr/>
          <p:nvPr/>
        </p:nvSpPr>
        <p:spPr>
          <a:xfrm>
            <a:off x="5113961" y="5992498"/>
            <a:ext cx="4089127" cy="26405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0" name="object 90"/>
          <p:cNvSpPr/>
          <p:nvPr/>
        </p:nvSpPr>
        <p:spPr>
          <a:xfrm>
            <a:off x="5155527" y="6014758"/>
            <a:ext cx="3994897" cy="170890"/>
          </a:xfrm>
          <a:custGeom>
            <a:avLst/>
            <a:gdLst/>
            <a:ahLst/>
            <a:cxnLst/>
            <a:rect l="l" t="t" r="r" b="b"/>
            <a:pathLst>
              <a:path w="4527550" h="193675">
                <a:moveTo>
                  <a:pt x="4527546" y="0"/>
                </a:moveTo>
                <a:lnTo>
                  <a:pt x="4527546" y="193674"/>
                </a:lnTo>
                <a:lnTo>
                  <a:pt x="0" y="193674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1" name="object 91"/>
          <p:cNvSpPr/>
          <p:nvPr/>
        </p:nvSpPr>
        <p:spPr>
          <a:xfrm>
            <a:off x="5102957" y="4070788"/>
            <a:ext cx="575778" cy="217475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2" name="object 92"/>
          <p:cNvSpPr/>
          <p:nvPr/>
        </p:nvSpPr>
        <p:spPr>
          <a:xfrm>
            <a:off x="5155524" y="4204413"/>
            <a:ext cx="391085" cy="1981760"/>
          </a:xfrm>
          <a:custGeom>
            <a:avLst/>
            <a:gdLst/>
            <a:ahLst/>
            <a:cxnLst/>
            <a:rect l="l" t="t" r="r" b="b"/>
            <a:pathLst>
              <a:path w="443229" h="2245995">
                <a:moveTo>
                  <a:pt x="0" y="2245398"/>
                </a:moveTo>
                <a:lnTo>
                  <a:pt x="442798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3" name="object 93"/>
          <p:cNvSpPr/>
          <p:nvPr/>
        </p:nvSpPr>
        <p:spPr>
          <a:xfrm>
            <a:off x="5482243" y="4182596"/>
            <a:ext cx="102063" cy="10799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4" name="object 94"/>
          <p:cNvSpPr/>
          <p:nvPr/>
        </p:nvSpPr>
        <p:spPr>
          <a:xfrm>
            <a:off x="8920701" y="4118471"/>
            <a:ext cx="1206571" cy="26038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5" name="object 95"/>
          <p:cNvSpPr/>
          <p:nvPr/>
        </p:nvSpPr>
        <p:spPr>
          <a:xfrm>
            <a:off x="8962722" y="4230221"/>
            <a:ext cx="1011891" cy="1681"/>
          </a:xfrm>
          <a:custGeom>
            <a:avLst/>
            <a:gdLst/>
            <a:ahLst/>
            <a:cxnLst/>
            <a:rect l="l" t="t" r="r" b="b"/>
            <a:pathLst>
              <a:path w="1146809" h="1904">
                <a:moveTo>
                  <a:pt x="0" y="0"/>
                </a:moveTo>
                <a:lnTo>
                  <a:pt x="1146369" y="1553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6" name="object 96"/>
          <p:cNvSpPr/>
          <p:nvPr/>
        </p:nvSpPr>
        <p:spPr>
          <a:xfrm>
            <a:off x="9894132" y="4179480"/>
            <a:ext cx="102332" cy="10403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 txBox="1"/>
          <p:nvPr/>
        </p:nvSpPr>
        <p:spPr>
          <a:xfrm>
            <a:off x="546829" y="4401636"/>
            <a:ext cx="3779689" cy="78053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1462" rIns="0" bIns="0" rtlCol="0">
            <a:spAutoFit/>
          </a:bodyPr>
          <a:lstStyle/>
          <a:p>
            <a:pPr marR="108143" algn="ctr" defTabSz="685800">
              <a:lnSpc>
                <a:spcPct val="99500"/>
              </a:lnSpc>
              <a:spcBef>
                <a:spcPts val="326"/>
              </a:spcBef>
              <a:spcAft>
                <a:spcPts val="45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Construct the de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Bruijn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graph based on overlapped words</a:t>
            </a:r>
            <a:endParaRPr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Date Placeholder 3">
            <a:extLst>
              <a:ext uri="{FF2B5EF4-FFF2-40B4-BE49-F238E27FC236}">
                <a16:creationId xmlns:a16="http://schemas.microsoft.com/office/drawing/2014/main" id="{3770B582-BC90-8B4E-8C47-66840926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99" name="Slide Number Placeholder 4">
            <a:extLst>
              <a:ext uri="{FF2B5EF4-FFF2-40B4-BE49-F238E27FC236}">
                <a16:creationId xmlns:a16="http://schemas.microsoft.com/office/drawing/2014/main" id="{B88A6FC1-8201-AB4F-955D-8015298B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F8DA92CD-D46F-CD42-9645-D416182E28A1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construction</a:t>
            </a:r>
          </a:p>
        </p:txBody>
      </p:sp>
    </p:spTree>
    <p:extLst>
      <p:ext uri="{BB962C8B-B14F-4D97-AF65-F5344CB8AC3E}">
        <p14:creationId xmlns:p14="http://schemas.microsoft.com/office/powerpoint/2010/main" val="293191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6FED2-E373-B04A-A949-2491540EE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1B10-E9A2-8942-816B-52CB38BB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857C6-0688-674C-B855-3E3B0109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7ACC9AA-06E7-4542-8819-C738DC919A00}"/>
              </a:ext>
            </a:extLst>
          </p:cNvPr>
          <p:cNvSpPr/>
          <p:nvPr/>
        </p:nvSpPr>
        <p:spPr>
          <a:xfrm>
            <a:off x="7293529" y="3256776"/>
            <a:ext cx="1588434" cy="243728"/>
          </a:xfrm>
          <a:custGeom>
            <a:avLst/>
            <a:gdLst/>
            <a:ahLst/>
            <a:cxnLst/>
            <a:rect l="l" t="t" r="r" b="b"/>
            <a:pathLst>
              <a:path w="1800225" h="276225">
                <a:moveTo>
                  <a:pt x="0" y="0"/>
                </a:moveTo>
                <a:lnTo>
                  <a:pt x="1800218" y="0"/>
                </a:lnTo>
                <a:lnTo>
                  <a:pt x="180021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9E6C3AA-E584-1349-84BF-390F331F39E5}"/>
              </a:ext>
            </a:extLst>
          </p:cNvPr>
          <p:cNvSpPr txBox="1"/>
          <p:nvPr/>
        </p:nvSpPr>
        <p:spPr>
          <a:xfrm>
            <a:off x="7293529" y="3256776"/>
            <a:ext cx="1588434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126">
              <a:spcBef>
                <a:spcPts val="317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foolishness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10DFE50-5041-AA47-80E8-617AFB920133}"/>
              </a:ext>
            </a:extLst>
          </p:cNvPr>
          <p:cNvSpPr/>
          <p:nvPr/>
        </p:nvSpPr>
        <p:spPr>
          <a:xfrm>
            <a:off x="2280294" y="1563286"/>
            <a:ext cx="1882588" cy="243728"/>
          </a:xfrm>
          <a:custGeom>
            <a:avLst/>
            <a:gdLst/>
            <a:ahLst/>
            <a:cxnLst/>
            <a:rect l="l" t="t" r="r" b="b"/>
            <a:pathLst>
              <a:path w="2133600" h="276225">
                <a:moveTo>
                  <a:pt x="0" y="0"/>
                </a:moveTo>
                <a:lnTo>
                  <a:pt x="2133598" y="0"/>
                </a:lnTo>
                <a:lnTo>
                  <a:pt x="213359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C2B2F803-1D86-5642-B18F-BCAC116ACC51}"/>
              </a:ext>
            </a:extLst>
          </p:cNvPr>
          <p:cNvSpPr txBox="1"/>
          <p:nvPr/>
        </p:nvSpPr>
        <p:spPr>
          <a:xfrm>
            <a:off x="2349771" y="1592422"/>
            <a:ext cx="172458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-13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57" dirty="0">
                <a:latin typeface="Georgia"/>
                <a:cs typeface="Georgia"/>
              </a:rPr>
              <a:t>best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22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8691901E-3FDE-6143-A627-C134C9CCB37C}"/>
              </a:ext>
            </a:extLst>
          </p:cNvPr>
          <p:cNvSpPr/>
          <p:nvPr/>
        </p:nvSpPr>
        <p:spPr>
          <a:xfrm>
            <a:off x="3176354" y="1776319"/>
            <a:ext cx="1114883" cy="876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307C1592-FEE1-4243-8EAF-A0B67D9ACFB1}"/>
              </a:ext>
            </a:extLst>
          </p:cNvPr>
          <p:cNvSpPr/>
          <p:nvPr/>
        </p:nvSpPr>
        <p:spPr>
          <a:xfrm>
            <a:off x="3221592" y="1807014"/>
            <a:ext cx="923925" cy="684679"/>
          </a:xfrm>
          <a:custGeom>
            <a:avLst/>
            <a:gdLst/>
            <a:ahLst/>
            <a:cxnLst/>
            <a:rect l="l" t="t" r="r" b="b"/>
            <a:pathLst>
              <a:path w="1047114" h="775970">
                <a:moveTo>
                  <a:pt x="0" y="0"/>
                </a:moveTo>
                <a:lnTo>
                  <a:pt x="1046549" y="775567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C6B2B168-BA92-7F41-9FA2-28D4C5D4E901}"/>
              </a:ext>
            </a:extLst>
          </p:cNvPr>
          <p:cNvSpPr/>
          <p:nvPr/>
        </p:nvSpPr>
        <p:spPr>
          <a:xfrm>
            <a:off x="4055826" y="2407055"/>
            <a:ext cx="107060" cy="9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7400D901-03D5-D84B-A6D1-2C1F9FCE55F6}"/>
              </a:ext>
            </a:extLst>
          </p:cNvPr>
          <p:cNvSpPr/>
          <p:nvPr/>
        </p:nvSpPr>
        <p:spPr>
          <a:xfrm>
            <a:off x="3708129" y="2568482"/>
            <a:ext cx="1551297" cy="330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2237A62-98FB-B247-B42A-372F15A5BB91}"/>
              </a:ext>
            </a:extLst>
          </p:cNvPr>
          <p:cNvSpPr/>
          <p:nvPr/>
        </p:nvSpPr>
        <p:spPr>
          <a:xfrm>
            <a:off x="3770467" y="2590487"/>
            <a:ext cx="1415605" cy="293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2C8618E-625D-C748-8F66-81B985706346}"/>
              </a:ext>
            </a:extLst>
          </p:cNvPr>
          <p:cNvSpPr/>
          <p:nvPr/>
        </p:nvSpPr>
        <p:spPr>
          <a:xfrm>
            <a:off x="3752470" y="2594228"/>
            <a:ext cx="1464049" cy="243728"/>
          </a:xfrm>
          <a:custGeom>
            <a:avLst/>
            <a:gdLst/>
            <a:ahLst/>
            <a:cxnLst/>
            <a:rect l="l" t="t" r="r" b="b"/>
            <a:pathLst>
              <a:path w="1659254" h="276225">
                <a:moveTo>
                  <a:pt x="0" y="0"/>
                </a:moveTo>
                <a:lnTo>
                  <a:pt x="1658938" y="0"/>
                </a:lnTo>
                <a:lnTo>
                  <a:pt x="165893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D1D9201B-3F48-694C-87DB-CF80CD13BE80}"/>
              </a:ext>
            </a:extLst>
          </p:cNvPr>
          <p:cNvSpPr txBox="1"/>
          <p:nvPr/>
        </p:nvSpPr>
        <p:spPr>
          <a:xfrm>
            <a:off x="3864951" y="2623363"/>
            <a:ext cx="126738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199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F31F02F9-9737-5F46-BB88-0031F983EC31}"/>
              </a:ext>
            </a:extLst>
          </p:cNvPr>
          <p:cNvSpPr/>
          <p:nvPr/>
        </p:nvSpPr>
        <p:spPr>
          <a:xfrm>
            <a:off x="5189748" y="1981698"/>
            <a:ext cx="583114" cy="799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F9BF1E50-42E0-0F4A-BFDB-2E837E6B08BF}"/>
              </a:ext>
            </a:extLst>
          </p:cNvPr>
          <p:cNvSpPr/>
          <p:nvPr/>
        </p:nvSpPr>
        <p:spPr>
          <a:xfrm>
            <a:off x="5238651" y="2112824"/>
            <a:ext cx="391646" cy="603437"/>
          </a:xfrm>
          <a:custGeom>
            <a:avLst/>
            <a:gdLst/>
            <a:ahLst/>
            <a:cxnLst/>
            <a:rect l="l" t="t" r="r" b="b"/>
            <a:pathLst>
              <a:path w="443864" h="683895">
                <a:moveTo>
                  <a:pt x="0" y="683703"/>
                </a:moveTo>
                <a:lnTo>
                  <a:pt x="443483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88A10AAB-B47D-3C48-B5DA-D4CE4EF5D923}"/>
              </a:ext>
            </a:extLst>
          </p:cNvPr>
          <p:cNvSpPr/>
          <p:nvPr/>
        </p:nvSpPr>
        <p:spPr>
          <a:xfrm>
            <a:off x="5547675" y="2094165"/>
            <a:ext cx="94387" cy="107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5D4F1184-C4C9-944F-9EED-02C76700FD04}"/>
              </a:ext>
            </a:extLst>
          </p:cNvPr>
          <p:cNvSpPr/>
          <p:nvPr/>
        </p:nvSpPr>
        <p:spPr>
          <a:xfrm>
            <a:off x="5709298" y="1984908"/>
            <a:ext cx="1973916" cy="243728"/>
          </a:xfrm>
          <a:custGeom>
            <a:avLst/>
            <a:gdLst/>
            <a:ahLst/>
            <a:cxnLst/>
            <a:rect l="l" t="t" r="r" b="b"/>
            <a:pathLst>
              <a:path w="2237104" h="276225">
                <a:moveTo>
                  <a:pt x="0" y="0"/>
                </a:moveTo>
                <a:lnTo>
                  <a:pt x="2236788" y="0"/>
                </a:lnTo>
                <a:lnTo>
                  <a:pt x="223678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98EAA069-9D12-6344-B56C-D0C95F039EF4}"/>
              </a:ext>
            </a:extLst>
          </p:cNvPr>
          <p:cNvSpPr txBox="1"/>
          <p:nvPr/>
        </p:nvSpPr>
        <p:spPr>
          <a:xfrm>
            <a:off x="5709298" y="1984908"/>
            <a:ext cx="1973916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687">
              <a:spcBef>
                <a:spcPts val="317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44" dirty="0">
                <a:latin typeface="Georgia"/>
                <a:cs typeface="Georgia"/>
              </a:rPr>
              <a:t>worst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265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4021435-50B5-4241-AD19-8A9037A17361}"/>
              </a:ext>
            </a:extLst>
          </p:cNvPr>
          <p:cNvSpPr/>
          <p:nvPr/>
        </p:nvSpPr>
        <p:spPr>
          <a:xfrm>
            <a:off x="5186084" y="2689501"/>
            <a:ext cx="575778" cy="1180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6768E59B-B7B8-A94A-98B2-C589576305FC}"/>
              </a:ext>
            </a:extLst>
          </p:cNvPr>
          <p:cNvSpPr/>
          <p:nvPr/>
        </p:nvSpPr>
        <p:spPr>
          <a:xfrm>
            <a:off x="5238651" y="2716092"/>
            <a:ext cx="387162" cy="985557"/>
          </a:xfrm>
          <a:custGeom>
            <a:avLst/>
            <a:gdLst/>
            <a:ahLst/>
            <a:cxnLst/>
            <a:rect l="l" t="t" r="r" b="b"/>
            <a:pathLst>
              <a:path w="438785" h="1116964">
                <a:moveTo>
                  <a:pt x="0" y="0"/>
                </a:moveTo>
                <a:lnTo>
                  <a:pt x="438460" y="111636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DE3EDD88-83EE-AC46-B038-0F69B41F4A51}"/>
              </a:ext>
            </a:extLst>
          </p:cNvPr>
          <p:cNvSpPr/>
          <p:nvPr/>
        </p:nvSpPr>
        <p:spPr>
          <a:xfrm>
            <a:off x="5551810" y="3612181"/>
            <a:ext cx="97659" cy="1096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BFFAFEFA-814A-0142-A7BE-2CCC36C4F05D}"/>
              </a:ext>
            </a:extLst>
          </p:cNvPr>
          <p:cNvSpPr/>
          <p:nvPr/>
        </p:nvSpPr>
        <p:spPr>
          <a:xfrm>
            <a:off x="5709298" y="3592952"/>
            <a:ext cx="1249456" cy="245409"/>
          </a:xfrm>
          <a:custGeom>
            <a:avLst/>
            <a:gdLst/>
            <a:ahLst/>
            <a:cxnLst/>
            <a:rect l="l" t="t" r="r" b="b"/>
            <a:pathLst>
              <a:path w="1416050" h="278129">
                <a:moveTo>
                  <a:pt x="0" y="0"/>
                </a:moveTo>
                <a:lnTo>
                  <a:pt x="1416049" y="0"/>
                </a:lnTo>
                <a:lnTo>
                  <a:pt x="1416049" y="277812"/>
                </a:lnTo>
                <a:lnTo>
                  <a:pt x="0" y="2778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C41D3EE-63C5-DD41-A92A-7819530155EF}"/>
              </a:ext>
            </a:extLst>
          </p:cNvPr>
          <p:cNvSpPr txBox="1"/>
          <p:nvPr/>
        </p:nvSpPr>
        <p:spPr>
          <a:xfrm>
            <a:off x="5778775" y="3622088"/>
            <a:ext cx="1087531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age</a:t>
            </a:r>
            <a:r>
              <a:rPr sz="1059" spc="132" dirty="0">
                <a:latin typeface="Georgia"/>
                <a:cs typeface="Georgia"/>
              </a:rPr>
              <a:t> </a:t>
            </a:r>
            <a:r>
              <a:rPr sz="1059" spc="4" dirty="0">
                <a:latin typeface="Georgia"/>
                <a:cs typeface="Georgia"/>
              </a:rPr>
              <a:t>of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D74C0B58-ACE7-044F-A219-B51FB430300A}"/>
              </a:ext>
            </a:extLst>
          </p:cNvPr>
          <p:cNvSpPr/>
          <p:nvPr/>
        </p:nvSpPr>
        <p:spPr>
          <a:xfrm>
            <a:off x="6913415" y="3683367"/>
            <a:ext cx="509765" cy="355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272B639D-38F1-4045-B4F1-BF3D260B40F7}"/>
              </a:ext>
            </a:extLst>
          </p:cNvPr>
          <p:cNvSpPr/>
          <p:nvPr/>
        </p:nvSpPr>
        <p:spPr>
          <a:xfrm>
            <a:off x="6958753" y="3714816"/>
            <a:ext cx="315446" cy="166407"/>
          </a:xfrm>
          <a:custGeom>
            <a:avLst/>
            <a:gdLst/>
            <a:ahLst/>
            <a:cxnLst/>
            <a:rect l="l" t="t" r="r" b="b"/>
            <a:pathLst>
              <a:path w="357504" h="188595">
                <a:moveTo>
                  <a:pt x="0" y="0"/>
                </a:moveTo>
                <a:lnTo>
                  <a:pt x="357116" y="18827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471E9169-58FF-1845-AE7A-2BB498FE9D93}"/>
              </a:ext>
            </a:extLst>
          </p:cNvPr>
          <p:cNvSpPr/>
          <p:nvPr/>
        </p:nvSpPr>
        <p:spPr>
          <a:xfrm>
            <a:off x="7184620" y="3802109"/>
            <a:ext cx="108910" cy="936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61137-0E31-354B-9A1C-FE077B15893E}"/>
              </a:ext>
            </a:extLst>
          </p:cNvPr>
          <p:cNvSpPr/>
          <p:nvPr/>
        </p:nvSpPr>
        <p:spPr>
          <a:xfrm>
            <a:off x="7293529" y="3769445"/>
            <a:ext cx="2087096" cy="245409"/>
          </a:xfrm>
          <a:custGeom>
            <a:avLst/>
            <a:gdLst/>
            <a:ahLst/>
            <a:cxnLst/>
            <a:rect l="l" t="t" r="r" b="b"/>
            <a:pathLst>
              <a:path w="2365375" h="278129">
                <a:moveTo>
                  <a:pt x="0" y="0"/>
                </a:moveTo>
                <a:lnTo>
                  <a:pt x="2365368" y="0"/>
                </a:lnTo>
                <a:lnTo>
                  <a:pt x="2365368" y="277812"/>
                </a:lnTo>
                <a:lnTo>
                  <a:pt x="0" y="2778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09959166-104E-B542-8DA3-77AE886C99DB}"/>
              </a:ext>
            </a:extLst>
          </p:cNvPr>
          <p:cNvSpPr txBox="1"/>
          <p:nvPr/>
        </p:nvSpPr>
        <p:spPr>
          <a:xfrm>
            <a:off x="7293529" y="3769445"/>
            <a:ext cx="2087096" cy="20372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126">
              <a:spcBef>
                <a:spcPts val="318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4" dirty="0">
                <a:latin typeface="Georgia"/>
                <a:cs typeface="Georgia"/>
              </a:rPr>
              <a:t>wisdom,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300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32" name="object 29">
            <a:extLst>
              <a:ext uri="{FF2B5EF4-FFF2-40B4-BE49-F238E27FC236}">
                <a16:creationId xmlns:a16="http://schemas.microsoft.com/office/drawing/2014/main" id="{ADE09F39-827D-5042-95D1-8CF3BA73A37B}"/>
              </a:ext>
            </a:extLst>
          </p:cNvPr>
          <p:cNvSpPr/>
          <p:nvPr/>
        </p:nvSpPr>
        <p:spPr>
          <a:xfrm>
            <a:off x="6909751" y="3265286"/>
            <a:ext cx="513433" cy="517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9BAFDF81-71FD-B84F-AF8F-0223F633F640}"/>
              </a:ext>
            </a:extLst>
          </p:cNvPr>
          <p:cNvSpPr/>
          <p:nvPr/>
        </p:nvSpPr>
        <p:spPr>
          <a:xfrm>
            <a:off x="6958753" y="3394398"/>
            <a:ext cx="319368" cy="320488"/>
          </a:xfrm>
          <a:custGeom>
            <a:avLst/>
            <a:gdLst/>
            <a:ahLst/>
            <a:cxnLst/>
            <a:rect l="l" t="t" r="r" b="b"/>
            <a:pathLst>
              <a:path w="361950" h="363220">
                <a:moveTo>
                  <a:pt x="0" y="363139"/>
                </a:moveTo>
                <a:lnTo>
                  <a:pt x="361627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1D2A826B-0314-914A-807E-6E1AD9577E64}"/>
              </a:ext>
            </a:extLst>
          </p:cNvPr>
          <p:cNvSpPr/>
          <p:nvPr/>
        </p:nvSpPr>
        <p:spPr>
          <a:xfrm>
            <a:off x="7190177" y="3378639"/>
            <a:ext cx="103352" cy="1034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E43A3A84-5C41-0640-9B59-A2FBB3E7007B}"/>
              </a:ext>
            </a:extLst>
          </p:cNvPr>
          <p:cNvSpPr/>
          <p:nvPr/>
        </p:nvSpPr>
        <p:spPr>
          <a:xfrm>
            <a:off x="4368256" y="1530610"/>
            <a:ext cx="3568356" cy="6454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25B99F78-F673-2C46-97A6-46342F17BF29}"/>
              </a:ext>
            </a:extLst>
          </p:cNvPr>
          <p:cNvSpPr/>
          <p:nvPr/>
        </p:nvSpPr>
        <p:spPr>
          <a:xfrm>
            <a:off x="4409415" y="1563286"/>
            <a:ext cx="3475504" cy="543485"/>
          </a:xfrm>
          <a:custGeom>
            <a:avLst/>
            <a:gdLst/>
            <a:ahLst/>
            <a:cxnLst/>
            <a:rect l="l" t="t" r="r" b="b"/>
            <a:pathLst>
              <a:path w="3938904" h="615950">
                <a:moveTo>
                  <a:pt x="3709987" y="615949"/>
                </a:moveTo>
                <a:lnTo>
                  <a:pt x="3938559" y="615949"/>
                </a:lnTo>
                <a:lnTo>
                  <a:pt x="3938559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1DC2C756-BED2-6E40-AE32-C9C828030BAC}"/>
              </a:ext>
            </a:extLst>
          </p:cNvPr>
          <p:cNvSpPr/>
          <p:nvPr/>
        </p:nvSpPr>
        <p:spPr>
          <a:xfrm>
            <a:off x="4280234" y="1541608"/>
            <a:ext cx="256716" cy="11112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69924889-89AD-0540-862B-4E4ACE8DA60D}"/>
              </a:ext>
            </a:extLst>
          </p:cNvPr>
          <p:cNvSpPr/>
          <p:nvPr/>
        </p:nvSpPr>
        <p:spPr>
          <a:xfrm>
            <a:off x="4408048" y="1563287"/>
            <a:ext cx="1681" cy="920563"/>
          </a:xfrm>
          <a:custGeom>
            <a:avLst/>
            <a:gdLst/>
            <a:ahLst/>
            <a:cxnLst/>
            <a:rect l="l" t="t" r="r" b="b"/>
            <a:pathLst>
              <a:path w="1905" h="1043304">
                <a:moveTo>
                  <a:pt x="1549" y="0"/>
                </a:moveTo>
                <a:lnTo>
                  <a:pt x="0" y="1043178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E83B3E3F-9AA5-BF45-801C-BE0571425783}"/>
              </a:ext>
            </a:extLst>
          </p:cNvPr>
          <p:cNvSpPr/>
          <p:nvPr/>
        </p:nvSpPr>
        <p:spPr>
          <a:xfrm>
            <a:off x="4356120" y="2403649"/>
            <a:ext cx="104046" cy="1023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B248DEFF-1B43-C549-A24F-57B5F0843D3F}"/>
              </a:ext>
            </a:extLst>
          </p:cNvPr>
          <p:cNvSpPr/>
          <p:nvPr/>
        </p:nvSpPr>
        <p:spPr>
          <a:xfrm>
            <a:off x="4995382" y="3980420"/>
            <a:ext cx="3634369" cy="7371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2A82FB21-895A-EC4B-BB39-36D11E9BDA25}"/>
              </a:ext>
            </a:extLst>
          </p:cNvPr>
          <p:cNvSpPr/>
          <p:nvPr/>
        </p:nvSpPr>
        <p:spPr>
          <a:xfrm>
            <a:off x="5036948" y="4014573"/>
            <a:ext cx="3541619" cy="634813"/>
          </a:xfrm>
          <a:custGeom>
            <a:avLst/>
            <a:gdLst/>
            <a:ahLst/>
            <a:cxnLst/>
            <a:rect l="l" t="t" r="r" b="b"/>
            <a:pathLst>
              <a:path w="4013834" h="719454">
                <a:moveTo>
                  <a:pt x="3994147" y="0"/>
                </a:moveTo>
                <a:lnTo>
                  <a:pt x="4013599" y="0"/>
                </a:lnTo>
                <a:lnTo>
                  <a:pt x="4013599" y="719136"/>
                </a:lnTo>
                <a:lnTo>
                  <a:pt x="0" y="719136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EFF99BD9-E02A-E748-B65A-9A0160E503C2}"/>
              </a:ext>
            </a:extLst>
          </p:cNvPr>
          <p:cNvSpPr/>
          <p:nvPr/>
        </p:nvSpPr>
        <p:spPr>
          <a:xfrm>
            <a:off x="4988043" y="3610017"/>
            <a:ext cx="773816" cy="11038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6E9968D4-D50B-6A48-825D-28C6D0B306DA}"/>
              </a:ext>
            </a:extLst>
          </p:cNvPr>
          <p:cNvSpPr/>
          <p:nvPr/>
        </p:nvSpPr>
        <p:spPr>
          <a:xfrm>
            <a:off x="5036945" y="3740522"/>
            <a:ext cx="584947" cy="908796"/>
          </a:xfrm>
          <a:custGeom>
            <a:avLst/>
            <a:gdLst/>
            <a:ahLst/>
            <a:cxnLst/>
            <a:rect l="l" t="t" r="r" b="b"/>
            <a:pathLst>
              <a:path w="662939" h="1029970">
                <a:moveTo>
                  <a:pt x="0" y="1029729"/>
                </a:moveTo>
                <a:lnTo>
                  <a:pt x="662635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4636365C-C67A-8943-96E4-478C07A9CF61}"/>
              </a:ext>
            </a:extLst>
          </p:cNvPr>
          <p:cNvSpPr/>
          <p:nvPr/>
        </p:nvSpPr>
        <p:spPr>
          <a:xfrm>
            <a:off x="5539461" y="3721819"/>
            <a:ext cx="94196" cy="1079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DA21A16A-2D9C-BA40-A3B9-D3E0CCF5506F}"/>
              </a:ext>
            </a:extLst>
          </p:cNvPr>
          <p:cNvSpPr/>
          <p:nvPr/>
        </p:nvSpPr>
        <p:spPr>
          <a:xfrm>
            <a:off x="8842462" y="3268955"/>
            <a:ext cx="1202906" cy="2567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3">
            <a:extLst>
              <a:ext uri="{FF2B5EF4-FFF2-40B4-BE49-F238E27FC236}">
                <a16:creationId xmlns:a16="http://schemas.microsoft.com/office/drawing/2014/main" id="{676B7C27-879A-CE4F-93AC-9C43E1C4ECEA}"/>
              </a:ext>
            </a:extLst>
          </p:cNvPr>
          <p:cNvSpPr/>
          <p:nvPr/>
        </p:nvSpPr>
        <p:spPr>
          <a:xfrm>
            <a:off x="8881963" y="3378639"/>
            <a:ext cx="1011891" cy="1681"/>
          </a:xfrm>
          <a:custGeom>
            <a:avLst/>
            <a:gdLst/>
            <a:ahLst/>
            <a:cxnLst/>
            <a:rect l="l" t="t" r="r" b="b"/>
            <a:pathLst>
              <a:path w="1146809" h="1904">
                <a:moveTo>
                  <a:pt x="0" y="0"/>
                </a:moveTo>
                <a:lnTo>
                  <a:pt x="1146369" y="1553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4">
            <a:extLst>
              <a:ext uri="{FF2B5EF4-FFF2-40B4-BE49-F238E27FC236}">
                <a16:creationId xmlns:a16="http://schemas.microsoft.com/office/drawing/2014/main" id="{BDE8453E-AFDC-CF43-8334-7888B5CB97B4}"/>
              </a:ext>
            </a:extLst>
          </p:cNvPr>
          <p:cNvSpPr/>
          <p:nvPr/>
        </p:nvSpPr>
        <p:spPr>
          <a:xfrm>
            <a:off x="9813373" y="3327898"/>
            <a:ext cx="102332" cy="1040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5">
            <a:extLst>
              <a:ext uri="{FF2B5EF4-FFF2-40B4-BE49-F238E27FC236}">
                <a16:creationId xmlns:a16="http://schemas.microsoft.com/office/drawing/2014/main" id="{B0253352-D7DA-6444-9E31-142026325ED8}"/>
              </a:ext>
            </a:extLst>
          </p:cNvPr>
          <p:cNvSpPr txBox="1"/>
          <p:nvPr/>
        </p:nvSpPr>
        <p:spPr>
          <a:xfrm>
            <a:off x="1189169" y="5276220"/>
            <a:ext cx="9660968" cy="41119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1462" rIns="0" bIns="0" rtlCol="0">
            <a:spAutoFit/>
          </a:bodyPr>
          <a:lstStyle/>
          <a:p>
            <a:pPr marR="108143" defTabSz="685800">
              <a:lnSpc>
                <a:spcPct val="99500"/>
              </a:lnSpc>
              <a:spcBef>
                <a:spcPts val="326"/>
              </a:spcBef>
              <a:spcAft>
                <a:spcPts val="450"/>
              </a:spcAft>
              <a:defRPr/>
            </a:pPr>
            <a:r>
              <a:rPr sz="2400" dirty="0">
                <a:solidFill>
                  <a:prstClr val="black"/>
                </a:solidFill>
                <a:latin typeface="Calibri"/>
              </a:rPr>
              <a:t>After graph construction,  try to simplify </a:t>
            </a:r>
            <a:r>
              <a:rPr lang="en-US" sz="2400" dirty="0"/>
              <a:t>linear stretches </a:t>
            </a:r>
            <a:r>
              <a:rPr sz="2400" dirty="0">
                <a:solidFill>
                  <a:prstClr val="black"/>
                </a:solidFill>
                <a:latin typeface="Calibri"/>
              </a:rPr>
              <a:t>as much as possible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DF1167A-ABE6-214F-A5C7-88DC1E9D2C4A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assembly</a:t>
            </a:r>
          </a:p>
        </p:txBody>
      </p:sp>
    </p:spTree>
    <p:extLst>
      <p:ext uri="{BB962C8B-B14F-4D97-AF65-F5344CB8AC3E}">
        <p14:creationId xmlns:p14="http://schemas.microsoft.com/office/powerpoint/2010/main" val="2522337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DE7E4-2565-0D49-A078-BF4BBE066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1DAB5-556F-1449-AFB2-EFCFFAE2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5637686-D4B7-E14A-A0DD-F1D5FD25CC2E}"/>
              </a:ext>
            </a:extLst>
          </p:cNvPr>
          <p:cNvSpPr txBox="1"/>
          <p:nvPr/>
        </p:nvSpPr>
        <p:spPr>
          <a:xfrm>
            <a:off x="7272529" y="3256849"/>
            <a:ext cx="1558031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126">
              <a:spcBef>
                <a:spcPts val="317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</a:t>
            </a:r>
            <a:r>
              <a:rPr sz="1059" spc="101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foolishness</a:t>
            </a:r>
            <a:endParaRPr sz="1059" dirty="0">
              <a:latin typeface="Georgia"/>
              <a:cs typeface="Georgia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657F405-6569-C846-914A-4191D75F1725}"/>
              </a:ext>
            </a:extLst>
          </p:cNvPr>
          <p:cNvSpPr/>
          <p:nvPr/>
        </p:nvSpPr>
        <p:spPr>
          <a:xfrm>
            <a:off x="2228891" y="1537256"/>
            <a:ext cx="1882588" cy="243728"/>
          </a:xfrm>
          <a:custGeom>
            <a:avLst/>
            <a:gdLst/>
            <a:ahLst/>
            <a:cxnLst/>
            <a:rect l="l" t="t" r="r" b="b"/>
            <a:pathLst>
              <a:path w="2133600" h="276225">
                <a:moveTo>
                  <a:pt x="0" y="0"/>
                </a:moveTo>
                <a:lnTo>
                  <a:pt x="2133598" y="0"/>
                </a:lnTo>
                <a:lnTo>
                  <a:pt x="213359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0160FBB-67F7-3249-82D3-C70AF2B68DC2}"/>
              </a:ext>
            </a:extLst>
          </p:cNvPr>
          <p:cNvSpPr txBox="1"/>
          <p:nvPr/>
        </p:nvSpPr>
        <p:spPr>
          <a:xfrm>
            <a:off x="2298368" y="1566392"/>
            <a:ext cx="172458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-13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57" dirty="0">
                <a:latin typeface="Georgia"/>
                <a:cs typeface="Georgia"/>
              </a:rPr>
              <a:t>best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22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 dirty="0">
              <a:latin typeface="Georgia"/>
              <a:cs typeface="Georgia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180E9124-2A2A-0448-B7BC-36017B908FD3}"/>
              </a:ext>
            </a:extLst>
          </p:cNvPr>
          <p:cNvSpPr/>
          <p:nvPr/>
        </p:nvSpPr>
        <p:spPr>
          <a:xfrm>
            <a:off x="3124951" y="1750289"/>
            <a:ext cx="1114883" cy="876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C0360E7-9E96-6A4E-8133-B2256AA5F826}"/>
              </a:ext>
            </a:extLst>
          </p:cNvPr>
          <p:cNvSpPr/>
          <p:nvPr/>
        </p:nvSpPr>
        <p:spPr>
          <a:xfrm>
            <a:off x="3170189" y="1780984"/>
            <a:ext cx="923925" cy="684679"/>
          </a:xfrm>
          <a:custGeom>
            <a:avLst/>
            <a:gdLst/>
            <a:ahLst/>
            <a:cxnLst/>
            <a:rect l="l" t="t" r="r" b="b"/>
            <a:pathLst>
              <a:path w="1047114" h="775970">
                <a:moveTo>
                  <a:pt x="0" y="0"/>
                </a:moveTo>
                <a:lnTo>
                  <a:pt x="1046549" y="775567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31DE47D7-6B49-1E45-B9E5-3FA6B26C3635}"/>
              </a:ext>
            </a:extLst>
          </p:cNvPr>
          <p:cNvSpPr/>
          <p:nvPr/>
        </p:nvSpPr>
        <p:spPr>
          <a:xfrm>
            <a:off x="4004423" y="2381025"/>
            <a:ext cx="107060" cy="9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619E2EA-9A2E-2A40-803C-FA02F87FA67D}"/>
              </a:ext>
            </a:extLst>
          </p:cNvPr>
          <p:cNvSpPr/>
          <p:nvPr/>
        </p:nvSpPr>
        <p:spPr>
          <a:xfrm>
            <a:off x="3656726" y="2542452"/>
            <a:ext cx="1551297" cy="330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661B9C5-E899-9949-BFEA-B39D829F0614}"/>
              </a:ext>
            </a:extLst>
          </p:cNvPr>
          <p:cNvSpPr/>
          <p:nvPr/>
        </p:nvSpPr>
        <p:spPr>
          <a:xfrm>
            <a:off x="3719064" y="2564457"/>
            <a:ext cx="1415605" cy="293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D44CA1C2-2C34-7641-93F7-2C22362C428B}"/>
              </a:ext>
            </a:extLst>
          </p:cNvPr>
          <p:cNvSpPr/>
          <p:nvPr/>
        </p:nvSpPr>
        <p:spPr>
          <a:xfrm>
            <a:off x="3701067" y="2568198"/>
            <a:ext cx="1464049" cy="243728"/>
          </a:xfrm>
          <a:custGeom>
            <a:avLst/>
            <a:gdLst/>
            <a:ahLst/>
            <a:cxnLst/>
            <a:rect l="l" t="t" r="r" b="b"/>
            <a:pathLst>
              <a:path w="1659254" h="276225">
                <a:moveTo>
                  <a:pt x="0" y="0"/>
                </a:moveTo>
                <a:lnTo>
                  <a:pt x="1658938" y="0"/>
                </a:lnTo>
                <a:lnTo>
                  <a:pt x="1658938" y="276224"/>
                </a:lnTo>
                <a:lnTo>
                  <a:pt x="0" y="2762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2E21AC78-CED3-9A4D-93F0-7B08EC816CE6}"/>
              </a:ext>
            </a:extLst>
          </p:cNvPr>
          <p:cNvSpPr txBox="1"/>
          <p:nvPr/>
        </p:nvSpPr>
        <p:spPr>
          <a:xfrm>
            <a:off x="3813548" y="2597333"/>
            <a:ext cx="126738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199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949C54EE-9559-1743-A8EE-B0478D12C811}"/>
              </a:ext>
            </a:extLst>
          </p:cNvPr>
          <p:cNvSpPr/>
          <p:nvPr/>
        </p:nvSpPr>
        <p:spPr>
          <a:xfrm>
            <a:off x="5138345" y="1955668"/>
            <a:ext cx="583114" cy="799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DF3AD6F2-4DFF-CC41-8F3C-DFC238963F60}"/>
              </a:ext>
            </a:extLst>
          </p:cNvPr>
          <p:cNvSpPr/>
          <p:nvPr/>
        </p:nvSpPr>
        <p:spPr>
          <a:xfrm>
            <a:off x="5187248" y="2086794"/>
            <a:ext cx="391646" cy="603437"/>
          </a:xfrm>
          <a:custGeom>
            <a:avLst/>
            <a:gdLst/>
            <a:ahLst/>
            <a:cxnLst/>
            <a:rect l="l" t="t" r="r" b="b"/>
            <a:pathLst>
              <a:path w="443864" h="683895">
                <a:moveTo>
                  <a:pt x="0" y="683703"/>
                </a:moveTo>
                <a:lnTo>
                  <a:pt x="443483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2968DF8-83BF-9648-8371-01627C103748}"/>
              </a:ext>
            </a:extLst>
          </p:cNvPr>
          <p:cNvSpPr/>
          <p:nvPr/>
        </p:nvSpPr>
        <p:spPr>
          <a:xfrm>
            <a:off x="5496272" y="2068135"/>
            <a:ext cx="94387" cy="107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4510A65C-7F30-3943-9DAF-36D79DB467E9}"/>
              </a:ext>
            </a:extLst>
          </p:cNvPr>
          <p:cNvSpPr txBox="1"/>
          <p:nvPr/>
        </p:nvSpPr>
        <p:spPr>
          <a:xfrm>
            <a:off x="5630080" y="1988226"/>
            <a:ext cx="1972098" cy="203727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0" rIns="0" bIns="0" rtlCol="0">
            <a:spAutoFit/>
          </a:bodyPr>
          <a:lstStyle/>
          <a:p>
            <a:pPr marL="80687">
              <a:spcBef>
                <a:spcPts val="317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</a:t>
            </a:r>
            <a:r>
              <a:rPr sz="1059" spc="44" dirty="0">
                <a:latin typeface="Georgia"/>
                <a:cs typeface="Georgia"/>
              </a:rPr>
              <a:t>worst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9" dirty="0">
                <a:latin typeface="Georgia"/>
                <a:cs typeface="Georgia"/>
              </a:rPr>
              <a:t>times,</a:t>
            </a:r>
            <a:r>
              <a:rPr sz="1059" spc="265" dirty="0">
                <a:latin typeface="Georgia"/>
                <a:cs typeface="Georgia"/>
              </a:rPr>
              <a:t> </a:t>
            </a:r>
            <a:r>
              <a:rPr sz="1059" spc="18" dirty="0">
                <a:latin typeface="Georgia"/>
                <a:cs typeface="Georgia"/>
              </a:rPr>
              <a:t>it</a:t>
            </a:r>
            <a:endParaRPr sz="1059" dirty="0">
              <a:latin typeface="Georgia"/>
              <a:cs typeface="Georgia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85925018-F747-AB41-910E-3CCC723CC250}"/>
              </a:ext>
            </a:extLst>
          </p:cNvPr>
          <p:cNvSpPr/>
          <p:nvPr/>
        </p:nvSpPr>
        <p:spPr>
          <a:xfrm>
            <a:off x="5134681" y="2663471"/>
            <a:ext cx="575778" cy="1180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896158B8-5A0C-504C-9017-E771CA1D8A64}"/>
              </a:ext>
            </a:extLst>
          </p:cNvPr>
          <p:cNvSpPr/>
          <p:nvPr/>
        </p:nvSpPr>
        <p:spPr>
          <a:xfrm>
            <a:off x="5187248" y="2690062"/>
            <a:ext cx="387162" cy="985557"/>
          </a:xfrm>
          <a:custGeom>
            <a:avLst/>
            <a:gdLst/>
            <a:ahLst/>
            <a:cxnLst/>
            <a:rect l="l" t="t" r="r" b="b"/>
            <a:pathLst>
              <a:path w="438785" h="1116964">
                <a:moveTo>
                  <a:pt x="0" y="0"/>
                </a:moveTo>
                <a:lnTo>
                  <a:pt x="438460" y="1116369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62E6DB87-4AD3-4F4C-9A43-4D93EEB7A3E4}"/>
              </a:ext>
            </a:extLst>
          </p:cNvPr>
          <p:cNvSpPr/>
          <p:nvPr/>
        </p:nvSpPr>
        <p:spPr>
          <a:xfrm>
            <a:off x="5500407" y="3586151"/>
            <a:ext cx="97659" cy="1096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0862F2D0-93DA-834A-9473-8187FE2F2785}"/>
              </a:ext>
            </a:extLst>
          </p:cNvPr>
          <p:cNvSpPr/>
          <p:nvPr/>
        </p:nvSpPr>
        <p:spPr>
          <a:xfrm>
            <a:off x="5657895" y="3566922"/>
            <a:ext cx="1249456" cy="245409"/>
          </a:xfrm>
          <a:custGeom>
            <a:avLst/>
            <a:gdLst/>
            <a:ahLst/>
            <a:cxnLst/>
            <a:rect l="l" t="t" r="r" b="b"/>
            <a:pathLst>
              <a:path w="1416050" h="278129">
                <a:moveTo>
                  <a:pt x="0" y="0"/>
                </a:moveTo>
                <a:lnTo>
                  <a:pt x="1416049" y="0"/>
                </a:lnTo>
                <a:lnTo>
                  <a:pt x="1416049" y="277812"/>
                </a:lnTo>
                <a:lnTo>
                  <a:pt x="0" y="2778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7AD899DA-8D8F-B246-9345-0D312907B192}"/>
              </a:ext>
            </a:extLst>
          </p:cNvPr>
          <p:cNvSpPr txBox="1"/>
          <p:nvPr/>
        </p:nvSpPr>
        <p:spPr>
          <a:xfrm>
            <a:off x="5727372" y="3596058"/>
            <a:ext cx="1087531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 </a:t>
            </a:r>
            <a:r>
              <a:rPr sz="1059" spc="49" dirty="0">
                <a:latin typeface="Georgia"/>
                <a:cs typeface="Georgia"/>
              </a:rPr>
              <a:t>the age</a:t>
            </a:r>
            <a:r>
              <a:rPr sz="1059" spc="132" dirty="0">
                <a:latin typeface="Georgia"/>
                <a:cs typeface="Georgia"/>
              </a:rPr>
              <a:t> </a:t>
            </a:r>
            <a:r>
              <a:rPr sz="1059" spc="4" dirty="0">
                <a:latin typeface="Georgia"/>
                <a:cs typeface="Georgia"/>
              </a:rPr>
              <a:t>of</a:t>
            </a:r>
            <a:endParaRPr sz="1059">
              <a:latin typeface="Georgia"/>
              <a:cs typeface="Georgia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FFAFA445-9F1D-7D48-9EE9-A019D425956B}"/>
              </a:ext>
            </a:extLst>
          </p:cNvPr>
          <p:cNvSpPr/>
          <p:nvPr/>
        </p:nvSpPr>
        <p:spPr>
          <a:xfrm>
            <a:off x="6862012" y="3657337"/>
            <a:ext cx="509765" cy="355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56CA1F59-BA8E-0C4C-9F4E-EFA4FE02379E}"/>
              </a:ext>
            </a:extLst>
          </p:cNvPr>
          <p:cNvSpPr/>
          <p:nvPr/>
        </p:nvSpPr>
        <p:spPr>
          <a:xfrm>
            <a:off x="6907350" y="3688786"/>
            <a:ext cx="315446" cy="166407"/>
          </a:xfrm>
          <a:custGeom>
            <a:avLst/>
            <a:gdLst/>
            <a:ahLst/>
            <a:cxnLst/>
            <a:rect l="l" t="t" r="r" b="b"/>
            <a:pathLst>
              <a:path w="357504" h="188595">
                <a:moveTo>
                  <a:pt x="0" y="0"/>
                </a:moveTo>
                <a:lnTo>
                  <a:pt x="357116" y="18827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67C241E0-E506-094D-8A7D-7A49A87BC596}"/>
              </a:ext>
            </a:extLst>
          </p:cNvPr>
          <p:cNvSpPr/>
          <p:nvPr/>
        </p:nvSpPr>
        <p:spPr>
          <a:xfrm>
            <a:off x="7133217" y="3776079"/>
            <a:ext cx="108910" cy="936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9959ABB9-43F8-144F-8A12-ED97C970242F}"/>
              </a:ext>
            </a:extLst>
          </p:cNvPr>
          <p:cNvSpPr txBox="1"/>
          <p:nvPr/>
        </p:nvSpPr>
        <p:spPr>
          <a:xfrm>
            <a:off x="7242126" y="3743415"/>
            <a:ext cx="2087096" cy="20372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0341" rIns="0" bIns="0" rtlCol="0">
            <a:spAutoFit/>
          </a:bodyPr>
          <a:lstStyle/>
          <a:p>
            <a:pPr marL="80126">
              <a:spcBef>
                <a:spcPts val="318"/>
              </a:spcBef>
            </a:pPr>
            <a:r>
              <a:rPr sz="1059" spc="49" dirty="0">
                <a:latin typeface="Georgia"/>
                <a:cs typeface="Georgia"/>
              </a:rPr>
              <a:t>the age </a:t>
            </a:r>
            <a:r>
              <a:rPr sz="1059" spc="4" dirty="0">
                <a:latin typeface="Georgia"/>
                <a:cs typeface="Georgia"/>
              </a:rPr>
              <a:t>of </a:t>
            </a:r>
            <a:r>
              <a:rPr sz="1059" spc="44" dirty="0">
                <a:latin typeface="Georgia"/>
                <a:cs typeface="Georgia"/>
              </a:rPr>
              <a:t>wisdom, </a:t>
            </a:r>
            <a:r>
              <a:rPr sz="1059" spc="18" dirty="0">
                <a:latin typeface="Georgia"/>
                <a:cs typeface="Georgia"/>
              </a:rPr>
              <a:t>it </a:t>
            </a:r>
            <a:r>
              <a:rPr sz="1059" spc="71" dirty="0">
                <a:latin typeface="Georgia"/>
                <a:cs typeface="Georgia"/>
              </a:rPr>
              <a:t>was</a:t>
            </a:r>
            <a:r>
              <a:rPr sz="1059" spc="300" dirty="0">
                <a:latin typeface="Georgia"/>
                <a:cs typeface="Georgia"/>
              </a:rPr>
              <a:t> </a:t>
            </a:r>
            <a:r>
              <a:rPr sz="1059" spc="49" dirty="0">
                <a:latin typeface="Georgia"/>
                <a:cs typeface="Georgia"/>
              </a:rPr>
              <a:t>the</a:t>
            </a:r>
            <a:endParaRPr sz="1059" dirty="0">
              <a:latin typeface="Georgia"/>
              <a:cs typeface="Georgia"/>
            </a:endParaRPr>
          </a:p>
        </p:txBody>
      </p:sp>
      <p:sp>
        <p:nvSpPr>
          <p:cNvPr id="32" name="object 29">
            <a:extLst>
              <a:ext uri="{FF2B5EF4-FFF2-40B4-BE49-F238E27FC236}">
                <a16:creationId xmlns:a16="http://schemas.microsoft.com/office/drawing/2014/main" id="{4A5A0EC7-5CCE-E040-A62D-5DCFBA90EE94}"/>
              </a:ext>
            </a:extLst>
          </p:cNvPr>
          <p:cNvSpPr/>
          <p:nvPr/>
        </p:nvSpPr>
        <p:spPr>
          <a:xfrm>
            <a:off x="6858348" y="3239256"/>
            <a:ext cx="513433" cy="517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157DC111-2488-3445-B2DE-021864CB94BA}"/>
              </a:ext>
            </a:extLst>
          </p:cNvPr>
          <p:cNvSpPr/>
          <p:nvPr/>
        </p:nvSpPr>
        <p:spPr>
          <a:xfrm>
            <a:off x="6907350" y="3368368"/>
            <a:ext cx="319368" cy="320488"/>
          </a:xfrm>
          <a:custGeom>
            <a:avLst/>
            <a:gdLst/>
            <a:ahLst/>
            <a:cxnLst/>
            <a:rect l="l" t="t" r="r" b="b"/>
            <a:pathLst>
              <a:path w="361950" h="363220">
                <a:moveTo>
                  <a:pt x="0" y="363139"/>
                </a:moveTo>
                <a:lnTo>
                  <a:pt x="361627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F5D88882-F6D7-E74B-B6AD-39434B6C4C22}"/>
              </a:ext>
            </a:extLst>
          </p:cNvPr>
          <p:cNvSpPr/>
          <p:nvPr/>
        </p:nvSpPr>
        <p:spPr>
          <a:xfrm>
            <a:off x="7138774" y="3352609"/>
            <a:ext cx="103352" cy="1034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CD766002-D999-594F-BCCA-C86C40852392}"/>
              </a:ext>
            </a:extLst>
          </p:cNvPr>
          <p:cNvSpPr/>
          <p:nvPr/>
        </p:nvSpPr>
        <p:spPr>
          <a:xfrm>
            <a:off x="4316853" y="1504580"/>
            <a:ext cx="3568356" cy="6454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B95D57C-199D-204D-8FCF-19607C93E107}"/>
              </a:ext>
            </a:extLst>
          </p:cNvPr>
          <p:cNvGrpSpPr/>
          <p:nvPr/>
        </p:nvGrpSpPr>
        <p:grpSpPr>
          <a:xfrm>
            <a:off x="4228831" y="1515578"/>
            <a:ext cx="3604685" cy="1111215"/>
            <a:chOff x="4228831" y="1515578"/>
            <a:chExt cx="3604685" cy="1111215"/>
          </a:xfrm>
        </p:grpSpPr>
        <p:sp>
          <p:nvSpPr>
            <p:cNvPr id="36" name="object 33">
              <a:extLst>
                <a:ext uri="{FF2B5EF4-FFF2-40B4-BE49-F238E27FC236}">
                  <a16:creationId xmlns:a16="http://schemas.microsoft.com/office/drawing/2014/main" id="{F6ACEB85-7A89-B845-B239-3E416F21A5B7}"/>
                </a:ext>
              </a:extLst>
            </p:cNvPr>
            <p:cNvSpPr/>
            <p:nvPr/>
          </p:nvSpPr>
          <p:spPr>
            <a:xfrm>
              <a:off x="4358012" y="1537256"/>
              <a:ext cx="3475504" cy="543485"/>
            </a:xfrm>
            <a:custGeom>
              <a:avLst/>
              <a:gdLst/>
              <a:ahLst/>
              <a:cxnLst/>
              <a:rect l="l" t="t" r="r" b="b"/>
              <a:pathLst>
                <a:path w="3938904" h="615950">
                  <a:moveTo>
                    <a:pt x="3709987" y="615949"/>
                  </a:moveTo>
                  <a:lnTo>
                    <a:pt x="3938559" y="615949"/>
                  </a:lnTo>
                  <a:lnTo>
                    <a:pt x="3938559" y="0"/>
                  </a:lnTo>
                  <a:lnTo>
                    <a:pt x="0" y="0"/>
                  </a:lnTo>
                </a:path>
              </a:pathLst>
            </a:custGeom>
            <a:ln w="25399">
              <a:solidFill>
                <a:srgbClr val="44A2B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52FA6263-E5C4-4F4C-87D8-D7CCD9A19B03}"/>
                </a:ext>
              </a:extLst>
            </p:cNvPr>
            <p:cNvSpPr/>
            <p:nvPr/>
          </p:nvSpPr>
          <p:spPr>
            <a:xfrm>
              <a:off x="4228831" y="1515578"/>
              <a:ext cx="256716" cy="111121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8" name="object 35">
            <a:extLst>
              <a:ext uri="{FF2B5EF4-FFF2-40B4-BE49-F238E27FC236}">
                <a16:creationId xmlns:a16="http://schemas.microsoft.com/office/drawing/2014/main" id="{8497AA64-B74E-1045-A742-279A8CBABF93}"/>
              </a:ext>
            </a:extLst>
          </p:cNvPr>
          <p:cNvSpPr/>
          <p:nvPr/>
        </p:nvSpPr>
        <p:spPr>
          <a:xfrm>
            <a:off x="4356645" y="1537257"/>
            <a:ext cx="1681" cy="920563"/>
          </a:xfrm>
          <a:custGeom>
            <a:avLst/>
            <a:gdLst/>
            <a:ahLst/>
            <a:cxnLst/>
            <a:rect l="l" t="t" r="r" b="b"/>
            <a:pathLst>
              <a:path w="1905" h="1043304">
                <a:moveTo>
                  <a:pt x="1549" y="0"/>
                </a:moveTo>
                <a:lnTo>
                  <a:pt x="0" y="1043178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668F8D82-DB74-B145-B923-61B606145DBA}"/>
              </a:ext>
            </a:extLst>
          </p:cNvPr>
          <p:cNvSpPr/>
          <p:nvPr/>
        </p:nvSpPr>
        <p:spPr>
          <a:xfrm>
            <a:off x="4304717" y="2377619"/>
            <a:ext cx="104046" cy="1023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1B695597-AAB0-FB43-A350-3890A1CFFA5C}"/>
              </a:ext>
            </a:extLst>
          </p:cNvPr>
          <p:cNvSpPr/>
          <p:nvPr/>
        </p:nvSpPr>
        <p:spPr>
          <a:xfrm>
            <a:off x="4985545" y="3988543"/>
            <a:ext cx="3541619" cy="634813"/>
          </a:xfrm>
          <a:custGeom>
            <a:avLst/>
            <a:gdLst/>
            <a:ahLst/>
            <a:cxnLst/>
            <a:rect l="l" t="t" r="r" b="b"/>
            <a:pathLst>
              <a:path w="4013834" h="719454">
                <a:moveTo>
                  <a:pt x="3994147" y="0"/>
                </a:moveTo>
                <a:lnTo>
                  <a:pt x="4013599" y="0"/>
                </a:lnTo>
                <a:lnTo>
                  <a:pt x="4013599" y="719136"/>
                </a:lnTo>
                <a:lnTo>
                  <a:pt x="0" y="719136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1E435B15-A04C-7D4B-A502-D97DABB0B24C}"/>
              </a:ext>
            </a:extLst>
          </p:cNvPr>
          <p:cNvSpPr/>
          <p:nvPr/>
        </p:nvSpPr>
        <p:spPr>
          <a:xfrm>
            <a:off x="4936640" y="3583987"/>
            <a:ext cx="773816" cy="11038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624355AC-F93D-F449-94B4-0D8043FA91D4}"/>
              </a:ext>
            </a:extLst>
          </p:cNvPr>
          <p:cNvSpPr/>
          <p:nvPr/>
        </p:nvSpPr>
        <p:spPr>
          <a:xfrm>
            <a:off x="4985542" y="3714492"/>
            <a:ext cx="584947" cy="908796"/>
          </a:xfrm>
          <a:custGeom>
            <a:avLst/>
            <a:gdLst/>
            <a:ahLst/>
            <a:cxnLst/>
            <a:rect l="l" t="t" r="r" b="b"/>
            <a:pathLst>
              <a:path w="662939" h="1029970">
                <a:moveTo>
                  <a:pt x="0" y="1029729"/>
                </a:moveTo>
                <a:lnTo>
                  <a:pt x="662635" y="0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5E0BFFA1-80AC-2746-9269-F299D5D64C78}"/>
              </a:ext>
            </a:extLst>
          </p:cNvPr>
          <p:cNvSpPr/>
          <p:nvPr/>
        </p:nvSpPr>
        <p:spPr>
          <a:xfrm>
            <a:off x="5488058" y="3695789"/>
            <a:ext cx="94196" cy="10793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50A0E00F-83F5-1F4C-BF91-B4762EB69145}"/>
              </a:ext>
            </a:extLst>
          </p:cNvPr>
          <p:cNvSpPr/>
          <p:nvPr/>
        </p:nvSpPr>
        <p:spPr>
          <a:xfrm>
            <a:off x="8791059" y="3242925"/>
            <a:ext cx="1202906" cy="2567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3">
            <a:extLst>
              <a:ext uri="{FF2B5EF4-FFF2-40B4-BE49-F238E27FC236}">
                <a16:creationId xmlns:a16="http://schemas.microsoft.com/office/drawing/2014/main" id="{E50F4ACE-40FC-7545-9EE5-1F7E6167516E}"/>
              </a:ext>
            </a:extLst>
          </p:cNvPr>
          <p:cNvSpPr/>
          <p:nvPr/>
        </p:nvSpPr>
        <p:spPr>
          <a:xfrm>
            <a:off x="8830560" y="3352609"/>
            <a:ext cx="1011891" cy="1681"/>
          </a:xfrm>
          <a:custGeom>
            <a:avLst/>
            <a:gdLst/>
            <a:ahLst/>
            <a:cxnLst/>
            <a:rect l="l" t="t" r="r" b="b"/>
            <a:pathLst>
              <a:path w="1146809" h="1904">
                <a:moveTo>
                  <a:pt x="0" y="0"/>
                </a:moveTo>
                <a:lnTo>
                  <a:pt x="1146369" y="1553"/>
                </a:lnTo>
              </a:path>
            </a:pathLst>
          </a:custGeom>
          <a:ln w="25399">
            <a:solidFill>
              <a:srgbClr val="44A2B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4">
            <a:extLst>
              <a:ext uri="{FF2B5EF4-FFF2-40B4-BE49-F238E27FC236}">
                <a16:creationId xmlns:a16="http://schemas.microsoft.com/office/drawing/2014/main" id="{F6D59DD2-C22E-ED4D-A6DA-D33245429D0C}"/>
              </a:ext>
            </a:extLst>
          </p:cNvPr>
          <p:cNvSpPr/>
          <p:nvPr/>
        </p:nvSpPr>
        <p:spPr>
          <a:xfrm>
            <a:off x="9761970" y="3301868"/>
            <a:ext cx="102332" cy="1040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5">
            <a:extLst>
              <a:ext uri="{FF2B5EF4-FFF2-40B4-BE49-F238E27FC236}">
                <a16:creationId xmlns:a16="http://schemas.microsoft.com/office/drawing/2014/main" id="{DD73BCAD-382F-EE42-AB31-2206B99B3B54}"/>
              </a:ext>
            </a:extLst>
          </p:cNvPr>
          <p:cNvSpPr txBox="1"/>
          <p:nvPr/>
        </p:nvSpPr>
        <p:spPr>
          <a:xfrm>
            <a:off x="2351226" y="5126839"/>
            <a:ext cx="7642739" cy="88312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1462" rIns="0" bIns="0" rtlCol="0">
            <a:spAutoFit/>
          </a:bodyPr>
          <a:lstStyle/>
          <a:p>
            <a:pPr marL="342900" marR="108143" indent="-342900" defTabSz="685800">
              <a:lnSpc>
                <a:spcPct val="99500"/>
              </a:lnSpc>
              <a:spcBef>
                <a:spcPts val="326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Resolve large cyclical regions: they are ambiguous repeats</a:t>
            </a:r>
          </a:p>
          <a:p>
            <a:pPr marL="342900" marR="108143" indent="-342900" defTabSz="685800">
              <a:lnSpc>
                <a:spcPct val="99500"/>
              </a:lnSpc>
              <a:spcBef>
                <a:spcPts val="326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Try to walk across each of edge to linearize the graph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897C7FA3-700D-A940-B655-BC3754815A66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assembly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21CAEA2-63C0-C942-8C11-31796EF0EF67}"/>
              </a:ext>
            </a:extLst>
          </p:cNvPr>
          <p:cNvCxnSpPr>
            <a:cxnSpLocks/>
          </p:cNvCxnSpPr>
          <p:nvPr/>
        </p:nvCxnSpPr>
        <p:spPr>
          <a:xfrm>
            <a:off x="3155405" y="1798753"/>
            <a:ext cx="965106" cy="7018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0361006-9933-364A-8D90-F5F498BAE852}"/>
              </a:ext>
            </a:extLst>
          </p:cNvPr>
          <p:cNvCxnSpPr>
            <a:cxnSpLocks/>
          </p:cNvCxnSpPr>
          <p:nvPr/>
        </p:nvCxnSpPr>
        <p:spPr>
          <a:xfrm flipV="1">
            <a:off x="5183113" y="2071185"/>
            <a:ext cx="414953" cy="6125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3E8FC4C-0FE9-1E40-BC5A-737C8227820A}"/>
              </a:ext>
            </a:extLst>
          </p:cNvPr>
          <p:cNvGrpSpPr/>
          <p:nvPr/>
        </p:nvGrpSpPr>
        <p:grpSpPr>
          <a:xfrm>
            <a:off x="4356645" y="1540393"/>
            <a:ext cx="3475504" cy="938157"/>
            <a:chOff x="6774034" y="581412"/>
            <a:chExt cx="3475504" cy="938157"/>
          </a:xfrm>
        </p:grpSpPr>
        <p:sp>
          <p:nvSpPr>
            <p:cNvPr id="63" name="object 33">
              <a:extLst>
                <a:ext uri="{FF2B5EF4-FFF2-40B4-BE49-F238E27FC236}">
                  <a16:creationId xmlns:a16="http://schemas.microsoft.com/office/drawing/2014/main" id="{5EAE2EF9-BFC8-624D-A340-7F5B2CEBA587}"/>
                </a:ext>
              </a:extLst>
            </p:cNvPr>
            <p:cNvSpPr/>
            <p:nvPr/>
          </p:nvSpPr>
          <p:spPr>
            <a:xfrm>
              <a:off x="6774034" y="581412"/>
              <a:ext cx="3475504" cy="543485"/>
            </a:xfrm>
            <a:custGeom>
              <a:avLst/>
              <a:gdLst/>
              <a:ahLst/>
              <a:cxnLst/>
              <a:rect l="l" t="t" r="r" b="b"/>
              <a:pathLst>
                <a:path w="3938904" h="615950">
                  <a:moveTo>
                    <a:pt x="3709987" y="615949"/>
                  </a:moveTo>
                  <a:lnTo>
                    <a:pt x="3938559" y="615949"/>
                  </a:lnTo>
                  <a:lnTo>
                    <a:pt x="3938559" y="0"/>
                  </a:lnTo>
                  <a:lnTo>
                    <a:pt x="0" y="0"/>
                  </a:lnTo>
                </a:path>
              </a:pathLst>
            </a:custGeom>
            <a:ln w="571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8D4DEFC-8B0F-0446-AA2E-A404040EC12C}"/>
                </a:ext>
              </a:extLst>
            </p:cNvPr>
            <p:cNvCxnSpPr>
              <a:cxnSpLocks/>
            </p:cNvCxnSpPr>
            <p:nvPr/>
          </p:nvCxnSpPr>
          <p:spPr>
            <a:xfrm>
              <a:off x="6774034" y="585050"/>
              <a:ext cx="0" cy="9345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C4D5341-9637-CD48-87D3-354667DF7B1F}"/>
              </a:ext>
            </a:extLst>
          </p:cNvPr>
          <p:cNvCxnSpPr>
            <a:cxnSpLocks/>
          </p:cNvCxnSpPr>
          <p:nvPr/>
        </p:nvCxnSpPr>
        <p:spPr>
          <a:xfrm>
            <a:off x="5170335" y="2669892"/>
            <a:ext cx="449863" cy="10904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27CC6C4-7C78-EC44-9341-4CEC08676060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922829" y="3689721"/>
            <a:ext cx="319297" cy="1555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78608CA-4E36-314D-BC71-C5621C3019B3}"/>
              </a:ext>
            </a:extLst>
          </p:cNvPr>
          <p:cNvCxnSpPr>
            <a:cxnSpLocks/>
          </p:cNvCxnSpPr>
          <p:nvPr/>
        </p:nvCxnSpPr>
        <p:spPr>
          <a:xfrm flipV="1">
            <a:off x="6954460" y="3355686"/>
            <a:ext cx="327117" cy="3195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FA1B8A6-5F01-1B42-81D8-67BDFB337293}"/>
              </a:ext>
            </a:extLst>
          </p:cNvPr>
          <p:cNvCxnSpPr>
            <a:cxnSpLocks/>
            <a:endCxn id="45" idx="3"/>
          </p:cNvCxnSpPr>
          <p:nvPr/>
        </p:nvCxnSpPr>
        <p:spPr>
          <a:xfrm flipV="1">
            <a:off x="8870061" y="3371283"/>
            <a:ext cx="1123904" cy="44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60FFCB-FCAC-8946-BFDE-FDB6A248D701}"/>
              </a:ext>
            </a:extLst>
          </p:cNvPr>
          <p:cNvGrpSpPr/>
          <p:nvPr/>
        </p:nvGrpSpPr>
        <p:grpSpPr>
          <a:xfrm>
            <a:off x="4970024" y="3688786"/>
            <a:ext cx="3572658" cy="938167"/>
            <a:chOff x="4970024" y="3688786"/>
            <a:chExt cx="3572658" cy="938167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34816A0-2B93-0445-9443-AFC28ABED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0024" y="3688786"/>
              <a:ext cx="608367" cy="9381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BFF7C4D-DA96-9044-A0B9-AAC0CC55B7E2}"/>
                </a:ext>
              </a:extLst>
            </p:cNvPr>
            <p:cNvCxnSpPr/>
            <p:nvPr/>
          </p:nvCxnSpPr>
          <p:spPr>
            <a:xfrm>
              <a:off x="4985542" y="4623288"/>
              <a:ext cx="354162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36CB04D-0C2C-DF4A-84DC-D5423BA3C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7164" y="3970857"/>
              <a:ext cx="15518" cy="65243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35A50-F639-AC40-AB10-1A67D25D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55" y="3027269"/>
            <a:ext cx="10333216" cy="1007034"/>
          </a:xfrm>
          <a:solidFill>
            <a:schemeClr val="accent4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“It was the best of times, it was the worst of times,  it was the age of wisdom, it was the age of foolishness…”</a:t>
            </a:r>
          </a:p>
        </p:txBody>
      </p:sp>
    </p:spTree>
    <p:extLst>
      <p:ext uri="{BB962C8B-B14F-4D97-AF65-F5344CB8AC3E}">
        <p14:creationId xmlns:p14="http://schemas.microsoft.com/office/powerpoint/2010/main" val="11232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8" y="229235"/>
            <a:ext cx="12708027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Bruijn</a:t>
            </a:r>
            <a:r>
              <a:rPr lang="en-US" dirty="0"/>
              <a:t> Graph assembly: errors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1" y="883920"/>
            <a:ext cx="5125940" cy="22441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37DC21-61E9-6C4B-B4CE-1E97636C4D2A}"/>
              </a:ext>
            </a:extLst>
          </p:cNvPr>
          <p:cNvGrpSpPr/>
          <p:nvPr/>
        </p:nvGrpSpPr>
        <p:grpSpPr>
          <a:xfrm>
            <a:off x="2142365" y="3212442"/>
            <a:ext cx="8738016" cy="2622046"/>
            <a:chOff x="1459220" y="2922118"/>
            <a:chExt cx="9858148" cy="295132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105501" y="2922118"/>
              <a:ext cx="1280160" cy="1051559"/>
            </a:xfrm>
            <a:prstGeom prst="straightConnector1">
              <a:avLst/>
            </a:prstGeom>
            <a:ln w="1111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9220" y="3422829"/>
              <a:ext cx="9858148" cy="2450613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1584960" y="883920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96549" y="1538605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1" y="2544764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2365" y="1813243"/>
            <a:ext cx="1672937" cy="1131927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656" y="1861565"/>
            <a:ext cx="870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8005" y="2988145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Bubble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738855" y="1021169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TAGTC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TCCGAT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GACAG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D0B21-6CE6-9C44-AD6A-5467F1D5BCB1}"/>
              </a:ext>
            </a:extLst>
          </p:cNvPr>
          <p:cNvSpPr/>
          <p:nvPr/>
        </p:nvSpPr>
        <p:spPr>
          <a:xfrm>
            <a:off x="2198533" y="6017370"/>
            <a:ext cx="7011728" cy="4644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400" dirty="0"/>
              <a:t>Remove orphan tips and small bubbles: they are errors</a:t>
            </a:r>
          </a:p>
        </p:txBody>
      </p:sp>
    </p:spTree>
    <p:extLst>
      <p:ext uri="{BB962C8B-B14F-4D97-AF65-F5344CB8AC3E}">
        <p14:creationId xmlns:p14="http://schemas.microsoft.com/office/powerpoint/2010/main" val="6753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9" grpId="0"/>
      <p:bldP spid="15" grpId="0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Assembled chunks of genome: contigs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r="79037" b="59649"/>
          <a:stretch/>
        </p:blipFill>
        <p:spPr bwMode="auto">
          <a:xfrm>
            <a:off x="883976" y="3246122"/>
            <a:ext cx="2147166" cy="129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8378" y="1884304"/>
            <a:ext cx="3776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</a:rPr>
              <a:t>We start here</a:t>
            </a:r>
          </a:p>
          <a:p>
            <a:pPr algn="ctr"/>
            <a:r>
              <a:rPr lang="en-US" sz="2400" dirty="0"/>
              <a:t>(unassembled reads pooled over single genome)</a:t>
            </a:r>
            <a:endParaRPr lang="en-US" sz="2400" dirty="0">
              <a:effectLst/>
            </a:endParaRPr>
          </a:p>
        </p:txBody>
      </p:sp>
      <p:pic>
        <p:nvPicPr>
          <p:cNvPr id="27" name="Picture 4" descr="http://www.nature.com/nrg/journal/v14/n5/images/nrg3433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9" r="15576" b="19634"/>
          <a:stretch/>
        </p:blipFill>
        <p:spPr bwMode="auto">
          <a:xfrm>
            <a:off x="3992903" y="2875374"/>
            <a:ext cx="3581312" cy="18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134974" y="1962007"/>
            <a:ext cx="3297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</a:rPr>
              <a:t>We apply assembly algorithms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96797" y="1361987"/>
            <a:ext cx="3657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</a:rPr>
              <a:t>We want to end up here </a:t>
            </a:r>
          </a:p>
          <a:p>
            <a:pPr algn="ctr"/>
            <a:r>
              <a:rPr lang="en-US" sz="2400" dirty="0"/>
              <a:t>(distinct, single genome)</a:t>
            </a:r>
            <a:endParaRPr lang="en-US" sz="2400" dirty="0">
              <a:effectLst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2881" y="4286055"/>
            <a:ext cx="3128382" cy="914390"/>
            <a:chOff x="8522881" y="4286055"/>
            <a:chExt cx="3128382" cy="91439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8522881" y="4651811"/>
              <a:ext cx="1402696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263798" y="4318667"/>
              <a:ext cx="787553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234169" y="4651811"/>
              <a:ext cx="1217049" cy="0"/>
            </a:xfrm>
            <a:prstGeom prst="lin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640882" y="4946821"/>
              <a:ext cx="1220806" cy="0"/>
            </a:xfrm>
            <a:prstGeom prst="lin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321771" y="4286055"/>
              <a:ext cx="1036940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919839" y="5200445"/>
              <a:ext cx="939748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214592" y="4918989"/>
              <a:ext cx="1436671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198056" y="5200445"/>
              <a:ext cx="7875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763638" y="4468933"/>
              <a:ext cx="27431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" name="Isosceles Triangle 5"/>
          <p:cNvSpPr/>
          <p:nvPr/>
        </p:nvSpPr>
        <p:spPr>
          <a:xfrm rot="5400000">
            <a:off x="3062012" y="3598780"/>
            <a:ext cx="871761" cy="31530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 rot="3295826">
            <a:off x="7594059" y="2987220"/>
            <a:ext cx="871761" cy="31530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rot="8100000">
            <a:off x="7553844" y="4173322"/>
            <a:ext cx="871761" cy="31530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866556" y="5597416"/>
            <a:ext cx="4165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</a:rPr>
              <a:t>But typically wind up here</a:t>
            </a:r>
          </a:p>
          <a:p>
            <a:pPr algn="ctr"/>
            <a:r>
              <a:rPr lang="en-US" sz="2400" dirty="0"/>
              <a:t>(</a:t>
            </a:r>
            <a:r>
              <a:rPr lang="en-US" sz="2400" b="1" dirty="0">
                <a:solidFill>
                  <a:srgbClr val="C00000"/>
                </a:solidFill>
              </a:rPr>
              <a:t>1,000s of disorganized contigs</a:t>
            </a:r>
            <a:r>
              <a:rPr lang="en-US" sz="2400" dirty="0"/>
              <a:t>)</a:t>
            </a:r>
            <a:endParaRPr lang="en-US" sz="2400" dirty="0">
              <a:effectLst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615134-9405-5141-B782-351ECEFA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703" y="2284100"/>
            <a:ext cx="1407173" cy="140717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F845A-5382-1C43-93C1-E502C7C00958}"/>
              </a:ext>
            </a:extLst>
          </p:cNvPr>
          <p:cNvSpPr/>
          <p:nvPr/>
        </p:nvSpPr>
        <p:spPr>
          <a:xfrm>
            <a:off x="466436" y="5135751"/>
            <a:ext cx="6767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genome contigs: variably-sized chunks of genome </a:t>
            </a:r>
          </a:p>
        </p:txBody>
      </p:sp>
    </p:spTree>
    <p:extLst>
      <p:ext uri="{BB962C8B-B14F-4D97-AF65-F5344CB8AC3E}">
        <p14:creationId xmlns:p14="http://schemas.microsoft.com/office/powerpoint/2010/main" val="35834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6" grpId="0" animBg="1"/>
      <p:bldP spid="34" grpId="0" animBg="1"/>
      <p:bldP spid="35" grpId="0" animBg="1"/>
      <p:bldP spid="37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4183" y="952788"/>
            <a:ext cx="10660148" cy="185797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r>
              <a:rPr lang="en-US" sz="2400" dirty="0"/>
              <a:t>N50: contig length </a:t>
            </a:r>
            <a:r>
              <a:rPr lang="en-US" sz="2400" i="1" dirty="0"/>
              <a:t>L</a:t>
            </a:r>
            <a:r>
              <a:rPr lang="en-US" sz="2400" dirty="0"/>
              <a:t> for which 50% of all sequenced bases are in contigs of length &lt; </a:t>
            </a:r>
            <a:r>
              <a:rPr lang="en-US" sz="2400" i="1" dirty="0"/>
              <a:t>L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Sort contigs from smallest to longest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the contig that falls at the midpoint of the total assembly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N50 = its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Longer is better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74183" y="3360288"/>
            <a:ext cx="2574227" cy="7499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1220946" algn="l"/>
              </a:tabLst>
            </a:pPr>
            <a:r>
              <a:rPr sz="2400" dirty="0"/>
              <a:t>Example:	1 Mbp genome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28199" y="4537425"/>
            <a:ext cx="8110331" cy="7499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>
              <a:spcBef>
                <a:spcPts val="88"/>
              </a:spcBef>
            </a:pPr>
            <a:r>
              <a:rPr sz="2400" dirty="0"/>
              <a:t>N50 size = 30 kbp</a:t>
            </a:r>
          </a:p>
          <a:p>
            <a:pPr marL="818073">
              <a:spcBef>
                <a:spcPts val="18"/>
              </a:spcBef>
            </a:pPr>
            <a:r>
              <a:rPr sz="2400" dirty="0"/>
              <a:t>(300k+100k+45k+45k+30k = 520k &gt;= 500kbp)</a:t>
            </a:r>
            <a:endParaRPr sz="220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CBDB8DB-2596-4946-A2C9-DF5BEA09D5D6}"/>
              </a:ext>
            </a:extLst>
          </p:cNvPr>
          <p:cNvGrpSpPr/>
          <p:nvPr/>
        </p:nvGrpSpPr>
        <p:grpSpPr>
          <a:xfrm>
            <a:off x="5679561" y="2697850"/>
            <a:ext cx="1268909" cy="546467"/>
            <a:chOff x="5639505" y="2633276"/>
            <a:chExt cx="1268909" cy="546467"/>
          </a:xfrm>
        </p:grpSpPr>
        <p:sp>
          <p:nvSpPr>
            <p:cNvPr id="72" name="object 72"/>
            <p:cNvSpPr/>
            <p:nvPr/>
          </p:nvSpPr>
          <p:spPr>
            <a:xfrm>
              <a:off x="5868388" y="2978037"/>
              <a:ext cx="141474" cy="201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5639505" y="2633276"/>
              <a:ext cx="1268909" cy="380647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2400" dirty="0"/>
                <a:t>50%</a:t>
              </a:r>
            </a:p>
          </p:txBody>
        </p:sp>
      </p:grpSp>
      <p:sp>
        <p:nvSpPr>
          <p:cNvPr id="75" name="Title 1">
            <a:extLst>
              <a:ext uri="{FF2B5EF4-FFF2-40B4-BE49-F238E27FC236}">
                <a16:creationId xmlns:a16="http://schemas.microsoft.com/office/drawing/2014/main" id="{06D24F30-4350-A74C-A4D8-1F59CCA357BE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Genome assembly evaluation: N50/NG50</a:t>
            </a:r>
          </a:p>
        </p:txBody>
      </p:sp>
      <p:sp>
        <p:nvSpPr>
          <p:cNvPr id="78" name="Date Placeholder 3">
            <a:extLst>
              <a:ext uri="{FF2B5EF4-FFF2-40B4-BE49-F238E27FC236}">
                <a16:creationId xmlns:a16="http://schemas.microsoft.com/office/drawing/2014/main" id="{C017D6B6-9B26-644D-B27B-C6434E63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F171B682-184B-BF40-995D-01F85101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830EDA7-649C-5A40-A0EB-B53F0813F05A}"/>
              </a:ext>
            </a:extLst>
          </p:cNvPr>
          <p:cNvSpPr/>
          <p:nvPr/>
        </p:nvSpPr>
        <p:spPr>
          <a:xfrm>
            <a:off x="383681" y="5569195"/>
            <a:ext cx="11479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NG50: contig length </a:t>
            </a:r>
            <a:r>
              <a:rPr lang="en-US" sz="2200" i="1" dirty="0"/>
              <a:t>L</a:t>
            </a:r>
            <a:r>
              <a:rPr lang="en-US" sz="2200" dirty="0"/>
              <a:t> for which 50% of all bases in </a:t>
            </a:r>
            <a:r>
              <a:rPr lang="en-US" sz="2200" u="sng" dirty="0"/>
              <a:t>originating genome</a:t>
            </a:r>
            <a:r>
              <a:rPr lang="en-US" sz="2200" dirty="0"/>
              <a:t> are in contigs of length &lt; </a:t>
            </a:r>
            <a:r>
              <a:rPr lang="en-US" sz="2200" i="1" dirty="0"/>
              <a:t>L</a:t>
            </a:r>
            <a:r>
              <a:rPr lang="en-US" sz="2200" dirty="0"/>
              <a:t>.</a:t>
            </a:r>
          </a:p>
          <a:p>
            <a:pPr lvl="1"/>
            <a:r>
              <a:rPr lang="en-US" sz="2200" dirty="0"/>
              <a:t>Used for evaluation when a pre-existing reference genome / size is known.</a:t>
            </a:r>
          </a:p>
        </p:txBody>
      </p:sp>
      <p:sp>
        <p:nvSpPr>
          <p:cNvPr id="7" name="object 7"/>
          <p:cNvSpPr/>
          <p:nvPr/>
        </p:nvSpPr>
        <p:spPr>
          <a:xfrm>
            <a:off x="2813699" y="3243236"/>
            <a:ext cx="6360742" cy="403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0073" y="3267925"/>
            <a:ext cx="6361019" cy="298679"/>
          </a:xfrm>
          <a:prstGeom prst="rect">
            <a:avLst/>
          </a:prstGeom>
          <a:ln w="9524">
            <a:solidFill>
              <a:srgbClr val="A85400"/>
            </a:solidFill>
          </a:ln>
        </p:spPr>
        <p:txBody>
          <a:bodyPr vert="horz" wrap="square" lIns="0" tIns="107576" rIns="0" bIns="0" rtlCol="0">
            <a:spAutoFit/>
          </a:bodyPr>
          <a:lstStyle/>
          <a:p>
            <a:pPr marL="3922" algn="ctr">
              <a:spcBef>
                <a:spcPts val="847"/>
              </a:spcBef>
            </a:pPr>
            <a:r>
              <a:rPr sz="1235" spc="-3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sz="123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76883" y="3735891"/>
            <a:ext cx="1903375" cy="491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2114" y="3759115"/>
            <a:ext cx="1815356" cy="403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60420" y="3735891"/>
            <a:ext cx="359403" cy="4914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00762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06779" y="3759115"/>
            <a:ext cx="268941" cy="403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4817" y="3735891"/>
            <a:ext cx="355735" cy="4914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01493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07937" y="3759115"/>
            <a:ext cx="268941" cy="403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25244" y="3735891"/>
            <a:ext cx="693134" cy="4914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69686" y="3759115"/>
            <a:ext cx="605118" cy="4034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61874" y="3735891"/>
            <a:ext cx="359403" cy="4914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02215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07694" y="3759115"/>
            <a:ext cx="268941" cy="4034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62595" y="3735891"/>
            <a:ext cx="293389" cy="4914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69935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08852" y="3759115"/>
            <a:ext cx="201706" cy="4034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97313" y="3735891"/>
            <a:ext cx="289722" cy="4914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00978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41375" y="3759115"/>
            <a:ext cx="201706" cy="4034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32021" y="3735891"/>
            <a:ext cx="223709" cy="4914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02683" y="3823903"/>
            <a:ext cx="282387" cy="3153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75297" y="3759115"/>
            <a:ext cx="134471" cy="4034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97060" y="3735891"/>
            <a:ext cx="223709" cy="49142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33726" y="3823903"/>
            <a:ext cx="150363" cy="3153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141985" y="3759115"/>
            <a:ext cx="134471" cy="4034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262090" y="3735891"/>
            <a:ext cx="223709" cy="4914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98766" y="3823903"/>
            <a:ext cx="150363" cy="3153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07271" y="3759115"/>
            <a:ext cx="134471" cy="4034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30783" y="3735891"/>
            <a:ext cx="223709" cy="4914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467459" y="3823903"/>
            <a:ext cx="146695" cy="3153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473959" y="3759115"/>
            <a:ext cx="134471" cy="4034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595824" y="3735891"/>
            <a:ext cx="223709" cy="4914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632489" y="3823903"/>
            <a:ext cx="150363" cy="3153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40646" y="3759115"/>
            <a:ext cx="134471" cy="4034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60852" y="3735891"/>
            <a:ext cx="223709" cy="49142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797529" y="3823903"/>
            <a:ext cx="150363" cy="3153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805933" y="3759115"/>
            <a:ext cx="134471" cy="4034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929545" y="3735891"/>
            <a:ext cx="154029" cy="4914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972621" y="3759115"/>
            <a:ext cx="67235" cy="4034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024907" y="3735891"/>
            <a:ext cx="157697" cy="4914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070672" y="3759115"/>
            <a:ext cx="67235" cy="40341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197265" y="3735891"/>
            <a:ext cx="157697" cy="4914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241562" y="3759115"/>
            <a:ext cx="67235" cy="40341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369635" y="3735891"/>
            <a:ext cx="157697" cy="49142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413853" y="3759115"/>
            <a:ext cx="67235" cy="403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542002" y="3735891"/>
            <a:ext cx="154029" cy="49142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584742" y="3759115"/>
            <a:ext cx="67235" cy="40341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710708" y="3735891"/>
            <a:ext cx="157697" cy="4914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755632" y="3759115"/>
            <a:ext cx="67235" cy="4034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809723" y="3735891"/>
            <a:ext cx="128359" cy="4914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952754" y="3735891"/>
            <a:ext cx="132025" cy="49142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099440" y="3735891"/>
            <a:ext cx="128359" cy="4914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259700" y="3735891"/>
            <a:ext cx="359403" cy="49142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300041" y="3823903"/>
            <a:ext cx="282387" cy="315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305621" y="3759115"/>
            <a:ext cx="268941" cy="40341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026097" y="3735891"/>
            <a:ext cx="128359" cy="4914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883065" y="3735891"/>
            <a:ext cx="128359" cy="49142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637353" y="3735891"/>
            <a:ext cx="132025" cy="4914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68660" y="3735891"/>
            <a:ext cx="128359" cy="49142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296292" y="3735891"/>
            <a:ext cx="128359" cy="49142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123923" y="3735891"/>
            <a:ext cx="132025" cy="49142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0" name="object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11313"/>
              </p:ext>
            </p:extLst>
          </p:nvPr>
        </p:nvGraphicFramePr>
        <p:xfrm>
          <a:off x="2817911" y="3754913"/>
          <a:ext cx="6356530" cy="484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1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8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3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3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9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64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64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69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640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5015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611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861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8684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8516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8684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684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8572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8684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8572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8684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8572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7395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72278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7283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7283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484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300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93B53D"/>
                      </a:solidFill>
                      <a:prstDash val="solid"/>
                    </a:lnL>
                    <a:lnR w="9525">
                      <a:solidFill>
                        <a:srgbClr val="93B53D"/>
                      </a:solidFill>
                      <a:prstDash val="solid"/>
                    </a:lnR>
                    <a:lnT w="9525">
                      <a:solidFill>
                        <a:srgbClr val="93B53D"/>
                      </a:solidFill>
                      <a:prstDash val="solid"/>
                    </a:lnT>
                    <a:lnB w="9525">
                      <a:solidFill>
                        <a:srgbClr val="93B5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93B53D"/>
                      </a:solidFill>
                      <a:prstDash val="solid"/>
                    </a:lnL>
                    <a:lnR w="9525">
                      <a:solidFill>
                        <a:srgbClr val="93B53D"/>
                      </a:solidFill>
                      <a:prstDash val="solid"/>
                    </a:lnR>
                    <a:lnT w="9525">
                      <a:solidFill>
                        <a:srgbClr val="93B53D"/>
                      </a:solidFill>
                      <a:prstDash val="solid"/>
                    </a:lnT>
                    <a:lnB w="9525">
                      <a:solidFill>
                        <a:srgbClr val="93B5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93B53D"/>
                      </a:solidFill>
                      <a:prstDash val="solid"/>
                    </a:lnL>
                    <a:lnR w="9525">
                      <a:solidFill>
                        <a:srgbClr val="93B53D"/>
                      </a:solidFill>
                      <a:prstDash val="solid"/>
                    </a:lnR>
                    <a:lnT w="9525">
                      <a:solidFill>
                        <a:srgbClr val="93B53D"/>
                      </a:solidFill>
                      <a:prstDash val="solid"/>
                    </a:lnT>
                    <a:lnB w="9525">
                      <a:solidFill>
                        <a:srgbClr val="93B5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93B53D"/>
                      </a:solidFill>
                      <a:prstDash val="solid"/>
                    </a:lnL>
                    <a:lnR w="9525">
                      <a:solidFill>
                        <a:srgbClr val="93B53D"/>
                      </a:solidFill>
                      <a:prstDash val="solid"/>
                    </a:lnR>
                    <a:lnT w="9525">
                      <a:solidFill>
                        <a:srgbClr val="93B53D"/>
                      </a:solidFill>
                      <a:prstDash val="solid"/>
                    </a:lnT>
                    <a:lnB w="9525">
                      <a:solidFill>
                        <a:srgbClr val="93B5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30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93B53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93B53D"/>
                      </a:solidFill>
                      <a:prstDash val="solid"/>
                    </a:lnT>
                    <a:lnB w="9525">
                      <a:solidFill>
                        <a:srgbClr val="93B5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07576" marB="0">
                    <a:lnL w="9525">
                      <a:solidFill>
                        <a:srgbClr val="546C9D"/>
                      </a:solidFill>
                      <a:prstDash val="solid"/>
                    </a:lnL>
                    <a:lnR w="9525">
                      <a:solidFill>
                        <a:srgbClr val="546C9D"/>
                      </a:solidFill>
                      <a:prstDash val="solid"/>
                    </a:lnR>
                    <a:lnT w="9525">
                      <a:solidFill>
                        <a:srgbClr val="546C9D"/>
                      </a:solidFill>
                      <a:prstDash val="solid"/>
                    </a:lnT>
                    <a:lnB w="9525">
                      <a:solidFill>
                        <a:srgbClr val="546C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46C9D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80962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0962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9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0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Metagenome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22532" name="Picture 4" descr="http://www.nature.com/nrg/journal/v14/n5/images/nrg3433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2" y="1140075"/>
            <a:ext cx="6000818" cy="489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8077215" y="2831311"/>
            <a:ext cx="640073" cy="64007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019947" y="2697488"/>
            <a:ext cx="640073" cy="640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936438" y="2990617"/>
            <a:ext cx="640073" cy="640073"/>
          </a:xfrm>
          <a:prstGeom prst="ellipse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18951" y="1234464"/>
            <a:ext cx="4842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glow rad="127000">
                    <a:schemeClr val="bg1"/>
                  </a:glow>
                </a:effectLst>
              </a:rPr>
              <a:t>If your community is fairly simple, and you have a lot of reads, you can reconstruct (near-)full genomes: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18951" y="3886195"/>
            <a:ext cx="4842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</a:rPr>
              <a:t>More commonly, we get a bunch of variably-sized chunks of genomes (referred to as </a:t>
            </a:r>
            <a:r>
              <a:rPr lang="en-US" sz="2400" u="sng" dirty="0">
                <a:effectLst/>
              </a:rPr>
              <a:t>contigs</a:t>
            </a:r>
            <a:r>
              <a:rPr lang="en-US" sz="2400" dirty="0">
                <a:effectLst/>
              </a:rPr>
              <a:t>):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747731" y="5526183"/>
            <a:ext cx="1402696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84521" y="5722095"/>
            <a:ext cx="787553" cy="0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39243" y="5900771"/>
            <a:ext cx="1217049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89948" y="5717893"/>
            <a:ext cx="1220806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24149" y="5349219"/>
            <a:ext cx="1036940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00131" y="5678583"/>
            <a:ext cx="939748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238224" y="5874495"/>
            <a:ext cx="1436671" cy="0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/>
          <p:cNvSpPr/>
          <p:nvPr/>
        </p:nvSpPr>
        <p:spPr>
          <a:xfrm>
            <a:off x="3124232" y="6286960"/>
            <a:ext cx="5943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IDBA-UD,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metaSPAdes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MEGAHIT,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MetaVelvet</a:t>
            </a:r>
            <a:endParaRPr lang="en-US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82980"/>
            <a:ext cx="11714922" cy="5406829"/>
          </a:xfrm>
        </p:spPr>
        <p:txBody>
          <a:bodyPr/>
          <a:lstStyle/>
          <a:p>
            <a:r>
              <a:rPr lang="en-US" sz="2400" dirty="0"/>
              <a:t>Sign up for a final project slot by </a:t>
            </a:r>
            <a:r>
              <a:rPr lang="en-US" sz="2400" b="1" u="sng" dirty="0"/>
              <a:t>end of day next Monday!</a:t>
            </a:r>
            <a:endParaRPr lang="en-US" sz="100" dirty="0"/>
          </a:p>
          <a:p>
            <a:pPr lvl="1"/>
            <a:r>
              <a:rPr lang="en-US" sz="2000" dirty="0"/>
              <a:t>Leave time to iterate </a:t>
            </a:r>
            <a:r>
              <a:rPr lang="mr-IN" sz="2000" dirty="0"/>
              <a:t>–</a:t>
            </a:r>
            <a:r>
              <a:rPr lang="en-US" sz="2000" dirty="0"/>
              <a:t> rare that first proposed project is accepted without revision.</a:t>
            </a:r>
          </a:p>
          <a:p>
            <a:r>
              <a:rPr lang="en-US" sz="2400" dirty="0"/>
              <a:t>Email instructional team with:</a:t>
            </a:r>
          </a:p>
          <a:p>
            <a:pPr lvl="1"/>
            <a:r>
              <a:rPr lang="en-US" sz="2000" dirty="0"/>
              <a:t>Group members (2-3, names + </a:t>
            </a:r>
            <a:r>
              <a:rPr lang="en-US" sz="2000" dirty="0" err="1"/>
              <a:t>CCed</a:t>
            </a:r>
            <a:r>
              <a:rPr lang="en-US" sz="2000" dirty="0"/>
              <a:t>).</a:t>
            </a:r>
          </a:p>
          <a:p>
            <a:pPr lvl="1"/>
            <a:r>
              <a:rPr lang="en-US" sz="2000" u="sng" dirty="0"/>
              <a:t>1-2 paragraph summary of proposed project.</a:t>
            </a:r>
          </a:p>
          <a:p>
            <a:pPr lvl="1"/>
            <a:r>
              <a:rPr lang="en-US" sz="2000" dirty="0"/>
              <a:t>Date of presentation (May 6, 11, 13).</a:t>
            </a:r>
          </a:p>
          <a:p>
            <a:pPr lvl="2"/>
            <a:r>
              <a:rPr lang="en-US" sz="1800" dirty="0"/>
              <a:t>~2 presentations / day; first come, first served.</a:t>
            </a:r>
          </a:p>
          <a:p>
            <a:r>
              <a:rPr lang="en-US" sz="2400" dirty="0"/>
              <a:t>Any analysis project incorporating host interaction and/or microbial community data.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analysis/code/data package, </a:t>
            </a:r>
            <a:r>
              <a:rPr lang="en-US" sz="2000" u="sng" dirty="0"/>
              <a:t>individual</a:t>
            </a:r>
            <a:r>
              <a:rPr lang="en-US" sz="2000" dirty="0"/>
              <a:t> 2-4 page writeup.</a:t>
            </a:r>
          </a:p>
          <a:p>
            <a:pPr lvl="2"/>
            <a:r>
              <a:rPr lang="en-US" sz="1800" dirty="0"/>
              <a:t>Must include 1-2 figures and appropriate references; aim for 2 pages + citations (and overflow).</a:t>
            </a:r>
          </a:p>
          <a:p>
            <a:r>
              <a:rPr lang="en-US" sz="2400" dirty="0"/>
              <a:t>30 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/>
              <a:t>Background/motivation, data, methods, results, discussion, questions/next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metagenome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9953676" cy="5406830"/>
          </a:xfrm>
        </p:spPr>
        <p:txBody>
          <a:bodyPr/>
          <a:lstStyle/>
          <a:p>
            <a:r>
              <a:rPr lang="en-US" dirty="0"/>
              <a:t>The typical challenges of assembly are still present in metagenomes</a:t>
            </a:r>
          </a:p>
          <a:p>
            <a:pPr lvl="1"/>
            <a:r>
              <a:rPr lang="en-US" dirty="0"/>
              <a:t>Sequencing errors produce forks in the assembly graph</a:t>
            </a:r>
          </a:p>
          <a:p>
            <a:pPr lvl="1"/>
            <a:r>
              <a:rPr lang="en-US" dirty="0"/>
              <a:t>Repetitive regions are hard to work through</a:t>
            </a:r>
          </a:p>
          <a:p>
            <a:pPr lvl="1"/>
            <a:r>
              <a:rPr lang="en-US" dirty="0"/>
              <a:t>Large memory requirements</a:t>
            </a:r>
          </a:p>
          <a:p>
            <a:r>
              <a:rPr lang="en-US" dirty="0"/>
              <a:t>Plus some unique challenges working with communities</a:t>
            </a:r>
          </a:p>
          <a:p>
            <a:pPr lvl="1"/>
            <a:r>
              <a:rPr lang="en-US" dirty="0"/>
              <a:t>10s to 100s of genomes per sample</a:t>
            </a:r>
          </a:p>
          <a:p>
            <a:pPr lvl="2"/>
            <a:r>
              <a:rPr lang="en-US" dirty="0"/>
              <a:t>Sometimes multiple genomes from the same species (strains)</a:t>
            </a:r>
          </a:p>
          <a:p>
            <a:pPr lvl="1"/>
            <a:r>
              <a:rPr lang="en-US" altLang="en-US" dirty="0"/>
              <a:t>Different organisms have different coverage. Non-uniform sequence coverage results in significant under- and over-representation of certain community members </a:t>
            </a:r>
          </a:p>
          <a:p>
            <a:pPr lvl="1"/>
            <a:r>
              <a:rPr lang="en-US" altLang="en-US" dirty="0"/>
              <a:t>Low coverage for the majority of organisms in highly complex communities leads to poor (if any) assemblies</a:t>
            </a:r>
            <a:endParaRPr lang="en-US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28" name="Picture 4" descr="http://www.nature.com/nrg/journal/v14/n5/images/nrg3433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9923"/>
          <a:stretch/>
        </p:blipFill>
        <p:spPr bwMode="auto">
          <a:xfrm>
            <a:off x="8933108" y="1655971"/>
            <a:ext cx="2733978" cy="23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4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Coverage distribution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66216"/>
            <a:ext cx="11626359" cy="1366409"/>
          </a:xfrm>
        </p:spPr>
        <p:txBody>
          <a:bodyPr/>
          <a:lstStyle/>
          <a:p>
            <a:pPr marL="434340" indent="-342900">
              <a:spcBef>
                <a:spcPts val="5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 shotgun metagenomes, you are sampling randomly from the mixed population</a:t>
            </a:r>
          </a:p>
          <a:p>
            <a:pPr marL="434340" marR="377190" indent="-342900">
              <a:spcBef>
                <a:spcPts val="500"/>
              </a:spcBef>
            </a:pPr>
            <a:r>
              <a:rPr lang="en-US" sz="2400" dirty="0"/>
              <a:t>Assembly depends on high coverage: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lowest abundance member of the population (that you want to observe) drives the required depth of sequencing!</a:t>
            </a:r>
          </a:p>
          <a:p>
            <a:pPr marL="434340" marR="377190" indent="-342900">
              <a:spcBef>
                <a:spcPts val="50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To recover any contigs at all, you need coverage &gt; 10 (green line). To recover long sequences, you need coverage &gt; 20 (blue line)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465" name="Content Placeholder 7" descr="raw-coverage.pdf">
            <a:extLst>
              <a:ext uri="{FF2B5EF4-FFF2-40B4-BE49-F238E27FC236}">
                <a16:creationId xmlns:a16="http://schemas.microsoft.com/office/drawing/2014/main" id="{0F975486-71AA-8B49-8509-2A203EB12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34" y="2955611"/>
            <a:ext cx="5113292" cy="3408862"/>
          </a:xfrm>
          <a:prstGeom prst="rect">
            <a:avLst/>
          </a:prstGeom>
        </p:spPr>
      </p:pic>
      <p:pic>
        <p:nvPicPr>
          <p:cNvPr id="466" name="Content Placeholder 3" descr="refassem-coverage.pdf">
            <a:extLst>
              <a:ext uri="{FF2B5EF4-FFF2-40B4-BE49-F238E27FC236}">
                <a16:creationId xmlns:a16="http://schemas.microsoft.com/office/drawing/2014/main" id="{6D83BD5F-F74E-5F4A-8ACC-9B72BBAA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18" y="2955611"/>
            <a:ext cx="4921082" cy="3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98FA-A6FE-0943-AAEA-B8810AC1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not co-assemble all the metagenome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B40F8-6C35-C047-8ADC-7755A543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15" y="974433"/>
            <a:ext cx="11714922" cy="5406829"/>
          </a:xfrm>
        </p:spPr>
        <p:txBody>
          <a:bodyPr/>
          <a:lstStyle/>
          <a:p>
            <a:r>
              <a:rPr lang="en-US" dirty="0"/>
              <a:t>Single sample vs. co-assembly</a:t>
            </a:r>
          </a:p>
          <a:p>
            <a:pPr lvl="1"/>
            <a:r>
              <a:rPr lang="en-US" dirty="0"/>
              <a:t>single sample: assemble metagenomes per sample</a:t>
            </a:r>
          </a:p>
          <a:p>
            <a:pPr lvl="1"/>
            <a:r>
              <a:rPr lang="en-US" dirty="0"/>
              <a:t>co-assembly:  assemble metagenomes across samples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>
              <a:spcBef>
                <a:spcPts val="2200"/>
              </a:spcBef>
            </a:pPr>
            <a:r>
              <a:rPr lang="en-US" dirty="0"/>
              <a:t>co-assembly</a:t>
            </a:r>
          </a:p>
          <a:p>
            <a:pPr lvl="1"/>
            <a:r>
              <a:rPr lang="en-US" dirty="0"/>
              <a:t>Better resolution on “the uncultivated majority” - phage, bacteria, archaea,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Deep sequencing + strain variation yields poor assemblies: there may </a:t>
            </a:r>
            <a:r>
              <a:rPr lang="en-US" b="1" i="1" dirty="0"/>
              <a:t>not be</a:t>
            </a:r>
            <a:r>
              <a:rPr lang="en-US" dirty="0"/>
              <a:t> a single “reference” contig in many situations</a:t>
            </a:r>
          </a:p>
          <a:p>
            <a:pPr lvl="1"/>
            <a:r>
              <a:rPr lang="en-US" dirty="0"/>
              <a:t>Combining data sets does not help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Extremely resource-intensive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845BE-D47C-8F49-95AA-29F5C257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32432-E8AB-794C-A811-3AAE6FD5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B0079-217D-7D4C-9D25-8C26B51CAD0E}"/>
              </a:ext>
            </a:extLst>
          </p:cNvPr>
          <p:cNvGrpSpPr/>
          <p:nvPr/>
        </p:nvGrpSpPr>
        <p:grpSpPr>
          <a:xfrm>
            <a:off x="1735874" y="2233217"/>
            <a:ext cx="4687228" cy="1602803"/>
            <a:chOff x="7158127" y="883920"/>
            <a:chExt cx="4104268" cy="1468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03F051-F4B7-6C4D-87DD-2830BE901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8127" y="883920"/>
              <a:ext cx="4104268" cy="140964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3182A-CD91-8C47-8CA5-E4BB95BF9304}"/>
                </a:ext>
              </a:extLst>
            </p:cNvPr>
            <p:cNvSpPr/>
            <p:nvPr/>
          </p:nvSpPr>
          <p:spPr>
            <a:xfrm>
              <a:off x="9110546" y="2207941"/>
              <a:ext cx="1148576" cy="144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61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metagenome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30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The typical challenges of assembly are still present in metagenomes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Sequencing errors produce forks in the assembly graph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Repetitive regions are hard to work through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Large memory requirements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Plus some unique challenges working with communities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10s to 100s of genomes per sample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Sometimes multiple genomes from the same species (strains)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Genomes present at variable coverage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Rare (low-abundance) genomes present at &lt;1x coverage</a:t>
            </a:r>
          </a:p>
          <a:p>
            <a:r>
              <a:rPr lang="en-US" sz="2400" dirty="0"/>
              <a:t>Metagenome assemblies are garbagy at differentiating anything that has too much sequence similarity, without being actually identical / from the same genome</a:t>
            </a:r>
          </a:p>
          <a:p>
            <a:pPr lvl="1"/>
            <a:r>
              <a:rPr lang="en-US" sz="2000" dirty="0"/>
              <a:t>e.g. closely related strains or highly conserved regions like 16S.</a:t>
            </a:r>
          </a:p>
          <a:p>
            <a:r>
              <a:rPr lang="en-US" sz="2400" dirty="0"/>
              <a:t>Specialized assemblers developed to combat these challenges</a:t>
            </a:r>
          </a:p>
          <a:p>
            <a:pPr lvl="1"/>
            <a:r>
              <a:rPr lang="en-US" sz="1800" dirty="0"/>
              <a:t>Still based on de </a:t>
            </a:r>
            <a:r>
              <a:rPr lang="en-US" sz="1800" dirty="0" err="1"/>
              <a:t>Bruijn</a:t>
            </a:r>
            <a:r>
              <a:rPr lang="en-US" sz="1800" dirty="0"/>
              <a:t> graphs (</a:t>
            </a:r>
            <a:r>
              <a:rPr lang="en-US" sz="1800" i="1" dirty="0"/>
              <a:t>k</a:t>
            </a:r>
            <a:r>
              <a:rPr lang="en-US" sz="1800" dirty="0"/>
              <a:t>-</a:t>
            </a:r>
            <a:r>
              <a:rPr lang="en-US" sz="1800" dirty="0" err="1"/>
              <a:t>mers</a:t>
            </a:r>
            <a:r>
              <a:rPr lang="en-US" sz="1800" dirty="0"/>
              <a:t> as nodes, </a:t>
            </a:r>
            <a:r>
              <a:rPr lang="en-US" sz="1800" i="1" dirty="0"/>
              <a:t>k</a:t>
            </a:r>
            <a:r>
              <a:rPr lang="en-US" sz="1800" dirty="0"/>
              <a:t>-</a:t>
            </a:r>
            <a:r>
              <a:rPr lang="en-US" sz="1800" dirty="0" err="1"/>
              <a:t>mer</a:t>
            </a:r>
            <a:r>
              <a:rPr lang="en-US" sz="1800" dirty="0"/>
              <a:t> overlaps as edges)</a:t>
            </a:r>
          </a:p>
          <a:p>
            <a:pPr lvl="1"/>
            <a:r>
              <a:rPr lang="en-US" sz="1800" dirty="0"/>
              <a:t>Examples include </a:t>
            </a:r>
            <a:r>
              <a:rPr lang="en-US" sz="1800" b="1" dirty="0"/>
              <a:t>MEGAHIT</a:t>
            </a:r>
            <a:r>
              <a:rPr lang="en-US" sz="1800" dirty="0"/>
              <a:t> and </a:t>
            </a:r>
            <a:r>
              <a:rPr lang="en-US" sz="1800" b="1" dirty="0" err="1"/>
              <a:t>metaSPAdes</a:t>
            </a:r>
            <a:r>
              <a:rPr lang="en-US" sz="1800" b="1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 Current top choices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28" name="Picture 4" descr="http://www.nature.com/nrg/journal/v14/n5/images/nrg3433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9923"/>
          <a:stretch/>
        </p:blipFill>
        <p:spPr bwMode="auto">
          <a:xfrm>
            <a:off x="9078074" y="1499854"/>
            <a:ext cx="2733978" cy="23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evaluate a metagenome assembly?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30"/>
          </a:xfrm>
        </p:spPr>
        <p:txBody>
          <a:bodyPr/>
          <a:lstStyle/>
          <a:p>
            <a:r>
              <a:rPr lang="en-US" dirty="0"/>
              <a:t>Truly reference-free assembly is hard to evaluate</a:t>
            </a:r>
          </a:p>
          <a:p>
            <a:r>
              <a:rPr lang="en-US" dirty="0"/>
              <a:t>Traditional “genome” measures like N50 and NG50 simply do not apply to metagenomes, because very often you don’t know what the genome “size” is</a:t>
            </a:r>
          </a:p>
          <a:p>
            <a:r>
              <a:rPr lang="en-US" dirty="0"/>
              <a:t>Metagenome assemblies compare well with others, but you have little in the way of ground truth with which to evaluate</a:t>
            </a:r>
          </a:p>
          <a:p>
            <a:r>
              <a:rPr lang="en-US" dirty="0"/>
              <a:t>Some solutions involve </a:t>
            </a:r>
          </a:p>
          <a:p>
            <a:pPr lvl="1"/>
            <a:r>
              <a:rPr lang="en-US" sz="2600" dirty="0"/>
              <a:t>the fraction of contigs about some minimum length (a similar statistic)</a:t>
            </a:r>
          </a:p>
          <a:p>
            <a:pPr lvl="1"/>
            <a:r>
              <a:rPr lang="en-US" sz="2600" dirty="0"/>
              <a:t>the fraction of assembled reads</a:t>
            </a:r>
          </a:p>
          <a:p>
            <a:pPr lvl="1"/>
            <a:r>
              <a:rPr lang="en-US" sz="2600" dirty="0"/>
              <a:t>the fraction of community abundance explained by the assembly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98FA-A6FE-0943-AAEA-B8810AC1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considerations for metagenome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B40F8-6C35-C047-8ADC-7755A543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977600"/>
            <a:ext cx="11358729" cy="1899415"/>
          </a:xfrm>
        </p:spPr>
        <p:txBody>
          <a:bodyPr/>
          <a:lstStyle/>
          <a:p>
            <a:r>
              <a:rPr lang="en-US" dirty="0"/>
              <a:t>Assembly vs. binning</a:t>
            </a:r>
          </a:p>
          <a:p>
            <a:pPr lvl="1"/>
            <a:r>
              <a:rPr lang="en-US" dirty="0"/>
              <a:t>The big difference between metagenome and single genome assembly is that metagenome has to deal with </a:t>
            </a:r>
            <a:r>
              <a:rPr lang="en-US" b="1" dirty="0"/>
              <a:t>different copy numbers between contigs</a:t>
            </a:r>
            <a:endParaRPr lang="en-US" dirty="0"/>
          </a:p>
          <a:p>
            <a:pPr lvl="1"/>
            <a:r>
              <a:rPr lang="en-US" dirty="0"/>
              <a:t>Binning tries to groups contigs from the same source into candidate genomes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845BE-D47C-8F49-95AA-29F5C257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32432-E8AB-794C-A811-3AAE6FD5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DD655-7A79-D745-BB5E-ECC9BF99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25" y="2783463"/>
            <a:ext cx="5911036" cy="35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9852864" y="2476970"/>
            <a:ext cx="335014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044170" y="2476969"/>
            <a:ext cx="716326" cy="1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Flowchart: Process 8"/>
          <p:cNvSpPr/>
          <p:nvPr/>
        </p:nvSpPr>
        <p:spPr>
          <a:xfrm>
            <a:off x="9044170" y="2167371"/>
            <a:ext cx="716326" cy="23050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ocess 42"/>
          <p:cNvSpPr/>
          <p:nvPr/>
        </p:nvSpPr>
        <p:spPr>
          <a:xfrm>
            <a:off x="8348132" y="2201474"/>
            <a:ext cx="610403" cy="19640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Process 43"/>
          <p:cNvSpPr/>
          <p:nvPr/>
        </p:nvSpPr>
        <p:spPr>
          <a:xfrm>
            <a:off x="9852864" y="2232839"/>
            <a:ext cx="335014" cy="165039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Binning </a:t>
            </a:r>
            <a:r>
              <a:rPr lang="en-US" dirty="0" err="1"/>
              <a:t>contigs</a:t>
            </a:r>
            <a:r>
              <a:rPr lang="en-US" dirty="0"/>
              <a:t> as candidate genomes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8563555" y="966681"/>
            <a:ext cx="1402696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48132" y="2476971"/>
            <a:ext cx="607220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746433" y="656987"/>
            <a:ext cx="1036940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12802" y="1273678"/>
            <a:ext cx="939748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8539" y="960324"/>
            <a:ext cx="6863019" cy="5406830"/>
          </a:xfrm>
        </p:spPr>
        <p:txBody>
          <a:bodyPr/>
          <a:lstStyle/>
          <a:p>
            <a:r>
              <a:rPr lang="en-US" i="1" u="sng" dirty="0"/>
              <a:t>Supervised</a:t>
            </a:r>
            <a:r>
              <a:rPr lang="en-US" dirty="0"/>
              <a:t> binning uses reference data</a:t>
            </a:r>
          </a:p>
          <a:p>
            <a:pPr lvl="1"/>
            <a:r>
              <a:rPr lang="en-US" dirty="0"/>
              <a:t>Taxonomically place/bin </a:t>
            </a:r>
            <a:r>
              <a:rPr lang="en-US" dirty="0" err="1"/>
              <a:t>contigs</a:t>
            </a:r>
            <a:r>
              <a:rPr lang="en-US" dirty="0"/>
              <a:t> as we would reads</a:t>
            </a:r>
          </a:p>
          <a:p>
            <a:pPr lvl="1"/>
            <a:r>
              <a:rPr lang="en-US" dirty="0"/>
              <a:t>Group </a:t>
            </a:r>
            <a:r>
              <a:rPr lang="en-US" dirty="0" err="1"/>
              <a:t>contigs</a:t>
            </a:r>
            <a:r>
              <a:rPr lang="en-US" dirty="0"/>
              <a:t> of the same taxonomy</a:t>
            </a:r>
          </a:p>
          <a:p>
            <a:r>
              <a:rPr lang="en-US" i="1" u="sng" dirty="0" err="1"/>
              <a:t>Undersupervised</a:t>
            </a:r>
            <a:r>
              <a:rPr lang="en-US" dirty="0"/>
              <a:t> binning groups on…</a:t>
            </a:r>
            <a:endParaRPr lang="en-US" i="1" u="sng" dirty="0"/>
          </a:p>
          <a:p>
            <a:pPr lvl="1"/>
            <a:r>
              <a:rPr lang="en-US" dirty="0"/>
              <a:t>Composition: shared sequence properties</a:t>
            </a:r>
          </a:p>
          <a:p>
            <a:pPr lvl="2">
              <a:spcBef>
                <a:spcPts val="400"/>
              </a:spcBef>
            </a:pPr>
            <a:r>
              <a:rPr lang="en-US" dirty="0" err="1"/>
              <a:t>kmer</a:t>
            </a:r>
            <a:r>
              <a:rPr lang="en-US" dirty="0"/>
              <a:t> frequency (e.g. tetranucleotides)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%GC content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Codon usage </a:t>
            </a:r>
          </a:p>
          <a:p>
            <a:pPr lvl="1"/>
            <a:r>
              <a:rPr lang="en-US" dirty="0"/>
              <a:t>Mapping statistics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Read coverage: similar within-sample coverage</a:t>
            </a:r>
          </a:p>
          <a:p>
            <a:pPr lvl="2">
              <a:spcBef>
                <a:spcPts val="400"/>
              </a:spcBef>
            </a:pPr>
            <a:r>
              <a:rPr lang="en-US" dirty="0"/>
              <a:t>Read coverage (cross-sectionally or over time):  cross-sample coverage co-variation</a:t>
            </a:r>
          </a:p>
          <a:p>
            <a:r>
              <a:rPr lang="en-US" dirty="0"/>
              <a:t>Common binning tools combine approaches</a:t>
            </a:r>
          </a:p>
          <a:p>
            <a:pPr lvl="1"/>
            <a:r>
              <a:rPr lang="en-US" dirty="0"/>
              <a:t>CONCOCT, </a:t>
            </a:r>
            <a:r>
              <a:rPr lang="en-US" dirty="0" err="1"/>
              <a:t>GroopM</a:t>
            </a:r>
            <a:r>
              <a:rPr lang="en-US" dirty="0"/>
              <a:t>, </a:t>
            </a:r>
            <a:r>
              <a:rPr lang="en-US" dirty="0" err="1"/>
              <a:t>MetaBat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1095500" y="646645"/>
            <a:ext cx="640073" cy="6400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0800000">
            <a:off x="10460675" y="624580"/>
            <a:ext cx="390153" cy="6842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88772" y="349468"/>
            <a:ext cx="95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E. coli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91801" y="658628"/>
            <a:ext cx="95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E. coli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91801" y="960147"/>
            <a:ext cx="95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E. coli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939406" y="228635"/>
            <a:ext cx="95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E. coli?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8350650" y="3584675"/>
            <a:ext cx="335014" cy="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778032" y="3584674"/>
            <a:ext cx="716326" cy="1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Flowchart: Process 46"/>
          <p:cNvSpPr/>
          <p:nvPr/>
        </p:nvSpPr>
        <p:spPr>
          <a:xfrm flipH="1">
            <a:off x="8778032" y="2817881"/>
            <a:ext cx="716326" cy="687703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Process 47"/>
          <p:cNvSpPr/>
          <p:nvPr/>
        </p:nvSpPr>
        <p:spPr>
          <a:xfrm flipH="1">
            <a:off x="9579991" y="2919624"/>
            <a:ext cx="610403" cy="585962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Process 48"/>
          <p:cNvSpPr/>
          <p:nvPr/>
        </p:nvSpPr>
        <p:spPr>
          <a:xfrm flipH="1">
            <a:off x="8350650" y="2919624"/>
            <a:ext cx="335014" cy="58596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9583176" y="3584676"/>
            <a:ext cx="607220" cy="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Right Arrow 51"/>
          <p:cNvSpPr/>
          <p:nvPr/>
        </p:nvSpPr>
        <p:spPr>
          <a:xfrm rot="10800000">
            <a:off x="10460675" y="1890737"/>
            <a:ext cx="390153" cy="6842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10460675" y="2875119"/>
            <a:ext cx="390153" cy="6842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1095500" y="1886396"/>
            <a:ext cx="640073" cy="64007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1095500" y="2865511"/>
            <a:ext cx="640073" cy="6400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9852864" y="4956262"/>
            <a:ext cx="335014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9044170" y="4956261"/>
            <a:ext cx="716326" cy="1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348132" y="4956263"/>
            <a:ext cx="607220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0" name="Right Arrow 79"/>
          <p:cNvSpPr/>
          <p:nvPr/>
        </p:nvSpPr>
        <p:spPr>
          <a:xfrm rot="10800000">
            <a:off x="10460675" y="4956261"/>
            <a:ext cx="390153" cy="6842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125145" y="4956261"/>
            <a:ext cx="640073" cy="640073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8151728" y="2030213"/>
            <a:ext cx="0" cy="155446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164834" y="2599780"/>
            <a:ext cx="95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GC content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58979" y="4224749"/>
            <a:ext cx="3051776" cy="2285975"/>
            <a:chOff x="7158979" y="4224749"/>
            <a:chExt cx="3051776" cy="2285975"/>
          </a:xfrm>
        </p:grpSpPr>
        <p:sp>
          <p:nvSpPr>
            <p:cNvPr id="58" name="Flowchart: Process 57"/>
            <p:cNvSpPr/>
            <p:nvPr/>
          </p:nvSpPr>
          <p:spPr>
            <a:xfrm>
              <a:off x="9044170" y="4224749"/>
              <a:ext cx="716326" cy="652422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Process 58"/>
            <p:cNvSpPr/>
            <p:nvPr/>
          </p:nvSpPr>
          <p:spPr>
            <a:xfrm>
              <a:off x="8348132" y="4321271"/>
              <a:ext cx="610403" cy="555901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Process 59"/>
            <p:cNvSpPr/>
            <p:nvPr/>
          </p:nvSpPr>
          <p:spPr>
            <a:xfrm>
              <a:off x="9852864" y="4410049"/>
              <a:ext cx="335014" cy="467121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9875741" y="5715795"/>
              <a:ext cx="335014" cy="0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9067047" y="5715795"/>
              <a:ext cx="716326" cy="1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4" name="Flowchart: Process 63"/>
            <p:cNvSpPr/>
            <p:nvPr/>
          </p:nvSpPr>
          <p:spPr>
            <a:xfrm>
              <a:off x="9067047" y="5310492"/>
              <a:ext cx="716326" cy="326211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Process 64"/>
            <p:cNvSpPr/>
            <p:nvPr/>
          </p:nvSpPr>
          <p:spPr>
            <a:xfrm>
              <a:off x="8371009" y="5358754"/>
              <a:ext cx="610403" cy="277951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Process 65"/>
            <p:cNvSpPr/>
            <p:nvPr/>
          </p:nvSpPr>
          <p:spPr>
            <a:xfrm>
              <a:off x="9875741" y="5403142"/>
              <a:ext cx="335014" cy="233561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8371009" y="5715796"/>
              <a:ext cx="607220" cy="0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9875741" y="6419283"/>
              <a:ext cx="335014" cy="0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9067047" y="6419284"/>
              <a:ext cx="716326" cy="1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Flowchart: Process 72"/>
            <p:cNvSpPr/>
            <p:nvPr/>
          </p:nvSpPr>
          <p:spPr>
            <a:xfrm>
              <a:off x="9067047" y="6201217"/>
              <a:ext cx="716326" cy="138974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Process 73"/>
            <p:cNvSpPr/>
            <p:nvPr/>
          </p:nvSpPr>
          <p:spPr>
            <a:xfrm>
              <a:off x="8371009" y="6221779"/>
              <a:ext cx="610403" cy="118414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lowchart: Process 74"/>
            <p:cNvSpPr/>
            <p:nvPr/>
          </p:nvSpPr>
          <p:spPr>
            <a:xfrm>
              <a:off x="9875741" y="6240688"/>
              <a:ext cx="335014" cy="99503"/>
            </a:xfrm>
            <a:prstGeom prst="flowChart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8371009" y="6419284"/>
              <a:ext cx="607220" cy="0"/>
            </a:xfrm>
            <a:prstGeom prst="line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165945" y="4426908"/>
              <a:ext cx="0" cy="54621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7164834" y="4407627"/>
              <a:ext cx="952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Sample 1 coverage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8160997" y="5213718"/>
              <a:ext cx="0" cy="54621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7159886" y="5194437"/>
              <a:ext cx="952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Sample 2 coverage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V="1">
              <a:off x="8160090" y="5945230"/>
              <a:ext cx="0" cy="54621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7158979" y="5925949"/>
              <a:ext cx="952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Sample 3 coverage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8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4" grpId="0" animBg="1"/>
      <p:bldP spid="37" grpId="0" animBg="1"/>
      <p:bldP spid="38" grpId="0" animBg="1"/>
      <p:bldP spid="3" grpId="0"/>
      <p:bldP spid="39" grpId="0"/>
      <p:bldP spid="40" grpId="0"/>
      <p:bldP spid="41" grpId="0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80" grpId="0" animBg="1"/>
      <p:bldP spid="81" grpId="0" animBg="1"/>
      <p:bldP spid="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10266875" y="3405958"/>
            <a:ext cx="671919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718297" y="3164137"/>
            <a:ext cx="1339811" cy="1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Downstream analyses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9718297" y="1841857"/>
            <a:ext cx="1402696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877112" y="2926595"/>
            <a:ext cx="607220" cy="0"/>
          </a:xfrm>
          <a:prstGeom prst="lin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01175" y="1532163"/>
            <a:ext cx="1036940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67544" y="2148854"/>
            <a:ext cx="939748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8971722" cy="5406830"/>
          </a:xfrm>
        </p:spPr>
        <p:txBody>
          <a:bodyPr/>
          <a:lstStyle/>
          <a:p>
            <a:r>
              <a:rPr lang="en-US" dirty="0"/>
              <a:t>Collections of binned </a:t>
            </a:r>
            <a:r>
              <a:rPr lang="en-US" dirty="0" err="1"/>
              <a:t>contigs</a:t>
            </a:r>
            <a:r>
              <a:rPr lang="en-US" dirty="0"/>
              <a:t> (FASTA files) referred to as: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Metagenome</a:t>
            </a:r>
            <a:r>
              <a:rPr lang="en-US" dirty="0"/>
              <a:t>-assembled genomes” (MAGs)</a:t>
            </a:r>
          </a:p>
          <a:p>
            <a:pPr lvl="1"/>
            <a:r>
              <a:rPr lang="en-US" dirty="0"/>
              <a:t>“Species genome bins” (SGBs)</a:t>
            </a:r>
          </a:p>
          <a:p>
            <a:r>
              <a:rPr lang="en-US" dirty="0"/>
              <a:t>Evaluate completeness by coverage of universal genes</a:t>
            </a:r>
          </a:p>
          <a:p>
            <a:pPr lvl="1"/>
            <a:r>
              <a:rPr lang="en-US" dirty="0" err="1"/>
              <a:t>CheckM</a:t>
            </a:r>
            <a:r>
              <a:rPr lang="en-US" dirty="0"/>
              <a:t> is a common tool for this</a:t>
            </a:r>
          </a:p>
          <a:p>
            <a:r>
              <a:rPr lang="en-US" dirty="0"/>
              <a:t>Genomes of low-abundance species will be incomplete</a:t>
            </a:r>
          </a:p>
          <a:p>
            <a:pPr lvl="1"/>
            <a:r>
              <a:rPr lang="en-US" dirty="0"/>
              <a:t>Need 10x coverage depth (</a:t>
            </a:r>
            <a:r>
              <a:rPr lang="en-US" dirty="0">
                <a:latin typeface="Cambria" pitchFamily="18" charset="0"/>
              </a:rPr>
              <a:t>~</a:t>
            </a:r>
            <a:r>
              <a:rPr lang="en-US" dirty="0"/>
              <a:t>1% abundance at 50M reads)</a:t>
            </a:r>
          </a:p>
          <a:p>
            <a:r>
              <a:rPr lang="en-US" dirty="0"/>
              <a:t>Map reads back to contigs to make abundance table</a:t>
            </a:r>
          </a:p>
          <a:p>
            <a:r>
              <a:rPr lang="en-US" dirty="0"/>
              <a:t>Map reads back to contigs to find variances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0006768" y="4205472"/>
            <a:ext cx="335014" cy="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10222468" y="4415553"/>
            <a:ext cx="716326" cy="1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0159951" y="4689870"/>
            <a:ext cx="607220" cy="0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437418" y="5897853"/>
            <a:ext cx="335014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9697" y="5532097"/>
            <a:ext cx="476814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5-Point Star 6"/>
          <p:cNvSpPr/>
          <p:nvPr/>
        </p:nvSpPr>
        <p:spPr>
          <a:xfrm>
            <a:off x="9968634" y="1363805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79243" y="2606049"/>
            <a:ext cx="1920219" cy="110837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9479243" y="3886195"/>
            <a:ext cx="1920219" cy="110837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9479243" y="5155236"/>
            <a:ext cx="1920219" cy="110837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9479243" y="1325903"/>
            <a:ext cx="1920219" cy="110837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9387804" y="312028"/>
            <a:ext cx="2016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Binned </a:t>
            </a:r>
            <a:r>
              <a:rPr lang="en-US" sz="2400" dirty="0" err="1"/>
              <a:t>contigs</a:t>
            </a:r>
            <a:endParaRPr lang="en-US" sz="2400" dirty="0"/>
          </a:p>
          <a:p>
            <a:pPr algn="ctr"/>
            <a:r>
              <a:rPr lang="en-US" sz="2400" dirty="0"/>
              <a:t>(MAGs/SGBs)</a:t>
            </a:r>
          </a:p>
        </p:txBody>
      </p:sp>
      <p:sp>
        <p:nvSpPr>
          <p:cNvPr id="96" name="5-Point Star 95"/>
          <p:cNvSpPr/>
          <p:nvPr/>
        </p:nvSpPr>
        <p:spPr>
          <a:xfrm>
            <a:off x="10541230" y="1325903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/>
          <p:nvPr/>
        </p:nvSpPr>
        <p:spPr>
          <a:xfrm>
            <a:off x="10302194" y="1965976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/>
          <p:nvPr/>
        </p:nvSpPr>
        <p:spPr>
          <a:xfrm>
            <a:off x="9936438" y="2697488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5-Point Star 102"/>
          <p:cNvSpPr/>
          <p:nvPr/>
        </p:nvSpPr>
        <p:spPr>
          <a:xfrm>
            <a:off x="10576511" y="2936524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5-Point Star 103"/>
          <p:cNvSpPr/>
          <p:nvPr/>
        </p:nvSpPr>
        <p:spPr>
          <a:xfrm>
            <a:off x="10393633" y="3246122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5-Point Star 104"/>
          <p:cNvSpPr/>
          <p:nvPr/>
        </p:nvSpPr>
        <p:spPr>
          <a:xfrm>
            <a:off x="10546033" y="4216670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5-Point Star 105"/>
          <p:cNvSpPr/>
          <p:nvPr/>
        </p:nvSpPr>
        <p:spPr>
          <a:xfrm>
            <a:off x="10175474" y="5313938"/>
            <a:ext cx="309598" cy="309598"/>
          </a:xfrm>
          <a:prstGeom prst="star5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5-Point Star 106"/>
          <p:cNvSpPr/>
          <p:nvPr/>
        </p:nvSpPr>
        <p:spPr>
          <a:xfrm>
            <a:off x="9626840" y="4216670"/>
            <a:ext cx="309598" cy="309598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5-Point Star 107"/>
          <p:cNvSpPr/>
          <p:nvPr/>
        </p:nvSpPr>
        <p:spPr>
          <a:xfrm>
            <a:off x="9626840" y="4582426"/>
            <a:ext cx="309598" cy="309598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/>
          <p:nvPr/>
        </p:nvSpPr>
        <p:spPr>
          <a:xfrm>
            <a:off x="9626840" y="5496816"/>
            <a:ext cx="309598" cy="309598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5-Point Star 109"/>
          <p:cNvSpPr/>
          <p:nvPr/>
        </p:nvSpPr>
        <p:spPr>
          <a:xfrm>
            <a:off x="9626840" y="5806414"/>
            <a:ext cx="309598" cy="309598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5" grpId="0"/>
      <p:bldP spid="96" grpId="0" animBg="1"/>
      <p:bldP spid="97" grpId="0" animBg="1"/>
      <p:bldP spid="98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41687" y="2023116"/>
            <a:ext cx="10508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Microbiome genomic diversity</a:t>
            </a:r>
          </a:p>
          <a:p>
            <a:pPr algn="ctr"/>
            <a:r>
              <a:rPr lang="en-US" sz="6600" dirty="0"/>
              <a:t>(assembly-based)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3" y="1048392"/>
            <a:ext cx="7915229" cy="309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SGBs from diverse human microbiomes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98194" y="4607057"/>
            <a:ext cx="4501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of the newly discovered species comprise thousands of reconstructed genomes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Non-Westernized populations harbor a large fraction of the newly discovered species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08" y="1211794"/>
            <a:ext cx="5057368" cy="502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5E3A4-DC3F-B742-9125-911C19CE97D1}"/>
              </a:ext>
            </a:extLst>
          </p:cNvPr>
          <p:cNvSpPr txBox="1"/>
          <p:nvPr/>
        </p:nvSpPr>
        <p:spPr>
          <a:xfrm>
            <a:off x="148465" y="6240940"/>
            <a:ext cx="10629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u="sng" dirty="0">
                <a:latin typeface="Arial"/>
                <a:ea typeface="ＭＳ Ｐゴシック"/>
              </a:rPr>
              <a:t>Nicola </a:t>
            </a:r>
            <a:r>
              <a:rPr lang="en-US" sz="1100" u="sng" dirty="0" err="1">
                <a:latin typeface="Arial"/>
                <a:ea typeface="ＭＳ Ｐゴシック"/>
              </a:rPr>
              <a:t>Segata</a:t>
            </a:r>
            <a:endParaRPr lang="en-US" sz="1100" u="sng" dirty="0">
              <a:latin typeface="Arial"/>
              <a:ea typeface="ＭＳ Ｐゴシック"/>
            </a:endParaRPr>
          </a:p>
        </p:txBody>
      </p:sp>
      <p:pic>
        <p:nvPicPr>
          <p:cNvPr id="10" name="Picture 9" descr="C:\Users\eblis\Documents\My Dropbox\working\berkeley_08-06-10\people_files\nicola-segata.jpg">
            <a:extLst>
              <a:ext uri="{FF2B5EF4-FFF2-40B4-BE49-F238E27FC236}">
                <a16:creationId xmlns:a16="http://schemas.microsoft.com/office/drawing/2014/main" id="{C005FF46-9CF4-C64E-BB39-8CD7B2A9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74" y="5422574"/>
            <a:ext cx="611851" cy="80582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CE9F2-49DD-BB4B-97D2-44BED6E3A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" r="11801"/>
          <a:stretch/>
        </p:blipFill>
        <p:spPr>
          <a:xfrm>
            <a:off x="1368665" y="5422573"/>
            <a:ext cx="645663" cy="805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610CA-F403-2745-B50D-30C4FFCA1176}"/>
              </a:ext>
            </a:extLst>
          </p:cNvPr>
          <p:cNvSpPr txBox="1"/>
          <p:nvPr/>
        </p:nvSpPr>
        <p:spPr>
          <a:xfrm>
            <a:off x="1221891" y="6240940"/>
            <a:ext cx="8931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latin typeface="Arial"/>
                <a:ea typeface="ＭＳ Ｐゴシック"/>
              </a:rPr>
              <a:t>Edo </a:t>
            </a:r>
            <a:r>
              <a:rPr lang="en-US" sz="1100" dirty="0" err="1">
                <a:latin typeface="Arial"/>
                <a:ea typeface="ＭＳ Ｐゴシック"/>
              </a:rPr>
              <a:t>Pasolli</a:t>
            </a:r>
            <a:endParaRPr lang="en-US" sz="1100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65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40" y="1082041"/>
            <a:ext cx="11714921" cy="2824941"/>
          </a:xfrm>
        </p:spPr>
        <p:txBody>
          <a:bodyPr/>
          <a:lstStyle/>
          <a:p>
            <a:pPr marL="457200" indent="-457200"/>
            <a:r>
              <a:rPr lang="en-US" sz="3200" dirty="0"/>
              <a:t>Shotgun sequencing</a:t>
            </a:r>
          </a:p>
          <a:p>
            <a:pPr marL="457200" indent="-457200"/>
            <a:r>
              <a:rPr lang="en-US" sz="3200" dirty="0"/>
              <a:t>Genome assembly</a:t>
            </a:r>
          </a:p>
          <a:p>
            <a:pPr marL="457200" indent="-457200"/>
            <a:r>
              <a:rPr lang="en-US" sz="3200" dirty="0"/>
              <a:t>Metagenome assembly</a:t>
            </a:r>
          </a:p>
          <a:p>
            <a:pPr marL="457200" indent="-457200"/>
            <a:r>
              <a:rPr lang="en-US" sz="3200" dirty="0"/>
              <a:t>Exploring microbiome genomic diversity</a:t>
            </a:r>
          </a:p>
          <a:p>
            <a:pPr marL="457200" indent="-457200"/>
            <a:r>
              <a:rPr lang="en-US" sz="3200" dirty="0"/>
              <a:t>Identifying microbiome novel gene families for bioactivity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00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81B1-495B-B249-8968-0607859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23" y="271873"/>
            <a:ext cx="11714922" cy="654685"/>
          </a:xfrm>
        </p:spPr>
        <p:txBody>
          <a:bodyPr>
            <a:noAutofit/>
          </a:bodyPr>
          <a:lstStyle/>
          <a:p>
            <a:r>
              <a:rPr lang="en-US" sz="4000" dirty="0"/>
              <a:t>Large-scale metagenomic assembly uncovered thousands of new human microbiome species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4320B1-9B89-3745-AE25-FD68D14CFD1A}"/>
              </a:ext>
            </a:extLst>
          </p:cNvPr>
          <p:cNvGrpSpPr/>
          <p:nvPr/>
        </p:nvGrpSpPr>
        <p:grpSpPr>
          <a:xfrm>
            <a:off x="5251537" y="1312984"/>
            <a:ext cx="5721263" cy="5298335"/>
            <a:chOff x="3350143" y="1035818"/>
            <a:chExt cx="5620973" cy="544659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7" name="Picture 4" descr="https://lh5.googleusercontent.com/ROqLrdMYnjLa-YODcr5cyW7YE2l6RnopumyHDPbMV6asEyZkAmAwxd0qq9qQ8DMwjRxLudbawfitWjhjALIJu5q9k_desvB7O3_1mR7qBDgnX0lZgGVH0y9VcNycZIz4Va8CEYO3">
              <a:extLst>
                <a:ext uri="{FF2B5EF4-FFF2-40B4-BE49-F238E27FC236}">
                  <a16:creationId xmlns:a16="http://schemas.microsoft.com/office/drawing/2014/main" id="{8283D7B4-2367-C44B-A164-F84E5B063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51" b="14250"/>
            <a:stretch/>
          </p:blipFill>
          <p:spPr bwMode="auto">
            <a:xfrm>
              <a:off x="3350143" y="1035818"/>
              <a:ext cx="5573091" cy="544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5D1D57-D82C-8449-9EF5-BF4E62AA57EE}"/>
                </a:ext>
              </a:extLst>
            </p:cNvPr>
            <p:cNvSpPr/>
            <p:nvPr/>
          </p:nvSpPr>
          <p:spPr bwMode="auto">
            <a:xfrm>
              <a:off x="4523665" y="1104613"/>
              <a:ext cx="284304" cy="2843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876FF96-B3DF-DF4B-8F5A-EDC25F6C625A}"/>
                </a:ext>
              </a:extLst>
            </p:cNvPr>
            <p:cNvSpPr/>
            <p:nvPr/>
          </p:nvSpPr>
          <p:spPr bwMode="auto">
            <a:xfrm>
              <a:off x="8010996" y="1200122"/>
              <a:ext cx="960120" cy="4564380"/>
            </a:xfrm>
            <a:custGeom>
              <a:avLst/>
              <a:gdLst>
                <a:gd name="connsiteX0" fmla="*/ 960120 w 960120"/>
                <a:gd name="connsiteY0" fmla="*/ 0 h 4107180"/>
                <a:gd name="connsiteX1" fmla="*/ 0 w 960120"/>
                <a:gd name="connsiteY1" fmla="*/ 30480 h 4107180"/>
                <a:gd name="connsiteX2" fmla="*/ 83820 w 960120"/>
                <a:gd name="connsiteY2" fmla="*/ 701040 h 4107180"/>
                <a:gd name="connsiteX3" fmla="*/ 190500 w 960120"/>
                <a:gd name="connsiteY3" fmla="*/ 807720 h 4107180"/>
                <a:gd name="connsiteX4" fmla="*/ 510540 w 960120"/>
                <a:gd name="connsiteY4" fmla="*/ 982980 h 4107180"/>
                <a:gd name="connsiteX5" fmla="*/ 777240 w 960120"/>
                <a:gd name="connsiteY5" fmla="*/ 1417320 h 4107180"/>
                <a:gd name="connsiteX6" fmla="*/ 883920 w 960120"/>
                <a:gd name="connsiteY6" fmla="*/ 2011680 h 4107180"/>
                <a:gd name="connsiteX7" fmla="*/ 899160 w 960120"/>
                <a:gd name="connsiteY7" fmla="*/ 2263140 h 4107180"/>
                <a:gd name="connsiteX8" fmla="*/ 937260 w 960120"/>
                <a:gd name="connsiteY8" fmla="*/ 2743200 h 4107180"/>
                <a:gd name="connsiteX9" fmla="*/ 883920 w 960120"/>
                <a:gd name="connsiteY9" fmla="*/ 3131820 h 4107180"/>
                <a:gd name="connsiteX10" fmla="*/ 807720 w 960120"/>
                <a:gd name="connsiteY10" fmla="*/ 4107180 h 4107180"/>
                <a:gd name="connsiteX0" fmla="*/ 960120 w 960120"/>
                <a:gd name="connsiteY0" fmla="*/ 0 h 4183959"/>
                <a:gd name="connsiteX1" fmla="*/ 0 w 960120"/>
                <a:gd name="connsiteY1" fmla="*/ 30480 h 4183959"/>
                <a:gd name="connsiteX2" fmla="*/ 83820 w 960120"/>
                <a:gd name="connsiteY2" fmla="*/ 701040 h 4183959"/>
                <a:gd name="connsiteX3" fmla="*/ 190500 w 960120"/>
                <a:gd name="connsiteY3" fmla="*/ 807720 h 4183959"/>
                <a:gd name="connsiteX4" fmla="*/ 510540 w 960120"/>
                <a:gd name="connsiteY4" fmla="*/ 982980 h 4183959"/>
                <a:gd name="connsiteX5" fmla="*/ 777240 w 960120"/>
                <a:gd name="connsiteY5" fmla="*/ 1417320 h 4183959"/>
                <a:gd name="connsiteX6" fmla="*/ 883920 w 960120"/>
                <a:gd name="connsiteY6" fmla="*/ 2011680 h 4183959"/>
                <a:gd name="connsiteX7" fmla="*/ 899160 w 960120"/>
                <a:gd name="connsiteY7" fmla="*/ 2263140 h 4183959"/>
                <a:gd name="connsiteX8" fmla="*/ 937260 w 960120"/>
                <a:gd name="connsiteY8" fmla="*/ 2743200 h 4183959"/>
                <a:gd name="connsiteX9" fmla="*/ 883920 w 960120"/>
                <a:gd name="connsiteY9" fmla="*/ 3131820 h 4183959"/>
                <a:gd name="connsiteX10" fmla="*/ 807720 w 960120"/>
                <a:gd name="connsiteY10" fmla="*/ 4107180 h 4183959"/>
                <a:gd name="connsiteX11" fmla="*/ 807720 w 960120"/>
                <a:gd name="connsiteY11" fmla="*/ 4122420 h 4183959"/>
                <a:gd name="connsiteX0" fmla="*/ 960120 w 960120"/>
                <a:gd name="connsiteY0" fmla="*/ 0 h 4564380"/>
                <a:gd name="connsiteX1" fmla="*/ 0 w 960120"/>
                <a:gd name="connsiteY1" fmla="*/ 30480 h 4564380"/>
                <a:gd name="connsiteX2" fmla="*/ 83820 w 960120"/>
                <a:gd name="connsiteY2" fmla="*/ 701040 h 4564380"/>
                <a:gd name="connsiteX3" fmla="*/ 190500 w 960120"/>
                <a:gd name="connsiteY3" fmla="*/ 807720 h 4564380"/>
                <a:gd name="connsiteX4" fmla="*/ 510540 w 960120"/>
                <a:gd name="connsiteY4" fmla="*/ 982980 h 4564380"/>
                <a:gd name="connsiteX5" fmla="*/ 777240 w 960120"/>
                <a:gd name="connsiteY5" fmla="*/ 1417320 h 4564380"/>
                <a:gd name="connsiteX6" fmla="*/ 883920 w 960120"/>
                <a:gd name="connsiteY6" fmla="*/ 2011680 h 4564380"/>
                <a:gd name="connsiteX7" fmla="*/ 899160 w 960120"/>
                <a:gd name="connsiteY7" fmla="*/ 2263140 h 4564380"/>
                <a:gd name="connsiteX8" fmla="*/ 937260 w 960120"/>
                <a:gd name="connsiteY8" fmla="*/ 2743200 h 4564380"/>
                <a:gd name="connsiteX9" fmla="*/ 883920 w 960120"/>
                <a:gd name="connsiteY9" fmla="*/ 3131820 h 4564380"/>
                <a:gd name="connsiteX10" fmla="*/ 807720 w 960120"/>
                <a:gd name="connsiteY10" fmla="*/ 4107180 h 4564380"/>
                <a:gd name="connsiteX11" fmla="*/ 952500 w 960120"/>
                <a:gd name="connsiteY11" fmla="*/ 4564380 h 456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0120" h="4564380">
                  <a:moveTo>
                    <a:pt x="960120" y="0"/>
                  </a:moveTo>
                  <a:lnTo>
                    <a:pt x="0" y="30480"/>
                  </a:lnTo>
                  <a:lnTo>
                    <a:pt x="83820" y="701040"/>
                  </a:lnTo>
                  <a:lnTo>
                    <a:pt x="190500" y="807720"/>
                  </a:lnTo>
                  <a:lnTo>
                    <a:pt x="510540" y="982980"/>
                  </a:lnTo>
                  <a:lnTo>
                    <a:pt x="777240" y="1417320"/>
                  </a:lnTo>
                  <a:lnTo>
                    <a:pt x="883920" y="2011680"/>
                  </a:lnTo>
                  <a:lnTo>
                    <a:pt x="899160" y="2263140"/>
                  </a:lnTo>
                  <a:lnTo>
                    <a:pt x="937260" y="2743200"/>
                  </a:lnTo>
                  <a:lnTo>
                    <a:pt x="883920" y="3131820"/>
                  </a:lnTo>
                  <a:lnTo>
                    <a:pt x="807720" y="4107180"/>
                  </a:lnTo>
                  <a:cubicBezTo>
                    <a:pt x="795020" y="4272280"/>
                    <a:pt x="952500" y="4561205"/>
                    <a:pt x="952500" y="4564380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433C66-3ED3-CC46-A71B-5B30E816241C}"/>
                </a:ext>
              </a:extLst>
            </p:cNvPr>
            <p:cNvSpPr/>
            <p:nvPr/>
          </p:nvSpPr>
          <p:spPr bwMode="auto">
            <a:xfrm>
              <a:off x="7354831" y="6002352"/>
              <a:ext cx="1600200" cy="4800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81DBFB0-41CB-C641-BB69-7E9E4E15CB2F}"/>
                </a:ext>
              </a:extLst>
            </p:cNvPr>
            <p:cNvSpPr/>
            <p:nvPr/>
          </p:nvSpPr>
          <p:spPr bwMode="auto">
            <a:xfrm>
              <a:off x="3365383" y="5468950"/>
              <a:ext cx="2491740" cy="1013460"/>
            </a:xfrm>
            <a:custGeom>
              <a:avLst/>
              <a:gdLst>
                <a:gd name="connsiteX0" fmla="*/ 7620 w 2491740"/>
                <a:gd name="connsiteY0" fmla="*/ 15240 h 1013460"/>
                <a:gd name="connsiteX1" fmla="*/ 396240 w 2491740"/>
                <a:gd name="connsiteY1" fmla="*/ 0 h 1013460"/>
                <a:gd name="connsiteX2" fmla="*/ 960120 w 2491740"/>
                <a:gd name="connsiteY2" fmla="*/ 525780 h 1013460"/>
                <a:gd name="connsiteX3" fmla="*/ 2087880 w 2491740"/>
                <a:gd name="connsiteY3" fmla="*/ 929640 h 1013460"/>
                <a:gd name="connsiteX4" fmla="*/ 2491740 w 2491740"/>
                <a:gd name="connsiteY4" fmla="*/ 1013460 h 1013460"/>
                <a:gd name="connsiteX5" fmla="*/ 0 w 2491740"/>
                <a:gd name="connsiteY5" fmla="*/ 1013460 h 101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1740" h="1013460">
                  <a:moveTo>
                    <a:pt x="7620" y="15240"/>
                  </a:moveTo>
                  <a:lnTo>
                    <a:pt x="396240" y="0"/>
                  </a:lnTo>
                  <a:lnTo>
                    <a:pt x="960120" y="525780"/>
                  </a:lnTo>
                  <a:lnTo>
                    <a:pt x="2087880" y="929640"/>
                  </a:lnTo>
                  <a:lnTo>
                    <a:pt x="2491740" y="1013460"/>
                  </a:lnTo>
                  <a:lnTo>
                    <a:pt x="0" y="1013460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pic>
        <p:nvPicPr>
          <p:cNvPr id="32" name="Picture 4" descr="https://lh5.googleusercontent.com/ROqLrdMYnjLa-YODcr5cyW7YE2l6RnopumyHDPbMV6asEyZkAmAwxd0qq9qQ8DMwjRxLudbawfitWjhjALIJu5q9k_desvB7O3_1mR7qBDgnX0lZgGVH0y9VcNycZIz4Va8CEYO3">
            <a:extLst>
              <a:ext uri="{FF2B5EF4-FFF2-40B4-BE49-F238E27FC236}">
                <a16:creationId xmlns:a16="http://schemas.microsoft.com/office/drawing/2014/main" id="{A65086A8-88D1-DA4F-BF7B-8D30B576A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7" t="2385" r="23771" b="84600"/>
          <a:stretch/>
        </p:blipFill>
        <p:spPr bwMode="auto">
          <a:xfrm>
            <a:off x="3852534" y="5722980"/>
            <a:ext cx="2560431" cy="10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6AEC7C-ABCB-F64A-86BC-052ECA23AA7A}"/>
              </a:ext>
            </a:extLst>
          </p:cNvPr>
          <p:cNvSpPr/>
          <p:nvPr/>
        </p:nvSpPr>
        <p:spPr>
          <a:xfrm>
            <a:off x="272729" y="2117599"/>
            <a:ext cx="45866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High-quality assemblies for </a:t>
            </a:r>
            <a:r>
              <a:rPr lang="en-US" sz="2000" b="1" u="sng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~150,000 genomes</a:t>
            </a:r>
            <a:r>
              <a:rPr lang="en-US" sz="20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spanning </a:t>
            </a:r>
            <a:r>
              <a:rPr lang="en-US" sz="2000" b="1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~50 datasets</a:t>
            </a:r>
            <a:br>
              <a:rPr lang="en-US" sz="2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from around the world and across the human body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Uncover </a:t>
            </a:r>
            <a:r>
              <a:rPr lang="en-US" sz="2000" b="1" u="sng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~5,000 species-level </a:t>
            </a:r>
            <a:r>
              <a:rPr lang="en-US" sz="2000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genome bins (SGB)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77% species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were never described before in public repositories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E208050-7F9F-E642-A5EE-92B5E343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4B42FDC-7C11-3540-AB67-9D96A73B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81B1-495B-B249-8968-06078593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Strain-specific functional novelty abounds body- and world-wide, and is analytically accessible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14D9C-1FA2-5942-AFDD-8E97F9CB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1C242F-20BE-4F6C-ABA6-9DCC8641EF60}" type="slidenum">
              <a:rPr lang="en-US" sz="1400">
                <a:solidFill>
                  <a:srgbClr val="FFFFFF"/>
                </a:solidFill>
                <a:latin typeface="Arial" charset="0"/>
                <a:ea typeface="ＭＳ Ｐゴシック" pitchFamily="1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>
              <a:solidFill>
                <a:srgbClr val="FFFFFF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50" name="Picture 2" descr="https://lh3.googleusercontent.com/Y1hl5pdext3PLG4yb9NXIiL4I2YEpK3l21H-sGBk2BbU4vwVA9xowiHpRM6R6Zg97Ynj8954RLTkc_GW1ZPcMOqVE_40BgkQQk8FoImkA3kQm20D6awpyEPBN_wHkbJ-QkXKHSmi">
            <a:extLst>
              <a:ext uri="{FF2B5EF4-FFF2-40B4-BE49-F238E27FC236}">
                <a16:creationId xmlns:a16="http://schemas.microsoft.com/office/drawing/2014/main" id="{B103A0E1-E1AA-A840-8978-BB6F7A5D9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1" b="47022"/>
          <a:stretch/>
        </p:blipFill>
        <p:spPr bwMode="auto">
          <a:xfrm>
            <a:off x="374175" y="1106996"/>
            <a:ext cx="3696858" cy="31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091B9-2693-4C42-B4A0-00C2DB58F354}"/>
              </a:ext>
            </a:extLst>
          </p:cNvPr>
          <p:cNvSpPr txBox="1"/>
          <p:nvPr/>
        </p:nvSpPr>
        <p:spPr>
          <a:xfrm>
            <a:off x="3955019" y="1320986"/>
            <a:ext cx="2140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Most novelty is from undercharacterized populations...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4DD0-0FF3-5843-89D1-563370CA9BAE}"/>
              </a:ext>
            </a:extLst>
          </p:cNvPr>
          <p:cNvSpPr txBox="1"/>
          <p:nvPr/>
        </p:nvSpPr>
        <p:spPr>
          <a:xfrm>
            <a:off x="6095999" y="1988433"/>
            <a:ext cx="21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...but some is prevalent...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C80E6B-2771-8546-BCD8-EB2046638962}"/>
              </a:ext>
            </a:extLst>
          </p:cNvPr>
          <p:cNvSpPr txBox="1"/>
          <p:nvPr/>
        </p:nvSpPr>
        <p:spPr>
          <a:xfrm>
            <a:off x="4936176" y="3099242"/>
            <a:ext cx="286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...and e</a:t>
            </a:r>
            <a:r>
              <a:rPr lang="en-US" dirty="0"/>
              <a:t>xpand the genetic and functional diversity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806E5B-B261-484E-BAA0-74E9312BD09D}"/>
              </a:ext>
            </a:extLst>
          </p:cNvPr>
          <p:cNvGrpSpPr/>
          <p:nvPr/>
        </p:nvGrpSpPr>
        <p:grpSpPr>
          <a:xfrm>
            <a:off x="7859757" y="892072"/>
            <a:ext cx="3051924" cy="5441638"/>
            <a:chOff x="5919045" y="1037571"/>
            <a:chExt cx="3051924" cy="5441638"/>
          </a:xfrm>
        </p:grpSpPr>
        <p:pic>
          <p:nvPicPr>
            <p:cNvPr id="2052" name="Picture 4" descr="https://lh4.googleusercontent.com/FB_H_NZyHhLwqEoTR2BBmVE3S-IiBpzowVgiPMxzqjpM21XrWiPGVxIzcf74MCkWxq6d5hCFxbINe8ngwoQzzucVSIvocxkVXFc_SJ0_0u5xO9gENDR7BarJRnt7zWQpEoau9teZ">
              <a:extLst>
                <a:ext uri="{FF2B5EF4-FFF2-40B4-BE49-F238E27FC236}">
                  <a16:creationId xmlns:a16="http://schemas.microsoft.com/office/drawing/2014/main" id="{ADEAD42B-8653-5947-BBB9-7C225C863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1" r="57772" b="19227"/>
            <a:stretch/>
          </p:blipFill>
          <p:spPr bwMode="auto">
            <a:xfrm>
              <a:off x="5923722" y="1037571"/>
              <a:ext cx="3047247" cy="544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2AE15E-D9E8-4141-8101-67414C7C4302}"/>
                </a:ext>
              </a:extLst>
            </p:cNvPr>
            <p:cNvSpPr/>
            <p:nvPr/>
          </p:nvSpPr>
          <p:spPr bwMode="auto">
            <a:xfrm>
              <a:off x="8305800" y="4419600"/>
              <a:ext cx="665169" cy="1905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FBB502-EEC9-C547-8002-2D016204A8B8}"/>
                </a:ext>
              </a:extLst>
            </p:cNvPr>
            <p:cNvSpPr/>
            <p:nvPr/>
          </p:nvSpPr>
          <p:spPr bwMode="auto">
            <a:xfrm>
              <a:off x="5919045" y="6156960"/>
              <a:ext cx="211789" cy="3222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0E6665-E2C5-ED45-BC3F-6FACC29889FE}"/>
                </a:ext>
              </a:extLst>
            </p:cNvPr>
            <p:cNvSpPr/>
            <p:nvPr/>
          </p:nvSpPr>
          <p:spPr bwMode="auto">
            <a:xfrm>
              <a:off x="5923400" y="1082040"/>
              <a:ext cx="155184" cy="3309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43CFEE-7B3A-F14A-8FDF-CC7406A1FC7B}"/>
              </a:ext>
            </a:extLst>
          </p:cNvPr>
          <p:cNvGrpSpPr/>
          <p:nvPr/>
        </p:nvGrpSpPr>
        <p:grpSpPr>
          <a:xfrm>
            <a:off x="4087353" y="3676779"/>
            <a:ext cx="3800706" cy="3084394"/>
            <a:chOff x="1990495" y="3697406"/>
            <a:chExt cx="3800706" cy="3084394"/>
          </a:xfrm>
        </p:grpSpPr>
        <p:pic>
          <p:nvPicPr>
            <p:cNvPr id="2054" name="Picture 6" descr="https://lh4.googleusercontent.com/2w6aBiNt3VGX_lwpnVggSi7C7KB5wt2ZdqLV383yEkm6Ffkk1z8NpfRRVgmtSGks_-57Got9B393OnLU-A2zyV9PYmii1GP3ApU69_GlT0bSnGv1HTUTb_-sILuclFghyneZ15PR">
              <a:extLst>
                <a:ext uri="{FF2B5EF4-FFF2-40B4-BE49-F238E27FC236}">
                  <a16:creationId xmlns:a16="http://schemas.microsoft.com/office/drawing/2014/main" id="{40EB4BC1-2403-CD4D-9931-AE66DDC2C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63" b="49962"/>
            <a:stretch/>
          </p:blipFill>
          <p:spPr bwMode="auto">
            <a:xfrm>
              <a:off x="2057401" y="3827625"/>
              <a:ext cx="3733800" cy="295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5C821-AF39-7F45-9C33-ED659393E136}"/>
                </a:ext>
              </a:extLst>
            </p:cNvPr>
            <p:cNvSpPr/>
            <p:nvPr/>
          </p:nvSpPr>
          <p:spPr bwMode="auto">
            <a:xfrm>
              <a:off x="1990495" y="3697406"/>
              <a:ext cx="500141" cy="5857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6F9DE87-689B-1E45-BDF4-8E26A9211B04}"/>
              </a:ext>
            </a:extLst>
          </p:cNvPr>
          <p:cNvSpPr/>
          <p:nvPr/>
        </p:nvSpPr>
        <p:spPr>
          <a:xfrm>
            <a:off x="238539" y="4262497"/>
            <a:ext cx="3633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known SGBs (</a:t>
            </a:r>
            <a:r>
              <a:rPr lang="en-US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kSGBs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overlap of SGBs containing both existing microbial genomes (including other metagenomic assemblies) and genomes reconstructed here </a:t>
            </a:r>
          </a:p>
          <a:p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unknown SGBs (</a:t>
            </a:r>
            <a:r>
              <a:rPr lang="en-US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uSGBs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SGBs with only genomes reconstructed here and without existing isolate or metagenomically assembled genomes</a:t>
            </a:r>
            <a:endParaRPr lang="en-US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7643" y="1859340"/>
            <a:ext cx="10936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Characterization of novel microbial genes </a:t>
            </a:r>
          </a:p>
          <a:p>
            <a:pPr algn="ctr"/>
            <a:r>
              <a:rPr lang="en-US" sz="6600" dirty="0"/>
              <a:t>(assembly-based)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17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>
            <a:extLst>
              <a:ext uri="{FF2B5EF4-FFF2-40B4-BE49-F238E27FC236}">
                <a16:creationId xmlns:a16="http://schemas.microsoft.com/office/drawing/2014/main" id="{7531AEDB-8D18-6846-8CCA-E38DBE5B8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71217"/>
            <a:ext cx="9144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CN" sz="1600" b="1" dirty="0">
                <a:latin typeface="Courier New" panose="02070309020205020404" pitchFamily="49" charset="0"/>
              </a:rPr>
              <a:t>TTGGAAAACATTCATGATTTATGGGATAGAGCTTTAGATCAAATTGAAAAAAAATTAAGCAAACCTAGTTTTGAAACCTGGCTCAAATCGACAAAAGCTCATGCTTTACAAGGAGACACGCTCATTATTACTGCACCTAATGATTTTGCACGGGACTGGTTAGAATCTAGGTATTCTAATTTAATTGCTGAAACACTTTATGATCTTACGGGGGAAGAGTTAGATGTAAAATTTATTATTCCTCCTAACCAGGCCGAGGAAGAATTCGATATTCAAACTCCTAAAAAGAAAGTCAATAAAGACGAAGGAGCAGAATTTCCTCAAAGCATGCTAAATTCGAAGTATACCTTTGATACATTTGTTATCGGATCTGGAAATCGGTTTGCGCATGCAGCTTCTTTAGCAGTAGCAGAAGCGCCGGCTAAAGCGTATAATCCGCTTTTTATTTACGGGGGAGTAGGATTAGGCAAAACACACTTAATGCACGCCATAGGCCACTATGTGTTAGATCATAATCCTGCCGCGAAAGTCGTGTACTTATCATCTGAAAAATTCACAAACGAGTTTATTAACTCTATTCGTGACAATAAAGCAGTAGAATTCCGCAACAAATACCGTAATGTAGATGTTTTACTGATTGATGATATTCAATTCTTAGCAGGTAAAGAGCAGACACAAGAAGAATTTTTCCATACGTTTAATACGCTTCACGAAGAAAGCAAGCAGATTGTCATCTCAAGTGATCGACCGCCGAAAGAAATTCCTACACTTGAAGATCGACTTCGCTCTCGCTTTGAATGGGGCCTTATTACAGACATCACACCACCAGATTTGGAAACACGAATTGCTATTTTGCCGCGAAAGTCGTGTACTTATCATCTGAAAAATTCACAAACGAGTTTATTAACTCTATTCGTGACAATAAAGCAGTAGAATTCCGCAACAAATACCGTAATGTAGATGTTTTACTGATTGATGATATTCAATTCTTAGCAGGTAAAGAGCAGACACAAGAAGAATTTTTCCATACGTTTAATACGCTTCACGAAGAAAGCAAGCAGATTGTCATCTCAAGTGATCGACCGCCGAAAGAAATTCCTACACTTGAAGATCGACTTCGCTCTCGCTTTGAATGGGGCCTTATTACAGACATCACACCACCAGATTTGGAAACACGAATTGCTATTTTGCCGCGAAAGTCGTGTACTTATCATCTGAAAAATTCACAAACGAGTTTATTAACTCTATTCGTGACAATAAAGCAGTAGAATTCCGCAACAAATACCGTAATGTAGATGTTTTACTGATTGATGATATTCAATTCTTAGCAGGTAAAGAGCAGACACAAGAAGAATTTTTCCATACGTTTAATACGCTTCACGAAGAAAGCAAGCAGATTGTCATCTCAAGTGATCGACCGCCGAAAGAAATTCCTACACTTGAAGATCGACTTCGCTCTCGCTTTGAATGGGGCCTTATTACAGACATCACACCACCAGATTTGGAAACACGAATTGCTATTTTGTCGCTCTC</a:t>
            </a:r>
          </a:p>
        </p:txBody>
      </p:sp>
      <p:sp>
        <p:nvSpPr>
          <p:cNvPr id="23556" name="文本占位符 10">
            <a:extLst>
              <a:ext uri="{FF2B5EF4-FFF2-40B4-BE49-F238E27FC236}">
                <a16:creationId xmlns:a16="http://schemas.microsoft.com/office/drawing/2014/main" id="{8CB79E32-49E4-6448-9577-6AD5BF82365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35187" y="2235200"/>
            <a:ext cx="7921625" cy="215900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3200" b="1" dirty="0">
                <a:ea typeface="ＭＳ Ｐゴシック" panose="020B0600070205080204" pitchFamily="34" charset="-128"/>
              </a:rPr>
              <a:t>Determine the biochemical and biological function of each nucleotide in a genome</a:t>
            </a:r>
          </a:p>
          <a:p>
            <a:endParaRPr lang="en-US" altLang="zh-CN" sz="3200" b="1" dirty="0">
              <a:ea typeface="ＭＳ Ｐゴシック" panose="020B0600070205080204" pitchFamily="34" charset="-128"/>
            </a:endParaRPr>
          </a:p>
          <a:p>
            <a:pPr algn="r"/>
            <a:r>
              <a:rPr lang="en-US" altLang="zh-CN" sz="2400" b="1" i="1" dirty="0">
                <a:ea typeface="ＭＳ Ｐゴシック" panose="020B0600070205080204" pitchFamily="34" charset="-128"/>
              </a:rPr>
              <a:t>--The aim of genome annotation</a:t>
            </a:r>
            <a:endParaRPr lang="zh-CN" altLang="en-US" sz="2400" b="1" i="1" dirty="0">
              <a:ea typeface="ＭＳ Ｐゴシック" panose="020B0600070205080204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8AE7A8-0355-8747-9A58-98A787ADBA9E}"/>
              </a:ext>
            </a:extLst>
          </p:cNvPr>
          <p:cNvSpPr txBox="1">
            <a:spLocks/>
          </p:cNvSpPr>
          <p:nvPr/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4000" dirty="0"/>
              <a:t>Genome annotation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F76ECD5-FA09-404D-8012-4139A922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792CB3-904A-1542-B176-7F83071C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0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3">
            <a:extLst>
              <a:ext uri="{FF2B5EF4-FFF2-40B4-BE49-F238E27FC236}">
                <a16:creationId xmlns:a16="http://schemas.microsoft.com/office/drawing/2014/main" id="{9EBF5B2F-4726-1A4F-ACFD-558B3EFF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68" y="136527"/>
            <a:ext cx="8177213" cy="868362"/>
          </a:xfrm>
        </p:spPr>
        <p:txBody>
          <a:bodyPr>
            <a:noAutofit/>
          </a:bodyPr>
          <a:lstStyle/>
          <a:p>
            <a:pPr algn="l"/>
            <a:r>
              <a:rPr lang="en-US" altLang="zh-CN" sz="4000" dirty="0">
                <a:ea typeface="ＭＳ Ｐゴシック" panose="020B0600070205080204" pitchFamily="34" charset="-128"/>
              </a:rPr>
              <a:t>Three layers of genome annotation</a:t>
            </a:r>
            <a:endParaRPr lang="zh-CN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24579" name="内容占位符 5">
            <a:extLst>
              <a:ext uri="{FF2B5EF4-FFF2-40B4-BE49-F238E27FC236}">
                <a16:creationId xmlns:a16="http://schemas.microsoft.com/office/drawing/2014/main" id="{B901EBC9-0B01-B944-A845-A38EC07BF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942" y="1143757"/>
            <a:ext cx="6466945" cy="5040313"/>
          </a:xfrm>
        </p:spPr>
        <p:txBody>
          <a:bodyPr/>
          <a:lstStyle/>
          <a:p>
            <a:r>
              <a:rPr lang="en-US" altLang="zh-CN" b="1" dirty="0">
                <a:ea typeface="ＭＳ Ｐゴシック" panose="020B0600070205080204" pitchFamily="34" charset="-128"/>
              </a:rPr>
              <a:t>Where?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Finding genomic landmarks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Gene finding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ncRNA &amp; regulatory regions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Repetitive elements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Mapping variations</a:t>
            </a:r>
          </a:p>
          <a:p>
            <a:r>
              <a:rPr lang="en-US" altLang="zh-CN" b="1" dirty="0">
                <a:ea typeface="ＭＳ Ｐゴシック" panose="020B0600070205080204" pitchFamily="34" charset="-128"/>
              </a:rPr>
              <a:t>What?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Assign putative functions</a:t>
            </a:r>
          </a:p>
          <a:p>
            <a:r>
              <a:rPr lang="en-US" altLang="zh-CN" b="1" dirty="0">
                <a:ea typeface="ＭＳ Ｐゴシック" panose="020B0600070205080204" pitchFamily="34" charset="-128"/>
              </a:rPr>
              <a:t>How?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Relate the genome to biological processes</a:t>
            </a:r>
          </a:p>
          <a:p>
            <a:pPr lvl="1"/>
            <a:r>
              <a:rPr lang="en-US" altLang="zh-CN" dirty="0">
                <a:ea typeface="ＭＳ Ｐゴシック" panose="020B0600070205080204" pitchFamily="34" charset="-128"/>
              </a:rPr>
              <a:t>Identify potential bioactivity</a:t>
            </a:r>
          </a:p>
          <a:p>
            <a:endParaRPr lang="en-US" altLang="zh-CN" sz="2600" dirty="0">
              <a:ea typeface="ＭＳ Ｐゴシック" panose="020B0600070205080204" pitchFamily="34" charset="-128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2A50F18-BAEC-2142-8335-0C6651C5EB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51263" y="500062"/>
            <a:ext cx="3728754" cy="6105526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4581" name="矩形 8">
            <a:extLst>
              <a:ext uri="{FF2B5EF4-FFF2-40B4-BE49-F238E27FC236}">
                <a16:creationId xmlns:a16="http://schemas.microsoft.com/office/drawing/2014/main" id="{8CAEA0EF-B586-1243-BD1F-FA68932E9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8" y="6200702"/>
            <a:ext cx="432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875"/>
              </a:spcBef>
            </a:pPr>
            <a:r>
              <a:rPr lang="en-US" altLang="zh-CN" sz="1400" i="1"/>
              <a:t>Stein, L. 2001. Nature Reviews genetics 2:493-503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17B7EC-D9ED-884F-91F3-F7BB0A02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9F882-060D-694B-9AC1-978BBBF6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the basics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Given one (or more) large (enough) contigs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Figure out where open reading frames (ORFs) start and stop.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Quality control them.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Figure out what they are (protein coding, </a:t>
            </a:r>
            <a:r>
              <a:rPr lang="en-US" sz="3200" dirty="0" err="1"/>
              <a:t>rRNAs</a:t>
            </a:r>
            <a:r>
              <a:rPr lang="en-US" sz="3200" dirty="0"/>
              <a:t>, </a:t>
            </a:r>
            <a:r>
              <a:rPr lang="en-US" sz="3200" dirty="0" err="1"/>
              <a:t>tRNAs</a:t>
            </a:r>
            <a:r>
              <a:rPr lang="en-US" sz="3200" dirty="0"/>
              <a:t>, etc.)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Figure out what they do (functional annotation).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Quality control those.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3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and then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Screen Shot 2012-03-05 at 8.06.15 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5" y="899887"/>
            <a:ext cx="10196070" cy="577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3209341"/>
            <a:ext cx="4248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More on protein secondary structure analysis later</a:t>
            </a:r>
            <a:r>
              <a:rPr lang="mr-IN" sz="2800" dirty="0">
                <a:solidFill>
                  <a:srgbClr val="C00000"/>
                </a:solidFill>
              </a:rPr>
              <a:t>…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0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F531-DEAE-0A4D-B121-E63F1E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MetaWIBELE</a:t>
            </a:r>
            <a:r>
              <a:rPr lang="en-US" dirty="0"/>
              <a:t>: </a:t>
            </a:r>
            <a:r>
              <a:rPr lang="en-US" sz="3100" dirty="0"/>
              <a:t>W</a:t>
            </a:r>
            <a:r>
              <a:rPr lang="en-US" sz="2700" b="0" dirty="0"/>
              <a:t>orkflow to </a:t>
            </a:r>
            <a:r>
              <a:rPr lang="en-US" sz="3100" dirty="0"/>
              <a:t>I</a:t>
            </a:r>
            <a:r>
              <a:rPr lang="en-US" sz="2700" b="0" dirty="0"/>
              <a:t>dentify novel </a:t>
            </a:r>
            <a:r>
              <a:rPr lang="en-US" sz="3100" dirty="0"/>
              <a:t>B</a:t>
            </a:r>
            <a:r>
              <a:rPr lang="en-US" sz="2700" b="0" dirty="0"/>
              <a:t>ioactive </a:t>
            </a:r>
            <a:r>
              <a:rPr lang="en-US" sz="3100" dirty="0"/>
              <a:t>Ele</a:t>
            </a:r>
            <a:r>
              <a:rPr lang="en-US" sz="2700" b="0" dirty="0"/>
              <a:t>ments in microbiome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AD0CA-2C50-D040-BA48-023E8F70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4492EA-3E5D-A440-849E-D7F36F4438C9}"/>
              </a:ext>
            </a:extLst>
          </p:cNvPr>
          <p:cNvGrpSpPr/>
          <p:nvPr/>
        </p:nvGrpSpPr>
        <p:grpSpPr>
          <a:xfrm>
            <a:off x="276681" y="916131"/>
            <a:ext cx="3665244" cy="2260788"/>
            <a:chOff x="276681" y="916131"/>
            <a:chExt cx="3665244" cy="22607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4C0C0D-98B7-5A42-9E1B-24B527F0C486}"/>
                </a:ext>
              </a:extLst>
            </p:cNvPr>
            <p:cNvSpPr txBox="1"/>
            <p:nvPr/>
          </p:nvSpPr>
          <p:spPr>
            <a:xfrm>
              <a:off x="276681" y="916131"/>
              <a:ext cx="32817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Metagenomes (DNA reads)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355E2A-1B51-0146-B7A3-B5938F836B55}"/>
                </a:ext>
              </a:extLst>
            </p:cNvPr>
            <p:cNvGrpSpPr/>
            <p:nvPr/>
          </p:nvGrpSpPr>
          <p:grpSpPr>
            <a:xfrm>
              <a:off x="344404" y="1358351"/>
              <a:ext cx="3597521" cy="1818568"/>
              <a:chOff x="344404" y="1358351"/>
              <a:chExt cx="3597521" cy="181856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3C9E53-0CF5-1C43-AABD-FB829453E143}"/>
                  </a:ext>
                </a:extLst>
              </p:cNvPr>
              <p:cNvSpPr/>
              <p:nvPr/>
            </p:nvSpPr>
            <p:spPr>
              <a:xfrm>
                <a:off x="344404" y="1358351"/>
                <a:ext cx="3597521" cy="18185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DEAB9F-97AE-134B-8976-AB358186481E}"/>
                  </a:ext>
                </a:extLst>
              </p:cNvPr>
              <p:cNvCxnSpPr/>
              <p:nvPr/>
            </p:nvCxnSpPr>
            <p:spPr>
              <a:xfrm>
                <a:off x="565091" y="1714987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1264BC0-824D-524B-9C8A-33F6F4B9C512}"/>
                  </a:ext>
                </a:extLst>
              </p:cNvPr>
              <p:cNvCxnSpPr/>
              <p:nvPr/>
            </p:nvCxnSpPr>
            <p:spPr>
              <a:xfrm>
                <a:off x="1040898" y="1893280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02FE346-BB8E-194B-9D3E-3474AC6509EF}"/>
                  </a:ext>
                </a:extLst>
              </p:cNvPr>
              <p:cNvCxnSpPr/>
              <p:nvPr/>
            </p:nvCxnSpPr>
            <p:spPr>
              <a:xfrm>
                <a:off x="564234" y="2267634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8074F18-E5E0-4848-8A4B-FE510832B8A8}"/>
                  </a:ext>
                </a:extLst>
              </p:cNvPr>
              <p:cNvCxnSpPr/>
              <p:nvPr/>
            </p:nvCxnSpPr>
            <p:spPr>
              <a:xfrm>
                <a:off x="2031500" y="2223089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0CD2139-8018-3049-8345-9FD5947180E8}"/>
                  </a:ext>
                </a:extLst>
              </p:cNvPr>
              <p:cNvCxnSpPr/>
              <p:nvPr/>
            </p:nvCxnSpPr>
            <p:spPr>
              <a:xfrm>
                <a:off x="2257226" y="2362805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D062B73-8025-424D-B1B5-B9C3F2EA50D7}"/>
                  </a:ext>
                </a:extLst>
              </p:cNvPr>
              <p:cNvCxnSpPr/>
              <p:nvPr/>
            </p:nvCxnSpPr>
            <p:spPr>
              <a:xfrm>
                <a:off x="1480290" y="2362805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E0C728-6884-7C49-8830-0B57D0C69390}"/>
                  </a:ext>
                </a:extLst>
              </p:cNvPr>
              <p:cNvCxnSpPr/>
              <p:nvPr/>
            </p:nvCxnSpPr>
            <p:spPr>
              <a:xfrm>
                <a:off x="1634346" y="2568872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57C946A-313D-594D-BFBC-5E272F966C13}"/>
                  </a:ext>
                </a:extLst>
              </p:cNvPr>
              <p:cNvCxnSpPr/>
              <p:nvPr/>
            </p:nvCxnSpPr>
            <p:spPr>
              <a:xfrm>
                <a:off x="1802810" y="2897683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43F89B4-5DF9-D54B-A62F-FC9BD447FF28}"/>
                  </a:ext>
                </a:extLst>
              </p:cNvPr>
              <p:cNvCxnSpPr/>
              <p:nvPr/>
            </p:nvCxnSpPr>
            <p:spPr>
              <a:xfrm>
                <a:off x="1497458" y="1714987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5DD786F-BD8C-2149-8CD4-B9D847C54305}"/>
                  </a:ext>
                </a:extLst>
              </p:cNvPr>
              <p:cNvCxnSpPr/>
              <p:nvPr/>
            </p:nvCxnSpPr>
            <p:spPr>
              <a:xfrm>
                <a:off x="2616816" y="2568872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81093D6-5B37-1942-BA53-8E6599114AE2}"/>
                  </a:ext>
                </a:extLst>
              </p:cNvPr>
              <p:cNvCxnSpPr/>
              <p:nvPr/>
            </p:nvCxnSpPr>
            <p:spPr>
              <a:xfrm>
                <a:off x="2999340" y="2362805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1792D0D-5C07-8342-BB70-4416D1697C50}"/>
                  </a:ext>
                </a:extLst>
              </p:cNvPr>
              <p:cNvCxnSpPr/>
              <p:nvPr/>
            </p:nvCxnSpPr>
            <p:spPr>
              <a:xfrm>
                <a:off x="3186732" y="1728874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CC71C2-D5EE-F148-AB3D-8E411C503C66}"/>
                  </a:ext>
                </a:extLst>
              </p:cNvPr>
              <p:cNvCxnSpPr/>
              <p:nvPr/>
            </p:nvCxnSpPr>
            <p:spPr>
              <a:xfrm>
                <a:off x="2293464" y="1926978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65D0A1F-CA31-D547-9ADD-26C4CAE27F1E}"/>
                  </a:ext>
                </a:extLst>
              </p:cNvPr>
              <p:cNvCxnSpPr/>
              <p:nvPr/>
            </p:nvCxnSpPr>
            <p:spPr>
              <a:xfrm>
                <a:off x="831578" y="2541098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335CFBC-762A-CB4B-B63A-53D5E08D4813}"/>
                  </a:ext>
                </a:extLst>
              </p:cNvPr>
              <p:cNvCxnSpPr/>
              <p:nvPr/>
            </p:nvCxnSpPr>
            <p:spPr>
              <a:xfrm>
                <a:off x="1149222" y="2784733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54C51EE-01B1-DE4E-88C3-61D61A951903}"/>
                  </a:ext>
                </a:extLst>
              </p:cNvPr>
              <p:cNvCxnSpPr/>
              <p:nvPr/>
            </p:nvCxnSpPr>
            <p:spPr>
              <a:xfrm>
                <a:off x="831579" y="2963038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C53DAE4-F9D8-8447-8217-6E19A8155B2D}"/>
                  </a:ext>
                </a:extLst>
              </p:cNvPr>
              <p:cNvCxnSpPr/>
              <p:nvPr/>
            </p:nvCxnSpPr>
            <p:spPr>
              <a:xfrm>
                <a:off x="1212210" y="2071573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94B0A7B-AC27-9940-84A8-7E5AD20531E3}"/>
                  </a:ext>
                </a:extLst>
              </p:cNvPr>
              <p:cNvCxnSpPr/>
              <p:nvPr/>
            </p:nvCxnSpPr>
            <p:spPr>
              <a:xfrm>
                <a:off x="2673921" y="2885837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7BF4924-CCD8-CC4B-824A-1DA38E32B248}"/>
                  </a:ext>
                </a:extLst>
              </p:cNvPr>
              <p:cNvCxnSpPr/>
              <p:nvPr/>
            </p:nvCxnSpPr>
            <p:spPr>
              <a:xfrm>
                <a:off x="3076514" y="2071573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87DF01A-4F8B-C842-996E-197130B6BF74}"/>
                  </a:ext>
                </a:extLst>
              </p:cNvPr>
              <p:cNvCxnSpPr/>
              <p:nvPr/>
            </p:nvCxnSpPr>
            <p:spPr>
              <a:xfrm>
                <a:off x="2336852" y="1601001"/>
                <a:ext cx="610704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151B13A-0956-0A45-9A17-AE84728D457E}"/>
              </a:ext>
            </a:extLst>
          </p:cNvPr>
          <p:cNvGrpSpPr/>
          <p:nvPr/>
        </p:nvGrpSpPr>
        <p:grpSpPr>
          <a:xfrm>
            <a:off x="282559" y="5916018"/>
            <a:ext cx="5555285" cy="623832"/>
            <a:chOff x="282559" y="5916018"/>
            <a:chExt cx="5555285" cy="623832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18FD84E-1D6A-C34C-97E6-A194F516334F}"/>
                </a:ext>
              </a:extLst>
            </p:cNvPr>
            <p:cNvGrpSpPr/>
            <p:nvPr/>
          </p:nvGrpSpPr>
          <p:grpSpPr>
            <a:xfrm>
              <a:off x="282559" y="6170518"/>
              <a:ext cx="3806110" cy="369332"/>
              <a:chOff x="1759926" y="6299126"/>
              <a:chExt cx="3806110" cy="369332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5B58E375-BEB0-C444-B161-C812EDC2A4B6}"/>
                  </a:ext>
                </a:extLst>
              </p:cNvPr>
              <p:cNvSpPr txBox="1"/>
              <p:nvPr/>
            </p:nvSpPr>
            <p:spPr>
              <a:xfrm>
                <a:off x="1984478" y="6299126"/>
                <a:ext cx="3581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Remote homology to known protein</a:t>
                </a:r>
              </a:p>
            </p:txBody>
          </p:sp>
          <p:sp>
            <p:nvSpPr>
              <p:cNvPr id="228" name="Wave 227">
                <a:extLst>
                  <a:ext uri="{FF2B5EF4-FFF2-40B4-BE49-F238E27FC236}">
                    <a16:creationId xmlns:a16="http://schemas.microsoft.com/office/drawing/2014/main" id="{2B2E5C3E-450A-0644-8B7F-518DA9EDC1C6}"/>
                  </a:ext>
                </a:extLst>
              </p:cNvPr>
              <p:cNvSpPr/>
              <p:nvPr/>
            </p:nvSpPr>
            <p:spPr>
              <a:xfrm>
                <a:off x="1759926" y="6381356"/>
                <a:ext cx="244027" cy="221501"/>
              </a:xfrm>
              <a:prstGeom prst="wav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5CDE49-35BF-F74B-9F0A-BF158765B4ED}"/>
                </a:ext>
              </a:extLst>
            </p:cNvPr>
            <p:cNvGrpSpPr/>
            <p:nvPr/>
          </p:nvGrpSpPr>
          <p:grpSpPr>
            <a:xfrm>
              <a:off x="292104" y="5916018"/>
              <a:ext cx="5545740" cy="497404"/>
              <a:chOff x="292104" y="5916018"/>
              <a:chExt cx="5545740" cy="497404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811D05D1-7921-CB48-8954-7C8C6EDA4D5C}"/>
                  </a:ext>
                </a:extLst>
              </p:cNvPr>
              <p:cNvGrpSpPr/>
              <p:nvPr/>
            </p:nvGrpSpPr>
            <p:grpSpPr>
              <a:xfrm>
                <a:off x="292104" y="5916018"/>
                <a:ext cx="3703117" cy="369332"/>
                <a:chOff x="1759926" y="6315467"/>
                <a:chExt cx="3703117" cy="369332"/>
              </a:xfrm>
            </p:grpSpPr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499F2D82-15B1-4340-899C-BB6C93CE331C}"/>
                    </a:ext>
                  </a:extLst>
                </p:cNvPr>
                <p:cNvSpPr txBox="1"/>
                <p:nvPr/>
              </p:nvSpPr>
              <p:spPr>
                <a:xfrm>
                  <a:off x="2002096" y="6315467"/>
                  <a:ext cx="34609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Strong homology to known protein</a:t>
                  </a:r>
                </a:p>
              </p:txBody>
            </p:sp>
            <p:sp>
              <p:nvSpPr>
                <p:cNvPr id="223" name="Wave 222">
                  <a:extLst>
                    <a:ext uri="{FF2B5EF4-FFF2-40B4-BE49-F238E27FC236}">
                      <a16:creationId xmlns:a16="http://schemas.microsoft.com/office/drawing/2014/main" id="{19D5F406-4087-FB42-8C2C-CD59C95A9809}"/>
                    </a:ext>
                  </a:extLst>
                </p:cNvPr>
                <p:cNvSpPr/>
                <p:nvPr/>
              </p:nvSpPr>
              <p:spPr>
                <a:xfrm>
                  <a:off x="1759926" y="6381356"/>
                  <a:ext cx="244027" cy="221501"/>
                </a:xfrm>
                <a:prstGeom prst="wav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1A9731E7-54DD-BB4D-8A75-8C18E170F1C7}"/>
                  </a:ext>
                </a:extLst>
              </p:cNvPr>
              <p:cNvGrpSpPr/>
              <p:nvPr/>
            </p:nvGrpSpPr>
            <p:grpSpPr>
              <a:xfrm>
                <a:off x="4059465" y="6044090"/>
                <a:ext cx="1778379" cy="369332"/>
                <a:chOff x="1759926" y="6299126"/>
                <a:chExt cx="1778379" cy="369332"/>
              </a:xfrm>
            </p:grpSpPr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122F9C46-271D-9340-9E15-1C6867DBFBD3}"/>
                    </a:ext>
                  </a:extLst>
                </p:cNvPr>
                <p:cNvSpPr txBox="1"/>
                <p:nvPr/>
              </p:nvSpPr>
              <p:spPr>
                <a:xfrm>
                  <a:off x="2075917" y="6299126"/>
                  <a:ext cx="14623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Novel protein</a:t>
                  </a:r>
                </a:p>
              </p:txBody>
            </p:sp>
            <p:sp>
              <p:nvSpPr>
                <p:cNvPr id="231" name="Wave 230">
                  <a:extLst>
                    <a:ext uri="{FF2B5EF4-FFF2-40B4-BE49-F238E27FC236}">
                      <a16:creationId xmlns:a16="http://schemas.microsoft.com/office/drawing/2014/main" id="{1F5E26CC-BE04-7346-B751-3AC1348C057F}"/>
                    </a:ext>
                  </a:extLst>
                </p:cNvPr>
                <p:cNvSpPr/>
                <p:nvPr/>
              </p:nvSpPr>
              <p:spPr>
                <a:xfrm>
                  <a:off x="1759926" y="6381356"/>
                  <a:ext cx="244027" cy="221501"/>
                </a:xfrm>
                <a:prstGeom prst="wav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63B157-7A86-BA42-8A8F-CFD045FFA88C}"/>
              </a:ext>
            </a:extLst>
          </p:cNvPr>
          <p:cNvGrpSpPr/>
          <p:nvPr/>
        </p:nvGrpSpPr>
        <p:grpSpPr>
          <a:xfrm>
            <a:off x="6349777" y="5985852"/>
            <a:ext cx="3032058" cy="672540"/>
            <a:chOff x="6349777" y="5985852"/>
            <a:chExt cx="3032058" cy="672540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28FAE6C-CD04-FA47-81D3-4AD6A3F0EB6E}"/>
                </a:ext>
              </a:extLst>
            </p:cNvPr>
            <p:cNvGrpSpPr/>
            <p:nvPr/>
          </p:nvGrpSpPr>
          <p:grpSpPr>
            <a:xfrm>
              <a:off x="6349777" y="5985852"/>
              <a:ext cx="3032058" cy="369332"/>
              <a:chOff x="6769818" y="6359061"/>
              <a:chExt cx="3032058" cy="369332"/>
            </a:xfrm>
          </p:grpSpPr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47F2732B-75A5-C143-9C2A-E699474BECC1}"/>
                  </a:ext>
                </a:extLst>
              </p:cNvPr>
              <p:cNvSpPr txBox="1"/>
              <p:nvPr/>
            </p:nvSpPr>
            <p:spPr>
              <a:xfrm>
                <a:off x="7061189" y="6359061"/>
                <a:ext cx="2740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Annotation from database</a:t>
                </a:r>
              </a:p>
            </p:txBody>
          </p:sp>
          <p:sp>
            <p:nvSpPr>
              <p:cNvPr id="235" name="Multidocument 234">
                <a:extLst>
                  <a:ext uri="{FF2B5EF4-FFF2-40B4-BE49-F238E27FC236}">
                    <a16:creationId xmlns:a16="http://schemas.microsoft.com/office/drawing/2014/main" id="{97645183-D28B-254D-AC3C-5D981D1968A0}"/>
                  </a:ext>
                </a:extLst>
              </p:cNvPr>
              <p:cNvSpPr/>
              <p:nvPr/>
            </p:nvSpPr>
            <p:spPr>
              <a:xfrm>
                <a:off x="6769818" y="6406834"/>
                <a:ext cx="310997" cy="266702"/>
              </a:xfrm>
              <a:prstGeom prst="flowChartMultidocumen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28222A6-8FBA-4848-B574-A0FE65B4B931}"/>
                </a:ext>
              </a:extLst>
            </p:cNvPr>
            <p:cNvSpPr/>
            <p:nvPr/>
          </p:nvSpPr>
          <p:spPr>
            <a:xfrm>
              <a:off x="6646715" y="6289060"/>
              <a:ext cx="25052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Our </a:t>
              </a:r>
              <a:r>
                <a:rPr lang="en-US" i="1" dirty="0"/>
                <a:t>de novo</a:t>
              </a:r>
              <a:r>
                <a:rPr lang="en-US" dirty="0"/>
                <a:t> annotations</a:t>
              </a:r>
            </a:p>
          </p:txBody>
        </p:sp>
        <p:sp>
          <p:nvSpPr>
            <p:cNvPr id="236" name="Multidocument 235">
              <a:extLst>
                <a:ext uri="{FF2B5EF4-FFF2-40B4-BE49-F238E27FC236}">
                  <a16:creationId xmlns:a16="http://schemas.microsoft.com/office/drawing/2014/main" id="{E443F77F-6A67-744F-8A51-0CF902934E23}"/>
                </a:ext>
              </a:extLst>
            </p:cNvPr>
            <p:cNvSpPr/>
            <p:nvPr/>
          </p:nvSpPr>
          <p:spPr>
            <a:xfrm>
              <a:off x="6357476" y="6369621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04918-0BD5-154D-8A92-F995EC300FB5}"/>
              </a:ext>
            </a:extLst>
          </p:cNvPr>
          <p:cNvGrpSpPr/>
          <p:nvPr/>
        </p:nvGrpSpPr>
        <p:grpSpPr>
          <a:xfrm>
            <a:off x="5998166" y="3823538"/>
            <a:ext cx="1584417" cy="1530523"/>
            <a:chOff x="5998166" y="3823538"/>
            <a:chExt cx="1584417" cy="1530523"/>
          </a:xfrm>
        </p:grpSpPr>
        <p:sp>
          <p:nvSpPr>
            <p:cNvPr id="239" name="Wave 238">
              <a:extLst>
                <a:ext uri="{FF2B5EF4-FFF2-40B4-BE49-F238E27FC236}">
                  <a16:creationId xmlns:a16="http://schemas.microsoft.com/office/drawing/2014/main" id="{76FA0DF2-D933-B042-9488-2DDD4CEEF6D7}"/>
                </a:ext>
              </a:extLst>
            </p:cNvPr>
            <p:cNvSpPr/>
            <p:nvPr/>
          </p:nvSpPr>
          <p:spPr>
            <a:xfrm>
              <a:off x="6812673" y="3823538"/>
              <a:ext cx="244027" cy="221501"/>
            </a:xfrm>
            <a:prstGeom prst="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Wave 239">
              <a:extLst>
                <a:ext uri="{FF2B5EF4-FFF2-40B4-BE49-F238E27FC236}">
                  <a16:creationId xmlns:a16="http://schemas.microsoft.com/office/drawing/2014/main" id="{CF817E82-BCD3-C64A-AA6F-1023E614B8FD}"/>
                </a:ext>
              </a:extLst>
            </p:cNvPr>
            <p:cNvSpPr/>
            <p:nvPr/>
          </p:nvSpPr>
          <p:spPr>
            <a:xfrm>
              <a:off x="6535019" y="4455449"/>
              <a:ext cx="244027" cy="221501"/>
            </a:xfrm>
            <a:prstGeom prst="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Wave 240">
              <a:extLst>
                <a:ext uri="{FF2B5EF4-FFF2-40B4-BE49-F238E27FC236}">
                  <a16:creationId xmlns:a16="http://schemas.microsoft.com/office/drawing/2014/main" id="{E6928072-8DB6-C84B-A3F2-51551CFF2B0B}"/>
                </a:ext>
              </a:extLst>
            </p:cNvPr>
            <p:cNvSpPr/>
            <p:nvPr/>
          </p:nvSpPr>
          <p:spPr>
            <a:xfrm>
              <a:off x="5998166" y="5095687"/>
              <a:ext cx="244027" cy="221501"/>
            </a:xfrm>
            <a:prstGeom prst="wav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Wave 241">
              <a:extLst>
                <a:ext uri="{FF2B5EF4-FFF2-40B4-BE49-F238E27FC236}">
                  <a16:creationId xmlns:a16="http://schemas.microsoft.com/office/drawing/2014/main" id="{03035A3F-29DE-3C48-8B62-4B6FE0C3A6A9}"/>
                </a:ext>
              </a:extLst>
            </p:cNvPr>
            <p:cNvSpPr/>
            <p:nvPr/>
          </p:nvSpPr>
          <p:spPr>
            <a:xfrm>
              <a:off x="7338556" y="5132560"/>
              <a:ext cx="244027" cy="221501"/>
            </a:xfrm>
            <a:prstGeom prst="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7983AC-5085-304F-80FD-AFA1BCA85346}"/>
              </a:ext>
            </a:extLst>
          </p:cNvPr>
          <p:cNvGrpSpPr/>
          <p:nvPr/>
        </p:nvGrpSpPr>
        <p:grpSpPr>
          <a:xfrm>
            <a:off x="4018812" y="3246122"/>
            <a:ext cx="3925574" cy="2654677"/>
            <a:chOff x="4018812" y="3246122"/>
            <a:chExt cx="3925574" cy="2654677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8348204-59C8-534B-90B2-E4EAE3DCE472}"/>
                </a:ext>
              </a:extLst>
            </p:cNvPr>
            <p:cNvSpPr txBox="1"/>
            <p:nvPr/>
          </p:nvSpPr>
          <p:spPr>
            <a:xfrm>
              <a:off x="4191509" y="3246122"/>
              <a:ext cx="20521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Characterization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5A8A936A-333A-2742-988B-D0C1B29326C0}"/>
                </a:ext>
              </a:extLst>
            </p:cNvPr>
            <p:cNvGrpSpPr/>
            <p:nvPr/>
          </p:nvGrpSpPr>
          <p:grpSpPr>
            <a:xfrm>
              <a:off x="4286532" y="3708412"/>
              <a:ext cx="3657854" cy="2192387"/>
              <a:chOff x="238539" y="3989641"/>
              <a:chExt cx="3652686" cy="239520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A2B7878B-6963-524D-AD52-F8864CB25A93}"/>
                  </a:ext>
                </a:extLst>
              </p:cNvPr>
              <p:cNvGrpSpPr/>
              <p:nvPr/>
            </p:nvGrpSpPr>
            <p:grpSpPr>
              <a:xfrm>
                <a:off x="401230" y="4087779"/>
                <a:ext cx="3075952" cy="2080379"/>
                <a:chOff x="110053" y="3825299"/>
                <a:chExt cx="3075952" cy="2080379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612FB7DF-39E1-DB43-962C-F45DC72CCF9B}"/>
                    </a:ext>
                  </a:extLst>
                </p:cNvPr>
                <p:cNvSpPr/>
                <p:nvPr/>
              </p:nvSpPr>
              <p:spPr>
                <a:xfrm>
                  <a:off x="195532" y="3825299"/>
                  <a:ext cx="2377414" cy="640073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20B2473F-17BD-874A-A787-4791A8B5CF33}"/>
                    </a:ext>
                  </a:extLst>
                </p:cNvPr>
                <p:cNvSpPr/>
                <p:nvPr/>
              </p:nvSpPr>
              <p:spPr>
                <a:xfrm>
                  <a:off x="1013507" y="4610856"/>
                  <a:ext cx="1310624" cy="501284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30B7B837-1D69-D442-8665-986589380DFC}"/>
                    </a:ext>
                  </a:extLst>
                </p:cNvPr>
                <p:cNvSpPr/>
                <p:nvPr/>
              </p:nvSpPr>
              <p:spPr>
                <a:xfrm>
                  <a:off x="110053" y="5251994"/>
                  <a:ext cx="1828780" cy="653684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144DB401-D35F-7B45-89F0-B95804BDF80D}"/>
                    </a:ext>
                  </a:extLst>
                </p:cNvPr>
                <p:cNvSpPr/>
                <p:nvPr/>
              </p:nvSpPr>
              <p:spPr>
                <a:xfrm>
                  <a:off x="2291932" y="5360635"/>
                  <a:ext cx="894073" cy="501284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Diamond 179">
                  <a:extLst>
                    <a:ext uri="{FF2B5EF4-FFF2-40B4-BE49-F238E27FC236}">
                      <a16:creationId xmlns:a16="http://schemas.microsoft.com/office/drawing/2014/main" id="{A4479ECD-EAE0-5040-9462-312F091F54E2}"/>
                    </a:ext>
                  </a:extLst>
                </p:cNvPr>
                <p:cNvSpPr/>
                <p:nvPr/>
              </p:nvSpPr>
              <p:spPr>
                <a:xfrm>
                  <a:off x="342807" y="5513369"/>
                  <a:ext cx="274317" cy="255963"/>
                </a:xfrm>
                <a:prstGeom prst="diamond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Diamond 180">
                  <a:extLst>
                    <a:ext uri="{FF2B5EF4-FFF2-40B4-BE49-F238E27FC236}">
                      <a16:creationId xmlns:a16="http://schemas.microsoft.com/office/drawing/2014/main" id="{1C13D441-64BA-2B47-9EB4-3A0ECEFD1C96}"/>
                    </a:ext>
                  </a:extLst>
                </p:cNvPr>
                <p:cNvSpPr/>
                <p:nvPr/>
              </p:nvSpPr>
              <p:spPr>
                <a:xfrm>
                  <a:off x="876349" y="5371301"/>
                  <a:ext cx="274317" cy="255963"/>
                </a:xfrm>
                <a:prstGeom prst="diamond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Diamond 181">
                  <a:extLst>
                    <a:ext uri="{FF2B5EF4-FFF2-40B4-BE49-F238E27FC236}">
                      <a16:creationId xmlns:a16="http://schemas.microsoft.com/office/drawing/2014/main" id="{C3A498F6-A180-E14A-B132-4F25CDFD8C62}"/>
                    </a:ext>
                  </a:extLst>
                </p:cNvPr>
                <p:cNvSpPr/>
                <p:nvPr/>
              </p:nvSpPr>
              <p:spPr>
                <a:xfrm>
                  <a:off x="1384675" y="5472753"/>
                  <a:ext cx="274317" cy="255963"/>
                </a:xfrm>
                <a:prstGeom prst="diamond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D7484C72-F7CD-B748-9757-7AF9FECFB52F}"/>
                    </a:ext>
                  </a:extLst>
                </p:cNvPr>
                <p:cNvSpPr/>
                <p:nvPr/>
              </p:nvSpPr>
              <p:spPr>
                <a:xfrm>
                  <a:off x="547736" y="4045315"/>
                  <a:ext cx="165912" cy="2490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9997244F-FDBF-E541-A034-F748DBCFF04C}"/>
                    </a:ext>
                  </a:extLst>
                </p:cNvPr>
                <p:cNvSpPr/>
                <p:nvPr/>
              </p:nvSpPr>
              <p:spPr>
                <a:xfrm>
                  <a:off x="1560341" y="4173040"/>
                  <a:ext cx="165912" cy="2490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5856DCB2-40E4-014A-AFD7-E1CC04DBA612}"/>
                    </a:ext>
                  </a:extLst>
                </p:cNvPr>
                <p:cNvSpPr/>
                <p:nvPr/>
              </p:nvSpPr>
              <p:spPr>
                <a:xfrm>
                  <a:off x="2149675" y="3961321"/>
                  <a:ext cx="165912" cy="2490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9D3AECB1-8E51-4948-B3BD-06C21CF84D41}"/>
                    </a:ext>
                  </a:extLst>
                </p:cNvPr>
                <p:cNvSpPr/>
                <p:nvPr/>
              </p:nvSpPr>
              <p:spPr>
                <a:xfrm>
                  <a:off x="1085242" y="3966239"/>
                  <a:ext cx="165912" cy="24906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riangle 186">
                  <a:extLst>
                    <a:ext uri="{FF2B5EF4-FFF2-40B4-BE49-F238E27FC236}">
                      <a16:creationId xmlns:a16="http://schemas.microsoft.com/office/drawing/2014/main" id="{649D9839-2F57-C847-9617-548B43AAE5F7}"/>
                    </a:ext>
                  </a:extLst>
                </p:cNvPr>
                <p:cNvSpPr/>
                <p:nvPr/>
              </p:nvSpPr>
              <p:spPr>
                <a:xfrm>
                  <a:off x="2662530" y="5383743"/>
                  <a:ext cx="197605" cy="264316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5-Point Star 187">
                  <a:extLst>
                    <a:ext uri="{FF2B5EF4-FFF2-40B4-BE49-F238E27FC236}">
                      <a16:creationId xmlns:a16="http://schemas.microsoft.com/office/drawing/2014/main" id="{364609B0-6E05-6A4B-9B26-1273C2EB18CB}"/>
                    </a:ext>
                  </a:extLst>
                </p:cNvPr>
                <p:cNvSpPr/>
                <p:nvPr/>
              </p:nvSpPr>
              <p:spPr>
                <a:xfrm>
                  <a:off x="1276221" y="4758826"/>
                  <a:ext cx="345097" cy="291214"/>
                </a:xfrm>
                <a:prstGeom prst="star5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5-Point Star 188">
                  <a:extLst>
                    <a:ext uri="{FF2B5EF4-FFF2-40B4-BE49-F238E27FC236}">
                      <a16:creationId xmlns:a16="http://schemas.microsoft.com/office/drawing/2014/main" id="{C56B3A03-3B17-E244-8932-8EC4D2A20EEA}"/>
                    </a:ext>
                  </a:extLst>
                </p:cNvPr>
                <p:cNvSpPr/>
                <p:nvPr/>
              </p:nvSpPr>
              <p:spPr>
                <a:xfrm>
                  <a:off x="1655725" y="4691496"/>
                  <a:ext cx="345097" cy="291214"/>
                </a:xfrm>
                <a:prstGeom prst="star5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CA8241D-3E10-BF4C-BD7A-E3E6D6BFD176}"/>
                  </a:ext>
                </a:extLst>
              </p:cNvPr>
              <p:cNvSpPr/>
              <p:nvPr/>
            </p:nvSpPr>
            <p:spPr>
              <a:xfrm>
                <a:off x="238539" y="3989641"/>
                <a:ext cx="3652686" cy="23952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3" name="Merge 252">
              <a:extLst>
                <a:ext uri="{FF2B5EF4-FFF2-40B4-BE49-F238E27FC236}">
                  <a16:creationId xmlns:a16="http://schemas.microsoft.com/office/drawing/2014/main" id="{21E8ECE7-F1A7-FE4A-A460-B12005A166F0}"/>
                </a:ext>
              </a:extLst>
            </p:cNvPr>
            <p:cNvSpPr/>
            <p:nvPr/>
          </p:nvSpPr>
          <p:spPr>
            <a:xfrm rot="16200000">
              <a:off x="3930688" y="4575336"/>
              <a:ext cx="469877" cy="293629"/>
            </a:xfrm>
            <a:prstGeom prst="flowChartMer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BA57A-2991-6641-8C97-055CEB778E34}"/>
              </a:ext>
            </a:extLst>
          </p:cNvPr>
          <p:cNvGrpSpPr/>
          <p:nvPr/>
        </p:nvGrpSpPr>
        <p:grpSpPr>
          <a:xfrm>
            <a:off x="4393340" y="3799470"/>
            <a:ext cx="2419333" cy="1599792"/>
            <a:chOff x="4393340" y="3799470"/>
            <a:chExt cx="2419333" cy="1599792"/>
          </a:xfrm>
        </p:grpSpPr>
        <p:sp>
          <p:nvSpPr>
            <p:cNvPr id="258" name="Multidocument 257">
              <a:extLst>
                <a:ext uri="{FF2B5EF4-FFF2-40B4-BE49-F238E27FC236}">
                  <a16:creationId xmlns:a16="http://schemas.microsoft.com/office/drawing/2014/main" id="{42076A97-D281-4A4B-BF10-70416F90D62B}"/>
                </a:ext>
              </a:extLst>
            </p:cNvPr>
            <p:cNvSpPr/>
            <p:nvPr/>
          </p:nvSpPr>
          <p:spPr>
            <a:xfrm>
              <a:off x="4406839" y="3799470"/>
              <a:ext cx="310997" cy="266702"/>
            </a:xfrm>
            <a:prstGeom prst="flowChartMultidocumen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Multidocument 258">
              <a:extLst>
                <a:ext uri="{FF2B5EF4-FFF2-40B4-BE49-F238E27FC236}">
                  <a16:creationId xmlns:a16="http://schemas.microsoft.com/office/drawing/2014/main" id="{BDC05642-F109-A748-A49F-06CD4F3DB9C9}"/>
                </a:ext>
              </a:extLst>
            </p:cNvPr>
            <p:cNvSpPr/>
            <p:nvPr/>
          </p:nvSpPr>
          <p:spPr>
            <a:xfrm>
              <a:off x="5193367" y="4455449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Multidocument 259">
              <a:extLst>
                <a:ext uri="{FF2B5EF4-FFF2-40B4-BE49-F238E27FC236}">
                  <a16:creationId xmlns:a16="http://schemas.microsoft.com/office/drawing/2014/main" id="{C9E68550-B4B0-E94F-BCB3-4B228D763BCA}"/>
                </a:ext>
              </a:extLst>
            </p:cNvPr>
            <p:cNvSpPr/>
            <p:nvPr/>
          </p:nvSpPr>
          <p:spPr>
            <a:xfrm>
              <a:off x="4393340" y="5050486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Multidocument 260">
              <a:extLst>
                <a:ext uri="{FF2B5EF4-FFF2-40B4-BE49-F238E27FC236}">
                  <a16:creationId xmlns:a16="http://schemas.microsoft.com/office/drawing/2014/main" id="{6783B93C-BB81-524E-B5AD-2FF940FD29D6}"/>
                </a:ext>
              </a:extLst>
            </p:cNvPr>
            <p:cNvSpPr/>
            <p:nvPr/>
          </p:nvSpPr>
          <p:spPr>
            <a:xfrm>
              <a:off x="6501676" y="5132560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72B415E5-530D-3D49-B8FA-F7939B34CEFF}"/>
              </a:ext>
            </a:extLst>
          </p:cNvPr>
          <p:cNvGrpSpPr/>
          <p:nvPr/>
        </p:nvGrpSpPr>
        <p:grpSpPr>
          <a:xfrm>
            <a:off x="9417854" y="5982310"/>
            <a:ext cx="2593906" cy="369332"/>
            <a:chOff x="6356488" y="6469505"/>
            <a:chExt cx="2593906" cy="369332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C5B54C6-F2F8-6D40-BBF2-F86ABD853323}"/>
                </a:ext>
              </a:extLst>
            </p:cNvPr>
            <p:cNvSpPr/>
            <p:nvPr/>
          </p:nvSpPr>
          <p:spPr>
            <a:xfrm>
              <a:off x="6600905" y="6469505"/>
              <a:ext cx="2349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Differentially abundant</a:t>
              </a:r>
            </a:p>
          </p:txBody>
        </p:sp>
        <p:sp>
          <p:nvSpPr>
            <p:cNvPr id="264" name="Horizontal Scroll 263">
              <a:extLst>
                <a:ext uri="{FF2B5EF4-FFF2-40B4-BE49-F238E27FC236}">
                  <a16:creationId xmlns:a16="http://schemas.microsoft.com/office/drawing/2014/main" id="{E56B84AF-967A-1F43-BF19-3FED35BA7E74}"/>
                </a:ext>
              </a:extLst>
            </p:cNvPr>
            <p:cNvSpPr/>
            <p:nvPr/>
          </p:nvSpPr>
          <p:spPr>
            <a:xfrm>
              <a:off x="6356488" y="6541814"/>
              <a:ext cx="277931" cy="259235"/>
            </a:xfrm>
            <a:prstGeom prst="horizontalScroll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6DBCED-5688-DD48-85D6-483F431868F5}"/>
              </a:ext>
            </a:extLst>
          </p:cNvPr>
          <p:cNvGrpSpPr/>
          <p:nvPr/>
        </p:nvGrpSpPr>
        <p:grpSpPr>
          <a:xfrm>
            <a:off x="10705574" y="4126771"/>
            <a:ext cx="892403" cy="1621668"/>
            <a:chOff x="10705574" y="4126771"/>
            <a:chExt cx="892403" cy="1621668"/>
          </a:xfrm>
        </p:grpSpPr>
        <p:sp>
          <p:nvSpPr>
            <p:cNvPr id="266" name="Horizontal Scroll 265">
              <a:extLst>
                <a:ext uri="{FF2B5EF4-FFF2-40B4-BE49-F238E27FC236}">
                  <a16:creationId xmlns:a16="http://schemas.microsoft.com/office/drawing/2014/main" id="{C7FD26C1-64BF-B64D-A2E6-837989765425}"/>
                </a:ext>
              </a:extLst>
            </p:cNvPr>
            <p:cNvSpPr/>
            <p:nvPr/>
          </p:nvSpPr>
          <p:spPr>
            <a:xfrm>
              <a:off x="10705574" y="4126771"/>
              <a:ext cx="277931" cy="259235"/>
            </a:xfrm>
            <a:prstGeom prst="horizontalScroll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Horizontal Scroll 267">
              <a:extLst>
                <a:ext uri="{FF2B5EF4-FFF2-40B4-BE49-F238E27FC236}">
                  <a16:creationId xmlns:a16="http://schemas.microsoft.com/office/drawing/2014/main" id="{62E162F2-4069-8440-9B7A-C03575AD8A13}"/>
                </a:ext>
              </a:extLst>
            </p:cNvPr>
            <p:cNvSpPr/>
            <p:nvPr/>
          </p:nvSpPr>
          <p:spPr>
            <a:xfrm>
              <a:off x="11320046" y="5489204"/>
              <a:ext cx="277931" cy="259235"/>
            </a:xfrm>
            <a:prstGeom prst="horizontalScroll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106CEEC-85CB-8048-A23C-BE51BE791484}"/>
              </a:ext>
            </a:extLst>
          </p:cNvPr>
          <p:cNvGrpSpPr/>
          <p:nvPr/>
        </p:nvGrpSpPr>
        <p:grpSpPr>
          <a:xfrm>
            <a:off x="3981434" y="912184"/>
            <a:ext cx="3999840" cy="2275937"/>
            <a:chOff x="3981434" y="912184"/>
            <a:chExt cx="3999840" cy="22759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1D0482-A4FE-C041-A5E4-1DFF6EBB442A}"/>
                </a:ext>
              </a:extLst>
            </p:cNvPr>
            <p:cNvGrpSpPr/>
            <p:nvPr/>
          </p:nvGrpSpPr>
          <p:grpSpPr>
            <a:xfrm>
              <a:off x="4210344" y="912184"/>
              <a:ext cx="3770930" cy="2275937"/>
              <a:chOff x="4210344" y="912184"/>
              <a:chExt cx="3770930" cy="227593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0AFBAF4-1D7C-514B-904D-C30BCA0D18C0}"/>
                  </a:ext>
                </a:extLst>
              </p:cNvPr>
              <p:cNvSpPr txBox="1"/>
              <p:nvPr/>
            </p:nvSpPr>
            <p:spPr>
              <a:xfrm>
                <a:off x="4210344" y="912184"/>
                <a:ext cx="371069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Assembled fragments (contigs)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AAF466C-B997-844E-9443-74ABF4332BB1}"/>
                  </a:ext>
                </a:extLst>
              </p:cNvPr>
              <p:cNvGrpSpPr/>
              <p:nvPr/>
            </p:nvGrpSpPr>
            <p:grpSpPr>
              <a:xfrm>
                <a:off x="4307610" y="1365685"/>
                <a:ext cx="3673664" cy="1822436"/>
                <a:chOff x="4613154" y="1531618"/>
                <a:chExt cx="3200365" cy="1554463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C48C0C0-283B-7F44-AD97-8B0FC29C59A8}"/>
                    </a:ext>
                  </a:extLst>
                </p:cNvPr>
                <p:cNvSpPr/>
                <p:nvPr/>
              </p:nvSpPr>
              <p:spPr>
                <a:xfrm>
                  <a:off x="4613154" y="1531618"/>
                  <a:ext cx="3200365" cy="1554463"/>
                </a:xfrm>
                <a:prstGeom prst="rect">
                  <a:avLst/>
                </a:prstGeom>
                <a:noFill/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A9FB598-9506-064E-8988-471B371FE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064" y="1862737"/>
                  <a:ext cx="1240864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A85FE4-62BD-0947-9322-AC989DB756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0158" y="2026937"/>
                  <a:ext cx="900355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04A470C-9C0A-4A4D-B7B0-D8A5BE0913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4298" y="2289317"/>
                  <a:ext cx="1880907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14440886-806A-3C4B-8987-8566F0258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064" y="2580674"/>
                  <a:ext cx="1240864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51D43A0-5EFB-DC44-97FA-FF1405FFA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2089" y="2778801"/>
                  <a:ext cx="1649513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4" name="Merge 163">
              <a:extLst>
                <a:ext uri="{FF2B5EF4-FFF2-40B4-BE49-F238E27FC236}">
                  <a16:creationId xmlns:a16="http://schemas.microsoft.com/office/drawing/2014/main" id="{5FBCAC06-6C7C-0A47-A7C4-8C8D50C42F8D}"/>
                </a:ext>
              </a:extLst>
            </p:cNvPr>
            <p:cNvSpPr/>
            <p:nvPr/>
          </p:nvSpPr>
          <p:spPr>
            <a:xfrm rot="16200000">
              <a:off x="3893310" y="2155597"/>
              <a:ext cx="469877" cy="293629"/>
            </a:xfrm>
            <a:prstGeom prst="flowChartMer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371FA3-302C-A742-8F82-FBFECC818E9A}"/>
              </a:ext>
            </a:extLst>
          </p:cNvPr>
          <p:cNvGrpSpPr/>
          <p:nvPr/>
        </p:nvGrpSpPr>
        <p:grpSpPr>
          <a:xfrm>
            <a:off x="8016351" y="932707"/>
            <a:ext cx="3861306" cy="2280203"/>
            <a:chOff x="8016479" y="895640"/>
            <a:chExt cx="3861306" cy="228020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B6CB033-A0B3-394D-A5FF-C8793BDFCCFD}"/>
                </a:ext>
              </a:extLst>
            </p:cNvPr>
            <p:cNvGrpSpPr/>
            <p:nvPr/>
          </p:nvGrpSpPr>
          <p:grpSpPr>
            <a:xfrm>
              <a:off x="8225984" y="895640"/>
              <a:ext cx="3651801" cy="2280203"/>
              <a:chOff x="8225984" y="895640"/>
              <a:chExt cx="3651801" cy="2280203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8DFF1FD7-86D9-864C-844C-6D1213E3BED8}"/>
                  </a:ext>
                </a:extLst>
              </p:cNvPr>
              <p:cNvSpPr/>
              <p:nvPr/>
            </p:nvSpPr>
            <p:spPr>
              <a:xfrm>
                <a:off x="9496689" y="1601001"/>
                <a:ext cx="166147" cy="22797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71F5296-1E9F-1648-946A-F7A53D31D8F6}"/>
                  </a:ext>
                </a:extLst>
              </p:cNvPr>
              <p:cNvSpPr/>
              <p:nvPr/>
            </p:nvSpPr>
            <p:spPr>
              <a:xfrm>
                <a:off x="10876675" y="1779294"/>
                <a:ext cx="166147" cy="22797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65C9C174-1C9D-6047-91D8-FD349D86767D}"/>
                  </a:ext>
                </a:extLst>
              </p:cNvPr>
              <p:cNvSpPr/>
              <p:nvPr/>
            </p:nvSpPr>
            <p:spPr>
              <a:xfrm>
                <a:off x="9937753" y="2695404"/>
                <a:ext cx="166147" cy="22797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94763302-1C04-D648-B565-C28338CEBA51}"/>
                  </a:ext>
                </a:extLst>
              </p:cNvPr>
              <p:cNvSpPr/>
              <p:nvPr/>
            </p:nvSpPr>
            <p:spPr>
              <a:xfrm>
                <a:off x="8895481" y="2450995"/>
                <a:ext cx="166147" cy="22797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Diamond 214">
                <a:extLst>
                  <a:ext uri="{FF2B5EF4-FFF2-40B4-BE49-F238E27FC236}">
                    <a16:creationId xmlns:a16="http://schemas.microsoft.com/office/drawing/2014/main" id="{698AF9B2-6BA8-9643-8C2E-163610D84125}"/>
                  </a:ext>
                </a:extLst>
              </p:cNvPr>
              <p:cNvSpPr/>
              <p:nvPr/>
            </p:nvSpPr>
            <p:spPr>
              <a:xfrm>
                <a:off x="10829032" y="2686839"/>
                <a:ext cx="274705" cy="234289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Diamond 215">
                <a:extLst>
                  <a:ext uri="{FF2B5EF4-FFF2-40B4-BE49-F238E27FC236}">
                    <a16:creationId xmlns:a16="http://schemas.microsoft.com/office/drawing/2014/main" id="{B7E618B1-F26F-CC47-95B3-C586E5B19B56}"/>
                  </a:ext>
                </a:extLst>
              </p:cNvPr>
              <p:cNvSpPr/>
              <p:nvPr/>
            </p:nvSpPr>
            <p:spPr>
              <a:xfrm>
                <a:off x="9608676" y="2104227"/>
                <a:ext cx="274705" cy="234289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Diamond 216">
                <a:extLst>
                  <a:ext uri="{FF2B5EF4-FFF2-40B4-BE49-F238E27FC236}">
                    <a16:creationId xmlns:a16="http://schemas.microsoft.com/office/drawing/2014/main" id="{4F143E14-E74A-3445-9398-C4BF5A63652F}"/>
                  </a:ext>
                </a:extLst>
              </p:cNvPr>
              <p:cNvSpPr/>
              <p:nvPr/>
            </p:nvSpPr>
            <p:spPr>
              <a:xfrm>
                <a:off x="8794319" y="1581833"/>
                <a:ext cx="274705" cy="234289"/>
              </a:xfrm>
              <a:prstGeom prst="diamon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5-Point Star 217">
                <a:extLst>
                  <a:ext uri="{FF2B5EF4-FFF2-40B4-BE49-F238E27FC236}">
                    <a16:creationId xmlns:a16="http://schemas.microsoft.com/office/drawing/2014/main" id="{A4DB624C-7A80-8741-884B-7F63E73E03A0}"/>
                  </a:ext>
                </a:extLst>
              </p:cNvPr>
              <p:cNvSpPr/>
              <p:nvPr/>
            </p:nvSpPr>
            <p:spPr>
              <a:xfrm>
                <a:off x="10359989" y="2071221"/>
                <a:ext cx="345585" cy="266555"/>
              </a:xfrm>
              <a:prstGeom prst="star5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5-Point Star 218">
                <a:extLst>
                  <a:ext uri="{FF2B5EF4-FFF2-40B4-BE49-F238E27FC236}">
                    <a16:creationId xmlns:a16="http://schemas.microsoft.com/office/drawing/2014/main" id="{02CFB448-7621-0545-914E-21A99A7262AC}"/>
                  </a:ext>
                </a:extLst>
              </p:cNvPr>
              <p:cNvSpPr/>
              <p:nvPr/>
            </p:nvSpPr>
            <p:spPr>
              <a:xfrm>
                <a:off x="9369817" y="2434323"/>
                <a:ext cx="345585" cy="266555"/>
              </a:xfrm>
              <a:prstGeom prst="star5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Triangle 219">
                <a:extLst>
                  <a:ext uri="{FF2B5EF4-FFF2-40B4-BE49-F238E27FC236}">
                    <a16:creationId xmlns:a16="http://schemas.microsoft.com/office/drawing/2014/main" id="{2ED2299A-DB64-F640-9204-B2DDA874EB23}"/>
                  </a:ext>
                </a:extLst>
              </p:cNvPr>
              <p:cNvSpPr/>
              <p:nvPr/>
            </p:nvSpPr>
            <p:spPr>
              <a:xfrm>
                <a:off x="10524248" y="2647744"/>
                <a:ext cx="197885" cy="241935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3C73C91-F39B-4C44-9845-E1907CDB56E6}"/>
                  </a:ext>
                </a:extLst>
              </p:cNvPr>
              <p:cNvGrpSpPr/>
              <p:nvPr/>
            </p:nvGrpSpPr>
            <p:grpSpPr>
              <a:xfrm>
                <a:off x="8225984" y="895640"/>
                <a:ext cx="3651801" cy="2280203"/>
                <a:chOff x="8225984" y="895640"/>
                <a:chExt cx="3651801" cy="2280203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C8F59C0-BE46-CB4F-829C-713F7B8301A5}"/>
                    </a:ext>
                  </a:extLst>
                </p:cNvPr>
                <p:cNvSpPr txBox="1"/>
                <p:nvPr/>
              </p:nvSpPr>
              <p:spPr>
                <a:xfrm>
                  <a:off x="8225984" y="895640"/>
                  <a:ext cx="195643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Genes/proteins</a:t>
                  </a:r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708D214C-076D-9F4B-A39E-C5DD72129D9E}"/>
                    </a:ext>
                  </a:extLst>
                </p:cNvPr>
                <p:cNvGrpSpPr/>
                <p:nvPr/>
              </p:nvGrpSpPr>
              <p:grpSpPr>
                <a:xfrm>
                  <a:off x="8297994" y="1320144"/>
                  <a:ext cx="3579791" cy="1855699"/>
                  <a:chOff x="4569379" y="1530717"/>
                  <a:chExt cx="3200365" cy="1554463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ABF1DCDF-6100-1545-8304-8D13522DA9BB}"/>
                      </a:ext>
                    </a:extLst>
                  </p:cNvPr>
                  <p:cNvSpPr/>
                  <p:nvPr/>
                </p:nvSpPr>
                <p:spPr>
                  <a:xfrm>
                    <a:off x="4569379" y="1530717"/>
                    <a:ext cx="3200365" cy="1554463"/>
                  </a:xfrm>
                  <a:prstGeom prst="rect">
                    <a:avLst/>
                  </a:prstGeom>
                  <a:noFill/>
                  <a:ln w="31750"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1FA3ECD-EFD7-0D41-B6C0-61A8B6C64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064" y="1862737"/>
                    <a:ext cx="1240864" cy="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69639131-B4C5-AA44-AFBD-ED09B5DEC0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0158" y="2026937"/>
                    <a:ext cx="900355" cy="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16549306-BCDE-FD44-9754-3E34F71A31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54298" y="2289317"/>
                    <a:ext cx="1880907" cy="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732748C-AB6D-1342-B18D-A22F9E5BEA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064" y="2580674"/>
                    <a:ext cx="1240864" cy="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001969F5-74BA-EB4A-81D5-8D673AE92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32089" y="2778801"/>
                    <a:ext cx="1649513" cy="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65" name="Merge 164">
              <a:extLst>
                <a:ext uri="{FF2B5EF4-FFF2-40B4-BE49-F238E27FC236}">
                  <a16:creationId xmlns:a16="http://schemas.microsoft.com/office/drawing/2014/main" id="{E82F4696-9980-5A4A-ABB2-14BE02FC8E76}"/>
                </a:ext>
              </a:extLst>
            </p:cNvPr>
            <p:cNvSpPr/>
            <p:nvPr/>
          </p:nvSpPr>
          <p:spPr>
            <a:xfrm rot="16200000">
              <a:off x="7928355" y="2120819"/>
              <a:ext cx="469877" cy="293629"/>
            </a:xfrm>
            <a:prstGeom prst="flowChartMer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7E99DD-E597-3440-AD77-7B1C34268203}"/>
              </a:ext>
            </a:extLst>
          </p:cNvPr>
          <p:cNvGrpSpPr/>
          <p:nvPr/>
        </p:nvGrpSpPr>
        <p:grpSpPr>
          <a:xfrm>
            <a:off x="129866" y="3280909"/>
            <a:ext cx="3859151" cy="2598492"/>
            <a:chOff x="129866" y="3280909"/>
            <a:chExt cx="3859151" cy="2598492"/>
          </a:xfrm>
        </p:grpSpPr>
        <p:sp>
          <p:nvSpPr>
            <p:cNvPr id="166" name="Merge 165">
              <a:extLst>
                <a:ext uri="{FF2B5EF4-FFF2-40B4-BE49-F238E27FC236}">
                  <a16:creationId xmlns:a16="http://schemas.microsoft.com/office/drawing/2014/main" id="{F003195A-74C6-344B-9112-E927908F0DC0}"/>
                </a:ext>
              </a:extLst>
            </p:cNvPr>
            <p:cNvSpPr/>
            <p:nvPr/>
          </p:nvSpPr>
          <p:spPr>
            <a:xfrm rot="16200000">
              <a:off x="41742" y="4543573"/>
              <a:ext cx="469877" cy="293629"/>
            </a:xfrm>
            <a:prstGeom prst="flowChartMer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B45769-4C58-0647-8EB1-2BFC96DF2637}"/>
                </a:ext>
              </a:extLst>
            </p:cNvPr>
            <p:cNvGrpSpPr/>
            <p:nvPr/>
          </p:nvGrpSpPr>
          <p:grpSpPr>
            <a:xfrm>
              <a:off x="276681" y="3280909"/>
              <a:ext cx="3712336" cy="2598492"/>
              <a:chOff x="276681" y="3280909"/>
              <a:chExt cx="3712336" cy="2598492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E981C4A-3CAB-2143-A349-C1AEFE7B2AA8}"/>
                  </a:ext>
                </a:extLst>
              </p:cNvPr>
              <p:cNvSpPr txBox="1"/>
              <p:nvPr/>
            </p:nvSpPr>
            <p:spPr>
              <a:xfrm>
                <a:off x="276681" y="3280909"/>
                <a:ext cx="19669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Protein families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1E8A776-9148-0549-86A1-80536E04DAE3}"/>
                  </a:ext>
                </a:extLst>
              </p:cNvPr>
              <p:cNvGrpSpPr/>
              <p:nvPr/>
            </p:nvGrpSpPr>
            <p:grpSpPr>
              <a:xfrm>
                <a:off x="331163" y="3687014"/>
                <a:ext cx="3657854" cy="2192387"/>
                <a:chOff x="238539" y="3989641"/>
                <a:chExt cx="3652686" cy="2395200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33272FD7-3420-4440-8054-B21E88F6A3FE}"/>
                    </a:ext>
                  </a:extLst>
                </p:cNvPr>
                <p:cNvGrpSpPr/>
                <p:nvPr/>
              </p:nvGrpSpPr>
              <p:grpSpPr>
                <a:xfrm>
                  <a:off x="401230" y="4087779"/>
                  <a:ext cx="3075952" cy="2080379"/>
                  <a:chOff x="110053" y="3825299"/>
                  <a:chExt cx="3075952" cy="2080379"/>
                </a:xfrm>
              </p:grpSpPr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EA7EAEC5-0F9E-0948-9BC8-CBE015138AB7}"/>
                      </a:ext>
                    </a:extLst>
                  </p:cNvPr>
                  <p:cNvSpPr/>
                  <p:nvPr/>
                </p:nvSpPr>
                <p:spPr>
                  <a:xfrm>
                    <a:off x="195532" y="3825299"/>
                    <a:ext cx="2377414" cy="640073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8C8924F6-7F71-B14C-BAC3-060B388352B5}"/>
                      </a:ext>
                    </a:extLst>
                  </p:cNvPr>
                  <p:cNvSpPr/>
                  <p:nvPr/>
                </p:nvSpPr>
                <p:spPr>
                  <a:xfrm>
                    <a:off x="1013507" y="4610856"/>
                    <a:ext cx="1310624" cy="501284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14535843-09CB-624C-93BC-D31EBE40A445}"/>
                      </a:ext>
                    </a:extLst>
                  </p:cNvPr>
                  <p:cNvSpPr/>
                  <p:nvPr/>
                </p:nvSpPr>
                <p:spPr>
                  <a:xfrm>
                    <a:off x="110053" y="5251994"/>
                    <a:ext cx="1828780" cy="653684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DBB025E3-620D-1640-8601-80B348BE89FF}"/>
                      </a:ext>
                    </a:extLst>
                  </p:cNvPr>
                  <p:cNvSpPr/>
                  <p:nvPr/>
                </p:nvSpPr>
                <p:spPr>
                  <a:xfrm>
                    <a:off x="2291932" y="5360635"/>
                    <a:ext cx="894073" cy="501284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Diamond 73">
                    <a:extLst>
                      <a:ext uri="{FF2B5EF4-FFF2-40B4-BE49-F238E27FC236}">
                        <a16:creationId xmlns:a16="http://schemas.microsoft.com/office/drawing/2014/main" id="{9BF28523-015C-F443-8776-A7079ACF7394}"/>
                      </a:ext>
                    </a:extLst>
                  </p:cNvPr>
                  <p:cNvSpPr/>
                  <p:nvPr/>
                </p:nvSpPr>
                <p:spPr>
                  <a:xfrm>
                    <a:off x="342807" y="5513369"/>
                    <a:ext cx="274317" cy="255963"/>
                  </a:xfrm>
                  <a:prstGeom prst="diamon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Diamond 74">
                    <a:extLst>
                      <a:ext uri="{FF2B5EF4-FFF2-40B4-BE49-F238E27FC236}">
                        <a16:creationId xmlns:a16="http://schemas.microsoft.com/office/drawing/2014/main" id="{B67B6174-7886-C146-9DC4-FFC25DA99744}"/>
                      </a:ext>
                    </a:extLst>
                  </p:cNvPr>
                  <p:cNvSpPr/>
                  <p:nvPr/>
                </p:nvSpPr>
                <p:spPr>
                  <a:xfrm>
                    <a:off x="876349" y="5371301"/>
                    <a:ext cx="274317" cy="255963"/>
                  </a:xfrm>
                  <a:prstGeom prst="diamon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Diamond 75">
                    <a:extLst>
                      <a:ext uri="{FF2B5EF4-FFF2-40B4-BE49-F238E27FC236}">
                        <a16:creationId xmlns:a16="http://schemas.microsoft.com/office/drawing/2014/main" id="{3EBBC51C-2E2E-874D-9B1C-79DF6CF24AF1}"/>
                      </a:ext>
                    </a:extLst>
                  </p:cNvPr>
                  <p:cNvSpPr/>
                  <p:nvPr/>
                </p:nvSpPr>
                <p:spPr>
                  <a:xfrm>
                    <a:off x="1384675" y="5472753"/>
                    <a:ext cx="274317" cy="255963"/>
                  </a:xfrm>
                  <a:prstGeom prst="diamon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BCDD1D1D-C6A9-2346-8445-BB9E410306E4}"/>
                      </a:ext>
                    </a:extLst>
                  </p:cNvPr>
                  <p:cNvSpPr/>
                  <p:nvPr/>
                </p:nvSpPr>
                <p:spPr>
                  <a:xfrm>
                    <a:off x="547736" y="4045315"/>
                    <a:ext cx="165912" cy="24906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1C4400F5-5752-DD40-A697-4C2AC9F879A8}"/>
                      </a:ext>
                    </a:extLst>
                  </p:cNvPr>
                  <p:cNvSpPr/>
                  <p:nvPr/>
                </p:nvSpPr>
                <p:spPr>
                  <a:xfrm>
                    <a:off x="1560341" y="4173040"/>
                    <a:ext cx="165912" cy="24906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9FDD3248-FA7D-2A43-AF19-8AF0C0FA0C5B}"/>
                      </a:ext>
                    </a:extLst>
                  </p:cNvPr>
                  <p:cNvSpPr/>
                  <p:nvPr/>
                </p:nvSpPr>
                <p:spPr>
                  <a:xfrm>
                    <a:off x="2149675" y="3961321"/>
                    <a:ext cx="165912" cy="24906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71602538-994D-9845-B1B2-34CA58597526}"/>
                      </a:ext>
                    </a:extLst>
                  </p:cNvPr>
                  <p:cNvSpPr/>
                  <p:nvPr/>
                </p:nvSpPr>
                <p:spPr>
                  <a:xfrm>
                    <a:off x="1085242" y="3966239"/>
                    <a:ext cx="165912" cy="24906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Triangle 80">
                    <a:extLst>
                      <a:ext uri="{FF2B5EF4-FFF2-40B4-BE49-F238E27FC236}">
                        <a16:creationId xmlns:a16="http://schemas.microsoft.com/office/drawing/2014/main" id="{006401AC-41D6-EB46-A122-EBBD59B3399F}"/>
                      </a:ext>
                    </a:extLst>
                  </p:cNvPr>
                  <p:cNvSpPr/>
                  <p:nvPr/>
                </p:nvSpPr>
                <p:spPr>
                  <a:xfrm>
                    <a:off x="2662530" y="5383743"/>
                    <a:ext cx="197605" cy="264316"/>
                  </a:xfrm>
                  <a:prstGeom prst="triangl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5-Point Star 81">
                    <a:extLst>
                      <a:ext uri="{FF2B5EF4-FFF2-40B4-BE49-F238E27FC236}">
                        <a16:creationId xmlns:a16="http://schemas.microsoft.com/office/drawing/2014/main" id="{13195C6B-F923-EF48-8F60-7654683E5F80}"/>
                      </a:ext>
                    </a:extLst>
                  </p:cNvPr>
                  <p:cNvSpPr/>
                  <p:nvPr/>
                </p:nvSpPr>
                <p:spPr>
                  <a:xfrm>
                    <a:off x="1276221" y="4758826"/>
                    <a:ext cx="345097" cy="291214"/>
                  </a:xfrm>
                  <a:prstGeom prst="star5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5-Point Star 83">
                    <a:extLst>
                      <a:ext uri="{FF2B5EF4-FFF2-40B4-BE49-F238E27FC236}">
                        <a16:creationId xmlns:a16="http://schemas.microsoft.com/office/drawing/2014/main" id="{811713D4-9796-7347-8745-3F1E61A426A8}"/>
                      </a:ext>
                    </a:extLst>
                  </p:cNvPr>
                  <p:cNvSpPr/>
                  <p:nvPr/>
                </p:nvSpPr>
                <p:spPr>
                  <a:xfrm>
                    <a:off x="1655725" y="4691496"/>
                    <a:ext cx="345097" cy="291214"/>
                  </a:xfrm>
                  <a:prstGeom prst="star5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C274837A-F1F1-ED44-BD65-941BC3E1904D}"/>
                    </a:ext>
                  </a:extLst>
                </p:cNvPr>
                <p:cNvSpPr/>
                <p:nvPr/>
              </p:nvSpPr>
              <p:spPr>
                <a:xfrm>
                  <a:off x="238539" y="3989641"/>
                  <a:ext cx="3652686" cy="2395200"/>
                </a:xfrm>
                <a:prstGeom prst="rect">
                  <a:avLst/>
                </a:prstGeom>
                <a:noFill/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5AA7030-36B2-8B42-8606-6EBAD571CFD4}"/>
              </a:ext>
            </a:extLst>
          </p:cNvPr>
          <p:cNvGrpSpPr/>
          <p:nvPr/>
        </p:nvGrpSpPr>
        <p:grpSpPr>
          <a:xfrm>
            <a:off x="7965836" y="3284357"/>
            <a:ext cx="3939394" cy="2623818"/>
            <a:chOff x="7965836" y="3284357"/>
            <a:chExt cx="3939394" cy="2623818"/>
          </a:xfrm>
        </p:grpSpPr>
        <p:sp>
          <p:nvSpPr>
            <p:cNvPr id="244" name="Wave 243">
              <a:extLst>
                <a:ext uri="{FF2B5EF4-FFF2-40B4-BE49-F238E27FC236}">
                  <a16:creationId xmlns:a16="http://schemas.microsoft.com/office/drawing/2014/main" id="{CFBB749A-D036-B54A-947D-530295525E3E}"/>
                </a:ext>
              </a:extLst>
            </p:cNvPr>
            <p:cNvSpPr/>
            <p:nvPr/>
          </p:nvSpPr>
          <p:spPr>
            <a:xfrm>
              <a:off x="10014103" y="5095687"/>
              <a:ext cx="244027" cy="221501"/>
            </a:xfrm>
            <a:prstGeom prst="wav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Wave 244">
              <a:extLst>
                <a:ext uri="{FF2B5EF4-FFF2-40B4-BE49-F238E27FC236}">
                  <a16:creationId xmlns:a16="http://schemas.microsoft.com/office/drawing/2014/main" id="{2CF7A73C-0D8B-9F49-9806-8921EA660984}"/>
                </a:ext>
              </a:extLst>
            </p:cNvPr>
            <p:cNvSpPr/>
            <p:nvPr/>
          </p:nvSpPr>
          <p:spPr>
            <a:xfrm>
              <a:off x="10542766" y="4539510"/>
              <a:ext cx="244027" cy="221501"/>
            </a:xfrm>
            <a:prstGeom prst="wav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Multidocument 247">
              <a:extLst>
                <a:ext uri="{FF2B5EF4-FFF2-40B4-BE49-F238E27FC236}">
                  <a16:creationId xmlns:a16="http://schemas.microsoft.com/office/drawing/2014/main" id="{612918C0-1D98-6C4E-978D-5DA956F20DAF}"/>
                </a:ext>
              </a:extLst>
            </p:cNvPr>
            <p:cNvSpPr/>
            <p:nvPr/>
          </p:nvSpPr>
          <p:spPr>
            <a:xfrm>
              <a:off x="9113332" y="4455449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Multidocument 249">
              <a:extLst>
                <a:ext uri="{FF2B5EF4-FFF2-40B4-BE49-F238E27FC236}">
                  <a16:creationId xmlns:a16="http://schemas.microsoft.com/office/drawing/2014/main" id="{815C2C76-B477-4441-9043-57739048CF1A}"/>
                </a:ext>
              </a:extLst>
            </p:cNvPr>
            <p:cNvSpPr/>
            <p:nvPr/>
          </p:nvSpPr>
          <p:spPr>
            <a:xfrm>
              <a:off x="8284180" y="5087359"/>
              <a:ext cx="310997" cy="266702"/>
            </a:xfrm>
            <a:prstGeom prst="flowChartMultidocumen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7FDF1B2-810B-114A-9375-91F2740ACD5E}"/>
                </a:ext>
              </a:extLst>
            </p:cNvPr>
            <p:cNvGrpSpPr/>
            <p:nvPr/>
          </p:nvGrpSpPr>
          <p:grpSpPr>
            <a:xfrm>
              <a:off x="7965836" y="3284357"/>
              <a:ext cx="3939394" cy="2623818"/>
              <a:chOff x="7965836" y="3284357"/>
              <a:chExt cx="3939394" cy="2623818"/>
            </a:xfrm>
          </p:grpSpPr>
          <p:sp>
            <p:nvSpPr>
              <p:cNvPr id="243" name="Wave 242">
                <a:extLst>
                  <a:ext uri="{FF2B5EF4-FFF2-40B4-BE49-F238E27FC236}">
                    <a16:creationId xmlns:a16="http://schemas.microsoft.com/office/drawing/2014/main" id="{EAC7FCC4-A657-A841-AA17-30609717B8EE}"/>
                  </a:ext>
                </a:extLst>
              </p:cNvPr>
              <p:cNvSpPr/>
              <p:nvPr/>
            </p:nvSpPr>
            <p:spPr>
              <a:xfrm>
                <a:off x="11353950" y="5132559"/>
                <a:ext cx="244027" cy="221501"/>
              </a:xfrm>
              <a:prstGeom prst="wav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Wave 245">
                <a:extLst>
                  <a:ext uri="{FF2B5EF4-FFF2-40B4-BE49-F238E27FC236}">
                    <a16:creationId xmlns:a16="http://schemas.microsoft.com/office/drawing/2014/main" id="{C247D529-46F0-3747-B252-6B36C950AD19}"/>
                  </a:ext>
                </a:extLst>
              </p:cNvPr>
              <p:cNvSpPr/>
              <p:nvPr/>
            </p:nvSpPr>
            <p:spPr>
              <a:xfrm>
                <a:off x="10800257" y="3847162"/>
                <a:ext cx="244027" cy="221501"/>
              </a:xfrm>
              <a:prstGeom prst="wav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29B2D7A1-302B-5946-9F60-82FBB12006D3}"/>
                  </a:ext>
                </a:extLst>
              </p:cNvPr>
              <p:cNvGrpSpPr/>
              <p:nvPr/>
            </p:nvGrpSpPr>
            <p:grpSpPr>
              <a:xfrm>
                <a:off x="7965836" y="3284357"/>
                <a:ext cx="3939394" cy="2623818"/>
                <a:chOff x="7965836" y="3284357"/>
                <a:chExt cx="3939394" cy="2623818"/>
              </a:xfrm>
            </p:grpSpPr>
            <p:sp>
              <p:nvSpPr>
                <p:cNvPr id="247" name="Multidocument 246">
                  <a:extLst>
                    <a:ext uri="{FF2B5EF4-FFF2-40B4-BE49-F238E27FC236}">
                      <a16:creationId xmlns:a16="http://schemas.microsoft.com/office/drawing/2014/main" id="{C3F3B023-AD69-0A46-ACC4-E54C05E96F9D}"/>
                    </a:ext>
                  </a:extLst>
                </p:cNvPr>
                <p:cNvSpPr/>
                <p:nvPr/>
              </p:nvSpPr>
              <p:spPr>
                <a:xfrm>
                  <a:off x="8439679" y="3803367"/>
                  <a:ext cx="310997" cy="266702"/>
                </a:xfrm>
                <a:prstGeom prst="flowChartMultidocumen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Multidocument 248">
                  <a:extLst>
                    <a:ext uri="{FF2B5EF4-FFF2-40B4-BE49-F238E27FC236}">
                      <a16:creationId xmlns:a16="http://schemas.microsoft.com/office/drawing/2014/main" id="{27CF7626-111B-CC46-8318-5E6B9B4288C0}"/>
                    </a:ext>
                  </a:extLst>
                </p:cNvPr>
                <p:cNvSpPr/>
                <p:nvPr/>
              </p:nvSpPr>
              <p:spPr>
                <a:xfrm>
                  <a:off x="10533542" y="5098446"/>
                  <a:ext cx="310997" cy="266702"/>
                </a:xfrm>
                <a:prstGeom prst="flowChartMultidocumen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CD42C2C1-0F17-2948-9B01-6FC708E15C72}"/>
                    </a:ext>
                  </a:extLst>
                </p:cNvPr>
                <p:cNvGrpSpPr/>
                <p:nvPr/>
              </p:nvGrpSpPr>
              <p:grpSpPr>
                <a:xfrm>
                  <a:off x="7965836" y="3284357"/>
                  <a:ext cx="3939394" cy="2623818"/>
                  <a:chOff x="7965836" y="3284357"/>
                  <a:chExt cx="3939394" cy="2623818"/>
                </a:xfrm>
              </p:grpSpPr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C3D1275C-4116-6C4C-BF10-DC21CA0F41F4}"/>
                      </a:ext>
                    </a:extLst>
                  </p:cNvPr>
                  <p:cNvGrpSpPr/>
                  <p:nvPr/>
                </p:nvGrpSpPr>
                <p:grpSpPr>
                  <a:xfrm>
                    <a:off x="8247376" y="3715788"/>
                    <a:ext cx="3657854" cy="2192387"/>
                    <a:chOff x="238539" y="3989641"/>
                    <a:chExt cx="3652686" cy="2395200"/>
                  </a:xfrm>
                </p:grpSpPr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A7FC75A-6299-A24E-98C1-B1D0AB2710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1230" y="4087779"/>
                      <a:ext cx="3075952" cy="2080379"/>
                      <a:chOff x="110053" y="3825299"/>
                      <a:chExt cx="3075952" cy="2080379"/>
                    </a:xfrm>
                  </p:grpSpPr>
                  <p:sp>
                    <p:nvSpPr>
                      <p:cNvPr id="193" name="Oval 192">
                        <a:extLst>
                          <a:ext uri="{FF2B5EF4-FFF2-40B4-BE49-F238E27FC236}">
                            <a16:creationId xmlns:a16="http://schemas.microsoft.com/office/drawing/2014/main" id="{E9D6B905-CB29-EC47-B21F-1148AC65C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5532" y="3825299"/>
                        <a:ext cx="2377414" cy="640073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4" name="Oval 193">
                        <a:extLst>
                          <a:ext uri="{FF2B5EF4-FFF2-40B4-BE49-F238E27FC236}">
                            <a16:creationId xmlns:a16="http://schemas.microsoft.com/office/drawing/2014/main" id="{83C5FE46-1C5B-7349-8D47-A2916BB91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507" y="4610856"/>
                        <a:ext cx="1310624" cy="501284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FF85C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Oval 194">
                        <a:extLst>
                          <a:ext uri="{FF2B5EF4-FFF2-40B4-BE49-F238E27FC236}">
                            <a16:creationId xmlns:a16="http://schemas.microsoft.com/office/drawing/2014/main" id="{D9644880-9E77-2E48-8AD9-D89B141B8E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53" y="5251994"/>
                        <a:ext cx="1828780" cy="653684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00B0F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6" name="Oval 195">
                        <a:extLst>
                          <a:ext uri="{FF2B5EF4-FFF2-40B4-BE49-F238E27FC236}">
                            <a16:creationId xmlns:a16="http://schemas.microsoft.com/office/drawing/2014/main" id="{09EFD6C5-AEC4-344B-9DC1-170A762FF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1932" y="5360635"/>
                        <a:ext cx="894073" cy="501284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FFC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7" name="Diamond 196">
                        <a:extLst>
                          <a:ext uri="{FF2B5EF4-FFF2-40B4-BE49-F238E27FC236}">
                            <a16:creationId xmlns:a16="http://schemas.microsoft.com/office/drawing/2014/main" id="{69350EB1-FD98-D24D-BD2D-E31AAFD321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2807" y="5513369"/>
                        <a:ext cx="274317" cy="255963"/>
                      </a:xfrm>
                      <a:prstGeom prst="diamond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8" name="Diamond 197">
                        <a:extLst>
                          <a:ext uri="{FF2B5EF4-FFF2-40B4-BE49-F238E27FC236}">
                            <a16:creationId xmlns:a16="http://schemas.microsoft.com/office/drawing/2014/main" id="{D22B9845-B32E-9B4C-AFCA-514FBFFF5F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6349" y="5371301"/>
                        <a:ext cx="274317" cy="255963"/>
                      </a:xfrm>
                      <a:prstGeom prst="diamond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9" name="Diamond 198">
                        <a:extLst>
                          <a:ext uri="{FF2B5EF4-FFF2-40B4-BE49-F238E27FC236}">
                            <a16:creationId xmlns:a16="http://schemas.microsoft.com/office/drawing/2014/main" id="{0F15721B-4894-F741-9329-3C44081E20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675" y="5472753"/>
                        <a:ext cx="274317" cy="255963"/>
                      </a:xfrm>
                      <a:prstGeom prst="diamond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0" name="Oval 199">
                        <a:extLst>
                          <a:ext uri="{FF2B5EF4-FFF2-40B4-BE49-F238E27FC236}">
                            <a16:creationId xmlns:a16="http://schemas.microsoft.com/office/drawing/2014/main" id="{33B41DB1-D7BA-DB47-A5EC-36BD9E064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7736" y="4045315"/>
                        <a:ext cx="165912" cy="24906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1" name="Oval 200">
                        <a:extLst>
                          <a:ext uri="{FF2B5EF4-FFF2-40B4-BE49-F238E27FC236}">
                            <a16:creationId xmlns:a16="http://schemas.microsoft.com/office/drawing/2014/main" id="{CB625AAC-67EE-304C-A796-9559BEAB5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60341" y="4173040"/>
                        <a:ext cx="165912" cy="24906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2" name="Oval 201">
                        <a:extLst>
                          <a:ext uri="{FF2B5EF4-FFF2-40B4-BE49-F238E27FC236}">
                            <a16:creationId xmlns:a16="http://schemas.microsoft.com/office/drawing/2014/main" id="{DD61184B-3157-B54C-89C1-6165008F1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49675" y="3961321"/>
                        <a:ext cx="165912" cy="24906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3" name="Oval 202">
                        <a:extLst>
                          <a:ext uri="{FF2B5EF4-FFF2-40B4-BE49-F238E27FC236}">
                            <a16:creationId xmlns:a16="http://schemas.microsoft.com/office/drawing/2014/main" id="{03122C44-D1E0-8E47-9903-04F0DFA43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5242" y="3966239"/>
                        <a:ext cx="165912" cy="24906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4" name="Triangle 203">
                        <a:extLst>
                          <a:ext uri="{FF2B5EF4-FFF2-40B4-BE49-F238E27FC236}">
                            <a16:creationId xmlns:a16="http://schemas.microsoft.com/office/drawing/2014/main" id="{A273C7F8-D14F-C64D-B456-E6D802FBF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2530" y="5383743"/>
                        <a:ext cx="197605" cy="264316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5-Point Star 204">
                        <a:extLst>
                          <a:ext uri="{FF2B5EF4-FFF2-40B4-BE49-F238E27FC236}">
                            <a16:creationId xmlns:a16="http://schemas.microsoft.com/office/drawing/2014/main" id="{573767C1-84A2-604D-86AD-C2F712BD68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6221" y="4758826"/>
                        <a:ext cx="345097" cy="291214"/>
                      </a:xfrm>
                      <a:prstGeom prst="star5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6" name="5-Point Star 205">
                        <a:extLst>
                          <a:ext uri="{FF2B5EF4-FFF2-40B4-BE49-F238E27FC236}">
                            <a16:creationId xmlns:a16="http://schemas.microsoft.com/office/drawing/2014/main" id="{728C0C70-0ABD-6B45-8D95-DB1332BAD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5725" y="4691496"/>
                        <a:ext cx="345097" cy="291214"/>
                      </a:xfrm>
                      <a:prstGeom prst="star5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ED6E5F44-490C-C843-86E3-26419D03C0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539" y="3989641"/>
                      <a:ext cx="3652686" cy="2395200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148B941D-20D5-0D4C-9963-F1C2B69A7C49}"/>
                      </a:ext>
                    </a:extLst>
                  </p:cNvPr>
                  <p:cNvSpPr txBox="1"/>
                  <p:nvPr/>
                </p:nvSpPr>
                <p:spPr>
                  <a:xfrm>
                    <a:off x="8163294" y="3284357"/>
                    <a:ext cx="165692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200" dirty="0"/>
                      <a:t>Prioritization</a:t>
                    </a:r>
                  </a:p>
                </p:txBody>
              </p:sp>
              <p:sp>
                <p:nvSpPr>
                  <p:cNvPr id="254" name="Merge 253">
                    <a:extLst>
                      <a:ext uri="{FF2B5EF4-FFF2-40B4-BE49-F238E27FC236}">
                        <a16:creationId xmlns:a16="http://schemas.microsoft.com/office/drawing/2014/main" id="{C257A3C5-2A23-2A47-8540-DE69145D358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881414" y="4571634"/>
                    <a:ext cx="469877" cy="301033"/>
                  </a:xfrm>
                  <a:prstGeom prst="flowChartMerg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68" name="Rectangle 167"/>
                <p:cNvSpPr/>
                <p:nvPr/>
              </p:nvSpPr>
              <p:spPr>
                <a:xfrm>
                  <a:off x="8265005" y="5014334"/>
                  <a:ext cx="2055469" cy="723682"/>
                </a:xfrm>
                <a:prstGeom prst="rect">
                  <a:avLst/>
                </a:prstGeom>
                <a:solidFill>
                  <a:schemeClr val="bg1">
                    <a:alpha val="7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8986130" y="4476376"/>
                  <a:ext cx="1820132" cy="598526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DE79AA8-6800-104E-8F96-71C19222CB52}"/>
              </a:ext>
            </a:extLst>
          </p:cNvPr>
          <p:cNvSpPr txBox="1"/>
          <p:nvPr/>
        </p:nvSpPr>
        <p:spPr>
          <a:xfrm>
            <a:off x="8974534" y="102288"/>
            <a:ext cx="311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Yancong</a:t>
            </a:r>
            <a:r>
              <a:rPr lang="en-US" i="1" dirty="0"/>
              <a:t> Zhang,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0037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97641E-FCB1-2C45-BAB7-AC637F79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78" y="1928495"/>
            <a:ext cx="5921469" cy="460473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EA11B04-0D6D-C540-896F-9BEB6425D92E}"/>
              </a:ext>
            </a:extLst>
          </p:cNvPr>
          <p:cNvGrpSpPr/>
          <p:nvPr/>
        </p:nvGrpSpPr>
        <p:grpSpPr>
          <a:xfrm>
            <a:off x="266733" y="908471"/>
            <a:ext cx="1907118" cy="5580399"/>
            <a:chOff x="266733" y="908471"/>
            <a:chExt cx="1907118" cy="558039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A4575-86F3-8144-870D-9451E42C17C9}"/>
                </a:ext>
              </a:extLst>
            </p:cNvPr>
            <p:cNvGrpSpPr/>
            <p:nvPr/>
          </p:nvGrpSpPr>
          <p:grpSpPr>
            <a:xfrm>
              <a:off x="494806" y="1005884"/>
              <a:ext cx="1679045" cy="5482986"/>
              <a:chOff x="395075" y="1015249"/>
              <a:chExt cx="1679045" cy="548298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A48EFFF-69DF-9A49-B774-350C62320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075" y="1015249"/>
                <a:ext cx="1679045" cy="5482986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EC8BCD4-AEDB-5B49-8F7D-8A6E046E3F2D}"/>
                  </a:ext>
                </a:extLst>
              </p:cNvPr>
              <p:cNvSpPr txBox="1"/>
              <p:nvPr/>
            </p:nvSpPr>
            <p:spPr>
              <a:xfrm>
                <a:off x="1054258" y="5004610"/>
                <a:ext cx="919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total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genes</a:t>
                </a:r>
                <a:endParaRPr 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CE6C18-F50C-E343-B03A-901E6D85BCC0}"/>
                </a:ext>
              </a:extLst>
            </p:cNvPr>
            <p:cNvSpPr txBox="1"/>
            <p:nvPr/>
          </p:nvSpPr>
          <p:spPr>
            <a:xfrm>
              <a:off x="266733" y="908471"/>
              <a:ext cx="13548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22,662,110</a:t>
              </a:r>
              <a:endParaRPr lang="en-US" sz="2000" b="1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C4D4BC-F7DB-498E-8FD6-D880C437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7" y="228731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Many proteins are uncharacterized in function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16877A-0B36-C745-B74E-CEE1177E7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10139" y="1046460"/>
            <a:ext cx="5116689" cy="13932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7094F-5028-4A5C-8684-3370BCF8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5B028-318C-4D33-A6A1-1EDD9D0D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E03359-5DFA-6044-9F7D-6F9F2753ED04}"/>
              </a:ext>
            </a:extLst>
          </p:cNvPr>
          <p:cNvGrpSpPr/>
          <p:nvPr/>
        </p:nvGrpSpPr>
        <p:grpSpPr>
          <a:xfrm>
            <a:off x="7833341" y="1253638"/>
            <a:ext cx="2664407" cy="4646443"/>
            <a:chOff x="8170013" y="1155219"/>
            <a:chExt cx="2664407" cy="464644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69C491-A4BA-6844-B374-A06382803DFD}"/>
                </a:ext>
              </a:extLst>
            </p:cNvPr>
            <p:cNvSpPr/>
            <p:nvPr/>
          </p:nvSpPr>
          <p:spPr>
            <a:xfrm>
              <a:off x="8170013" y="1593239"/>
              <a:ext cx="2664407" cy="420842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FB7BA9-3BCB-E043-9DAB-088CE6887511}"/>
                </a:ext>
              </a:extLst>
            </p:cNvPr>
            <p:cNvSpPr txBox="1"/>
            <p:nvPr/>
          </p:nvSpPr>
          <p:spPr>
            <a:xfrm>
              <a:off x="8538200" y="1155219"/>
              <a:ext cx="1928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</a:rPr>
                <a:t>uncharacterized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E674CB-025A-0444-A28C-E1C45422C55F}"/>
              </a:ext>
            </a:extLst>
          </p:cNvPr>
          <p:cNvGrpSpPr/>
          <p:nvPr/>
        </p:nvGrpSpPr>
        <p:grpSpPr>
          <a:xfrm>
            <a:off x="2077447" y="3119906"/>
            <a:ext cx="2297663" cy="3353047"/>
            <a:chOff x="2077447" y="3119906"/>
            <a:chExt cx="2297663" cy="335304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E9F8B6A-8B71-B941-8F49-A0FB1C0EB2BB}"/>
                </a:ext>
              </a:extLst>
            </p:cNvPr>
            <p:cNvGrpSpPr/>
            <p:nvPr/>
          </p:nvGrpSpPr>
          <p:grpSpPr>
            <a:xfrm>
              <a:off x="2077447" y="3119906"/>
              <a:ext cx="2297663" cy="3353047"/>
              <a:chOff x="2077447" y="3119906"/>
              <a:chExt cx="2297663" cy="335304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8AF27E8-2396-3F47-A39F-44AD5E05A302}"/>
                  </a:ext>
                </a:extLst>
              </p:cNvPr>
              <p:cNvGrpSpPr/>
              <p:nvPr/>
            </p:nvGrpSpPr>
            <p:grpSpPr>
              <a:xfrm>
                <a:off x="2077447" y="3289100"/>
                <a:ext cx="2297663" cy="3183853"/>
                <a:chOff x="2073359" y="3272775"/>
                <a:chExt cx="2297663" cy="3183853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5356B197-4F73-224B-9D92-853C715D1B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59028" y="3272775"/>
                  <a:ext cx="1166102" cy="3183853"/>
                </a:xfrm>
                <a:prstGeom prst="rect">
                  <a:avLst/>
                </a:prstGeom>
              </p:spPr>
            </p:pic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40ABBA7F-DF52-BA4C-BDB3-90AFCBF6CFDB}"/>
                    </a:ext>
                  </a:extLst>
                </p:cNvPr>
                <p:cNvGrpSpPr/>
                <p:nvPr/>
              </p:nvGrpSpPr>
              <p:grpSpPr>
                <a:xfrm>
                  <a:off x="2073359" y="4800199"/>
                  <a:ext cx="2297663" cy="1185430"/>
                  <a:chOff x="2073359" y="4800199"/>
                  <a:chExt cx="2297663" cy="1185430"/>
                </a:xfrm>
              </p:grpSpPr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4562541-77CE-D041-B94C-07D33BF8581C}"/>
                      </a:ext>
                    </a:extLst>
                  </p:cNvPr>
                  <p:cNvSpPr txBox="1"/>
                  <p:nvPr/>
                </p:nvSpPr>
                <p:spPr>
                  <a:xfrm>
                    <a:off x="2926521" y="4908411"/>
                    <a:ext cx="1444501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9</a:t>
                    </a:r>
                    <a:r>
                      <a:rPr lang="en-US" altLang="zh-CN" sz="1600" dirty="0"/>
                      <a:t>5</a:t>
                    </a:r>
                    <a:r>
                      <a:rPr lang="en-US" sz="1600" dirty="0"/>
                      <a:t>% nucleotide identity</a:t>
                    </a:r>
                  </a:p>
                  <a:p>
                    <a:pPr algn="ctr"/>
                    <a:r>
                      <a:rPr lang="en-US" altLang="zh-CN" sz="1600" dirty="0"/>
                      <a:t>90%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coverage</a:t>
                    </a:r>
                    <a:endParaRPr lang="en-US" sz="1600" dirty="0"/>
                  </a:p>
                </p:txBody>
              </p:sp>
              <p:sp>
                <p:nvSpPr>
                  <p:cNvPr id="52" name="Merge 51">
                    <a:extLst>
                      <a:ext uri="{FF2B5EF4-FFF2-40B4-BE49-F238E27FC236}">
                        <a16:creationId xmlns:a16="http://schemas.microsoft.com/office/drawing/2014/main" id="{A3FFA9B6-10CC-EF49-9A69-C09DA2893B7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706305" y="5167253"/>
                    <a:ext cx="1058585" cy="324477"/>
                  </a:xfrm>
                  <a:prstGeom prst="flowChartMerg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55BF44-F087-9244-87D9-23E43E645765}"/>
                  </a:ext>
                </a:extLst>
              </p:cNvPr>
              <p:cNvSpPr/>
              <p:nvPr/>
            </p:nvSpPr>
            <p:spPr>
              <a:xfrm>
                <a:off x="2289535" y="3119906"/>
                <a:ext cx="991366" cy="1314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5DAC26-E02A-B440-8110-A2436B51149E}"/>
                </a:ext>
              </a:extLst>
            </p:cNvPr>
            <p:cNvSpPr txBox="1"/>
            <p:nvPr/>
          </p:nvSpPr>
          <p:spPr>
            <a:xfrm>
              <a:off x="2145448" y="4355432"/>
              <a:ext cx="131832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2,670,054</a:t>
              </a:r>
              <a:endParaRPr lang="en-US" sz="2000" b="1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ACD0BB-7A1A-0B47-80E9-25E31F7BABAF}"/>
              </a:ext>
            </a:extLst>
          </p:cNvPr>
          <p:cNvGrpSpPr/>
          <p:nvPr/>
        </p:nvGrpSpPr>
        <p:grpSpPr>
          <a:xfrm>
            <a:off x="4333950" y="3834115"/>
            <a:ext cx="2281148" cy="2660366"/>
            <a:chOff x="4333950" y="3834115"/>
            <a:chExt cx="2281148" cy="26603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792F57F-BF65-D845-9CC5-F90FB5457B21}"/>
                </a:ext>
              </a:extLst>
            </p:cNvPr>
            <p:cNvGrpSpPr/>
            <p:nvPr/>
          </p:nvGrpSpPr>
          <p:grpSpPr>
            <a:xfrm>
              <a:off x="4333950" y="3834115"/>
              <a:ext cx="2281148" cy="2660366"/>
              <a:chOff x="4333950" y="3812588"/>
              <a:chExt cx="2281148" cy="266036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770DEC7-7059-4842-A9A2-4285C17B6E48}"/>
                  </a:ext>
                </a:extLst>
              </p:cNvPr>
              <p:cNvGrpSpPr/>
              <p:nvPr/>
            </p:nvGrpSpPr>
            <p:grpSpPr>
              <a:xfrm>
                <a:off x="4333950" y="3812588"/>
                <a:ext cx="2281148" cy="2660366"/>
                <a:chOff x="4333950" y="3812588"/>
                <a:chExt cx="2281148" cy="2660366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0D8EFED-9293-0249-8317-C42B5A82A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3486" y="3812588"/>
                  <a:ext cx="1359454" cy="2660366"/>
                </a:xfrm>
                <a:prstGeom prst="rect">
                  <a:avLst/>
                </a:prstGeom>
              </p:spPr>
            </p:pic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6C337A9B-70AF-CB44-A48E-02EA84069070}"/>
                    </a:ext>
                  </a:extLst>
                </p:cNvPr>
                <p:cNvGrpSpPr/>
                <p:nvPr/>
              </p:nvGrpSpPr>
              <p:grpSpPr>
                <a:xfrm>
                  <a:off x="4333950" y="4819969"/>
                  <a:ext cx="2281148" cy="1235625"/>
                  <a:chOff x="4400710" y="4773874"/>
                  <a:chExt cx="2281148" cy="1235625"/>
                </a:xfrm>
              </p:grpSpPr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9B90D103-1524-BD43-A9D4-B35C94EF572A}"/>
                      </a:ext>
                    </a:extLst>
                  </p:cNvPr>
                  <p:cNvSpPr txBox="1"/>
                  <p:nvPr/>
                </p:nvSpPr>
                <p:spPr>
                  <a:xfrm>
                    <a:off x="5232129" y="4932281"/>
                    <a:ext cx="1449729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90% </a:t>
                    </a:r>
                  </a:p>
                  <a:p>
                    <a:pPr algn="ctr"/>
                    <a:r>
                      <a:rPr lang="en-US" sz="1600" dirty="0"/>
                      <a:t>amino acid identity</a:t>
                    </a:r>
                  </a:p>
                  <a:p>
                    <a:pPr algn="ctr"/>
                    <a:r>
                      <a:rPr lang="en-US" altLang="zh-CN" sz="1600" dirty="0"/>
                      <a:t>80%</a:t>
                    </a:r>
                    <a:r>
                      <a:rPr lang="zh-CN" altLang="en-US" sz="1600" dirty="0"/>
                      <a:t> </a:t>
                    </a:r>
                    <a:r>
                      <a:rPr lang="en-US" altLang="zh-CN" sz="1600" dirty="0"/>
                      <a:t>coverage</a:t>
                    </a:r>
                    <a:endParaRPr lang="en-US" sz="1600" dirty="0"/>
                  </a:p>
                </p:txBody>
              </p:sp>
              <p:sp>
                <p:nvSpPr>
                  <p:cNvPr id="61" name="Merge 60">
                    <a:extLst>
                      <a:ext uri="{FF2B5EF4-FFF2-40B4-BE49-F238E27FC236}">
                        <a16:creationId xmlns:a16="http://schemas.microsoft.com/office/drawing/2014/main" id="{8F499F08-E384-224C-AC75-EF0EFA612D8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033656" y="5140928"/>
                    <a:ext cx="1058585" cy="324477"/>
                  </a:xfrm>
                  <a:prstGeom prst="flowChartMerg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107E03C-1EF9-144F-A5E5-4AFA57E992C5}"/>
                  </a:ext>
                </a:extLst>
              </p:cNvPr>
              <p:cNvSpPr/>
              <p:nvPr/>
            </p:nvSpPr>
            <p:spPr>
              <a:xfrm>
                <a:off x="4496188" y="3837770"/>
                <a:ext cx="1050012" cy="8317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A65DAF6-33C6-FB42-B3EE-075D763D29B6}"/>
                </a:ext>
              </a:extLst>
            </p:cNvPr>
            <p:cNvSpPr txBox="1"/>
            <p:nvPr/>
          </p:nvSpPr>
          <p:spPr>
            <a:xfrm>
              <a:off x="4442274" y="4616469"/>
              <a:ext cx="12535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2,161,859</a:t>
              </a:r>
              <a:endParaRPr lang="en-US" sz="2000" b="1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22AAC24-2E45-DE40-A6D7-AD88E3BD70D6}"/>
              </a:ext>
            </a:extLst>
          </p:cNvPr>
          <p:cNvSpPr/>
          <p:nvPr/>
        </p:nvSpPr>
        <p:spPr>
          <a:xfrm>
            <a:off x="1605733" y="1928495"/>
            <a:ext cx="1857092" cy="415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PRISM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2721-FF3D-094C-9483-BE9F6A9C6CCD}"/>
              </a:ext>
            </a:extLst>
          </p:cNvPr>
          <p:cNvSpPr/>
          <p:nvPr/>
        </p:nvSpPr>
        <p:spPr>
          <a:xfrm>
            <a:off x="2401924" y="2460423"/>
            <a:ext cx="3966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Inflammatory Bowel Diseases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310B0-A9F3-7040-A64C-EF83BD34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448" y="1369308"/>
            <a:ext cx="8188690" cy="5260056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880E6B25-DB88-9145-B310-8CEEB6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04" y="460221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Integrated annotation method can assign new annotations to un</a:t>
            </a:r>
            <a:r>
              <a:rPr lang="en-US" altLang="zh-CN" dirty="0"/>
              <a:t>characterized</a:t>
            </a:r>
            <a:r>
              <a:rPr lang="en-US" dirty="0"/>
              <a:t> proteins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4588D6-B931-F64F-9E8E-68F6D180A634}"/>
              </a:ext>
            </a:extLst>
          </p:cNvPr>
          <p:cNvGrpSpPr/>
          <p:nvPr/>
        </p:nvGrpSpPr>
        <p:grpSpPr>
          <a:xfrm>
            <a:off x="243904" y="1952464"/>
            <a:ext cx="12199773" cy="2111446"/>
            <a:chOff x="-288327" y="1907445"/>
            <a:chExt cx="12678875" cy="209288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59FC6C1-43C2-224E-8E35-5A57EA4C7065}"/>
                </a:ext>
              </a:extLst>
            </p:cNvPr>
            <p:cNvSpPr txBox="1"/>
            <p:nvPr/>
          </p:nvSpPr>
          <p:spPr>
            <a:xfrm>
              <a:off x="9051972" y="1907445"/>
              <a:ext cx="333857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‘Others’: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cytoplasmic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cytoplasmicMembrane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periplasmic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domain signatures</a:t>
              </a:r>
            </a:p>
            <a:p>
              <a:r>
                <a:rPr lang="en-US" b="1" dirty="0"/>
                <a:t>‘Unknown’: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annotation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FDCDAB-7DBB-5644-AB8D-7E2BD6229AC2}"/>
                </a:ext>
              </a:extLst>
            </p:cNvPr>
            <p:cNvSpPr txBox="1"/>
            <p:nvPr/>
          </p:nvSpPr>
          <p:spPr>
            <a:xfrm>
              <a:off x="-288327" y="2001047"/>
              <a:ext cx="4168880" cy="1311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1,503,927 </a:t>
              </a:r>
              <a:r>
                <a:rPr lang="en-US" altLang="zh-CN" sz="2000" b="1" dirty="0"/>
                <a:t>uncharacterized</a:t>
              </a:r>
              <a:r>
                <a:rPr lang="en-US" sz="2000" dirty="0"/>
                <a:t> protein</a:t>
              </a:r>
            </a:p>
            <a:p>
              <a:pPr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0.4M (known uncharacterized proteins)</a:t>
              </a:r>
            </a:p>
            <a:p>
              <a:pPr marL="18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1.1M (potential new proteins)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A64C3A-D8AF-0D46-BA59-7DB85F2FC520}"/>
              </a:ext>
            </a:extLst>
          </p:cNvPr>
          <p:cNvGrpSpPr/>
          <p:nvPr/>
        </p:nvGrpSpPr>
        <p:grpSpPr>
          <a:xfrm>
            <a:off x="5053357" y="2770171"/>
            <a:ext cx="4177900" cy="3758876"/>
            <a:chOff x="4254636" y="2630917"/>
            <a:chExt cx="3933556" cy="38540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E1C14F-2566-A94F-B8A0-AA2E143450EA}"/>
                </a:ext>
              </a:extLst>
            </p:cNvPr>
            <p:cNvSpPr/>
            <p:nvPr/>
          </p:nvSpPr>
          <p:spPr>
            <a:xfrm>
              <a:off x="4254636" y="4004658"/>
              <a:ext cx="172181" cy="2480356"/>
            </a:xfrm>
            <a:prstGeom prst="rect">
              <a:avLst/>
            </a:prstGeom>
            <a:noFill/>
            <a:ln w="254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3F957-433A-FE45-9D8B-EE8141457B5A}"/>
                </a:ext>
              </a:extLst>
            </p:cNvPr>
            <p:cNvSpPr txBox="1"/>
            <p:nvPr/>
          </p:nvSpPr>
          <p:spPr>
            <a:xfrm>
              <a:off x="4292631" y="2630917"/>
              <a:ext cx="3895561" cy="85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Only</a:t>
              </a:r>
              <a:r>
                <a:rPr lang="en-US" sz="2400" dirty="0">
                  <a:solidFill>
                    <a:srgbClr val="C00000"/>
                  </a:solidFill>
                </a:rPr>
                <a:t> ~3.6%</a:t>
              </a:r>
              <a:r>
                <a:rPr lang="en-US" sz="2400" dirty="0"/>
                <a:t> of proteins are still unannotated after our efforts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7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Profiling microbial communities by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79495" y="3077354"/>
            <a:ext cx="1371600" cy="77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770095" y="2281486"/>
            <a:ext cx="5334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95" y="1615529"/>
            <a:ext cx="8358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2770095" y="3957886"/>
            <a:ext cx="533400" cy="838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3455895" y="4421788"/>
            <a:ext cx="838200" cy="895105"/>
            <a:chOff x="2133600" y="4800600"/>
            <a:chExt cx="838200" cy="895105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257800"/>
              <a:ext cx="838200" cy="209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800600"/>
              <a:ext cx="838200" cy="209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029200"/>
              <a:ext cx="838200" cy="209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486401"/>
              <a:ext cx="838200" cy="209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95" y="4256794"/>
            <a:ext cx="1090467" cy="122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95" y="1595686"/>
            <a:ext cx="1095666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99095" y="3119685"/>
            <a:ext cx="2050612" cy="838201"/>
            <a:chOff x="5205740" y="3200399"/>
            <a:chExt cx="2050612" cy="838201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68"/>
            <a:stretch/>
          </p:blipFill>
          <p:spPr bwMode="auto">
            <a:xfrm>
              <a:off x="5435601" y="3200399"/>
              <a:ext cx="1600200" cy="83820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205740" y="3380610"/>
              <a:ext cx="2050612" cy="5640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sz="2000" b="1" i="1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</a:effectLst>
                  <a:latin typeface="Calibri" panose="020F0502020204030204" pitchFamily="34" charset="0"/>
                </a:rPr>
                <a:t>Compare to reference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485095" y="2662486"/>
            <a:ext cx="1676400" cy="1448427"/>
            <a:chOff x="6934200" y="2743200"/>
            <a:chExt cx="1676400" cy="1448427"/>
          </a:xfrm>
        </p:grpSpPr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395369" y="3056405"/>
              <a:ext cx="982663" cy="11430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340601" y="2743200"/>
              <a:ext cx="11274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dirty="0">
                  <a:solidFill>
                    <a:srgbClr val="46A04A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</a:rPr>
                <a:t>Samples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555144" y="3443240"/>
              <a:ext cx="11274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dirty="0">
                  <a:solidFill>
                    <a:srgbClr val="46A04A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</a:rPr>
                <a:t>Features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00901" y="3314700"/>
              <a:ext cx="140969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abundance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table</a:t>
              </a:r>
            </a:p>
          </p:txBody>
        </p:sp>
      </p:grp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0630" flipH="1">
            <a:off x="2555679" y="1352903"/>
            <a:ext cx="838199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548" flipV="1">
            <a:off x="5932395" y="5163712"/>
            <a:ext cx="838199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8" name="Straight Arrow Connector 27"/>
          <p:cNvCxnSpPr>
            <a:endCxn id="16" idx="1"/>
          </p:cNvCxnSpPr>
          <p:nvPr/>
        </p:nvCxnSpPr>
        <p:spPr bwMode="auto">
          <a:xfrm>
            <a:off x="4357594" y="2148929"/>
            <a:ext cx="548201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Arrow Connector 28"/>
          <p:cNvCxnSpPr>
            <a:endCxn id="15" idx="1"/>
          </p:cNvCxnSpPr>
          <p:nvPr/>
        </p:nvCxnSpPr>
        <p:spPr bwMode="auto">
          <a:xfrm>
            <a:off x="4357594" y="4869340"/>
            <a:ext cx="55080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6084795" y="2205286"/>
            <a:ext cx="5334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6084795" y="4110286"/>
            <a:ext cx="5334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8180295" y="3576886"/>
            <a:ext cx="381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604364" y="1443286"/>
            <a:ext cx="16639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extract/amplify</a:t>
            </a:r>
          </a:p>
          <a:p>
            <a:pPr algn="ct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marker gene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66098" y="5110818"/>
            <a:ext cx="107914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QC/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assemble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70795" y="5827269"/>
            <a:ext cx="2480762" cy="9145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C99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AGCTACAGC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C99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ACAGCACGGCAT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u="sng" dirty="0">
                <a:solidFill>
                  <a:srgbClr val="CC99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GGCATCATC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C99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AGCTACAGCACGGCATCATC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60998" y="4872286"/>
            <a:ext cx="182633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extract/fragment</a:t>
            </a:r>
          </a:p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DNA/RNA</a:t>
            </a:r>
          </a:p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non-selectively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18229" y="5368955"/>
            <a:ext cx="12522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shotgun</a:t>
            </a:r>
          </a:p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sequencing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18229" y="986086"/>
            <a:ext cx="12522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amplicon</a:t>
            </a:r>
          </a:p>
          <a:p>
            <a:pPr algn="r"/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sequencing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27295" y="3119686"/>
            <a:ext cx="127034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microbial</a:t>
            </a:r>
          </a:p>
          <a:p>
            <a:r>
              <a:rPr lang="en-US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community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65729" y="1695222"/>
            <a:ext cx="65216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16S</a:t>
            </a:r>
          </a:p>
          <a:p>
            <a:pPr algn="ctr"/>
            <a:r>
              <a:rPr lang="en-US" sz="1400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rRNA</a:t>
            </a:r>
            <a:endParaRPr lang="en-US" sz="14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14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(gene)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01240" y="1276249"/>
            <a:ext cx="241425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effectLst/>
                <a:latin typeface="Calibri" panose="020F0502020204030204" pitchFamily="34" charset="0"/>
              </a:rPr>
              <a:t>Amplicon features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Operational Tax. Units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(</a:t>
            </a:r>
            <a:r>
              <a:rPr lang="en-US" i="1" dirty="0">
                <a:effectLst/>
                <a:latin typeface="Calibri" panose="020F0502020204030204" pitchFamily="34" charset="0"/>
              </a:rPr>
              <a:t>Genus-level specificity</a:t>
            </a:r>
            <a:r>
              <a:rPr lang="en-US" dirty="0">
                <a:effectLst/>
                <a:latin typeface="Calibri" panose="020F0502020204030204" pitchFamily="34" charset="0"/>
              </a:rPr>
              <a:t>)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Inferred functions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36856" y="4261581"/>
            <a:ext cx="2069093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effectLst/>
                <a:latin typeface="Calibri" panose="020F0502020204030204" pitchFamily="34" charset="0"/>
              </a:rPr>
              <a:t>Shotgun features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Species, strains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Genes, transcripts</a:t>
            </a:r>
          </a:p>
          <a:p>
            <a:pPr algn="ctr"/>
            <a:r>
              <a:rPr lang="en-US" dirty="0">
                <a:effectLst/>
                <a:latin typeface="Calibri" panose="020F0502020204030204" pitchFamily="34" charset="0"/>
              </a:rPr>
              <a:t>Functional modules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Metabolic pathways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B665736-5545-0643-B169-1AEE3CE67A5E}"/>
              </a:ext>
            </a:extLst>
          </p:cNvPr>
          <p:cNvGrpSpPr/>
          <p:nvPr/>
        </p:nvGrpSpPr>
        <p:grpSpPr>
          <a:xfrm>
            <a:off x="6500343" y="5817276"/>
            <a:ext cx="2050612" cy="838201"/>
            <a:chOff x="5205740" y="3200399"/>
            <a:chExt cx="2050612" cy="838201"/>
          </a:xfrm>
        </p:grpSpPr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4AD5744A-F35D-0545-96A5-0D69DFBBD3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68"/>
            <a:stretch/>
          </p:blipFill>
          <p:spPr bwMode="auto">
            <a:xfrm>
              <a:off x="5435601" y="3200399"/>
              <a:ext cx="1600200" cy="83820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B19F2C5-8D70-FC40-89FE-EA6E76E8DFBD}"/>
                </a:ext>
              </a:extLst>
            </p:cNvPr>
            <p:cNvSpPr txBox="1"/>
            <p:nvPr/>
          </p:nvSpPr>
          <p:spPr>
            <a:xfrm>
              <a:off x="5205740" y="3380610"/>
              <a:ext cx="2050612" cy="3331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r>
                <a:rPr lang="en-US" sz="2000" b="1" i="1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</a:effectLst>
                  <a:latin typeface="Calibri" panose="020F0502020204030204" pitchFamily="34" charset="0"/>
                </a:rPr>
                <a:t>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6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1" grpId="0" animBg="1"/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652B73D-2E38-7546-8003-FAB0BC01DD49}"/>
              </a:ext>
            </a:extLst>
          </p:cNvPr>
          <p:cNvGrpSpPr/>
          <p:nvPr/>
        </p:nvGrpSpPr>
        <p:grpSpPr>
          <a:xfrm>
            <a:off x="561107" y="2192615"/>
            <a:ext cx="5613275" cy="4228727"/>
            <a:chOff x="543617" y="2313273"/>
            <a:chExt cx="5613275" cy="42287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952DA8-CC2A-C041-9B88-D0F1A7D84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617" y="2313273"/>
              <a:ext cx="5613275" cy="38509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F48D38-3A23-A74F-AAC2-F07302E7047E}"/>
                </a:ext>
              </a:extLst>
            </p:cNvPr>
            <p:cNvSpPr txBox="1"/>
            <p:nvPr/>
          </p:nvSpPr>
          <p:spPr>
            <a:xfrm>
              <a:off x="774926" y="5222150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effectLst>
                    <a:glow rad="203200">
                      <a:schemeClr val="bg1"/>
                    </a:glow>
                  </a:effectLst>
                </a:rPr>
                <a:t>q </a:t>
              </a:r>
              <a:r>
                <a:rPr lang="en-US" dirty="0">
                  <a:effectLst>
                    <a:glow rad="203200">
                      <a:schemeClr val="bg1"/>
                    </a:glow>
                  </a:effectLst>
                </a:rPr>
                <a:t>= 0.05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6ECC63-193A-9541-8E24-93B1D6688EA6}"/>
                </a:ext>
              </a:extLst>
            </p:cNvPr>
            <p:cNvSpPr txBox="1"/>
            <p:nvPr/>
          </p:nvSpPr>
          <p:spPr>
            <a:xfrm>
              <a:off x="2531616" y="6141890"/>
              <a:ext cx="12241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effect size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48345E-3997-B843-9091-9272416A509C}"/>
              </a:ext>
            </a:extLst>
          </p:cNvPr>
          <p:cNvSpPr txBox="1"/>
          <p:nvPr/>
        </p:nvSpPr>
        <p:spPr>
          <a:xfrm>
            <a:off x="6174382" y="2479982"/>
            <a:ext cx="57790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Use </a:t>
            </a:r>
            <a:r>
              <a:rPr lang="en-US" sz="2200" b="1" dirty="0"/>
              <a:t>linear models </a:t>
            </a:r>
            <a:r>
              <a:rPr lang="en-US" sz="2200" dirty="0"/>
              <a:t>to identify protein families that are differentially abundant in IBD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 protein family was considered </a:t>
            </a:r>
            <a:r>
              <a:rPr lang="en-US" sz="2200" b="1" dirty="0"/>
              <a:t>“Differentially Abundant (DA)” </a:t>
            </a:r>
            <a:r>
              <a:rPr lang="en-US" sz="2200" dirty="0"/>
              <a:t>in IBD if its FDR-adjusted </a:t>
            </a:r>
            <a:r>
              <a:rPr lang="en-US" sz="2200" i="1" dirty="0"/>
              <a:t>p</a:t>
            </a:r>
            <a:r>
              <a:rPr lang="en-US" sz="2200" dirty="0"/>
              <a:t>-value is less than 0.05 in either the CD- or UC-centered comparisons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8% </a:t>
            </a:r>
            <a:r>
              <a:rPr lang="en-US" sz="2400" dirty="0"/>
              <a:t>(171,569)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families were differentially abundant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BF97-9953-B144-9CAF-EEEDE29E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82954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more protein families have less abundance in IBD</a:t>
            </a:r>
          </a:p>
          <a:p>
            <a:pPr>
              <a:spcBef>
                <a:spcPts val="400"/>
              </a:spcBef>
            </a:pPr>
            <a:r>
              <a:rPr lang="en-US" dirty="0"/>
              <a:t>Larger share of proteins with novel proteins in IBD-up subset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C250B-3AB1-6E4F-9CDA-6BE6CBE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56316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Association with inflammatory phenotypes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5C6A-C951-3D4B-A24E-2764C18E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9851C-D3C2-244B-B90A-CCABE468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9EE86A-02DD-DF47-A5A1-0827068C1155}"/>
              </a:ext>
            </a:extLst>
          </p:cNvPr>
          <p:cNvGrpSpPr/>
          <p:nvPr/>
        </p:nvGrpSpPr>
        <p:grpSpPr>
          <a:xfrm>
            <a:off x="1528840" y="2403209"/>
            <a:ext cx="1643912" cy="945822"/>
            <a:chOff x="1590381" y="2636790"/>
            <a:chExt cx="1643912" cy="945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E8904B-6086-7F40-96C4-8AC162E4587C}"/>
                </a:ext>
              </a:extLst>
            </p:cNvPr>
            <p:cNvSpPr txBox="1"/>
            <p:nvPr/>
          </p:nvSpPr>
          <p:spPr>
            <a:xfrm>
              <a:off x="1590381" y="2636790"/>
              <a:ext cx="1643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“down in IBD”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EC17CD-5ECF-B24B-9B2A-D6BCEE08E32C}"/>
                </a:ext>
              </a:extLst>
            </p:cNvPr>
            <p:cNvCxnSpPr>
              <a:cxnSpLocks/>
            </p:cNvCxnSpPr>
            <p:nvPr/>
          </p:nvCxnSpPr>
          <p:spPr>
            <a:xfrm>
              <a:off x="2412337" y="3141483"/>
              <a:ext cx="0" cy="44112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65BF03-9C05-1749-99B6-CBCD41838FCF}"/>
              </a:ext>
            </a:extLst>
          </p:cNvPr>
          <p:cNvGrpSpPr/>
          <p:nvPr/>
        </p:nvGrpSpPr>
        <p:grpSpPr>
          <a:xfrm>
            <a:off x="3267092" y="2403209"/>
            <a:ext cx="1339213" cy="945823"/>
            <a:chOff x="3341071" y="2636790"/>
            <a:chExt cx="1339213" cy="9458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F48D38-3A23-A74F-AAC2-F07302E7047E}"/>
                </a:ext>
              </a:extLst>
            </p:cNvPr>
            <p:cNvSpPr txBox="1"/>
            <p:nvPr/>
          </p:nvSpPr>
          <p:spPr>
            <a:xfrm>
              <a:off x="3341071" y="2636790"/>
              <a:ext cx="1339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“up in IBD”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68CEECF-2616-EB44-A800-533544952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0025" y="3141483"/>
              <a:ext cx="0" cy="44113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9FC39-B058-DF4B-8C15-5DDD4E6AF95E}"/>
              </a:ext>
            </a:extLst>
          </p:cNvPr>
          <p:cNvGrpSpPr/>
          <p:nvPr/>
        </p:nvGrpSpPr>
        <p:grpSpPr>
          <a:xfrm>
            <a:off x="5525736" y="2192615"/>
            <a:ext cx="6462497" cy="4547827"/>
            <a:chOff x="4935890" y="2160600"/>
            <a:chExt cx="6851767" cy="45478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247A00-4AFE-5347-A1FD-406D3E444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890" y="2160600"/>
              <a:ext cx="6851767" cy="4163099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8B0775D-2847-F749-ADD5-2B43CA4E3587}"/>
                </a:ext>
              </a:extLst>
            </p:cNvPr>
            <p:cNvCxnSpPr/>
            <p:nvPr/>
          </p:nvCxnSpPr>
          <p:spPr>
            <a:xfrm>
              <a:off x="5410207" y="6345456"/>
              <a:ext cx="13715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6BBC70-A6F2-F64B-BCB4-F992489D3535}"/>
                </a:ext>
              </a:extLst>
            </p:cNvPr>
            <p:cNvCxnSpPr/>
            <p:nvPr/>
          </p:nvCxnSpPr>
          <p:spPr>
            <a:xfrm>
              <a:off x="6946130" y="6355048"/>
              <a:ext cx="13715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3635F3-E5B3-0241-8C42-9C7D204CC098}"/>
                </a:ext>
              </a:extLst>
            </p:cNvPr>
            <p:cNvSpPr txBox="1"/>
            <p:nvPr/>
          </p:nvSpPr>
          <p:spPr>
            <a:xfrm>
              <a:off x="7453454" y="6308317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8CBEAC-17F9-2D42-AE3A-B2B584E5FB39}"/>
                </a:ext>
              </a:extLst>
            </p:cNvPr>
            <p:cNvSpPr txBox="1"/>
            <p:nvPr/>
          </p:nvSpPr>
          <p:spPr>
            <a:xfrm>
              <a:off x="5709186" y="6308317"/>
              <a:ext cx="770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297AEC-770D-214B-B60E-B113FB1D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82" y="1874537"/>
            <a:ext cx="11512549" cy="47968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BF97-9953-B144-9CAF-EEEDE29E3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Characterized proteins with differential abundance are assigned to ‘typical’ IBD-associated </a:t>
            </a:r>
            <a:r>
              <a:rPr lang="en-US" dirty="0"/>
              <a:t>species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C250B-3AB1-6E4F-9CDA-6BE6CBE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0" y="244792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Taxonomic agreement with IBD-associated species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9851C-D3C2-244B-B90A-CCABE468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4E58E3-E391-3A4D-A5D6-321BE26B5A45}"/>
              </a:ext>
            </a:extLst>
          </p:cNvPr>
          <p:cNvGrpSpPr/>
          <p:nvPr/>
        </p:nvGrpSpPr>
        <p:grpSpPr>
          <a:xfrm>
            <a:off x="8535982" y="4391533"/>
            <a:ext cx="2809213" cy="1927251"/>
            <a:chOff x="8742631" y="4397574"/>
            <a:chExt cx="2809213" cy="192725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C865D0-CB2B-A849-886E-31A37BBE4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2631" y="4397574"/>
              <a:ext cx="2809213" cy="192725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F43EB5-276C-1241-BE90-63977E60653E}"/>
                </a:ext>
              </a:extLst>
            </p:cNvPr>
            <p:cNvSpPr/>
            <p:nvPr/>
          </p:nvSpPr>
          <p:spPr>
            <a:xfrm>
              <a:off x="10119316" y="4582461"/>
              <a:ext cx="1098516" cy="174236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5C6A-C951-3D4B-A24E-2764C18E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0338A-907C-E14F-997B-2259ED752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0" y="1863907"/>
            <a:ext cx="11672892" cy="48637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C68BC78-5ACE-2B4C-B377-4B168500FFDD}"/>
              </a:ext>
            </a:extLst>
          </p:cNvPr>
          <p:cNvGrpSpPr/>
          <p:nvPr/>
        </p:nvGrpSpPr>
        <p:grpSpPr>
          <a:xfrm>
            <a:off x="9045450" y="4311258"/>
            <a:ext cx="2809213" cy="1927251"/>
            <a:chOff x="5126297" y="4129556"/>
            <a:chExt cx="2809213" cy="19272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00E157-56A4-F048-861B-6D2E22C9B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297" y="4129556"/>
              <a:ext cx="2809213" cy="19272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D6CA33-4A5A-F04D-8A2D-5B778C0C592A}"/>
                </a:ext>
              </a:extLst>
            </p:cNvPr>
            <p:cNvSpPr/>
            <p:nvPr/>
          </p:nvSpPr>
          <p:spPr>
            <a:xfrm>
              <a:off x="5364488" y="4221999"/>
              <a:ext cx="1005829" cy="174236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6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6843A1-7830-CB48-AA8D-08492D6E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1702059"/>
            <a:ext cx="8990926" cy="489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C250B-3AB1-6E4F-9CDA-6BE6CBE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19" y="260350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Gene co-abundance profiles for DA proteins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BF97-9953-B144-9CAF-EEEDE29E3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proteins with more abundance in IBD are assigned to known taxa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5C6A-C951-3D4B-A24E-2764C18E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9851C-D3C2-244B-B90A-CCABE468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E5EAB-F3B0-224B-8CB3-B25230EA28C4}"/>
              </a:ext>
            </a:extLst>
          </p:cNvPr>
          <p:cNvSpPr txBox="1"/>
          <p:nvPr/>
        </p:nvSpPr>
        <p:spPr>
          <a:xfrm>
            <a:off x="9360044" y="2631293"/>
            <a:ext cx="2635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might be described as "accessory genes”, not "core" to the pangenome of common taxa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D39A5E-8054-6D41-800E-6DBA5AB29C4C}"/>
              </a:ext>
            </a:extLst>
          </p:cNvPr>
          <p:cNvSpPr/>
          <p:nvPr/>
        </p:nvSpPr>
        <p:spPr>
          <a:xfrm rot="667423">
            <a:off x="6137610" y="4267257"/>
            <a:ext cx="1270142" cy="55505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477522-2BBA-5B4B-A9AB-4D522A59372A}"/>
              </a:ext>
            </a:extLst>
          </p:cNvPr>
          <p:cNvSpPr/>
          <p:nvPr/>
        </p:nvSpPr>
        <p:spPr>
          <a:xfrm rot="352868">
            <a:off x="749960" y="3034518"/>
            <a:ext cx="2118243" cy="787503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250B-3AB1-6E4F-9CDA-6BE6CBE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8" y="195822"/>
            <a:ext cx="10886606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Novel proteins expand common gut taxa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BF97-9953-B144-9CAF-EEEDE29E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895123"/>
            <a:ext cx="11714922" cy="594360"/>
          </a:xfrm>
        </p:spPr>
        <p:txBody>
          <a:bodyPr/>
          <a:lstStyle/>
          <a:p>
            <a:r>
              <a:rPr lang="en-US" dirty="0"/>
              <a:t>Novel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proteins </a:t>
            </a:r>
            <a:r>
              <a:rPr lang="en-US" dirty="0"/>
              <a:t>with less abundance in IBD are both functionally novel and associated with unknown taxa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5C6A-C951-3D4B-A24E-2764C18E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9851C-D3C2-244B-B90A-CCABE468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A6A30-26D0-0B47-9870-E25CDA20F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43" y="1780587"/>
            <a:ext cx="8972928" cy="48775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1C62BFD-8D31-8B4E-B2D1-322DBD1C06C7}"/>
              </a:ext>
            </a:extLst>
          </p:cNvPr>
          <p:cNvSpPr/>
          <p:nvPr/>
        </p:nvSpPr>
        <p:spPr>
          <a:xfrm rot="20394865">
            <a:off x="6358923" y="5337493"/>
            <a:ext cx="89166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B9276D-BD9F-1D49-A94E-2CD1BB92B39E}"/>
              </a:ext>
            </a:extLst>
          </p:cNvPr>
          <p:cNvSpPr/>
          <p:nvPr/>
        </p:nvSpPr>
        <p:spPr>
          <a:xfrm rot="20394865">
            <a:off x="8364820" y="2974306"/>
            <a:ext cx="89166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317846-8AAA-3343-AFB8-47CA9ACDC3D6}"/>
              </a:ext>
            </a:extLst>
          </p:cNvPr>
          <p:cNvSpPr/>
          <p:nvPr/>
        </p:nvSpPr>
        <p:spPr>
          <a:xfrm rot="20394865">
            <a:off x="7045174" y="2596289"/>
            <a:ext cx="89166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26D276-95B0-5949-817C-D1120D69A3E6}"/>
              </a:ext>
            </a:extLst>
          </p:cNvPr>
          <p:cNvSpPr/>
          <p:nvPr/>
        </p:nvSpPr>
        <p:spPr>
          <a:xfrm rot="607330">
            <a:off x="3591929" y="2863399"/>
            <a:ext cx="89166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4D5DE0-80F0-6A4B-91C2-3EE8513A7935}"/>
              </a:ext>
            </a:extLst>
          </p:cNvPr>
          <p:cNvSpPr/>
          <p:nvPr/>
        </p:nvSpPr>
        <p:spPr>
          <a:xfrm rot="607330">
            <a:off x="3972846" y="2596289"/>
            <a:ext cx="89166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DE6379-F86F-F443-A86A-4668AF08F561}"/>
              </a:ext>
            </a:extLst>
          </p:cNvPr>
          <p:cNvSpPr/>
          <p:nvPr/>
        </p:nvSpPr>
        <p:spPr>
          <a:xfrm rot="19279259">
            <a:off x="4166297" y="4763224"/>
            <a:ext cx="668712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8531DB-6C58-3B41-AC32-50F412577769}"/>
              </a:ext>
            </a:extLst>
          </p:cNvPr>
          <p:cNvSpPr/>
          <p:nvPr/>
        </p:nvSpPr>
        <p:spPr>
          <a:xfrm>
            <a:off x="7706404" y="3242322"/>
            <a:ext cx="710713" cy="317458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8024D7-CF2D-D144-8E46-E410AE6B5D06}"/>
              </a:ext>
            </a:extLst>
          </p:cNvPr>
          <p:cNvSpPr/>
          <p:nvPr/>
        </p:nvSpPr>
        <p:spPr>
          <a:xfrm>
            <a:off x="7135648" y="4671563"/>
            <a:ext cx="948479" cy="454137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883920"/>
            <a:ext cx="11714922" cy="5406829"/>
          </a:xfrm>
        </p:spPr>
        <p:txBody>
          <a:bodyPr/>
          <a:lstStyle/>
          <a:p>
            <a:r>
              <a:rPr lang="en-US" sz="2400" dirty="0"/>
              <a:t>Shotgun sequencing dramatically increases the sub-species level resolution (genes, SNVs); “see” all the DNA in the community (virus, fungus, protozoa, etc.)</a:t>
            </a:r>
          </a:p>
          <a:p>
            <a:r>
              <a:rPr lang="en-US" sz="2400" dirty="0"/>
              <a:t>Main workflows based on metagenomic shotgun sequencing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Mapping-based approach:  f</a:t>
            </a:r>
            <a:r>
              <a:rPr lang="en-US" sz="1800" dirty="0">
                <a:solidFill>
                  <a:prstClr val="black"/>
                </a:solidFill>
              </a:rPr>
              <a:t>ast and scales to large datasets; limited to identifying sequences like those that have been seen before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Assembly-based approached: </a:t>
            </a:r>
            <a:r>
              <a:rPr lang="en-US" sz="1800" dirty="0">
                <a:solidFill>
                  <a:prstClr val="black"/>
                </a:solidFill>
              </a:rPr>
              <a:t>identify novel genomic and gene diversity; Can’t assemble a sequence unless it is well-covered in the community and extremely resource-intensive</a:t>
            </a:r>
            <a:endParaRPr lang="en-US" sz="1800" dirty="0"/>
          </a:p>
          <a:p>
            <a:r>
              <a:rPr lang="en-US" sz="2400" dirty="0"/>
              <a:t>Metagenome assembly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How do you evaluate a metagenome assembly?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Deal with different copy numbers between contigs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Single sample vs. co-assembly, assembly vs. binning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Metagenome assemblies are garbage at differentiating anything that has too much sequence similarity</a:t>
            </a:r>
          </a:p>
          <a:p>
            <a:r>
              <a:rPr lang="en-US" sz="2400" dirty="0"/>
              <a:t>Downstream analysis based on assembly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Collections of binned contigs, e.g. SGBs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Evaluate completeness by coverage of universal genes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Genomes of low-abundance species will be incomplete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Map reads back to contigs to make abundance table or find variation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Annotate genomes to d</a:t>
            </a:r>
            <a:r>
              <a:rPr lang="en-US" altLang="zh-CN" sz="1800" dirty="0"/>
              <a:t>etermine bioactivity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367171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Extra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2050" name="Picture 2" descr="https://assets.illumina.com/content/dam/illumina-marketing/images/company/newscenter/multimedia/hiseq3000-4000-flowcell/thumbnail-hiseq3000-4000-flowc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r="36186"/>
          <a:stretch/>
        </p:blipFill>
        <p:spPr bwMode="auto">
          <a:xfrm>
            <a:off x="690170" y="2990758"/>
            <a:ext cx="1027689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343" y="5525839"/>
            <a:ext cx="1737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 err="1"/>
              <a:t>Illumina</a:t>
            </a:r>
            <a:r>
              <a:rPr lang="en-US" altLang="en-US" i="1" dirty="0"/>
              <a:t> </a:t>
            </a:r>
            <a:r>
              <a:rPr lang="en-US" altLang="en-US" i="1" dirty="0" err="1"/>
              <a:t>HiSeq</a:t>
            </a:r>
            <a:r>
              <a:rPr lang="en-US" altLang="en-US" i="1" dirty="0"/>
              <a:t> flow cell</a:t>
            </a:r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0" y="2697488"/>
            <a:ext cx="4571950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8039192" y="5638177"/>
            <a:ext cx="2651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/>
              <a:t>Bridge Amplification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5562" y="2606049"/>
            <a:ext cx="4297633" cy="1558039"/>
            <a:chOff x="2255562" y="2606049"/>
            <a:chExt cx="4297633" cy="1558039"/>
          </a:xfrm>
        </p:grpSpPr>
        <p:sp>
          <p:nvSpPr>
            <p:cNvPr id="6" name="Parallelogram 5"/>
            <p:cNvSpPr/>
            <p:nvPr/>
          </p:nvSpPr>
          <p:spPr>
            <a:xfrm>
              <a:off x="2529879" y="3115028"/>
              <a:ext cx="3748999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352830" y="278892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358659" y="2606049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364488" y="2788927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255562" y="3794756"/>
              <a:ext cx="429763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/>
                <a:t>DNA fragments anchor to flow cell surface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55562" y="4251103"/>
            <a:ext cx="4297633" cy="2195384"/>
            <a:chOff x="2255562" y="4251103"/>
            <a:chExt cx="4297633" cy="2195384"/>
          </a:xfrm>
        </p:grpSpPr>
        <p:sp>
          <p:nvSpPr>
            <p:cNvPr id="20" name="Parallelogram 19"/>
            <p:cNvSpPr/>
            <p:nvPr/>
          </p:nvSpPr>
          <p:spPr>
            <a:xfrm>
              <a:off x="2529880" y="4768178"/>
              <a:ext cx="3748999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72709" y="5036831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51036" y="4899268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184367" y="4990707"/>
              <a:ext cx="553969" cy="228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352831" y="444207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557441" y="4334383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64489" y="4442077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49693" y="4436754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403809" y="4554897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535708" y="4506345"/>
              <a:ext cx="0" cy="651056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425822" y="4256304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479518" y="4406814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32976" y="4251103"/>
              <a:ext cx="0" cy="651056"/>
            </a:xfrm>
            <a:prstGeom prst="line">
              <a:avLst/>
            </a:prstGeom>
            <a:ln w="38100" cap="rnd">
              <a:solidFill>
                <a:srgbClr val="00B05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496387" y="4435944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595918" y="4482069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415467" y="4482533"/>
              <a:ext cx="0" cy="651056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2255562" y="5523157"/>
              <a:ext cx="4297633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/>
                <a:t>Fragments are locally replicated through bridge amplification, yielding clusters (“polonies”) of the same sequence</a:t>
              </a:r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 err="1"/>
              <a:t>Illumina</a:t>
            </a:r>
            <a:r>
              <a:rPr lang="en-US" dirty="0"/>
              <a:t> is the reigning monarch of high-throughput sequencing</a:t>
            </a:r>
          </a:p>
          <a:p>
            <a:pPr lvl="1"/>
            <a:r>
              <a:rPr lang="en-US" dirty="0"/>
              <a:t>Several platforms (instruments): </a:t>
            </a:r>
            <a:r>
              <a:rPr lang="en-US" dirty="0" err="1"/>
              <a:t>MiSeq</a:t>
            </a:r>
            <a:r>
              <a:rPr lang="en-US" dirty="0"/>
              <a:t>, </a:t>
            </a:r>
            <a:r>
              <a:rPr lang="en-US" dirty="0" err="1"/>
              <a:t>HiSeq</a:t>
            </a:r>
            <a:r>
              <a:rPr lang="en-US" dirty="0"/>
              <a:t>, </a:t>
            </a:r>
            <a:r>
              <a:rPr lang="en-US" dirty="0" err="1"/>
              <a:t>NextSeq</a:t>
            </a:r>
            <a:r>
              <a:rPr lang="en-US" dirty="0"/>
              <a:t>, </a:t>
            </a:r>
            <a:r>
              <a:rPr lang="en-US" dirty="0" err="1"/>
              <a:t>NovaSeq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sp>
        <p:nvSpPr>
          <p:cNvPr id="34" name="Parallelogram 33"/>
          <p:cNvSpPr/>
          <p:nvPr/>
        </p:nvSpPr>
        <p:spPr>
          <a:xfrm>
            <a:off x="426782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64235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341172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118404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95635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ctagon 16"/>
          <p:cNvSpPr/>
          <p:nvPr/>
        </p:nvSpPr>
        <p:spPr>
          <a:xfrm>
            <a:off x="701099" y="2862485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57" name="Octagon 56"/>
          <p:cNvSpPr/>
          <p:nvPr/>
        </p:nvSpPr>
        <p:spPr>
          <a:xfrm>
            <a:off x="950798" y="1465746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58" name="Octagon 57"/>
          <p:cNvSpPr/>
          <p:nvPr/>
        </p:nvSpPr>
        <p:spPr>
          <a:xfrm>
            <a:off x="2987075" y="1379584"/>
            <a:ext cx="365756" cy="365756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9" name="Octagon 58"/>
          <p:cNvSpPr/>
          <p:nvPr/>
        </p:nvSpPr>
        <p:spPr>
          <a:xfrm>
            <a:off x="1991735" y="1282868"/>
            <a:ext cx="365756" cy="365756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1461204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247471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21870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ctagon 64"/>
          <p:cNvSpPr/>
          <p:nvPr/>
        </p:nvSpPr>
        <p:spPr>
          <a:xfrm>
            <a:off x="1524051" y="2496729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66" name="Octagon 65"/>
          <p:cNvSpPr/>
          <p:nvPr/>
        </p:nvSpPr>
        <p:spPr>
          <a:xfrm>
            <a:off x="670676" y="2104493"/>
            <a:ext cx="365756" cy="365756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7" name="Octagon 66"/>
          <p:cNvSpPr/>
          <p:nvPr/>
        </p:nvSpPr>
        <p:spPr>
          <a:xfrm>
            <a:off x="3306072" y="2619677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238539" y="3965895"/>
            <a:ext cx="372667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Sequencing occurs simultaneously for all clusters (one pictured)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DNA synthesis allowed to occur one-nucleotide-at-a-time…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…using </a:t>
            </a:r>
            <a:r>
              <a:rPr lang="en-US" altLang="en-US" b="1" i="1" u="sng" dirty="0"/>
              <a:t>reversible</a:t>
            </a:r>
            <a:r>
              <a:rPr lang="en-US" altLang="en-US" i="1" dirty="0"/>
              <a:t>, fluorescent chain terminating nucleotides</a:t>
            </a:r>
          </a:p>
        </p:txBody>
      </p:sp>
      <p:sp>
        <p:nvSpPr>
          <p:cNvPr id="69" name="Parallelogram 68"/>
          <p:cNvSpPr/>
          <p:nvPr/>
        </p:nvSpPr>
        <p:spPr>
          <a:xfrm>
            <a:off x="4175781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713234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5090171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867403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644634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ctagon 73"/>
          <p:cNvSpPr/>
          <p:nvPr/>
        </p:nvSpPr>
        <p:spPr>
          <a:xfrm>
            <a:off x="5027325" y="2455741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5210203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996470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70869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ctagon 82"/>
          <p:cNvSpPr/>
          <p:nvPr/>
        </p:nvSpPr>
        <p:spPr>
          <a:xfrm>
            <a:off x="5813592" y="2470249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4" name="Octagon 83"/>
          <p:cNvSpPr/>
          <p:nvPr/>
        </p:nvSpPr>
        <p:spPr>
          <a:xfrm>
            <a:off x="6587991" y="2455741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992903" y="3960649"/>
            <a:ext cx="372667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All fragments are extended by the same nucleotide (here “T”)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A photometer reads out a fluorescent signal from this cluster indicating that an “T” has been attached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53" y="1230912"/>
            <a:ext cx="2959881" cy="24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129978" y="3977634"/>
            <a:ext cx="372667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Zooming out, the cluster appears as a green glowing dot.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Each cluster’s color indicates the current added nucleotide.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Image software tracks the developing sequence for 10s of millions of clusters</a:t>
            </a:r>
          </a:p>
        </p:txBody>
      </p:sp>
      <p:sp>
        <p:nvSpPr>
          <p:cNvPr id="88" name="Octagon 87"/>
          <p:cNvSpPr/>
          <p:nvPr/>
        </p:nvSpPr>
        <p:spPr>
          <a:xfrm>
            <a:off x="2357491" y="2510607"/>
            <a:ext cx="365756" cy="365756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6935135" y="1691659"/>
            <a:ext cx="2188691" cy="71040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427125" y="2522092"/>
            <a:ext cx="1742676" cy="10725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Oval 2050"/>
          <p:cNvSpPr/>
          <p:nvPr/>
        </p:nvSpPr>
        <p:spPr>
          <a:xfrm>
            <a:off x="9121116" y="2356241"/>
            <a:ext cx="198220" cy="1982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8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83" grpId="0" animBg="1"/>
      <p:bldP spid="84" grpId="0" animBg="1"/>
      <p:bldP spid="85" grpId="0"/>
      <p:bldP spid="87" grpId="0"/>
      <p:bldP spid="205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53" y="1230912"/>
            <a:ext cx="2959881" cy="24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83739" r="86829" b="8131"/>
          <a:stretch/>
        </p:blipFill>
        <p:spPr bwMode="auto">
          <a:xfrm>
            <a:off x="9128911" y="2352926"/>
            <a:ext cx="194920" cy="2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sp>
        <p:nvSpPr>
          <p:cNvPr id="34" name="Parallelogram 33"/>
          <p:cNvSpPr/>
          <p:nvPr/>
        </p:nvSpPr>
        <p:spPr>
          <a:xfrm>
            <a:off x="426782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64235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341172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118404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95635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461204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247471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21870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238539" y="3965895"/>
            <a:ext cx="37266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A chemical transformation then removes the chain-terminating property of the leading nucleotides…</a:t>
            </a:r>
          </a:p>
        </p:txBody>
      </p:sp>
      <p:sp>
        <p:nvSpPr>
          <p:cNvPr id="69" name="Parallelogram 68"/>
          <p:cNvSpPr/>
          <p:nvPr/>
        </p:nvSpPr>
        <p:spPr>
          <a:xfrm>
            <a:off x="4175781" y="3155492"/>
            <a:ext cx="3383243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713234" y="3323271"/>
            <a:ext cx="230833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5090171" y="193342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5867403" y="193206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644634" y="1922004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apezoid 73"/>
          <p:cNvSpPr/>
          <p:nvPr/>
        </p:nvSpPr>
        <p:spPr>
          <a:xfrm>
            <a:off x="5027325" y="245574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5210203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996470" y="1968142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70869" y="1965828"/>
            <a:ext cx="0" cy="420086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rapezoid 82"/>
          <p:cNvSpPr/>
          <p:nvPr/>
        </p:nvSpPr>
        <p:spPr>
          <a:xfrm>
            <a:off x="5813592" y="2470249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4" name="Trapezoid 83"/>
          <p:cNvSpPr/>
          <p:nvPr/>
        </p:nvSpPr>
        <p:spPr>
          <a:xfrm>
            <a:off x="6587991" y="245574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992903" y="3960649"/>
            <a:ext cx="372667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And the process repeats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This time, a “G” nucleotide is added to each fragment in the cluster of fragments</a:t>
            </a: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129978" y="3977634"/>
            <a:ext cx="372667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Our cluster glows yellow in this extension, indicating the addition of a “G” nucleotide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i="1" dirty="0"/>
              <a:t>And so on and so forth…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6935135" y="1691659"/>
            <a:ext cx="2188691" cy="71040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427125" y="2522092"/>
            <a:ext cx="1742676" cy="10725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Oval 2050"/>
          <p:cNvSpPr/>
          <p:nvPr/>
        </p:nvSpPr>
        <p:spPr>
          <a:xfrm>
            <a:off x="9121116" y="2356241"/>
            <a:ext cx="198220" cy="19822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286417" y="2471723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1" name="Trapezoid 40"/>
          <p:cNvSpPr/>
          <p:nvPr/>
        </p:nvSpPr>
        <p:spPr>
          <a:xfrm>
            <a:off x="2072684" y="2486231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2" name="Trapezoid 41"/>
          <p:cNvSpPr/>
          <p:nvPr/>
        </p:nvSpPr>
        <p:spPr>
          <a:xfrm>
            <a:off x="2847083" y="2471723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3" name="Octagon 42"/>
          <p:cNvSpPr/>
          <p:nvPr/>
        </p:nvSpPr>
        <p:spPr>
          <a:xfrm>
            <a:off x="1798367" y="1218318"/>
            <a:ext cx="365756" cy="365756"/>
          </a:xfrm>
          <a:prstGeom prst="oc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4" name="Trapezoid 43"/>
          <p:cNvSpPr/>
          <p:nvPr/>
        </p:nvSpPr>
        <p:spPr>
          <a:xfrm>
            <a:off x="2347001" y="1218318"/>
            <a:ext cx="365756" cy="365756"/>
          </a:xfrm>
          <a:prstGeom prst="trapezoi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792538" y="1078030"/>
            <a:ext cx="919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i="1" dirty="0"/>
              <a:t>Can’t extend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2798831" y="1067770"/>
            <a:ext cx="9197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 u="sng" dirty="0"/>
              <a:t>Can</a:t>
            </a:r>
            <a:r>
              <a:rPr lang="en-US" altLang="en-US" i="1" dirty="0"/>
              <a:t> extend</a:t>
            </a:r>
          </a:p>
        </p:txBody>
      </p:sp>
      <p:sp>
        <p:nvSpPr>
          <p:cNvPr id="47" name="Octagon 46"/>
          <p:cNvSpPr/>
          <p:nvPr/>
        </p:nvSpPr>
        <p:spPr>
          <a:xfrm>
            <a:off x="5031100" y="2788927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49" name="Octagon 48"/>
          <p:cNvSpPr/>
          <p:nvPr/>
        </p:nvSpPr>
        <p:spPr>
          <a:xfrm>
            <a:off x="5817367" y="2803435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50" name="Octagon 49"/>
          <p:cNvSpPr/>
          <p:nvPr/>
        </p:nvSpPr>
        <p:spPr>
          <a:xfrm>
            <a:off x="6591766" y="2788927"/>
            <a:ext cx="365756" cy="365756"/>
          </a:xfrm>
          <a:prstGeom prst="oc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277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83" grpId="0" animBg="1"/>
      <p:bldP spid="84" grpId="0" animBg="1"/>
      <p:bldP spid="85" grpId="0"/>
      <p:bldP spid="87" grpId="0"/>
      <p:bldP spid="2051" grpId="0" animBg="1"/>
      <p:bldP spid="47" grpId="0" animBg="1"/>
      <p:bldP spid="49" grpId="0" animBg="1"/>
      <p:bldP spid="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170" name="Picture 2" descr="E:\ZanyClutteredEstuarinecrocodile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21" y="1417342"/>
            <a:ext cx="7406559" cy="42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79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Microbiome sequencing methods 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2538" y="960147"/>
            <a:ext cx="365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Amplicon</a:t>
            </a:r>
            <a:r>
              <a:rPr lang="en-US" sz="2400" b="1" dirty="0"/>
              <a:t>/16S Sequencing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5835" y="1554826"/>
            <a:ext cx="292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Mapping-based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5489" y="1557547"/>
            <a:ext cx="292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Assembly-based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2977" y="960147"/>
            <a:ext cx="658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Whole </a:t>
            </a:r>
            <a:r>
              <a:rPr lang="en-US" sz="2400" b="1" dirty="0" err="1"/>
              <a:t>Metagenome</a:t>
            </a:r>
            <a:r>
              <a:rPr lang="en-US" sz="2400" b="1" dirty="0"/>
              <a:t> Shotgun (WMS) sequencing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1537" y="1546162"/>
            <a:ext cx="672862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1135" y="1546162"/>
            <a:ext cx="320036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95817" y="2019212"/>
            <a:ext cx="320036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69798" y="2016491"/>
            <a:ext cx="320036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21134" y="2186235"/>
            <a:ext cx="3200365" cy="192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PROS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Can handle low-biomass / non-bacterial contamination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Gives approximate taxonomy for highly novel species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Less expensive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1133" y="4397400"/>
            <a:ext cx="3200365" cy="2052951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CONS</a:t>
            </a:r>
          </a:p>
          <a:p>
            <a:pPr algn="ctr" defTabSz="685800">
              <a:spcAft>
                <a:spcPts val="45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Easy resolution limited to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  <a:latin typeface="Cambria" pitchFamily="18" charset="0"/>
              </a:rPr>
              <a:t>~</a:t>
            </a:r>
            <a:r>
              <a:rPr lang="en-US" sz="1600" dirty="0">
                <a:solidFill>
                  <a:prstClr val="black"/>
                </a:solidFill>
              </a:rPr>
              <a:t>genus level, lower with care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Often limited to Bacteria/Archaea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Can’t see “within genomes”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</a:rPr>
              <a:t>(only sequencing one gene)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24780" y="3332866"/>
            <a:ext cx="3383243" cy="731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Fast, scales to large datasets;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Finds rare entities (&lt;1x coverage)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09839" y="5466252"/>
            <a:ext cx="3092044" cy="1000780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Limited to identifying sequences that have been seen before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87958" y="3332866"/>
            <a:ext cx="3285664" cy="731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Can identify novel genes, genomes, and synteny patterns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87958" y="5469261"/>
            <a:ext cx="3563239" cy="1019609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</a:rPr>
              <a:t>Can’t assemble a sequence unless it is well-covered in the community</a:t>
            </a:r>
          </a:p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</a:rPr>
              <a:t>Extremely resource-intensive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(100s of GBs of RAM)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87958" y="2187674"/>
            <a:ext cx="6728626" cy="9511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PROS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Sub-species level resolution (genes, SNVs);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Can “see” all the DNA in the community (virus, fungus, protozoa, etc.)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93769" y="4400219"/>
            <a:ext cx="6776394" cy="893662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CONS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Doesn’t work well for low-biomass samples;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More expensive (but getting cheaper)</a:t>
            </a:r>
          </a:p>
        </p:txBody>
      </p:sp>
    </p:spTree>
    <p:extLst>
      <p:ext uri="{BB962C8B-B14F-4D97-AF65-F5344CB8AC3E}">
        <p14:creationId xmlns:p14="http://schemas.microsoft.com/office/powerpoint/2010/main" val="3407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22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38539" y="1051710"/>
            <a:ext cx="11714922" cy="1005705"/>
          </a:xfrm>
        </p:spPr>
        <p:txBody>
          <a:bodyPr/>
          <a:lstStyle/>
          <a:p>
            <a:r>
              <a:rPr lang="en-US" dirty="0"/>
              <a:t>This process sequences 100-200 </a:t>
            </a:r>
            <a:r>
              <a:rPr lang="en-US" dirty="0" err="1"/>
              <a:t>nts</a:t>
            </a:r>
            <a:r>
              <a:rPr lang="en-US" dirty="0"/>
              <a:t> from 3’ end of one DNA fragment strand</a:t>
            </a:r>
          </a:p>
          <a:p>
            <a:r>
              <a:rPr lang="en-US" dirty="0"/>
              <a:t>The entire process (bridge amplification and sequencing) is then repeated for the </a:t>
            </a:r>
            <a:r>
              <a:rPr lang="en-US" i="1" dirty="0"/>
              <a:t>other strand </a:t>
            </a:r>
            <a:r>
              <a:rPr lang="en-US" dirty="0"/>
              <a:t>of the fragment in each cluster</a:t>
            </a:r>
          </a:p>
          <a:p>
            <a:r>
              <a:rPr lang="en-US" dirty="0"/>
              <a:t>This produces </a:t>
            </a:r>
            <a:r>
              <a:rPr lang="en-US" u="sng" dirty="0"/>
              <a:t>pairs</a:t>
            </a:r>
            <a:r>
              <a:rPr lang="en-US" dirty="0"/>
              <a:t> of reads for each fragment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335343" y="4736972"/>
            <a:ext cx="2413181" cy="639264"/>
          </a:xfrm>
          <a:prstGeom prst="parallelogram">
            <a:avLst>
              <a:gd name="adj" fmla="val 93831"/>
            </a:avLst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17125" y="4911650"/>
            <a:ext cx="1428486" cy="3037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28311" y="3521799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71294" y="3520439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8343" y="3554207"/>
            <a:ext cx="0" cy="71624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00361" y="3556521"/>
            <a:ext cx="0" cy="713927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512209" y="3524150"/>
            <a:ext cx="0" cy="152013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32241" y="3556558"/>
            <a:ext cx="0" cy="716241"/>
          </a:xfrm>
          <a:prstGeom prst="line">
            <a:avLst/>
          </a:prstGeom>
          <a:ln w="38100" cap="rnd">
            <a:solidFill>
              <a:srgbClr val="C00000"/>
            </a:solidFill>
            <a:prstDash val="solid"/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43538" y="5532097"/>
            <a:ext cx="17373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 dirty="0"/>
              <a:t>First stage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702806" y="3524150"/>
            <a:ext cx="2413181" cy="2377279"/>
            <a:chOff x="2702806" y="3524150"/>
            <a:chExt cx="2413181" cy="2377279"/>
          </a:xfrm>
        </p:grpSpPr>
        <p:sp>
          <p:nvSpPr>
            <p:cNvPr id="36" name="Parallelogram 35"/>
            <p:cNvSpPr/>
            <p:nvPr/>
          </p:nvSpPr>
          <p:spPr>
            <a:xfrm>
              <a:off x="2702806" y="4724499"/>
              <a:ext cx="2413181" cy="639264"/>
            </a:xfrm>
            <a:prstGeom prst="parallelogram">
              <a:avLst>
                <a:gd name="adj" fmla="val 93831"/>
              </a:avLst>
            </a:prstGeom>
            <a:gradFill flip="none" rotWithShape="1">
              <a:gsLst>
                <a:gs pos="0">
                  <a:schemeClr val="bg1">
                    <a:lumMod val="50000"/>
                    <a:tint val="66000"/>
                    <a:satMod val="160000"/>
                  </a:schemeClr>
                </a:gs>
                <a:gs pos="50000">
                  <a:schemeClr val="bg1">
                    <a:lumMod val="50000"/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84588" y="4899177"/>
              <a:ext cx="1428486" cy="30370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rot="10800000" flipV="1">
              <a:off x="4459732" y="3526501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516749" y="3527861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>
              <a:off x="4339700" y="4297983"/>
              <a:ext cx="0" cy="71624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387682" y="4297983"/>
              <a:ext cx="0" cy="713927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3975834" y="3524150"/>
              <a:ext cx="0" cy="152013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>
              <a:off x="3855802" y="4295632"/>
              <a:ext cx="0" cy="71624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 Box 12"/>
            <p:cNvSpPr txBox="1">
              <a:spLocks noChangeArrowheads="1"/>
            </p:cNvSpPr>
            <p:nvPr/>
          </p:nvSpPr>
          <p:spPr bwMode="auto">
            <a:xfrm>
              <a:off x="3012890" y="5532097"/>
              <a:ext cx="17373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/>
                <a:t>Second stage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55927" y="3365740"/>
            <a:ext cx="6400730" cy="2349235"/>
            <a:chOff x="5455927" y="3365740"/>
            <a:chExt cx="6400730" cy="2349235"/>
          </a:xfrm>
        </p:grpSpPr>
        <p:pic>
          <p:nvPicPr>
            <p:cNvPr id="61" name="Picture 2" descr="https://s0112493.pressbooks.com/wp-content/uploads/sites/39521/2015/03/comparison-dna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9" t="13909" r="55196" b="22222"/>
            <a:stretch/>
          </p:blipFill>
          <p:spPr bwMode="auto">
            <a:xfrm rot="5400000">
              <a:off x="9314351" y="2258282"/>
              <a:ext cx="512660" cy="45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Straight Connector 46"/>
            <p:cNvCxnSpPr/>
            <p:nvPr/>
          </p:nvCxnSpPr>
          <p:spPr>
            <a:xfrm flipV="1">
              <a:off x="7559024" y="4434829"/>
              <a:ext cx="4023316" cy="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67585" y="4616170"/>
              <a:ext cx="4093464" cy="37583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559024" y="4069073"/>
              <a:ext cx="1280146" cy="0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olid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302194" y="4981112"/>
              <a:ext cx="1258856" cy="2351"/>
            </a:xfrm>
            <a:prstGeom prst="line">
              <a:avLst/>
            </a:prstGeom>
            <a:ln w="38100" cap="rnd">
              <a:solidFill>
                <a:srgbClr val="C00000"/>
              </a:solidFill>
              <a:prstDash val="sysDash"/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12"/>
            <p:cNvSpPr txBox="1">
              <a:spLocks noChangeArrowheads="1"/>
            </p:cNvSpPr>
            <p:nvPr/>
          </p:nvSpPr>
          <p:spPr bwMode="auto">
            <a:xfrm>
              <a:off x="5455927" y="4069073"/>
              <a:ext cx="173734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i="1" dirty="0"/>
                <a:t>Double-stranded DNA fragment</a:t>
              </a:r>
              <a:br>
                <a:rPr lang="en-US" altLang="en-US" i="1" dirty="0"/>
              </a:br>
              <a:r>
                <a:rPr lang="en-US" altLang="en-US" i="1" dirty="0"/>
                <a:t>(300 </a:t>
              </a:r>
              <a:r>
                <a:rPr lang="en-US" altLang="en-US" i="1" dirty="0" err="1"/>
                <a:t>nts</a:t>
              </a:r>
              <a:r>
                <a:rPr lang="en-US" altLang="en-US" i="1" dirty="0"/>
                <a:t>)</a:t>
              </a:r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7284707" y="3365740"/>
              <a:ext cx="173734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/>
                <a:t>First Read</a:t>
              </a:r>
              <a:br>
                <a:rPr lang="en-US" altLang="en-US" i="1" dirty="0"/>
              </a:br>
              <a:r>
                <a:rPr lang="en-US" altLang="en-US" i="1" dirty="0"/>
                <a:t>(100 </a:t>
              </a:r>
              <a:r>
                <a:rPr lang="en-US" altLang="en-US" i="1" dirty="0" err="1"/>
                <a:t>nts</a:t>
              </a:r>
              <a:r>
                <a:rPr lang="en-US" altLang="en-US" i="1" dirty="0"/>
                <a:t>)</a:t>
              </a:r>
            </a:p>
          </p:txBody>
        </p:sp>
        <p:sp>
          <p:nvSpPr>
            <p:cNvPr id="60" name="Text Box 12"/>
            <p:cNvSpPr txBox="1">
              <a:spLocks noChangeArrowheads="1"/>
            </p:cNvSpPr>
            <p:nvPr/>
          </p:nvSpPr>
          <p:spPr bwMode="auto">
            <a:xfrm>
              <a:off x="10119316" y="5068644"/>
              <a:ext cx="173734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 dirty="0"/>
                <a:t>Second Read</a:t>
              </a:r>
              <a:br>
                <a:rPr lang="en-US" altLang="en-US" i="1" dirty="0"/>
              </a:br>
              <a:r>
                <a:rPr lang="en-US" altLang="en-US" i="1" dirty="0"/>
                <a:t>(100 </a:t>
              </a:r>
              <a:r>
                <a:rPr lang="en-US" altLang="en-US" i="1" dirty="0" err="1"/>
                <a:t>nts</a:t>
              </a:r>
              <a:r>
                <a:rPr lang="en-US" altLang="en-US" i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0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typical sequence quality control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61325" y="1562677"/>
            <a:ext cx="47505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&gt; gnl|uv|NGB00105.1:1-219 pCR4-TOPO multiple cloning 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Length=219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Score =  100 bits (50),  Expect = 9e-19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Identities = 50/50 (100%), Gaps = 0/50 (0%)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Strand=Plus/Plus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Query  1   ATTAACCCTCACTAAAGGGACTAGTCCTGCAGGTTTAAACGAATTCGCCC  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     ||||||||||||||||||||||||||||||||||||||||||||||||||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Sbjct</a:t>
            </a: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43  ATTAACCCTCACTAAAGGGACTAGTCCTGCAGGTTTAAACGAATTCGCCC  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0" y="5247905"/>
            <a:ext cx="7924800" cy="62701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QA: filtering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980519" y="1305103"/>
            <a:ext cx="1850571" cy="2351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2D323E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Read Frequency Distribution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2" y="1582137"/>
            <a:ext cx="4071257" cy="13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/>
          </p:cNvSpPr>
          <p:nvPr/>
        </p:nvSpPr>
        <p:spPr bwMode="auto">
          <a:xfrm>
            <a:off x="7668996" y="1348637"/>
            <a:ext cx="2572284" cy="535577"/>
          </a:xfrm>
          <a:prstGeom prst="ellipse">
            <a:avLst/>
          </a:prstGeom>
          <a:noFill/>
          <a:ln w="38100" cap="flat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D323E"/>
              </a:solidFill>
              <a:sym typeface="Helvetica Neue Light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06" y="3020840"/>
            <a:ext cx="3798026" cy="339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58560" y="3862910"/>
            <a:ext cx="6156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Trim trailing bases with Q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reads with length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excessively duplicated reads.</a:t>
            </a:r>
          </a:p>
        </p:txBody>
      </p:sp>
    </p:spTree>
    <p:extLst>
      <p:ext uri="{BB962C8B-B14F-4D97-AF65-F5344CB8AC3E}">
        <p14:creationId xmlns:p14="http://schemas.microsoft.com/office/powerpoint/2010/main" val="896759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#1: </a:t>
            </a:r>
            <a:r>
              <a:rPr lang="en-US" dirty="0" err="1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0951" r="7613" b="5132"/>
          <a:stretch/>
        </p:blipFill>
        <p:spPr bwMode="auto">
          <a:xfrm>
            <a:off x="1681905" y="883920"/>
            <a:ext cx="8828191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069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#2: </a:t>
            </a:r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9504" r="7525" b="2331"/>
          <a:stretch/>
        </p:blipFill>
        <p:spPr bwMode="auto">
          <a:xfrm>
            <a:off x="1859280" y="881525"/>
            <a:ext cx="8473441" cy="5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793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 bwMode="auto">
          <a:xfrm>
            <a:off x="4551431" y="1889760"/>
            <a:ext cx="7569670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50928" r="55726" b="6967"/>
          <a:stretch/>
        </p:blipFill>
        <p:spPr bwMode="auto">
          <a:xfrm>
            <a:off x="112273" y="1021080"/>
            <a:ext cx="416052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998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#4: </a:t>
            </a:r>
            <a:r>
              <a:rPr lang="en-US" dirty="0" err="1"/>
              <a:t>Trimmomatic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946821"/>
            <a:ext cx="10332720" cy="57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2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Genome assembly evaluation: </a:t>
            </a:r>
            <a:r>
              <a:rPr lang="en-US" dirty="0" err="1"/>
              <a:t>Assemblathon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87879" y="1087262"/>
            <a:ext cx="9078366" cy="5697210"/>
            <a:chOff x="1891144" y="2896483"/>
            <a:chExt cx="6532820" cy="40997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/>
            <a:stretch/>
          </p:blipFill>
          <p:spPr bwMode="auto">
            <a:xfrm>
              <a:off x="2131080" y="2896483"/>
              <a:ext cx="5379381" cy="380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1376971" y="4326617"/>
              <a:ext cx="1404857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Scaffold size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94233" y="6619703"/>
              <a:ext cx="1289411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% scaffolds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956" y="3139705"/>
              <a:ext cx="1827008" cy="50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</a:rPr>
                <a:t>Assembly size for bird genome (budgie)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08924" y="5234416"/>
            <a:ext cx="3181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Roughly annual, &gt;two dozen participants</a:t>
            </a:r>
            <a:r>
              <a:rPr lang="en-US" sz="2400"/>
              <a:t>, multiple genomes.</a:t>
            </a:r>
          </a:p>
        </p:txBody>
      </p:sp>
    </p:spTree>
    <p:extLst>
      <p:ext uri="{BB962C8B-B14F-4D97-AF65-F5344CB8AC3E}">
        <p14:creationId xmlns:p14="http://schemas.microsoft.com/office/powerpoint/2010/main" val="2182109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other metrics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2848"/>
            <a:ext cx="5446554" cy="40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09056" y="1689995"/>
            <a:ext cx="5581904" cy="5168004"/>
            <a:chOff x="5482336" y="1689995"/>
            <a:chExt cx="5581904" cy="516800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36" y="1689995"/>
              <a:ext cx="5581904" cy="516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565648" y="2359152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5571156" y="4691888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9653089" y="883920"/>
            <a:ext cx="253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Assembly size for bird genome (budgie)</a:t>
            </a:r>
          </a:p>
        </p:txBody>
      </p:sp>
    </p:spTree>
    <p:extLst>
      <p:ext uri="{BB962C8B-B14F-4D97-AF65-F5344CB8AC3E}">
        <p14:creationId xmlns:p14="http://schemas.microsoft.com/office/powerpoint/2010/main" val="366321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no one right 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50" y="904396"/>
            <a:ext cx="7915501" cy="59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54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051" y="981295"/>
            <a:ext cx="9972261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Suppose we need 10x coverage to assemble a microbial genome, and microbial genomes average 5e6 bp of DNA.</a:t>
            </a:r>
          </a:p>
          <a:p>
            <a:pPr marL="0" indent="0">
              <a:buNone/>
            </a:pPr>
            <a:r>
              <a:rPr lang="en-US" dirty="0"/>
              <a:t>Further suppose that we want to be able to assemble a microbial species that is “1 in a 100000”, i.e. 1 in 1e5.</a:t>
            </a:r>
          </a:p>
          <a:p>
            <a:pPr marL="0" indent="0">
              <a:buNone/>
            </a:pPr>
            <a:r>
              <a:rPr lang="en-US" dirty="0"/>
              <a:t>Shotgun sequencing samples </a:t>
            </a:r>
            <a:r>
              <a:rPr lang="en-US" i="1" dirty="0"/>
              <a:t>randomly</a:t>
            </a:r>
            <a:r>
              <a:rPr lang="en-US" dirty="0"/>
              <a:t>, so must sample </a:t>
            </a:r>
            <a:r>
              <a:rPr lang="en-US" i="1" dirty="0"/>
              <a:t>deeply</a:t>
            </a:r>
            <a:r>
              <a:rPr lang="en-US" dirty="0"/>
              <a:t> to be sensitive.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10x coverage </a:t>
            </a:r>
            <a:r>
              <a:rPr lang="en-US" dirty="0" err="1"/>
              <a:t>x</a:t>
            </a:r>
            <a:r>
              <a:rPr lang="en-US" dirty="0"/>
              <a:t> 5e6 bp </a:t>
            </a:r>
            <a:r>
              <a:rPr lang="en-US" dirty="0" err="1"/>
              <a:t>x</a:t>
            </a:r>
            <a:r>
              <a:rPr lang="en-US" dirty="0"/>
              <a:t> 1e5 =~ 50e11, or 5  </a:t>
            </a:r>
            <a:r>
              <a:rPr lang="en-US" dirty="0" err="1"/>
              <a:t>Tbp</a:t>
            </a:r>
            <a:r>
              <a:rPr lang="en-US" dirty="0"/>
              <a:t> of sequence.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Currently this would cost approximately $100k, for 10 full Illumina runs, but in a year we will be able to do it for much less.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FD-CF99-E843-B6D9-35EC4A207D8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Whole metagenome shotgun (WMS) sequencing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842278" y="1721620"/>
            <a:ext cx="2512932" cy="3508142"/>
            <a:chOff x="198019" y="1234464"/>
            <a:chExt cx="2512932" cy="3508142"/>
          </a:xfrm>
        </p:grpSpPr>
        <p:sp>
          <p:nvSpPr>
            <p:cNvPr id="3" name="Oval 2"/>
            <p:cNvSpPr/>
            <p:nvPr/>
          </p:nvSpPr>
          <p:spPr>
            <a:xfrm>
              <a:off x="992915" y="1234464"/>
              <a:ext cx="640073" cy="640073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798367" y="1417343"/>
              <a:ext cx="640073" cy="64007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158294" y="2057416"/>
              <a:ext cx="640073" cy="64007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221" y="2697489"/>
              <a:ext cx="640073" cy="640073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312951" y="2902993"/>
              <a:ext cx="640073" cy="640073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8019" y="3726943"/>
              <a:ext cx="251293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effectLst>
                    <a:glow rad="127000">
                      <a:schemeClr val="bg1"/>
                    </a:glow>
                  </a:effectLst>
                </a:rPr>
                <a:t>Microbial genomes</a:t>
              </a:r>
            </a:p>
            <a:p>
              <a:pPr algn="ctr"/>
              <a:r>
                <a:rPr lang="en-US" sz="2000" dirty="0">
                  <a:effectLst>
                    <a:glow rad="127000">
                      <a:schemeClr val="bg1"/>
                    </a:glow>
                  </a:effectLst>
                </a:rPr>
                <a:t>in our sample</a:t>
              </a:r>
            </a:p>
            <a:p>
              <a:pPr algn="ctr"/>
              <a:r>
                <a:rPr lang="en-US" sz="2000" dirty="0">
                  <a:effectLst>
                    <a:glow rad="127000">
                      <a:schemeClr val="bg1"/>
                    </a:glow>
                  </a:effectLst>
                </a:rPr>
                <a:t>(from </a:t>
              </a:r>
              <a:r>
                <a:rPr lang="en-US" sz="2000" b="1" dirty="0">
                  <a:effectLst>
                    <a:glow rad="127000">
                      <a:schemeClr val="bg1"/>
                    </a:glow>
                  </a:effectLst>
                </a:rPr>
                <a:t>billions</a:t>
              </a:r>
              <a:r>
                <a:rPr lang="en-US" sz="2000" dirty="0">
                  <a:effectLst>
                    <a:glow rad="127000">
                      <a:schemeClr val="bg1"/>
                    </a:glow>
                  </a:effectLst>
                </a:rPr>
                <a:t> of cells)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61521" y="1904499"/>
            <a:ext cx="2285975" cy="2034284"/>
            <a:chOff x="5061521" y="1904499"/>
            <a:chExt cx="2285975" cy="203428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152960" y="2355780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18716" y="2593607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61521" y="2867924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427277" y="3142241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61521" y="3416558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701594" y="3671564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524545" y="2079609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67350" y="2353926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433106" y="2628243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524545" y="3128851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58789" y="3403168"/>
              <a:ext cx="548634" cy="0"/>
            </a:xfrm>
            <a:prstGeom prst="lin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798862" y="3658174"/>
              <a:ext cx="548634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38607" y="1904499"/>
              <a:ext cx="548634" cy="0"/>
            </a:xfrm>
            <a:prstGeom prst="lin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462373" y="3938783"/>
              <a:ext cx="548634" cy="0"/>
            </a:xfrm>
            <a:prstGeom prst="lin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707423" y="2867924"/>
              <a:ext cx="548634" cy="0"/>
            </a:xfrm>
            <a:prstGeom prst="lin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4515779" y="4190473"/>
            <a:ext cx="3315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Extract DNA and shatter </a:t>
            </a:r>
          </a:p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into fragments for sequencing</a:t>
            </a:r>
          </a:p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(random, no amplification)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36846" y="1866181"/>
            <a:ext cx="2585651" cy="2316598"/>
            <a:chOff x="8236846" y="1866181"/>
            <a:chExt cx="2585651" cy="2316598"/>
          </a:xfrm>
        </p:grpSpPr>
        <p:sp>
          <p:nvSpPr>
            <p:cNvPr id="45" name="TextBox 44"/>
            <p:cNvSpPr txBox="1"/>
            <p:nvPr/>
          </p:nvSpPr>
          <p:spPr>
            <a:xfrm>
              <a:off x="8547890" y="1866181"/>
              <a:ext cx="7745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AGCATCGA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79614" y="2569985"/>
              <a:ext cx="8771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AGCATGCAT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10584" y="3392936"/>
              <a:ext cx="7008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GGCATCG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913789" y="3667253"/>
              <a:ext cx="7745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ACTGATCG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656814" y="3928863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ACTAGCTAG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319687" y="3380229"/>
              <a:ext cx="8771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AGCATGCAT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974187" y="3621994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ACAAACGTA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662643" y="3105912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AACAGATTA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602244" y="3105912"/>
              <a:ext cx="7745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GGCTAGAT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36846" y="2831595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ACGACTACG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55635" y="2310669"/>
              <a:ext cx="7745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CCATCTCC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96888" y="2295668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TTTCGATGC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736739" y="2063139"/>
              <a:ext cx="7745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ACACTAGA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608431" y="2611773"/>
              <a:ext cx="8483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ACATGCTAT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20538" y="2867618"/>
              <a:ext cx="7745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  <a:effectLst>
                    <a:glow rad="101600">
                      <a:schemeClr val="bg1"/>
                    </a:glow>
                  </a:effectLst>
                  <a:latin typeface="Consolas" pitchFamily="49" charset="0"/>
                  <a:cs typeface="Consolas" pitchFamily="49" charset="0"/>
                </a:rPr>
                <a:t>ACATCATG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7987341" y="4190473"/>
            <a:ext cx="2949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Sequence the fragments</a:t>
            </a:r>
          </a:p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(yielding 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millions </a:t>
            </a:r>
            <a:r>
              <a:rPr lang="en-US" sz="2000" dirty="0">
                <a:effectLst>
                  <a:glow rad="127000">
                    <a:schemeClr val="bg1"/>
                  </a:glow>
                </a:effectLst>
              </a:rPr>
              <a:t>of reads)</a:t>
            </a:r>
          </a:p>
          <a:p>
            <a:pPr algn="ctr"/>
            <a:endParaRPr 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6" name="Oval Callout 65"/>
          <p:cNvSpPr/>
          <p:nvPr/>
        </p:nvSpPr>
        <p:spPr>
          <a:xfrm rot="20501742">
            <a:off x="492463" y="1209158"/>
            <a:ext cx="1889795" cy="1887316"/>
          </a:xfrm>
          <a:prstGeom prst="wedgeEllipseCallout">
            <a:avLst>
              <a:gd name="adj1" fmla="val 56876"/>
              <a:gd name="adj2" fmla="val 1356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2" descr="http://english.whiov.cas.cn/Research/Research_Progress/201407/W02014070936688479698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6" y="1357429"/>
            <a:ext cx="1594114" cy="164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ounded Rectangular Callout 67"/>
          <p:cNvSpPr/>
          <p:nvPr/>
        </p:nvSpPr>
        <p:spPr>
          <a:xfrm>
            <a:off x="5887240" y="1081547"/>
            <a:ext cx="1460255" cy="457195"/>
          </a:xfrm>
          <a:prstGeom prst="wedgeRoundRectCallout">
            <a:avLst>
              <a:gd name="adj1" fmla="val -54620"/>
              <a:gd name="adj2" fmla="val 106945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6028067" y="1157814"/>
            <a:ext cx="1194001" cy="304660"/>
            <a:chOff x="4079430" y="5989291"/>
            <a:chExt cx="1194001" cy="304660"/>
          </a:xfrm>
        </p:grpSpPr>
        <p:pic>
          <p:nvPicPr>
            <p:cNvPr id="6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430" y="5989292"/>
              <a:ext cx="649691" cy="30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740" y="5989291"/>
              <a:ext cx="649691" cy="30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4541537" y="5440658"/>
            <a:ext cx="3263181" cy="9216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Not without bias, as bugs can still crack differentially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290536" y="5440658"/>
            <a:ext cx="3263181" cy="9216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Each read probably came from a unique microbial cell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92538" y="5440658"/>
            <a:ext cx="3263181" cy="9216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THIS is a </a:t>
            </a:r>
            <a:r>
              <a:rPr lang="en-US" dirty="0" err="1">
                <a:solidFill>
                  <a:srgbClr val="C00000"/>
                </a:solidFill>
              </a:rPr>
              <a:t>metagenome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1" grpId="0"/>
      <p:bldP spid="66" grpId="0" animBg="1"/>
      <p:bldP spid="68" grpId="0" animBg="1"/>
      <p:bldP spid="6" grpId="0" animBg="1"/>
      <p:bldP spid="63" grpId="0" animBg="1"/>
      <p:bldP spid="6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estimate sequencing required #: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7" y="1352644"/>
            <a:ext cx="7309556" cy="4588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6889" y="6632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98373" y="6127648"/>
            <a:ext cx="749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ivory.idyll.org</a:t>
            </a:r>
            <a:r>
              <a:rPr lang="en-US" dirty="0"/>
              <a:t>/blog/how-much-sequencing-is-</a:t>
            </a:r>
            <a:r>
              <a:rPr lang="en-US" dirty="0" err="1"/>
              <a:t>needed.html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FD-CF99-E843-B6D9-35EC4A207D8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7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“Whoa, that’s a lot of data…”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78" y="1242137"/>
            <a:ext cx="7422443" cy="4612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7222" y="6028394"/>
            <a:ext cx="749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ivory.idyll.org</a:t>
            </a:r>
            <a:r>
              <a:rPr lang="en-US" dirty="0"/>
              <a:t>/blog/how-much-sequencing-is-</a:t>
            </a:r>
            <a:r>
              <a:rPr lang="en-US" dirty="0" err="1"/>
              <a:t>needed.html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FD-CF99-E843-B6D9-35EC4A207D8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40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1624-AF68-0A43-873C-E459E79E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99" y="194256"/>
            <a:ext cx="11998536" cy="654685"/>
          </a:xfrm>
        </p:spPr>
        <p:txBody>
          <a:bodyPr>
            <a:noAutofit/>
          </a:bodyPr>
          <a:lstStyle/>
          <a:p>
            <a:r>
              <a:rPr lang="en-US" sz="4000" dirty="0"/>
              <a:t>Binning co-abundant genes across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D6B1-6BB6-D14E-B277-34D502E9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EDE93-5D26-EE43-8FD7-95675D58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92D04-480C-2146-BB51-4615394B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67" y="1905146"/>
            <a:ext cx="5662615" cy="336008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67BBD2-B687-3641-8271-50E3655DECAF}"/>
              </a:ext>
            </a:extLst>
          </p:cNvPr>
          <p:cNvSpPr txBox="1">
            <a:spLocks/>
          </p:cNvSpPr>
          <p:nvPr/>
        </p:nvSpPr>
        <p:spPr>
          <a:xfrm>
            <a:off x="238539" y="1264602"/>
            <a:ext cx="6068291" cy="5013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Binning co-abundant genes from the same source into candidate genomes across metagenomic samples</a:t>
            </a:r>
          </a:p>
          <a:p>
            <a:r>
              <a:rPr lang="en-US" dirty="0"/>
              <a:t>Binning groups on…</a:t>
            </a:r>
          </a:p>
          <a:p>
            <a:pPr lvl="1"/>
            <a:r>
              <a:rPr lang="en-US" dirty="0"/>
              <a:t>Cross-sample coverage</a:t>
            </a:r>
          </a:p>
          <a:p>
            <a:pPr lvl="1"/>
            <a:r>
              <a:rPr lang="en-US" dirty="0"/>
              <a:t>Similar composition (gene abundance co-variation)</a:t>
            </a:r>
          </a:p>
          <a:p>
            <a:pPr lvl="1"/>
            <a:r>
              <a:rPr lang="en-US" dirty="0"/>
              <a:t>Distinguish core and accessory genes (gene prevalence)</a:t>
            </a:r>
          </a:p>
          <a:p>
            <a:r>
              <a:rPr lang="en-US" dirty="0"/>
              <a:t>Common binning tools</a:t>
            </a:r>
          </a:p>
          <a:p>
            <a:pPr lvl="1"/>
            <a:r>
              <a:rPr lang="en-US" dirty="0"/>
              <a:t>Canopy, </a:t>
            </a:r>
            <a:r>
              <a:rPr lang="en-US" dirty="0" err="1"/>
              <a:t>MSPminer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283D-4895-954E-9235-BD108F1A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282989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Metagenomic assembly-based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9904-4F3E-334D-9C85-7D8DF9BE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32482-D5C1-CC42-B640-B99F8DB7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778BB188-B3BC-5A40-9DAA-B2A5177E72BC}"/>
              </a:ext>
            </a:extLst>
          </p:cNvPr>
          <p:cNvGrpSpPr/>
          <p:nvPr/>
        </p:nvGrpSpPr>
        <p:grpSpPr>
          <a:xfrm>
            <a:off x="457294" y="1150777"/>
            <a:ext cx="2849077" cy="1343311"/>
            <a:chOff x="457294" y="1150777"/>
            <a:chExt cx="2849077" cy="1343311"/>
          </a:xfrm>
        </p:grpSpPr>
        <p:grpSp>
          <p:nvGrpSpPr>
            <p:cNvPr id="9" name="Group 23">
              <a:extLst>
                <a:ext uri="{FF2B5EF4-FFF2-40B4-BE49-F238E27FC236}">
                  <a16:creationId xmlns:a16="http://schemas.microsoft.com/office/drawing/2014/main" id="{B4EC7405-CE6B-8A4F-936A-740D3E22AA34}"/>
                </a:ext>
              </a:extLst>
            </p:cNvPr>
            <p:cNvGrpSpPr/>
            <p:nvPr/>
          </p:nvGrpSpPr>
          <p:grpSpPr>
            <a:xfrm>
              <a:off x="457294" y="1630480"/>
              <a:ext cx="1095939" cy="852651"/>
              <a:chOff x="3794760" y="2667000"/>
              <a:chExt cx="1430555" cy="1213127"/>
            </a:xfrm>
          </p:grpSpPr>
          <p:pic>
            <p:nvPicPr>
              <p:cNvPr id="10" name="Picture 3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CBE99FD9-B4B0-8F4E-A365-9261AD860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15914">
                <a:off x="4267200" y="3048000"/>
                <a:ext cx="451126" cy="451126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E28765FA-81A2-6F4B-9469-3A3D6380E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0338162">
                <a:off x="4419601" y="3429001"/>
                <a:ext cx="451126" cy="451126"/>
              </a:xfrm>
              <a:prstGeom prst="rect">
                <a:avLst/>
              </a:prstGeom>
              <a:noFill/>
            </p:spPr>
          </p:pic>
          <p:pic>
            <p:nvPicPr>
              <p:cNvPr id="12" name="Picture 3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2C1A4F4F-1F76-E14D-939E-3A5F06CA6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7299671">
                <a:off x="4495800" y="2667000"/>
                <a:ext cx="451126" cy="451126"/>
              </a:xfrm>
              <a:prstGeom prst="rect">
                <a:avLst/>
              </a:prstGeom>
              <a:noFill/>
            </p:spPr>
          </p:pic>
          <p:pic>
            <p:nvPicPr>
              <p:cNvPr id="13" name="Picture 3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E567E6CD-39FF-B248-AED8-CB253212BD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917035">
                <a:off x="4774189" y="3021588"/>
                <a:ext cx="451126" cy="451126"/>
              </a:xfrm>
              <a:prstGeom prst="rect">
                <a:avLst/>
              </a:prstGeom>
              <a:noFill/>
            </p:spPr>
          </p:pic>
          <p:pic>
            <p:nvPicPr>
              <p:cNvPr id="14" name="Picture 3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5AB01A9B-F890-C144-BB30-DD133707A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7335410">
                <a:off x="3794760" y="3261360"/>
                <a:ext cx="451126" cy="451126"/>
              </a:xfrm>
              <a:prstGeom prst="rect">
                <a:avLst/>
              </a:prstGeom>
              <a:noFill/>
            </p:spPr>
          </p:pic>
          <p:pic>
            <p:nvPicPr>
              <p:cNvPr id="15" name="Picture 3" descr="C:\Documents and Settings\eblis\Local Settings\Temporary Internet Files\Content.IE5\1YCVKDZB\MCj04369150000[1].png">
                <a:extLst>
                  <a:ext uri="{FF2B5EF4-FFF2-40B4-BE49-F238E27FC236}">
                    <a16:creationId xmlns:a16="http://schemas.microsoft.com/office/drawing/2014/main" id="{ED70BFF5-E51C-BE4E-826F-5D8D053E57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9491645">
                <a:off x="3898718" y="2679518"/>
                <a:ext cx="451126" cy="451126"/>
              </a:xfrm>
              <a:prstGeom prst="rect">
                <a:avLst/>
              </a:prstGeom>
              <a:noFill/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95E0AE-8ACF-7C43-AFE6-59866B2EA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00" r="7949"/>
            <a:stretch/>
          </p:blipFill>
          <p:spPr>
            <a:xfrm>
              <a:off x="1598669" y="1535238"/>
              <a:ext cx="1135947" cy="95885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3756A96-79A1-DA4F-A416-B57E11F8467D}"/>
                </a:ext>
              </a:extLst>
            </p:cNvPr>
            <p:cNvSpPr txBox="1"/>
            <p:nvPr/>
          </p:nvSpPr>
          <p:spPr>
            <a:xfrm>
              <a:off x="1167159" y="1150777"/>
              <a:ext cx="2139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Shotgun DNA</a:t>
              </a:r>
            </a:p>
          </p:txBody>
        </p:sp>
      </p:grpSp>
      <p:sp>
        <p:nvSpPr>
          <p:cNvPr id="350" name="Down Arrow 349">
            <a:extLst>
              <a:ext uri="{FF2B5EF4-FFF2-40B4-BE49-F238E27FC236}">
                <a16:creationId xmlns:a16="http://schemas.microsoft.com/office/drawing/2014/main" id="{2EF4DD75-46A7-9145-8ED6-A535D9544C15}"/>
              </a:ext>
            </a:extLst>
          </p:cNvPr>
          <p:cNvSpPr/>
          <p:nvPr/>
        </p:nvSpPr>
        <p:spPr bwMode="auto">
          <a:xfrm rot="16200000" flipH="1">
            <a:off x="3527048" y="1591146"/>
            <a:ext cx="249219" cy="847033"/>
          </a:xfrm>
          <a:prstGeom prst="downArrow">
            <a:avLst/>
          </a:prstGeom>
          <a:solidFill>
            <a:schemeClr val="tx1">
              <a:lumMod val="50000"/>
            </a:schemeClr>
          </a:solidFill>
          <a:ln w="635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23834952-CB0D-664B-8044-492405200366}"/>
              </a:ext>
            </a:extLst>
          </p:cNvPr>
          <p:cNvSpPr txBox="1"/>
          <p:nvPr/>
        </p:nvSpPr>
        <p:spPr>
          <a:xfrm>
            <a:off x="2441359" y="7643310"/>
            <a:ext cx="247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molecular ‘dark matters’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F02C47EA-3BBF-874E-8B9A-627CA80E179B}"/>
              </a:ext>
            </a:extLst>
          </p:cNvPr>
          <p:cNvSpPr txBox="1"/>
          <p:nvPr/>
        </p:nvSpPr>
        <p:spPr>
          <a:xfrm>
            <a:off x="2889373" y="5398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96" name="Picture 395">
            <a:extLst>
              <a:ext uri="{FF2B5EF4-FFF2-40B4-BE49-F238E27FC236}">
                <a16:creationId xmlns:a16="http://schemas.microsoft.com/office/drawing/2014/main" id="{D5202F97-F40F-F948-9991-5F1DE6B15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98" y="1243285"/>
            <a:ext cx="6784980" cy="1483224"/>
          </a:xfrm>
          <a:prstGeom prst="rect">
            <a:avLst/>
          </a:prstGeom>
        </p:spPr>
      </p:pic>
      <p:grpSp>
        <p:nvGrpSpPr>
          <p:cNvPr id="417" name="Group 416">
            <a:extLst>
              <a:ext uri="{FF2B5EF4-FFF2-40B4-BE49-F238E27FC236}">
                <a16:creationId xmlns:a16="http://schemas.microsoft.com/office/drawing/2014/main" id="{536DEDC1-CB20-AF47-A57F-F03387A3FD2F}"/>
              </a:ext>
            </a:extLst>
          </p:cNvPr>
          <p:cNvGrpSpPr/>
          <p:nvPr/>
        </p:nvGrpSpPr>
        <p:grpSpPr>
          <a:xfrm>
            <a:off x="797466" y="2976974"/>
            <a:ext cx="10777500" cy="1798580"/>
            <a:chOff x="797466" y="3043846"/>
            <a:chExt cx="10777500" cy="1798580"/>
          </a:xfrm>
        </p:grpSpPr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DC574EEC-3518-A146-848A-507ECEF8DC59}"/>
                </a:ext>
              </a:extLst>
            </p:cNvPr>
            <p:cNvGrpSpPr/>
            <p:nvPr/>
          </p:nvGrpSpPr>
          <p:grpSpPr>
            <a:xfrm>
              <a:off x="4830168" y="3096556"/>
              <a:ext cx="6031121" cy="1693002"/>
              <a:chOff x="6923972" y="3188107"/>
              <a:chExt cx="6031121" cy="169300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D103312-D618-3043-B866-0FD462B9C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23972" y="3261567"/>
                <a:ext cx="1583837" cy="1583837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7DEDC7B-682D-F442-8076-2091015FE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73" t="20179" r="20000" b="20466"/>
              <a:stretch/>
            </p:blipFill>
            <p:spPr>
              <a:xfrm>
                <a:off x="10454471" y="3188107"/>
                <a:ext cx="2500622" cy="1332105"/>
              </a:xfrm>
              <a:prstGeom prst="rect">
                <a:avLst/>
              </a:prstGeom>
              <a:ln w="41275">
                <a:noFill/>
              </a:ln>
            </p:spPr>
          </p:pic>
          <p:sp>
            <p:nvSpPr>
              <p:cNvPr id="374" name="Down Arrow 373">
                <a:extLst>
                  <a:ext uri="{FF2B5EF4-FFF2-40B4-BE49-F238E27FC236}">
                    <a16:creationId xmlns:a16="http://schemas.microsoft.com/office/drawing/2014/main" id="{3D81D7D5-196D-F04D-97E8-EFAFB347DDF5}"/>
                  </a:ext>
                </a:extLst>
              </p:cNvPr>
              <p:cNvSpPr/>
              <p:nvPr/>
            </p:nvSpPr>
            <p:spPr bwMode="auto">
              <a:xfrm rot="16200000" flipH="1">
                <a:off x="9426809" y="3627574"/>
                <a:ext cx="158684" cy="725363"/>
              </a:xfrm>
              <a:prstGeom prst="downArrow">
                <a:avLst/>
              </a:prstGeom>
              <a:solidFill>
                <a:schemeClr val="tx1">
                  <a:lumMod val="50000"/>
                </a:schemeClr>
              </a:solidFill>
              <a:ln w="635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n-cs"/>
                </a:endParaRP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1C8C3A9D-85FB-E648-B247-3842061EE27E}"/>
                  </a:ext>
                </a:extLst>
              </p:cNvPr>
              <p:cNvSpPr txBox="1"/>
              <p:nvPr/>
            </p:nvSpPr>
            <p:spPr>
              <a:xfrm>
                <a:off x="10744290" y="4511777"/>
                <a:ext cx="1588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strain variation</a:t>
                </a:r>
              </a:p>
            </p:txBody>
          </p:sp>
        </p:grp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FE3192D5-7A28-5441-9BA2-A47B2A73D781}"/>
                </a:ext>
              </a:extLst>
            </p:cNvPr>
            <p:cNvSpPr txBox="1"/>
            <p:nvPr/>
          </p:nvSpPr>
          <p:spPr>
            <a:xfrm>
              <a:off x="1214420" y="3731101"/>
              <a:ext cx="2497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Genomic diversity </a:t>
              </a: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5586379B-8C89-7342-8D22-5F909B20D48E}"/>
                </a:ext>
              </a:extLst>
            </p:cNvPr>
            <p:cNvSpPr/>
            <p:nvPr/>
          </p:nvSpPr>
          <p:spPr>
            <a:xfrm>
              <a:off x="797466" y="3043846"/>
              <a:ext cx="10777500" cy="17985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852AE6E-0404-5145-8ECE-A00B533B0A39}"/>
              </a:ext>
            </a:extLst>
          </p:cNvPr>
          <p:cNvGrpSpPr/>
          <p:nvPr/>
        </p:nvGrpSpPr>
        <p:grpSpPr>
          <a:xfrm>
            <a:off x="797466" y="5004023"/>
            <a:ext cx="10777500" cy="1564272"/>
            <a:chOff x="797466" y="5004023"/>
            <a:chExt cx="10777500" cy="156427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EEAA0A-9847-9C4C-92B4-910361303DF7}"/>
                </a:ext>
              </a:extLst>
            </p:cNvPr>
            <p:cNvSpPr txBox="1"/>
            <p:nvPr/>
          </p:nvSpPr>
          <p:spPr>
            <a:xfrm>
              <a:off x="1087908" y="5574135"/>
              <a:ext cx="3023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Uncharacterized genes</a:t>
              </a:r>
            </a:p>
          </p:txBody>
        </p: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1A37BA89-1DD4-034B-B744-770F7258C13A}"/>
                </a:ext>
              </a:extLst>
            </p:cNvPr>
            <p:cNvGrpSpPr/>
            <p:nvPr/>
          </p:nvGrpSpPr>
          <p:grpSpPr>
            <a:xfrm>
              <a:off x="4889619" y="5067997"/>
              <a:ext cx="1509087" cy="1290823"/>
              <a:chOff x="7391400" y="5423847"/>
              <a:chExt cx="1143000" cy="1066800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4B71D3A4-DF2F-324E-9A1F-61FB572ECC69}"/>
                  </a:ext>
                </a:extLst>
              </p:cNvPr>
              <p:cNvCxnSpPr/>
              <p:nvPr/>
            </p:nvCxnSpPr>
            <p:spPr bwMode="auto">
              <a:xfrm>
                <a:off x="7391400" y="5500047"/>
                <a:ext cx="11430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A1B13184-DFEF-7F43-9D7B-7AF79E19C3BB}"/>
                  </a:ext>
                </a:extLst>
              </p:cNvPr>
              <p:cNvCxnSpPr/>
              <p:nvPr/>
            </p:nvCxnSpPr>
            <p:spPr bwMode="auto">
              <a:xfrm rot="5400000">
                <a:off x="7467600" y="55000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D020B80D-1E71-B54B-9045-58E84EAECBC4}"/>
                  </a:ext>
                </a:extLst>
              </p:cNvPr>
              <p:cNvCxnSpPr/>
              <p:nvPr/>
            </p:nvCxnSpPr>
            <p:spPr bwMode="auto">
              <a:xfrm rot="5400000">
                <a:off x="8305800" y="55000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7D38DBE1-4480-F04B-9287-C812C244C0E4}"/>
                  </a:ext>
                </a:extLst>
              </p:cNvPr>
              <p:cNvCxnSpPr/>
              <p:nvPr/>
            </p:nvCxnSpPr>
            <p:spPr bwMode="auto">
              <a:xfrm>
                <a:off x="7391400" y="5728647"/>
                <a:ext cx="11430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C51F603-2789-614D-84EB-C971D9BFD051}"/>
                  </a:ext>
                </a:extLst>
              </p:cNvPr>
              <p:cNvCxnSpPr/>
              <p:nvPr/>
            </p:nvCxnSpPr>
            <p:spPr bwMode="auto">
              <a:xfrm rot="5400000">
                <a:off x="7620000" y="57286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C82F00E7-7430-1741-B1A1-7558B92768F3}"/>
                  </a:ext>
                </a:extLst>
              </p:cNvPr>
              <p:cNvCxnSpPr/>
              <p:nvPr/>
            </p:nvCxnSpPr>
            <p:spPr bwMode="auto">
              <a:xfrm rot="5400000">
                <a:off x="8077200" y="57286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29EA813E-EC67-DC4A-AC30-C44530B76DE1}"/>
                  </a:ext>
                </a:extLst>
              </p:cNvPr>
              <p:cNvCxnSpPr/>
              <p:nvPr/>
            </p:nvCxnSpPr>
            <p:spPr bwMode="auto">
              <a:xfrm>
                <a:off x="7391400" y="5957247"/>
                <a:ext cx="11430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A4F88D9A-B505-9249-8B4B-FE4D0EDFB7CD}"/>
                  </a:ext>
                </a:extLst>
              </p:cNvPr>
              <p:cNvCxnSpPr/>
              <p:nvPr/>
            </p:nvCxnSpPr>
            <p:spPr bwMode="auto">
              <a:xfrm rot="5400000">
                <a:off x="8229600" y="59572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2AADE82D-EBB2-9B42-A99D-4C6765900E40}"/>
                  </a:ext>
                </a:extLst>
              </p:cNvPr>
              <p:cNvCxnSpPr/>
              <p:nvPr/>
            </p:nvCxnSpPr>
            <p:spPr bwMode="auto">
              <a:xfrm>
                <a:off x="7391400" y="6185847"/>
                <a:ext cx="11430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28FAC368-D6C1-6C42-B63E-46C4F3D416E0}"/>
                  </a:ext>
                </a:extLst>
              </p:cNvPr>
              <p:cNvCxnSpPr/>
              <p:nvPr/>
            </p:nvCxnSpPr>
            <p:spPr bwMode="auto">
              <a:xfrm rot="5400000">
                <a:off x="7391400" y="61858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23AC1780-261A-ED48-9270-CA29326CFA86}"/>
                  </a:ext>
                </a:extLst>
              </p:cNvPr>
              <p:cNvCxnSpPr/>
              <p:nvPr/>
            </p:nvCxnSpPr>
            <p:spPr bwMode="auto">
              <a:xfrm rot="5400000">
                <a:off x="7696200" y="61858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2AB9D3CF-B3B8-2C4B-BF7A-BF39EA398246}"/>
                  </a:ext>
                </a:extLst>
              </p:cNvPr>
              <p:cNvCxnSpPr/>
              <p:nvPr/>
            </p:nvCxnSpPr>
            <p:spPr bwMode="auto">
              <a:xfrm>
                <a:off x="7391400" y="6414447"/>
                <a:ext cx="11430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923578D7-7D63-5548-951C-0B8738974D75}"/>
                  </a:ext>
                </a:extLst>
              </p:cNvPr>
              <p:cNvCxnSpPr/>
              <p:nvPr/>
            </p:nvCxnSpPr>
            <p:spPr bwMode="auto">
              <a:xfrm rot="5400000">
                <a:off x="7467600" y="64144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6FB1E16E-D9B8-2946-BE39-B4EAE7F59CDD}"/>
                  </a:ext>
                </a:extLst>
              </p:cNvPr>
              <p:cNvCxnSpPr/>
              <p:nvPr/>
            </p:nvCxnSpPr>
            <p:spPr bwMode="auto">
              <a:xfrm rot="5400000">
                <a:off x="8229600" y="6414447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2BA25075-C698-944E-9417-A3A0A3F59203}"/>
                </a:ext>
              </a:extLst>
            </p:cNvPr>
            <p:cNvGrpSpPr/>
            <p:nvPr/>
          </p:nvGrpSpPr>
          <p:grpSpPr>
            <a:xfrm>
              <a:off x="8796655" y="5323995"/>
              <a:ext cx="2162920" cy="711805"/>
              <a:chOff x="9757319" y="3323934"/>
              <a:chExt cx="2162920" cy="711805"/>
            </a:xfrm>
          </p:grpSpPr>
          <p:sp>
            <p:nvSpPr>
              <p:cNvPr id="378" name="Pentagon 377">
                <a:extLst>
                  <a:ext uri="{FF2B5EF4-FFF2-40B4-BE49-F238E27FC236}">
                    <a16:creationId xmlns:a16="http://schemas.microsoft.com/office/drawing/2014/main" id="{0CA38703-4722-BF4E-A4C9-E1CBFBCDAA43}"/>
                  </a:ext>
                </a:extLst>
              </p:cNvPr>
              <p:cNvSpPr/>
              <p:nvPr/>
            </p:nvSpPr>
            <p:spPr>
              <a:xfrm>
                <a:off x="9792441" y="3669983"/>
                <a:ext cx="701894" cy="365756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?</a:t>
                </a:r>
              </a:p>
            </p:txBody>
          </p:sp>
          <p:sp>
            <p:nvSpPr>
              <p:cNvPr id="379" name="Pentagon 378">
                <a:extLst>
                  <a:ext uri="{FF2B5EF4-FFF2-40B4-BE49-F238E27FC236}">
                    <a16:creationId xmlns:a16="http://schemas.microsoft.com/office/drawing/2014/main" id="{BEB5B5AB-FE80-C346-A79B-657D8A909764}"/>
                  </a:ext>
                </a:extLst>
              </p:cNvPr>
              <p:cNvSpPr/>
              <p:nvPr/>
            </p:nvSpPr>
            <p:spPr>
              <a:xfrm>
                <a:off x="10498153" y="3669983"/>
                <a:ext cx="701894" cy="365756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?</a:t>
                </a:r>
              </a:p>
            </p:txBody>
          </p:sp>
          <p:sp>
            <p:nvSpPr>
              <p:cNvPr id="380" name="Pentagon 379">
                <a:extLst>
                  <a:ext uri="{FF2B5EF4-FFF2-40B4-BE49-F238E27FC236}">
                    <a16:creationId xmlns:a16="http://schemas.microsoft.com/office/drawing/2014/main" id="{43C94203-1F34-A64D-B88E-61CBAD4BDCC7}"/>
                  </a:ext>
                </a:extLst>
              </p:cNvPr>
              <p:cNvSpPr/>
              <p:nvPr/>
            </p:nvSpPr>
            <p:spPr>
              <a:xfrm>
                <a:off x="11200047" y="3669983"/>
                <a:ext cx="701894" cy="365756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?</a:t>
                </a:r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4AE291F0-2E8C-7549-BBED-6248DE40A1BB}"/>
                  </a:ext>
                </a:extLst>
              </p:cNvPr>
              <p:cNvCxnSpPr/>
              <p:nvPr/>
            </p:nvCxnSpPr>
            <p:spPr>
              <a:xfrm>
                <a:off x="9757319" y="3493751"/>
                <a:ext cx="215651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E9684E1E-5F25-134A-92F8-FFB2EB0D4D96}"/>
                  </a:ext>
                </a:extLst>
              </p:cNvPr>
              <p:cNvCxnSpPr/>
              <p:nvPr/>
            </p:nvCxnSpPr>
            <p:spPr>
              <a:xfrm>
                <a:off x="11234292" y="3323934"/>
                <a:ext cx="40436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3B42F2F9-6BF9-0049-91C8-42A8F70DF54E}"/>
                  </a:ext>
                </a:extLst>
              </p:cNvPr>
              <p:cNvCxnSpPr/>
              <p:nvPr/>
            </p:nvCxnSpPr>
            <p:spPr>
              <a:xfrm>
                <a:off x="11515872" y="3402312"/>
                <a:ext cx="40436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98" name="Down Arrow 397">
              <a:extLst>
                <a:ext uri="{FF2B5EF4-FFF2-40B4-BE49-F238E27FC236}">
                  <a16:creationId xmlns:a16="http://schemas.microsoft.com/office/drawing/2014/main" id="{71209D35-B11E-7E4B-AE11-F5C388A39F58}"/>
                </a:ext>
              </a:extLst>
            </p:cNvPr>
            <p:cNvSpPr/>
            <p:nvPr/>
          </p:nvSpPr>
          <p:spPr bwMode="auto">
            <a:xfrm rot="16200000" flipH="1">
              <a:off x="7274819" y="5224970"/>
              <a:ext cx="158684" cy="725363"/>
            </a:xfrm>
            <a:prstGeom prst="downArrow">
              <a:avLst/>
            </a:prstGeom>
            <a:solidFill>
              <a:schemeClr val="tx1">
                <a:lumMod val="50000"/>
              </a:schemeClr>
            </a:solidFill>
            <a:ln w="635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13498D37-EACF-9443-853C-02954AEA1950}"/>
                </a:ext>
              </a:extLst>
            </p:cNvPr>
            <p:cNvSpPr txBox="1"/>
            <p:nvPr/>
          </p:nvSpPr>
          <p:spPr>
            <a:xfrm>
              <a:off x="8488711" y="6118398"/>
              <a:ext cx="2465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molecular ‘dark matters’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13BDF085-E823-C041-A11B-84FB6668F5D3}"/>
                </a:ext>
              </a:extLst>
            </p:cNvPr>
            <p:cNvSpPr/>
            <p:nvPr/>
          </p:nvSpPr>
          <p:spPr>
            <a:xfrm>
              <a:off x="797466" y="5004023"/>
              <a:ext cx="10777500" cy="156427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593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assembly-based analysis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30"/>
          </a:xfrm>
        </p:spPr>
        <p:txBody>
          <a:bodyPr/>
          <a:lstStyle/>
          <a:p>
            <a:r>
              <a:rPr lang="en-US" dirty="0"/>
              <a:t>Apply typical QC methods and tools to shotgun </a:t>
            </a:r>
            <a:r>
              <a:rPr lang="en-US" dirty="0" err="1"/>
              <a:t>metagenomic</a:t>
            </a:r>
            <a:r>
              <a:rPr lang="en-US" dirty="0"/>
              <a:t> reads</a:t>
            </a:r>
          </a:p>
          <a:p>
            <a:pPr lvl="1"/>
            <a:r>
              <a:rPr lang="en-US" dirty="0"/>
              <a:t>Trim low-quality bases, drop short reads (e.g. by </a:t>
            </a:r>
            <a:r>
              <a:rPr lang="en-US" dirty="0" err="1"/>
              <a:t>Trimmomatic</a:t>
            </a:r>
            <a:r>
              <a:rPr lang="en-US" dirty="0"/>
              <a:t>)</a:t>
            </a:r>
          </a:p>
          <a:p>
            <a:r>
              <a:rPr lang="en-US" dirty="0"/>
              <a:t>Remove known contaminant reads prior to analysis</a:t>
            </a:r>
          </a:p>
          <a:p>
            <a:pPr lvl="1"/>
            <a:r>
              <a:rPr lang="en-US" dirty="0"/>
              <a:t>E.g. deplete host DNA from host-associated samples by mapping to host genome</a:t>
            </a:r>
          </a:p>
          <a:p>
            <a:pPr lvl="1"/>
            <a:r>
              <a:rPr lang="en-US" dirty="0"/>
              <a:t>1-2% of human gut </a:t>
            </a:r>
            <a:r>
              <a:rPr lang="en-US" dirty="0" err="1"/>
              <a:t>microbiome</a:t>
            </a:r>
            <a:r>
              <a:rPr lang="en-US" dirty="0"/>
              <a:t> reads are human DNA, but up to 90% for skin</a:t>
            </a:r>
          </a:p>
          <a:p>
            <a:r>
              <a:rPr lang="en-US" dirty="0"/>
              <a:t>Assemble microbial genes and genomes from the reads</a:t>
            </a:r>
          </a:p>
          <a:p>
            <a:pPr lvl="1"/>
            <a:r>
              <a:rPr lang="en-US" dirty="0"/>
              <a:t>Metagenome assembly</a:t>
            </a:r>
          </a:p>
          <a:p>
            <a:pPr lvl="1"/>
            <a:r>
              <a:rPr lang="en-US" dirty="0"/>
              <a:t>Map reads back to new assemblies for quantification or variants calling</a:t>
            </a:r>
          </a:p>
          <a:p>
            <a:pPr lvl="1"/>
            <a:r>
              <a:rPr lang="en-US" dirty="0"/>
              <a:t>Annotate genomes to </a:t>
            </a:r>
            <a:r>
              <a:rPr lang="en-US" dirty="0">
                <a:ea typeface="ＭＳ Ｐゴシック" panose="020B0600070205080204" pitchFamily="34" charset="-128"/>
              </a:rPr>
              <a:t>d</a:t>
            </a:r>
            <a:r>
              <a:rPr lang="en-US" altLang="zh-CN" dirty="0">
                <a:ea typeface="ＭＳ Ｐゴシック" panose="020B0600070205080204" pitchFamily="34" charset="-128"/>
              </a:rPr>
              <a:t>etermine biochemical and biological function</a:t>
            </a:r>
          </a:p>
          <a:p>
            <a:pPr lvl="1"/>
            <a:r>
              <a:rPr lang="en-US" dirty="0"/>
              <a:t>Exploration of novel microbiome genomic diversity</a:t>
            </a:r>
          </a:p>
          <a:p>
            <a:pPr lvl="1"/>
            <a:r>
              <a:rPr lang="en-US" dirty="0"/>
              <a:t>Characterization of novel genes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4/21/19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367171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Assembly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019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8888</TotalTime>
  <Words>3846</Words>
  <Application>Microsoft Macintosh PowerPoint</Application>
  <PresentationFormat>Widescreen</PresentationFormat>
  <Paragraphs>727</Paragraphs>
  <Slides>62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DengXian</vt:lpstr>
      <vt:lpstr>ＭＳ Ｐゴシック</vt:lpstr>
      <vt:lpstr>Arial</vt:lpstr>
      <vt:lpstr>Calibri</vt:lpstr>
      <vt:lpstr>Cambria</vt:lpstr>
      <vt:lpstr>Consolas</vt:lpstr>
      <vt:lpstr>Courier</vt:lpstr>
      <vt:lpstr>Courier New</vt:lpstr>
      <vt:lpstr>Georgia</vt:lpstr>
      <vt:lpstr>Helvetica Neue Light</vt:lpstr>
      <vt:lpstr>LucidaGrande</vt:lpstr>
      <vt:lpstr>Mangal</vt:lpstr>
      <vt:lpstr>Times New Roman</vt:lpstr>
      <vt:lpstr>Trebuchet MS</vt:lpstr>
      <vt:lpstr>Wingdings</vt:lpstr>
      <vt:lpstr>template</vt:lpstr>
      <vt:lpstr>Metagenomic sequencing and assembly-based analysis</vt:lpstr>
      <vt:lpstr>Final project</vt:lpstr>
      <vt:lpstr>Outline</vt:lpstr>
      <vt:lpstr>Profiling microbial communities by sequencing</vt:lpstr>
      <vt:lpstr>Microbiome sequencing methods comparison</vt:lpstr>
      <vt:lpstr>Whole metagenome shotgun (WMS) sequencing</vt:lpstr>
      <vt:lpstr>Metagenomic assembly-based analysis</vt:lpstr>
      <vt:lpstr>Typical assembly-based analysis workflow</vt:lpstr>
      <vt:lpstr>PowerPoint Presentation</vt:lpstr>
      <vt:lpstr>Assembly </vt:lpstr>
      <vt:lpstr>Assembly</vt:lpstr>
      <vt:lpstr>PowerPoint Presentation</vt:lpstr>
      <vt:lpstr>PowerPoint Presentation</vt:lpstr>
      <vt:lpstr>PowerPoint Presentation</vt:lpstr>
      <vt:lpstr>PowerPoint Presentation</vt:lpstr>
      <vt:lpstr>de Bruijn Graph assembly: errors</vt:lpstr>
      <vt:lpstr>Assembled chunks of genome: contigs</vt:lpstr>
      <vt:lpstr>PowerPoint Presentation</vt:lpstr>
      <vt:lpstr>Metagenome assembly</vt:lpstr>
      <vt:lpstr>Challenges in metagenome assembly</vt:lpstr>
      <vt:lpstr>Coverage distribution matters</vt:lpstr>
      <vt:lpstr>Why not co-assemble all the metagenome data?</vt:lpstr>
      <vt:lpstr>Challenges in metagenome assembly</vt:lpstr>
      <vt:lpstr>How to evaluate a metagenome assembly? </vt:lpstr>
      <vt:lpstr>Other considerations for metagenome assembly</vt:lpstr>
      <vt:lpstr>Binning contigs as candidate genomes</vt:lpstr>
      <vt:lpstr>Downstream analyses</vt:lpstr>
      <vt:lpstr>PowerPoint Presentation</vt:lpstr>
      <vt:lpstr>SGBs from diverse human microbiomes</vt:lpstr>
      <vt:lpstr>Large-scale metagenomic assembly uncovered thousands of new human microbiome species</vt:lpstr>
      <vt:lpstr>Strain-specific functional novelty abounds body- and world-wide, and is analytically accessible</vt:lpstr>
      <vt:lpstr>PowerPoint Presentation</vt:lpstr>
      <vt:lpstr>PowerPoint Presentation</vt:lpstr>
      <vt:lpstr>Three layers of genome annotation</vt:lpstr>
      <vt:lpstr>Annotation: the basics</vt:lpstr>
      <vt:lpstr>Annotation: and then what?</vt:lpstr>
      <vt:lpstr>MetaWIBELE: Workflow to Identify novel Bioactive Elements in microbiome </vt:lpstr>
      <vt:lpstr>Many proteins are uncharacterized in function</vt:lpstr>
      <vt:lpstr>Integrated annotation method can assign new annotations to uncharacterized proteins</vt:lpstr>
      <vt:lpstr>Association with inflammatory phenotypes</vt:lpstr>
      <vt:lpstr>Taxonomic agreement with IBD-associated species</vt:lpstr>
      <vt:lpstr>Gene co-abundance profiles for DA proteins</vt:lpstr>
      <vt:lpstr>Novel proteins expand common gut taxa</vt:lpstr>
      <vt:lpstr>Summary</vt:lpstr>
      <vt:lpstr>PowerPoint Presentation</vt:lpstr>
      <vt:lpstr>Illumina sequencing</vt:lpstr>
      <vt:lpstr>Illumina sequencing</vt:lpstr>
      <vt:lpstr>Illumina sequencing</vt:lpstr>
      <vt:lpstr>Illumina sequencing</vt:lpstr>
      <vt:lpstr>Illumina sequencing</vt:lpstr>
      <vt:lpstr>A typical sequence quality control pipeline</vt:lpstr>
      <vt:lpstr>Toolkit #1: samtools</vt:lpstr>
      <vt:lpstr>Toolkit #2: FastQC</vt:lpstr>
      <vt:lpstr>Toolkit #3: FASTX</vt:lpstr>
      <vt:lpstr>Toolkit #4: Trimmomatic</vt:lpstr>
      <vt:lpstr>Genome assembly evaluation: Assemblathon</vt:lpstr>
      <vt:lpstr>Assembly evaluation: other metrics</vt:lpstr>
      <vt:lpstr>Assembly: no one right way</vt:lpstr>
      <vt:lpstr>How much? (II)</vt:lpstr>
      <vt:lpstr>We can estimate sequencing required #:</vt:lpstr>
      <vt:lpstr>“Whoa, that’s a lot of data…”</vt:lpstr>
      <vt:lpstr>Binning co-abundant genes across samples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Yancong Zhang</cp:lastModifiedBy>
  <cp:revision>865</cp:revision>
  <dcterms:created xsi:type="dcterms:W3CDTF">2017-01-05T15:59:06Z</dcterms:created>
  <dcterms:modified xsi:type="dcterms:W3CDTF">2019-04-22T17:39:34Z</dcterms:modified>
</cp:coreProperties>
</file>