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44" r:id="rId1"/>
    <p:sldMasterId id="2147483768" r:id="rId2"/>
    <p:sldMasterId id="2147483804" r:id="rId3"/>
    <p:sldMasterId id="2147483816" r:id="rId4"/>
  </p:sldMasterIdLst>
  <p:notesMasterIdLst>
    <p:notesMasterId r:id="rId70"/>
  </p:notesMasterIdLst>
  <p:sldIdLst>
    <p:sldId id="513" r:id="rId5"/>
    <p:sldId id="516" r:id="rId6"/>
    <p:sldId id="479" r:id="rId7"/>
    <p:sldId id="585" r:id="rId8"/>
    <p:sldId id="577" r:id="rId9"/>
    <p:sldId id="576" r:id="rId10"/>
    <p:sldId id="542" r:id="rId11"/>
    <p:sldId id="544" r:id="rId12"/>
    <p:sldId id="578" r:id="rId13"/>
    <p:sldId id="568" r:id="rId14"/>
    <p:sldId id="519" r:id="rId15"/>
    <p:sldId id="537" r:id="rId16"/>
    <p:sldId id="546" r:id="rId17"/>
    <p:sldId id="547" r:id="rId18"/>
    <p:sldId id="553" r:id="rId19"/>
    <p:sldId id="548" r:id="rId20"/>
    <p:sldId id="549" r:id="rId21"/>
    <p:sldId id="520" r:id="rId22"/>
    <p:sldId id="550" r:id="rId23"/>
    <p:sldId id="539" r:id="rId24"/>
    <p:sldId id="540" r:id="rId25"/>
    <p:sldId id="541" r:id="rId26"/>
    <p:sldId id="521" r:id="rId27"/>
    <p:sldId id="569" r:id="rId28"/>
    <p:sldId id="571" r:id="rId29"/>
    <p:sldId id="581" r:id="rId30"/>
    <p:sldId id="570" r:id="rId31"/>
    <p:sldId id="552" r:id="rId32"/>
    <p:sldId id="565" r:id="rId33"/>
    <p:sldId id="558" r:id="rId34"/>
    <p:sldId id="559" r:id="rId35"/>
    <p:sldId id="560" r:id="rId36"/>
    <p:sldId id="557" r:id="rId37"/>
    <p:sldId id="522" r:id="rId38"/>
    <p:sldId id="523" r:id="rId39"/>
    <p:sldId id="579" r:id="rId40"/>
    <p:sldId id="524" r:id="rId41"/>
    <p:sldId id="525" r:id="rId42"/>
    <p:sldId id="526" r:id="rId43"/>
    <p:sldId id="527" r:id="rId44"/>
    <p:sldId id="567" r:id="rId45"/>
    <p:sldId id="580" r:id="rId46"/>
    <p:sldId id="419" r:id="rId47"/>
    <p:sldId id="566" r:id="rId48"/>
    <p:sldId id="582" r:id="rId49"/>
    <p:sldId id="487" r:id="rId50"/>
    <p:sldId id="428" r:id="rId51"/>
    <p:sldId id="444" r:id="rId52"/>
    <p:sldId id="445" r:id="rId53"/>
    <p:sldId id="555" r:id="rId54"/>
    <p:sldId id="556" r:id="rId55"/>
    <p:sldId id="489" r:id="rId56"/>
    <p:sldId id="492" r:id="rId57"/>
    <p:sldId id="502" r:id="rId58"/>
    <p:sldId id="503" r:id="rId59"/>
    <p:sldId id="500" r:id="rId60"/>
    <p:sldId id="501" r:id="rId61"/>
    <p:sldId id="505" r:id="rId62"/>
    <p:sldId id="506" r:id="rId63"/>
    <p:sldId id="463" r:id="rId64"/>
    <p:sldId id="504" r:id="rId65"/>
    <p:sldId id="465" r:id="rId66"/>
    <p:sldId id="583" r:id="rId67"/>
    <p:sldId id="575" r:id="rId68"/>
    <p:sldId id="584"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990033"/>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03" autoAdjust="0"/>
    <p:restoredTop sz="94597" autoAdjust="0"/>
  </p:normalViewPr>
  <p:slideViewPr>
    <p:cSldViewPr snapToObjects="1">
      <p:cViewPr varScale="1">
        <p:scale>
          <a:sx n="113" d="100"/>
          <a:sy n="113" d="100"/>
        </p:scale>
        <p:origin x="-108" y="-480"/>
      </p:cViewPr>
      <p:guideLst>
        <p:guide orient="horz" pos="2160"/>
        <p:guide pos="3840"/>
      </p:guideLst>
    </p:cSldViewPr>
  </p:slideViewPr>
  <p:notesTextViewPr>
    <p:cViewPr>
      <p:scale>
        <a:sx n="1" d="1"/>
        <a:sy n="1" d="1"/>
      </p:scale>
      <p:origin x="0" y="0"/>
    </p:cViewPr>
  </p:notesTextViewPr>
  <p:sorterViewPr>
    <p:cViewPr>
      <p:scale>
        <a:sx n="120" d="100"/>
        <a:sy n="120" d="100"/>
      </p:scale>
      <p:origin x="0" y="15504"/>
    </p:cViewPr>
  </p:sorterViewPr>
  <p:gridSpacing cx="91439" cy="91439"/>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 Type="http://schemas.openxmlformats.org/officeDocument/2006/relationships/slide" Target="slides/slide3.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878786-9B84-E947-8820-7E1CB9ABDCEA}" type="datetimeFigureOut">
              <a:rPr lang="en-US" smtClean="0"/>
              <a:t>4/24/2019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B335D2-6E04-3648-AD61-524203FBD452}" type="slidenum">
              <a:rPr lang="en-US" smtClean="0"/>
              <a:t>‹#›</a:t>
            </a:fld>
            <a:endParaRPr lang="en-US"/>
          </a:p>
        </p:txBody>
      </p:sp>
    </p:spTree>
    <p:extLst>
      <p:ext uri="{BB962C8B-B14F-4D97-AF65-F5344CB8AC3E}">
        <p14:creationId xmlns:p14="http://schemas.microsoft.com/office/powerpoint/2010/main" val="660413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t>1</a:t>
            </a:fld>
            <a:endParaRPr lang="en-US"/>
          </a:p>
        </p:txBody>
      </p:sp>
    </p:spTree>
    <p:extLst>
      <p:ext uri="{BB962C8B-B14F-4D97-AF65-F5344CB8AC3E}">
        <p14:creationId xmlns:p14="http://schemas.microsoft.com/office/powerpoint/2010/main" val="1080260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t>41</a:t>
            </a:fld>
            <a:endParaRPr lang="en-US"/>
          </a:p>
        </p:txBody>
      </p:sp>
    </p:spTree>
    <p:extLst>
      <p:ext uri="{BB962C8B-B14F-4D97-AF65-F5344CB8AC3E}">
        <p14:creationId xmlns:p14="http://schemas.microsoft.com/office/powerpoint/2010/main" val="2051525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2051525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t>46</a:t>
            </a:fld>
            <a:endParaRPr lang="en-US"/>
          </a:p>
        </p:txBody>
      </p:sp>
    </p:spTree>
    <p:extLst>
      <p:ext uri="{BB962C8B-B14F-4D97-AF65-F5344CB8AC3E}">
        <p14:creationId xmlns:p14="http://schemas.microsoft.com/office/powerpoint/2010/main" val="2051525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t>48</a:t>
            </a:fld>
            <a:endParaRPr lang="en-US"/>
          </a:p>
        </p:txBody>
      </p:sp>
    </p:spTree>
    <p:extLst>
      <p:ext uri="{BB962C8B-B14F-4D97-AF65-F5344CB8AC3E}">
        <p14:creationId xmlns:p14="http://schemas.microsoft.com/office/powerpoint/2010/main" val="2051525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t>50</a:t>
            </a:fld>
            <a:endParaRPr lang="en-US"/>
          </a:p>
        </p:txBody>
      </p:sp>
    </p:spTree>
    <p:extLst>
      <p:ext uri="{BB962C8B-B14F-4D97-AF65-F5344CB8AC3E}">
        <p14:creationId xmlns:p14="http://schemas.microsoft.com/office/powerpoint/2010/main" val="2051525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t>51</a:t>
            </a:fld>
            <a:endParaRPr lang="en-US"/>
          </a:p>
        </p:txBody>
      </p:sp>
    </p:spTree>
    <p:extLst>
      <p:ext uri="{BB962C8B-B14F-4D97-AF65-F5344CB8AC3E}">
        <p14:creationId xmlns:p14="http://schemas.microsoft.com/office/powerpoint/2010/main" val="2051525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t>52</a:t>
            </a:fld>
            <a:endParaRPr lang="en-US"/>
          </a:p>
        </p:txBody>
      </p:sp>
    </p:spTree>
    <p:extLst>
      <p:ext uri="{BB962C8B-B14F-4D97-AF65-F5344CB8AC3E}">
        <p14:creationId xmlns:p14="http://schemas.microsoft.com/office/powerpoint/2010/main" val="2051525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To start with what I mean by function in the microbiome, I’d like to draw a parallel</a:t>
            </a:r>
            <a:r>
              <a:rPr lang="en-US" baseline="0" dirty="0" smtClean="0"/>
              <a:t> with microarray studies of gene function in individual organisms.  We’ve all become familiar with these sorts of matrices over the last ten years, in which, for a microarray, rows represent gene expression levels and columns represent samples or individuals, which we can then associate with metadata such as phenotype.  A near-identical representation has been used for matrices of polymorphisms in </a:t>
            </a:r>
            <a:r>
              <a:rPr lang="en-US" baseline="0" dirty="0" err="1" smtClean="0"/>
              <a:t>genomewide</a:t>
            </a:r>
            <a:r>
              <a:rPr lang="en-US" baseline="0" dirty="0" smtClean="0"/>
              <a:t> association studies, in which each row now represents a specific locus in many individuals.  In metagenomic samples, we’ve started to become familiar with such matrices for </a:t>
            </a:r>
            <a:r>
              <a:rPr lang="en-US" baseline="0" dirty="0" err="1" smtClean="0"/>
              <a:t>taxon</a:t>
            </a:r>
            <a:r>
              <a:rPr lang="en-US" baseline="0" dirty="0" smtClean="0"/>
              <a:t> abundances – each column representing a community, and each row an organism – and when discussing human microbiome function, the same view can be used with each row representing the abundance of an orthologous gene family or of an entire pathway across several communities.  Several of the analyses I’ll discuss here use data of this form, many taking advantage of a system we’ve built to reconstruct enzyme and pathway abundances directly from short metagenomic shotgun reads.  If you recall Dirk’s overview of the Human Microbiome Project data, we’ve been looking at shotgun data for about 100 subjects at up to three time points, using short reads from about seven different body sites.  To reconstruct these into enzymes and pathways, we started with a BLAST search against a functionally characterized sequence database, primarily the KEGG </a:t>
            </a:r>
            <a:r>
              <a:rPr lang="en-US" baseline="0" dirty="0" err="1" smtClean="0"/>
              <a:t>orthology</a:t>
            </a:r>
            <a:r>
              <a:rPr lang="en-US" baseline="0" dirty="0" smtClean="0"/>
              <a:t>.  All of the resulting BLAST hits were assembled into pathways using a system called </a:t>
            </a:r>
            <a:r>
              <a:rPr lang="en-US" baseline="0" dirty="0" err="1" smtClean="0"/>
              <a:t>HUMAnN</a:t>
            </a:r>
            <a:r>
              <a:rPr lang="en-US" baseline="0" dirty="0" smtClean="0"/>
              <a:t>, the HMP Unified Metabolic Analysis Network, software that’s available here.  This let us turn a pile of raw short read sequences into matrices of microbiomes by pathways.</a:t>
            </a:r>
          </a:p>
          <a:p>
            <a:endParaRPr lang="en-US" baseline="0" dirty="0" smtClean="0"/>
          </a:p>
          <a:p>
            <a:r>
              <a:rPr lang="en-US" baseline="0" dirty="0" smtClean="0"/>
              <a:t>Inset is red = strep, green = </a:t>
            </a:r>
            <a:r>
              <a:rPr lang="en-US" baseline="0" dirty="0" err="1" smtClean="0"/>
              <a:t>veillonella</a:t>
            </a:r>
            <a:r>
              <a:rPr lang="en-US" baseline="0" dirty="0" smtClean="0"/>
              <a:t>, </a:t>
            </a:r>
            <a:r>
              <a:rPr lang="en-US" baseline="0" dirty="0" err="1" smtClean="0"/>
              <a:t>chalmers</a:t>
            </a:r>
            <a:r>
              <a:rPr lang="en-US" baseline="0" dirty="0" smtClean="0"/>
              <a:t> </a:t>
            </a:r>
            <a:r>
              <a:rPr lang="en-US" baseline="0" dirty="0" err="1" smtClean="0"/>
              <a:t>jbact</a:t>
            </a:r>
            <a:r>
              <a:rPr lang="en-US" baseline="0" dirty="0" smtClean="0"/>
              <a:t> 2008, one of many species-specific examples in which strep </a:t>
            </a:r>
            <a:r>
              <a:rPr lang="en-US" baseline="0" dirty="0" err="1" smtClean="0"/>
              <a:t>lectin</a:t>
            </a:r>
            <a:r>
              <a:rPr lang="en-US" baseline="0" dirty="0" smtClean="0"/>
              <a:t>-like </a:t>
            </a:r>
            <a:r>
              <a:rPr lang="en-US" baseline="0" dirty="0" err="1" smtClean="0"/>
              <a:t>adhesin</a:t>
            </a:r>
            <a:r>
              <a:rPr lang="en-US" baseline="0" dirty="0" smtClean="0"/>
              <a:t> recognizes </a:t>
            </a:r>
            <a:r>
              <a:rPr lang="en-US" baseline="0" dirty="0" err="1" smtClean="0"/>
              <a:t>veillonella</a:t>
            </a:r>
            <a:r>
              <a:rPr lang="en-US" baseline="0" dirty="0" smtClean="0"/>
              <a:t>-specific receptor polysaccharide</a:t>
            </a:r>
            <a:endParaRPr lang="en-US" dirty="0"/>
          </a:p>
        </p:txBody>
      </p:sp>
      <p:sp>
        <p:nvSpPr>
          <p:cNvPr id="4" name="Slide Number Placeholder 3"/>
          <p:cNvSpPr>
            <a:spLocks noGrp="1"/>
          </p:cNvSpPr>
          <p:nvPr>
            <p:ph type="sldNum" sz="quarter" idx="10"/>
          </p:nvPr>
        </p:nvSpPr>
        <p:spPr/>
        <p:txBody>
          <a:bodyPr/>
          <a:lstStyle/>
          <a:p>
            <a:fld id="{8C865A49-EB5E-4903-ACE8-213423977F78}"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928052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2051525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t>64</a:t>
            </a:fld>
            <a:endParaRPr lang="en-US"/>
          </a:p>
        </p:txBody>
      </p:sp>
    </p:spTree>
    <p:extLst>
      <p:ext uri="{BB962C8B-B14F-4D97-AF65-F5344CB8AC3E}">
        <p14:creationId xmlns:p14="http://schemas.microsoft.com/office/powerpoint/2010/main" val="2051525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051525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t>5</a:t>
            </a:fld>
            <a:endParaRPr lang="en-US"/>
          </a:p>
        </p:txBody>
      </p:sp>
    </p:spTree>
    <p:extLst>
      <p:ext uri="{BB962C8B-B14F-4D97-AF65-F5344CB8AC3E}">
        <p14:creationId xmlns:p14="http://schemas.microsoft.com/office/powerpoint/2010/main" val="2051525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t>11</a:t>
            </a:fld>
            <a:endParaRPr lang="en-US"/>
          </a:p>
        </p:txBody>
      </p:sp>
    </p:spTree>
    <p:extLst>
      <p:ext uri="{BB962C8B-B14F-4D97-AF65-F5344CB8AC3E}">
        <p14:creationId xmlns:p14="http://schemas.microsoft.com/office/powerpoint/2010/main" val="2051525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t>18</a:t>
            </a:fld>
            <a:endParaRPr lang="en-US"/>
          </a:p>
        </p:txBody>
      </p:sp>
    </p:spTree>
    <p:extLst>
      <p:ext uri="{BB962C8B-B14F-4D97-AF65-F5344CB8AC3E}">
        <p14:creationId xmlns:p14="http://schemas.microsoft.com/office/powerpoint/2010/main" val="2051525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051525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t>23</a:t>
            </a:fld>
            <a:endParaRPr lang="en-US"/>
          </a:p>
        </p:txBody>
      </p:sp>
    </p:spTree>
    <p:extLst>
      <p:ext uri="{BB962C8B-B14F-4D97-AF65-F5344CB8AC3E}">
        <p14:creationId xmlns:p14="http://schemas.microsoft.com/office/powerpoint/2010/main" val="2051525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t>33</a:t>
            </a:fld>
            <a:endParaRPr lang="en-US"/>
          </a:p>
        </p:txBody>
      </p:sp>
    </p:spTree>
    <p:extLst>
      <p:ext uri="{BB962C8B-B14F-4D97-AF65-F5344CB8AC3E}">
        <p14:creationId xmlns:p14="http://schemas.microsoft.com/office/powerpoint/2010/main" val="2051525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t>34</a:t>
            </a:fld>
            <a:endParaRPr lang="en-US"/>
          </a:p>
        </p:txBody>
      </p:sp>
    </p:spTree>
    <p:extLst>
      <p:ext uri="{BB962C8B-B14F-4D97-AF65-F5344CB8AC3E}">
        <p14:creationId xmlns:p14="http://schemas.microsoft.com/office/powerpoint/2010/main" val="2051525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73011"/>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295268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DEBB3A-3F6B-224C-8852-F550807EB424}" type="datetime1">
              <a:rPr lang="en-US" smtClean="0"/>
              <a:t>4/24/2019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5977F8-AF0A-A442-A0AC-1287626547B1}" type="datetime1">
              <a:rPr lang="en-US" smtClean="0"/>
              <a:t>4/24/2019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95363E-93AC-7F40-AA29-9E7536968F8A}" type="datetime1">
              <a:rPr lang="en-US" smtClean="0"/>
              <a:t>4/24/2019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73011"/>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295268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DEBB3A-3F6B-224C-8852-F550807EB424}" type="datetime1">
              <a:rPr lang="en-US" smtClean="0">
                <a:solidFill>
                  <a:prstClr val="black">
                    <a:tint val="75000"/>
                  </a:prstClr>
                </a:solidFill>
              </a:rPr>
              <a:pPr/>
              <a:t>4/24/2019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801606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9AB08A-B8FE-2744-A176-508EFC0AA4E9}" type="datetime1">
              <a:rPr lang="en-US" smtClean="0">
                <a:solidFill>
                  <a:prstClr val="black">
                    <a:tint val="75000"/>
                  </a:prstClr>
                </a:solidFill>
              </a:rPr>
              <a:pPr/>
              <a:t>4/24/2019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571278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E0F284-50AE-D34D-8E2A-B571963D35AB}" type="datetime1">
              <a:rPr lang="en-US" smtClean="0">
                <a:solidFill>
                  <a:prstClr val="black">
                    <a:tint val="75000"/>
                  </a:prstClr>
                </a:solidFill>
              </a:rPr>
              <a:pPr/>
              <a:t>4/24/2019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077527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F7CBC8F-0DFA-CF43-AF75-D35C7DAE1A67}" type="datetime1">
              <a:rPr lang="en-US" smtClean="0">
                <a:solidFill>
                  <a:prstClr val="black">
                    <a:tint val="75000"/>
                  </a:prstClr>
                </a:solidFill>
              </a:rPr>
              <a:pPr/>
              <a:t>4/24/2019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33127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8E3AC8-E917-7240-97EB-64EFC1A06C96}" type="datetime1">
              <a:rPr lang="en-US" smtClean="0">
                <a:solidFill>
                  <a:prstClr val="black">
                    <a:tint val="75000"/>
                  </a:prstClr>
                </a:solidFill>
              </a:rPr>
              <a:pPr/>
              <a:t>4/24/2019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784242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09C38A-8B5C-984D-A05C-F7D51DEF0DE3}" type="datetime1">
              <a:rPr lang="en-US" smtClean="0">
                <a:solidFill>
                  <a:prstClr val="black">
                    <a:tint val="75000"/>
                  </a:prstClr>
                </a:solidFill>
              </a:rPr>
              <a:pPr/>
              <a:t>4/24/2019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449313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E08026-1BB1-3941-BE5E-D323B07E18A9}" type="datetime1">
              <a:rPr lang="en-US" smtClean="0">
                <a:solidFill>
                  <a:prstClr val="black">
                    <a:tint val="75000"/>
                  </a:prstClr>
                </a:solidFill>
              </a:rPr>
              <a:pPr/>
              <a:t>4/24/2019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091957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77444D-7AD3-6F44-824C-A4C041676D98}" type="datetime1">
              <a:rPr lang="en-US" smtClean="0">
                <a:solidFill>
                  <a:prstClr val="black">
                    <a:tint val="75000"/>
                  </a:prstClr>
                </a:solidFill>
              </a:rPr>
              <a:pPr/>
              <a:t>4/24/2019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692086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9AB08A-B8FE-2744-A176-508EFC0AA4E9}" type="datetime1">
              <a:rPr lang="en-US" smtClean="0"/>
              <a:t>4/24/2019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78A9C7-1789-DC4D-89FD-19B71522CE86}" type="datetime1">
              <a:rPr lang="en-US" smtClean="0">
                <a:solidFill>
                  <a:prstClr val="black">
                    <a:tint val="75000"/>
                  </a:prstClr>
                </a:solidFill>
              </a:rPr>
              <a:pPr/>
              <a:t>4/24/2019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275669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5977F8-AF0A-A442-A0AC-1287626547B1}" type="datetime1">
              <a:rPr lang="en-US" smtClean="0">
                <a:solidFill>
                  <a:prstClr val="black">
                    <a:tint val="75000"/>
                  </a:prstClr>
                </a:solidFill>
              </a:rPr>
              <a:pPr/>
              <a:t>4/24/2019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997039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95363E-93AC-7F40-AA29-9E7536968F8A}" type="datetime1">
              <a:rPr lang="en-US" smtClean="0">
                <a:solidFill>
                  <a:prstClr val="black">
                    <a:tint val="75000"/>
                  </a:prstClr>
                </a:solidFill>
              </a:rPr>
              <a:pPr/>
              <a:t>4/24/2019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798600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73011"/>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295268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DEBB3A-3F6B-224C-8852-F550807EB424}" type="datetime1">
              <a:rPr lang="en-US" smtClean="0">
                <a:solidFill>
                  <a:prstClr val="black">
                    <a:tint val="75000"/>
                  </a:prstClr>
                </a:solidFill>
              </a:rPr>
              <a:pPr/>
              <a:t>4/24/2019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56897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9AB08A-B8FE-2744-A176-508EFC0AA4E9}" type="datetime1">
              <a:rPr lang="en-US" smtClean="0">
                <a:solidFill>
                  <a:prstClr val="black">
                    <a:tint val="75000"/>
                  </a:prstClr>
                </a:solidFill>
              </a:rPr>
              <a:pPr/>
              <a:t>4/24/2019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5807679"/>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E0F284-50AE-D34D-8E2A-B571963D35AB}" type="datetime1">
              <a:rPr lang="en-US" smtClean="0">
                <a:solidFill>
                  <a:prstClr val="black">
                    <a:tint val="75000"/>
                  </a:prstClr>
                </a:solidFill>
              </a:rPr>
              <a:pPr/>
              <a:t>4/24/2019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1921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F7CBC8F-0DFA-CF43-AF75-D35C7DAE1A67}" type="datetime1">
              <a:rPr lang="en-US" smtClean="0">
                <a:solidFill>
                  <a:prstClr val="black">
                    <a:tint val="75000"/>
                  </a:prstClr>
                </a:solidFill>
              </a:rPr>
              <a:pPr/>
              <a:t>4/24/2019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04479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8E3AC8-E917-7240-97EB-64EFC1A06C96}" type="datetime1">
              <a:rPr lang="en-US" smtClean="0">
                <a:solidFill>
                  <a:prstClr val="black">
                    <a:tint val="75000"/>
                  </a:prstClr>
                </a:solidFill>
              </a:rPr>
              <a:pPr/>
              <a:t>4/24/2019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238484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09C38A-8B5C-984D-A05C-F7D51DEF0DE3}" type="datetime1">
              <a:rPr lang="en-US" smtClean="0">
                <a:solidFill>
                  <a:prstClr val="black">
                    <a:tint val="75000"/>
                  </a:prstClr>
                </a:solidFill>
              </a:rPr>
              <a:pPr/>
              <a:t>4/24/2019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279909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E08026-1BB1-3941-BE5E-D323B07E18A9}" type="datetime1">
              <a:rPr lang="en-US" smtClean="0">
                <a:solidFill>
                  <a:prstClr val="black">
                    <a:tint val="75000"/>
                  </a:prstClr>
                </a:solidFill>
              </a:rPr>
              <a:pPr/>
              <a:t>4/24/2019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98040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E0F284-50AE-D34D-8E2A-B571963D35AB}" type="datetime1">
              <a:rPr lang="en-US" smtClean="0"/>
              <a:t>4/24/2019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77444D-7AD3-6F44-824C-A4C041676D98}" type="datetime1">
              <a:rPr lang="en-US" smtClean="0">
                <a:solidFill>
                  <a:prstClr val="black">
                    <a:tint val="75000"/>
                  </a:prstClr>
                </a:solidFill>
              </a:rPr>
              <a:pPr/>
              <a:t>4/24/2019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499907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78A9C7-1789-DC4D-89FD-19B71522CE86}" type="datetime1">
              <a:rPr lang="en-US" smtClean="0">
                <a:solidFill>
                  <a:prstClr val="black">
                    <a:tint val="75000"/>
                  </a:prstClr>
                </a:solidFill>
              </a:rPr>
              <a:pPr/>
              <a:t>4/24/2019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31147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5977F8-AF0A-A442-A0AC-1287626547B1}" type="datetime1">
              <a:rPr lang="en-US" smtClean="0">
                <a:solidFill>
                  <a:prstClr val="black">
                    <a:tint val="75000"/>
                  </a:prstClr>
                </a:solidFill>
              </a:rPr>
              <a:pPr/>
              <a:t>4/24/2019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260221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95363E-93AC-7F40-AA29-9E7536968F8A}" type="datetime1">
              <a:rPr lang="en-US" smtClean="0">
                <a:solidFill>
                  <a:prstClr val="black">
                    <a:tint val="75000"/>
                  </a:prstClr>
                </a:solidFill>
              </a:rPr>
              <a:pPr/>
              <a:t>4/24/2019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967292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73011"/>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295268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DEBB3A-3F6B-224C-8852-F550807EB424}" type="datetime1">
              <a:rPr lang="en-US" smtClean="0">
                <a:solidFill>
                  <a:prstClr val="black">
                    <a:tint val="75000"/>
                  </a:prstClr>
                </a:solidFill>
              </a:rPr>
              <a:pPr/>
              <a:t>4/24/2019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664618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9AB08A-B8FE-2744-A176-508EFC0AA4E9}" type="datetime1">
              <a:rPr lang="en-US" smtClean="0">
                <a:solidFill>
                  <a:prstClr val="black">
                    <a:tint val="75000"/>
                  </a:prstClr>
                </a:solidFill>
              </a:rPr>
              <a:pPr/>
              <a:t>4/24/2019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921444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E0F284-50AE-D34D-8E2A-B571963D35AB}" type="datetime1">
              <a:rPr lang="en-US" smtClean="0">
                <a:solidFill>
                  <a:prstClr val="black">
                    <a:tint val="75000"/>
                  </a:prstClr>
                </a:solidFill>
              </a:rPr>
              <a:pPr/>
              <a:t>4/24/2019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130142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F7CBC8F-0DFA-CF43-AF75-D35C7DAE1A67}" type="datetime1">
              <a:rPr lang="en-US" smtClean="0">
                <a:solidFill>
                  <a:prstClr val="black">
                    <a:tint val="75000"/>
                  </a:prstClr>
                </a:solidFill>
              </a:rPr>
              <a:pPr/>
              <a:t>4/24/2019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303256"/>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8E3AC8-E917-7240-97EB-64EFC1A06C96}" type="datetime1">
              <a:rPr lang="en-US" smtClean="0">
                <a:solidFill>
                  <a:prstClr val="black">
                    <a:tint val="75000"/>
                  </a:prstClr>
                </a:solidFill>
              </a:rPr>
              <a:pPr/>
              <a:t>4/24/2019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2760357"/>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09C38A-8B5C-984D-A05C-F7D51DEF0DE3}" type="datetime1">
              <a:rPr lang="en-US" smtClean="0">
                <a:solidFill>
                  <a:prstClr val="black">
                    <a:tint val="75000"/>
                  </a:prstClr>
                </a:solidFill>
              </a:rPr>
              <a:pPr/>
              <a:t>4/24/2019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806622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F7CBC8F-0DFA-CF43-AF75-D35C7DAE1A67}" type="datetime1">
              <a:rPr lang="en-US" smtClean="0"/>
              <a:t>4/24/2019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E08026-1BB1-3941-BE5E-D323B07E18A9}" type="datetime1">
              <a:rPr lang="en-US" smtClean="0">
                <a:solidFill>
                  <a:prstClr val="black">
                    <a:tint val="75000"/>
                  </a:prstClr>
                </a:solidFill>
              </a:rPr>
              <a:pPr/>
              <a:t>4/24/2019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937680"/>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77444D-7AD3-6F44-824C-A4C041676D98}" type="datetime1">
              <a:rPr lang="en-US" smtClean="0">
                <a:solidFill>
                  <a:prstClr val="black">
                    <a:tint val="75000"/>
                  </a:prstClr>
                </a:solidFill>
              </a:rPr>
              <a:pPr/>
              <a:t>4/24/2019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2178772"/>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78A9C7-1789-DC4D-89FD-19B71522CE86}" type="datetime1">
              <a:rPr lang="en-US" smtClean="0">
                <a:solidFill>
                  <a:prstClr val="black">
                    <a:tint val="75000"/>
                  </a:prstClr>
                </a:solidFill>
              </a:rPr>
              <a:pPr/>
              <a:t>4/24/2019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290698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5977F8-AF0A-A442-A0AC-1287626547B1}" type="datetime1">
              <a:rPr lang="en-US" smtClean="0">
                <a:solidFill>
                  <a:prstClr val="black">
                    <a:tint val="75000"/>
                  </a:prstClr>
                </a:solidFill>
              </a:rPr>
              <a:pPr/>
              <a:t>4/24/2019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281168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95363E-93AC-7F40-AA29-9E7536968F8A}" type="datetime1">
              <a:rPr lang="en-US" smtClean="0">
                <a:solidFill>
                  <a:prstClr val="black">
                    <a:tint val="75000"/>
                  </a:prstClr>
                </a:solidFill>
              </a:rPr>
              <a:pPr/>
              <a:t>4/24/2019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129523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8E3AC8-E917-7240-97EB-64EFC1A06C96}" type="datetime1">
              <a:rPr lang="en-US" smtClean="0"/>
              <a:t>4/24/2019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09C38A-8B5C-984D-A05C-F7D51DEF0DE3}" type="datetime1">
              <a:rPr lang="en-US" smtClean="0"/>
              <a:t>4/24/2019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E08026-1BB1-3941-BE5E-D323B07E18A9}" type="datetime1">
              <a:rPr lang="en-US" smtClean="0"/>
              <a:t>4/24/2019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77444D-7AD3-6F44-824C-A4C041676D98}" type="datetime1">
              <a:rPr lang="en-US" smtClean="0"/>
              <a:t>4/24/2019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78A9C7-1789-DC4D-89FD-19B71522CE86}" type="datetime1">
              <a:rPr lang="en-US" smtClean="0"/>
              <a:t>4/24/2019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8539" y="229235"/>
            <a:ext cx="11714922" cy="6546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38539" y="1082040"/>
            <a:ext cx="11714922" cy="5406829"/>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38539" y="6488870"/>
            <a:ext cx="2743200" cy="365125"/>
          </a:xfrm>
          <a:prstGeom prst="rect">
            <a:avLst/>
          </a:prstGeom>
        </p:spPr>
        <p:txBody>
          <a:bodyPr vert="horz" lIns="0" tIns="45720" rIns="91440" bIns="45720" rtlCol="0" anchor="ctr"/>
          <a:lstStyle>
            <a:lvl1pPr algn="l">
              <a:defRPr sz="1200">
                <a:solidFill>
                  <a:schemeClr val="tx1">
                    <a:tint val="75000"/>
                  </a:schemeClr>
                </a:solidFill>
              </a:defRPr>
            </a:lvl1pPr>
          </a:lstStyle>
          <a:p>
            <a:fld id="{6BD6A2B9-2614-974A-BEFA-2B7A71A547EB}" type="datetime1">
              <a:rPr lang="en-US" smtClean="0"/>
              <a:t>4/24/2019</a:t>
            </a:fld>
            <a:endParaRPr lang="en-US"/>
          </a:p>
        </p:txBody>
      </p:sp>
      <p:sp>
        <p:nvSpPr>
          <p:cNvPr id="5" name="Footer Placeholder 4"/>
          <p:cNvSpPr>
            <a:spLocks noGrp="1"/>
          </p:cNvSpPr>
          <p:nvPr>
            <p:ph type="ftr" sz="quarter" idx="3"/>
          </p:nvPr>
        </p:nvSpPr>
        <p:spPr>
          <a:xfrm>
            <a:off x="4038600" y="648887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210261" y="6488870"/>
            <a:ext cx="2743200" cy="365125"/>
          </a:xfrm>
          <a:prstGeom prst="rect">
            <a:avLst/>
          </a:prstGeom>
        </p:spPr>
        <p:txBody>
          <a:bodyPr vert="horz" lIns="91440" tIns="45720" rIns="0" bIns="45720" rtlCol="0" anchor="ctr"/>
          <a:lstStyle>
            <a:lvl1pPr algn="r">
              <a:defRPr sz="1200">
                <a:solidFill>
                  <a:schemeClr val="tx1">
                    <a:tint val="75000"/>
                  </a:schemeClr>
                </a:solidFill>
              </a:defRPr>
            </a:lvl1pPr>
          </a:lstStyle>
          <a:p>
            <a:fld id="{0CED1879-D594-7048-AD12-28363999EDA9}" type="slidenum">
              <a:rPr lang="en-US" smtClean="0"/>
              <a:t>‹#›</a:t>
            </a:fld>
            <a:endParaRPr lang="en-US"/>
          </a:p>
        </p:txBody>
      </p:sp>
    </p:spTree>
    <p:extLst>
      <p:ext uri="{BB962C8B-B14F-4D97-AF65-F5344CB8AC3E}">
        <p14:creationId xmlns:p14="http://schemas.microsoft.com/office/powerpoint/2010/main" val="180506754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fade/>
  </p:transition>
  <p:hf hdr="0" ftr="0"/>
  <p:txStyles>
    <p:titleStyle>
      <a:lvl1pPr algn="l" defTabSz="914400" rtl="0" eaLnBrk="1" latinLnBrk="0" hangingPunct="1">
        <a:lnSpc>
          <a:spcPct val="90000"/>
        </a:lnSpc>
        <a:spcBef>
          <a:spcPct val="0"/>
        </a:spcBef>
        <a:buNone/>
        <a:defRPr sz="4400" b="1" i="0" kern="1200">
          <a:solidFill>
            <a:schemeClr val="tx1"/>
          </a:solidFill>
          <a:latin typeface="Calibri" charset="0"/>
          <a:ea typeface="Calibri" charset="0"/>
          <a:cs typeface="Calibri"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LucidaGrande"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75000"/>
        <a:buFont typeface="LucidaGrande"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8539" y="229235"/>
            <a:ext cx="11714922" cy="6546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38539" y="1082040"/>
            <a:ext cx="11714922" cy="5406829"/>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38539" y="6488870"/>
            <a:ext cx="2743200" cy="365125"/>
          </a:xfrm>
          <a:prstGeom prst="rect">
            <a:avLst/>
          </a:prstGeom>
        </p:spPr>
        <p:txBody>
          <a:bodyPr vert="horz" lIns="0" tIns="45720" rIns="91440" bIns="45720" rtlCol="0" anchor="ctr"/>
          <a:lstStyle>
            <a:lvl1pPr algn="l">
              <a:defRPr sz="1200">
                <a:solidFill>
                  <a:schemeClr val="tx1">
                    <a:tint val="75000"/>
                  </a:schemeClr>
                </a:solidFill>
              </a:defRPr>
            </a:lvl1pPr>
          </a:lstStyle>
          <a:p>
            <a:fld id="{6BD6A2B9-2614-974A-BEFA-2B7A71A547EB}" type="datetime1">
              <a:rPr lang="en-US" smtClean="0">
                <a:solidFill>
                  <a:prstClr val="black">
                    <a:tint val="75000"/>
                  </a:prstClr>
                </a:solidFill>
              </a:rPr>
              <a:pPr/>
              <a:t>4/24/2019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48887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9210261" y="6488870"/>
            <a:ext cx="2743200" cy="365125"/>
          </a:xfrm>
          <a:prstGeom prst="rect">
            <a:avLst/>
          </a:prstGeom>
        </p:spPr>
        <p:txBody>
          <a:bodyPr vert="horz" lIns="91440" tIns="45720" rIns="0" bIns="45720" rtlCol="0" anchor="ctr"/>
          <a:lstStyle>
            <a:lvl1pPr algn="r">
              <a:defRPr sz="1200">
                <a:solidFill>
                  <a:schemeClr val="tx1">
                    <a:tint val="75000"/>
                  </a:schemeClr>
                </a:solidFill>
              </a:defRPr>
            </a:lvl1p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379607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p:fade/>
  </p:transition>
  <p:hf hdr="0" ftr="0"/>
  <p:txStyles>
    <p:titleStyle>
      <a:lvl1pPr algn="l" defTabSz="914400" rtl="0" eaLnBrk="1" latinLnBrk="0" hangingPunct="1">
        <a:lnSpc>
          <a:spcPct val="90000"/>
        </a:lnSpc>
        <a:spcBef>
          <a:spcPct val="0"/>
        </a:spcBef>
        <a:buNone/>
        <a:defRPr sz="4400" b="1" i="0" kern="1200">
          <a:solidFill>
            <a:schemeClr val="tx1"/>
          </a:solidFill>
          <a:latin typeface="Calibri" charset="0"/>
          <a:ea typeface="Calibri" charset="0"/>
          <a:cs typeface="Calibri"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LucidaGrande"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75000"/>
        <a:buFont typeface="LucidaGrande"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8539" y="229235"/>
            <a:ext cx="11714922" cy="6546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38539" y="1082040"/>
            <a:ext cx="11714922" cy="5406829"/>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38539" y="6488870"/>
            <a:ext cx="2743200" cy="365125"/>
          </a:xfrm>
          <a:prstGeom prst="rect">
            <a:avLst/>
          </a:prstGeom>
        </p:spPr>
        <p:txBody>
          <a:bodyPr vert="horz" lIns="0" tIns="45720" rIns="91440" bIns="45720" rtlCol="0" anchor="ctr"/>
          <a:lstStyle>
            <a:lvl1pPr algn="l">
              <a:defRPr sz="1200">
                <a:solidFill>
                  <a:schemeClr val="tx1">
                    <a:tint val="75000"/>
                  </a:schemeClr>
                </a:solidFill>
              </a:defRPr>
            </a:lvl1pPr>
          </a:lstStyle>
          <a:p>
            <a:fld id="{6BD6A2B9-2614-974A-BEFA-2B7A71A547EB}" type="datetime1">
              <a:rPr lang="en-US" smtClean="0">
                <a:solidFill>
                  <a:prstClr val="black">
                    <a:tint val="75000"/>
                  </a:prstClr>
                </a:solidFill>
              </a:rPr>
              <a:pPr/>
              <a:t>4/24/2019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48887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9210261" y="6488870"/>
            <a:ext cx="2743200" cy="365125"/>
          </a:xfrm>
          <a:prstGeom prst="rect">
            <a:avLst/>
          </a:prstGeom>
        </p:spPr>
        <p:txBody>
          <a:bodyPr vert="horz" lIns="91440" tIns="45720" rIns="0" bIns="45720" rtlCol="0" anchor="ctr"/>
          <a:lstStyle>
            <a:lvl1pPr algn="r">
              <a:defRPr sz="1200">
                <a:solidFill>
                  <a:schemeClr val="tx1">
                    <a:tint val="75000"/>
                  </a:schemeClr>
                </a:solidFill>
              </a:defRPr>
            </a:lvl1p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1323049"/>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fade/>
  </p:transition>
  <p:hf hdr="0" ftr="0"/>
  <p:txStyles>
    <p:titleStyle>
      <a:lvl1pPr algn="l" defTabSz="914400" rtl="0" eaLnBrk="1" latinLnBrk="0" hangingPunct="1">
        <a:lnSpc>
          <a:spcPct val="90000"/>
        </a:lnSpc>
        <a:spcBef>
          <a:spcPct val="0"/>
        </a:spcBef>
        <a:buNone/>
        <a:defRPr sz="4400" b="1" i="0" kern="1200">
          <a:solidFill>
            <a:schemeClr val="tx1"/>
          </a:solidFill>
          <a:latin typeface="Calibri" charset="0"/>
          <a:ea typeface="Calibri" charset="0"/>
          <a:cs typeface="Calibri"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LucidaGrande"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75000"/>
        <a:buFont typeface="LucidaGrande"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8539" y="229235"/>
            <a:ext cx="11714922" cy="6546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38539" y="1082040"/>
            <a:ext cx="11714922" cy="5406829"/>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38539" y="6488870"/>
            <a:ext cx="2743200" cy="365125"/>
          </a:xfrm>
          <a:prstGeom prst="rect">
            <a:avLst/>
          </a:prstGeom>
        </p:spPr>
        <p:txBody>
          <a:bodyPr vert="horz" lIns="0" tIns="45720" rIns="91440" bIns="45720" rtlCol="0" anchor="ctr"/>
          <a:lstStyle>
            <a:lvl1pPr algn="l">
              <a:defRPr sz="1200">
                <a:solidFill>
                  <a:schemeClr val="tx1">
                    <a:tint val="75000"/>
                  </a:schemeClr>
                </a:solidFill>
              </a:defRPr>
            </a:lvl1pPr>
          </a:lstStyle>
          <a:p>
            <a:fld id="{6BD6A2B9-2614-974A-BEFA-2B7A71A547EB}" type="datetime1">
              <a:rPr lang="en-US" smtClean="0">
                <a:solidFill>
                  <a:prstClr val="black">
                    <a:tint val="75000"/>
                  </a:prstClr>
                </a:solidFill>
              </a:rPr>
              <a:pPr/>
              <a:t>4/24/2019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48887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9210261" y="6488870"/>
            <a:ext cx="2743200" cy="365125"/>
          </a:xfrm>
          <a:prstGeom prst="rect">
            <a:avLst/>
          </a:prstGeom>
        </p:spPr>
        <p:txBody>
          <a:bodyPr vert="horz" lIns="91440" tIns="45720" rIns="0" bIns="45720" rtlCol="0" anchor="ctr"/>
          <a:lstStyle>
            <a:lvl1pPr algn="r">
              <a:defRPr sz="1200">
                <a:solidFill>
                  <a:schemeClr val="tx1">
                    <a:tint val="75000"/>
                  </a:schemeClr>
                </a:solidFill>
              </a:defRPr>
            </a:lvl1p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6593103"/>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ransition>
    <p:fade/>
  </p:transition>
  <p:hf hdr="0" ftr="0"/>
  <p:txStyles>
    <p:titleStyle>
      <a:lvl1pPr algn="l" defTabSz="914400" rtl="0" eaLnBrk="1" latinLnBrk="0" hangingPunct="1">
        <a:lnSpc>
          <a:spcPct val="90000"/>
        </a:lnSpc>
        <a:spcBef>
          <a:spcPct val="0"/>
        </a:spcBef>
        <a:buNone/>
        <a:defRPr sz="4400" b="1" i="0" kern="1200">
          <a:solidFill>
            <a:schemeClr val="tx1"/>
          </a:solidFill>
          <a:latin typeface="Calibri" charset="0"/>
          <a:ea typeface="Calibri" charset="0"/>
          <a:cs typeface="Calibri"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LucidaGrande"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75000"/>
        <a:buFont typeface="LucidaGrande"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huttenhower.sph.harvard.edu/iid209"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35.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hyperlink" Target="http://www.google.com/url?sa=i&amp;rct=j&amp;q=&amp;esrc=s&amp;source=images&amp;cd=&amp;cad=rja&amp;uact=8&amp;ved=2ahUKEwi0gtjwjrngAhVmU98KHR2dAjcQjRx6BAgBEAU&amp;url=http://www.cbs.dtu.dk/~kj/bioinfo_assign2.html&amp;psig=AOvVaw1r20xzMIc72aRMd90Juzv_&amp;ust=1550161257384567"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9.png"/><Relationship Id="rId7" Type="http://schemas.openxmlformats.org/officeDocument/2006/relationships/image" Target="../media/image5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61.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2.wdp"/><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7.png"/><Relationship Id="rId2" Type="http://schemas.openxmlformats.org/officeDocument/2006/relationships/hyperlink" Target="https://upload.wikimedia.org/wikipedia/commons/c/c9/PDB_1z26_EBI.jpg" TargetMode="Externa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76.png"/><Relationship Id="rId4" Type="http://schemas.microsoft.com/office/2007/relationships/hdphoto" Target="../media/hdphoto3.wdp"/></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18.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png"/></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90.png"/><Relationship Id="rId2" Type="http://schemas.openxmlformats.org/officeDocument/2006/relationships/image" Target="../media/image86.png"/><Relationship Id="rId1" Type="http://schemas.openxmlformats.org/officeDocument/2006/relationships/slideLayout" Target="../slideLayouts/slideLayout18.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slideLayout" Target="../slideLayouts/slideLayout13.xml"/><Relationship Id="rId6" Type="http://schemas.openxmlformats.org/officeDocument/2006/relationships/image" Target="../media/image97.png"/><Relationship Id="rId5" Type="http://schemas.openxmlformats.org/officeDocument/2006/relationships/image" Target="../media/image96.emf"/><Relationship Id="rId4" Type="http://schemas.openxmlformats.org/officeDocument/2006/relationships/image" Target="../media/image95.emf"/></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98.emf"/><Relationship Id="rId1" Type="http://schemas.openxmlformats.org/officeDocument/2006/relationships/slideLayout" Target="../slideLayouts/slideLayout13.xml"/><Relationship Id="rId4" Type="http://schemas.openxmlformats.org/officeDocument/2006/relationships/image" Target="../media/image97.png"/></Relationships>
</file>

<file path=ppt/slides/_rels/slide5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3.xml"/><Relationship Id="rId5" Type="http://schemas.openxmlformats.org/officeDocument/2006/relationships/image" Target="../media/image102.png"/><Relationship Id="rId4" Type="http://schemas.openxmlformats.org/officeDocument/2006/relationships/image" Target="../media/image101.png"/></Relationships>
</file>

<file path=ppt/slides/_rels/slide5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0.png"/><Relationship Id="rId1" Type="http://schemas.openxmlformats.org/officeDocument/2006/relationships/slideLayout" Target="../slideLayouts/slideLayout13.xml"/><Relationship Id="rId5" Type="http://schemas.openxmlformats.org/officeDocument/2006/relationships/image" Target="../media/image104.png"/><Relationship Id="rId4" Type="http://schemas.openxmlformats.org/officeDocument/2006/relationships/image" Target="../media/image10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13.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6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3.xml"/><Relationship Id="rId6" Type="http://schemas.openxmlformats.org/officeDocument/2006/relationships/image" Target="../media/image110.png"/><Relationship Id="rId5" Type="http://schemas.openxmlformats.org/officeDocument/2006/relationships/image" Target="../media/image114.png"/><Relationship Id="rId4" Type="http://schemas.openxmlformats.org/officeDocument/2006/relationships/image" Target="../media/image113.png"/></Relationships>
</file>

<file path=ppt/slides/_rels/slide62.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emf"/><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Shotgun </a:t>
            </a:r>
            <a:r>
              <a:rPr lang="en-US" dirty="0" err="1" smtClean="0"/>
              <a:t>meta’omics</a:t>
            </a:r>
            <a:endParaRPr lang="en-US" dirty="0"/>
          </a:p>
        </p:txBody>
      </p:sp>
      <p:sp>
        <p:nvSpPr>
          <p:cNvPr id="3" name="Subtitle 2"/>
          <p:cNvSpPr>
            <a:spLocks noGrp="1"/>
          </p:cNvSpPr>
          <p:nvPr>
            <p:ph type="subTitle" idx="1"/>
          </p:nvPr>
        </p:nvSpPr>
        <p:spPr/>
        <p:txBody>
          <a:bodyPr/>
          <a:lstStyle/>
          <a:p>
            <a:endParaRPr lang="en-US" dirty="0" smtClean="0"/>
          </a:p>
          <a:p>
            <a:r>
              <a:rPr lang="en-US" b="1" dirty="0" smtClean="0"/>
              <a:t>Eric </a:t>
            </a:r>
            <a:r>
              <a:rPr lang="en-US" b="1" dirty="0" err="1" smtClean="0"/>
              <a:t>Franzosa</a:t>
            </a:r>
            <a:r>
              <a:rPr lang="en-US" b="1" dirty="0" smtClean="0"/>
              <a:t>, Ph.D.</a:t>
            </a:r>
          </a:p>
          <a:p>
            <a:r>
              <a:rPr lang="en-US" dirty="0" smtClean="0"/>
              <a:t>Research Scientist, </a:t>
            </a:r>
            <a:r>
              <a:rPr lang="en-US" dirty="0" err="1" smtClean="0"/>
              <a:t>Huttenhower</a:t>
            </a:r>
            <a:r>
              <a:rPr lang="en-US" dirty="0" smtClean="0"/>
              <a:t> Lab</a:t>
            </a:r>
          </a:p>
          <a:p>
            <a:r>
              <a:rPr lang="en-US" dirty="0" smtClean="0"/>
              <a:t>Harvard T.H. Chan School of Public Health</a:t>
            </a:r>
          </a:p>
          <a:p>
            <a:endParaRPr lang="en-US" dirty="0"/>
          </a:p>
          <a:p>
            <a:r>
              <a:rPr lang="en-US" dirty="0">
                <a:hlinkClick r:id="rId3"/>
              </a:rPr>
              <a:t>http://huttenhower.sph.harvard.edu/iid209</a:t>
            </a:r>
            <a:r>
              <a:rPr lang="en-US" dirty="0"/>
              <a:t> </a:t>
            </a:r>
          </a:p>
        </p:txBody>
      </p:sp>
      <p:sp>
        <p:nvSpPr>
          <p:cNvPr id="4" name="Rounded Rectangle 3"/>
          <p:cNvSpPr/>
          <p:nvPr/>
        </p:nvSpPr>
        <p:spPr>
          <a:xfrm>
            <a:off x="243904" y="228636"/>
            <a:ext cx="11704192" cy="6400730"/>
          </a:xfrm>
          <a:prstGeom prst="roundRect">
            <a:avLst>
              <a:gd name="adj" fmla="val 4657"/>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285931"/>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Analysis workflow</a:t>
            </a:r>
            <a:endParaRPr lang="en-US" dirty="0"/>
          </a:p>
        </p:txBody>
      </p:sp>
      <p:sp>
        <p:nvSpPr>
          <p:cNvPr id="3" name="Content Placeholder 2"/>
          <p:cNvSpPr>
            <a:spLocks noGrp="1"/>
          </p:cNvSpPr>
          <p:nvPr>
            <p:ph idx="1"/>
          </p:nvPr>
        </p:nvSpPr>
        <p:spPr>
          <a:xfrm>
            <a:off x="238539" y="1082040"/>
            <a:ext cx="11714922" cy="5406830"/>
          </a:xfrm>
        </p:spPr>
        <p:txBody>
          <a:bodyPr/>
          <a:lstStyle/>
          <a:p>
            <a:r>
              <a:rPr lang="en-US" dirty="0" smtClean="0"/>
              <a:t>Apply typical QC methods and tools to shotgun </a:t>
            </a:r>
            <a:r>
              <a:rPr lang="en-US" dirty="0" err="1" smtClean="0"/>
              <a:t>metagenomic</a:t>
            </a:r>
            <a:r>
              <a:rPr lang="en-US" dirty="0" smtClean="0"/>
              <a:t> reads</a:t>
            </a:r>
          </a:p>
          <a:p>
            <a:pPr lvl="1"/>
            <a:r>
              <a:rPr lang="en-US" dirty="0" smtClean="0"/>
              <a:t>Trim low-quality bases, drop short reads (e.g</a:t>
            </a:r>
            <a:r>
              <a:rPr lang="en-US" dirty="0"/>
              <a:t>. </a:t>
            </a:r>
            <a:r>
              <a:rPr lang="en-US" dirty="0" smtClean="0"/>
              <a:t>by </a:t>
            </a:r>
            <a:r>
              <a:rPr lang="en-US" dirty="0" err="1" smtClean="0"/>
              <a:t>Trimmomatic</a:t>
            </a:r>
            <a:r>
              <a:rPr lang="en-US" dirty="0" smtClean="0"/>
              <a:t>)</a:t>
            </a:r>
          </a:p>
          <a:p>
            <a:r>
              <a:rPr lang="en-US" dirty="0" smtClean="0"/>
              <a:t>Remove known contaminant reads prior to analysis</a:t>
            </a:r>
          </a:p>
          <a:p>
            <a:pPr lvl="1"/>
            <a:r>
              <a:rPr lang="en-US" dirty="0" smtClean="0"/>
              <a:t>E.g. deplete host DNA from host-associated samples by mapping to host genome</a:t>
            </a:r>
          </a:p>
          <a:p>
            <a:pPr lvl="1"/>
            <a:r>
              <a:rPr lang="en-US" dirty="0" smtClean="0"/>
              <a:t>1-2% of human gut </a:t>
            </a:r>
            <a:r>
              <a:rPr lang="en-US" dirty="0" err="1" smtClean="0"/>
              <a:t>microbiome</a:t>
            </a:r>
            <a:r>
              <a:rPr lang="en-US" dirty="0" smtClean="0"/>
              <a:t> reads are human DNA, but up to 90% for skin</a:t>
            </a:r>
          </a:p>
          <a:p>
            <a:r>
              <a:rPr lang="en-US" dirty="0" smtClean="0"/>
              <a:t>Analyze reads by mapping to reference databases</a:t>
            </a:r>
          </a:p>
          <a:p>
            <a:pPr lvl="1"/>
            <a:r>
              <a:rPr lang="en-US" dirty="0" smtClean="0"/>
              <a:t>Taxonomic profiling (</a:t>
            </a:r>
            <a:r>
              <a:rPr lang="en-US" i="1" dirty="0" smtClean="0"/>
              <a:t>who is there?</a:t>
            </a:r>
            <a:r>
              <a:rPr lang="en-US" dirty="0" smtClean="0"/>
              <a:t>)</a:t>
            </a:r>
          </a:p>
          <a:p>
            <a:pPr lvl="1"/>
            <a:r>
              <a:rPr lang="en-US" dirty="0" smtClean="0"/>
              <a:t>Strain identification and tracking</a:t>
            </a:r>
          </a:p>
          <a:p>
            <a:pPr lvl="1"/>
            <a:r>
              <a:rPr lang="en-US" dirty="0" smtClean="0"/>
              <a:t>Functional profiling (</a:t>
            </a:r>
            <a:r>
              <a:rPr lang="en-US" i="1" dirty="0" smtClean="0"/>
              <a:t>what are they doing?</a:t>
            </a:r>
            <a:r>
              <a:rPr lang="en-US" dirty="0" smtClean="0"/>
              <a:t>)</a:t>
            </a:r>
          </a:p>
        </p:txBody>
      </p:sp>
      <p:sp>
        <p:nvSpPr>
          <p:cNvPr id="4" name="Date Placeholder 3"/>
          <p:cNvSpPr>
            <a:spLocks noGrp="1"/>
          </p:cNvSpPr>
          <p:nvPr>
            <p:ph type="dt" sz="half" idx="10"/>
          </p:nvPr>
        </p:nvSpPr>
        <p:spPr/>
        <p:txBody>
          <a:bodyPr/>
          <a:lstStyle/>
          <a:p>
            <a:fld id="{149AB08A-B8FE-2744-A176-508EFC0AA4E9}" type="datetime1">
              <a:rPr lang="en-US" smtClean="0"/>
              <a:t>4/24/2019</a:t>
            </a:fld>
            <a:endParaRPr lang="en-US" dirty="0"/>
          </a:p>
        </p:txBody>
      </p:sp>
      <p:sp>
        <p:nvSpPr>
          <p:cNvPr id="5" name="Slide Number Placeholder 4"/>
          <p:cNvSpPr>
            <a:spLocks noGrp="1"/>
          </p:cNvSpPr>
          <p:nvPr>
            <p:ph type="sldNum" sz="quarter" idx="12"/>
          </p:nvPr>
        </p:nvSpPr>
        <p:spPr/>
        <p:txBody>
          <a:bodyPr/>
          <a:lstStyle/>
          <a:p>
            <a:fld id="{0CED1879-D594-7048-AD12-28363999EDA9}" type="slidenum">
              <a:rPr lang="en-US" smtClean="0"/>
              <a:t>10</a:t>
            </a:fld>
            <a:endParaRPr lang="en-US"/>
          </a:p>
        </p:txBody>
      </p:sp>
    </p:spTree>
    <p:extLst>
      <p:ext uri="{BB962C8B-B14F-4D97-AF65-F5344CB8AC3E}">
        <p14:creationId xmlns:p14="http://schemas.microsoft.com/office/powerpoint/2010/main" val="684748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52648" y="2367171"/>
            <a:ext cx="8686705" cy="2123658"/>
          </a:xfrm>
          <a:prstGeom prst="rect">
            <a:avLst/>
          </a:prstGeom>
          <a:noFill/>
        </p:spPr>
        <p:txBody>
          <a:bodyPr wrap="square" rtlCol="0">
            <a:spAutoFit/>
          </a:bodyPr>
          <a:lstStyle/>
          <a:p>
            <a:pPr algn="ctr"/>
            <a:r>
              <a:rPr lang="en-US" sz="6600" dirty="0" smtClean="0"/>
              <a:t>Taxonomic Profiling</a:t>
            </a:r>
          </a:p>
          <a:p>
            <a:pPr algn="ctr"/>
            <a:r>
              <a:rPr lang="en-US" sz="6600" dirty="0" smtClean="0"/>
              <a:t>(</a:t>
            </a:r>
            <a:r>
              <a:rPr lang="en-US" sz="6600" i="1" dirty="0" smtClean="0"/>
              <a:t>by mapping</a:t>
            </a:r>
            <a:r>
              <a:rPr lang="en-US" sz="6600" dirty="0" smtClean="0"/>
              <a:t>)</a:t>
            </a:r>
            <a:endParaRPr lang="en-US" sz="6600" dirty="0"/>
          </a:p>
        </p:txBody>
      </p:sp>
      <p:sp>
        <p:nvSpPr>
          <p:cNvPr id="2" name="Rounded Rectangle 1"/>
          <p:cNvSpPr/>
          <p:nvPr/>
        </p:nvSpPr>
        <p:spPr>
          <a:xfrm>
            <a:off x="243904" y="228636"/>
            <a:ext cx="11704192" cy="6400730"/>
          </a:xfrm>
          <a:prstGeom prst="roundRect">
            <a:avLst>
              <a:gd name="adj" fmla="val 4657"/>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4536694"/>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Standard search/mapping approaches won’t work</a:t>
            </a:r>
            <a:endParaRPr lang="en-US" dirty="0"/>
          </a:p>
        </p:txBody>
      </p:sp>
      <p:sp>
        <p:nvSpPr>
          <p:cNvPr id="3" name="Content Placeholder 2"/>
          <p:cNvSpPr>
            <a:spLocks noGrp="1"/>
          </p:cNvSpPr>
          <p:nvPr>
            <p:ph idx="1"/>
          </p:nvPr>
        </p:nvSpPr>
        <p:spPr>
          <a:xfrm>
            <a:off x="238539" y="1082040"/>
            <a:ext cx="11714922" cy="5406830"/>
          </a:xfrm>
        </p:spPr>
        <p:txBody>
          <a:bodyPr/>
          <a:lstStyle/>
          <a:p>
            <a:r>
              <a:rPr lang="en-US" dirty="0" smtClean="0"/>
              <a:t>A typical metagenome might contain 10-100M short reads</a:t>
            </a:r>
          </a:p>
          <a:p>
            <a:pPr lvl="1"/>
            <a:r>
              <a:rPr lang="en-US" dirty="0" smtClean="0"/>
              <a:t>1-10 </a:t>
            </a:r>
            <a:r>
              <a:rPr lang="en-US" dirty="0" err="1" smtClean="0"/>
              <a:t>Gnt</a:t>
            </a:r>
            <a:r>
              <a:rPr lang="en-US" dirty="0" smtClean="0"/>
              <a:t> of raw sequence data</a:t>
            </a:r>
          </a:p>
          <a:p>
            <a:pPr lvl="1"/>
            <a:r>
              <a:rPr lang="en-US" dirty="0" smtClean="0"/>
              <a:t>Not to mention 10s to 100s to 1Ks of samples per study</a:t>
            </a:r>
          </a:p>
          <a:p>
            <a:pPr lvl="1"/>
            <a:r>
              <a:rPr lang="en-US" dirty="0" smtClean="0"/>
              <a:t>These are your queries</a:t>
            </a:r>
          </a:p>
          <a:p>
            <a:r>
              <a:rPr lang="en-US" dirty="0" smtClean="0"/>
              <a:t>You have 100Ks of microbial genomes</a:t>
            </a:r>
          </a:p>
          <a:p>
            <a:pPr lvl="1"/>
            <a:r>
              <a:rPr lang="en-US" dirty="0" smtClean="0"/>
              <a:t>100Ms of genes, 100s of </a:t>
            </a:r>
            <a:r>
              <a:rPr lang="en-US" dirty="0" err="1" smtClean="0"/>
              <a:t>Gnt</a:t>
            </a:r>
            <a:r>
              <a:rPr lang="en-US" dirty="0" smtClean="0"/>
              <a:t> of total sequence</a:t>
            </a:r>
          </a:p>
          <a:p>
            <a:pPr lvl="1"/>
            <a:r>
              <a:rPr lang="en-US" dirty="0" smtClean="0"/>
              <a:t>Human genome is 3 </a:t>
            </a:r>
            <a:r>
              <a:rPr lang="en-US" dirty="0" err="1" smtClean="0"/>
              <a:t>Gnt</a:t>
            </a:r>
            <a:r>
              <a:rPr lang="en-US" dirty="0" smtClean="0"/>
              <a:t> for comparison</a:t>
            </a:r>
          </a:p>
          <a:p>
            <a:pPr lvl="1"/>
            <a:r>
              <a:rPr lang="en-US" dirty="0" smtClean="0"/>
              <a:t>This is your database</a:t>
            </a:r>
          </a:p>
          <a:p>
            <a:r>
              <a:rPr lang="en-US" dirty="0" smtClean="0"/>
              <a:t>Even the fastest read mappers will be very slow here (forget about BLAST)</a:t>
            </a:r>
          </a:p>
          <a:p>
            <a:r>
              <a:rPr lang="en-US" dirty="0" smtClean="0"/>
              <a:t>In addition, all-versus-all mapping will be full of false positive hits</a:t>
            </a:r>
          </a:p>
          <a:p>
            <a:pPr lvl="1"/>
            <a:endParaRPr lang="en-US" dirty="0" smtClean="0"/>
          </a:p>
          <a:p>
            <a:endParaRPr lang="en-US" dirty="0" smtClean="0"/>
          </a:p>
        </p:txBody>
      </p:sp>
      <p:sp>
        <p:nvSpPr>
          <p:cNvPr id="4" name="Date Placeholder 3"/>
          <p:cNvSpPr>
            <a:spLocks noGrp="1"/>
          </p:cNvSpPr>
          <p:nvPr>
            <p:ph type="dt" sz="half" idx="10"/>
          </p:nvPr>
        </p:nvSpPr>
        <p:spPr/>
        <p:txBody>
          <a:bodyPr/>
          <a:lstStyle/>
          <a:p>
            <a:fld id="{149AB08A-B8FE-2744-A176-508EFC0AA4E9}" type="datetime1">
              <a:rPr lang="en-US" smtClean="0"/>
              <a:t>4/24/2019</a:t>
            </a:fld>
            <a:endParaRPr lang="en-US" dirty="0"/>
          </a:p>
        </p:txBody>
      </p:sp>
      <p:sp>
        <p:nvSpPr>
          <p:cNvPr id="5" name="Slide Number Placeholder 4"/>
          <p:cNvSpPr>
            <a:spLocks noGrp="1"/>
          </p:cNvSpPr>
          <p:nvPr>
            <p:ph type="sldNum" sz="quarter" idx="12"/>
          </p:nvPr>
        </p:nvSpPr>
        <p:spPr/>
        <p:txBody>
          <a:bodyPr/>
          <a:lstStyle/>
          <a:p>
            <a:fld id="{0CED1879-D594-7048-AD12-28363999EDA9}" type="slidenum">
              <a:rPr lang="en-US" smtClean="0"/>
              <a:t>12</a:t>
            </a:fld>
            <a:endParaRPr lang="en-US"/>
          </a:p>
        </p:txBody>
      </p:sp>
    </p:spTree>
    <p:extLst>
      <p:ext uri="{BB962C8B-B14F-4D97-AF65-F5344CB8AC3E}">
        <p14:creationId xmlns:p14="http://schemas.microsoft.com/office/powerpoint/2010/main" val="2694050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Key concepts: </a:t>
            </a:r>
            <a:r>
              <a:rPr lang="en-US" dirty="0" err="1" smtClean="0"/>
              <a:t>curation</a:t>
            </a:r>
            <a:r>
              <a:rPr lang="en-US" dirty="0" smtClean="0"/>
              <a:t> and coverage</a:t>
            </a:r>
            <a:endParaRPr lang="en-US" dirty="0"/>
          </a:p>
        </p:txBody>
      </p:sp>
      <p:sp>
        <p:nvSpPr>
          <p:cNvPr id="3" name="Content Placeholder 2"/>
          <p:cNvSpPr>
            <a:spLocks noGrp="1"/>
          </p:cNvSpPr>
          <p:nvPr>
            <p:ph idx="1"/>
          </p:nvPr>
        </p:nvSpPr>
        <p:spPr>
          <a:xfrm>
            <a:off x="238539" y="1082040"/>
            <a:ext cx="11714922" cy="5406830"/>
          </a:xfrm>
        </p:spPr>
        <p:txBody>
          <a:bodyPr/>
          <a:lstStyle/>
          <a:p>
            <a:r>
              <a:rPr lang="en-US" dirty="0" smtClean="0"/>
              <a:t>Start with a set of representative microbial genomes</a:t>
            </a:r>
          </a:p>
          <a:p>
            <a:pPr lvl="1"/>
            <a:r>
              <a:rPr lang="en-US" dirty="0" smtClean="0"/>
              <a:t>Perhaps those isolated from your environment of interest?</a:t>
            </a:r>
          </a:p>
          <a:p>
            <a:r>
              <a:rPr lang="en-US" dirty="0" smtClean="0"/>
              <a:t>Map reads against these genomes, check breadth &amp; depth of coverage</a:t>
            </a:r>
          </a:p>
          <a:p>
            <a:endParaRPr lang="en-US" dirty="0" smtClean="0"/>
          </a:p>
        </p:txBody>
      </p:sp>
      <p:sp>
        <p:nvSpPr>
          <p:cNvPr id="4" name="Date Placeholder 3"/>
          <p:cNvSpPr>
            <a:spLocks noGrp="1"/>
          </p:cNvSpPr>
          <p:nvPr>
            <p:ph type="dt" sz="half" idx="10"/>
          </p:nvPr>
        </p:nvSpPr>
        <p:spPr/>
        <p:txBody>
          <a:bodyPr/>
          <a:lstStyle/>
          <a:p>
            <a:fld id="{149AB08A-B8FE-2744-A176-508EFC0AA4E9}" type="datetime1">
              <a:rPr lang="en-US" smtClean="0"/>
              <a:t>4/24/2019</a:t>
            </a:fld>
            <a:endParaRPr lang="en-US" dirty="0"/>
          </a:p>
        </p:txBody>
      </p:sp>
      <p:sp>
        <p:nvSpPr>
          <p:cNvPr id="5" name="Slide Number Placeholder 4"/>
          <p:cNvSpPr>
            <a:spLocks noGrp="1"/>
          </p:cNvSpPr>
          <p:nvPr>
            <p:ph type="sldNum" sz="quarter" idx="12"/>
          </p:nvPr>
        </p:nvSpPr>
        <p:spPr/>
        <p:txBody>
          <a:bodyPr/>
          <a:lstStyle/>
          <a:p>
            <a:fld id="{0CED1879-D594-7048-AD12-28363999EDA9}" type="slidenum">
              <a:rPr lang="en-US" smtClean="0"/>
              <a:t>13</a:t>
            </a:fld>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416" y="2697468"/>
            <a:ext cx="474345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1703680" y="3125493"/>
            <a:ext cx="3843489" cy="646331"/>
          </a:xfrm>
          <a:prstGeom prst="rect">
            <a:avLst/>
          </a:prstGeom>
        </p:spPr>
        <p:txBody>
          <a:bodyPr wrap="none">
            <a:spAutoFit/>
          </a:bodyPr>
          <a:lstStyle/>
          <a:p>
            <a:pPr algn="ctr"/>
            <a:r>
              <a:rPr lang="en-US" dirty="0" smtClean="0">
                <a:solidFill>
                  <a:schemeClr val="accent1"/>
                </a:solidFill>
                <a:effectLst>
                  <a:glow rad="127000">
                    <a:schemeClr val="bg1"/>
                  </a:glow>
                </a:effectLst>
              </a:rPr>
              <a:t>Low BREADTH of coverage</a:t>
            </a:r>
          </a:p>
          <a:p>
            <a:pPr algn="ctr"/>
            <a:r>
              <a:rPr lang="en-US" dirty="0" smtClean="0">
                <a:solidFill>
                  <a:schemeClr val="accent1"/>
                </a:solidFill>
                <a:effectLst>
                  <a:glow rad="127000">
                    <a:schemeClr val="bg1"/>
                  </a:glow>
                </a:effectLst>
              </a:rPr>
              <a:t>suggests a rare species or false positive</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4664" y="2676510"/>
            <a:ext cx="4733925" cy="180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7646979" y="3125493"/>
            <a:ext cx="2753190" cy="646331"/>
          </a:xfrm>
          <a:prstGeom prst="rect">
            <a:avLst/>
          </a:prstGeom>
        </p:spPr>
        <p:txBody>
          <a:bodyPr wrap="none">
            <a:spAutoFit/>
          </a:bodyPr>
          <a:lstStyle/>
          <a:p>
            <a:pPr algn="ctr"/>
            <a:r>
              <a:rPr lang="en-US" dirty="0" smtClean="0">
                <a:solidFill>
                  <a:schemeClr val="accent2">
                    <a:lumMod val="75000"/>
                  </a:schemeClr>
                </a:solidFill>
                <a:effectLst>
                  <a:glow rad="127000">
                    <a:schemeClr val="bg1"/>
                  </a:glow>
                </a:effectLst>
              </a:rPr>
              <a:t>High BREADTH of coverage</a:t>
            </a:r>
          </a:p>
          <a:p>
            <a:pPr algn="ctr"/>
            <a:r>
              <a:rPr lang="en-US" dirty="0" smtClean="0">
                <a:solidFill>
                  <a:schemeClr val="accent2">
                    <a:lumMod val="75000"/>
                  </a:schemeClr>
                </a:solidFill>
                <a:effectLst>
                  <a:glow rad="127000">
                    <a:schemeClr val="bg1"/>
                  </a:glow>
                </a:effectLst>
              </a:rPr>
              <a:t>implies confident detection</a:t>
            </a:r>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8878" y="4526268"/>
            <a:ext cx="4743450"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1249733" y="4983463"/>
            <a:ext cx="4937706" cy="923330"/>
          </a:xfrm>
          <a:prstGeom prst="rect">
            <a:avLst/>
          </a:prstGeom>
        </p:spPr>
        <p:txBody>
          <a:bodyPr wrap="square">
            <a:spAutoFit/>
          </a:bodyPr>
          <a:lstStyle/>
          <a:p>
            <a:pPr algn="r"/>
            <a:r>
              <a:rPr lang="en-US" dirty="0" smtClean="0">
                <a:solidFill>
                  <a:schemeClr val="accent6">
                    <a:lumMod val="75000"/>
                  </a:schemeClr>
                </a:solidFill>
                <a:effectLst>
                  <a:glow rad="127000">
                    <a:schemeClr val="bg1"/>
                  </a:glow>
                </a:effectLst>
              </a:rPr>
              <a:t>Among species with good BREADTH of coverage,</a:t>
            </a:r>
          </a:p>
          <a:p>
            <a:pPr algn="r"/>
            <a:r>
              <a:rPr lang="en-US" dirty="0" smtClean="0">
                <a:solidFill>
                  <a:schemeClr val="accent6">
                    <a:lumMod val="75000"/>
                  </a:schemeClr>
                </a:solidFill>
                <a:effectLst>
                  <a:glow rad="127000">
                    <a:schemeClr val="bg1"/>
                  </a:glow>
                </a:effectLst>
              </a:rPr>
              <a:t>greater coverage DEPTH suggests a more abundant member of the community</a:t>
            </a:r>
          </a:p>
        </p:txBody>
      </p:sp>
    </p:spTree>
    <p:extLst>
      <p:ext uri="{BB962C8B-B14F-4D97-AF65-F5344CB8AC3E}">
        <p14:creationId xmlns:p14="http://schemas.microsoft.com/office/powerpoint/2010/main" val="26470036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9"/>
                                        </p:tgtEl>
                                        <p:attrNameLst>
                                          <p:attrName>style.visibility</p:attrName>
                                        </p:attrNameLst>
                                      </p:cBhvr>
                                      <p:to>
                                        <p:strVal val="visible"/>
                                      </p:to>
                                    </p:set>
                                    <p:animEffect transition="in" filter="fade">
                                      <p:cBhvr>
                                        <p:cTn id="20" dur="500"/>
                                        <p:tgtEl>
                                          <p:spTgt spid="102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7"/>
                                        </p:tgtEl>
                                        <p:attrNameLst>
                                          <p:attrName>style.visibility</p:attrName>
                                        </p:attrNameLst>
                                      </p:cBhvr>
                                      <p:to>
                                        <p:strVal val="visible"/>
                                      </p:to>
                                    </p:set>
                                    <p:animEffect transition="in" filter="fade">
                                      <p:cBhvr>
                                        <p:cTn id="25" dur="500"/>
                                        <p:tgtEl>
                                          <p:spTgt spid="102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nodeType="withEffect">
                                  <p:stCondLst>
                                    <p:cond delay="0"/>
                                  </p:stCondLst>
                                  <p:childTnLst>
                                    <p:set>
                                      <p:cBhvr>
                                        <p:cTn id="35" dur="1" fill="hold">
                                          <p:stCondLst>
                                            <p:cond delay="0"/>
                                          </p:stCondLst>
                                        </p:cTn>
                                        <p:tgtEl>
                                          <p:spTgt spid="1028"/>
                                        </p:tgtEl>
                                        <p:attrNameLst>
                                          <p:attrName>style.visibility</p:attrName>
                                        </p:attrNameLst>
                                      </p:cBhvr>
                                      <p:to>
                                        <p:strVal val="visible"/>
                                      </p:to>
                                    </p:set>
                                    <p:animEffect transition="in" filter="fade">
                                      <p:cBhvr>
                                        <p:cTn id="36" dur="500"/>
                                        <p:tgtEl>
                                          <p:spTgt spid="102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Upstream “indexing” for efficient search (</a:t>
            </a:r>
            <a:r>
              <a:rPr lang="en-US" dirty="0" err="1" smtClean="0"/>
              <a:t>MetaPhlAn</a:t>
            </a:r>
            <a:r>
              <a:rPr lang="en-US" dirty="0" smtClean="0"/>
              <a:t>)</a:t>
            </a:r>
            <a:endParaRPr lang="en-US" dirty="0"/>
          </a:p>
        </p:txBody>
      </p:sp>
      <p:sp>
        <p:nvSpPr>
          <p:cNvPr id="3" name="Content Placeholder 2"/>
          <p:cNvSpPr>
            <a:spLocks noGrp="1"/>
          </p:cNvSpPr>
          <p:nvPr>
            <p:ph idx="1"/>
          </p:nvPr>
        </p:nvSpPr>
        <p:spPr>
          <a:xfrm>
            <a:off x="238539" y="1082040"/>
            <a:ext cx="11714922" cy="5406830"/>
          </a:xfrm>
        </p:spPr>
        <p:txBody>
          <a:bodyPr/>
          <a:lstStyle/>
          <a:p>
            <a:pPr>
              <a:spcBef>
                <a:spcPts val="600"/>
              </a:spcBef>
            </a:pPr>
            <a:r>
              <a:rPr lang="en-US" dirty="0" smtClean="0"/>
              <a:t>Reduce genomes to non-redundant </a:t>
            </a:r>
            <a:r>
              <a:rPr lang="en-US" dirty="0" err="1" smtClean="0"/>
              <a:t>pangenomes</a:t>
            </a:r>
            <a:endParaRPr lang="en-US" dirty="0" smtClean="0"/>
          </a:p>
          <a:p>
            <a:pPr>
              <a:spcBef>
                <a:spcPts val="600"/>
              </a:spcBef>
            </a:pPr>
            <a:r>
              <a:rPr lang="en-US" dirty="0" smtClean="0"/>
              <a:t>Identify core genes for different clades (found in all/most clade isolates)</a:t>
            </a:r>
          </a:p>
          <a:p>
            <a:pPr>
              <a:spcBef>
                <a:spcPts val="600"/>
              </a:spcBef>
            </a:pPr>
            <a:r>
              <a:rPr lang="en-US" dirty="0" smtClean="0"/>
              <a:t>Subset core genes that are specific to the clade (markers genes)</a:t>
            </a:r>
          </a:p>
        </p:txBody>
      </p:sp>
      <p:sp>
        <p:nvSpPr>
          <p:cNvPr id="4" name="Date Placeholder 3"/>
          <p:cNvSpPr>
            <a:spLocks noGrp="1"/>
          </p:cNvSpPr>
          <p:nvPr>
            <p:ph type="dt" sz="half" idx="10"/>
          </p:nvPr>
        </p:nvSpPr>
        <p:spPr/>
        <p:txBody>
          <a:bodyPr/>
          <a:lstStyle/>
          <a:p>
            <a:fld id="{149AB08A-B8FE-2744-A176-508EFC0AA4E9}" type="datetime1">
              <a:rPr lang="en-US" smtClean="0"/>
              <a:t>4/24/2019</a:t>
            </a:fld>
            <a:endParaRPr lang="en-US" dirty="0"/>
          </a:p>
        </p:txBody>
      </p:sp>
      <p:sp>
        <p:nvSpPr>
          <p:cNvPr id="5" name="Slide Number Placeholder 4"/>
          <p:cNvSpPr>
            <a:spLocks noGrp="1"/>
          </p:cNvSpPr>
          <p:nvPr>
            <p:ph type="sldNum" sz="quarter" idx="12"/>
          </p:nvPr>
        </p:nvSpPr>
        <p:spPr/>
        <p:txBody>
          <a:bodyPr/>
          <a:lstStyle/>
          <a:p>
            <a:fld id="{0CED1879-D594-7048-AD12-28363999EDA9}" type="slidenum">
              <a:rPr lang="en-US" smtClean="0"/>
              <a:t>14</a:t>
            </a:fld>
            <a:endParaRPr lang="en-US"/>
          </a:p>
        </p:txBody>
      </p:sp>
      <p:grpSp>
        <p:nvGrpSpPr>
          <p:cNvPr id="8" name="Group 7"/>
          <p:cNvGrpSpPr/>
          <p:nvPr/>
        </p:nvGrpSpPr>
        <p:grpSpPr>
          <a:xfrm>
            <a:off x="2407892" y="2586135"/>
            <a:ext cx="1524000" cy="3556000"/>
            <a:chOff x="2407892" y="2586135"/>
            <a:chExt cx="1524000" cy="3556000"/>
          </a:xfrm>
        </p:grpSpPr>
        <p:grpSp>
          <p:nvGrpSpPr>
            <p:cNvPr id="66" name="Group 65"/>
            <p:cNvGrpSpPr/>
            <p:nvPr/>
          </p:nvGrpSpPr>
          <p:grpSpPr>
            <a:xfrm>
              <a:off x="2941292" y="2586135"/>
              <a:ext cx="990600" cy="1574800"/>
              <a:chOff x="2819400" y="863600"/>
              <a:chExt cx="990600" cy="1574800"/>
            </a:xfrm>
          </p:grpSpPr>
          <p:sp>
            <p:nvSpPr>
              <p:cNvPr id="67" name="Rounded Rectangle 66"/>
              <p:cNvSpPr/>
              <p:nvPr/>
            </p:nvSpPr>
            <p:spPr>
              <a:xfrm>
                <a:off x="2819400" y="863600"/>
                <a:ext cx="990600" cy="685800"/>
              </a:xfrm>
              <a:prstGeom prst="roundRect">
                <a:avLst/>
              </a:prstGeom>
              <a:solidFill>
                <a:srgbClr val="F79646">
                  <a:lumMod val="60000"/>
                  <a:lumOff val="40000"/>
                </a:srgbClr>
              </a:solidFill>
              <a:ln w="28575" cap="flat" cmpd="sng" algn="ctr">
                <a:solidFill>
                  <a:srgbClr val="F79646">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68" name="Pentagon 67"/>
              <p:cNvSpPr/>
              <p:nvPr/>
            </p:nvSpPr>
            <p:spPr>
              <a:xfrm>
                <a:off x="3344694" y="966551"/>
                <a:ext cx="321013" cy="175098"/>
              </a:xfrm>
              <a:prstGeom prst="homePlate">
                <a:avLst>
                  <a:gd name="adj" fmla="val 29130"/>
                </a:avLst>
              </a:prstGeom>
              <a:solidFill>
                <a:srgbClr val="00B0F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a:t>
                </a:r>
              </a:p>
            </p:txBody>
          </p:sp>
          <p:sp>
            <p:nvSpPr>
              <p:cNvPr id="69" name="Pentagon 68"/>
              <p:cNvSpPr/>
              <p:nvPr/>
            </p:nvSpPr>
            <p:spPr>
              <a:xfrm>
                <a:off x="3344694" y="1271351"/>
                <a:ext cx="321013" cy="175098"/>
              </a:xfrm>
              <a:prstGeom prst="homePlate">
                <a:avLst>
                  <a:gd name="adj" fmla="val 29130"/>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II</a:t>
                </a:r>
              </a:p>
            </p:txBody>
          </p:sp>
          <p:sp>
            <p:nvSpPr>
              <p:cNvPr id="70" name="Pentagon 69"/>
              <p:cNvSpPr/>
              <p:nvPr/>
            </p:nvSpPr>
            <p:spPr>
              <a:xfrm>
                <a:off x="2963694" y="1118951"/>
                <a:ext cx="321013" cy="175098"/>
              </a:xfrm>
              <a:prstGeom prst="homePlate">
                <a:avLst>
                  <a:gd name="adj" fmla="val 29130"/>
                </a:avLst>
              </a:prstGeom>
              <a:solidFill>
                <a:srgbClr val="8064A2"/>
              </a:solidFill>
              <a:ln w="25400" cap="flat" cmpd="sng" algn="ctr">
                <a:solidFill>
                  <a:sysClr val="windowText" lastClr="000000"/>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III</a:t>
                </a:r>
              </a:p>
            </p:txBody>
          </p:sp>
          <p:sp>
            <p:nvSpPr>
              <p:cNvPr id="71" name="Rounded Rectangle 70"/>
              <p:cNvSpPr/>
              <p:nvPr/>
            </p:nvSpPr>
            <p:spPr>
              <a:xfrm>
                <a:off x="2819400" y="1752600"/>
                <a:ext cx="990600" cy="685800"/>
              </a:xfrm>
              <a:prstGeom prst="roundRect">
                <a:avLst/>
              </a:prstGeom>
              <a:solidFill>
                <a:srgbClr val="F79646">
                  <a:lumMod val="60000"/>
                  <a:lumOff val="40000"/>
                </a:srgbClr>
              </a:solidFill>
              <a:ln w="28575" cap="flat" cmpd="sng" algn="ctr">
                <a:solidFill>
                  <a:srgbClr val="F79646">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72" name="Pentagon 71"/>
              <p:cNvSpPr/>
              <p:nvPr/>
            </p:nvSpPr>
            <p:spPr>
              <a:xfrm>
                <a:off x="3344694" y="1855551"/>
                <a:ext cx="321013" cy="175098"/>
              </a:xfrm>
              <a:prstGeom prst="homePlate">
                <a:avLst>
                  <a:gd name="adj" fmla="val 29130"/>
                </a:avLst>
              </a:prstGeom>
              <a:solidFill>
                <a:srgbClr val="00B0F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a:t>
                </a:r>
              </a:p>
            </p:txBody>
          </p:sp>
          <p:sp>
            <p:nvSpPr>
              <p:cNvPr id="73" name="Pentagon 72"/>
              <p:cNvSpPr/>
              <p:nvPr/>
            </p:nvSpPr>
            <p:spPr>
              <a:xfrm>
                <a:off x="3344694" y="2160351"/>
                <a:ext cx="321013" cy="175098"/>
              </a:xfrm>
              <a:prstGeom prst="homePlate">
                <a:avLst>
                  <a:gd name="adj" fmla="val 29130"/>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II</a:t>
                </a:r>
              </a:p>
            </p:txBody>
          </p:sp>
          <p:sp>
            <p:nvSpPr>
              <p:cNvPr id="74" name="Pentagon 73"/>
              <p:cNvSpPr/>
              <p:nvPr/>
            </p:nvSpPr>
            <p:spPr>
              <a:xfrm>
                <a:off x="2963694" y="2007951"/>
                <a:ext cx="321013" cy="175098"/>
              </a:xfrm>
              <a:prstGeom prst="homePlate">
                <a:avLst>
                  <a:gd name="adj" fmla="val 29130"/>
                </a:avLst>
              </a:prstGeom>
              <a:solidFill>
                <a:srgbClr val="92D050"/>
              </a:solidFill>
              <a:ln w="25400" cap="flat" cmpd="sng" algn="ctr">
                <a:solidFill>
                  <a:sysClr val="windowText" lastClr="000000"/>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IV</a:t>
                </a:r>
              </a:p>
            </p:txBody>
          </p:sp>
        </p:grpSp>
        <p:grpSp>
          <p:nvGrpSpPr>
            <p:cNvPr id="75" name="Group 74"/>
            <p:cNvGrpSpPr/>
            <p:nvPr/>
          </p:nvGrpSpPr>
          <p:grpSpPr>
            <a:xfrm>
              <a:off x="2941292" y="4567335"/>
              <a:ext cx="990600" cy="1574800"/>
              <a:chOff x="2819400" y="2844800"/>
              <a:chExt cx="990600" cy="1574800"/>
            </a:xfrm>
          </p:grpSpPr>
          <p:sp>
            <p:nvSpPr>
              <p:cNvPr id="76" name="Rounded Rectangle 75"/>
              <p:cNvSpPr/>
              <p:nvPr/>
            </p:nvSpPr>
            <p:spPr>
              <a:xfrm>
                <a:off x="2819400" y="2844800"/>
                <a:ext cx="990600" cy="685800"/>
              </a:xfrm>
              <a:prstGeom prst="roundRect">
                <a:avLst/>
              </a:prstGeom>
              <a:solidFill>
                <a:sysClr val="window" lastClr="FFFFFF">
                  <a:lumMod val="85000"/>
                </a:sysClr>
              </a:solidFill>
              <a:ln w="28575"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77" name="Pentagon 76"/>
              <p:cNvSpPr/>
              <p:nvPr/>
            </p:nvSpPr>
            <p:spPr>
              <a:xfrm>
                <a:off x="3344694" y="2947751"/>
                <a:ext cx="321013" cy="175098"/>
              </a:xfrm>
              <a:prstGeom prst="homePlate">
                <a:avLst>
                  <a:gd name="adj" fmla="val 29130"/>
                </a:avLst>
              </a:prstGeom>
              <a:solidFill>
                <a:srgbClr val="92D050"/>
              </a:solidFill>
              <a:ln w="25400" cap="flat" cmpd="sng" algn="ctr">
                <a:solidFill>
                  <a:sysClr val="windowText" lastClr="000000"/>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IV</a:t>
                </a:r>
              </a:p>
            </p:txBody>
          </p:sp>
          <p:sp>
            <p:nvSpPr>
              <p:cNvPr id="78" name="Pentagon 77"/>
              <p:cNvSpPr/>
              <p:nvPr/>
            </p:nvSpPr>
            <p:spPr>
              <a:xfrm>
                <a:off x="3344694" y="3252551"/>
                <a:ext cx="321013" cy="175098"/>
              </a:xfrm>
              <a:prstGeom prst="homePlate">
                <a:avLst>
                  <a:gd name="adj" fmla="val 29130"/>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II</a:t>
                </a:r>
              </a:p>
            </p:txBody>
          </p:sp>
          <p:sp>
            <p:nvSpPr>
              <p:cNvPr id="79" name="Pentagon 78"/>
              <p:cNvSpPr/>
              <p:nvPr/>
            </p:nvSpPr>
            <p:spPr>
              <a:xfrm>
                <a:off x="2963694" y="3100151"/>
                <a:ext cx="321013" cy="175098"/>
              </a:xfrm>
              <a:prstGeom prst="homePlate">
                <a:avLst>
                  <a:gd name="adj" fmla="val 29130"/>
                </a:avLst>
              </a:prstGeom>
              <a:solidFill>
                <a:srgbClr val="FFFF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V</a:t>
                </a:r>
              </a:p>
            </p:txBody>
          </p:sp>
          <p:sp>
            <p:nvSpPr>
              <p:cNvPr id="80" name="Rounded Rectangle 79"/>
              <p:cNvSpPr/>
              <p:nvPr/>
            </p:nvSpPr>
            <p:spPr>
              <a:xfrm>
                <a:off x="2819400" y="3733800"/>
                <a:ext cx="990600" cy="685800"/>
              </a:xfrm>
              <a:prstGeom prst="roundRect">
                <a:avLst/>
              </a:prstGeom>
              <a:solidFill>
                <a:sysClr val="window" lastClr="FFFFFF">
                  <a:lumMod val="85000"/>
                </a:sysClr>
              </a:solidFill>
              <a:ln w="28575"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81" name="Pentagon 80"/>
              <p:cNvSpPr/>
              <p:nvPr/>
            </p:nvSpPr>
            <p:spPr>
              <a:xfrm>
                <a:off x="3344694" y="3836751"/>
                <a:ext cx="321013" cy="175098"/>
              </a:xfrm>
              <a:prstGeom prst="homePlate">
                <a:avLst>
                  <a:gd name="adj" fmla="val 29130"/>
                </a:avLst>
              </a:prstGeom>
              <a:solidFill>
                <a:srgbClr val="8064A2"/>
              </a:solidFill>
              <a:ln w="25400" cap="flat" cmpd="sng" algn="ctr">
                <a:solidFill>
                  <a:sysClr val="windowText" lastClr="000000"/>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III</a:t>
                </a:r>
              </a:p>
            </p:txBody>
          </p:sp>
          <p:sp>
            <p:nvSpPr>
              <p:cNvPr id="82" name="Pentagon 81"/>
              <p:cNvSpPr/>
              <p:nvPr/>
            </p:nvSpPr>
            <p:spPr>
              <a:xfrm>
                <a:off x="3344694" y="4141551"/>
                <a:ext cx="321013" cy="175098"/>
              </a:xfrm>
              <a:prstGeom prst="homePlate">
                <a:avLst>
                  <a:gd name="adj" fmla="val 29130"/>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II</a:t>
                </a:r>
              </a:p>
            </p:txBody>
          </p:sp>
          <p:sp>
            <p:nvSpPr>
              <p:cNvPr id="83" name="Pentagon 82"/>
              <p:cNvSpPr/>
              <p:nvPr/>
            </p:nvSpPr>
            <p:spPr>
              <a:xfrm>
                <a:off x="2963694" y="3989151"/>
                <a:ext cx="321013" cy="175098"/>
              </a:xfrm>
              <a:prstGeom prst="homePlate">
                <a:avLst>
                  <a:gd name="adj" fmla="val 29130"/>
                </a:avLst>
              </a:prstGeom>
              <a:solidFill>
                <a:srgbClr val="FFFF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V</a:t>
                </a:r>
              </a:p>
            </p:txBody>
          </p:sp>
        </p:grpSp>
        <p:sp>
          <p:nvSpPr>
            <p:cNvPr id="84" name="Isosceles Triangle 83"/>
            <p:cNvSpPr/>
            <p:nvPr/>
          </p:nvSpPr>
          <p:spPr>
            <a:xfrm rot="5400000">
              <a:off x="2369792" y="2776635"/>
              <a:ext cx="381000" cy="304800"/>
            </a:xfrm>
            <a:prstGeom prst="triangle">
              <a:avLst/>
            </a:prstGeom>
            <a:solidFill>
              <a:sysClr val="windowText" lastClr="000000">
                <a:lumMod val="65000"/>
                <a:lumOff val="3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85" name="Isosceles Triangle 84"/>
            <p:cNvSpPr/>
            <p:nvPr/>
          </p:nvSpPr>
          <p:spPr>
            <a:xfrm rot="5400000">
              <a:off x="2369792" y="3614835"/>
              <a:ext cx="381000" cy="304800"/>
            </a:xfrm>
            <a:prstGeom prst="triangle">
              <a:avLst/>
            </a:prstGeom>
            <a:solidFill>
              <a:sysClr val="windowText" lastClr="000000">
                <a:lumMod val="65000"/>
                <a:lumOff val="3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86" name="Isosceles Triangle 85"/>
            <p:cNvSpPr/>
            <p:nvPr/>
          </p:nvSpPr>
          <p:spPr>
            <a:xfrm rot="5400000">
              <a:off x="2369792" y="4732435"/>
              <a:ext cx="381000" cy="304800"/>
            </a:xfrm>
            <a:prstGeom prst="triangle">
              <a:avLst/>
            </a:prstGeom>
            <a:solidFill>
              <a:sysClr val="windowText" lastClr="000000">
                <a:lumMod val="65000"/>
                <a:lumOff val="3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87" name="Isosceles Triangle 86"/>
            <p:cNvSpPr/>
            <p:nvPr/>
          </p:nvSpPr>
          <p:spPr>
            <a:xfrm rot="5400000">
              <a:off x="2369792" y="5646835"/>
              <a:ext cx="381000" cy="304800"/>
            </a:xfrm>
            <a:prstGeom prst="triangle">
              <a:avLst/>
            </a:prstGeom>
            <a:solidFill>
              <a:sysClr val="windowText" lastClr="000000">
                <a:lumMod val="65000"/>
                <a:lumOff val="3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grpSp>
      <p:grpSp>
        <p:nvGrpSpPr>
          <p:cNvPr id="6" name="Group 5"/>
          <p:cNvGrpSpPr/>
          <p:nvPr/>
        </p:nvGrpSpPr>
        <p:grpSpPr>
          <a:xfrm>
            <a:off x="350488" y="2841486"/>
            <a:ext cx="8671560" cy="3787879"/>
            <a:chOff x="350488" y="2841486"/>
            <a:chExt cx="8671560" cy="3787879"/>
          </a:xfrm>
        </p:grpSpPr>
        <p:sp>
          <p:nvSpPr>
            <p:cNvPr id="12" name="Rectangle 11"/>
            <p:cNvSpPr/>
            <p:nvPr/>
          </p:nvSpPr>
          <p:spPr>
            <a:xfrm>
              <a:off x="731492" y="2841486"/>
              <a:ext cx="1371600" cy="175098"/>
            </a:xfrm>
            <a:prstGeom prst="rect">
              <a:avLst/>
            </a:prstGeom>
            <a:solidFill>
              <a:srgbClr val="F79646">
                <a:lumMod val="60000"/>
                <a:lumOff val="40000"/>
              </a:srgb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4" name="Pentagon 13"/>
            <p:cNvSpPr/>
            <p:nvPr/>
          </p:nvSpPr>
          <p:spPr>
            <a:xfrm>
              <a:off x="839089" y="2841486"/>
              <a:ext cx="321013" cy="175098"/>
            </a:xfrm>
            <a:prstGeom prst="homePlate">
              <a:avLst>
                <a:gd name="adj" fmla="val 29130"/>
              </a:avLst>
            </a:prstGeom>
            <a:solidFill>
              <a:srgbClr val="00B0F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a:t>
              </a:r>
            </a:p>
          </p:txBody>
        </p:sp>
        <p:sp>
          <p:nvSpPr>
            <p:cNvPr id="16" name="Pentagon 15"/>
            <p:cNvSpPr/>
            <p:nvPr/>
          </p:nvSpPr>
          <p:spPr>
            <a:xfrm>
              <a:off x="1262242" y="2841486"/>
              <a:ext cx="321013" cy="175098"/>
            </a:xfrm>
            <a:prstGeom prst="homePlate">
              <a:avLst>
                <a:gd name="adj" fmla="val 29130"/>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II</a:t>
              </a:r>
            </a:p>
          </p:txBody>
        </p:sp>
        <p:sp>
          <p:nvSpPr>
            <p:cNvPr id="17" name="Pentagon 16"/>
            <p:cNvSpPr/>
            <p:nvPr/>
          </p:nvSpPr>
          <p:spPr>
            <a:xfrm>
              <a:off x="1685395" y="2841486"/>
              <a:ext cx="321013" cy="175098"/>
            </a:xfrm>
            <a:prstGeom prst="homePlate">
              <a:avLst>
                <a:gd name="adj" fmla="val 29130"/>
              </a:avLst>
            </a:prstGeom>
            <a:solidFill>
              <a:srgbClr val="8064A2"/>
            </a:solidFill>
            <a:ln w="25400" cap="flat" cmpd="sng" algn="ctr">
              <a:solidFill>
                <a:sysClr val="windowText" lastClr="000000"/>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III</a:t>
              </a:r>
            </a:p>
          </p:txBody>
        </p:sp>
        <p:sp>
          <p:nvSpPr>
            <p:cNvPr id="18" name="Rectangle 17"/>
            <p:cNvSpPr/>
            <p:nvPr/>
          </p:nvSpPr>
          <p:spPr>
            <a:xfrm>
              <a:off x="731492" y="3721569"/>
              <a:ext cx="1371600" cy="175098"/>
            </a:xfrm>
            <a:prstGeom prst="rect">
              <a:avLst/>
            </a:prstGeom>
            <a:solidFill>
              <a:srgbClr val="F79646">
                <a:lumMod val="60000"/>
                <a:lumOff val="40000"/>
              </a:srgb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9" name="Pentagon 18"/>
            <p:cNvSpPr/>
            <p:nvPr/>
          </p:nvSpPr>
          <p:spPr>
            <a:xfrm>
              <a:off x="839089" y="3721569"/>
              <a:ext cx="321013" cy="175098"/>
            </a:xfrm>
            <a:prstGeom prst="homePlate">
              <a:avLst>
                <a:gd name="adj" fmla="val 29130"/>
              </a:avLst>
            </a:prstGeom>
            <a:solidFill>
              <a:srgbClr val="00B0F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a:t>
              </a:r>
            </a:p>
          </p:txBody>
        </p:sp>
        <p:sp>
          <p:nvSpPr>
            <p:cNvPr id="20" name="Pentagon 19"/>
            <p:cNvSpPr/>
            <p:nvPr/>
          </p:nvSpPr>
          <p:spPr>
            <a:xfrm>
              <a:off x="1262242" y="3721569"/>
              <a:ext cx="321013" cy="175098"/>
            </a:xfrm>
            <a:prstGeom prst="homePlate">
              <a:avLst>
                <a:gd name="adj" fmla="val 29130"/>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II</a:t>
              </a:r>
            </a:p>
          </p:txBody>
        </p:sp>
        <p:sp>
          <p:nvSpPr>
            <p:cNvPr id="21" name="Pentagon 20"/>
            <p:cNvSpPr/>
            <p:nvPr/>
          </p:nvSpPr>
          <p:spPr>
            <a:xfrm>
              <a:off x="1685395" y="3721569"/>
              <a:ext cx="321013" cy="175098"/>
            </a:xfrm>
            <a:prstGeom prst="homePlate">
              <a:avLst>
                <a:gd name="adj" fmla="val 29130"/>
              </a:avLst>
            </a:prstGeom>
            <a:solidFill>
              <a:srgbClr val="92D050"/>
            </a:solidFill>
            <a:ln w="25400" cap="flat" cmpd="sng" algn="ctr">
              <a:solidFill>
                <a:sysClr val="windowText" lastClr="000000"/>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IV</a:t>
              </a:r>
            </a:p>
          </p:txBody>
        </p:sp>
        <p:sp>
          <p:nvSpPr>
            <p:cNvPr id="22" name="Rectangle 21"/>
            <p:cNvSpPr/>
            <p:nvPr/>
          </p:nvSpPr>
          <p:spPr>
            <a:xfrm>
              <a:off x="734142" y="4804852"/>
              <a:ext cx="1371600" cy="175098"/>
            </a:xfrm>
            <a:prstGeom prst="rect">
              <a:avLst/>
            </a:prstGeom>
            <a:solidFill>
              <a:sysClr val="window" lastClr="FFFFFF">
                <a:lumMod val="85000"/>
              </a:sys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3" name="Pentagon 22"/>
            <p:cNvSpPr/>
            <p:nvPr/>
          </p:nvSpPr>
          <p:spPr>
            <a:xfrm>
              <a:off x="841739" y="4804852"/>
              <a:ext cx="321013" cy="175098"/>
            </a:xfrm>
            <a:prstGeom prst="homePlate">
              <a:avLst>
                <a:gd name="adj" fmla="val 29130"/>
              </a:avLst>
            </a:prstGeom>
            <a:solidFill>
              <a:srgbClr val="92D050"/>
            </a:solidFill>
            <a:ln w="25400" cap="flat" cmpd="sng" algn="ctr">
              <a:solidFill>
                <a:sysClr val="windowText" lastClr="000000"/>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IV</a:t>
              </a:r>
            </a:p>
          </p:txBody>
        </p:sp>
        <p:sp>
          <p:nvSpPr>
            <p:cNvPr id="24" name="Pentagon 23"/>
            <p:cNvSpPr/>
            <p:nvPr/>
          </p:nvSpPr>
          <p:spPr>
            <a:xfrm>
              <a:off x="1264892" y="4804852"/>
              <a:ext cx="321013" cy="175098"/>
            </a:xfrm>
            <a:prstGeom prst="homePlate">
              <a:avLst>
                <a:gd name="adj" fmla="val 29130"/>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II</a:t>
              </a:r>
            </a:p>
          </p:txBody>
        </p:sp>
        <p:sp>
          <p:nvSpPr>
            <p:cNvPr id="25" name="Pentagon 24"/>
            <p:cNvSpPr/>
            <p:nvPr/>
          </p:nvSpPr>
          <p:spPr>
            <a:xfrm>
              <a:off x="1688045" y="4804852"/>
              <a:ext cx="321013" cy="175098"/>
            </a:xfrm>
            <a:prstGeom prst="homePlate">
              <a:avLst>
                <a:gd name="adj" fmla="val 29130"/>
              </a:avLst>
            </a:prstGeom>
            <a:solidFill>
              <a:srgbClr val="FFFF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V</a:t>
              </a:r>
            </a:p>
          </p:txBody>
        </p:sp>
        <p:sp>
          <p:nvSpPr>
            <p:cNvPr id="26" name="Rectangle 25"/>
            <p:cNvSpPr/>
            <p:nvPr/>
          </p:nvSpPr>
          <p:spPr>
            <a:xfrm>
              <a:off x="731492" y="5711686"/>
              <a:ext cx="1371600" cy="175098"/>
            </a:xfrm>
            <a:prstGeom prst="rect">
              <a:avLst/>
            </a:prstGeom>
            <a:solidFill>
              <a:sysClr val="window" lastClr="FFFFFF">
                <a:lumMod val="85000"/>
              </a:sys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7" name="Pentagon 26"/>
            <p:cNvSpPr/>
            <p:nvPr/>
          </p:nvSpPr>
          <p:spPr>
            <a:xfrm>
              <a:off x="839089" y="5711686"/>
              <a:ext cx="321013" cy="175098"/>
            </a:xfrm>
            <a:prstGeom prst="homePlate">
              <a:avLst>
                <a:gd name="adj" fmla="val 29130"/>
              </a:avLst>
            </a:prstGeom>
            <a:solidFill>
              <a:srgbClr val="8064A2"/>
            </a:solidFill>
            <a:ln w="25400" cap="flat" cmpd="sng" algn="ctr">
              <a:solidFill>
                <a:sysClr val="windowText" lastClr="000000"/>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III</a:t>
              </a:r>
            </a:p>
          </p:txBody>
        </p:sp>
        <p:sp>
          <p:nvSpPr>
            <p:cNvPr id="28" name="Pentagon 27"/>
            <p:cNvSpPr/>
            <p:nvPr/>
          </p:nvSpPr>
          <p:spPr>
            <a:xfrm>
              <a:off x="1262242" y="5711686"/>
              <a:ext cx="321013" cy="175098"/>
            </a:xfrm>
            <a:prstGeom prst="homePlate">
              <a:avLst>
                <a:gd name="adj" fmla="val 29130"/>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II</a:t>
              </a:r>
            </a:p>
          </p:txBody>
        </p:sp>
        <p:sp>
          <p:nvSpPr>
            <p:cNvPr id="29" name="Pentagon 28"/>
            <p:cNvSpPr/>
            <p:nvPr/>
          </p:nvSpPr>
          <p:spPr>
            <a:xfrm>
              <a:off x="1685395" y="5711686"/>
              <a:ext cx="321013" cy="175098"/>
            </a:xfrm>
            <a:prstGeom prst="homePlate">
              <a:avLst>
                <a:gd name="adj" fmla="val 29130"/>
              </a:avLst>
            </a:prstGeom>
            <a:solidFill>
              <a:srgbClr val="FFFF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V</a:t>
              </a:r>
            </a:p>
          </p:txBody>
        </p:sp>
        <p:sp>
          <p:nvSpPr>
            <p:cNvPr id="94" name="TextBox 93"/>
            <p:cNvSpPr txBox="1"/>
            <p:nvPr/>
          </p:nvSpPr>
          <p:spPr>
            <a:xfrm>
              <a:off x="663436" y="3158375"/>
              <a:ext cx="1439656"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small" spc="0" normalizeH="0" baseline="0" noProof="0" dirty="0" smtClean="0">
                  <a:ln>
                    <a:noFill/>
                  </a:ln>
                  <a:solidFill>
                    <a:schemeClr val="accent2">
                      <a:lumMod val="75000"/>
                    </a:schemeClr>
                  </a:solidFill>
                  <a:effectLst/>
                  <a:uLnTx/>
                  <a:uFillTx/>
                </a:rPr>
                <a:t>Species</a:t>
              </a:r>
              <a:r>
                <a:rPr kumimoji="0" lang="en-US" sz="2000" b="0" i="0" u="none" strike="noStrike" kern="0" cap="none" spc="0" normalizeH="0" baseline="0" noProof="0" dirty="0" smtClean="0">
                  <a:ln>
                    <a:noFill/>
                  </a:ln>
                  <a:solidFill>
                    <a:schemeClr val="accent2">
                      <a:lumMod val="75000"/>
                    </a:schemeClr>
                  </a:solidFill>
                  <a:effectLst/>
                  <a:uLnTx/>
                  <a:uFillTx/>
                </a:rPr>
                <a:t> 1</a:t>
              </a:r>
            </a:p>
          </p:txBody>
        </p:sp>
        <p:sp>
          <p:nvSpPr>
            <p:cNvPr id="95" name="TextBox 94"/>
            <p:cNvSpPr txBox="1"/>
            <p:nvPr/>
          </p:nvSpPr>
          <p:spPr>
            <a:xfrm>
              <a:off x="655292" y="5151535"/>
              <a:ext cx="1439656"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small" spc="0" normalizeH="0" baseline="0" noProof="0" dirty="0" smtClean="0">
                  <a:ln>
                    <a:noFill/>
                  </a:ln>
                  <a:solidFill>
                    <a:schemeClr val="bg1">
                      <a:lumMod val="50000"/>
                    </a:schemeClr>
                  </a:solidFill>
                  <a:effectLst/>
                  <a:uLnTx/>
                  <a:uFillTx/>
                </a:rPr>
                <a:t>Species 2</a:t>
              </a:r>
            </a:p>
          </p:txBody>
        </p:sp>
        <p:cxnSp>
          <p:nvCxnSpPr>
            <p:cNvPr id="96" name="Straight Connector 95"/>
            <p:cNvCxnSpPr/>
            <p:nvPr/>
          </p:nvCxnSpPr>
          <p:spPr>
            <a:xfrm>
              <a:off x="350488" y="4367050"/>
              <a:ext cx="8671560" cy="0"/>
            </a:xfrm>
            <a:prstGeom prst="line">
              <a:avLst/>
            </a:prstGeom>
            <a:noFill/>
            <a:ln w="28575" cap="flat" cmpd="sng" algn="ctr">
              <a:solidFill>
                <a:sysClr val="window" lastClr="FFFFFF">
                  <a:lumMod val="50000"/>
                </a:sysClr>
              </a:solidFill>
              <a:prstDash val="lgDash"/>
            </a:ln>
            <a:effectLst/>
          </p:spPr>
        </p:cxnSp>
        <p:sp>
          <p:nvSpPr>
            <p:cNvPr id="97" name="Rectangle 96"/>
            <p:cNvSpPr/>
            <p:nvPr/>
          </p:nvSpPr>
          <p:spPr>
            <a:xfrm>
              <a:off x="609660" y="6260033"/>
              <a:ext cx="1713802" cy="369332"/>
            </a:xfrm>
            <a:prstGeom prst="rect">
              <a:avLst/>
            </a:prstGeom>
          </p:spPr>
          <p:txBody>
            <a:bodyPr wrap="none">
              <a:spAutoFit/>
            </a:bodyPr>
            <a:lstStyle/>
            <a:p>
              <a:pPr algn="ctr"/>
              <a:r>
                <a:rPr lang="en-US" dirty="0" smtClean="0">
                  <a:effectLst>
                    <a:glow rad="127000">
                      <a:schemeClr val="bg1"/>
                    </a:glow>
                  </a:effectLst>
                </a:rPr>
                <a:t>Isolate genomes</a:t>
              </a:r>
            </a:p>
          </p:txBody>
        </p:sp>
      </p:grpSp>
      <p:sp>
        <p:nvSpPr>
          <p:cNvPr id="98" name="Rectangle 97"/>
          <p:cNvSpPr/>
          <p:nvPr/>
        </p:nvSpPr>
        <p:spPr>
          <a:xfrm>
            <a:off x="2649943" y="6260033"/>
            <a:ext cx="1659108" cy="369332"/>
          </a:xfrm>
          <a:prstGeom prst="rect">
            <a:avLst/>
          </a:prstGeom>
        </p:spPr>
        <p:txBody>
          <a:bodyPr wrap="none">
            <a:spAutoFit/>
          </a:bodyPr>
          <a:lstStyle/>
          <a:p>
            <a:pPr algn="ctr"/>
            <a:r>
              <a:rPr lang="en-US" dirty="0" smtClean="0">
                <a:effectLst>
                  <a:glow rad="127000">
                    <a:schemeClr val="bg1"/>
                  </a:glow>
                </a:effectLst>
              </a:rPr>
              <a:t>“Bags of genes”</a:t>
            </a:r>
          </a:p>
        </p:txBody>
      </p:sp>
      <p:grpSp>
        <p:nvGrpSpPr>
          <p:cNvPr id="9" name="Group 8"/>
          <p:cNvGrpSpPr/>
          <p:nvPr/>
        </p:nvGrpSpPr>
        <p:grpSpPr>
          <a:xfrm>
            <a:off x="4160492" y="2967135"/>
            <a:ext cx="2129986" cy="3662230"/>
            <a:chOff x="4160492" y="2967135"/>
            <a:chExt cx="2129986" cy="3662230"/>
          </a:xfrm>
        </p:grpSpPr>
        <p:grpSp>
          <p:nvGrpSpPr>
            <p:cNvPr id="30" name="Group 29"/>
            <p:cNvGrpSpPr/>
            <p:nvPr/>
          </p:nvGrpSpPr>
          <p:grpSpPr>
            <a:xfrm>
              <a:off x="4693892" y="3017935"/>
              <a:ext cx="1295400" cy="914400"/>
              <a:chOff x="4572000" y="1295400"/>
              <a:chExt cx="1295400" cy="914400"/>
            </a:xfrm>
          </p:grpSpPr>
          <p:sp>
            <p:nvSpPr>
              <p:cNvPr id="31" name="Rounded Rectangle 30"/>
              <p:cNvSpPr/>
              <p:nvPr/>
            </p:nvSpPr>
            <p:spPr>
              <a:xfrm>
                <a:off x="4572000" y="1295400"/>
                <a:ext cx="1295400" cy="914400"/>
              </a:xfrm>
              <a:prstGeom prst="roundRect">
                <a:avLst/>
              </a:prstGeom>
              <a:solidFill>
                <a:srgbClr val="F79646">
                  <a:lumMod val="60000"/>
                  <a:lumOff val="40000"/>
                </a:srgbClr>
              </a:solidFill>
              <a:ln w="25400" cap="flat" cmpd="sng" algn="ctr">
                <a:solidFill>
                  <a:srgbClr val="F79646">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2" name="Pentagon 31"/>
              <p:cNvSpPr/>
              <p:nvPr/>
            </p:nvSpPr>
            <p:spPr>
              <a:xfrm>
                <a:off x="5334000" y="1485900"/>
                <a:ext cx="321013" cy="175098"/>
              </a:xfrm>
              <a:prstGeom prst="homePlate">
                <a:avLst>
                  <a:gd name="adj" fmla="val 29130"/>
                </a:avLst>
              </a:prstGeom>
              <a:solidFill>
                <a:srgbClr val="8064A2"/>
              </a:solidFill>
              <a:ln w="25400" cap="flat" cmpd="sng" algn="ctr">
                <a:solidFill>
                  <a:sysClr val="windowText" lastClr="000000"/>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III</a:t>
                </a:r>
              </a:p>
            </p:txBody>
          </p:sp>
          <p:sp>
            <p:nvSpPr>
              <p:cNvPr id="33" name="Pentagon 32"/>
              <p:cNvSpPr/>
              <p:nvPr/>
            </p:nvSpPr>
            <p:spPr>
              <a:xfrm>
                <a:off x="5257800" y="1828800"/>
                <a:ext cx="321013" cy="175098"/>
              </a:xfrm>
              <a:prstGeom prst="homePlate">
                <a:avLst>
                  <a:gd name="adj" fmla="val 29130"/>
                </a:avLst>
              </a:prstGeom>
              <a:solidFill>
                <a:srgbClr val="00B0F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0000"/>
                  </a:solidFill>
                  <a:effectLst/>
                  <a:uLnTx/>
                  <a:uFillTx/>
                  <a:latin typeface="Calibri"/>
                  <a:ea typeface="+mn-ea"/>
                  <a:cs typeface="+mn-cs"/>
                </a:endParaRPr>
              </a:p>
            </p:txBody>
          </p:sp>
          <p:sp>
            <p:nvSpPr>
              <p:cNvPr id="34" name="Pentagon 33"/>
              <p:cNvSpPr/>
              <p:nvPr/>
            </p:nvSpPr>
            <p:spPr>
              <a:xfrm>
                <a:off x="5334000" y="1905000"/>
                <a:ext cx="321013" cy="175098"/>
              </a:xfrm>
              <a:prstGeom prst="homePlate">
                <a:avLst>
                  <a:gd name="adj" fmla="val 29130"/>
                </a:avLst>
              </a:prstGeom>
              <a:solidFill>
                <a:srgbClr val="00B0F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a:t>
                </a:r>
              </a:p>
            </p:txBody>
          </p:sp>
          <p:sp>
            <p:nvSpPr>
              <p:cNvPr id="35" name="Pentagon 34"/>
              <p:cNvSpPr/>
              <p:nvPr/>
            </p:nvSpPr>
            <p:spPr>
              <a:xfrm>
                <a:off x="4800600" y="1447800"/>
                <a:ext cx="321013" cy="175098"/>
              </a:xfrm>
              <a:prstGeom prst="homePlate">
                <a:avLst>
                  <a:gd name="adj" fmla="val 29130"/>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6" name="Pentagon 35"/>
              <p:cNvSpPr/>
              <p:nvPr/>
            </p:nvSpPr>
            <p:spPr>
              <a:xfrm>
                <a:off x="4876800" y="1524000"/>
                <a:ext cx="321013" cy="175098"/>
              </a:xfrm>
              <a:prstGeom prst="homePlate">
                <a:avLst>
                  <a:gd name="adj" fmla="val 29130"/>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II</a:t>
                </a:r>
              </a:p>
            </p:txBody>
          </p:sp>
          <p:sp>
            <p:nvSpPr>
              <p:cNvPr id="37" name="Pentagon 36"/>
              <p:cNvSpPr/>
              <p:nvPr/>
            </p:nvSpPr>
            <p:spPr>
              <a:xfrm>
                <a:off x="4800600" y="1866900"/>
                <a:ext cx="321013" cy="175098"/>
              </a:xfrm>
              <a:prstGeom prst="homePlate">
                <a:avLst>
                  <a:gd name="adj" fmla="val 29130"/>
                </a:avLst>
              </a:prstGeom>
              <a:solidFill>
                <a:srgbClr val="92D050"/>
              </a:solidFill>
              <a:ln w="25400" cap="flat" cmpd="sng" algn="ctr">
                <a:solidFill>
                  <a:sysClr val="windowText" lastClr="000000"/>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IV</a:t>
                </a:r>
              </a:p>
            </p:txBody>
          </p:sp>
        </p:grpSp>
        <p:grpSp>
          <p:nvGrpSpPr>
            <p:cNvPr id="38" name="Group 37"/>
            <p:cNvGrpSpPr/>
            <p:nvPr/>
          </p:nvGrpSpPr>
          <p:grpSpPr>
            <a:xfrm>
              <a:off x="4693892" y="4770535"/>
              <a:ext cx="1295400" cy="914400"/>
              <a:chOff x="4572000" y="3048000"/>
              <a:chExt cx="1295400" cy="914400"/>
            </a:xfrm>
          </p:grpSpPr>
          <p:sp>
            <p:nvSpPr>
              <p:cNvPr id="39" name="Rounded Rectangle 38"/>
              <p:cNvSpPr/>
              <p:nvPr/>
            </p:nvSpPr>
            <p:spPr>
              <a:xfrm>
                <a:off x="4572000" y="3048000"/>
                <a:ext cx="1295400" cy="914400"/>
              </a:xfrm>
              <a:prstGeom prst="roundRect">
                <a:avLst/>
              </a:prstGeom>
              <a:solidFill>
                <a:sysClr val="window" lastClr="FFFFFF">
                  <a:lumMod val="85000"/>
                </a:sysClr>
              </a:solidFill>
              <a:ln w="25400"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0" name="Pentagon 39"/>
              <p:cNvSpPr/>
              <p:nvPr/>
            </p:nvSpPr>
            <p:spPr>
              <a:xfrm>
                <a:off x="5334000" y="3238500"/>
                <a:ext cx="321013" cy="175098"/>
              </a:xfrm>
              <a:prstGeom prst="homePlate">
                <a:avLst>
                  <a:gd name="adj" fmla="val 29130"/>
                </a:avLst>
              </a:prstGeom>
              <a:solidFill>
                <a:srgbClr val="8064A2"/>
              </a:solidFill>
              <a:ln w="25400" cap="flat" cmpd="sng" algn="ctr">
                <a:solidFill>
                  <a:sysClr val="windowText" lastClr="000000"/>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III</a:t>
                </a:r>
              </a:p>
            </p:txBody>
          </p:sp>
          <p:sp>
            <p:nvSpPr>
              <p:cNvPr id="41" name="Pentagon 40"/>
              <p:cNvSpPr/>
              <p:nvPr/>
            </p:nvSpPr>
            <p:spPr>
              <a:xfrm>
                <a:off x="5257800" y="3581400"/>
                <a:ext cx="321013" cy="175098"/>
              </a:xfrm>
              <a:prstGeom prst="homePlate">
                <a:avLst>
                  <a:gd name="adj" fmla="val 29130"/>
                </a:avLst>
              </a:prstGeom>
              <a:solidFill>
                <a:srgbClr val="FFFF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2" name="Pentagon 41"/>
              <p:cNvSpPr/>
              <p:nvPr/>
            </p:nvSpPr>
            <p:spPr>
              <a:xfrm>
                <a:off x="5334000" y="3657600"/>
                <a:ext cx="321013" cy="175098"/>
              </a:xfrm>
              <a:prstGeom prst="homePlate">
                <a:avLst>
                  <a:gd name="adj" fmla="val 29130"/>
                </a:avLst>
              </a:prstGeom>
              <a:solidFill>
                <a:srgbClr val="FFFF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V</a:t>
                </a:r>
              </a:p>
            </p:txBody>
          </p:sp>
          <p:sp>
            <p:nvSpPr>
              <p:cNvPr id="43" name="Pentagon 42"/>
              <p:cNvSpPr/>
              <p:nvPr/>
            </p:nvSpPr>
            <p:spPr>
              <a:xfrm>
                <a:off x="4800600" y="3200400"/>
                <a:ext cx="321013" cy="175098"/>
              </a:xfrm>
              <a:prstGeom prst="homePlate">
                <a:avLst>
                  <a:gd name="adj" fmla="val 29130"/>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4" name="Pentagon 43"/>
              <p:cNvSpPr/>
              <p:nvPr/>
            </p:nvSpPr>
            <p:spPr>
              <a:xfrm>
                <a:off x="4876800" y="3276600"/>
                <a:ext cx="321013" cy="175098"/>
              </a:xfrm>
              <a:prstGeom prst="homePlate">
                <a:avLst>
                  <a:gd name="adj" fmla="val 29130"/>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II</a:t>
                </a:r>
              </a:p>
            </p:txBody>
          </p:sp>
          <p:sp>
            <p:nvSpPr>
              <p:cNvPr id="45" name="Pentagon 44"/>
              <p:cNvSpPr/>
              <p:nvPr/>
            </p:nvSpPr>
            <p:spPr>
              <a:xfrm>
                <a:off x="4800600" y="3619500"/>
                <a:ext cx="321013" cy="175098"/>
              </a:xfrm>
              <a:prstGeom prst="homePlate">
                <a:avLst>
                  <a:gd name="adj" fmla="val 29130"/>
                </a:avLst>
              </a:prstGeom>
              <a:solidFill>
                <a:srgbClr val="92D050"/>
              </a:solidFill>
              <a:ln w="25400" cap="flat" cmpd="sng" algn="ctr">
                <a:solidFill>
                  <a:sysClr val="windowText" lastClr="000000"/>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IV</a:t>
                </a:r>
              </a:p>
            </p:txBody>
          </p:sp>
        </p:grpSp>
        <p:sp>
          <p:nvSpPr>
            <p:cNvPr id="88" name="Isosceles Triangle 87"/>
            <p:cNvSpPr/>
            <p:nvPr/>
          </p:nvSpPr>
          <p:spPr>
            <a:xfrm rot="5400000">
              <a:off x="3893792" y="3233835"/>
              <a:ext cx="838200" cy="304800"/>
            </a:xfrm>
            <a:prstGeom prst="triangle">
              <a:avLst/>
            </a:prstGeom>
            <a:solidFill>
              <a:sysClr val="windowText" lastClr="000000">
                <a:lumMod val="65000"/>
                <a:lumOff val="3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89" name="Isosceles Triangle 88"/>
            <p:cNvSpPr/>
            <p:nvPr/>
          </p:nvSpPr>
          <p:spPr>
            <a:xfrm rot="5400000">
              <a:off x="3893792" y="5113435"/>
              <a:ext cx="838200" cy="304800"/>
            </a:xfrm>
            <a:prstGeom prst="triangle">
              <a:avLst/>
            </a:prstGeom>
            <a:solidFill>
              <a:sysClr val="windowText" lastClr="000000">
                <a:lumMod val="65000"/>
                <a:lumOff val="3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99" name="Rectangle 98"/>
            <p:cNvSpPr/>
            <p:nvPr/>
          </p:nvSpPr>
          <p:spPr>
            <a:xfrm>
              <a:off x="4398614" y="5706035"/>
              <a:ext cx="1891864" cy="923330"/>
            </a:xfrm>
            <a:prstGeom prst="rect">
              <a:avLst/>
            </a:prstGeom>
          </p:spPr>
          <p:txBody>
            <a:bodyPr wrap="none">
              <a:spAutoFit/>
            </a:bodyPr>
            <a:lstStyle/>
            <a:p>
              <a:pPr algn="ctr"/>
              <a:r>
                <a:rPr lang="en-US" dirty="0" smtClean="0">
                  <a:effectLst>
                    <a:glow rad="127000">
                      <a:schemeClr val="bg1"/>
                    </a:glow>
                  </a:effectLst>
                </a:rPr>
                <a:t>Clustered</a:t>
              </a:r>
            </a:p>
            <a:p>
              <a:pPr algn="ctr"/>
              <a:r>
                <a:rPr lang="en-US" dirty="0" err="1" smtClean="0">
                  <a:effectLst>
                    <a:glow rad="127000">
                      <a:schemeClr val="bg1"/>
                    </a:glow>
                  </a:effectLst>
                </a:rPr>
                <a:t>pangenomes</a:t>
              </a:r>
              <a:endParaRPr lang="en-US" dirty="0">
                <a:effectLst>
                  <a:glow rad="127000">
                    <a:schemeClr val="bg1"/>
                  </a:glow>
                </a:effectLst>
              </a:endParaRPr>
            </a:p>
            <a:p>
              <a:pPr algn="ctr"/>
              <a:r>
                <a:rPr lang="en-US" dirty="0" smtClean="0">
                  <a:effectLst>
                    <a:glow rad="127000">
                      <a:schemeClr val="bg1"/>
                    </a:glow>
                  </a:effectLst>
                </a:rPr>
                <a:t>with gene families</a:t>
              </a:r>
            </a:p>
          </p:txBody>
        </p:sp>
      </p:grpSp>
      <p:grpSp>
        <p:nvGrpSpPr>
          <p:cNvPr id="10" name="Group 9"/>
          <p:cNvGrpSpPr/>
          <p:nvPr/>
        </p:nvGrpSpPr>
        <p:grpSpPr>
          <a:xfrm>
            <a:off x="6179792" y="3017935"/>
            <a:ext cx="1124043" cy="3611430"/>
            <a:chOff x="6179792" y="3017935"/>
            <a:chExt cx="1124043" cy="3611430"/>
          </a:xfrm>
        </p:grpSpPr>
        <p:grpSp>
          <p:nvGrpSpPr>
            <p:cNvPr id="46" name="Group 45"/>
            <p:cNvGrpSpPr/>
            <p:nvPr/>
          </p:nvGrpSpPr>
          <p:grpSpPr>
            <a:xfrm>
              <a:off x="6590785" y="3017935"/>
              <a:ext cx="685800" cy="914400"/>
              <a:chOff x="6468893" y="1295400"/>
              <a:chExt cx="685800" cy="914400"/>
            </a:xfrm>
          </p:grpSpPr>
          <p:sp>
            <p:nvSpPr>
              <p:cNvPr id="47" name="Rounded Rectangle 46"/>
              <p:cNvSpPr/>
              <p:nvPr/>
            </p:nvSpPr>
            <p:spPr>
              <a:xfrm>
                <a:off x="6468893" y="1295400"/>
                <a:ext cx="685800" cy="914400"/>
              </a:xfrm>
              <a:prstGeom prst="roundRect">
                <a:avLst/>
              </a:prstGeom>
              <a:solidFill>
                <a:srgbClr val="F79646">
                  <a:lumMod val="60000"/>
                  <a:lumOff val="40000"/>
                </a:srgbClr>
              </a:solidFill>
              <a:ln w="25400" cap="flat" cmpd="sng" algn="ctr">
                <a:solidFill>
                  <a:srgbClr val="F79646">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8" name="Pentagon 47"/>
              <p:cNvSpPr/>
              <p:nvPr/>
            </p:nvSpPr>
            <p:spPr>
              <a:xfrm>
                <a:off x="6613187" y="1828800"/>
                <a:ext cx="321013" cy="175098"/>
              </a:xfrm>
              <a:prstGeom prst="homePlate">
                <a:avLst>
                  <a:gd name="adj" fmla="val 29130"/>
                </a:avLst>
              </a:prstGeom>
              <a:solidFill>
                <a:srgbClr val="00B0F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0000"/>
                  </a:solidFill>
                  <a:effectLst/>
                  <a:uLnTx/>
                  <a:uFillTx/>
                  <a:latin typeface="Calibri"/>
                  <a:ea typeface="+mn-ea"/>
                  <a:cs typeface="+mn-cs"/>
                </a:endParaRPr>
              </a:p>
            </p:txBody>
          </p:sp>
          <p:sp>
            <p:nvSpPr>
              <p:cNvPr id="49" name="Pentagon 48"/>
              <p:cNvSpPr/>
              <p:nvPr/>
            </p:nvSpPr>
            <p:spPr>
              <a:xfrm>
                <a:off x="6689387" y="1905000"/>
                <a:ext cx="321013" cy="175098"/>
              </a:xfrm>
              <a:prstGeom prst="homePlate">
                <a:avLst>
                  <a:gd name="adj" fmla="val 29130"/>
                </a:avLst>
              </a:prstGeom>
              <a:solidFill>
                <a:srgbClr val="00B0F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a:t>
                </a:r>
              </a:p>
            </p:txBody>
          </p:sp>
          <p:sp>
            <p:nvSpPr>
              <p:cNvPr id="50" name="Pentagon 49"/>
              <p:cNvSpPr/>
              <p:nvPr/>
            </p:nvSpPr>
            <p:spPr>
              <a:xfrm>
                <a:off x="6613187" y="1447800"/>
                <a:ext cx="321013" cy="175098"/>
              </a:xfrm>
              <a:prstGeom prst="homePlate">
                <a:avLst>
                  <a:gd name="adj" fmla="val 29130"/>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51" name="Pentagon 50"/>
              <p:cNvSpPr/>
              <p:nvPr/>
            </p:nvSpPr>
            <p:spPr>
              <a:xfrm>
                <a:off x="6689387" y="1524000"/>
                <a:ext cx="321013" cy="175098"/>
              </a:xfrm>
              <a:prstGeom prst="homePlate">
                <a:avLst>
                  <a:gd name="adj" fmla="val 29130"/>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II</a:t>
                </a:r>
              </a:p>
            </p:txBody>
          </p:sp>
        </p:grpSp>
        <p:grpSp>
          <p:nvGrpSpPr>
            <p:cNvPr id="52" name="Group 51"/>
            <p:cNvGrpSpPr/>
            <p:nvPr/>
          </p:nvGrpSpPr>
          <p:grpSpPr>
            <a:xfrm>
              <a:off x="6598892" y="4770535"/>
              <a:ext cx="685800" cy="914400"/>
              <a:chOff x="6477000" y="3048000"/>
              <a:chExt cx="685800" cy="914400"/>
            </a:xfrm>
          </p:grpSpPr>
          <p:sp>
            <p:nvSpPr>
              <p:cNvPr id="53" name="Rounded Rectangle 52"/>
              <p:cNvSpPr/>
              <p:nvPr/>
            </p:nvSpPr>
            <p:spPr>
              <a:xfrm>
                <a:off x="6477000" y="3048000"/>
                <a:ext cx="685800" cy="914400"/>
              </a:xfrm>
              <a:prstGeom prst="roundRect">
                <a:avLst/>
              </a:prstGeom>
              <a:solidFill>
                <a:sysClr val="window" lastClr="FFFFFF">
                  <a:lumMod val="85000"/>
                </a:sysClr>
              </a:solidFill>
              <a:ln w="25400"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54" name="Pentagon 53"/>
              <p:cNvSpPr/>
              <p:nvPr/>
            </p:nvSpPr>
            <p:spPr>
              <a:xfrm>
                <a:off x="6621294" y="3558702"/>
                <a:ext cx="321013" cy="175098"/>
              </a:xfrm>
              <a:prstGeom prst="homePlate">
                <a:avLst>
                  <a:gd name="adj" fmla="val 29130"/>
                </a:avLst>
              </a:prstGeom>
              <a:solidFill>
                <a:srgbClr val="FFFF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0000"/>
                  </a:solidFill>
                  <a:effectLst/>
                  <a:uLnTx/>
                  <a:uFillTx/>
                  <a:latin typeface="Calibri"/>
                  <a:ea typeface="+mn-ea"/>
                  <a:cs typeface="+mn-cs"/>
                </a:endParaRPr>
              </a:p>
            </p:txBody>
          </p:sp>
          <p:sp>
            <p:nvSpPr>
              <p:cNvPr id="55" name="Pentagon 54"/>
              <p:cNvSpPr/>
              <p:nvPr/>
            </p:nvSpPr>
            <p:spPr>
              <a:xfrm>
                <a:off x="6697494" y="3634902"/>
                <a:ext cx="321013" cy="175098"/>
              </a:xfrm>
              <a:prstGeom prst="homePlate">
                <a:avLst>
                  <a:gd name="adj" fmla="val 29130"/>
                </a:avLst>
              </a:prstGeom>
              <a:solidFill>
                <a:srgbClr val="FFFF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V</a:t>
                </a:r>
              </a:p>
            </p:txBody>
          </p:sp>
          <p:sp>
            <p:nvSpPr>
              <p:cNvPr id="56" name="Pentagon 55"/>
              <p:cNvSpPr/>
              <p:nvPr/>
            </p:nvSpPr>
            <p:spPr>
              <a:xfrm>
                <a:off x="6621294" y="3177702"/>
                <a:ext cx="321013" cy="175098"/>
              </a:xfrm>
              <a:prstGeom prst="homePlate">
                <a:avLst>
                  <a:gd name="adj" fmla="val 29130"/>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57" name="Pentagon 56"/>
              <p:cNvSpPr/>
              <p:nvPr/>
            </p:nvSpPr>
            <p:spPr>
              <a:xfrm>
                <a:off x="6697494" y="3253902"/>
                <a:ext cx="321013" cy="175098"/>
              </a:xfrm>
              <a:prstGeom prst="homePlate">
                <a:avLst>
                  <a:gd name="adj" fmla="val 29130"/>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II</a:t>
                </a:r>
              </a:p>
            </p:txBody>
          </p:sp>
        </p:grpSp>
        <p:sp>
          <p:nvSpPr>
            <p:cNvPr id="90" name="Isosceles Triangle 89"/>
            <p:cNvSpPr/>
            <p:nvPr/>
          </p:nvSpPr>
          <p:spPr>
            <a:xfrm rot="5400000">
              <a:off x="6141692" y="3284635"/>
              <a:ext cx="381000" cy="304800"/>
            </a:xfrm>
            <a:prstGeom prst="triangle">
              <a:avLst/>
            </a:prstGeom>
            <a:solidFill>
              <a:sysClr val="windowText" lastClr="000000">
                <a:lumMod val="65000"/>
                <a:lumOff val="3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92" name="Isosceles Triangle 91"/>
            <p:cNvSpPr/>
            <p:nvPr/>
          </p:nvSpPr>
          <p:spPr>
            <a:xfrm rot="5400000">
              <a:off x="6141692" y="5113435"/>
              <a:ext cx="381000" cy="304800"/>
            </a:xfrm>
            <a:prstGeom prst="triangle">
              <a:avLst/>
            </a:prstGeom>
            <a:solidFill>
              <a:sysClr val="windowText" lastClr="000000">
                <a:lumMod val="65000"/>
                <a:lumOff val="3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00" name="Rectangle 99"/>
            <p:cNvSpPr/>
            <p:nvPr/>
          </p:nvSpPr>
          <p:spPr>
            <a:xfrm>
              <a:off x="6569660" y="5983034"/>
              <a:ext cx="734175" cy="646331"/>
            </a:xfrm>
            <a:prstGeom prst="rect">
              <a:avLst/>
            </a:prstGeom>
          </p:spPr>
          <p:txBody>
            <a:bodyPr wrap="none">
              <a:spAutoFit/>
            </a:bodyPr>
            <a:lstStyle/>
            <a:p>
              <a:pPr algn="ctr"/>
              <a:r>
                <a:rPr lang="en-US" dirty="0" smtClean="0">
                  <a:effectLst>
                    <a:glow rad="127000">
                      <a:schemeClr val="bg1"/>
                    </a:glow>
                  </a:effectLst>
                </a:rPr>
                <a:t>Core</a:t>
              </a:r>
            </a:p>
            <a:p>
              <a:pPr algn="ctr"/>
              <a:r>
                <a:rPr lang="en-US" dirty="0" smtClean="0">
                  <a:effectLst>
                    <a:glow rad="127000">
                      <a:schemeClr val="bg1"/>
                    </a:glow>
                  </a:effectLst>
                </a:rPr>
                <a:t>genes</a:t>
              </a:r>
            </a:p>
          </p:txBody>
        </p:sp>
      </p:grpSp>
      <p:grpSp>
        <p:nvGrpSpPr>
          <p:cNvPr id="11" name="Group 10"/>
          <p:cNvGrpSpPr/>
          <p:nvPr/>
        </p:nvGrpSpPr>
        <p:grpSpPr>
          <a:xfrm>
            <a:off x="7476847" y="3017935"/>
            <a:ext cx="1310166" cy="3611430"/>
            <a:chOff x="7476847" y="3017935"/>
            <a:chExt cx="1310166" cy="3611430"/>
          </a:xfrm>
        </p:grpSpPr>
        <p:grpSp>
          <p:nvGrpSpPr>
            <p:cNvPr id="58" name="Group 57"/>
            <p:cNvGrpSpPr/>
            <p:nvPr/>
          </p:nvGrpSpPr>
          <p:grpSpPr>
            <a:xfrm>
              <a:off x="7970492" y="3017935"/>
              <a:ext cx="685800" cy="914400"/>
              <a:chOff x="7848600" y="1295400"/>
              <a:chExt cx="685800" cy="914400"/>
            </a:xfrm>
          </p:grpSpPr>
          <p:sp>
            <p:nvSpPr>
              <p:cNvPr id="59" name="Rounded Rectangle 58"/>
              <p:cNvSpPr/>
              <p:nvPr/>
            </p:nvSpPr>
            <p:spPr>
              <a:xfrm>
                <a:off x="7848600" y="1295400"/>
                <a:ext cx="685800" cy="914400"/>
              </a:xfrm>
              <a:prstGeom prst="roundRect">
                <a:avLst/>
              </a:prstGeom>
              <a:solidFill>
                <a:srgbClr val="F79646">
                  <a:lumMod val="60000"/>
                  <a:lumOff val="40000"/>
                </a:srgbClr>
              </a:solidFill>
              <a:ln w="25400" cap="flat" cmpd="sng" algn="ctr">
                <a:solidFill>
                  <a:srgbClr val="F79646">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60" name="Pentagon 59"/>
              <p:cNvSpPr/>
              <p:nvPr/>
            </p:nvSpPr>
            <p:spPr>
              <a:xfrm>
                <a:off x="8006674" y="1624053"/>
                <a:ext cx="321013" cy="175098"/>
              </a:xfrm>
              <a:prstGeom prst="homePlate">
                <a:avLst>
                  <a:gd name="adj" fmla="val 29130"/>
                </a:avLst>
              </a:prstGeom>
              <a:solidFill>
                <a:srgbClr val="00B0F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0000"/>
                  </a:solidFill>
                  <a:effectLst/>
                  <a:uLnTx/>
                  <a:uFillTx/>
                  <a:latin typeface="Calibri"/>
                  <a:ea typeface="+mn-ea"/>
                  <a:cs typeface="+mn-cs"/>
                </a:endParaRPr>
              </a:p>
            </p:txBody>
          </p:sp>
          <p:sp>
            <p:nvSpPr>
              <p:cNvPr id="61" name="Pentagon 60"/>
              <p:cNvSpPr/>
              <p:nvPr/>
            </p:nvSpPr>
            <p:spPr>
              <a:xfrm>
                <a:off x="8082874" y="1700253"/>
                <a:ext cx="321013" cy="175098"/>
              </a:xfrm>
              <a:prstGeom prst="homePlate">
                <a:avLst>
                  <a:gd name="adj" fmla="val 29130"/>
                </a:avLst>
              </a:prstGeom>
              <a:solidFill>
                <a:srgbClr val="00B0F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a:t>
                </a:r>
              </a:p>
            </p:txBody>
          </p:sp>
        </p:grpSp>
        <p:grpSp>
          <p:nvGrpSpPr>
            <p:cNvPr id="62" name="Group 61"/>
            <p:cNvGrpSpPr/>
            <p:nvPr/>
          </p:nvGrpSpPr>
          <p:grpSpPr>
            <a:xfrm>
              <a:off x="7970492" y="4770535"/>
              <a:ext cx="685800" cy="914400"/>
              <a:chOff x="7848600" y="3048000"/>
              <a:chExt cx="685800" cy="914400"/>
            </a:xfrm>
          </p:grpSpPr>
          <p:sp>
            <p:nvSpPr>
              <p:cNvPr id="63" name="Rounded Rectangle 62"/>
              <p:cNvSpPr/>
              <p:nvPr/>
            </p:nvSpPr>
            <p:spPr>
              <a:xfrm>
                <a:off x="7848600" y="3048000"/>
                <a:ext cx="685800" cy="914400"/>
              </a:xfrm>
              <a:prstGeom prst="roundRect">
                <a:avLst/>
              </a:prstGeom>
              <a:solidFill>
                <a:sysClr val="window" lastClr="FFFFFF">
                  <a:lumMod val="85000"/>
                </a:sysClr>
              </a:solidFill>
              <a:ln w="25400"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64" name="Pentagon 63"/>
              <p:cNvSpPr/>
              <p:nvPr/>
            </p:nvSpPr>
            <p:spPr>
              <a:xfrm>
                <a:off x="8022887" y="3353955"/>
                <a:ext cx="321013" cy="175098"/>
              </a:xfrm>
              <a:prstGeom prst="homePlate">
                <a:avLst>
                  <a:gd name="adj" fmla="val 29130"/>
                </a:avLst>
              </a:prstGeom>
              <a:solidFill>
                <a:srgbClr val="FFFF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0000"/>
                  </a:solidFill>
                  <a:effectLst/>
                  <a:uLnTx/>
                  <a:uFillTx/>
                  <a:latin typeface="Calibri"/>
                  <a:ea typeface="+mn-ea"/>
                  <a:cs typeface="+mn-cs"/>
                </a:endParaRPr>
              </a:p>
            </p:txBody>
          </p:sp>
          <p:sp>
            <p:nvSpPr>
              <p:cNvPr id="65" name="Pentagon 64"/>
              <p:cNvSpPr/>
              <p:nvPr/>
            </p:nvSpPr>
            <p:spPr>
              <a:xfrm>
                <a:off x="8099087" y="3430155"/>
                <a:ext cx="321013" cy="175098"/>
              </a:xfrm>
              <a:prstGeom prst="homePlate">
                <a:avLst>
                  <a:gd name="adj" fmla="val 29130"/>
                </a:avLst>
              </a:prstGeom>
              <a:solidFill>
                <a:srgbClr val="FFFF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V</a:t>
                </a:r>
              </a:p>
            </p:txBody>
          </p:sp>
        </p:grpSp>
        <p:sp>
          <p:nvSpPr>
            <p:cNvPr id="91" name="Isosceles Triangle 90"/>
            <p:cNvSpPr/>
            <p:nvPr/>
          </p:nvSpPr>
          <p:spPr>
            <a:xfrm rot="5400000">
              <a:off x="7438747" y="3284635"/>
              <a:ext cx="381000" cy="304800"/>
            </a:xfrm>
            <a:prstGeom prst="triangle">
              <a:avLst/>
            </a:prstGeom>
            <a:solidFill>
              <a:sysClr val="windowText" lastClr="000000">
                <a:lumMod val="65000"/>
                <a:lumOff val="3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93" name="Isosceles Triangle 92"/>
            <p:cNvSpPr/>
            <p:nvPr/>
          </p:nvSpPr>
          <p:spPr>
            <a:xfrm rot="5400000">
              <a:off x="7438747" y="5113435"/>
              <a:ext cx="381000" cy="304800"/>
            </a:xfrm>
            <a:prstGeom prst="triangle">
              <a:avLst/>
            </a:prstGeom>
            <a:solidFill>
              <a:sysClr val="windowText" lastClr="000000">
                <a:lumMod val="65000"/>
                <a:lumOff val="3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01" name="Rectangle 100"/>
            <p:cNvSpPr/>
            <p:nvPr/>
          </p:nvSpPr>
          <p:spPr>
            <a:xfrm>
              <a:off x="7922096" y="5983034"/>
              <a:ext cx="864917" cy="646331"/>
            </a:xfrm>
            <a:prstGeom prst="rect">
              <a:avLst/>
            </a:prstGeom>
          </p:spPr>
          <p:txBody>
            <a:bodyPr wrap="none">
              <a:spAutoFit/>
            </a:bodyPr>
            <a:lstStyle/>
            <a:p>
              <a:pPr algn="ctr"/>
              <a:r>
                <a:rPr lang="en-US" dirty="0" smtClean="0">
                  <a:effectLst>
                    <a:glow rad="127000">
                      <a:schemeClr val="bg1"/>
                    </a:glow>
                  </a:effectLst>
                </a:rPr>
                <a:t>Marker</a:t>
              </a:r>
            </a:p>
            <a:p>
              <a:pPr algn="ctr"/>
              <a:r>
                <a:rPr lang="en-US" dirty="0" smtClean="0">
                  <a:effectLst>
                    <a:glow rad="127000">
                      <a:schemeClr val="bg1"/>
                    </a:glow>
                  </a:effectLst>
                </a:rPr>
                <a:t>genes</a:t>
              </a:r>
            </a:p>
          </p:txBody>
        </p:sp>
      </p:grpSp>
      <p:sp>
        <p:nvSpPr>
          <p:cNvPr id="115" name="Rectangle 114"/>
          <p:cNvSpPr/>
          <p:nvPr/>
        </p:nvSpPr>
        <p:spPr>
          <a:xfrm>
            <a:off x="9210261" y="4606085"/>
            <a:ext cx="2761694" cy="1200329"/>
          </a:xfrm>
          <a:prstGeom prst="rect">
            <a:avLst/>
          </a:prstGeom>
        </p:spPr>
        <p:txBody>
          <a:bodyPr wrap="square">
            <a:spAutoFit/>
          </a:bodyPr>
          <a:lstStyle/>
          <a:p>
            <a:pPr algn="ctr"/>
            <a:r>
              <a:rPr lang="en-US" dirty="0" smtClean="0">
                <a:effectLst>
                  <a:glow rad="127000">
                    <a:schemeClr val="bg1"/>
                  </a:glow>
                </a:effectLst>
              </a:rPr>
              <a:t>Breadth and depth of</a:t>
            </a:r>
          </a:p>
          <a:p>
            <a:pPr algn="ctr"/>
            <a:r>
              <a:rPr lang="en-US" dirty="0" smtClean="0">
                <a:effectLst>
                  <a:glow rad="127000">
                    <a:schemeClr val="bg1"/>
                  </a:glow>
                </a:effectLst>
              </a:rPr>
              <a:t>marker gene coverage is</a:t>
            </a:r>
          </a:p>
          <a:p>
            <a:pPr algn="ctr"/>
            <a:r>
              <a:rPr lang="en-US" dirty="0" smtClean="0">
                <a:effectLst>
                  <a:glow rad="127000">
                    <a:schemeClr val="bg1"/>
                  </a:glow>
                </a:effectLst>
              </a:rPr>
              <a:t>informative for species abundance!</a:t>
            </a:r>
          </a:p>
        </p:txBody>
      </p:sp>
      <p:sp>
        <p:nvSpPr>
          <p:cNvPr id="116" name="Rectangle 115"/>
          <p:cNvSpPr/>
          <p:nvPr/>
        </p:nvSpPr>
        <p:spPr>
          <a:xfrm>
            <a:off x="9204926" y="5891595"/>
            <a:ext cx="2761694" cy="646331"/>
          </a:xfrm>
          <a:prstGeom prst="rect">
            <a:avLst/>
          </a:prstGeom>
        </p:spPr>
        <p:txBody>
          <a:bodyPr wrap="square">
            <a:spAutoFit/>
          </a:bodyPr>
          <a:lstStyle/>
          <a:p>
            <a:pPr algn="ctr"/>
            <a:r>
              <a:rPr lang="en-US" dirty="0" smtClean="0">
                <a:effectLst>
                  <a:glow rad="127000">
                    <a:schemeClr val="bg1"/>
                  </a:glow>
                </a:effectLst>
              </a:rPr>
              <a:t>(And mapping is </a:t>
            </a:r>
            <a:r>
              <a:rPr lang="en-US" u="sng" dirty="0" smtClean="0">
                <a:effectLst>
                  <a:glow rad="127000">
                    <a:schemeClr val="bg1"/>
                  </a:glow>
                </a:effectLst>
              </a:rPr>
              <a:t>faster</a:t>
            </a:r>
            <a:r>
              <a:rPr lang="en-US" dirty="0" smtClean="0">
                <a:effectLst>
                  <a:glow rad="127000">
                    <a:schemeClr val="bg1"/>
                  </a:glow>
                </a:effectLst>
              </a:rPr>
              <a:t> and </a:t>
            </a:r>
            <a:r>
              <a:rPr lang="en-US" u="sng" dirty="0" smtClean="0">
                <a:effectLst>
                  <a:glow rad="127000">
                    <a:schemeClr val="bg1"/>
                  </a:glow>
                </a:effectLst>
              </a:rPr>
              <a:t>more specific</a:t>
            </a:r>
            <a:r>
              <a:rPr lang="en-US" dirty="0" smtClean="0">
                <a:effectLst>
                  <a:glow rad="127000">
                    <a:schemeClr val="bg1"/>
                  </a:glow>
                </a:effectLst>
              </a:rPr>
              <a:t>)</a:t>
            </a:r>
          </a:p>
        </p:txBody>
      </p:sp>
      <p:grpSp>
        <p:nvGrpSpPr>
          <p:cNvPr id="13" name="Group 12"/>
          <p:cNvGrpSpPr/>
          <p:nvPr/>
        </p:nvGrpSpPr>
        <p:grpSpPr>
          <a:xfrm>
            <a:off x="9530028" y="2697488"/>
            <a:ext cx="2029557" cy="674514"/>
            <a:chOff x="9530028" y="2697488"/>
            <a:chExt cx="2029557" cy="674514"/>
          </a:xfrm>
        </p:grpSpPr>
        <p:sp>
          <p:nvSpPr>
            <p:cNvPr id="107" name="Rectangle 106"/>
            <p:cNvSpPr/>
            <p:nvPr/>
          </p:nvSpPr>
          <p:spPr>
            <a:xfrm>
              <a:off x="9530028" y="3062935"/>
              <a:ext cx="2029557" cy="309067"/>
            </a:xfrm>
            <a:prstGeom prst="rect">
              <a:avLst/>
            </a:prstGeom>
            <a:solidFill>
              <a:srgbClr val="F79646">
                <a:lumMod val="60000"/>
                <a:lumOff val="40000"/>
              </a:srgb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08" name="Pentagon 107"/>
            <p:cNvSpPr/>
            <p:nvPr/>
          </p:nvSpPr>
          <p:spPr>
            <a:xfrm>
              <a:off x="9712906" y="3062935"/>
              <a:ext cx="469849" cy="309067"/>
            </a:xfrm>
            <a:prstGeom prst="homePlate">
              <a:avLst>
                <a:gd name="adj" fmla="val 29130"/>
              </a:avLst>
            </a:prstGeom>
            <a:solidFill>
              <a:srgbClr val="00B0F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a:t>
              </a:r>
            </a:p>
          </p:txBody>
        </p:sp>
        <p:cxnSp>
          <p:nvCxnSpPr>
            <p:cNvPr id="7" name="Straight Connector 6"/>
            <p:cNvCxnSpPr/>
            <p:nvPr/>
          </p:nvCxnSpPr>
          <p:spPr>
            <a:xfrm>
              <a:off x="9712906" y="2971805"/>
              <a:ext cx="2959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9825949" y="2880366"/>
              <a:ext cx="2959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9712906" y="2788927"/>
              <a:ext cx="2959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9825949" y="2697488"/>
              <a:ext cx="2959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17" name="Pentagon 116"/>
            <p:cNvSpPr/>
            <p:nvPr/>
          </p:nvSpPr>
          <p:spPr>
            <a:xfrm>
              <a:off x="10472418" y="3062935"/>
              <a:ext cx="469849" cy="309067"/>
            </a:xfrm>
            <a:prstGeom prst="homePlate">
              <a:avLst>
                <a:gd name="adj" fmla="val 29130"/>
              </a:avLst>
            </a:prstGeom>
            <a:solidFill>
              <a:srgbClr val="00B0F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a:t>
              </a:r>
            </a:p>
          </p:txBody>
        </p:sp>
        <p:cxnSp>
          <p:nvCxnSpPr>
            <p:cNvPr id="119" name="Straight Connector 118"/>
            <p:cNvCxnSpPr/>
            <p:nvPr/>
          </p:nvCxnSpPr>
          <p:spPr>
            <a:xfrm>
              <a:off x="10533303" y="2971805"/>
              <a:ext cx="2959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10646346" y="2880366"/>
              <a:ext cx="2959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10533303" y="2788927"/>
              <a:ext cx="2959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10646346" y="2697488"/>
              <a:ext cx="2959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9530028" y="3514181"/>
            <a:ext cx="2029557" cy="896090"/>
            <a:chOff x="9530028" y="3514181"/>
            <a:chExt cx="2029557" cy="896090"/>
          </a:xfrm>
        </p:grpSpPr>
        <p:sp>
          <p:nvSpPr>
            <p:cNvPr id="103" name="Rectangle 102"/>
            <p:cNvSpPr/>
            <p:nvPr/>
          </p:nvSpPr>
          <p:spPr>
            <a:xfrm>
              <a:off x="9530028" y="4128439"/>
              <a:ext cx="2029557" cy="281832"/>
            </a:xfrm>
            <a:prstGeom prst="rect">
              <a:avLst/>
            </a:prstGeom>
            <a:solidFill>
              <a:sysClr val="window" lastClr="FFFFFF">
                <a:lumMod val="85000"/>
              </a:sys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06" name="Pentagon 105"/>
            <p:cNvSpPr/>
            <p:nvPr/>
          </p:nvSpPr>
          <p:spPr>
            <a:xfrm>
              <a:off x="10916628" y="4128439"/>
              <a:ext cx="469849" cy="281832"/>
            </a:xfrm>
            <a:prstGeom prst="homePlate">
              <a:avLst>
                <a:gd name="adj" fmla="val 29130"/>
              </a:avLst>
            </a:prstGeom>
            <a:solidFill>
              <a:srgbClr val="FFFF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V’</a:t>
              </a:r>
            </a:p>
          </p:txBody>
        </p:sp>
        <p:sp>
          <p:nvSpPr>
            <p:cNvPr id="114" name="Rectangle 113"/>
            <p:cNvSpPr/>
            <p:nvPr/>
          </p:nvSpPr>
          <p:spPr>
            <a:xfrm>
              <a:off x="10850828" y="3514181"/>
              <a:ext cx="601447" cy="646331"/>
            </a:xfrm>
            <a:prstGeom prst="rect">
              <a:avLst/>
            </a:prstGeom>
          </p:spPr>
          <p:txBody>
            <a:bodyPr wrap="none">
              <a:spAutoFit/>
            </a:bodyPr>
            <a:lstStyle/>
            <a:p>
              <a:pPr algn="ctr"/>
              <a:r>
                <a:rPr lang="en-US" i="1" dirty="0" smtClean="0">
                  <a:solidFill>
                    <a:srgbClr val="FF0000"/>
                  </a:solidFill>
                  <a:effectLst>
                    <a:glow rad="127000">
                      <a:schemeClr val="bg1"/>
                    </a:glow>
                  </a:effectLst>
                </a:rPr>
                <a:t>No</a:t>
              </a:r>
            </a:p>
            <a:p>
              <a:pPr algn="ctr"/>
              <a:r>
                <a:rPr lang="en-US" i="1" dirty="0" smtClean="0">
                  <a:solidFill>
                    <a:srgbClr val="FF0000"/>
                  </a:solidFill>
                  <a:effectLst>
                    <a:glow rad="127000">
                      <a:schemeClr val="bg1"/>
                    </a:glow>
                  </a:effectLst>
                </a:rPr>
                <a:t>hits!</a:t>
              </a:r>
            </a:p>
          </p:txBody>
        </p:sp>
        <p:sp>
          <p:nvSpPr>
            <p:cNvPr id="123" name="Pentagon 122"/>
            <p:cNvSpPr/>
            <p:nvPr/>
          </p:nvSpPr>
          <p:spPr>
            <a:xfrm>
              <a:off x="10093301" y="4128439"/>
              <a:ext cx="469849" cy="281832"/>
            </a:xfrm>
            <a:prstGeom prst="homePlate">
              <a:avLst>
                <a:gd name="adj" fmla="val 29130"/>
              </a:avLst>
            </a:prstGeom>
            <a:solidFill>
              <a:srgbClr val="FFFF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V</a:t>
              </a:r>
            </a:p>
          </p:txBody>
        </p:sp>
        <p:sp>
          <p:nvSpPr>
            <p:cNvPr id="124" name="Rectangle 123"/>
            <p:cNvSpPr/>
            <p:nvPr/>
          </p:nvSpPr>
          <p:spPr>
            <a:xfrm>
              <a:off x="10027877" y="3520439"/>
              <a:ext cx="601447" cy="646331"/>
            </a:xfrm>
            <a:prstGeom prst="rect">
              <a:avLst/>
            </a:prstGeom>
          </p:spPr>
          <p:txBody>
            <a:bodyPr wrap="none">
              <a:spAutoFit/>
            </a:bodyPr>
            <a:lstStyle/>
            <a:p>
              <a:pPr algn="ctr"/>
              <a:r>
                <a:rPr lang="en-US" i="1" dirty="0" smtClean="0">
                  <a:solidFill>
                    <a:srgbClr val="FF0000"/>
                  </a:solidFill>
                  <a:effectLst>
                    <a:glow rad="127000">
                      <a:schemeClr val="bg1"/>
                    </a:glow>
                  </a:effectLst>
                </a:rPr>
                <a:t>No</a:t>
              </a:r>
            </a:p>
            <a:p>
              <a:pPr algn="ctr"/>
              <a:r>
                <a:rPr lang="en-US" i="1" dirty="0" smtClean="0">
                  <a:solidFill>
                    <a:srgbClr val="FF0000"/>
                  </a:solidFill>
                  <a:effectLst>
                    <a:glow rad="127000">
                      <a:schemeClr val="bg1"/>
                    </a:glow>
                  </a:effectLst>
                </a:rPr>
                <a:t>hits!</a:t>
              </a:r>
            </a:p>
          </p:txBody>
        </p:sp>
      </p:grpSp>
    </p:spTree>
    <p:extLst>
      <p:ext uri="{BB962C8B-B14F-4D97-AF65-F5344CB8AC3E}">
        <p14:creationId xmlns:p14="http://schemas.microsoft.com/office/powerpoint/2010/main" val="1113122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8"/>
                                        </p:tgtEl>
                                        <p:attrNameLst>
                                          <p:attrName>style.visibility</p:attrName>
                                        </p:attrNameLst>
                                      </p:cBhvr>
                                      <p:to>
                                        <p:strVal val="visible"/>
                                      </p:to>
                                    </p:set>
                                    <p:animEffect transition="in" filter="fade">
                                      <p:cBhvr>
                                        <p:cTn id="20" dur="500"/>
                                        <p:tgtEl>
                                          <p:spTgt spid="9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2" end="2"/>
                                            </p:txEl>
                                          </p:spTgt>
                                        </p:tgtEl>
                                        <p:attrNameLst>
                                          <p:attrName>style.visibility</p:attrName>
                                        </p:attrNameLst>
                                      </p:cBhvr>
                                      <p:to>
                                        <p:strVal val="visible"/>
                                      </p:to>
                                    </p:set>
                                    <p:animEffect transition="in" filter="fade">
                                      <p:cBhvr>
                                        <p:cTn id="40" dur="500"/>
                                        <p:tgtEl>
                                          <p:spTgt spid="3">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15"/>
                                        </p:tgtEl>
                                        <p:attrNameLst>
                                          <p:attrName>style.visibility</p:attrName>
                                        </p:attrNameLst>
                                      </p:cBhvr>
                                      <p:to>
                                        <p:strVal val="visible"/>
                                      </p:to>
                                    </p:set>
                                    <p:animEffect transition="in" filter="fade">
                                      <p:cBhvr>
                                        <p:cTn id="50" dur="500"/>
                                        <p:tgtEl>
                                          <p:spTgt spid="11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16"/>
                                        </p:tgtEl>
                                        <p:attrNameLst>
                                          <p:attrName>style.visibility</p:attrName>
                                        </p:attrNameLst>
                                      </p:cBhvr>
                                      <p:to>
                                        <p:strVal val="visible"/>
                                      </p:to>
                                    </p:set>
                                    <p:animEffect transition="in" filter="fade">
                                      <p:cBhvr>
                                        <p:cTn id="65"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115" grpId="0"/>
      <p:bldP spid="1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NIH Human </a:t>
            </a:r>
            <a:r>
              <a:rPr lang="en-US" dirty="0" err="1" smtClean="0"/>
              <a:t>Microbiome</a:t>
            </a:r>
            <a:r>
              <a:rPr lang="en-US" dirty="0" smtClean="0"/>
              <a:t> Project (HMP1)</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4/24/2019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15</a:t>
            </a:fld>
            <a:endParaRPr lang="en-US"/>
          </a:p>
        </p:txBody>
      </p:sp>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65" r="-153"/>
          <a:stretch/>
        </p:blipFill>
        <p:spPr bwMode="auto">
          <a:xfrm>
            <a:off x="1341172" y="1196624"/>
            <a:ext cx="9692534" cy="524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
          <p:cNvSpPr>
            <a:spLocks/>
          </p:cNvSpPr>
          <p:nvPr/>
        </p:nvSpPr>
        <p:spPr bwMode="auto">
          <a:xfrm>
            <a:off x="1852629" y="1860218"/>
            <a:ext cx="8358188" cy="437555"/>
          </a:xfrm>
          <a:prstGeom prst="rect">
            <a:avLst/>
          </a:prstGeom>
          <a:noFill/>
          <a:ln w="12700" cap="flat">
            <a:noFill/>
            <a:miter lim="800000"/>
            <a:headEnd type="none" w="med" len="med"/>
            <a:tailEnd type="none" w="med" len="med"/>
          </a:ln>
        </p:spPr>
        <p:txBody>
          <a:bodyPr lIns="0" tIns="0" rIns="0" bIns="0"/>
          <a:lstStyle/>
          <a:p>
            <a:pPr eaLnBrk="1" hangingPunct="1"/>
            <a:endParaRPr lang="en-US" sz="2500" dirty="0">
              <a:solidFill>
                <a:srgbClr val="000000"/>
              </a:solidFill>
              <a:latin typeface="+mj-lt"/>
              <a:ea typeface="Gill Sans" charset="0"/>
              <a:cs typeface="Gill Sans" charset="0"/>
              <a:sym typeface="Gill Sans" charset="0"/>
            </a:endParaRPr>
          </a:p>
        </p:txBody>
      </p:sp>
      <p:sp>
        <p:nvSpPr>
          <p:cNvPr id="14" name="Rectangle 2"/>
          <p:cNvSpPr>
            <a:spLocks/>
          </p:cNvSpPr>
          <p:nvPr/>
        </p:nvSpPr>
        <p:spPr bwMode="auto">
          <a:xfrm>
            <a:off x="792538" y="1303554"/>
            <a:ext cx="5470352" cy="2308324"/>
          </a:xfrm>
          <a:prstGeom prst="rect">
            <a:avLst/>
          </a:prstGeom>
          <a:noFill/>
          <a:ln w="12700" cap="flat">
            <a:noFill/>
            <a:miter lim="800000"/>
            <a:headEnd type="none" w="med" len="med"/>
            <a:tailEnd type="none" w="med" len="med"/>
          </a:ln>
        </p:spPr>
        <p:txBody>
          <a:bodyPr wrap="square" lIns="0" tIns="0" rIns="0" bIns="0">
            <a:spAutoFit/>
          </a:bodyPr>
          <a:lstStyle/>
          <a:p>
            <a:pPr marL="252229" indent="-252229" eaLnBrk="1" hangingPunct="1">
              <a:lnSpc>
                <a:spcPct val="120000"/>
              </a:lnSpc>
              <a:buSzPct val="75000"/>
              <a:buFont typeface="Gill Sans" charset="0"/>
              <a:buChar char="•"/>
            </a:pPr>
            <a:r>
              <a:rPr lang="en-US" sz="2500" b="1" i="1" dirty="0" smtClean="0">
                <a:solidFill>
                  <a:srgbClr val="000000"/>
                </a:solidFill>
                <a:latin typeface="+mj-lt"/>
                <a:ea typeface="Gill Sans" charset="0"/>
                <a:cs typeface="Gill Sans" charset="0"/>
                <a:sym typeface="Gill Sans" charset="0"/>
              </a:rPr>
              <a:t>What is a “normal” human microbiome?</a:t>
            </a:r>
          </a:p>
          <a:p>
            <a:pPr marL="252229" indent="-252229" eaLnBrk="1" hangingPunct="1">
              <a:lnSpc>
                <a:spcPct val="120000"/>
              </a:lnSpc>
              <a:buSzPct val="75000"/>
              <a:buFont typeface="Gill Sans" charset="0"/>
              <a:buChar char="•"/>
            </a:pPr>
            <a:r>
              <a:rPr lang="en-US" sz="2500" dirty="0" smtClean="0">
                <a:solidFill>
                  <a:srgbClr val="000000"/>
                </a:solidFill>
                <a:latin typeface="+mj-lt"/>
                <a:ea typeface="Gill Sans" charset="0"/>
                <a:cs typeface="Gill Sans" charset="0"/>
                <a:sym typeface="Gill Sans" charset="0"/>
              </a:rPr>
              <a:t>300 healthy </a:t>
            </a:r>
            <a:r>
              <a:rPr lang="en-US" sz="2500" dirty="0">
                <a:solidFill>
                  <a:srgbClr val="000000"/>
                </a:solidFill>
                <a:latin typeface="+mj-lt"/>
                <a:ea typeface="Gill Sans" charset="0"/>
                <a:cs typeface="Gill Sans" charset="0"/>
                <a:sym typeface="Gill Sans" charset="0"/>
              </a:rPr>
              <a:t>human subjects</a:t>
            </a:r>
          </a:p>
          <a:p>
            <a:pPr marL="252229" indent="-252229">
              <a:lnSpc>
                <a:spcPct val="120000"/>
              </a:lnSpc>
              <a:buSzPct val="75000"/>
              <a:buFont typeface="Gill Sans" charset="0"/>
              <a:buChar char="•"/>
            </a:pPr>
            <a:r>
              <a:rPr lang="en-US" sz="2500" dirty="0">
                <a:solidFill>
                  <a:srgbClr val="000000"/>
                </a:solidFill>
                <a:latin typeface="+mj-lt"/>
                <a:ea typeface="Gill Sans" charset="0"/>
                <a:cs typeface="Gill Sans" charset="0"/>
                <a:sym typeface="Gill Sans" charset="0"/>
              </a:rPr>
              <a:t>Multiple body </a:t>
            </a:r>
            <a:r>
              <a:rPr lang="en-US" sz="2500" dirty="0" smtClean="0">
                <a:solidFill>
                  <a:srgbClr val="000000"/>
                </a:solidFill>
                <a:latin typeface="+mj-lt"/>
                <a:ea typeface="Gill Sans" charset="0"/>
                <a:cs typeface="Gill Sans" charset="0"/>
                <a:sym typeface="Gill Sans" charset="0"/>
              </a:rPr>
              <a:t>sites </a:t>
            </a:r>
            <a:r>
              <a:rPr lang="en-US" sz="2500" dirty="0">
                <a:solidFill>
                  <a:srgbClr val="000000"/>
                </a:solidFill>
                <a:latin typeface="+mj-lt"/>
                <a:ea typeface="Gill Sans" charset="0"/>
                <a:cs typeface="Gill Sans" charset="0"/>
                <a:sym typeface="Gill Sans" charset="0"/>
              </a:rPr>
              <a:t>(15 </a:t>
            </a:r>
            <a:r>
              <a:rPr lang="en-US" sz="2500" dirty="0" smtClean="0">
                <a:solidFill>
                  <a:srgbClr val="000000"/>
                </a:solidFill>
                <a:latin typeface="+mj-lt"/>
                <a:ea typeface="Gill Sans" charset="0"/>
                <a:cs typeface="Gill Sans" charset="0"/>
                <a:sym typeface="Gill Sans" charset="0"/>
              </a:rPr>
              <a:t>male, </a:t>
            </a:r>
            <a:r>
              <a:rPr lang="en-US" sz="2500" dirty="0">
                <a:solidFill>
                  <a:srgbClr val="000000"/>
                </a:solidFill>
                <a:latin typeface="+mj-lt"/>
                <a:ea typeface="Gill Sans" charset="0"/>
                <a:cs typeface="Gill Sans" charset="0"/>
                <a:sym typeface="Gill Sans" charset="0"/>
              </a:rPr>
              <a:t>18 </a:t>
            </a:r>
            <a:r>
              <a:rPr lang="en-US" sz="2500" dirty="0" smtClean="0">
                <a:solidFill>
                  <a:srgbClr val="000000"/>
                </a:solidFill>
                <a:latin typeface="+mj-lt"/>
                <a:ea typeface="Gill Sans" charset="0"/>
                <a:cs typeface="Gill Sans" charset="0"/>
                <a:sym typeface="Gill Sans" charset="0"/>
              </a:rPr>
              <a:t>female)</a:t>
            </a:r>
            <a:endParaRPr lang="en-US" sz="2500" dirty="0">
              <a:solidFill>
                <a:srgbClr val="000000"/>
              </a:solidFill>
              <a:latin typeface="+mj-lt"/>
              <a:ea typeface="Gill Sans" charset="0"/>
              <a:cs typeface="Gill Sans" charset="0"/>
              <a:sym typeface="Gill Sans" charset="0"/>
            </a:endParaRPr>
          </a:p>
          <a:p>
            <a:pPr marL="252229" indent="-252229" eaLnBrk="1" hangingPunct="1">
              <a:lnSpc>
                <a:spcPct val="120000"/>
              </a:lnSpc>
              <a:buSzPct val="75000"/>
              <a:buFont typeface="Gill Sans" charset="0"/>
              <a:buChar char="•"/>
            </a:pPr>
            <a:r>
              <a:rPr lang="en-US" sz="2500" dirty="0" smtClean="0">
                <a:solidFill>
                  <a:srgbClr val="000000"/>
                </a:solidFill>
                <a:latin typeface="+mj-lt"/>
                <a:ea typeface="Gill Sans" charset="0"/>
                <a:cs typeface="Gill Sans" charset="0"/>
                <a:sym typeface="Gill Sans" charset="0"/>
              </a:rPr>
              <a:t>Up to 3 sampling visits over </a:t>
            </a:r>
            <a:r>
              <a:rPr lang="en-US" sz="2500" dirty="0" smtClean="0">
                <a:solidFill>
                  <a:srgbClr val="000000"/>
                </a:solidFill>
                <a:latin typeface="Cambria" pitchFamily="18" charset="0"/>
                <a:ea typeface="Gill Sans" charset="0"/>
                <a:cs typeface="Gill Sans" charset="0"/>
                <a:sym typeface="Gill Sans" charset="0"/>
              </a:rPr>
              <a:t>~</a:t>
            </a:r>
            <a:r>
              <a:rPr lang="en-US" sz="2500" dirty="0" smtClean="0">
                <a:solidFill>
                  <a:srgbClr val="000000"/>
                </a:solidFill>
                <a:latin typeface="+mj-lt"/>
                <a:ea typeface="Gill Sans" charset="0"/>
                <a:cs typeface="Gill Sans" charset="0"/>
                <a:sym typeface="Gill Sans" charset="0"/>
              </a:rPr>
              <a:t>1 year</a:t>
            </a:r>
            <a:endParaRPr lang="en-US" sz="2500" dirty="0">
              <a:solidFill>
                <a:srgbClr val="000000"/>
              </a:solidFill>
              <a:latin typeface="+mj-lt"/>
              <a:ea typeface="Gill Sans" charset="0"/>
              <a:cs typeface="Gill Sans" charset="0"/>
              <a:sym typeface="Gill Sans" charset="0"/>
            </a:endParaRPr>
          </a:p>
          <a:p>
            <a:pPr marL="252229" indent="-252229" eaLnBrk="1" hangingPunct="1">
              <a:lnSpc>
                <a:spcPct val="120000"/>
              </a:lnSpc>
              <a:buSzPct val="75000"/>
              <a:buFont typeface="Gill Sans" charset="0"/>
              <a:buChar char="•"/>
            </a:pPr>
            <a:r>
              <a:rPr lang="en-US" sz="2500" dirty="0" smtClean="0">
                <a:solidFill>
                  <a:srgbClr val="000000"/>
                </a:solidFill>
                <a:latin typeface="+mj-lt"/>
                <a:ea typeface="Gill Sans" charset="0"/>
                <a:cs typeface="Gill Sans" charset="0"/>
                <a:sym typeface="Gill Sans" charset="0"/>
              </a:rPr>
              <a:t>Clinical </a:t>
            </a:r>
            <a:r>
              <a:rPr lang="en-US" sz="2500" dirty="0">
                <a:solidFill>
                  <a:srgbClr val="000000"/>
                </a:solidFill>
                <a:latin typeface="+mj-lt"/>
                <a:ea typeface="Gill Sans" charset="0"/>
                <a:cs typeface="Gill Sans" charset="0"/>
                <a:sym typeface="Gill Sans" charset="0"/>
              </a:rPr>
              <a:t>metadata</a:t>
            </a:r>
          </a:p>
        </p:txBody>
      </p:sp>
      <p:pic>
        <p:nvPicPr>
          <p:cNvPr id="16" name="Picture 15"/>
          <p:cNvPicPr>
            <a:picLocks noChangeAspect="1"/>
          </p:cNvPicPr>
          <p:nvPr/>
        </p:nvPicPr>
        <p:blipFill>
          <a:blip r:embed="rId3" cstate="print"/>
          <a:stretch>
            <a:fillRect/>
          </a:stretch>
        </p:blipFill>
        <p:spPr>
          <a:xfrm>
            <a:off x="6262890" y="2952215"/>
            <a:ext cx="2297289" cy="3059988"/>
          </a:xfrm>
          <a:prstGeom prst="rect">
            <a:avLst/>
          </a:prstGeom>
          <a:effectLst>
            <a:outerShdw blurRad="50800" dist="38100" dir="10800000" algn="tl" rotWithShape="0">
              <a:srgbClr val="000000">
                <a:alpha val="43000"/>
              </a:srgbClr>
            </a:outerShdw>
          </a:effectLst>
        </p:spPr>
      </p:pic>
      <p:grpSp>
        <p:nvGrpSpPr>
          <p:cNvPr id="3" name="Group 2"/>
          <p:cNvGrpSpPr/>
          <p:nvPr/>
        </p:nvGrpSpPr>
        <p:grpSpPr>
          <a:xfrm>
            <a:off x="8701290" y="2952215"/>
            <a:ext cx="2332416" cy="3497848"/>
            <a:chOff x="8426973" y="2952215"/>
            <a:chExt cx="2332416" cy="3497848"/>
          </a:xfrm>
        </p:grpSpPr>
        <p:pic>
          <p:nvPicPr>
            <p:cNvPr id="15" name="Picture 14"/>
            <p:cNvPicPr>
              <a:picLocks noChangeAspect="1"/>
            </p:cNvPicPr>
            <p:nvPr/>
          </p:nvPicPr>
          <p:blipFill>
            <a:blip r:embed="rId4" cstate="print"/>
            <a:stretch>
              <a:fillRect/>
            </a:stretch>
          </p:blipFill>
          <p:spPr>
            <a:xfrm>
              <a:off x="8426973" y="2952215"/>
              <a:ext cx="2332416" cy="3063240"/>
            </a:xfrm>
            <a:prstGeom prst="rect">
              <a:avLst/>
            </a:prstGeom>
            <a:effectLst>
              <a:outerShdw blurRad="50800" dist="38100" dir="10800000" algn="tl" rotWithShape="0">
                <a:srgbClr val="000000">
                  <a:alpha val="43000"/>
                </a:srgbClr>
              </a:outerShdw>
            </a:effectLst>
          </p:spPr>
        </p:pic>
        <p:sp>
          <p:nvSpPr>
            <p:cNvPr id="17" name="TextBox 16"/>
            <p:cNvSpPr txBox="1"/>
            <p:nvPr/>
          </p:nvSpPr>
          <p:spPr>
            <a:xfrm>
              <a:off x="8672280" y="6080731"/>
              <a:ext cx="1721353" cy="369332"/>
            </a:xfrm>
            <a:prstGeom prst="rect">
              <a:avLst/>
            </a:prstGeom>
            <a:solidFill>
              <a:schemeClr val="bg1"/>
            </a:solidFill>
          </p:spPr>
          <p:txBody>
            <a:bodyPr wrap="square" rtlCol="0">
              <a:spAutoFit/>
            </a:bodyPr>
            <a:lstStyle/>
            <a:p>
              <a:pPr algn="ctr"/>
              <a:r>
                <a:rPr lang="en-US" dirty="0" smtClean="0"/>
                <a:t>(HMP1 2012)</a:t>
              </a:r>
              <a:endParaRPr lang="en-US" dirty="0"/>
            </a:p>
          </p:txBody>
        </p:sp>
      </p:grpSp>
      <p:graphicFrame>
        <p:nvGraphicFramePr>
          <p:cNvPr id="6" name="Table 5"/>
          <p:cNvGraphicFramePr>
            <a:graphicFrameLocks noGrp="1"/>
          </p:cNvGraphicFramePr>
          <p:nvPr>
            <p:extLst>
              <p:ext uri="{D42A27DB-BD31-4B8C-83A1-F6EECF244321}">
                <p14:modId xmlns:p14="http://schemas.microsoft.com/office/powerpoint/2010/main" val="1376962213"/>
              </p:ext>
            </p:extLst>
          </p:nvPr>
        </p:nvGraphicFramePr>
        <p:xfrm>
          <a:off x="1066855" y="3886195"/>
          <a:ext cx="4114755" cy="741680"/>
        </p:xfrm>
        <a:graphic>
          <a:graphicData uri="http://schemas.openxmlformats.org/drawingml/2006/table">
            <a:tbl>
              <a:tblPr firstRow="1" bandRow="1">
                <a:tableStyleId>{5C22544A-7EE6-4342-B048-85BDC9FD1C3A}</a:tableStyleId>
              </a:tblPr>
              <a:tblGrid>
                <a:gridCol w="2743170"/>
                <a:gridCol w="1371585"/>
              </a:tblGrid>
              <a:tr h="370840">
                <a:tc gridSpan="2">
                  <a:txBody>
                    <a:bodyPr/>
                    <a:lstStyle/>
                    <a:p>
                      <a:pPr algn="ctr"/>
                      <a:r>
                        <a:rPr lang="en-US" dirty="0" smtClean="0"/>
                        <a:t>From the HMP1 publication (2012)</a:t>
                      </a:r>
                      <a:endParaRPr lang="en-US" dirty="0"/>
                    </a:p>
                  </a:txBody>
                  <a:tcPr/>
                </a:tc>
                <a:tc hMerge="1">
                  <a:txBody>
                    <a:bodyPr/>
                    <a:lstStyle/>
                    <a:p>
                      <a:endParaRPr lang="en-US" dirty="0"/>
                    </a:p>
                  </a:txBody>
                  <a:tcPr/>
                </a:tc>
              </a:tr>
              <a:tr h="370840">
                <a:tc>
                  <a:txBody>
                    <a:bodyPr/>
                    <a:lstStyle/>
                    <a:p>
                      <a:pPr algn="r"/>
                      <a:r>
                        <a:rPr lang="en-US" dirty="0" smtClean="0"/>
                        <a:t>Shotgun metagenomes</a:t>
                      </a:r>
                      <a:endParaRPr lang="en-US" dirty="0"/>
                    </a:p>
                  </a:txBody>
                  <a:tcPr/>
                </a:tc>
                <a:tc>
                  <a:txBody>
                    <a:bodyPr/>
                    <a:lstStyle/>
                    <a:p>
                      <a:pPr algn="ctr"/>
                      <a:r>
                        <a:rPr lang="en-US" sz="1800" dirty="0" smtClean="0">
                          <a:solidFill>
                            <a:srgbClr val="000000"/>
                          </a:solidFill>
                          <a:latin typeface="Cambria" pitchFamily="18" charset="0"/>
                          <a:ea typeface="Gill Sans" charset="0"/>
                          <a:cs typeface="Gill Sans" charset="0"/>
                          <a:sym typeface="Gill Sans" charset="0"/>
                        </a:rPr>
                        <a:t>~</a:t>
                      </a:r>
                      <a:r>
                        <a:rPr lang="en-US" dirty="0" smtClean="0"/>
                        <a:t>700</a:t>
                      </a:r>
                      <a:endParaRPr lang="en-US" dirty="0"/>
                    </a:p>
                  </a:txBody>
                  <a:tcPr/>
                </a:tc>
              </a:tr>
            </a:tbl>
          </a:graphicData>
        </a:graphic>
      </p:graphicFrame>
      <p:grpSp>
        <p:nvGrpSpPr>
          <p:cNvPr id="21" name="Group 20"/>
          <p:cNvGrpSpPr/>
          <p:nvPr/>
        </p:nvGrpSpPr>
        <p:grpSpPr>
          <a:xfrm>
            <a:off x="8701290" y="2948963"/>
            <a:ext cx="2330542" cy="3501100"/>
            <a:chOff x="8426973" y="2948963"/>
            <a:chExt cx="2330542" cy="3501100"/>
          </a:xfrm>
        </p:grpSpPr>
        <p:sp>
          <p:nvSpPr>
            <p:cNvPr id="22" name="TextBox 21"/>
            <p:cNvSpPr txBox="1"/>
            <p:nvPr/>
          </p:nvSpPr>
          <p:spPr>
            <a:xfrm>
              <a:off x="8672280" y="6080731"/>
              <a:ext cx="1721353" cy="369332"/>
            </a:xfrm>
            <a:prstGeom prst="rect">
              <a:avLst/>
            </a:prstGeom>
            <a:solidFill>
              <a:schemeClr val="bg1"/>
            </a:solidFill>
          </p:spPr>
          <p:txBody>
            <a:bodyPr wrap="square" rtlCol="0">
              <a:spAutoFit/>
            </a:bodyPr>
            <a:lstStyle/>
            <a:p>
              <a:pPr algn="ctr"/>
              <a:r>
                <a:rPr lang="en-US" dirty="0" smtClean="0"/>
                <a:t>(HMP1-II 2017)</a:t>
              </a:r>
              <a:endParaRPr lang="en-US" dirty="0"/>
            </a:p>
          </p:txBody>
        </p:sp>
        <p:pic>
          <p:nvPicPr>
            <p:cNvPr id="23" name="Picture 2" descr="E:\DLX21TgWAAAglB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26973" y="2948963"/>
              <a:ext cx="2330542" cy="3063240"/>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24" name="Table 23"/>
          <p:cNvGraphicFramePr>
            <a:graphicFrameLocks noGrp="1"/>
          </p:cNvGraphicFramePr>
          <p:nvPr>
            <p:extLst>
              <p:ext uri="{D42A27DB-BD31-4B8C-83A1-F6EECF244321}">
                <p14:modId xmlns:p14="http://schemas.microsoft.com/office/powerpoint/2010/main" val="793837974"/>
              </p:ext>
            </p:extLst>
          </p:nvPr>
        </p:nvGraphicFramePr>
        <p:xfrm>
          <a:off x="1066855" y="4892024"/>
          <a:ext cx="4114755" cy="741680"/>
        </p:xfrm>
        <a:graphic>
          <a:graphicData uri="http://schemas.openxmlformats.org/drawingml/2006/table">
            <a:tbl>
              <a:tblPr firstRow="1" bandRow="1">
                <a:tableStyleId>{21E4AEA4-8DFA-4A89-87EB-49C32662AFE0}</a:tableStyleId>
              </a:tblPr>
              <a:tblGrid>
                <a:gridCol w="2743170"/>
                <a:gridCol w="1371585"/>
              </a:tblGrid>
              <a:tr h="370840">
                <a:tc gridSpan="2">
                  <a:txBody>
                    <a:bodyPr/>
                    <a:lstStyle/>
                    <a:p>
                      <a:pPr algn="ctr"/>
                      <a:r>
                        <a:rPr lang="en-US" dirty="0" smtClean="0"/>
                        <a:t>From the HMP1-II </a:t>
                      </a:r>
                      <a:r>
                        <a:rPr lang="en-US" baseline="0" dirty="0" smtClean="0"/>
                        <a:t>publication (2017)</a:t>
                      </a:r>
                      <a:endParaRPr lang="en-US" dirty="0"/>
                    </a:p>
                  </a:txBody>
                  <a:tcPr>
                    <a:solidFill>
                      <a:srgbClr val="C00000"/>
                    </a:solidFill>
                  </a:tcPr>
                </a:tc>
                <a:tc hMerge="1">
                  <a:txBody>
                    <a:bodyPr/>
                    <a:lstStyle/>
                    <a:p>
                      <a:endParaRPr lang="en-US" dirty="0"/>
                    </a:p>
                  </a:txBody>
                  <a:tcPr/>
                </a:tc>
              </a:tr>
              <a:tr h="370840">
                <a:tc>
                  <a:txBody>
                    <a:bodyPr/>
                    <a:lstStyle/>
                    <a:p>
                      <a:pPr algn="r"/>
                      <a:r>
                        <a:rPr lang="en-US" dirty="0" smtClean="0"/>
                        <a:t>Shotgun metagenomes</a:t>
                      </a:r>
                      <a:endParaRPr lang="en-US" dirty="0"/>
                    </a:p>
                  </a:txBody>
                  <a:tcPr/>
                </a:tc>
                <a:tc>
                  <a:txBody>
                    <a:bodyPr/>
                    <a:lstStyle/>
                    <a:p>
                      <a:pPr algn="ctr"/>
                      <a:r>
                        <a:rPr lang="en-US" sz="1800" dirty="0" smtClean="0">
                          <a:solidFill>
                            <a:srgbClr val="000000"/>
                          </a:solidFill>
                          <a:latin typeface="Cambria" pitchFamily="18" charset="0"/>
                          <a:ea typeface="Gill Sans" charset="0"/>
                          <a:cs typeface="Gill Sans" charset="0"/>
                          <a:sym typeface="Gill Sans" charset="0"/>
                        </a:rPr>
                        <a:t>~</a:t>
                      </a:r>
                      <a:r>
                        <a:rPr lang="en-US" dirty="0" smtClean="0"/>
                        <a:t>2,400</a:t>
                      </a:r>
                      <a:endParaRPr lang="en-US" dirty="0"/>
                    </a:p>
                  </a:txBody>
                  <a:tcPr/>
                </a:tc>
              </a:tr>
            </a:tbl>
          </a:graphicData>
        </a:graphic>
      </p:graphicFrame>
      <p:sp>
        <p:nvSpPr>
          <p:cNvPr id="8" name="Rectangle 7"/>
          <p:cNvSpPr/>
          <p:nvPr/>
        </p:nvSpPr>
        <p:spPr>
          <a:xfrm>
            <a:off x="883977" y="618017"/>
            <a:ext cx="2284600" cy="707886"/>
          </a:xfrm>
          <a:prstGeom prst="rect">
            <a:avLst/>
          </a:prstGeom>
        </p:spPr>
        <p:txBody>
          <a:bodyPr wrap="none">
            <a:spAutoFit/>
          </a:bodyPr>
          <a:lstStyle/>
          <a:p>
            <a:r>
              <a:rPr lang="en-US" sz="4000" b="1" dirty="0" smtClean="0">
                <a:solidFill>
                  <a:srgbClr val="C00000"/>
                </a:solidFill>
                <a:effectLst>
                  <a:glow rad="317500">
                    <a:schemeClr val="bg1"/>
                  </a:glow>
                </a:effectLst>
                <a:latin typeface="Calibri" charset="0"/>
              </a:rPr>
              <a:t>Expanded</a:t>
            </a:r>
            <a:endParaRPr lang="en-US" sz="1600" dirty="0">
              <a:solidFill>
                <a:srgbClr val="C00000"/>
              </a:solidFill>
              <a:effectLst>
                <a:glow rad="317500">
                  <a:schemeClr val="bg1"/>
                </a:glow>
              </a:effectLst>
            </a:endParaRPr>
          </a:p>
        </p:txBody>
      </p:sp>
      <p:sp>
        <p:nvSpPr>
          <p:cNvPr id="25" name="Rectangle 24"/>
          <p:cNvSpPr/>
          <p:nvPr/>
        </p:nvSpPr>
        <p:spPr>
          <a:xfrm>
            <a:off x="9662121" y="435139"/>
            <a:ext cx="2239716" cy="707886"/>
          </a:xfrm>
          <a:prstGeom prst="rect">
            <a:avLst/>
          </a:prstGeom>
          <a:solidFill>
            <a:schemeClr val="bg1"/>
          </a:solidFill>
        </p:spPr>
        <p:txBody>
          <a:bodyPr wrap="none">
            <a:spAutoFit/>
          </a:bodyPr>
          <a:lstStyle/>
          <a:p>
            <a:r>
              <a:rPr lang="en-US" sz="4000" b="1" dirty="0" smtClean="0">
                <a:solidFill>
                  <a:srgbClr val="C00000"/>
                </a:solidFill>
                <a:effectLst/>
                <a:latin typeface="Calibri" charset="0"/>
              </a:rPr>
              <a:t>(HMP1-II)</a:t>
            </a:r>
            <a:endParaRPr lang="en-US" sz="1600" dirty="0">
              <a:solidFill>
                <a:srgbClr val="C00000"/>
              </a:solidFill>
              <a:effectLst/>
            </a:endParaRPr>
          </a:p>
        </p:txBody>
      </p:sp>
      <p:grpSp>
        <p:nvGrpSpPr>
          <p:cNvPr id="27" name="Group 26"/>
          <p:cNvGrpSpPr/>
          <p:nvPr/>
        </p:nvGrpSpPr>
        <p:grpSpPr>
          <a:xfrm>
            <a:off x="1913432" y="54224"/>
            <a:ext cx="342130" cy="286220"/>
            <a:chOff x="1827131" y="125293"/>
            <a:chExt cx="342130" cy="224664"/>
          </a:xfrm>
        </p:grpSpPr>
        <p:cxnSp>
          <p:nvCxnSpPr>
            <p:cNvPr id="10" name="Straight Connector 9"/>
            <p:cNvCxnSpPr/>
            <p:nvPr/>
          </p:nvCxnSpPr>
          <p:spPr>
            <a:xfrm>
              <a:off x="1827131" y="125293"/>
              <a:ext cx="171065" cy="224664"/>
            </a:xfrm>
            <a:prstGeom prst="line">
              <a:avLst/>
            </a:prstGeom>
            <a:ln w="5715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1998196" y="125293"/>
              <a:ext cx="171065" cy="224664"/>
            </a:xfrm>
            <a:prstGeom prst="line">
              <a:avLst/>
            </a:prstGeom>
            <a:ln w="57150" cap="rnd">
              <a:solidFill>
                <a:srgbClr val="C00000"/>
              </a:solidFill>
              <a:round/>
            </a:ln>
          </p:spPr>
          <p:style>
            <a:lnRef idx="1">
              <a:schemeClr val="accent1"/>
            </a:lnRef>
            <a:fillRef idx="0">
              <a:schemeClr val="accent1"/>
            </a:fillRef>
            <a:effectRef idx="0">
              <a:schemeClr val="accent1"/>
            </a:effectRef>
            <a:fontRef idx="minor">
              <a:schemeClr val="tx1"/>
            </a:fontRef>
          </p:style>
        </p:cxnSp>
      </p:grpSp>
      <p:cxnSp>
        <p:nvCxnSpPr>
          <p:cNvPr id="28" name="Straight Connector 27"/>
          <p:cNvCxnSpPr/>
          <p:nvPr/>
        </p:nvCxnSpPr>
        <p:spPr>
          <a:xfrm flipV="1">
            <a:off x="8107658" y="241779"/>
            <a:ext cx="1463024" cy="642845"/>
          </a:xfrm>
          <a:prstGeom prst="line">
            <a:avLst/>
          </a:prstGeom>
          <a:ln w="57150" cap="rnd">
            <a:solidFill>
              <a:srgbClr val="C00000"/>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7039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fade">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par>
                                <p:cTn id="44" presetID="10" presetClass="entr" presetSubtype="0"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par>
                                <p:cTn id="47" presetID="10"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par>
                                <p:cTn id="50" presetID="10" presetClass="entr" presetSubtype="0"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Calibri" panose="020F0502020204030204" pitchFamily="34" charset="0"/>
              </a:rPr>
              <a:t>Ecology of </a:t>
            </a:r>
            <a:r>
              <a:rPr lang="en-US" dirty="0" smtClean="0">
                <a:latin typeface="Cambria" panose="02040503050406030204" pitchFamily="18" charset="0"/>
              </a:rPr>
              <a:t>~</a:t>
            </a:r>
            <a:r>
              <a:rPr lang="en-US" dirty="0" smtClean="0">
                <a:latin typeface="Calibri" panose="020F0502020204030204" pitchFamily="34" charset="0"/>
              </a:rPr>
              <a:t>700 human microbiome samples (HMP)</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solidFill>
                  <a:prstClr val="black">
                    <a:tint val="75000"/>
                  </a:prstClr>
                </a:solidFill>
              </a:rPr>
              <a:pPr/>
              <a:t>4/24/2019</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ED1879-D594-7048-AD12-28363999EDA9}" type="slidenum">
              <a:rPr lang="en-US" smtClean="0">
                <a:solidFill>
                  <a:prstClr val="black">
                    <a:tint val="75000"/>
                  </a:prstClr>
                </a:solidFill>
              </a:rPr>
              <a:pPr/>
              <a:t>16</a:t>
            </a:fld>
            <a:endParaRPr lang="en-US" dirty="0">
              <a:solidFill>
                <a:prstClr val="black">
                  <a:tint val="75000"/>
                </a:prstClr>
              </a:solidFill>
            </a:endParaRPr>
          </a:p>
        </p:txBody>
      </p:sp>
      <p:pic>
        <p:nvPicPr>
          <p:cNvPr id="7" name="Picture 6" descr="C:\Documents and Settings\CHUTTENH\Desktop\bitmap.png"/>
          <p:cNvPicPr>
            <a:picLocks noChangeAspect="1" noChangeArrowheads="1"/>
          </p:cNvPicPr>
          <p:nvPr/>
        </p:nvPicPr>
        <p:blipFill rotWithShape="1">
          <a:blip r:embed="rId2" cstate="print"/>
          <a:srcRect r="1640" b="8208"/>
          <a:stretch/>
        </p:blipFill>
        <p:spPr bwMode="auto">
          <a:xfrm>
            <a:off x="2170976" y="1065574"/>
            <a:ext cx="5471367" cy="5400304"/>
          </a:xfrm>
          <a:prstGeom prst="rect">
            <a:avLst/>
          </a:prstGeom>
          <a:noFill/>
        </p:spPr>
      </p:pic>
      <p:sp>
        <p:nvSpPr>
          <p:cNvPr id="8" name="Rectangle 7"/>
          <p:cNvSpPr/>
          <p:nvPr/>
        </p:nvSpPr>
        <p:spPr bwMode="auto">
          <a:xfrm>
            <a:off x="2551976" y="1854653"/>
            <a:ext cx="838200" cy="457200"/>
          </a:xfrm>
          <a:prstGeom prst="rect">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FFFFFF"/>
              </a:solidFill>
            </a:endParaRPr>
          </a:p>
        </p:txBody>
      </p:sp>
      <p:sp>
        <p:nvSpPr>
          <p:cNvPr id="9" name="Rectangle 8"/>
          <p:cNvSpPr/>
          <p:nvPr/>
        </p:nvSpPr>
        <p:spPr bwMode="auto">
          <a:xfrm>
            <a:off x="7040281" y="5921115"/>
            <a:ext cx="388495" cy="419790"/>
          </a:xfrm>
          <a:prstGeom prst="rect">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FFFFFF"/>
              </a:solidFill>
            </a:endParaRPr>
          </a:p>
        </p:txBody>
      </p:sp>
      <p:sp>
        <p:nvSpPr>
          <p:cNvPr id="10" name="Rectangle 9"/>
          <p:cNvSpPr/>
          <p:nvPr/>
        </p:nvSpPr>
        <p:spPr bwMode="auto">
          <a:xfrm>
            <a:off x="3390176" y="2311853"/>
            <a:ext cx="2667000" cy="2514600"/>
          </a:xfrm>
          <a:prstGeom prst="rect">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FFFFFF"/>
              </a:solidFill>
            </a:endParaRPr>
          </a:p>
        </p:txBody>
      </p:sp>
      <p:sp>
        <p:nvSpPr>
          <p:cNvPr id="11" name="Rectangle 10"/>
          <p:cNvSpPr/>
          <p:nvPr/>
        </p:nvSpPr>
        <p:spPr bwMode="auto">
          <a:xfrm>
            <a:off x="6052179" y="4831450"/>
            <a:ext cx="995597" cy="1084288"/>
          </a:xfrm>
          <a:prstGeom prst="rect">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FFFFFF"/>
              </a:solidFill>
            </a:endParaRPr>
          </a:p>
        </p:txBody>
      </p:sp>
      <p:sp>
        <p:nvSpPr>
          <p:cNvPr id="12" name="TextBox 11"/>
          <p:cNvSpPr txBox="1"/>
          <p:nvPr/>
        </p:nvSpPr>
        <p:spPr>
          <a:xfrm>
            <a:off x="8419376" y="1930853"/>
            <a:ext cx="2133600" cy="461665"/>
          </a:xfrm>
          <a:prstGeom prst="rect">
            <a:avLst/>
          </a:prstGeom>
          <a:noFill/>
        </p:spPr>
        <p:txBody>
          <a:bodyPr wrap="square" rtlCol="0">
            <a:spAutoFit/>
          </a:bodyPr>
          <a:lstStyle/>
          <a:p>
            <a:pPr eaLnBrk="0" fontAlgn="base" hangingPunct="0">
              <a:spcBef>
                <a:spcPct val="0"/>
              </a:spcBef>
              <a:spcAft>
                <a:spcPct val="0"/>
              </a:spcAft>
            </a:pPr>
            <a:r>
              <a:rPr lang="en-US" sz="2400" dirty="0" smtClean="0">
                <a:solidFill>
                  <a:srgbClr val="FF9900"/>
                </a:solidFill>
                <a:effectLst>
                  <a:glow>
                    <a:schemeClr val="bg1"/>
                  </a:glow>
                </a:effectLst>
                <a:latin typeface="Calibri" panose="020F0502020204030204" pitchFamily="34" charset="0"/>
              </a:rPr>
              <a:t>Skin (nares)</a:t>
            </a:r>
            <a:endParaRPr lang="en-US" sz="2400" dirty="0">
              <a:solidFill>
                <a:srgbClr val="FF9900"/>
              </a:solidFill>
              <a:effectLst>
                <a:glow>
                  <a:schemeClr val="bg1"/>
                </a:glow>
              </a:effectLst>
              <a:latin typeface="Calibri" panose="020F0502020204030204" pitchFamily="34" charset="0"/>
            </a:endParaRPr>
          </a:p>
        </p:txBody>
      </p:sp>
      <p:sp>
        <p:nvSpPr>
          <p:cNvPr id="13" name="TextBox 12"/>
          <p:cNvSpPr txBox="1"/>
          <p:nvPr/>
        </p:nvSpPr>
        <p:spPr>
          <a:xfrm>
            <a:off x="8419376" y="2940324"/>
            <a:ext cx="2133600" cy="1200329"/>
          </a:xfrm>
          <a:prstGeom prst="rect">
            <a:avLst/>
          </a:prstGeom>
          <a:noFill/>
        </p:spPr>
        <p:txBody>
          <a:bodyPr wrap="square" rtlCol="0">
            <a:spAutoFit/>
          </a:bodyPr>
          <a:lstStyle/>
          <a:p>
            <a:pPr eaLnBrk="0" fontAlgn="base" hangingPunct="0">
              <a:spcBef>
                <a:spcPct val="0"/>
              </a:spcBef>
              <a:spcAft>
                <a:spcPct val="0"/>
              </a:spcAft>
            </a:pPr>
            <a:r>
              <a:rPr lang="en-US" sz="2400" dirty="0" smtClean="0">
                <a:solidFill>
                  <a:srgbClr val="3F753F"/>
                </a:solidFill>
                <a:effectLst>
                  <a:glow>
                    <a:schemeClr val="bg1"/>
                  </a:glow>
                </a:effectLst>
                <a:latin typeface="Calibri" panose="020F0502020204030204" pitchFamily="34" charset="0"/>
              </a:rPr>
              <a:t>Oral (plaque)</a:t>
            </a:r>
          </a:p>
          <a:p>
            <a:pPr eaLnBrk="0" fontAlgn="base" hangingPunct="0">
              <a:spcBef>
                <a:spcPct val="0"/>
              </a:spcBef>
              <a:spcAft>
                <a:spcPct val="0"/>
              </a:spcAft>
            </a:pPr>
            <a:r>
              <a:rPr lang="en-US" sz="2400" dirty="0" smtClean="0">
                <a:solidFill>
                  <a:srgbClr val="FF0000"/>
                </a:solidFill>
                <a:effectLst>
                  <a:glow>
                    <a:schemeClr val="bg1"/>
                  </a:glow>
                </a:effectLst>
                <a:latin typeface="Calibri" panose="020F0502020204030204" pitchFamily="34" charset="0"/>
              </a:rPr>
              <a:t>Oral (cheek)</a:t>
            </a:r>
          </a:p>
          <a:p>
            <a:pPr eaLnBrk="0" fontAlgn="base" hangingPunct="0">
              <a:spcBef>
                <a:spcPct val="0"/>
              </a:spcBef>
              <a:spcAft>
                <a:spcPct val="0"/>
              </a:spcAft>
            </a:pPr>
            <a:r>
              <a:rPr lang="en-US" sz="2400" dirty="0" smtClean="0">
                <a:solidFill>
                  <a:srgbClr val="864310"/>
                </a:solidFill>
                <a:effectLst>
                  <a:glow>
                    <a:schemeClr val="bg1"/>
                  </a:glow>
                </a:effectLst>
                <a:latin typeface="Calibri" panose="020F0502020204030204" pitchFamily="34" charset="0"/>
              </a:rPr>
              <a:t>Oral (tongue)</a:t>
            </a:r>
            <a:endParaRPr lang="en-US" sz="2400" dirty="0">
              <a:solidFill>
                <a:srgbClr val="864310"/>
              </a:solidFill>
              <a:effectLst>
                <a:glow>
                  <a:schemeClr val="bg1"/>
                </a:glow>
              </a:effectLst>
              <a:latin typeface="Calibri" panose="020F0502020204030204" pitchFamily="34" charset="0"/>
            </a:endParaRPr>
          </a:p>
        </p:txBody>
      </p:sp>
      <p:sp>
        <p:nvSpPr>
          <p:cNvPr id="14" name="TextBox 13"/>
          <p:cNvSpPr txBox="1"/>
          <p:nvPr/>
        </p:nvSpPr>
        <p:spPr>
          <a:xfrm>
            <a:off x="8419376" y="5126788"/>
            <a:ext cx="2133600" cy="461665"/>
          </a:xfrm>
          <a:prstGeom prst="rect">
            <a:avLst/>
          </a:prstGeom>
          <a:noFill/>
        </p:spPr>
        <p:txBody>
          <a:bodyPr wrap="square" rtlCol="0">
            <a:spAutoFit/>
          </a:bodyPr>
          <a:lstStyle/>
          <a:p>
            <a:pPr eaLnBrk="0" fontAlgn="base" hangingPunct="0">
              <a:spcBef>
                <a:spcPct val="0"/>
              </a:spcBef>
              <a:spcAft>
                <a:spcPct val="0"/>
              </a:spcAft>
            </a:pPr>
            <a:r>
              <a:rPr lang="en-US" sz="2400" dirty="0" smtClean="0">
                <a:solidFill>
                  <a:srgbClr val="9900FF"/>
                </a:solidFill>
                <a:effectLst>
                  <a:glow>
                    <a:schemeClr val="bg1"/>
                  </a:glow>
                </a:effectLst>
                <a:latin typeface="Calibri" panose="020F0502020204030204" pitchFamily="34" charset="0"/>
              </a:rPr>
              <a:t>Gut (stool)</a:t>
            </a:r>
            <a:endParaRPr lang="en-US" sz="2400" dirty="0">
              <a:solidFill>
                <a:srgbClr val="9900FF"/>
              </a:solidFill>
              <a:effectLst>
                <a:glow>
                  <a:schemeClr val="bg1"/>
                </a:glow>
              </a:effectLst>
              <a:latin typeface="Calibri" panose="020F0502020204030204" pitchFamily="34" charset="0"/>
            </a:endParaRPr>
          </a:p>
        </p:txBody>
      </p:sp>
      <p:sp>
        <p:nvSpPr>
          <p:cNvPr id="15" name="TextBox 14"/>
          <p:cNvSpPr txBox="1"/>
          <p:nvPr/>
        </p:nvSpPr>
        <p:spPr>
          <a:xfrm>
            <a:off x="8419376" y="5888788"/>
            <a:ext cx="2133600" cy="461665"/>
          </a:xfrm>
          <a:prstGeom prst="rect">
            <a:avLst/>
          </a:prstGeom>
          <a:noFill/>
        </p:spPr>
        <p:txBody>
          <a:bodyPr wrap="square" rtlCol="0">
            <a:spAutoFit/>
          </a:bodyPr>
          <a:lstStyle/>
          <a:p>
            <a:pPr eaLnBrk="0" fontAlgn="base" hangingPunct="0">
              <a:spcBef>
                <a:spcPct val="0"/>
              </a:spcBef>
              <a:spcAft>
                <a:spcPct val="0"/>
              </a:spcAft>
            </a:pPr>
            <a:r>
              <a:rPr lang="en-US" sz="2400" dirty="0" smtClean="0">
                <a:solidFill>
                  <a:srgbClr val="002060"/>
                </a:solidFill>
                <a:effectLst>
                  <a:glow>
                    <a:schemeClr val="bg1"/>
                  </a:glow>
                </a:effectLst>
                <a:latin typeface="Calibri" panose="020F0502020204030204" pitchFamily="34" charset="0"/>
              </a:rPr>
              <a:t>Vaginal (fornix)</a:t>
            </a:r>
            <a:endParaRPr lang="en-US" sz="2400" dirty="0">
              <a:solidFill>
                <a:srgbClr val="002060"/>
              </a:solidFill>
              <a:effectLst>
                <a:glow>
                  <a:schemeClr val="bg1"/>
                </a:glow>
              </a:effectLst>
              <a:latin typeface="Calibri" panose="020F0502020204030204" pitchFamily="34" charset="0"/>
            </a:endParaRPr>
          </a:p>
        </p:txBody>
      </p:sp>
      <p:sp>
        <p:nvSpPr>
          <p:cNvPr id="16" name="Rectangle 15"/>
          <p:cNvSpPr/>
          <p:nvPr/>
        </p:nvSpPr>
        <p:spPr>
          <a:xfrm>
            <a:off x="6796979" y="6465877"/>
            <a:ext cx="4876800" cy="338554"/>
          </a:xfrm>
          <a:prstGeom prst="rect">
            <a:avLst/>
          </a:prstGeom>
        </p:spPr>
        <p:txBody>
          <a:bodyPr wrap="square">
            <a:spAutoFit/>
          </a:bodyPr>
          <a:lstStyle/>
          <a:p>
            <a:pPr algn="r" eaLnBrk="0" fontAlgn="base" hangingPunct="0">
              <a:spcBef>
                <a:spcPct val="0"/>
              </a:spcBef>
              <a:spcAft>
                <a:spcPct val="0"/>
              </a:spcAft>
            </a:pPr>
            <a:r>
              <a:rPr lang="en-US" sz="1600" dirty="0" smtClean="0">
                <a:solidFill>
                  <a:srgbClr val="00B050"/>
                </a:solidFill>
                <a:latin typeface="Consolas" panose="020B0609020204030204" pitchFamily="49" charset="0"/>
                <a:cs typeface="Consolas" panose="020B0609020204030204" pitchFamily="49" charset="0"/>
              </a:rPr>
              <a:t>MetaPhlAn(2) &amp; hclust2</a:t>
            </a:r>
            <a:endParaRPr lang="en-US" sz="1600" dirty="0">
              <a:solidFill>
                <a:srgbClr val="00B050"/>
              </a:solidFill>
              <a:latin typeface="Consolas" panose="020B0609020204030204" pitchFamily="49" charset="0"/>
              <a:cs typeface="Consolas" panose="020B0609020204030204" pitchFamily="49" charset="0"/>
            </a:endParaRPr>
          </a:p>
        </p:txBody>
      </p:sp>
      <p:sp>
        <p:nvSpPr>
          <p:cNvPr id="17" name="TextBox 16"/>
          <p:cNvSpPr txBox="1"/>
          <p:nvPr/>
        </p:nvSpPr>
        <p:spPr>
          <a:xfrm>
            <a:off x="7566143" y="5971573"/>
            <a:ext cx="641522" cy="369332"/>
          </a:xfrm>
          <a:prstGeom prst="rect">
            <a:avLst/>
          </a:prstGeom>
          <a:noFill/>
        </p:spPr>
        <p:txBody>
          <a:bodyPr wrap="none" rtlCol="0">
            <a:spAutoFit/>
          </a:bodyPr>
          <a:lstStyle/>
          <a:p>
            <a:r>
              <a:rPr lang="en-US" dirty="0" smtClean="0"/>
              <a:t>0.1%</a:t>
            </a:r>
            <a:endParaRPr lang="en-US" dirty="0"/>
          </a:p>
        </p:txBody>
      </p:sp>
      <p:sp>
        <p:nvSpPr>
          <p:cNvPr id="18" name="TextBox 17"/>
          <p:cNvSpPr txBox="1"/>
          <p:nvPr/>
        </p:nvSpPr>
        <p:spPr>
          <a:xfrm>
            <a:off x="7566143" y="4605146"/>
            <a:ext cx="466794" cy="369332"/>
          </a:xfrm>
          <a:prstGeom prst="rect">
            <a:avLst/>
          </a:prstGeom>
          <a:noFill/>
        </p:spPr>
        <p:txBody>
          <a:bodyPr wrap="none" rtlCol="0">
            <a:spAutoFit/>
          </a:bodyPr>
          <a:lstStyle/>
          <a:p>
            <a:r>
              <a:rPr lang="en-US" dirty="0" smtClean="0"/>
              <a:t>1%</a:t>
            </a:r>
            <a:endParaRPr lang="en-US" dirty="0"/>
          </a:p>
        </p:txBody>
      </p:sp>
      <p:sp>
        <p:nvSpPr>
          <p:cNvPr id="19" name="TextBox 18"/>
          <p:cNvSpPr txBox="1"/>
          <p:nvPr/>
        </p:nvSpPr>
        <p:spPr>
          <a:xfrm>
            <a:off x="7566143" y="3140758"/>
            <a:ext cx="583814" cy="369332"/>
          </a:xfrm>
          <a:prstGeom prst="rect">
            <a:avLst/>
          </a:prstGeom>
          <a:noFill/>
        </p:spPr>
        <p:txBody>
          <a:bodyPr wrap="none" rtlCol="0">
            <a:spAutoFit/>
          </a:bodyPr>
          <a:lstStyle/>
          <a:p>
            <a:r>
              <a:rPr lang="en-US" dirty="0" smtClean="0"/>
              <a:t>10%</a:t>
            </a:r>
            <a:endParaRPr lang="en-US" dirty="0"/>
          </a:p>
        </p:txBody>
      </p:sp>
      <p:sp>
        <p:nvSpPr>
          <p:cNvPr id="20" name="TextBox 19"/>
          <p:cNvSpPr txBox="1"/>
          <p:nvPr/>
        </p:nvSpPr>
        <p:spPr>
          <a:xfrm>
            <a:off x="7566143" y="1671510"/>
            <a:ext cx="700833" cy="369332"/>
          </a:xfrm>
          <a:prstGeom prst="rect">
            <a:avLst/>
          </a:prstGeom>
          <a:noFill/>
        </p:spPr>
        <p:txBody>
          <a:bodyPr wrap="none" rtlCol="0">
            <a:spAutoFit/>
          </a:bodyPr>
          <a:lstStyle/>
          <a:p>
            <a:r>
              <a:rPr lang="en-US" dirty="0" smtClean="0"/>
              <a:t>100%</a:t>
            </a:r>
            <a:endParaRPr lang="en-US" dirty="0"/>
          </a:p>
        </p:txBody>
      </p:sp>
      <p:sp>
        <p:nvSpPr>
          <p:cNvPr id="21" name="TextBox 20"/>
          <p:cNvSpPr txBox="1"/>
          <p:nvPr/>
        </p:nvSpPr>
        <p:spPr>
          <a:xfrm rot="16200000">
            <a:off x="-234676" y="3690348"/>
            <a:ext cx="4408218" cy="707886"/>
          </a:xfrm>
          <a:prstGeom prst="rect">
            <a:avLst/>
          </a:prstGeom>
          <a:solidFill>
            <a:schemeClr val="bg1"/>
          </a:solidFill>
        </p:spPr>
        <p:txBody>
          <a:bodyPr wrap="square" rtlCol="0">
            <a:spAutoFit/>
          </a:bodyPr>
          <a:lstStyle/>
          <a:p>
            <a:pPr algn="ctr"/>
            <a:r>
              <a:rPr lang="en-US" sz="2000" dirty="0" smtClean="0"/>
              <a:t>The 64 most abundant </a:t>
            </a:r>
          </a:p>
          <a:p>
            <a:pPr algn="ctr"/>
            <a:r>
              <a:rPr lang="en-US" sz="2000" b="1" u="sng" dirty="0" smtClean="0"/>
              <a:t>species</a:t>
            </a:r>
            <a:r>
              <a:rPr lang="en-US" sz="2000" b="1" dirty="0" smtClean="0"/>
              <a:t> </a:t>
            </a:r>
            <a:r>
              <a:rPr lang="en-US" sz="2000" dirty="0" smtClean="0"/>
              <a:t>across HMP samples</a:t>
            </a:r>
            <a:endParaRPr lang="en-US" sz="2000" dirty="0"/>
          </a:p>
        </p:txBody>
      </p:sp>
      <p:sp>
        <p:nvSpPr>
          <p:cNvPr id="24" name="Rectangle 23"/>
          <p:cNvSpPr/>
          <p:nvPr/>
        </p:nvSpPr>
        <p:spPr>
          <a:xfrm>
            <a:off x="4081841" y="6430940"/>
            <a:ext cx="1822935" cy="369332"/>
          </a:xfrm>
          <a:prstGeom prst="rect">
            <a:avLst/>
          </a:prstGeom>
          <a:solidFill>
            <a:schemeClr val="bg1"/>
          </a:solidFill>
        </p:spPr>
        <p:txBody>
          <a:bodyPr wrap="none">
            <a:spAutoFit/>
          </a:bodyPr>
          <a:lstStyle/>
          <a:p>
            <a:r>
              <a:rPr lang="en-US" dirty="0" smtClean="0"/>
              <a:t>←700 samples →</a:t>
            </a:r>
            <a:endParaRPr lang="en-US" dirty="0"/>
          </a:p>
        </p:txBody>
      </p:sp>
    </p:spTree>
    <p:extLst>
      <p:ext uri="{BB962C8B-B14F-4D97-AF65-F5344CB8AC3E}">
        <p14:creationId xmlns:p14="http://schemas.microsoft.com/office/powerpoint/2010/main" val="847519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p:bldP spid="13" grpId="0"/>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Taxonomic binning of </a:t>
            </a:r>
            <a:r>
              <a:rPr lang="en-US" dirty="0" err="1" smtClean="0"/>
              <a:t>metagenomic</a:t>
            </a:r>
            <a:r>
              <a:rPr lang="en-US" dirty="0" smtClean="0"/>
              <a:t> reads</a:t>
            </a:r>
            <a:endParaRPr lang="en-US" dirty="0"/>
          </a:p>
        </p:txBody>
      </p:sp>
      <p:sp>
        <p:nvSpPr>
          <p:cNvPr id="3" name="Content Placeholder 2"/>
          <p:cNvSpPr>
            <a:spLocks noGrp="1"/>
          </p:cNvSpPr>
          <p:nvPr>
            <p:ph idx="1"/>
          </p:nvPr>
        </p:nvSpPr>
        <p:spPr>
          <a:xfrm>
            <a:off x="4541537" y="2057415"/>
            <a:ext cx="5303462" cy="1412051"/>
          </a:xfrm>
        </p:spPr>
        <p:txBody>
          <a:bodyPr/>
          <a:lstStyle/>
          <a:p>
            <a:pPr marL="0" indent="0">
              <a:buNone/>
            </a:pPr>
            <a:r>
              <a:rPr lang="en-US" dirty="0" smtClean="0"/>
              <a:t>Similar to marker-gene logic, with fast hashing of read </a:t>
            </a:r>
            <a:r>
              <a:rPr lang="en-US" i="1" dirty="0" smtClean="0"/>
              <a:t>k</a:t>
            </a:r>
            <a:r>
              <a:rPr lang="en-US" dirty="0" smtClean="0"/>
              <a:t>-</a:t>
            </a:r>
            <a:r>
              <a:rPr lang="en-US" dirty="0" err="1" smtClean="0"/>
              <a:t>mers</a:t>
            </a:r>
            <a:r>
              <a:rPr lang="en-US" dirty="0" smtClean="0"/>
              <a:t> in place of mapping/alignment to genes. </a:t>
            </a:r>
          </a:p>
        </p:txBody>
      </p:sp>
      <p:sp>
        <p:nvSpPr>
          <p:cNvPr id="4" name="Date Placeholder 3"/>
          <p:cNvSpPr>
            <a:spLocks noGrp="1"/>
          </p:cNvSpPr>
          <p:nvPr>
            <p:ph type="dt" sz="half" idx="10"/>
          </p:nvPr>
        </p:nvSpPr>
        <p:spPr/>
        <p:txBody>
          <a:bodyPr/>
          <a:lstStyle/>
          <a:p>
            <a:fld id="{149AB08A-B8FE-2744-A176-508EFC0AA4E9}" type="datetime1">
              <a:rPr lang="en-US" smtClean="0"/>
              <a:t>4/24/2019</a:t>
            </a:fld>
            <a:endParaRPr lang="en-US" dirty="0"/>
          </a:p>
        </p:txBody>
      </p:sp>
      <p:sp>
        <p:nvSpPr>
          <p:cNvPr id="5" name="Slide Number Placeholder 4"/>
          <p:cNvSpPr>
            <a:spLocks noGrp="1"/>
          </p:cNvSpPr>
          <p:nvPr>
            <p:ph type="sldNum" sz="quarter" idx="12"/>
          </p:nvPr>
        </p:nvSpPr>
        <p:spPr/>
        <p:txBody>
          <a:bodyPr/>
          <a:lstStyle/>
          <a:p>
            <a:fld id="{0CED1879-D594-7048-AD12-28363999EDA9}" type="slidenum">
              <a:rPr lang="en-US" smtClean="0"/>
              <a:t>17</a:t>
            </a:fld>
            <a:endParaRPr lang="en-US"/>
          </a:p>
        </p:txBody>
      </p:sp>
      <p:pic>
        <p:nvPicPr>
          <p:cNvPr id="2050" name="Picture 2" descr="Image result for new york times microbial phylogeny"/>
          <p:cNvPicPr>
            <a:picLocks noChangeAspect="1" noChangeArrowheads="1"/>
          </p:cNvPicPr>
          <p:nvPr/>
        </p:nvPicPr>
        <p:blipFill rotWithShape="1">
          <a:blip r:embed="rId2">
            <a:extLst>
              <a:ext uri="{28A0092B-C50C-407E-A947-70E740481C1C}">
                <a14:useLocalDpi xmlns:a14="http://schemas.microsoft.com/office/drawing/2010/main" val="0"/>
              </a:ext>
            </a:extLst>
          </a:blip>
          <a:srcRect t="13952"/>
          <a:stretch/>
        </p:blipFill>
        <p:spPr bwMode="auto">
          <a:xfrm>
            <a:off x="518221" y="2325586"/>
            <a:ext cx="3840438" cy="384658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756812" y="2234147"/>
            <a:ext cx="944490" cy="369332"/>
          </a:xfrm>
          <a:prstGeom prst="rect">
            <a:avLst/>
          </a:prstGeom>
        </p:spPr>
        <p:txBody>
          <a:bodyPr wrap="none">
            <a:spAutoFit/>
          </a:bodyPr>
          <a:lstStyle/>
          <a:p>
            <a:pPr algn="ctr"/>
            <a:r>
              <a:rPr lang="en-US" b="1" dirty="0" smtClean="0">
                <a:effectLst>
                  <a:glow rad="127000">
                    <a:schemeClr val="bg1"/>
                  </a:glow>
                </a:effectLst>
                <a:latin typeface="Consolas" panose="020B0609020204030204" pitchFamily="49" charset="0"/>
              </a:rPr>
              <a:t>GGCTAG</a:t>
            </a:r>
          </a:p>
        </p:txBody>
      </p:sp>
      <p:sp>
        <p:nvSpPr>
          <p:cNvPr id="16" name="Rectangle 15"/>
          <p:cNvSpPr/>
          <p:nvPr/>
        </p:nvSpPr>
        <p:spPr>
          <a:xfrm>
            <a:off x="299616" y="3697171"/>
            <a:ext cx="944489" cy="369332"/>
          </a:xfrm>
          <a:prstGeom prst="rect">
            <a:avLst/>
          </a:prstGeom>
        </p:spPr>
        <p:txBody>
          <a:bodyPr wrap="none">
            <a:spAutoFit/>
          </a:bodyPr>
          <a:lstStyle/>
          <a:p>
            <a:pPr algn="ctr"/>
            <a:r>
              <a:rPr lang="en-US" b="1" dirty="0" smtClean="0">
                <a:effectLst>
                  <a:glow rad="127000">
                    <a:schemeClr val="bg1"/>
                  </a:glow>
                </a:effectLst>
                <a:latin typeface="Consolas" panose="020B0609020204030204" pitchFamily="49" charset="0"/>
              </a:rPr>
              <a:t>ATTGCA</a:t>
            </a:r>
          </a:p>
        </p:txBody>
      </p:sp>
      <p:sp>
        <p:nvSpPr>
          <p:cNvPr id="17" name="Rectangle 16"/>
          <p:cNvSpPr/>
          <p:nvPr/>
        </p:nvSpPr>
        <p:spPr>
          <a:xfrm>
            <a:off x="1277397" y="5248058"/>
            <a:ext cx="944490" cy="369332"/>
          </a:xfrm>
          <a:prstGeom prst="rect">
            <a:avLst/>
          </a:prstGeom>
        </p:spPr>
        <p:txBody>
          <a:bodyPr wrap="none">
            <a:spAutoFit/>
          </a:bodyPr>
          <a:lstStyle/>
          <a:p>
            <a:pPr algn="ctr"/>
            <a:r>
              <a:rPr lang="en-US" b="1" dirty="0" smtClean="0">
                <a:effectLst>
                  <a:glow rad="127000">
                    <a:schemeClr val="bg1"/>
                  </a:glow>
                </a:effectLst>
                <a:latin typeface="Consolas" panose="020B0609020204030204" pitchFamily="49" charset="0"/>
              </a:rPr>
              <a:t>ATGCAT</a:t>
            </a:r>
          </a:p>
        </p:txBody>
      </p:sp>
      <p:sp>
        <p:nvSpPr>
          <p:cNvPr id="18" name="Rectangle 17"/>
          <p:cNvSpPr/>
          <p:nvPr/>
        </p:nvSpPr>
        <p:spPr>
          <a:xfrm>
            <a:off x="940713" y="3057098"/>
            <a:ext cx="942437" cy="369332"/>
          </a:xfrm>
          <a:prstGeom prst="rect">
            <a:avLst/>
          </a:prstGeom>
        </p:spPr>
        <p:txBody>
          <a:bodyPr wrap="none">
            <a:spAutoFit/>
          </a:bodyPr>
          <a:lstStyle/>
          <a:p>
            <a:pPr algn="ctr"/>
            <a:r>
              <a:rPr lang="en-US" b="1" dirty="0" smtClean="0">
                <a:effectLst>
                  <a:glow rad="127000">
                    <a:schemeClr val="bg1"/>
                  </a:glow>
                </a:effectLst>
                <a:latin typeface="Consolas" panose="020B0609020204030204" pitchFamily="49" charset="0"/>
              </a:rPr>
              <a:t>ACGTAA</a:t>
            </a:r>
          </a:p>
        </p:txBody>
      </p:sp>
      <p:sp>
        <p:nvSpPr>
          <p:cNvPr id="19" name="Rectangle 18"/>
          <p:cNvSpPr/>
          <p:nvPr/>
        </p:nvSpPr>
        <p:spPr>
          <a:xfrm>
            <a:off x="3380496" y="3419278"/>
            <a:ext cx="944490" cy="369332"/>
          </a:xfrm>
          <a:prstGeom prst="rect">
            <a:avLst/>
          </a:prstGeom>
        </p:spPr>
        <p:txBody>
          <a:bodyPr wrap="none">
            <a:spAutoFit/>
          </a:bodyPr>
          <a:lstStyle/>
          <a:p>
            <a:pPr algn="ctr"/>
            <a:r>
              <a:rPr lang="en-US" b="1" dirty="0" smtClean="0">
                <a:effectLst>
                  <a:glow rad="127000">
                    <a:schemeClr val="bg1"/>
                  </a:glow>
                </a:effectLst>
                <a:latin typeface="Consolas" panose="020B0609020204030204" pitchFamily="49" charset="0"/>
              </a:rPr>
              <a:t>CCGATA</a:t>
            </a:r>
          </a:p>
        </p:txBody>
      </p:sp>
      <p:pic>
        <p:nvPicPr>
          <p:cNvPr id="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6438" y="1064116"/>
            <a:ext cx="1920219" cy="4919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35342" y="1006607"/>
            <a:ext cx="9235340" cy="867930"/>
          </a:xfrm>
          <a:prstGeom prst="rect">
            <a:avLst/>
          </a:prstGeom>
        </p:spPr>
        <p:txBody>
          <a:bodyPr wrap="square">
            <a:spAutoFit/>
          </a:bodyPr>
          <a:lstStyle/>
          <a:p>
            <a:pPr lvl="0">
              <a:lnSpc>
                <a:spcPct val="90000"/>
              </a:lnSpc>
              <a:spcBef>
                <a:spcPts val="1000"/>
              </a:spcBef>
            </a:pPr>
            <a:r>
              <a:rPr lang="en-US" sz="2800" b="1" dirty="0">
                <a:solidFill>
                  <a:prstClr val="black"/>
                </a:solidFill>
              </a:rPr>
              <a:t>Kraken</a:t>
            </a:r>
            <a:r>
              <a:rPr lang="en-US" sz="2800" dirty="0">
                <a:solidFill>
                  <a:prstClr val="black"/>
                </a:solidFill>
              </a:rPr>
              <a:t> and </a:t>
            </a:r>
            <a:r>
              <a:rPr lang="en-US" sz="2800" b="1" dirty="0">
                <a:solidFill>
                  <a:prstClr val="black"/>
                </a:solidFill>
              </a:rPr>
              <a:t>Clark</a:t>
            </a:r>
            <a:r>
              <a:rPr lang="en-US" sz="2800" dirty="0">
                <a:solidFill>
                  <a:prstClr val="black"/>
                </a:solidFill>
              </a:rPr>
              <a:t> index </a:t>
            </a:r>
            <a:r>
              <a:rPr lang="en-US" sz="2800" dirty="0" smtClean="0">
                <a:solidFill>
                  <a:prstClr val="black"/>
                </a:solidFill>
              </a:rPr>
              <a:t>informative </a:t>
            </a:r>
            <a:r>
              <a:rPr lang="en-US" sz="2800" i="1" dirty="0" smtClean="0">
                <a:solidFill>
                  <a:prstClr val="black"/>
                </a:solidFill>
              </a:rPr>
              <a:t>k</a:t>
            </a:r>
            <a:r>
              <a:rPr lang="en-US" sz="2800" dirty="0" smtClean="0">
                <a:solidFill>
                  <a:prstClr val="black"/>
                </a:solidFill>
              </a:rPr>
              <a:t>-</a:t>
            </a:r>
            <a:r>
              <a:rPr lang="en-US" sz="2800" dirty="0" err="1" smtClean="0">
                <a:solidFill>
                  <a:prstClr val="black"/>
                </a:solidFill>
              </a:rPr>
              <a:t>mers</a:t>
            </a:r>
            <a:r>
              <a:rPr lang="en-US" sz="2800" dirty="0" smtClean="0">
                <a:solidFill>
                  <a:prstClr val="black"/>
                </a:solidFill>
              </a:rPr>
              <a:t> </a:t>
            </a:r>
            <a:r>
              <a:rPr lang="en-US" sz="2800" dirty="0">
                <a:solidFill>
                  <a:prstClr val="black"/>
                </a:solidFill>
              </a:rPr>
              <a:t>across the tree of life and use them to </a:t>
            </a:r>
            <a:r>
              <a:rPr lang="en-US" sz="2800" dirty="0" smtClean="0">
                <a:solidFill>
                  <a:prstClr val="black"/>
                </a:solidFill>
              </a:rPr>
              <a:t>assign (bin) reads </a:t>
            </a:r>
            <a:r>
              <a:rPr lang="en-US" sz="2800" dirty="0">
                <a:solidFill>
                  <a:prstClr val="black"/>
                </a:solidFill>
              </a:rPr>
              <a:t>to taxa.</a:t>
            </a:r>
          </a:p>
        </p:txBody>
      </p:sp>
      <p:sp>
        <p:nvSpPr>
          <p:cNvPr id="23" name="Content Placeholder 2"/>
          <p:cNvSpPr txBox="1">
            <a:spLocks/>
          </p:cNvSpPr>
          <p:nvPr/>
        </p:nvSpPr>
        <p:spPr>
          <a:xfrm>
            <a:off x="3901464" y="4857703"/>
            <a:ext cx="7320484" cy="30784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LucidaGrande"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75000"/>
              <a:buFont typeface="LucidaGrande"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dirty="0" smtClean="0"/>
          </a:p>
        </p:txBody>
      </p:sp>
      <p:sp>
        <p:nvSpPr>
          <p:cNvPr id="24" name="Content Placeholder 2"/>
          <p:cNvSpPr txBox="1">
            <a:spLocks/>
          </p:cNvSpPr>
          <p:nvPr/>
        </p:nvSpPr>
        <p:spPr>
          <a:xfrm>
            <a:off x="4541537" y="3520439"/>
            <a:ext cx="5303462" cy="14120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LucidaGrande"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75000"/>
              <a:buFont typeface="LucidaGrande"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t>Extra steps needed to infer taxon abundance from </a:t>
            </a:r>
            <a:r>
              <a:rPr lang="en-US" dirty="0" smtClean="0"/>
              <a:t>binned </a:t>
            </a:r>
            <a:r>
              <a:rPr lang="en-US" dirty="0"/>
              <a:t>reads.</a:t>
            </a:r>
          </a:p>
        </p:txBody>
      </p:sp>
      <p:pic>
        <p:nvPicPr>
          <p:cNvPr id="25" name="Picture 2"/>
          <p:cNvPicPr>
            <a:picLocks noChangeAspect="1" noChangeArrowheads="1"/>
          </p:cNvPicPr>
          <p:nvPr/>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t="10144" r="79037" b="59649"/>
          <a:stretch/>
        </p:blipFill>
        <p:spPr bwMode="auto">
          <a:xfrm>
            <a:off x="4743083" y="4617707"/>
            <a:ext cx="2147166" cy="1298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t="10144" r="79037" b="59649"/>
          <a:stretch/>
        </p:blipFill>
        <p:spPr bwMode="auto">
          <a:xfrm>
            <a:off x="7120497" y="4617707"/>
            <a:ext cx="2147166" cy="1298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7000355" y="5457546"/>
            <a:ext cx="2387449" cy="923330"/>
          </a:xfrm>
          <a:prstGeom prst="rect">
            <a:avLst/>
          </a:prstGeom>
        </p:spPr>
        <p:txBody>
          <a:bodyPr wrap="none">
            <a:spAutoFit/>
          </a:bodyPr>
          <a:lstStyle/>
          <a:p>
            <a:pPr algn="ctr"/>
            <a:r>
              <a:rPr lang="en-US" dirty="0" smtClean="0">
                <a:effectLst>
                  <a:glow rad="127000">
                    <a:schemeClr val="bg1"/>
                  </a:glow>
                </a:effectLst>
              </a:rPr>
              <a:t>Reads assigned to </a:t>
            </a:r>
          </a:p>
          <a:p>
            <a:pPr algn="ctr"/>
            <a:r>
              <a:rPr lang="en-US" dirty="0" smtClean="0">
                <a:effectLst>
                  <a:glow rad="127000">
                    <a:schemeClr val="bg1"/>
                  </a:glow>
                </a:effectLst>
              </a:rPr>
              <a:t>genus </a:t>
            </a:r>
            <a:r>
              <a:rPr lang="en-US" i="1" dirty="0" err="1" smtClean="0">
                <a:effectLst>
                  <a:glow rad="127000">
                    <a:schemeClr val="bg1"/>
                  </a:glow>
                </a:effectLst>
              </a:rPr>
              <a:t>Prevotella</a:t>
            </a:r>
            <a:endParaRPr lang="en-US" i="1" dirty="0" smtClean="0">
              <a:effectLst>
                <a:glow rad="127000">
                  <a:schemeClr val="bg1"/>
                </a:glow>
              </a:effectLst>
            </a:endParaRPr>
          </a:p>
          <a:p>
            <a:pPr algn="ctr"/>
            <a:r>
              <a:rPr lang="en-US" dirty="0" smtClean="0">
                <a:effectLst>
                  <a:glow rad="127000">
                    <a:schemeClr val="bg1"/>
                  </a:glow>
                </a:effectLst>
              </a:rPr>
              <a:t>(in order </a:t>
            </a:r>
            <a:r>
              <a:rPr lang="en-US" dirty="0" err="1" smtClean="0">
                <a:effectLst>
                  <a:glow rad="127000">
                    <a:schemeClr val="bg1"/>
                  </a:glow>
                </a:effectLst>
              </a:rPr>
              <a:t>Bacteroidales</a:t>
            </a:r>
            <a:r>
              <a:rPr lang="en-US" dirty="0" smtClean="0">
                <a:effectLst>
                  <a:glow rad="127000">
                    <a:schemeClr val="bg1"/>
                  </a:glow>
                </a:effectLst>
              </a:rPr>
              <a:t>)</a:t>
            </a:r>
          </a:p>
        </p:txBody>
      </p:sp>
      <p:sp>
        <p:nvSpPr>
          <p:cNvPr id="28" name="Rectangle 27"/>
          <p:cNvSpPr/>
          <p:nvPr/>
        </p:nvSpPr>
        <p:spPr>
          <a:xfrm>
            <a:off x="4734516" y="5457546"/>
            <a:ext cx="2018758" cy="923330"/>
          </a:xfrm>
          <a:prstGeom prst="rect">
            <a:avLst/>
          </a:prstGeom>
        </p:spPr>
        <p:txBody>
          <a:bodyPr wrap="none">
            <a:spAutoFit/>
          </a:bodyPr>
          <a:lstStyle/>
          <a:p>
            <a:pPr algn="ctr"/>
            <a:r>
              <a:rPr lang="en-US" dirty="0" smtClean="0">
                <a:effectLst>
                  <a:glow rad="127000">
                    <a:schemeClr val="bg1"/>
                  </a:glow>
                </a:effectLst>
              </a:rPr>
              <a:t>Reads assigned to </a:t>
            </a:r>
          </a:p>
          <a:p>
            <a:pPr algn="ctr"/>
            <a:r>
              <a:rPr lang="en-US" dirty="0" smtClean="0">
                <a:effectLst>
                  <a:glow rad="127000">
                    <a:schemeClr val="bg1"/>
                  </a:glow>
                </a:effectLst>
              </a:rPr>
              <a:t>order </a:t>
            </a:r>
            <a:r>
              <a:rPr lang="en-US" dirty="0" err="1" smtClean="0">
                <a:effectLst>
                  <a:glow rad="127000">
                    <a:schemeClr val="bg1"/>
                  </a:glow>
                </a:effectLst>
              </a:rPr>
              <a:t>Bacteroidales</a:t>
            </a:r>
            <a:endParaRPr lang="en-US" dirty="0">
              <a:effectLst>
                <a:glow rad="127000">
                  <a:schemeClr val="bg1"/>
                </a:glow>
              </a:effectLst>
            </a:endParaRPr>
          </a:p>
          <a:p>
            <a:pPr algn="ctr"/>
            <a:r>
              <a:rPr lang="en-US" dirty="0" smtClean="0">
                <a:effectLst>
                  <a:glow rad="127000">
                    <a:schemeClr val="bg1"/>
                  </a:glow>
                </a:effectLst>
              </a:rPr>
              <a:t>(unknown family)</a:t>
            </a:r>
          </a:p>
        </p:txBody>
      </p:sp>
    </p:spTree>
    <p:extLst>
      <p:ext uri="{BB962C8B-B14F-4D97-AF65-F5344CB8AC3E}">
        <p14:creationId xmlns:p14="http://schemas.microsoft.com/office/powerpoint/2010/main" val="748733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0" end="0"/>
                                            </p:txEl>
                                          </p:spTgt>
                                        </p:tgtEl>
                                        <p:attrNameLst>
                                          <p:attrName>style.visibility</p:attrName>
                                        </p:attrNameLst>
                                      </p:cBhvr>
                                      <p:to>
                                        <p:strVal val="visible"/>
                                      </p:to>
                                    </p:set>
                                    <p:animEffect transition="in" filter="fade">
                                      <p:cBhvr>
                                        <p:cTn id="34" dur="500"/>
                                        <p:tgtEl>
                                          <p:spTgt spid="3">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par>
                                <p:cTn id="50" presetID="10"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10" presetClass="entr" presetSubtype="0" fill="hold"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p:bldP spid="16" grpId="0"/>
      <p:bldP spid="17" grpId="0"/>
      <p:bldP spid="18" grpId="0"/>
      <p:bldP spid="19" grpId="0"/>
      <p:bldP spid="7" grpId="0"/>
      <p:bldP spid="24" grpId="0"/>
      <p:bldP spid="27"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52648" y="2367171"/>
            <a:ext cx="8686705" cy="2123658"/>
          </a:xfrm>
          <a:prstGeom prst="rect">
            <a:avLst/>
          </a:prstGeom>
          <a:noFill/>
        </p:spPr>
        <p:txBody>
          <a:bodyPr wrap="square" rtlCol="0">
            <a:spAutoFit/>
          </a:bodyPr>
          <a:lstStyle/>
          <a:p>
            <a:pPr algn="ctr"/>
            <a:r>
              <a:rPr lang="en-US" sz="6600" dirty="0" smtClean="0"/>
              <a:t>Strain Profiling</a:t>
            </a:r>
            <a:endParaRPr lang="en-US" sz="6600" dirty="0"/>
          </a:p>
          <a:p>
            <a:pPr algn="ctr"/>
            <a:r>
              <a:rPr lang="en-US" sz="6600" dirty="0"/>
              <a:t>(</a:t>
            </a:r>
            <a:r>
              <a:rPr lang="en-US" sz="6600" i="1" dirty="0"/>
              <a:t>by mapping</a:t>
            </a:r>
            <a:r>
              <a:rPr lang="en-US" sz="6600" dirty="0"/>
              <a:t>)</a:t>
            </a:r>
          </a:p>
        </p:txBody>
      </p:sp>
      <p:sp>
        <p:nvSpPr>
          <p:cNvPr id="2" name="Rounded Rectangle 1"/>
          <p:cNvSpPr/>
          <p:nvPr/>
        </p:nvSpPr>
        <p:spPr>
          <a:xfrm>
            <a:off x="243904" y="228636"/>
            <a:ext cx="11704192" cy="6400730"/>
          </a:xfrm>
          <a:prstGeom prst="roundRect">
            <a:avLst>
              <a:gd name="adj" fmla="val 4657"/>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0636579"/>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4379"/>
          <a:stretch/>
        </p:blipFill>
        <p:spPr bwMode="auto">
          <a:xfrm>
            <a:off x="518222" y="1015492"/>
            <a:ext cx="4079658" cy="321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smtClean="0"/>
              <a:t>Gene-level strain profiling</a:t>
            </a:r>
            <a:endParaRPr lang="en-US" dirty="0"/>
          </a:p>
        </p:txBody>
      </p:sp>
      <p:sp>
        <p:nvSpPr>
          <p:cNvPr id="4" name="Date Placeholder 3"/>
          <p:cNvSpPr>
            <a:spLocks noGrp="1"/>
          </p:cNvSpPr>
          <p:nvPr>
            <p:ph type="dt" sz="half" idx="10"/>
          </p:nvPr>
        </p:nvSpPr>
        <p:spPr/>
        <p:txBody>
          <a:bodyPr/>
          <a:lstStyle/>
          <a:p>
            <a:fld id="{F61C376A-F598-5B4F-A8D5-A35E8E160FA5}" type="datetime1">
              <a:rPr lang="en-US" smtClean="0">
                <a:solidFill>
                  <a:prstClr val="black">
                    <a:tint val="75000"/>
                  </a:prstClr>
                </a:solidFill>
              </a:rPr>
              <a:pPr/>
              <a:t>4/24/2019</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ED1879-D594-7048-AD12-28363999EDA9}" type="slidenum">
              <a:rPr lang="en-US" smtClean="0">
                <a:solidFill>
                  <a:prstClr val="black">
                    <a:tint val="75000"/>
                  </a:prstClr>
                </a:solidFill>
              </a:rPr>
              <a:pPr/>
              <a:t>19</a:t>
            </a:fld>
            <a:endParaRPr lang="en-US">
              <a:solidFill>
                <a:prstClr val="black">
                  <a:tint val="75000"/>
                </a:prstClr>
              </a:solidFill>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26" y="4494172"/>
            <a:ext cx="2090738" cy="200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2"/>
          <p:cNvSpPr>
            <a:spLocks/>
          </p:cNvSpPr>
          <p:nvPr/>
        </p:nvSpPr>
        <p:spPr bwMode="auto">
          <a:xfrm>
            <a:off x="2164123" y="4445939"/>
            <a:ext cx="2926048" cy="1923604"/>
          </a:xfrm>
          <a:prstGeom prst="rect">
            <a:avLst/>
          </a:prstGeom>
          <a:noFill/>
          <a:ln w="12700" cap="flat">
            <a:noFill/>
            <a:miter lim="800000"/>
            <a:headEnd type="none" w="med" len="med"/>
            <a:tailEnd type="none" w="med" len="med"/>
          </a:ln>
        </p:spPr>
        <p:txBody>
          <a:bodyPr wrap="square" lIns="0" tIns="0" rIns="0" bIns="0">
            <a:spAutoFit/>
          </a:bodyPr>
          <a:lstStyle/>
          <a:p>
            <a:pPr eaLnBrk="1" hangingPunct="1">
              <a:spcAft>
                <a:spcPts val="600"/>
              </a:spcAft>
              <a:buSzPct val="75000"/>
            </a:pPr>
            <a:r>
              <a:rPr lang="en-US" sz="2500" dirty="0" smtClean="0">
                <a:ea typeface="Gill Sans" charset="0"/>
                <a:cs typeface="Gill Sans" charset="0"/>
                <a:sym typeface="Gill Sans" charset="0"/>
              </a:rPr>
              <a:t>Look for variation in gene presence across samples after mapping reads to species’ </a:t>
            </a:r>
            <a:r>
              <a:rPr lang="en-US" sz="2500" dirty="0" err="1" smtClean="0">
                <a:ea typeface="Gill Sans" charset="0"/>
                <a:cs typeface="Gill Sans" charset="0"/>
                <a:sym typeface="Gill Sans" charset="0"/>
              </a:rPr>
              <a:t>pangenomes</a:t>
            </a:r>
            <a:endParaRPr lang="en-US" sz="2500" dirty="0" smtClean="0">
              <a:solidFill>
                <a:srgbClr val="000000"/>
              </a:solidFill>
              <a:ea typeface="Gill Sans" charset="0"/>
              <a:cs typeface="Gill Sans" charset="0"/>
              <a:sym typeface="Gill Sans" charset="0"/>
            </a:endParaRPr>
          </a:p>
        </p:txBody>
      </p:sp>
      <p:pic>
        <p:nvPicPr>
          <p:cNvPr id="51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41145"/>
          <a:stretch/>
        </p:blipFill>
        <p:spPr bwMode="auto">
          <a:xfrm>
            <a:off x="5254671" y="1064107"/>
            <a:ext cx="3830709" cy="5382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8898"/>
          <a:stretch/>
        </p:blipFill>
        <p:spPr bwMode="auto">
          <a:xfrm>
            <a:off x="9090013" y="1064107"/>
            <a:ext cx="2675205" cy="5382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2"/>
          <p:cNvSpPr>
            <a:spLocks/>
          </p:cNvSpPr>
          <p:nvPr/>
        </p:nvSpPr>
        <p:spPr bwMode="auto">
          <a:xfrm>
            <a:off x="6187439" y="4828681"/>
            <a:ext cx="2377414" cy="246221"/>
          </a:xfrm>
          <a:prstGeom prst="rect">
            <a:avLst/>
          </a:prstGeom>
          <a:noFill/>
          <a:ln w="12700" cap="flat">
            <a:noFill/>
            <a:miter lim="800000"/>
            <a:headEnd type="none" w="med" len="med"/>
            <a:tailEnd type="none" w="med" len="med"/>
          </a:ln>
        </p:spPr>
        <p:txBody>
          <a:bodyPr wrap="square" lIns="0" tIns="0" rIns="0" bIns="0">
            <a:spAutoFit/>
          </a:bodyPr>
          <a:lstStyle/>
          <a:p>
            <a:pPr algn="ctr" eaLnBrk="1" hangingPunct="1">
              <a:spcAft>
                <a:spcPts val="600"/>
              </a:spcAft>
              <a:buSzPct val="75000"/>
            </a:pPr>
            <a:r>
              <a:rPr lang="en-US" sz="1600" dirty="0">
                <a:solidFill>
                  <a:schemeClr val="bg1"/>
                </a:solidFill>
                <a:ea typeface="Gill Sans" charset="0"/>
                <a:cs typeface="Gill Sans" charset="0"/>
                <a:sym typeface="Gill Sans" charset="0"/>
              </a:rPr>
              <a:t>c</a:t>
            </a:r>
            <a:r>
              <a:rPr lang="en-US" sz="1600" dirty="0" smtClean="0">
                <a:solidFill>
                  <a:schemeClr val="bg1"/>
                </a:solidFill>
                <a:ea typeface="Gill Sans" charset="0"/>
                <a:cs typeface="Gill Sans" charset="0"/>
                <a:sym typeface="Gill Sans" charset="0"/>
              </a:rPr>
              <a:t>ore genes of the species</a:t>
            </a:r>
          </a:p>
        </p:txBody>
      </p:sp>
      <p:sp>
        <p:nvSpPr>
          <p:cNvPr id="14" name="Rectangle 2"/>
          <p:cNvSpPr>
            <a:spLocks/>
          </p:cNvSpPr>
          <p:nvPr/>
        </p:nvSpPr>
        <p:spPr bwMode="auto">
          <a:xfrm>
            <a:off x="5181610" y="3246122"/>
            <a:ext cx="2011658" cy="246221"/>
          </a:xfrm>
          <a:prstGeom prst="rect">
            <a:avLst/>
          </a:prstGeom>
          <a:noFill/>
          <a:ln w="12700" cap="flat">
            <a:noFill/>
            <a:miter lim="800000"/>
            <a:headEnd type="none" w="med" len="med"/>
            <a:tailEnd type="none" w="med" len="med"/>
          </a:ln>
        </p:spPr>
        <p:txBody>
          <a:bodyPr wrap="square" lIns="0" tIns="0" rIns="0" bIns="0">
            <a:spAutoFit/>
          </a:bodyPr>
          <a:lstStyle/>
          <a:p>
            <a:pPr algn="ctr" eaLnBrk="1" hangingPunct="1">
              <a:spcAft>
                <a:spcPts val="600"/>
              </a:spcAft>
              <a:buSzPct val="75000"/>
            </a:pPr>
            <a:r>
              <a:rPr lang="en-US" sz="1600" dirty="0" smtClean="0">
                <a:solidFill>
                  <a:schemeClr val="bg1"/>
                </a:solidFill>
                <a:ea typeface="Gill Sans" charset="0"/>
                <a:cs typeface="Gill Sans" charset="0"/>
                <a:sym typeface="Gill Sans" charset="0"/>
              </a:rPr>
              <a:t>subspecies</a:t>
            </a:r>
          </a:p>
        </p:txBody>
      </p:sp>
      <p:sp>
        <p:nvSpPr>
          <p:cNvPr id="15" name="Rectangle 2"/>
          <p:cNvSpPr>
            <a:spLocks/>
          </p:cNvSpPr>
          <p:nvPr/>
        </p:nvSpPr>
        <p:spPr bwMode="auto">
          <a:xfrm>
            <a:off x="7193268" y="3639974"/>
            <a:ext cx="2011658" cy="246221"/>
          </a:xfrm>
          <a:prstGeom prst="rect">
            <a:avLst/>
          </a:prstGeom>
          <a:noFill/>
          <a:ln w="12700" cap="flat">
            <a:noFill/>
            <a:miter lim="800000"/>
            <a:headEnd type="none" w="med" len="med"/>
            <a:tailEnd type="none" w="med" len="med"/>
          </a:ln>
        </p:spPr>
        <p:txBody>
          <a:bodyPr wrap="square" lIns="0" tIns="0" rIns="0" bIns="0">
            <a:spAutoFit/>
          </a:bodyPr>
          <a:lstStyle/>
          <a:p>
            <a:pPr algn="ctr" eaLnBrk="1" hangingPunct="1">
              <a:spcAft>
                <a:spcPts val="600"/>
              </a:spcAft>
              <a:buSzPct val="75000"/>
            </a:pPr>
            <a:r>
              <a:rPr lang="en-US" sz="1600" dirty="0" smtClean="0">
                <a:solidFill>
                  <a:schemeClr val="bg1"/>
                </a:solidFill>
                <a:ea typeface="Gill Sans" charset="0"/>
                <a:cs typeface="Gill Sans" charset="0"/>
                <a:sym typeface="Gill Sans" charset="0"/>
              </a:rPr>
              <a:t>subspecies</a:t>
            </a:r>
          </a:p>
        </p:txBody>
      </p:sp>
      <p:sp>
        <p:nvSpPr>
          <p:cNvPr id="16" name="Rectangle 2"/>
          <p:cNvSpPr>
            <a:spLocks/>
          </p:cNvSpPr>
          <p:nvPr/>
        </p:nvSpPr>
        <p:spPr bwMode="auto">
          <a:xfrm>
            <a:off x="6736073" y="3914291"/>
            <a:ext cx="2011658" cy="246221"/>
          </a:xfrm>
          <a:prstGeom prst="rect">
            <a:avLst/>
          </a:prstGeom>
          <a:noFill/>
          <a:ln w="12700" cap="flat">
            <a:noFill/>
            <a:miter lim="800000"/>
            <a:headEnd type="none" w="med" len="med"/>
            <a:tailEnd type="none" w="med" len="med"/>
          </a:ln>
        </p:spPr>
        <p:txBody>
          <a:bodyPr wrap="square" lIns="0" tIns="0" rIns="0" bIns="0">
            <a:spAutoFit/>
          </a:bodyPr>
          <a:lstStyle/>
          <a:p>
            <a:pPr algn="ctr" eaLnBrk="1" hangingPunct="1">
              <a:spcAft>
                <a:spcPts val="600"/>
              </a:spcAft>
              <a:buSzPct val="75000"/>
            </a:pPr>
            <a:r>
              <a:rPr lang="en-US" sz="1600" dirty="0" smtClean="0">
                <a:solidFill>
                  <a:schemeClr val="bg1"/>
                </a:solidFill>
                <a:ea typeface="Gill Sans" charset="0"/>
                <a:cs typeface="Gill Sans" charset="0"/>
                <a:sym typeface="Gill Sans" charset="0"/>
              </a:rPr>
              <a:t>subspecies</a:t>
            </a:r>
          </a:p>
        </p:txBody>
      </p:sp>
      <p:sp>
        <p:nvSpPr>
          <p:cNvPr id="17" name="Rectangle 2"/>
          <p:cNvSpPr>
            <a:spLocks/>
          </p:cNvSpPr>
          <p:nvPr/>
        </p:nvSpPr>
        <p:spPr bwMode="auto">
          <a:xfrm>
            <a:off x="8930609" y="406149"/>
            <a:ext cx="2926048" cy="553998"/>
          </a:xfrm>
          <a:prstGeom prst="rect">
            <a:avLst/>
          </a:prstGeom>
          <a:noFill/>
          <a:ln w="12700" cap="flat">
            <a:noFill/>
            <a:miter lim="800000"/>
            <a:headEnd type="none" w="med" len="med"/>
            <a:tailEnd type="none" w="med" len="med"/>
          </a:ln>
        </p:spPr>
        <p:txBody>
          <a:bodyPr wrap="square" lIns="0" tIns="0" rIns="0" bIns="0">
            <a:spAutoFit/>
          </a:bodyPr>
          <a:lstStyle/>
          <a:p>
            <a:pPr algn="ctr" eaLnBrk="1" hangingPunct="1">
              <a:spcAft>
                <a:spcPts val="600"/>
              </a:spcAft>
              <a:buSzPct val="75000"/>
            </a:pPr>
            <a:r>
              <a:rPr lang="en-US" dirty="0" smtClean="0">
                <a:ea typeface="Gill Sans" charset="0"/>
                <a:cs typeface="Gill Sans" charset="0"/>
                <a:sym typeface="Gill Sans" charset="0"/>
              </a:rPr>
              <a:t>Associate strain-variable genes with phenotypes/functions</a:t>
            </a:r>
            <a:endParaRPr lang="en-US" dirty="0" smtClean="0">
              <a:solidFill>
                <a:srgbClr val="000000"/>
              </a:solidFill>
              <a:ea typeface="Gill Sans" charset="0"/>
              <a:cs typeface="Gill Sans" charset="0"/>
              <a:sym typeface="Gill Sans" charset="0"/>
            </a:endParaRPr>
          </a:p>
        </p:txBody>
      </p:sp>
      <p:sp>
        <p:nvSpPr>
          <p:cNvPr id="19" name="Rectangle 2"/>
          <p:cNvSpPr>
            <a:spLocks/>
          </p:cNvSpPr>
          <p:nvPr/>
        </p:nvSpPr>
        <p:spPr bwMode="auto">
          <a:xfrm>
            <a:off x="6131658" y="312028"/>
            <a:ext cx="2433195" cy="830997"/>
          </a:xfrm>
          <a:prstGeom prst="rect">
            <a:avLst/>
          </a:prstGeom>
          <a:noFill/>
          <a:ln w="12700" cap="flat">
            <a:noFill/>
            <a:miter lim="800000"/>
            <a:headEnd type="none" w="med" len="med"/>
            <a:tailEnd type="none" w="med" len="med"/>
          </a:ln>
        </p:spPr>
        <p:txBody>
          <a:bodyPr wrap="square" lIns="0" tIns="0" rIns="0" bIns="0">
            <a:spAutoFit/>
          </a:bodyPr>
          <a:lstStyle/>
          <a:p>
            <a:pPr algn="ctr" eaLnBrk="1" hangingPunct="1">
              <a:spcAft>
                <a:spcPts val="600"/>
              </a:spcAft>
              <a:buSzPct val="75000"/>
            </a:pPr>
            <a:r>
              <a:rPr lang="en-US" dirty="0" smtClean="0">
                <a:ea typeface="Gill Sans" charset="0"/>
                <a:cs typeface="Gill Sans" charset="0"/>
                <a:sym typeface="Gill Sans" charset="0"/>
              </a:rPr>
              <a:t>Cluster strains by similarity of gene presence/absence</a:t>
            </a:r>
            <a:endParaRPr lang="en-US" dirty="0" smtClean="0">
              <a:solidFill>
                <a:srgbClr val="000000"/>
              </a:solidFill>
              <a:ea typeface="Gill Sans" charset="0"/>
              <a:cs typeface="Gill Sans" charset="0"/>
              <a:sym typeface="Gill Sans" charset="0"/>
            </a:endParaRPr>
          </a:p>
        </p:txBody>
      </p:sp>
    </p:spTree>
    <p:extLst>
      <p:ext uri="{BB962C8B-B14F-4D97-AF65-F5344CB8AC3E}">
        <p14:creationId xmlns:p14="http://schemas.microsoft.com/office/powerpoint/2010/main" val="3638781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Summary</a:t>
            </a:r>
            <a:endParaRPr lang="en-US" dirty="0"/>
          </a:p>
        </p:txBody>
      </p:sp>
      <p:sp>
        <p:nvSpPr>
          <p:cNvPr id="3" name="Content Placeholder 2"/>
          <p:cNvSpPr>
            <a:spLocks noGrp="1"/>
          </p:cNvSpPr>
          <p:nvPr>
            <p:ph idx="1"/>
          </p:nvPr>
        </p:nvSpPr>
        <p:spPr/>
        <p:txBody>
          <a:bodyPr/>
          <a:lstStyle/>
          <a:p>
            <a:r>
              <a:rPr lang="en-US" sz="3200" dirty="0" smtClean="0"/>
              <a:t>Profiling </a:t>
            </a:r>
            <a:r>
              <a:rPr lang="en-US" sz="3200" dirty="0" err="1" smtClean="0"/>
              <a:t>meta’omes</a:t>
            </a:r>
            <a:r>
              <a:rPr lang="en-US" sz="3200" dirty="0" smtClean="0"/>
              <a:t> by mapping reads to references</a:t>
            </a:r>
          </a:p>
          <a:p>
            <a:r>
              <a:rPr lang="en-US" sz="3200" dirty="0" smtClean="0"/>
              <a:t>Taxonomic profiling (</a:t>
            </a:r>
            <a:r>
              <a:rPr lang="en-US" sz="3200" dirty="0" err="1" smtClean="0"/>
              <a:t>inc.</a:t>
            </a:r>
            <a:r>
              <a:rPr lang="en-US" sz="3200" dirty="0" smtClean="0"/>
              <a:t> </a:t>
            </a:r>
            <a:r>
              <a:rPr lang="en-US" sz="3200" i="1" dirty="0" smtClean="0"/>
              <a:t>strain</a:t>
            </a:r>
            <a:r>
              <a:rPr lang="en-US" sz="3200" dirty="0" smtClean="0"/>
              <a:t> profiling)</a:t>
            </a:r>
          </a:p>
          <a:p>
            <a:r>
              <a:rPr lang="en-US" sz="3200" dirty="0" smtClean="0"/>
              <a:t>Functional profiling</a:t>
            </a:r>
          </a:p>
          <a:p>
            <a:r>
              <a:rPr lang="en-US" sz="3200" dirty="0" smtClean="0"/>
              <a:t>Grand methods comparison (</a:t>
            </a:r>
            <a:r>
              <a:rPr lang="en-US" sz="3200" dirty="0" err="1" smtClean="0"/>
              <a:t>amplicons</a:t>
            </a:r>
            <a:r>
              <a:rPr lang="en-US" sz="3200" dirty="0" smtClean="0"/>
              <a:t> </a:t>
            </a:r>
            <a:r>
              <a:rPr lang="en-US" sz="3200" i="1" dirty="0" smtClean="0"/>
              <a:t>vs</a:t>
            </a:r>
            <a:r>
              <a:rPr lang="en-US" sz="3200" dirty="0" smtClean="0"/>
              <a:t>. assembly </a:t>
            </a:r>
            <a:r>
              <a:rPr lang="en-US" sz="3200" i="1" dirty="0" smtClean="0"/>
              <a:t>vs</a:t>
            </a:r>
            <a:r>
              <a:rPr lang="en-US" sz="3200" dirty="0" smtClean="0"/>
              <a:t>. mapping)</a:t>
            </a:r>
          </a:p>
          <a:p>
            <a:r>
              <a:rPr lang="en-US" sz="3200" dirty="0" smtClean="0"/>
              <a:t>Properties of </a:t>
            </a:r>
            <a:r>
              <a:rPr lang="en-US" sz="3200" dirty="0" err="1" smtClean="0"/>
              <a:t>microbiome</a:t>
            </a:r>
            <a:r>
              <a:rPr lang="en-US" sz="3200" dirty="0" smtClean="0"/>
              <a:t> data</a:t>
            </a:r>
          </a:p>
          <a:p>
            <a:r>
              <a:rPr lang="en-US" sz="3200" dirty="0" smtClean="0"/>
              <a:t>Downstream statistical analyses</a:t>
            </a:r>
            <a:endParaRPr lang="en-US" sz="3200" dirty="0"/>
          </a:p>
        </p:txBody>
      </p:sp>
      <p:sp>
        <p:nvSpPr>
          <p:cNvPr id="4" name="Date Placeholder 3"/>
          <p:cNvSpPr>
            <a:spLocks noGrp="1"/>
          </p:cNvSpPr>
          <p:nvPr>
            <p:ph type="dt" sz="half" idx="10"/>
          </p:nvPr>
        </p:nvSpPr>
        <p:spPr/>
        <p:txBody>
          <a:bodyPr/>
          <a:lstStyle/>
          <a:p>
            <a:fld id="{F61C376A-F598-5B4F-A8D5-A35E8E160FA5}" type="datetime1">
              <a:rPr lang="en-US" smtClean="0">
                <a:solidFill>
                  <a:prstClr val="black">
                    <a:tint val="75000"/>
                  </a:prstClr>
                </a:solidFill>
              </a:rPr>
              <a:pPr/>
              <a:t>4/24/2019</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ED1879-D594-7048-AD12-28363999EDA9}" type="slidenum">
              <a:rPr lang="en-US" smtClean="0">
                <a:solidFill>
                  <a:prstClr val="black">
                    <a:tint val="75000"/>
                  </a:prstClr>
                </a:solidFill>
              </a:rPr>
              <a:pPr/>
              <a:t>2</a:t>
            </a:fld>
            <a:endParaRPr lang="en-US">
              <a:solidFill>
                <a:prstClr val="black">
                  <a:tint val="75000"/>
                </a:prstClr>
              </a:solidFill>
            </a:endParaRPr>
          </a:p>
        </p:txBody>
      </p:sp>
    </p:spTree>
    <p:extLst>
      <p:ext uri="{BB962C8B-B14F-4D97-AF65-F5344CB8AC3E}">
        <p14:creationId xmlns:p14="http://schemas.microsoft.com/office/powerpoint/2010/main" val="1554831947"/>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Nucleotide-level strain profiling (</a:t>
            </a:r>
            <a:r>
              <a:rPr lang="en-US" sz="4000" i="1" dirty="0" smtClean="0"/>
              <a:t>haplotype calling</a:t>
            </a:r>
            <a:r>
              <a:rPr lang="en-US" sz="4000" dirty="0" smtClean="0"/>
              <a:t>)</a:t>
            </a:r>
            <a:endParaRPr lang="en-US" sz="4000" dirty="0"/>
          </a:p>
        </p:txBody>
      </p:sp>
      <p:sp>
        <p:nvSpPr>
          <p:cNvPr id="4" name="Date Placeholder 3"/>
          <p:cNvSpPr>
            <a:spLocks noGrp="1"/>
          </p:cNvSpPr>
          <p:nvPr>
            <p:ph type="dt" sz="half" idx="10"/>
          </p:nvPr>
        </p:nvSpPr>
        <p:spPr/>
        <p:txBody>
          <a:bodyPr/>
          <a:lstStyle/>
          <a:p>
            <a:fld id="{149AB08A-B8FE-2744-A176-508EFC0AA4E9}" type="datetime1">
              <a:rPr lang="en-US" smtClean="0"/>
              <a:t>4/24/2019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20</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221" y="1015492"/>
            <a:ext cx="5394901" cy="321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a:spLocks/>
          </p:cNvSpPr>
          <p:nvPr/>
        </p:nvSpPr>
        <p:spPr bwMode="auto">
          <a:xfrm>
            <a:off x="335343" y="4445939"/>
            <a:ext cx="6400730" cy="1154162"/>
          </a:xfrm>
          <a:prstGeom prst="rect">
            <a:avLst/>
          </a:prstGeom>
          <a:noFill/>
          <a:ln w="12700" cap="flat">
            <a:noFill/>
            <a:miter lim="800000"/>
            <a:headEnd type="none" w="med" len="med"/>
            <a:tailEnd type="none" w="med" len="med"/>
          </a:ln>
        </p:spPr>
        <p:txBody>
          <a:bodyPr wrap="square" lIns="0" tIns="0" rIns="0" bIns="0">
            <a:spAutoFit/>
          </a:bodyPr>
          <a:lstStyle/>
          <a:p>
            <a:pPr marL="252229" indent="-252229" eaLnBrk="1" hangingPunct="1">
              <a:spcAft>
                <a:spcPts val="600"/>
              </a:spcAft>
              <a:buSzPct val="75000"/>
              <a:buFont typeface="Gill Sans" charset="0"/>
              <a:buChar char="•"/>
            </a:pPr>
            <a:r>
              <a:rPr lang="en-US" sz="2500" b="1" dirty="0" err="1" smtClean="0">
                <a:ea typeface="Gill Sans" charset="0"/>
                <a:cs typeface="Gill Sans" charset="0"/>
                <a:sym typeface="Gill Sans" charset="0"/>
              </a:rPr>
              <a:t>StrainPhlAn</a:t>
            </a:r>
            <a:r>
              <a:rPr lang="en-US" sz="2500" b="1" dirty="0" smtClean="0">
                <a:solidFill>
                  <a:srgbClr val="C00000"/>
                </a:solidFill>
                <a:ea typeface="Gill Sans" charset="0"/>
                <a:cs typeface="Gill Sans" charset="0"/>
                <a:sym typeface="Gill Sans" charset="0"/>
              </a:rPr>
              <a:t> </a:t>
            </a:r>
            <a:r>
              <a:rPr lang="en-US" sz="2500" dirty="0" smtClean="0">
                <a:solidFill>
                  <a:srgbClr val="000000"/>
                </a:solidFill>
                <a:ea typeface="Gill Sans" charset="0"/>
                <a:cs typeface="Gill Sans" charset="0"/>
                <a:sym typeface="Gill Sans" charset="0"/>
              </a:rPr>
              <a:t>reconstructs species’ dominant per-sample haplotype from SNVs in species-specific marker genes</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195" y="1096489"/>
            <a:ext cx="4677996" cy="525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0197105" y="1406900"/>
            <a:ext cx="1831271" cy="830997"/>
          </a:xfrm>
          <a:prstGeom prst="rect">
            <a:avLst/>
          </a:prstGeom>
        </p:spPr>
        <p:txBody>
          <a:bodyPr wrap="none">
            <a:spAutoFit/>
          </a:bodyPr>
          <a:lstStyle/>
          <a:p>
            <a:r>
              <a:rPr lang="en-US" sz="1600" b="1" dirty="0" smtClean="0">
                <a:solidFill>
                  <a:schemeClr val="accent1"/>
                </a:solidFill>
                <a:ea typeface="Gill Sans" charset="0"/>
                <a:cs typeface="Gill Sans" charset="0"/>
                <a:sym typeface="Gill Sans" charset="0"/>
              </a:rPr>
              <a:t>Between-subject</a:t>
            </a:r>
          </a:p>
          <a:p>
            <a:r>
              <a:rPr lang="en-US" sz="1600" b="1" dirty="0" smtClean="0">
                <a:solidFill>
                  <a:srgbClr val="00B050"/>
                </a:solidFill>
                <a:sym typeface="Gill Sans" charset="0"/>
              </a:rPr>
              <a:t>Within-subject</a:t>
            </a:r>
          </a:p>
          <a:p>
            <a:r>
              <a:rPr lang="en-US" sz="1600" b="1" dirty="0" smtClean="0">
                <a:solidFill>
                  <a:srgbClr val="C00000"/>
                </a:solidFill>
                <a:sym typeface="Gill Sans" charset="0"/>
              </a:rPr>
              <a:t>Technical replicates</a:t>
            </a:r>
            <a:endParaRPr lang="en-US" sz="1600" b="1" dirty="0">
              <a:solidFill>
                <a:srgbClr val="C00000"/>
              </a:solidFill>
            </a:endParaRPr>
          </a:p>
        </p:txBody>
      </p:sp>
      <p:sp>
        <p:nvSpPr>
          <p:cNvPr id="3" name="Rounded Rectangle 2"/>
          <p:cNvSpPr/>
          <p:nvPr/>
        </p:nvSpPr>
        <p:spPr>
          <a:xfrm>
            <a:off x="4604101" y="1244089"/>
            <a:ext cx="1371585" cy="2926048"/>
          </a:xfrm>
          <a:prstGeom prst="roundRect">
            <a:avLst>
              <a:gd name="adj" fmla="val 7456"/>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712" y="5257780"/>
            <a:ext cx="1341410" cy="132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7124" y="782168"/>
            <a:ext cx="1341410" cy="132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ight Brace 31"/>
          <p:cNvSpPr/>
          <p:nvPr/>
        </p:nvSpPr>
        <p:spPr>
          <a:xfrm>
            <a:off x="8938535" y="1211709"/>
            <a:ext cx="121614" cy="792368"/>
          </a:xfrm>
          <a:prstGeom prst="rightBrace">
            <a:avLst>
              <a:gd name="adj1" fmla="val 27044"/>
              <a:gd name="adj2" fmla="val 3326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33" name="Rectangle 32"/>
          <p:cNvSpPr/>
          <p:nvPr/>
        </p:nvSpPr>
        <p:spPr>
          <a:xfrm>
            <a:off x="243904" y="5584713"/>
            <a:ext cx="4846267" cy="861774"/>
          </a:xfrm>
          <a:prstGeom prst="rect">
            <a:avLst/>
          </a:prstGeom>
        </p:spPr>
        <p:txBody>
          <a:bodyPr wrap="square">
            <a:spAutoFit/>
          </a:bodyPr>
          <a:lstStyle/>
          <a:p>
            <a:pPr marL="252229" lvl="0" indent="-252229">
              <a:spcAft>
                <a:spcPts val="600"/>
              </a:spcAft>
              <a:buSzPct val="75000"/>
              <a:buFont typeface="Gill Sans" charset="0"/>
              <a:buChar char="•"/>
            </a:pPr>
            <a:r>
              <a:rPr lang="en-US" sz="2500" dirty="0" smtClean="0">
                <a:solidFill>
                  <a:srgbClr val="000000"/>
                </a:solidFill>
                <a:ea typeface="Gill Sans" charset="0"/>
                <a:cs typeface="Gill Sans" charset="0"/>
                <a:sym typeface="Gill Sans" charset="0"/>
              </a:rPr>
              <a:t>For each species, build a strain distance matrix over samples</a:t>
            </a:r>
            <a:endParaRPr lang="en-US" sz="2500" dirty="0">
              <a:solidFill>
                <a:srgbClr val="000000"/>
              </a:solidFill>
              <a:ea typeface="Gill Sans" charset="0"/>
              <a:cs typeface="Gill Sans" charset="0"/>
              <a:sym typeface="Gill Sans" charset="0"/>
            </a:endParaRPr>
          </a:p>
        </p:txBody>
      </p:sp>
    </p:spTree>
    <p:extLst>
      <p:ext uri="{BB962C8B-B14F-4D97-AF65-F5344CB8AC3E}">
        <p14:creationId xmlns:p14="http://schemas.microsoft.com/office/powerpoint/2010/main" val="1859582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51"/>
                                        </p:tgtEl>
                                        <p:attrNameLst>
                                          <p:attrName>style.visibility</p:attrName>
                                        </p:attrNameLst>
                                      </p:cBhvr>
                                      <p:to>
                                        <p:strVal val="visible"/>
                                      </p:to>
                                    </p:set>
                                    <p:animEffect transition="in" filter="fade">
                                      <p:cBhvr>
                                        <p:cTn id="23" dur="500"/>
                                        <p:tgtEl>
                                          <p:spTgt spid="205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3" grpId="0" animBg="1"/>
      <p:bldP spid="32" grpId="0" animBg="1"/>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Nucleotide-level strain profiling (</a:t>
            </a:r>
            <a:r>
              <a:rPr lang="en-US" sz="4000" i="1" dirty="0"/>
              <a:t>haplotype calling</a:t>
            </a:r>
            <a:r>
              <a:rPr lang="en-US" sz="4000" dirty="0"/>
              <a:t>)</a:t>
            </a:r>
          </a:p>
        </p:txBody>
      </p:sp>
      <p:sp>
        <p:nvSpPr>
          <p:cNvPr id="4" name="Date Placeholder 3"/>
          <p:cNvSpPr>
            <a:spLocks noGrp="1"/>
          </p:cNvSpPr>
          <p:nvPr>
            <p:ph type="dt" sz="half" idx="10"/>
          </p:nvPr>
        </p:nvSpPr>
        <p:spPr/>
        <p:txBody>
          <a:bodyPr/>
          <a:lstStyle/>
          <a:p>
            <a:fld id="{149AB08A-B8FE-2744-A176-508EFC0AA4E9}" type="datetime1">
              <a:rPr lang="en-US" smtClean="0"/>
              <a:t>4/24/2019</a:t>
            </a:fld>
            <a:endParaRPr lang="en-US" dirty="0"/>
          </a:p>
        </p:txBody>
      </p:sp>
      <p:sp>
        <p:nvSpPr>
          <p:cNvPr id="5" name="Slide Number Placeholder 4"/>
          <p:cNvSpPr>
            <a:spLocks noGrp="1"/>
          </p:cNvSpPr>
          <p:nvPr>
            <p:ph type="sldNum" sz="quarter" idx="12"/>
          </p:nvPr>
        </p:nvSpPr>
        <p:spPr/>
        <p:txBody>
          <a:bodyPr/>
          <a:lstStyle/>
          <a:p>
            <a:fld id="{0CED1879-D594-7048-AD12-28363999EDA9}" type="slidenum">
              <a:rPr lang="en-US" smtClean="0"/>
              <a:t>21</a:t>
            </a:fld>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195" y="1096489"/>
            <a:ext cx="4677996" cy="525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0197105" y="1406900"/>
            <a:ext cx="1831271" cy="830997"/>
          </a:xfrm>
          <a:prstGeom prst="rect">
            <a:avLst/>
          </a:prstGeom>
        </p:spPr>
        <p:txBody>
          <a:bodyPr wrap="none">
            <a:spAutoFit/>
          </a:bodyPr>
          <a:lstStyle/>
          <a:p>
            <a:r>
              <a:rPr lang="en-US" sz="1600" b="1" dirty="0">
                <a:solidFill>
                  <a:schemeClr val="accent1"/>
                </a:solidFill>
                <a:ea typeface="Gill Sans" charset="0"/>
                <a:cs typeface="Gill Sans" charset="0"/>
                <a:sym typeface="Gill Sans" charset="0"/>
              </a:rPr>
              <a:t>Between-subject</a:t>
            </a:r>
          </a:p>
          <a:p>
            <a:r>
              <a:rPr lang="en-US" sz="1600" b="1" dirty="0">
                <a:solidFill>
                  <a:srgbClr val="00B050"/>
                </a:solidFill>
                <a:sym typeface="Gill Sans" charset="0"/>
              </a:rPr>
              <a:t>Within-subject</a:t>
            </a:r>
          </a:p>
          <a:p>
            <a:r>
              <a:rPr lang="en-US" sz="1600" b="1" dirty="0">
                <a:solidFill>
                  <a:srgbClr val="C00000"/>
                </a:solidFill>
                <a:sym typeface="Gill Sans" charset="0"/>
              </a:rPr>
              <a:t>Technical replicates</a:t>
            </a:r>
            <a:endParaRPr lang="en-US" sz="1600" b="1" dirty="0">
              <a:solidFill>
                <a:srgbClr val="C00000"/>
              </a:solidFill>
            </a:endParaRPr>
          </a:p>
        </p:txBody>
      </p:sp>
      <p:sp>
        <p:nvSpPr>
          <p:cNvPr id="10" name="Rectangle 2"/>
          <p:cNvSpPr>
            <a:spLocks/>
          </p:cNvSpPr>
          <p:nvPr/>
        </p:nvSpPr>
        <p:spPr bwMode="auto">
          <a:xfrm>
            <a:off x="426782" y="1143025"/>
            <a:ext cx="5948899" cy="769441"/>
          </a:xfrm>
          <a:prstGeom prst="rect">
            <a:avLst/>
          </a:prstGeom>
          <a:noFill/>
          <a:ln w="12700" cap="flat">
            <a:noFill/>
            <a:miter lim="800000"/>
            <a:headEnd type="none" w="med" len="med"/>
            <a:tailEnd type="none" w="med" len="med"/>
          </a:ln>
        </p:spPr>
        <p:txBody>
          <a:bodyPr wrap="square" lIns="0" tIns="0" rIns="0" bIns="0">
            <a:spAutoFit/>
          </a:bodyPr>
          <a:lstStyle/>
          <a:p>
            <a:pPr marL="252229" indent="-252229" eaLnBrk="1" hangingPunct="1">
              <a:spcAft>
                <a:spcPts val="600"/>
              </a:spcAft>
              <a:buSzPct val="75000"/>
              <a:buFont typeface="Gill Sans" charset="0"/>
              <a:buChar char="•"/>
            </a:pPr>
            <a:r>
              <a:rPr lang="en-US" sz="2500" dirty="0" smtClean="0">
                <a:solidFill>
                  <a:srgbClr val="000000"/>
                </a:solidFill>
                <a:ea typeface="Gill Sans" charset="0"/>
                <a:cs typeface="Gill Sans" charset="0"/>
                <a:sym typeface="Gill Sans" charset="0"/>
              </a:rPr>
              <a:t>Less haplotype diversity among stool species compared to oral sites</a:t>
            </a:r>
            <a:endParaRPr lang="en-US" sz="2500" dirty="0">
              <a:solidFill>
                <a:srgbClr val="000000"/>
              </a:solidFill>
              <a:ea typeface="Gill Sans" charset="0"/>
              <a:cs typeface="Gill Sans" charset="0"/>
              <a:sym typeface="Gill Sans" charset="0"/>
            </a:endParaRPr>
          </a:p>
        </p:txBody>
      </p:sp>
      <p:sp>
        <p:nvSpPr>
          <p:cNvPr id="11" name="Rectangle 2"/>
          <p:cNvSpPr>
            <a:spLocks/>
          </p:cNvSpPr>
          <p:nvPr/>
        </p:nvSpPr>
        <p:spPr bwMode="auto">
          <a:xfrm>
            <a:off x="421417" y="2057415"/>
            <a:ext cx="9149265" cy="769441"/>
          </a:xfrm>
          <a:prstGeom prst="rect">
            <a:avLst/>
          </a:prstGeom>
          <a:noFill/>
          <a:ln w="12700" cap="flat">
            <a:noFill/>
            <a:miter lim="800000"/>
            <a:headEnd type="none" w="med" len="med"/>
            <a:tailEnd type="none" w="med" len="med"/>
          </a:ln>
        </p:spPr>
        <p:txBody>
          <a:bodyPr wrap="square" lIns="0" tIns="0" rIns="0" bIns="0">
            <a:spAutoFit/>
          </a:bodyPr>
          <a:lstStyle/>
          <a:p>
            <a:pPr marL="252229" indent="-252229" eaLnBrk="1" hangingPunct="1">
              <a:spcAft>
                <a:spcPts val="600"/>
              </a:spcAft>
              <a:buSzPct val="75000"/>
              <a:buFont typeface="Gill Sans" charset="0"/>
              <a:buChar char="•"/>
            </a:pPr>
            <a:r>
              <a:rPr lang="en-US" sz="2500" i="1" dirty="0" smtClean="0">
                <a:solidFill>
                  <a:schemeClr val="accent1"/>
                </a:solidFill>
                <a:ea typeface="Gill Sans" charset="0"/>
                <a:cs typeface="Gill Sans" charset="0"/>
                <a:sym typeface="Gill Sans" charset="0"/>
              </a:rPr>
              <a:t>d</a:t>
            </a:r>
            <a:r>
              <a:rPr lang="en-US" sz="2500" dirty="0" smtClean="0">
                <a:solidFill>
                  <a:schemeClr val="accent1"/>
                </a:solidFill>
                <a:ea typeface="Gill Sans" charset="0"/>
                <a:cs typeface="Gill Sans" charset="0"/>
                <a:sym typeface="Gill Sans" charset="0"/>
              </a:rPr>
              <a:t>(between-subject)</a:t>
            </a:r>
            <a:r>
              <a:rPr lang="en-US" sz="2500" dirty="0" smtClean="0">
                <a:solidFill>
                  <a:srgbClr val="000000"/>
                </a:solidFill>
                <a:ea typeface="Gill Sans" charset="0"/>
                <a:cs typeface="Gill Sans" charset="0"/>
                <a:sym typeface="Gill Sans" charset="0"/>
              </a:rPr>
              <a:t> </a:t>
            </a:r>
            <a:br>
              <a:rPr lang="en-US" sz="2500" dirty="0" smtClean="0">
                <a:solidFill>
                  <a:srgbClr val="000000"/>
                </a:solidFill>
                <a:ea typeface="Gill Sans" charset="0"/>
                <a:cs typeface="Gill Sans" charset="0"/>
                <a:sym typeface="Gill Sans" charset="0"/>
              </a:rPr>
            </a:br>
            <a:r>
              <a:rPr lang="en-US" sz="2500" dirty="0" smtClean="0">
                <a:solidFill>
                  <a:srgbClr val="000000"/>
                </a:solidFill>
                <a:ea typeface="Gill Sans" charset="0"/>
                <a:cs typeface="Gill Sans" charset="0"/>
                <a:sym typeface="Gill Sans" charset="0"/>
              </a:rPr>
              <a:t>	&gt;&gt; </a:t>
            </a:r>
            <a:r>
              <a:rPr lang="en-US" sz="2500" i="1" dirty="0" smtClean="0">
                <a:solidFill>
                  <a:srgbClr val="00B050"/>
                </a:solidFill>
                <a:ea typeface="Gill Sans" charset="0"/>
                <a:cs typeface="Gill Sans" charset="0"/>
                <a:sym typeface="Gill Sans" charset="0"/>
              </a:rPr>
              <a:t>d</a:t>
            </a:r>
            <a:r>
              <a:rPr lang="en-US" sz="2500" dirty="0" smtClean="0">
                <a:solidFill>
                  <a:srgbClr val="00B050"/>
                </a:solidFill>
                <a:ea typeface="Gill Sans" charset="0"/>
                <a:cs typeface="Gill Sans" charset="0"/>
                <a:sym typeface="Gill Sans" charset="0"/>
              </a:rPr>
              <a:t>(within-subject)</a:t>
            </a:r>
            <a:r>
              <a:rPr lang="en-US" sz="2500" dirty="0" smtClean="0">
                <a:solidFill>
                  <a:srgbClr val="000000"/>
                </a:solidFill>
                <a:ea typeface="Gill Sans" charset="0"/>
                <a:cs typeface="Gill Sans" charset="0"/>
                <a:sym typeface="Gill Sans" charset="0"/>
              </a:rPr>
              <a:t> &gt; </a:t>
            </a:r>
            <a:r>
              <a:rPr lang="en-US" sz="2500" i="1" dirty="0" smtClean="0">
                <a:solidFill>
                  <a:srgbClr val="FF0000"/>
                </a:solidFill>
                <a:ea typeface="Gill Sans" charset="0"/>
                <a:cs typeface="Gill Sans" charset="0"/>
                <a:sym typeface="Gill Sans" charset="0"/>
              </a:rPr>
              <a:t>d</a:t>
            </a:r>
            <a:r>
              <a:rPr lang="en-US" sz="2500" dirty="0" smtClean="0">
                <a:solidFill>
                  <a:srgbClr val="FF0000"/>
                </a:solidFill>
                <a:ea typeface="Gill Sans" charset="0"/>
                <a:cs typeface="Gill Sans" charset="0"/>
                <a:sym typeface="Gill Sans" charset="0"/>
              </a:rPr>
              <a:t>(tech. reps.)</a:t>
            </a:r>
            <a:endParaRPr lang="en-US" sz="2500" dirty="0">
              <a:solidFill>
                <a:srgbClr val="FF0000"/>
              </a:solidFill>
              <a:ea typeface="Gill Sans" charset="0"/>
              <a:cs typeface="Gill Sans" charset="0"/>
              <a:sym typeface="Gill Sans"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9185" y="3051193"/>
            <a:ext cx="3385926" cy="3561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470645" y="3794756"/>
            <a:ext cx="2150673" cy="1870736"/>
            <a:chOff x="470645" y="4434829"/>
            <a:chExt cx="2150673" cy="1870736"/>
          </a:xfrm>
        </p:grpSpPr>
        <p:pic>
          <p:nvPicPr>
            <p:cNvPr id="3076" name="Picture 4"/>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0645" y="4434829"/>
              <a:ext cx="2124502" cy="1870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a:off x="2621318" y="4737297"/>
              <a:ext cx="0" cy="1828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621318" y="5632437"/>
              <a:ext cx="0" cy="1828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621318" y="5930818"/>
              <a:ext cx="0" cy="1828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621318" y="5199306"/>
              <a:ext cx="0" cy="1828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7124" y="782168"/>
            <a:ext cx="1341410" cy="132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ight Brace 19"/>
          <p:cNvSpPr/>
          <p:nvPr/>
        </p:nvSpPr>
        <p:spPr>
          <a:xfrm>
            <a:off x="8938535" y="1211709"/>
            <a:ext cx="121614" cy="792368"/>
          </a:xfrm>
          <a:prstGeom prst="rightBrace">
            <a:avLst>
              <a:gd name="adj1" fmla="val 27044"/>
              <a:gd name="adj2" fmla="val 3326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Tree>
    <p:extLst>
      <p:ext uri="{BB962C8B-B14F-4D97-AF65-F5344CB8AC3E}">
        <p14:creationId xmlns:p14="http://schemas.microsoft.com/office/powerpoint/2010/main" val="277897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5"/>
                                        </p:tgtEl>
                                        <p:attrNameLst>
                                          <p:attrName>style.visibility</p:attrName>
                                        </p:attrNameLst>
                                      </p:cBhvr>
                                      <p:to>
                                        <p:strVal val="visible"/>
                                      </p:to>
                                    </p:set>
                                    <p:animEffect transition="in" filter="fade">
                                      <p:cBhvr>
                                        <p:cTn id="17" dur="500"/>
                                        <p:tgtEl>
                                          <p:spTgt spid="307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0652" y="2159014"/>
            <a:ext cx="4152477" cy="3931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3369" y="5746010"/>
            <a:ext cx="3203534" cy="919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a:t>Nucleotide-level strain profiling (</a:t>
            </a:r>
            <a:r>
              <a:rPr lang="en-US" i="1" dirty="0"/>
              <a:t>haplotype calling</a:t>
            </a:r>
            <a:r>
              <a:rPr lang="en-US" dirty="0"/>
              <a:t>)</a:t>
            </a:r>
          </a:p>
        </p:txBody>
      </p:sp>
      <p:sp>
        <p:nvSpPr>
          <p:cNvPr id="3" name="Content Placeholder 2"/>
          <p:cNvSpPr>
            <a:spLocks noGrp="1"/>
          </p:cNvSpPr>
          <p:nvPr>
            <p:ph idx="1"/>
          </p:nvPr>
        </p:nvSpPr>
        <p:spPr/>
        <p:txBody>
          <a:bodyPr/>
          <a:lstStyle/>
          <a:p>
            <a:r>
              <a:rPr lang="en-US" dirty="0" smtClean="0"/>
              <a:t>Subspecies structure manifests as “clusters” of strains</a:t>
            </a:r>
          </a:p>
          <a:p>
            <a:r>
              <a:rPr lang="en-US" dirty="0" smtClean="0"/>
              <a:t>Structure associated with body site suggests possible niche-adaptation</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4/24/2019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22</a:t>
            </a:fld>
            <a:endParaRPr lang="en-US"/>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340" y="2227059"/>
            <a:ext cx="3399827" cy="3566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2663193" y="2364218"/>
            <a:ext cx="640073" cy="100582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9" name="Rectangle 8"/>
          <p:cNvSpPr/>
          <p:nvPr/>
        </p:nvSpPr>
        <p:spPr>
          <a:xfrm>
            <a:off x="861738" y="2539050"/>
            <a:ext cx="1762309" cy="830997"/>
          </a:xfrm>
          <a:prstGeom prst="rect">
            <a:avLst/>
          </a:prstGeom>
        </p:spPr>
        <p:txBody>
          <a:bodyPr wrap="square">
            <a:spAutoFit/>
          </a:bodyPr>
          <a:lstStyle/>
          <a:p>
            <a:pPr algn="r"/>
            <a:r>
              <a:rPr lang="en-US" sz="1600" i="1" dirty="0" smtClean="0">
                <a:solidFill>
                  <a:srgbClr val="C00000"/>
                </a:solidFill>
              </a:rPr>
              <a:t>*Cluster with no isolate genome member</a:t>
            </a:r>
          </a:p>
        </p:txBody>
      </p:sp>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5744" y="2227060"/>
            <a:ext cx="3565682" cy="351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Brace 6"/>
          <p:cNvSpPr/>
          <p:nvPr/>
        </p:nvSpPr>
        <p:spPr>
          <a:xfrm>
            <a:off x="7421426" y="2455657"/>
            <a:ext cx="503353" cy="3017487"/>
          </a:xfrm>
          <a:prstGeom prst="rightBrace">
            <a:avLst>
              <a:gd name="adj1" fmla="val 6421"/>
              <a:gd name="adj2" fmla="val 1042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371821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par>
                                <p:cTn id="13" presetID="10" presetClass="entr" presetSubtype="0" fill="hold" nodeType="withEffect">
                                  <p:stCondLst>
                                    <p:cond delay="0"/>
                                  </p:stCondLst>
                                  <p:childTnLst>
                                    <p:set>
                                      <p:cBhvr>
                                        <p:cTn id="14" dur="1" fill="hold">
                                          <p:stCondLst>
                                            <p:cond delay="0"/>
                                          </p:stCondLst>
                                        </p:cTn>
                                        <p:tgtEl>
                                          <p:spTgt spid="4103"/>
                                        </p:tgtEl>
                                        <p:attrNameLst>
                                          <p:attrName>style.visibility</p:attrName>
                                        </p:attrNameLst>
                                      </p:cBhvr>
                                      <p:to>
                                        <p:strVal val="visible"/>
                                      </p:to>
                                    </p:set>
                                    <p:animEffect transition="in" filter="fade">
                                      <p:cBhvr>
                                        <p:cTn id="15" dur="500"/>
                                        <p:tgtEl>
                                          <p:spTgt spid="410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500"/>
                                        <p:tgtEl>
                                          <p:spTgt spid="3">
                                            <p:txEl>
                                              <p:p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100"/>
                                        </p:tgtEl>
                                        <p:attrNameLst>
                                          <p:attrName>style.visibility</p:attrName>
                                        </p:attrNameLst>
                                      </p:cBhvr>
                                      <p:to>
                                        <p:strVal val="visible"/>
                                      </p:to>
                                    </p:set>
                                    <p:animEffect transition="in" filter="fade">
                                      <p:cBhvr>
                                        <p:cTn id="31" dur="500"/>
                                        <p:tgtEl>
                                          <p:spTgt spid="410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nodeType="withEffect">
                                  <p:stCondLst>
                                    <p:cond delay="0"/>
                                  </p:stCondLst>
                                  <p:childTnLst>
                                    <p:set>
                                      <p:cBhvr>
                                        <p:cTn id="38" dur="1" fill="hold">
                                          <p:stCondLst>
                                            <p:cond delay="0"/>
                                          </p:stCondLst>
                                        </p:cTn>
                                        <p:tgtEl>
                                          <p:spTgt spid="4104"/>
                                        </p:tgtEl>
                                        <p:attrNameLst>
                                          <p:attrName>style.visibility</p:attrName>
                                        </p:attrNameLst>
                                      </p:cBhvr>
                                      <p:to>
                                        <p:strVal val="visible"/>
                                      </p:to>
                                    </p:set>
                                    <p:animEffect transition="in" filter="fade">
                                      <p:cBhvr>
                                        <p:cTn id="39" dur="5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52648" y="2367171"/>
            <a:ext cx="8686705" cy="2123658"/>
          </a:xfrm>
          <a:prstGeom prst="rect">
            <a:avLst/>
          </a:prstGeom>
          <a:noFill/>
        </p:spPr>
        <p:txBody>
          <a:bodyPr wrap="square" rtlCol="0">
            <a:spAutoFit/>
          </a:bodyPr>
          <a:lstStyle/>
          <a:p>
            <a:pPr algn="ctr"/>
            <a:r>
              <a:rPr lang="en-US" sz="6600" dirty="0" smtClean="0"/>
              <a:t>Functional Profiling</a:t>
            </a:r>
            <a:endParaRPr lang="en-US" sz="6600" dirty="0"/>
          </a:p>
          <a:p>
            <a:pPr algn="ctr"/>
            <a:r>
              <a:rPr lang="en-US" sz="6600" dirty="0"/>
              <a:t>(</a:t>
            </a:r>
            <a:r>
              <a:rPr lang="en-US" sz="6600" i="1" dirty="0"/>
              <a:t>by mapping</a:t>
            </a:r>
            <a:r>
              <a:rPr lang="en-US" sz="6600" dirty="0"/>
              <a:t>)</a:t>
            </a:r>
          </a:p>
        </p:txBody>
      </p:sp>
      <p:sp>
        <p:nvSpPr>
          <p:cNvPr id="2" name="Rounded Rectangle 1"/>
          <p:cNvSpPr/>
          <p:nvPr/>
        </p:nvSpPr>
        <p:spPr>
          <a:xfrm>
            <a:off x="243904" y="228636"/>
            <a:ext cx="11704192" cy="6400730"/>
          </a:xfrm>
          <a:prstGeom prst="roundRect">
            <a:avLst>
              <a:gd name="adj" fmla="val 4657"/>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4341431"/>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Functional profiling by translated search</a:t>
            </a:r>
            <a:endParaRPr lang="en-US" dirty="0"/>
          </a:p>
        </p:txBody>
      </p:sp>
      <p:sp>
        <p:nvSpPr>
          <p:cNvPr id="3" name="Content Placeholder 2"/>
          <p:cNvSpPr>
            <a:spLocks noGrp="1"/>
          </p:cNvSpPr>
          <p:nvPr>
            <p:ph idx="1"/>
          </p:nvPr>
        </p:nvSpPr>
        <p:spPr>
          <a:xfrm>
            <a:off x="238539" y="1082040"/>
            <a:ext cx="11714922" cy="5406830"/>
          </a:xfrm>
        </p:spPr>
        <p:txBody>
          <a:bodyPr/>
          <a:lstStyle/>
          <a:p>
            <a:r>
              <a:rPr lang="en-US" dirty="0" smtClean="0"/>
              <a:t>Strain-profiling showed one approach to functional profiling</a:t>
            </a:r>
          </a:p>
          <a:p>
            <a:pPr lvl="1"/>
            <a:r>
              <a:rPr lang="en-US" dirty="0" smtClean="0"/>
              <a:t>Map reads to (pan)genomes, count up the functions of well-covered genes</a:t>
            </a:r>
          </a:p>
          <a:p>
            <a:r>
              <a:rPr lang="en-US" dirty="0" smtClean="0"/>
              <a:t>Also possible to map reads to functions without knowing the source species</a:t>
            </a:r>
          </a:p>
          <a:p>
            <a:pPr lvl="1"/>
            <a:r>
              <a:rPr lang="en-US" dirty="0" smtClean="0"/>
              <a:t>Particularly important for poorly characterized communities</a:t>
            </a:r>
          </a:p>
          <a:p>
            <a:r>
              <a:rPr lang="en-US" dirty="0" smtClean="0"/>
              <a:t>Suggests using a more sensitive search in protein (not DNA) space</a:t>
            </a:r>
          </a:p>
          <a:p>
            <a:pPr lvl="1"/>
            <a:r>
              <a:rPr lang="en-US" dirty="0" smtClean="0"/>
              <a:t>E.g. accelerated translated search (DIAMOND, MMseqs2) vs. protein database</a:t>
            </a:r>
          </a:p>
          <a:p>
            <a:pPr lvl="1"/>
            <a:r>
              <a:rPr lang="en-US" dirty="0" smtClean="0"/>
              <a:t>E.g. profile-based </a:t>
            </a:r>
            <a:r>
              <a:rPr lang="en-US" dirty="0"/>
              <a:t>search (HMMER, </a:t>
            </a:r>
            <a:r>
              <a:rPr lang="en-US" dirty="0" err="1" smtClean="0"/>
              <a:t>UProC</a:t>
            </a:r>
            <a:r>
              <a:rPr lang="en-US" dirty="0" smtClean="0"/>
              <a:t>) against models of protein families</a:t>
            </a:r>
          </a:p>
          <a:p>
            <a:endParaRPr lang="en-US" dirty="0" smtClean="0"/>
          </a:p>
        </p:txBody>
      </p:sp>
      <p:sp>
        <p:nvSpPr>
          <p:cNvPr id="4" name="Date Placeholder 3"/>
          <p:cNvSpPr>
            <a:spLocks noGrp="1"/>
          </p:cNvSpPr>
          <p:nvPr>
            <p:ph type="dt" sz="half" idx="10"/>
          </p:nvPr>
        </p:nvSpPr>
        <p:spPr/>
        <p:txBody>
          <a:bodyPr/>
          <a:lstStyle/>
          <a:p>
            <a:fld id="{149AB08A-B8FE-2744-A176-508EFC0AA4E9}" type="datetime1">
              <a:rPr lang="en-US" smtClean="0"/>
              <a:t>4/24/2019</a:t>
            </a:fld>
            <a:endParaRPr lang="en-US" dirty="0"/>
          </a:p>
        </p:txBody>
      </p:sp>
      <p:sp>
        <p:nvSpPr>
          <p:cNvPr id="5" name="Slide Number Placeholder 4"/>
          <p:cNvSpPr>
            <a:spLocks noGrp="1"/>
          </p:cNvSpPr>
          <p:nvPr>
            <p:ph type="sldNum" sz="quarter" idx="12"/>
          </p:nvPr>
        </p:nvSpPr>
        <p:spPr/>
        <p:txBody>
          <a:bodyPr/>
          <a:lstStyle/>
          <a:p>
            <a:fld id="{0CED1879-D594-7048-AD12-28363999EDA9}" type="slidenum">
              <a:rPr lang="en-US" smtClean="0"/>
              <a:t>24</a:t>
            </a:fld>
            <a:endParaRPr lang="en-US"/>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888" y="4434829"/>
            <a:ext cx="3375734" cy="1988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8659" y="4447592"/>
            <a:ext cx="3383243" cy="2037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descr="Image result for pfam hmm">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0130" y="4439363"/>
            <a:ext cx="3702210" cy="2045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9336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6146"/>
                                        </p:tgtEl>
                                        <p:attrNameLst>
                                          <p:attrName>style.visibility</p:attrName>
                                        </p:attrNameLst>
                                      </p:cBhvr>
                                      <p:to>
                                        <p:strVal val="visible"/>
                                      </p:to>
                                    </p:set>
                                    <p:animEffect transition="in" filter="fade">
                                      <p:cBhvr>
                                        <p:cTn id="4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But translated search is slow, so use a tiered approach</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4/24/2019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25</a:t>
            </a:fld>
            <a:endParaRPr lang="en-US" dirty="0"/>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9037"/>
          <a:stretch/>
        </p:blipFill>
        <p:spPr bwMode="auto">
          <a:xfrm>
            <a:off x="791151" y="1417342"/>
            <a:ext cx="2147166" cy="429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082" r="48422"/>
          <a:stretch/>
        </p:blipFill>
        <p:spPr bwMode="auto">
          <a:xfrm>
            <a:off x="3148210" y="1417342"/>
            <a:ext cx="2918691" cy="429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443" r="23758"/>
          <a:stretch/>
        </p:blipFill>
        <p:spPr bwMode="auto">
          <a:xfrm>
            <a:off x="6276794" y="1417342"/>
            <a:ext cx="2540000" cy="429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5941"/>
          <a:stretch/>
        </p:blipFill>
        <p:spPr bwMode="auto">
          <a:xfrm>
            <a:off x="9026687" y="1417342"/>
            <a:ext cx="2464214" cy="429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3566161" y="6382250"/>
            <a:ext cx="5181570" cy="338554"/>
          </a:xfrm>
          <a:prstGeom prst="rect">
            <a:avLst/>
          </a:prstGeom>
        </p:spPr>
        <p:txBody>
          <a:bodyPr wrap="square">
            <a:spAutoFit/>
          </a:bodyPr>
          <a:lstStyle/>
          <a:p>
            <a:pPr eaLnBrk="0" fontAlgn="base" hangingPunct="0">
              <a:spcBef>
                <a:spcPct val="0"/>
              </a:spcBef>
              <a:spcAft>
                <a:spcPct val="0"/>
              </a:spcAft>
            </a:pPr>
            <a:r>
              <a:rPr lang="en-US" sz="1600" dirty="0" smtClean="0">
                <a:solidFill>
                  <a:srgbClr val="00B050"/>
                </a:solidFill>
                <a:latin typeface="Consolas" panose="020B0609020204030204" pitchFamily="49" charset="0"/>
                <a:cs typeface="Consolas" panose="020B0609020204030204" pitchFamily="49" charset="0"/>
              </a:rPr>
              <a:t>http://huttenhower.sph.harvard.edu/humann2</a:t>
            </a:r>
            <a:endParaRPr lang="en-US" sz="1600" dirty="0">
              <a:solidFill>
                <a:srgbClr val="00B050"/>
              </a:solidFill>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10979115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Tiered search performance on the human </a:t>
            </a:r>
            <a:r>
              <a:rPr lang="en-US" dirty="0" err="1" smtClean="0"/>
              <a:t>microbiome</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4/24/2019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26</a:t>
            </a:fld>
            <a:endParaRPr lang="en-US"/>
          </a:p>
        </p:txBody>
      </p:sp>
      <p:pic>
        <p:nvPicPr>
          <p:cNvPr id="4098" name="Picture 2" descr="F:\[Shared]\HUMAnN2\figures\sfigX_HMPPerformance\sfigX_HMPPerformance.png"/>
          <p:cNvPicPr>
            <a:picLocks noChangeAspect="1" noChangeArrowheads="1"/>
          </p:cNvPicPr>
          <p:nvPr/>
        </p:nvPicPr>
        <p:blipFill rotWithShape="1">
          <a:blip r:embed="rId2">
            <a:extLst>
              <a:ext uri="{28A0092B-C50C-407E-A947-70E740481C1C}">
                <a14:useLocalDpi xmlns:a14="http://schemas.microsoft.com/office/drawing/2010/main" val="0"/>
              </a:ext>
            </a:extLst>
          </a:blip>
          <a:srcRect b="74990"/>
          <a:stretch/>
        </p:blipFill>
        <p:spPr bwMode="auto">
          <a:xfrm>
            <a:off x="2514640" y="1091277"/>
            <a:ext cx="7056042" cy="19809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Shared]\HUMAnN2\figures\sfigX_HMPPerformance\sfigX_HMPPerformance.png"/>
          <p:cNvPicPr>
            <a:picLocks noChangeAspect="1" noChangeArrowheads="1"/>
          </p:cNvPicPr>
          <p:nvPr/>
        </p:nvPicPr>
        <p:blipFill rotWithShape="1">
          <a:blip r:embed="rId2">
            <a:extLst>
              <a:ext uri="{28A0092B-C50C-407E-A947-70E740481C1C}">
                <a14:useLocalDpi xmlns:a14="http://schemas.microsoft.com/office/drawing/2010/main" val="0"/>
              </a:ext>
            </a:extLst>
          </a:blip>
          <a:srcRect t="25320" b="38642"/>
          <a:stretch/>
        </p:blipFill>
        <p:spPr bwMode="auto">
          <a:xfrm>
            <a:off x="2514640" y="3226302"/>
            <a:ext cx="7056042" cy="285442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2398" y="3712286"/>
            <a:ext cx="2416042" cy="1200329"/>
          </a:xfrm>
          <a:prstGeom prst="rect">
            <a:avLst/>
          </a:prstGeom>
        </p:spPr>
        <p:txBody>
          <a:bodyPr wrap="square">
            <a:spAutoFit/>
          </a:bodyPr>
          <a:lstStyle/>
          <a:p>
            <a:pPr lvl="0" algn="r">
              <a:lnSpc>
                <a:spcPct val="90000"/>
              </a:lnSpc>
              <a:spcBef>
                <a:spcPts val="1000"/>
              </a:spcBef>
            </a:pPr>
            <a:r>
              <a:rPr lang="en-US" sz="2000" dirty="0" smtClean="0">
                <a:solidFill>
                  <a:prstClr val="black"/>
                </a:solidFill>
              </a:rPr>
              <a:t>Reads align 10x faster to selected </a:t>
            </a:r>
            <a:r>
              <a:rPr lang="en-US" sz="2000" dirty="0" err="1" smtClean="0">
                <a:solidFill>
                  <a:prstClr val="black"/>
                </a:solidFill>
              </a:rPr>
              <a:t>pangenomes</a:t>
            </a:r>
            <a:r>
              <a:rPr lang="en-US" sz="2000" dirty="0" smtClean="0">
                <a:solidFill>
                  <a:prstClr val="black"/>
                </a:solidFill>
              </a:rPr>
              <a:t> vs. translated search</a:t>
            </a:r>
            <a:endParaRPr lang="en-US" sz="1600" i="1" dirty="0" smtClean="0">
              <a:solidFill>
                <a:srgbClr val="C00000"/>
              </a:solidFill>
            </a:endParaRPr>
          </a:p>
        </p:txBody>
      </p:sp>
      <p:sp>
        <p:nvSpPr>
          <p:cNvPr id="9" name="Rectangle 8"/>
          <p:cNvSpPr/>
          <p:nvPr/>
        </p:nvSpPr>
        <p:spPr>
          <a:xfrm>
            <a:off x="9570682" y="3700664"/>
            <a:ext cx="2416042" cy="1200329"/>
          </a:xfrm>
          <a:prstGeom prst="rect">
            <a:avLst/>
          </a:prstGeom>
        </p:spPr>
        <p:txBody>
          <a:bodyPr wrap="square">
            <a:spAutoFit/>
          </a:bodyPr>
          <a:lstStyle/>
          <a:p>
            <a:pPr lvl="0">
              <a:lnSpc>
                <a:spcPct val="90000"/>
              </a:lnSpc>
              <a:spcBef>
                <a:spcPts val="1000"/>
              </a:spcBef>
            </a:pPr>
            <a:r>
              <a:rPr lang="en-US" sz="2000" dirty="0" smtClean="0">
                <a:solidFill>
                  <a:prstClr val="black"/>
                </a:solidFill>
              </a:rPr>
              <a:t>Consequence of a smaller database and nucleotide-level alignment</a:t>
            </a:r>
            <a:endParaRPr lang="en-US" sz="1600" i="1" dirty="0" smtClean="0">
              <a:solidFill>
                <a:srgbClr val="C00000"/>
              </a:solidFill>
            </a:endParaRPr>
          </a:p>
        </p:txBody>
      </p:sp>
      <p:sp>
        <p:nvSpPr>
          <p:cNvPr id="10" name="Rectangle 9"/>
          <p:cNvSpPr/>
          <p:nvPr/>
        </p:nvSpPr>
        <p:spPr>
          <a:xfrm>
            <a:off x="22398" y="1481581"/>
            <a:ext cx="2416042" cy="1200329"/>
          </a:xfrm>
          <a:prstGeom prst="rect">
            <a:avLst/>
          </a:prstGeom>
        </p:spPr>
        <p:txBody>
          <a:bodyPr wrap="square">
            <a:spAutoFit/>
          </a:bodyPr>
          <a:lstStyle/>
          <a:p>
            <a:pPr lvl="0" algn="r">
              <a:lnSpc>
                <a:spcPct val="90000"/>
              </a:lnSpc>
              <a:spcBef>
                <a:spcPts val="1000"/>
              </a:spcBef>
            </a:pPr>
            <a:r>
              <a:rPr lang="en-US" sz="2000" dirty="0" smtClean="0">
                <a:solidFill>
                  <a:prstClr val="black"/>
                </a:solidFill>
              </a:rPr>
              <a:t>Lots of reads explained during fast search (or this would be a moot point)</a:t>
            </a:r>
            <a:endParaRPr lang="en-US" sz="1600" i="1" dirty="0" smtClean="0">
              <a:solidFill>
                <a:srgbClr val="C00000"/>
              </a:solidFill>
            </a:endParaRPr>
          </a:p>
        </p:txBody>
      </p:sp>
      <p:sp>
        <p:nvSpPr>
          <p:cNvPr id="11" name="Rectangle 10"/>
          <p:cNvSpPr/>
          <p:nvPr/>
        </p:nvSpPr>
        <p:spPr>
          <a:xfrm>
            <a:off x="9623493" y="1481581"/>
            <a:ext cx="2416042" cy="1200329"/>
          </a:xfrm>
          <a:prstGeom prst="rect">
            <a:avLst/>
          </a:prstGeom>
        </p:spPr>
        <p:txBody>
          <a:bodyPr wrap="square">
            <a:spAutoFit/>
          </a:bodyPr>
          <a:lstStyle/>
          <a:p>
            <a:pPr lvl="0">
              <a:lnSpc>
                <a:spcPct val="90000"/>
              </a:lnSpc>
              <a:spcBef>
                <a:spcPts val="1000"/>
              </a:spcBef>
            </a:pPr>
            <a:r>
              <a:rPr lang="en-US" sz="2000" dirty="0" smtClean="0">
                <a:solidFill>
                  <a:prstClr val="black"/>
                </a:solidFill>
              </a:rPr>
              <a:t>Additional reads align in translated search, especially those from skin</a:t>
            </a:r>
            <a:endParaRPr lang="en-US" sz="1600" i="1" dirty="0" smtClean="0">
              <a:solidFill>
                <a:srgbClr val="C00000"/>
              </a:solidFill>
            </a:endParaRPr>
          </a:p>
        </p:txBody>
      </p:sp>
      <p:sp>
        <p:nvSpPr>
          <p:cNvPr id="12" name="Rectangle 11"/>
          <p:cNvSpPr/>
          <p:nvPr/>
        </p:nvSpPr>
        <p:spPr>
          <a:xfrm>
            <a:off x="1112575" y="6304204"/>
            <a:ext cx="9966851" cy="369332"/>
          </a:xfrm>
          <a:prstGeom prst="rect">
            <a:avLst/>
          </a:prstGeom>
        </p:spPr>
        <p:txBody>
          <a:bodyPr wrap="square">
            <a:spAutoFit/>
          </a:bodyPr>
          <a:lstStyle/>
          <a:p>
            <a:pPr lvl="0" algn="ctr">
              <a:lnSpc>
                <a:spcPct val="90000"/>
              </a:lnSpc>
              <a:spcBef>
                <a:spcPts val="1000"/>
              </a:spcBef>
            </a:pPr>
            <a:r>
              <a:rPr lang="en-US" sz="2000" b="1" i="1" dirty="0" smtClean="0">
                <a:solidFill>
                  <a:srgbClr val="C00000"/>
                </a:solidFill>
              </a:rPr>
              <a:t>How might this picture look if we were studying poorly characterized </a:t>
            </a:r>
            <a:r>
              <a:rPr lang="en-US" sz="2000" b="1" i="1" dirty="0" err="1" smtClean="0">
                <a:solidFill>
                  <a:srgbClr val="C00000"/>
                </a:solidFill>
              </a:rPr>
              <a:t>microbiomes</a:t>
            </a:r>
            <a:r>
              <a:rPr lang="en-US" sz="2000" b="1" i="1" dirty="0" smtClean="0">
                <a:solidFill>
                  <a:srgbClr val="C00000"/>
                </a:solidFill>
              </a:rPr>
              <a:t>?</a:t>
            </a:r>
            <a:endParaRPr lang="en-US" sz="1600" b="1" i="1" dirty="0" smtClean="0">
              <a:solidFill>
                <a:srgbClr val="C00000"/>
              </a:solidFill>
            </a:endParaRPr>
          </a:p>
        </p:txBody>
      </p:sp>
    </p:spTree>
    <p:extLst>
      <p:ext uri="{BB962C8B-B14F-4D97-AF65-F5344CB8AC3E}">
        <p14:creationId xmlns:p14="http://schemas.microsoft.com/office/powerpoint/2010/main" val="20236546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98"/>
                                        </p:tgtEl>
                                        <p:attrNameLst>
                                          <p:attrName>style.visibility</p:attrName>
                                        </p:attrNameLst>
                                      </p:cBhvr>
                                      <p:to>
                                        <p:strVal val="visible"/>
                                      </p:to>
                                    </p:set>
                                    <p:animEffect transition="in" filter="fade">
                                      <p:cBhvr>
                                        <p:cTn id="22" dur="500"/>
                                        <p:tgtEl>
                                          <p:spTgt spid="409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Summing reads over gene families and species</a:t>
            </a:r>
            <a:endParaRPr lang="en-US" dirty="0"/>
          </a:p>
        </p:txBody>
      </p:sp>
      <p:sp>
        <p:nvSpPr>
          <p:cNvPr id="3" name="Content Placeholder 2"/>
          <p:cNvSpPr>
            <a:spLocks noGrp="1"/>
          </p:cNvSpPr>
          <p:nvPr>
            <p:ph idx="1"/>
          </p:nvPr>
        </p:nvSpPr>
        <p:spPr>
          <a:xfrm>
            <a:off x="238539" y="1082040"/>
            <a:ext cx="11714922" cy="5406830"/>
          </a:xfrm>
        </p:spPr>
        <p:txBody>
          <a:bodyPr/>
          <a:lstStyle/>
          <a:p>
            <a:r>
              <a:rPr lang="en-US" dirty="0" smtClean="0"/>
              <a:t>A sample with 100 species could contain upwards of 1 million genes</a:t>
            </a:r>
          </a:p>
          <a:p>
            <a:pPr lvl="1"/>
            <a:r>
              <a:rPr lang="en-US" dirty="0" smtClean="0"/>
              <a:t>Too fine-grained for efficient analysis</a:t>
            </a:r>
          </a:p>
          <a:p>
            <a:r>
              <a:rPr lang="en-US" dirty="0" smtClean="0"/>
              <a:t>Typically sum genes according to broader functional annotations</a:t>
            </a:r>
          </a:p>
          <a:p>
            <a:pPr lvl="1"/>
            <a:r>
              <a:rPr lang="en-US" dirty="0" smtClean="0"/>
              <a:t>Gene Ontology categories; KO, COG family membership; </a:t>
            </a:r>
            <a:r>
              <a:rPr lang="en-US" dirty="0" err="1" smtClean="0"/>
              <a:t>Pfam</a:t>
            </a:r>
            <a:r>
              <a:rPr lang="en-US" dirty="0" smtClean="0"/>
              <a:t> domain content</a:t>
            </a:r>
          </a:p>
        </p:txBody>
      </p:sp>
      <p:sp>
        <p:nvSpPr>
          <p:cNvPr id="4" name="Date Placeholder 3"/>
          <p:cNvSpPr>
            <a:spLocks noGrp="1"/>
          </p:cNvSpPr>
          <p:nvPr>
            <p:ph type="dt" sz="half" idx="10"/>
          </p:nvPr>
        </p:nvSpPr>
        <p:spPr/>
        <p:txBody>
          <a:bodyPr/>
          <a:lstStyle/>
          <a:p>
            <a:fld id="{149AB08A-B8FE-2744-A176-508EFC0AA4E9}" type="datetime1">
              <a:rPr lang="en-US" smtClean="0"/>
              <a:t>4/24/2019</a:t>
            </a:fld>
            <a:endParaRPr lang="en-US" dirty="0"/>
          </a:p>
        </p:txBody>
      </p:sp>
      <p:sp>
        <p:nvSpPr>
          <p:cNvPr id="5" name="Slide Number Placeholder 4"/>
          <p:cNvSpPr>
            <a:spLocks noGrp="1"/>
          </p:cNvSpPr>
          <p:nvPr>
            <p:ph type="sldNum" sz="quarter" idx="12"/>
          </p:nvPr>
        </p:nvSpPr>
        <p:spPr/>
        <p:txBody>
          <a:bodyPr/>
          <a:lstStyle/>
          <a:p>
            <a:fld id="{0CED1879-D594-7048-AD12-28363999EDA9}" type="slidenum">
              <a:rPr lang="en-US" smtClean="0"/>
              <a:t>27</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312131"/>
            <a:ext cx="8529638" cy="276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66550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http://chemwiki.ucdavis.edu/@api/deki/files/699/GlycolysiscompleteLabell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6055" y="3227167"/>
            <a:ext cx="5972993" cy="34936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smtClean="0"/>
              <a:t>Regrouping genes to pathways/modules</a:t>
            </a:r>
            <a:endParaRPr lang="en-US" dirty="0"/>
          </a:p>
        </p:txBody>
      </p:sp>
      <p:sp>
        <p:nvSpPr>
          <p:cNvPr id="3" name="Content Placeholder 2"/>
          <p:cNvSpPr>
            <a:spLocks noGrp="1"/>
          </p:cNvSpPr>
          <p:nvPr>
            <p:ph idx="1"/>
          </p:nvPr>
        </p:nvSpPr>
        <p:spPr/>
        <p:txBody>
          <a:bodyPr/>
          <a:lstStyle/>
          <a:p>
            <a:r>
              <a:rPr lang="en-US" dirty="0" smtClean="0"/>
              <a:t>Average over a species’ gene abundances to estimate the species’ abundance</a:t>
            </a:r>
          </a:p>
          <a:p>
            <a:pPr lvl="1"/>
            <a:endParaRPr lang="en-US" dirty="0"/>
          </a:p>
          <a:p>
            <a:pPr lvl="1"/>
            <a:endParaRPr lang="en-US" dirty="0" smtClean="0"/>
          </a:p>
          <a:p>
            <a:pPr marL="457200" lvl="1" indent="0">
              <a:buNone/>
            </a:pPr>
            <a:endParaRPr lang="en-US" dirty="0" smtClean="0"/>
          </a:p>
          <a:p>
            <a:r>
              <a:rPr lang="en-US" dirty="0" smtClean="0"/>
              <a:t>Can also avg. over genes within functional modules, e.g. metabolic pathways:</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4/24/2019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28</a:t>
            </a:fld>
            <a:endParaRPr lang="en-US"/>
          </a:p>
        </p:txBody>
      </p:sp>
      <p:cxnSp>
        <p:nvCxnSpPr>
          <p:cNvPr id="7" name="Straight Connector 6"/>
          <p:cNvCxnSpPr/>
          <p:nvPr/>
        </p:nvCxnSpPr>
        <p:spPr>
          <a:xfrm>
            <a:off x="3346427" y="1879194"/>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8" name="Straight Connector 7"/>
          <p:cNvCxnSpPr/>
          <p:nvPr/>
        </p:nvCxnSpPr>
        <p:spPr>
          <a:xfrm>
            <a:off x="3346427" y="2042206"/>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 name="Straight Connector 10"/>
          <p:cNvCxnSpPr/>
          <p:nvPr/>
        </p:nvCxnSpPr>
        <p:spPr>
          <a:xfrm>
            <a:off x="4754033" y="2042206"/>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sp>
        <p:nvSpPr>
          <p:cNvPr id="12" name="Pentagon 11"/>
          <p:cNvSpPr/>
          <p:nvPr/>
        </p:nvSpPr>
        <p:spPr>
          <a:xfrm>
            <a:off x="3346427" y="2216327"/>
            <a:ext cx="701894" cy="365756"/>
          </a:xfrm>
          <a:prstGeom prst="homePlate">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D</a:t>
            </a:r>
            <a:endParaRPr lang="en-US" sz="2800" dirty="0"/>
          </a:p>
        </p:txBody>
      </p:sp>
      <p:sp>
        <p:nvSpPr>
          <p:cNvPr id="13" name="Pentagon 12"/>
          <p:cNvSpPr/>
          <p:nvPr/>
        </p:nvSpPr>
        <p:spPr>
          <a:xfrm>
            <a:off x="4052139" y="2216327"/>
            <a:ext cx="701894" cy="365756"/>
          </a:xfrm>
          <a:prstGeom prst="homePlate">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A</a:t>
            </a:r>
            <a:endParaRPr lang="en-US" sz="2800" dirty="0"/>
          </a:p>
        </p:txBody>
      </p:sp>
      <p:sp>
        <p:nvSpPr>
          <p:cNvPr id="14" name="Pentagon 13"/>
          <p:cNvSpPr/>
          <p:nvPr/>
        </p:nvSpPr>
        <p:spPr>
          <a:xfrm>
            <a:off x="4754033" y="2216327"/>
            <a:ext cx="701894" cy="365756"/>
          </a:xfrm>
          <a:prstGeom prst="homePlate">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E</a:t>
            </a:r>
            <a:endParaRPr lang="en-US" sz="2800" dirty="0"/>
          </a:p>
        </p:txBody>
      </p:sp>
      <p:cxnSp>
        <p:nvCxnSpPr>
          <p:cNvPr id="15" name="Straight Connector 14"/>
          <p:cNvCxnSpPr/>
          <p:nvPr/>
        </p:nvCxnSpPr>
        <p:spPr>
          <a:xfrm>
            <a:off x="4052139" y="1715308"/>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p:cNvCxnSpPr/>
          <p:nvPr/>
        </p:nvCxnSpPr>
        <p:spPr>
          <a:xfrm>
            <a:off x="4052139" y="1878320"/>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7" name="Straight Connector 16"/>
          <p:cNvCxnSpPr/>
          <p:nvPr/>
        </p:nvCxnSpPr>
        <p:spPr>
          <a:xfrm>
            <a:off x="4052139" y="2041332"/>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9" name="Straight Connector 18"/>
          <p:cNvCxnSpPr/>
          <p:nvPr/>
        </p:nvCxnSpPr>
        <p:spPr>
          <a:xfrm>
            <a:off x="6363914" y="2042206"/>
            <a:ext cx="548634" cy="0"/>
          </a:xfrm>
          <a:prstGeom prst="lin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cxnSp>
        <p:nvCxnSpPr>
          <p:cNvPr id="20" name="Straight Connector 19"/>
          <p:cNvCxnSpPr/>
          <p:nvPr/>
        </p:nvCxnSpPr>
        <p:spPr>
          <a:xfrm>
            <a:off x="7771520" y="2042206"/>
            <a:ext cx="548634" cy="0"/>
          </a:xfrm>
          <a:prstGeom prst="lin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sp>
        <p:nvSpPr>
          <p:cNvPr id="21" name="Pentagon 20"/>
          <p:cNvSpPr/>
          <p:nvPr/>
        </p:nvSpPr>
        <p:spPr>
          <a:xfrm>
            <a:off x="6363914" y="2216327"/>
            <a:ext cx="701894" cy="365756"/>
          </a:xfrm>
          <a:prstGeom prst="homePlate">
            <a:avLst/>
          </a:prstGeom>
          <a:solidFill>
            <a:schemeClr val="accent1">
              <a:lumMod val="60000"/>
              <a:lumOff val="4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D</a:t>
            </a:r>
            <a:endParaRPr lang="en-US" sz="2800" dirty="0"/>
          </a:p>
        </p:txBody>
      </p:sp>
      <p:sp>
        <p:nvSpPr>
          <p:cNvPr id="22" name="Pentagon 21"/>
          <p:cNvSpPr/>
          <p:nvPr/>
        </p:nvSpPr>
        <p:spPr>
          <a:xfrm>
            <a:off x="7069626" y="2216327"/>
            <a:ext cx="701894" cy="365756"/>
          </a:xfrm>
          <a:prstGeom prst="homePlate">
            <a:avLst/>
          </a:prstGeom>
          <a:solidFill>
            <a:schemeClr val="accent1">
              <a:lumMod val="60000"/>
              <a:lumOff val="4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B</a:t>
            </a:r>
            <a:endParaRPr lang="en-US" sz="2800" dirty="0"/>
          </a:p>
        </p:txBody>
      </p:sp>
      <p:sp>
        <p:nvSpPr>
          <p:cNvPr id="23" name="Pentagon 22"/>
          <p:cNvSpPr/>
          <p:nvPr/>
        </p:nvSpPr>
        <p:spPr>
          <a:xfrm>
            <a:off x="7771520" y="2216327"/>
            <a:ext cx="701894" cy="365756"/>
          </a:xfrm>
          <a:prstGeom prst="homePlate">
            <a:avLst/>
          </a:prstGeom>
          <a:solidFill>
            <a:schemeClr val="accent1">
              <a:lumMod val="60000"/>
              <a:lumOff val="4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F</a:t>
            </a:r>
            <a:endParaRPr lang="en-US" sz="2800" dirty="0"/>
          </a:p>
        </p:txBody>
      </p:sp>
      <p:cxnSp>
        <p:nvCxnSpPr>
          <p:cNvPr id="26" name="Straight Connector 25"/>
          <p:cNvCxnSpPr/>
          <p:nvPr/>
        </p:nvCxnSpPr>
        <p:spPr>
          <a:xfrm>
            <a:off x="7069626" y="2041332"/>
            <a:ext cx="548634" cy="0"/>
          </a:xfrm>
          <a:prstGeom prst="lin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sp>
        <p:nvSpPr>
          <p:cNvPr id="28" name="TextBox 27"/>
          <p:cNvSpPr txBox="1"/>
          <p:nvPr/>
        </p:nvSpPr>
        <p:spPr>
          <a:xfrm>
            <a:off x="609660" y="1874197"/>
            <a:ext cx="2512544" cy="707886"/>
          </a:xfrm>
          <a:prstGeom prst="rect">
            <a:avLst/>
          </a:prstGeom>
          <a:noFill/>
        </p:spPr>
        <p:txBody>
          <a:bodyPr wrap="square" rtlCol="0">
            <a:spAutoFit/>
          </a:bodyPr>
          <a:lstStyle/>
          <a:p>
            <a:pPr algn="r"/>
            <a:r>
              <a:rPr lang="en-US" sz="2000" b="1" dirty="0" smtClean="0">
                <a:solidFill>
                  <a:srgbClr val="C00000"/>
                </a:solidFill>
              </a:rPr>
              <a:t>Species 1</a:t>
            </a:r>
          </a:p>
          <a:p>
            <a:pPr algn="r"/>
            <a:r>
              <a:rPr lang="en-US" sz="2000" dirty="0" smtClean="0">
                <a:solidFill>
                  <a:srgbClr val="C00000"/>
                </a:solidFill>
              </a:rPr>
              <a:t>(2+3+1)/3 = 2x</a:t>
            </a:r>
          </a:p>
        </p:txBody>
      </p:sp>
      <p:sp>
        <p:nvSpPr>
          <p:cNvPr id="29" name="TextBox 28"/>
          <p:cNvSpPr txBox="1"/>
          <p:nvPr/>
        </p:nvSpPr>
        <p:spPr>
          <a:xfrm>
            <a:off x="8704040" y="1874197"/>
            <a:ext cx="2512544" cy="707886"/>
          </a:xfrm>
          <a:prstGeom prst="rect">
            <a:avLst/>
          </a:prstGeom>
          <a:noFill/>
        </p:spPr>
        <p:txBody>
          <a:bodyPr wrap="square" rtlCol="0">
            <a:spAutoFit/>
          </a:bodyPr>
          <a:lstStyle/>
          <a:p>
            <a:r>
              <a:rPr lang="en-US" sz="2000" b="1" dirty="0" smtClean="0">
                <a:solidFill>
                  <a:schemeClr val="accent1"/>
                </a:solidFill>
              </a:rPr>
              <a:t>Species 2</a:t>
            </a:r>
          </a:p>
          <a:p>
            <a:r>
              <a:rPr lang="en-US" sz="2000" dirty="0" smtClean="0">
                <a:solidFill>
                  <a:schemeClr val="accent1"/>
                </a:solidFill>
              </a:rPr>
              <a:t>(1+1+1)/3 = 1x</a:t>
            </a:r>
          </a:p>
        </p:txBody>
      </p:sp>
      <p:sp>
        <p:nvSpPr>
          <p:cNvPr id="30" name="Rounded Rectangular Callout 29"/>
          <p:cNvSpPr/>
          <p:nvPr/>
        </p:nvSpPr>
        <p:spPr>
          <a:xfrm flipH="1">
            <a:off x="2438440" y="4892023"/>
            <a:ext cx="1280145" cy="640073"/>
          </a:xfrm>
          <a:prstGeom prst="wedgeRoundRectCallout">
            <a:avLst>
              <a:gd name="adj1" fmla="val -94379"/>
              <a:gd name="adj2" fmla="val -89855"/>
              <a:gd name="adj3" fmla="val 16667"/>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entagon 30"/>
          <p:cNvSpPr/>
          <p:nvPr/>
        </p:nvSpPr>
        <p:spPr>
          <a:xfrm>
            <a:off x="2737049" y="5027603"/>
            <a:ext cx="701894" cy="365756"/>
          </a:xfrm>
          <a:prstGeom prst="homePlate">
            <a:avLst/>
          </a:prstGeom>
          <a:solidFill>
            <a:schemeClr val="accent1">
              <a:lumMod val="60000"/>
              <a:lumOff val="4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D</a:t>
            </a:r>
            <a:endParaRPr lang="en-US" sz="2800" dirty="0"/>
          </a:p>
        </p:txBody>
      </p:sp>
      <p:sp>
        <p:nvSpPr>
          <p:cNvPr id="32" name="TextBox 31"/>
          <p:cNvSpPr txBox="1"/>
          <p:nvPr/>
        </p:nvSpPr>
        <p:spPr>
          <a:xfrm>
            <a:off x="609660" y="3429000"/>
            <a:ext cx="2512544" cy="1323439"/>
          </a:xfrm>
          <a:prstGeom prst="rect">
            <a:avLst/>
          </a:prstGeom>
          <a:noFill/>
        </p:spPr>
        <p:txBody>
          <a:bodyPr wrap="square" rtlCol="0">
            <a:spAutoFit/>
          </a:bodyPr>
          <a:lstStyle/>
          <a:p>
            <a:pPr algn="r"/>
            <a:r>
              <a:rPr lang="en-US" sz="2000" i="1" dirty="0" smtClean="0">
                <a:solidFill>
                  <a:srgbClr val="7030A0"/>
                </a:solidFill>
              </a:rPr>
              <a:t>Each step in a metabolic pathway is governed by an enzyme (gene)</a:t>
            </a:r>
          </a:p>
        </p:txBody>
      </p:sp>
      <p:sp>
        <p:nvSpPr>
          <p:cNvPr id="36" name="Rounded Rectangular Callout 35"/>
          <p:cNvSpPr/>
          <p:nvPr/>
        </p:nvSpPr>
        <p:spPr>
          <a:xfrm flipH="1">
            <a:off x="9484578" y="3977634"/>
            <a:ext cx="1280145" cy="640073"/>
          </a:xfrm>
          <a:prstGeom prst="wedgeRoundRectCallout">
            <a:avLst>
              <a:gd name="adj1" fmla="val 111288"/>
              <a:gd name="adj2" fmla="val -22120"/>
              <a:gd name="adj3" fmla="val 16667"/>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entagon 36"/>
          <p:cNvSpPr/>
          <p:nvPr/>
        </p:nvSpPr>
        <p:spPr>
          <a:xfrm>
            <a:off x="9800858" y="4105331"/>
            <a:ext cx="701894" cy="365756"/>
          </a:xfrm>
          <a:prstGeom prst="homePlate">
            <a:avLst/>
          </a:prstGeom>
          <a:solidFill>
            <a:schemeClr val="accent1">
              <a:lumMod val="60000"/>
              <a:lumOff val="4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F</a:t>
            </a:r>
            <a:endParaRPr lang="en-US" sz="2800" dirty="0"/>
          </a:p>
        </p:txBody>
      </p:sp>
    </p:spTree>
    <p:extLst>
      <p:ext uri="{BB962C8B-B14F-4D97-AF65-F5344CB8AC3E}">
        <p14:creationId xmlns:p14="http://schemas.microsoft.com/office/powerpoint/2010/main" val="4077685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par>
                                <p:cTn id="45" presetID="10"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par>
                                <p:cTn id="57" presetID="10" presetClass="entr" presetSubtype="0"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xEl>
                                              <p:pRg st="4" end="4"/>
                                            </p:txEl>
                                          </p:spTgt>
                                        </p:tgtEl>
                                        <p:attrNameLst>
                                          <p:attrName>style.visibility</p:attrName>
                                        </p:attrNameLst>
                                      </p:cBhvr>
                                      <p:to>
                                        <p:strVal val="visible"/>
                                      </p:to>
                                    </p:set>
                                    <p:animEffect transition="in" filter="fade">
                                      <p:cBhvr>
                                        <p:cTn id="67" dur="500"/>
                                        <p:tgtEl>
                                          <p:spTgt spid="3">
                                            <p:txEl>
                                              <p:pRg st="4" end="4"/>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fade">
                                      <p:cBhvr>
                                        <p:cTn id="72" dur="500"/>
                                        <p:tgtEl>
                                          <p:spTgt spid="3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fade">
                                      <p:cBhvr>
                                        <p:cTn id="77" dur="500"/>
                                        <p:tgtEl>
                                          <p:spTgt spid="30"/>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fade">
                                      <p:cBhvr>
                                        <p:cTn id="80" dur="500"/>
                                        <p:tgtEl>
                                          <p:spTgt spid="31"/>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fade">
                                      <p:cBhvr>
                                        <p:cTn id="83" dur="500"/>
                                        <p:tgtEl>
                                          <p:spTgt spid="32"/>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36"/>
                                        </p:tgtEl>
                                        <p:attrNameLst>
                                          <p:attrName>style.visibility</p:attrName>
                                        </p:attrNameLst>
                                      </p:cBhvr>
                                      <p:to>
                                        <p:strVal val="visible"/>
                                      </p:to>
                                    </p:set>
                                    <p:animEffect transition="in" filter="fade">
                                      <p:cBhvr>
                                        <p:cTn id="86" dur="500"/>
                                        <p:tgtEl>
                                          <p:spTgt spid="36"/>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fade">
                                      <p:cBhvr>
                                        <p:cTn id="8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21" grpId="0" animBg="1"/>
      <p:bldP spid="22" grpId="0" animBg="1"/>
      <p:bldP spid="23" grpId="0" animBg="1"/>
      <p:bldP spid="28" grpId="0"/>
      <p:bldP spid="29" grpId="0"/>
      <p:bldP spid="30" grpId="0" animBg="1"/>
      <p:bldP spid="31" grpId="0" animBg="1"/>
      <p:bldP spid="32" grpId="0"/>
      <p:bldP spid="36" grpId="0" animBg="1"/>
      <p:bldP spid="3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Function tends to be more conserved than taxonomy</a:t>
            </a:r>
            <a:endParaRPr lang="en-US" u="sng" dirty="0"/>
          </a:p>
        </p:txBody>
      </p:sp>
      <p:sp>
        <p:nvSpPr>
          <p:cNvPr id="4" name="Date Placeholder 3"/>
          <p:cNvSpPr>
            <a:spLocks noGrp="1"/>
          </p:cNvSpPr>
          <p:nvPr>
            <p:ph type="dt" sz="half" idx="10"/>
          </p:nvPr>
        </p:nvSpPr>
        <p:spPr/>
        <p:txBody>
          <a:bodyPr/>
          <a:lstStyle/>
          <a:p>
            <a:fld id="{149AB08A-B8FE-2744-A176-508EFC0AA4E9}" type="datetime1">
              <a:rPr lang="en-US" smtClean="0">
                <a:solidFill>
                  <a:schemeClr val="tx1"/>
                </a:solidFill>
              </a:rPr>
              <a:pPr/>
              <a:t>4/24/2019</a:t>
            </a:fld>
            <a:endParaRPr lang="en-US">
              <a:solidFill>
                <a:schemeClr val="tx1"/>
              </a:solidFill>
            </a:endParaRPr>
          </a:p>
        </p:txBody>
      </p:sp>
      <p:sp>
        <p:nvSpPr>
          <p:cNvPr id="5" name="Slide Number Placeholder 4"/>
          <p:cNvSpPr>
            <a:spLocks noGrp="1"/>
          </p:cNvSpPr>
          <p:nvPr>
            <p:ph type="sldNum" sz="quarter" idx="12"/>
          </p:nvPr>
        </p:nvSpPr>
        <p:spPr/>
        <p:txBody>
          <a:bodyPr/>
          <a:lstStyle/>
          <a:p>
            <a:fld id="{0CED1879-D594-7048-AD12-28363999EDA9}" type="slidenum">
              <a:rPr lang="en-US" smtClean="0">
                <a:solidFill>
                  <a:schemeClr val="tx1"/>
                </a:solidFill>
              </a:rPr>
              <a:pPr/>
              <a:t>29</a:t>
            </a:fld>
            <a:endParaRPr lang="en-US">
              <a:solidFill>
                <a:schemeClr val="tx1"/>
              </a:solidFill>
            </a:endParaRPr>
          </a:p>
        </p:txBody>
      </p:sp>
      <p:sp>
        <p:nvSpPr>
          <p:cNvPr id="48" name="TextBox 47"/>
          <p:cNvSpPr txBox="1"/>
          <p:nvPr/>
        </p:nvSpPr>
        <p:spPr>
          <a:xfrm rot="16200000">
            <a:off x="6558637" y="2067519"/>
            <a:ext cx="2280881" cy="584775"/>
          </a:xfrm>
          <a:prstGeom prst="rect">
            <a:avLst/>
          </a:prstGeom>
          <a:no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smtClean="0">
                <a:ln>
                  <a:noFill/>
                </a:ln>
                <a:effectLst/>
                <a:uLnTx/>
                <a:uFillTx/>
              </a:rPr>
              <a:t>← Phylum abundance →</a:t>
            </a:r>
          </a:p>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1" i="0" u="none" strike="noStrike" kern="0" cap="none" spc="0" normalizeH="0" baseline="0" noProof="0" dirty="0" smtClean="0">
              <a:ln>
                <a:noFill/>
              </a:ln>
              <a:effectLst/>
              <a:uLnTx/>
              <a:uFillTx/>
            </a:endParaRPr>
          </a:p>
        </p:txBody>
      </p:sp>
      <p:sp>
        <p:nvSpPr>
          <p:cNvPr id="49" name="TextBox 48"/>
          <p:cNvSpPr txBox="1"/>
          <p:nvPr/>
        </p:nvSpPr>
        <p:spPr>
          <a:xfrm>
            <a:off x="7781383" y="3657460"/>
            <a:ext cx="1828800" cy="304800"/>
          </a:xfrm>
          <a:prstGeom prst="rect">
            <a:avLst/>
          </a:prstGeom>
          <a:solidFill>
            <a:srgbClr val="0070C0">
              <a:alpha val="33000"/>
            </a:srgbClr>
          </a:solidFill>
        </p:spPr>
        <p:txBody>
          <a:bodyPr wrap="square" lIns="0" tIns="0" rIns="0" bIns="0" rtlCol="0" anchor="ctr" anchorCtr="1">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smtClean="0">
                <a:ln>
                  <a:noFill/>
                </a:ln>
                <a:effectLst/>
                <a:uLnTx/>
                <a:uFillTx/>
              </a:rPr>
              <a:t>Gut</a:t>
            </a:r>
          </a:p>
        </p:txBody>
      </p:sp>
      <p:grpSp>
        <p:nvGrpSpPr>
          <p:cNvPr id="50" name="Group 49"/>
          <p:cNvGrpSpPr/>
          <p:nvPr/>
        </p:nvGrpSpPr>
        <p:grpSpPr>
          <a:xfrm>
            <a:off x="2225089" y="3654832"/>
            <a:ext cx="8106366" cy="307428"/>
            <a:chOff x="685800" y="3792327"/>
            <a:chExt cx="8106366" cy="307428"/>
          </a:xfrm>
        </p:grpSpPr>
        <p:sp>
          <p:nvSpPr>
            <p:cNvPr id="51" name="TextBox 50"/>
            <p:cNvSpPr txBox="1"/>
            <p:nvPr/>
          </p:nvSpPr>
          <p:spPr>
            <a:xfrm>
              <a:off x="8106366" y="3794955"/>
              <a:ext cx="685800" cy="304800"/>
            </a:xfrm>
            <a:prstGeom prst="rect">
              <a:avLst/>
            </a:prstGeom>
            <a:solidFill>
              <a:srgbClr val="7030A0">
                <a:alpha val="33000"/>
              </a:srgbClr>
            </a:solidFill>
          </p:spPr>
          <p:txBody>
            <a:bodyPr wrap="square" lIns="0" tIns="0" rIns="0" bIns="0" rtlCol="0" anchor="ctr" anchorCtr="1">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smtClean="0">
                  <a:ln>
                    <a:noFill/>
                  </a:ln>
                  <a:effectLst/>
                  <a:uLnTx/>
                  <a:uFillTx/>
                </a:rPr>
                <a:t>Vaginal</a:t>
              </a:r>
            </a:p>
          </p:txBody>
        </p:sp>
        <p:sp>
          <p:nvSpPr>
            <p:cNvPr id="52" name="TextBox 51"/>
            <p:cNvSpPr txBox="1"/>
            <p:nvPr/>
          </p:nvSpPr>
          <p:spPr>
            <a:xfrm>
              <a:off x="1421699" y="3794955"/>
              <a:ext cx="451945" cy="304800"/>
            </a:xfrm>
            <a:prstGeom prst="rect">
              <a:avLst/>
            </a:prstGeom>
            <a:solidFill>
              <a:srgbClr val="00B050">
                <a:alpha val="33000"/>
              </a:srgbClr>
            </a:solidFill>
          </p:spPr>
          <p:txBody>
            <a:bodyPr wrap="square" lIns="0" tIns="0" rIns="0" bIns="0" rtlCol="0" anchor="ctr" anchorCtr="1">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smtClean="0">
                  <a:ln>
                    <a:noFill/>
                  </a:ln>
                  <a:effectLst/>
                  <a:uLnTx/>
                  <a:uFillTx/>
                </a:rPr>
                <a:t>Skin</a:t>
              </a:r>
            </a:p>
          </p:txBody>
        </p:sp>
        <p:sp>
          <p:nvSpPr>
            <p:cNvPr id="53" name="TextBox 52"/>
            <p:cNvSpPr txBox="1"/>
            <p:nvPr/>
          </p:nvSpPr>
          <p:spPr>
            <a:xfrm>
              <a:off x="685800" y="3794955"/>
              <a:ext cx="720089" cy="304800"/>
            </a:xfrm>
            <a:prstGeom prst="rect">
              <a:avLst/>
            </a:prstGeom>
            <a:solidFill>
              <a:sysClr val="windowText" lastClr="000000">
                <a:alpha val="33000"/>
              </a:sysClr>
            </a:solidFill>
          </p:spPr>
          <p:txBody>
            <a:bodyPr wrap="square" lIns="0" tIns="0" rIns="0" bIns="0" rtlCol="0" anchor="ctr" anchorCtr="1">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err="1" smtClean="0">
                  <a:ln>
                    <a:noFill/>
                  </a:ln>
                  <a:effectLst/>
                  <a:uLnTx/>
                  <a:uFillTx/>
                </a:rPr>
                <a:t>Nares</a:t>
              </a:r>
              <a:endParaRPr kumimoji="0" lang="en-US" sz="1200" b="1" i="0" u="none" strike="noStrike" kern="0" cap="none" spc="0" normalizeH="0" baseline="0" noProof="0" dirty="0" smtClean="0">
                <a:ln>
                  <a:noFill/>
                </a:ln>
                <a:effectLst/>
                <a:uLnTx/>
                <a:uFillTx/>
              </a:endParaRPr>
            </a:p>
          </p:txBody>
        </p:sp>
        <p:sp>
          <p:nvSpPr>
            <p:cNvPr id="54" name="TextBox 53"/>
            <p:cNvSpPr txBox="1"/>
            <p:nvPr/>
          </p:nvSpPr>
          <p:spPr>
            <a:xfrm>
              <a:off x="3221202" y="3792327"/>
              <a:ext cx="1489710" cy="304800"/>
            </a:xfrm>
            <a:prstGeom prst="rect">
              <a:avLst/>
            </a:prstGeom>
            <a:solidFill>
              <a:srgbClr val="FFFF00">
                <a:alpha val="33000"/>
              </a:srgbClr>
            </a:solidFill>
          </p:spPr>
          <p:txBody>
            <a:bodyPr wrap="square" lIns="0" tIns="0" rIns="0" bIns="0" rtlCol="0" anchor="ctr" anchorCtr="1">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smtClean="0">
                  <a:ln>
                    <a:noFill/>
                  </a:ln>
                  <a:effectLst/>
                  <a:uLnTx/>
                  <a:uFillTx/>
                </a:rPr>
                <a:t>Oral (</a:t>
              </a:r>
              <a:r>
                <a:rPr kumimoji="0" lang="en-US" sz="1200" b="1" i="0" u="none" strike="noStrike" kern="0" cap="none" spc="0" normalizeH="0" baseline="0" noProof="0" dirty="0" err="1" smtClean="0">
                  <a:ln>
                    <a:noFill/>
                  </a:ln>
                  <a:effectLst/>
                  <a:uLnTx/>
                  <a:uFillTx/>
                </a:rPr>
                <a:t>SupP</a:t>
              </a:r>
              <a:r>
                <a:rPr kumimoji="0" lang="en-US" sz="1200" b="1" i="0" u="none" strike="noStrike" kern="0" cap="none" spc="0" normalizeH="0" baseline="0" noProof="0" dirty="0" smtClean="0">
                  <a:ln>
                    <a:noFill/>
                  </a:ln>
                  <a:effectLst/>
                  <a:uLnTx/>
                  <a:uFillTx/>
                </a:rPr>
                <a:t>)</a:t>
              </a:r>
            </a:p>
          </p:txBody>
        </p:sp>
        <p:sp>
          <p:nvSpPr>
            <p:cNvPr id="55" name="TextBox 54"/>
            <p:cNvSpPr txBox="1"/>
            <p:nvPr/>
          </p:nvSpPr>
          <p:spPr>
            <a:xfrm>
              <a:off x="1890138" y="3792327"/>
              <a:ext cx="1325880" cy="304800"/>
            </a:xfrm>
            <a:prstGeom prst="rect">
              <a:avLst/>
            </a:prstGeom>
            <a:solidFill>
              <a:srgbClr val="FF0000">
                <a:alpha val="33000"/>
              </a:srgbClr>
            </a:solidFill>
          </p:spPr>
          <p:txBody>
            <a:bodyPr wrap="square" lIns="0" tIns="0" rIns="0" bIns="0" rtlCol="0" anchor="ctr" anchorCtr="1">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smtClean="0">
                  <a:ln>
                    <a:noFill/>
                  </a:ln>
                  <a:effectLst/>
                  <a:uLnTx/>
                  <a:uFillTx/>
                </a:rPr>
                <a:t>Oral (BM)</a:t>
              </a:r>
            </a:p>
          </p:txBody>
        </p:sp>
        <p:sp>
          <p:nvSpPr>
            <p:cNvPr id="56" name="TextBox 55"/>
            <p:cNvSpPr txBox="1"/>
            <p:nvPr/>
          </p:nvSpPr>
          <p:spPr>
            <a:xfrm>
              <a:off x="4755756" y="3792327"/>
              <a:ext cx="1447800" cy="304800"/>
            </a:xfrm>
            <a:prstGeom prst="rect">
              <a:avLst/>
            </a:prstGeom>
            <a:solidFill>
              <a:srgbClr val="FFC000">
                <a:alpha val="33000"/>
              </a:srgbClr>
            </a:solidFill>
          </p:spPr>
          <p:txBody>
            <a:bodyPr wrap="square" lIns="0" tIns="0" rIns="0" bIns="0" rtlCol="0" anchor="ctr" anchorCtr="1">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smtClean="0">
                  <a:ln>
                    <a:noFill/>
                  </a:ln>
                  <a:effectLst/>
                  <a:uLnTx/>
                  <a:uFillTx/>
                </a:rPr>
                <a:t>Oral (TD)</a:t>
              </a:r>
            </a:p>
          </p:txBody>
        </p:sp>
      </p:grpSp>
      <p:sp>
        <p:nvSpPr>
          <p:cNvPr id="57" name="TextBox 56"/>
          <p:cNvSpPr txBox="1"/>
          <p:nvPr/>
        </p:nvSpPr>
        <p:spPr>
          <a:xfrm rot="16200000">
            <a:off x="909539" y="2190629"/>
            <a:ext cx="2280881" cy="338554"/>
          </a:xfrm>
          <a:prstGeom prst="rect">
            <a:avLst/>
          </a:prstGeom>
          <a:no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smtClean="0">
                <a:ln>
                  <a:noFill/>
                </a:ln>
                <a:effectLst/>
                <a:uLnTx/>
                <a:uFillTx/>
              </a:rPr>
              <a:t>← Phylum abundance →</a:t>
            </a:r>
          </a:p>
        </p:txBody>
      </p:sp>
      <p:sp>
        <p:nvSpPr>
          <p:cNvPr id="58" name="TextBox 57"/>
          <p:cNvSpPr txBox="1"/>
          <p:nvPr/>
        </p:nvSpPr>
        <p:spPr>
          <a:xfrm>
            <a:off x="8025015" y="824567"/>
            <a:ext cx="1362874" cy="338554"/>
          </a:xfrm>
          <a:prstGeom prst="rect">
            <a:avLst/>
          </a:prstGeom>
          <a:noFill/>
        </p:spPr>
        <p:txBody>
          <a:bodyPr wrap="non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smtClean="0">
                <a:ln>
                  <a:noFill/>
                </a:ln>
                <a:effectLst/>
                <a:uLnTx/>
                <a:uFillTx/>
                <a:cs typeface="Arial"/>
              </a:rPr>
              <a:t>←</a:t>
            </a:r>
            <a:r>
              <a:rPr kumimoji="0" lang="en-US" sz="1600" b="1" i="0" u="none" strike="noStrike" kern="0" cap="none" spc="0" normalizeH="0" baseline="0" noProof="0" dirty="0" smtClean="0">
                <a:ln>
                  <a:noFill/>
                </a:ln>
                <a:effectLst/>
                <a:uLnTx/>
                <a:uFillTx/>
              </a:rPr>
              <a:t> Subjects </a:t>
            </a:r>
            <a:r>
              <a:rPr kumimoji="0" lang="en-US" sz="1600" b="1" i="0" u="none" strike="noStrike" kern="0" cap="none" spc="0" normalizeH="0" baseline="0" noProof="0" dirty="0" smtClean="0">
                <a:ln>
                  <a:noFill/>
                </a:ln>
                <a:effectLst/>
                <a:uLnTx/>
                <a:uFillTx/>
                <a:cs typeface="Arial"/>
              </a:rPr>
              <a:t>→</a:t>
            </a:r>
            <a:endParaRPr kumimoji="0" lang="en-US" sz="1600" b="1" i="0" u="none" strike="noStrike" kern="0" cap="none" spc="0" normalizeH="0" baseline="0" noProof="0" dirty="0" smtClean="0">
              <a:ln>
                <a:noFill/>
              </a:ln>
              <a:effectLst/>
              <a:uLnTx/>
              <a:uFillTx/>
            </a:endParaRPr>
          </a:p>
        </p:txBody>
      </p:sp>
      <p:sp>
        <p:nvSpPr>
          <p:cNvPr id="59" name="TextBox 58"/>
          <p:cNvSpPr txBox="1"/>
          <p:nvPr/>
        </p:nvSpPr>
        <p:spPr>
          <a:xfrm rot="16200000">
            <a:off x="865520" y="5111556"/>
            <a:ext cx="2368918" cy="338554"/>
          </a:xfrm>
          <a:prstGeom prst="rect">
            <a:avLst/>
          </a:prstGeom>
          <a:no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smtClean="0">
                <a:ln>
                  <a:noFill/>
                </a:ln>
                <a:effectLst/>
                <a:uLnTx/>
                <a:uFillTx/>
              </a:rPr>
              <a:t>← Pathway abundance →</a:t>
            </a:r>
          </a:p>
        </p:txBody>
      </p:sp>
      <p:pic>
        <p:nvPicPr>
          <p:cNvPr id="60" name="Picture 59" descr="figure2.png"/>
          <p:cNvPicPr>
            <a:picLocks noChangeAspect="1"/>
          </p:cNvPicPr>
          <p:nvPr/>
        </p:nvPicPr>
        <p:blipFill rotWithShape="1">
          <a:blip r:embed="rId2" cstate="print">
            <a:extLst>
              <a:ext uri="{28A0092B-C50C-407E-A947-70E740481C1C}">
                <a14:useLocalDpi xmlns:a14="http://schemas.microsoft.com/office/drawing/2010/main" val="0"/>
              </a:ext>
            </a:extLst>
          </a:blip>
          <a:srcRect l="50648" t="6056" r="32713" b="52148"/>
          <a:stretch/>
        </p:blipFill>
        <p:spPr>
          <a:xfrm>
            <a:off x="7747647" y="1132578"/>
            <a:ext cx="1850900" cy="2454656"/>
          </a:xfrm>
          <a:prstGeom prst="rect">
            <a:avLst/>
          </a:prstGeom>
        </p:spPr>
      </p:pic>
      <p:sp>
        <p:nvSpPr>
          <p:cNvPr id="61" name="TextBox 60"/>
          <p:cNvSpPr txBox="1"/>
          <p:nvPr/>
        </p:nvSpPr>
        <p:spPr>
          <a:xfrm>
            <a:off x="8025015" y="6473689"/>
            <a:ext cx="1362874" cy="338554"/>
          </a:xfrm>
          <a:prstGeom prst="rect">
            <a:avLst/>
          </a:prstGeom>
          <a:noFill/>
        </p:spPr>
        <p:txBody>
          <a:bodyPr wrap="non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smtClean="0">
                <a:ln>
                  <a:noFill/>
                </a:ln>
                <a:effectLst/>
                <a:uLnTx/>
                <a:uFillTx/>
                <a:cs typeface="Arial"/>
              </a:rPr>
              <a:t>←</a:t>
            </a:r>
            <a:r>
              <a:rPr kumimoji="0" lang="en-US" sz="1600" b="1" i="0" u="none" strike="noStrike" kern="0" cap="none" spc="0" normalizeH="0" baseline="0" noProof="0" dirty="0" smtClean="0">
                <a:ln>
                  <a:noFill/>
                </a:ln>
                <a:effectLst/>
                <a:uLnTx/>
                <a:uFillTx/>
              </a:rPr>
              <a:t> Subjects </a:t>
            </a:r>
            <a:r>
              <a:rPr kumimoji="0" lang="en-US" sz="1600" b="1" i="0" u="none" strike="noStrike" kern="0" cap="none" spc="0" normalizeH="0" baseline="0" noProof="0" dirty="0" smtClean="0">
                <a:ln>
                  <a:noFill/>
                </a:ln>
                <a:effectLst/>
                <a:uLnTx/>
                <a:uFillTx/>
                <a:cs typeface="Arial"/>
              </a:rPr>
              <a:t>→</a:t>
            </a:r>
            <a:endParaRPr kumimoji="0" lang="en-US" sz="1600" b="1" i="0" u="none" strike="noStrike" kern="0" cap="none" spc="0" normalizeH="0" baseline="0" noProof="0" dirty="0" smtClean="0">
              <a:ln>
                <a:noFill/>
              </a:ln>
              <a:effectLst/>
              <a:uLnTx/>
              <a:uFillTx/>
            </a:endParaRPr>
          </a:p>
        </p:txBody>
      </p:sp>
      <p:sp>
        <p:nvSpPr>
          <p:cNvPr id="62" name="TextBox 61"/>
          <p:cNvSpPr txBox="1"/>
          <p:nvPr/>
        </p:nvSpPr>
        <p:spPr>
          <a:xfrm rot="16200000">
            <a:off x="6514618" y="4988446"/>
            <a:ext cx="2368918" cy="584775"/>
          </a:xfrm>
          <a:prstGeom prst="rect">
            <a:avLst/>
          </a:prstGeom>
          <a:no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smtClean="0">
                <a:ln>
                  <a:noFill/>
                </a:ln>
                <a:effectLst/>
                <a:uLnTx/>
                <a:uFillTx/>
              </a:rPr>
              <a:t>← Pathway abundance →</a:t>
            </a:r>
          </a:p>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1" i="0" u="none" strike="noStrike" kern="0" cap="none" spc="0" normalizeH="0" baseline="0" noProof="0" dirty="0" smtClean="0">
              <a:ln>
                <a:noFill/>
              </a:ln>
              <a:effectLst/>
              <a:uLnTx/>
              <a:uFillTx/>
            </a:endParaRPr>
          </a:p>
        </p:txBody>
      </p:sp>
      <p:pic>
        <p:nvPicPr>
          <p:cNvPr id="63" name="Picture 62" descr="figure2.png"/>
          <p:cNvPicPr>
            <a:picLocks noChangeAspect="1"/>
          </p:cNvPicPr>
          <p:nvPr/>
        </p:nvPicPr>
        <p:blipFill rotWithShape="1">
          <a:blip r:embed="rId2" cstate="print">
            <a:extLst>
              <a:ext uri="{28A0092B-C50C-407E-A947-70E740481C1C}">
                <a14:useLocalDpi xmlns:a14="http://schemas.microsoft.com/office/drawing/2010/main" val="0"/>
              </a:ext>
            </a:extLst>
          </a:blip>
          <a:srcRect l="50648" t="52145" r="32713" b="6058"/>
          <a:stretch/>
        </p:blipFill>
        <p:spPr>
          <a:xfrm>
            <a:off x="7747647" y="4053505"/>
            <a:ext cx="1850900" cy="2454656"/>
          </a:xfrm>
          <a:prstGeom prst="rect">
            <a:avLst/>
          </a:prstGeom>
        </p:spPr>
      </p:pic>
      <p:pic>
        <p:nvPicPr>
          <p:cNvPr id="64" name="Picture 63" descr="figure2.png"/>
          <p:cNvPicPr>
            <a:picLocks noChangeAspect="1"/>
          </p:cNvPicPr>
          <p:nvPr/>
        </p:nvPicPr>
        <p:blipFill rotWithShape="1">
          <a:blip r:embed="rId2" cstate="print">
            <a:extLst>
              <a:ext uri="{28A0092B-C50C-407E-A947-70E740481C1C}">
                <a14:useLocalDpi xmlns:a14="http://schemas.microsoft.com/office/drawing/2010/main" val="0"/>
              </a:ext>
            </a:extLst>
          </a:blip>
          <a:srcRect l="1000" t="52145" r="25700" b="6058"/>
          <a:stretch/>
        </p:blipFill>
        <p:spPr>
          <a:xfrm>
            <a:off x="2225089" y="4053505"/>
            <a:ext cx="8153401" cy="2454656"/>
          </a:xfrm>
          <a:prstGeom prst="rect">
            <a:avLst/>
          </a:prstGeom>
        </p:spPr>
      </p:pic>
      <p:pic>
        <p:nvPicPr>
          <p:cNvPr id="65" name="Picture 64" descr="figure2.png"/>
          <p:cNvPicPr>
            <a:picLocks noChangeAspect="1"/>
          </p:cNvPicPr>
          <p:nvPr/>
        </p:nvPicPr>
        <p:blipFill rotWithShape="1">
          <a:blip r:embed="rId2" cstate="print">
            <a:extLst>
              <a:ext uri="{28A0092B-C50C-407E-A947-70E740481C1C}">
                <a14:useLocalDpi xmlns:a14="http://schemas.microsoft.com/office/drawing/2010/main" val="0"/>
              </a:ext>
            </a:extLst>
          </a:blip>
          <a:srcRect l="1000" t="6056" r="25700" b="52148"/>
          <a:stretch/>
        </p:blipFill>
        <p:spPr>
          <a:xfrm>
            <a:off x="2225088" y="1132578"/>
            <a:ext cx="8153401" cy="2454656"/>
          </a:xfrm>
          <a:prstGeom prst="rect">
            <a:avLst/>
          </a:prstGeom>
        </p:spPr>
      </p:pic>
      <p:sp>
        <p:nvSpPr>
          <p:cNvPr id="67" name="Rectangle 66"/>
          <p:cNvSpPr/>
          <p:nvPr/>
        </p:nvSpPr>
        <p:spPr>
          <a:xfrm>
            <a:off x="7826039" y="2267151"/>
            <a:ext cx="1333250" cy="3385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smtClean="0">
                <a:ln>
                  <a:noFill/>
                </a:ln>
                <a:solidFill>
                  <a:schemeClr val="bg1"/>
                </a:solidFill>
                <a:effectLst/>
                <a:uLnTx/>
                <a:uFillTx/>
              </a:rPr>
              <a:t>Bacteroidetes</a:t>
            </a:r>
            <a:endParaRPr kumimoji="0" lang="en-US" sz="1600" b="0" i="0" u="none" strike="noStrike" kern="0" cap="none" spc="0" normalizeH="0" baseline="0" noProof="0" dirty="0" smtClean="0">
              <a:ln>
                <a:noFill/>
              </a:ln>
              <a:solidFill>
                <a:schemeClr val="bg1"/>
              </a:solidFill>
              <a:effectLst/>
              <a:uLnTx/>
              <a:uFillTx/>
            </a:endParaRPr>
          </a:p>
        </p:txBody>
      </p:sp>
      <p:sp>
        <p:nvSpPr>
          <p:cNvPr id="68" name="Rectangle 67"/>
          <p:cNvSpPr/>
          <p:nvPr/>
        </p:nvSpPr>
        <p:spPr>
          <a:xfrm>
            <a:off x="8565176" y="1157905"/>
            <a:ext cx="1051313" cy="3385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smtClean="0">
                <a:ln>
                  <a:noFill/>
                </a:ln>
                <a:solidFill>
                  <a:schemeClr val="bg1"/>
                </a:solidFill>
                <a:effectLst/>
                <a:uLnTx/>
                <a:uFillTx/>
              </a:rPr>
              <a:t>Firmicutes</a:t>
            </a:r>
            <a:endParaRPr kumimoji="0" lang="en-US" sz="1600" b="0" i="0" u="none" strike="noStrike" kern="0" cap="none" spc="0" normalizeH="0" baseline="0" noProof="0" dirty="0" smtClean="0">
              <a:ln>
                <a:noFill/>
              </a:ln>
              <a:solidFill>
                <a:schemeClr val="bg1"/>
              </a:solidFill>
              <a:effectLst/>
              <a:uLnTx/>
              <a:uFillTx/>
            </a:endParaRPr>
          </a:p>
        </p:txBody>
      </p:sp>
      <p:grpSp>
        <p:nvGrpSpPr>
          <p:cNvPr id="25" name="Group 24"/>
          <p:cNvGrpSpPr/>
          <p:nvPr/>
        </p:nvGrpSpPr>
        <p:grpSpPr>
          <a:xfrm>
            <a:off x="518221" y="3350032"/>
            <a:ext cx="914400" cy="914400"/>
            <a:chOff x="228600" y="5759410"/>
            <a:chExt cx="914400" cy="914400"/>
          </a:xfrm>
        </p:grpSpPr>
        <p:pic>
          <p:nvPicPr>
            <p:cNvPr id="2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759410"/>
              <a:ext cx="914400" cy="914400"/>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356061" y="6057790"/>
              <a:ext cx="655950" cy="369332"/>
            </a:xfrm>
            <a:prstGeom prst="rect">
              <a:avLst/>
            </a:prstGeom>
            <a:noFill/>
          </p:spPr>
          <p:txBody>
            <a:bodyPr wrap="none" rtlCol="0">
              <a:spAutoFit/>
            </a:bodyPr>
            <a:lstStyle/>
            <a:p>
              <a:pPr algn="ctr"/>
              <a:r>
                <a:rPr lang="en-US" b="1" dirty="0" smtClean="0">
                  <a:effectLst>
                    <a:glow rad="152400">
                      <a:schemeClr val="bg1"/>
                    </a:glow>
                  </a:effectLst>
                  <a:latin typeface="Calibri" panose="020F0502020204030204" pitchFamily="34" charset="0"/>
                </a:rPr>
                <a:t>HMP</a:t>
              </a:r>
              <a:endParaRPr lang="en-US" b="1" dirty="0">
                <a:effectLst>
                  <a:glow rad="152400">
                    <a:schemeClr val="bg1"/>
                  </a:glow>
                </a:effectLst>
                <a:latin typeface="Calibri" panose="020F0502020204030204" pitchFamily="34" charset="0"/>
              </a:endParaRPr>
            </a:p>
          </p:txBody>
        </p:sp>
      </p:grpSp>
    </p:spTree>
    <p:extLst>
      <p:ext uri="{BB962C8B-B14F-4D97-AF65-F5344CB8AC3E}">
        <p14:creationId xmlns:p14="http://schemas.microsoft.com/office/powerpoint/2010/main" val="29526200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500"/>
                                        <p:tgtEl>
                                          <p:spTgt spid="5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500"/>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fade">
                                      <p:cBhvr>
                                        <p:cTn id="21" dur="500"/>
                                        <p:tgtEl>
                                          <p:spTgt spid="6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fade">
                                      <p:cBhvr>
                                        <p:cTn id="24" dur="500"/>
                                        <p:tgtEl>
                                          <p:spTgt spid="6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3"/>
                                        </p:tgtEl>
                                        <p:attrNameLst>
                                          <p:attrName>style.visibility</p:attrName>
                                        </p:attrNameLst>
                                      </p:cBhvr>
                                      <p:to>
                                        <p:strVal val="visible"/>
                                      </p:to>
                                    </p:set>
                                    <p:animEffect transition="in" filter="fade">
                                      <p:cBhvr>
                                        <p:cTn id="29" dur="500"/>
                                        <p:tgtEl>
                                          <p:spTgt spid="6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fade">
                                      <p:cBhvr>
                                        <p:cTn id="32" dur="500"/>
                                        <p:tgtEl>
                                          <p:spTgt spid="6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par>
                                <p:cTn id="41" presetID="10" presetClass="entr" presetSubtype="0" fill="hold" nodeType="with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fade">
                                      <p:cBhvr>
                                        <p:cTn id="43" dur="500"/>
                                        <p:tgtEl>
                                          <p:spTgt spid="65"/>
                                        </p:tgtEl>
                                      </p:cBhvr>
                                    </p:animEffect>
                                  </p:childTnLst>
                                </p:cTn>
                              </p:par>
                              <p:par>
                                <p:cTn id="44" presetID="10" presetClass="entr" presetSubtype="0" fill="hold" nodeType="with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fade">
                                      <p:cBhvr>
                                        <p:cTn id="46" dur="500"/>
                                        <p:tgtEl>
                                          <p:spTgt spid="6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fade">
                                      <p:cBhvr>
                                        <p:cTn id="49" dur="500"/>
                                        <p:tgtEl>
                                          <p:spTgt spid="5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animBg="1"/>
      <p:bldP spid="57" grpId="0"/>
      <p:bldP spid="58" grpId="0"/>
      <p:bldP spid="59" grpId="0"/>
      <p:bldP spid="61" grpId="0"/>
      <p:bldP spid="62" grpId="0"/>
      <p:bldP spid="67" grpId="0"/>
      <p:bldP spid="6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Profiling microbial communities by sequencing</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4/24/2019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3</a:t>
            </a:fld>
            <a:endParaRPr lang="en-US"/>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779495" y="3077354"/>
            <a:ext cx="1371600" cy="7717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7" name="Straight Arrow Connector 6"/>
          <p:cNvCxnSpPr/>
          <p:nvPr/>
        </p:nvCxnSpPr>
        <p:spPr bwMode="auto">
          <a:xfrm flipV="1">
            <a:off x="2770095" y="2281486"/>
            <a:ext cx="533400" cy="762000"/>
          </a:xfrm>
          <a:prstGeom prst="straightConnector1">
            <a:avLst/>
          </a:prstGeom>
          <a:solidFill>
            <a:schemeClr val="accent1"/>
          </a:solidFill>
          <a:ln w="31750" cap="flat" cmpd="sng" algn="ctr">
            <a:solidFill>
              <a:schemeClr val="tx1"/>
            </a:solidFill>
            <a:prstDash val="solid"/>
            <a:round/>
            <a:headEnd type="none" w="med" len="med"/>
            <a:tailEnd type="stealth" w="lg" len="lg"/>
          </a:ln>
          <a:effectLst/>
        </p:spPr>
      </p:cxnSp>
      <p:pic>
        <p:nvPicPr>
          <p:cNvPr id="8" name="Picture 5"/>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455895" y="1615529"/>
            <a:ext cx="835891" cy="1066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9" name="Straight Arrow Connector 8"/>
          <p:cNvCxnSpPr/>
          <p:nvPr/>
        </p:nvCxnSpPr>
        <p:spPr bwMode="auto">
          <a:xfrm>
            <a:off x="2770095" y="3957886"/>
            <a:ext cx="533400" cy="838200"/>
          </a:xfrm>
          <a:prstGeom prst="straightConnector1">
            <a:avLst/>
          </a:prstGeom>
          <a:solidFill>
            <a:schemeClr val="accent1"/>
          </a:solidFill>
          <a:ln w="31750" cap="flat" cmpd="sng" algn="ctr">
            <a:solidFill>
              <a:schemeClr val="tx1"/>
            </a:solidFill>
            <a:prstDash val="solid"/>
            <a:round/>
            <a:headEnd type="none" w="med" len="med"/>
            <a:tailEnd type="stealth" w="lg" len="lg"/>
          </a:ln>
          <a:effectLst/>
        </p:spPr>
      </p:cxnSp>
      <p:grpSp>
        <p:nvGrpSpPr>
          <p:cNvPr id="10" name="Group 9"/>
          <p:cNvGrpSpPr/>
          <p:nvPr/>
        </p:nvGrpSpPr>
        <p:grpSpPr>
          <a:xfrm>
            <a:off x="3455895" y="4421788"/>
            <a:ext cx="838200" cy="895105"/>
            <a:chOff x="2133600" y="4800600"/>
            <a:chExt cx="838200" cy="895105"/>
          </a:xfrm>
        </p:grpSpPr>
        <p:pic>
          <p:nvPicPr>
            <p:cNvPr id="1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3600" y="5257800"/>
              <a:ext cx="838200" cy="2093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7"/>
            <p:cNvPicPr>
              <a:picLocks noChangeAspect="1" noChangeArrowheads="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2133600" y="4800600"/>
              <a:ext cx="838200" cy="2093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7"/>
            <p:cNvPicPr>
              <a:picLocks noChangeAspect="1" noChangeArrowheads="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133600" y="5029200"/>
              <a:ext cx="838200" cy="2093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7"/>
            <p:cNvPicPr>
              <a:picLocks noChangeAspect="1" noChangeArrowheads="1"/>
            </p:cNvPicPr>
            <p:nvPr/>
          </p:nvPicPr>
          <p:blipFill>
            <a:blip r:embed="rId5"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133600" y="5486401"/>
              <a:ext cx="838200" cy="2093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8395" y="4256794"/>
            <a:ext cx="1090467" cy="122509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5795" y="1595686"/>
            <a:ext cx="1095666" cy="110648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Group 16"/>
          <p:cNvGrpSpPr/>
          <p:nvPr/>
        </p:nvGrpSpPr>
        <p:grpSpPr>
          <a:xfrm>
            <a:off x="6199095" y="3119685"/>
            <a:ext cx="2050612" cy="838201"/>
            <a:chOff x="5205740" y="3200399"/>
            <a:chExt cx="2050612" cy="838201"/>
          </a:xfrm>
        </p:grpSpPr>
        <p:pic>
          <p:nvPicPr>
            <p:cNvPr id="18" name="Picture 10"/>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3868"/>
            <a:stretch/>
          </p:blipFill>
          <p:spPr bwMode="auto">
            <a:xfrm>
              <a:off x="5435601" y="3200399"/>
              <a:ext cx="1600200" cy="838201"/>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Lst>
          </p:spPr>
        </p:pic>
        <p:sp>
          <p:nvSpPr>
            <p:cNvPr id="19" name="TextBox 18"/>
            <p:cNvSpPr txBox="1"/>
            <p:nvPr/>
          </p:nvSpPr>
          <p:spPr>
            <a:xfrm>
              <a:off x="5205740" y="3469077"/>
              <a:ext cx="2050612" cy="333168"/>
            </a:xfrm>
            <a:prstGeom prst="rect">
              <a:avLst/>
            </a:prstGeom>
            <a:noFill/>
            <a:ln>
              <a:noFill/>
            </a:ln>
          </p:spPr>
          <p:txBody>
            <a:bodyPr wrap="square" rtlCol="0">
              <a:spAutoFit/>
            </a:bodyPr>
            <a:lstStyle/>
            <a:p>
              <a:pPr algn="ctr" eaLnBrk="0" fontAlgn="base" hangingPunct="0">
                <a:lnSpc>
                  <a:spcPts val="1800"/>
                </a:lnSpc>
                <a:spcBef>
                  <a:spcPct val="0"/>
                </a:spcBef>
                <a:spcAft>
                  <a:spcPct val="0"/>
                </a:spcAft>
                <a:buClr>
                  <a:srgbClr val="FFFFFF"/>
                </a:buClr>
              </a:pPr>
              <a:r>
                <a:rPr lang="en-US" sz="2000" b="1" i="1" dirty="0" smtClean="0">
                  <a:solidFill>
                    <a:srgbClr val="FFFFFF"/>
                  </a:solidFill>
                  <a:effectLst>
                    <a:glow rad="101600">
                      <a:srgbClr val="000000">
                        <a:alpha val="60000"/>
                      </a:srgbClr>
                    </a:glow>
                  </a:effectLst>
                  <a:latin typeface="Calibri" panose="020F0502020204030204" pitchFamily="34" charset="0"/>
                </a:rPr>
                <a:t>Annotate</a:t>
              </a:r>
              <a:endParaRPr lang="en-US" sz="2000" b="1" i="1" dirty="0">
                <a:solidFill>
                  <a:srgbClr val="FFFFFF"/>
                </a:solidFill>
                <a:effectLst>
                  <a:glow rad="101600">
                    <a:srgbClr val="000000">
                      <a:alpha val="60000"/>
                    </a:srgbClr>
                  </a:glow>
                </a:effectLst>
                <a:latin typeface="Calibri" panose="020F0502020204030204" pitchFamily="34" charset="0"/>
              </a:endParaRPr>
            </a:p>
          </p:txBody>
        </p:sp>
      </p:grpSp>
      <p:grpSp>
        <p:nvGrpSpPr>
          <p:cNvPr id="20" name="Group 19"/>
          <p:cNvGrpSpPr/>
          <p:nvPr/>
        </p:nvGrpSpPr>
        <p:grpSpPr>
          <a:xfrm>
            <a:off x="8485095" y="2662486"/>
            <a:ext cx="1676400" cy="1448427"/>
            <a:chOff x="6934200" y="2743200"/>
            <a:chExt cx="1676400" cy="1448427"/>
          </a:xfrm>
        </p:grpSpPr>
        <p:pic>
          <p:nvPicPr>
            <p:cNvPr id="21"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6200000">
              <a:off x="7395369" y="3056405"/>
              <a:ext cx="982663" cy="1143000"/>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7340601" y="2743200"/>
              <a:ext cx="1127443" cy="369332"/>
            </a:xfrm>
            <a:prstGeom prst="rect">
              <a:avLst/>
            </a:prstGeom>
            <a:noFill/>
            <a:ln>
              <a:noFill/>
            </a:ln>
          </p:spPr>
          <p:txBody>
            <a:bodyPr wrap="square" rtlCol="0">
              <a:spAutoFit/>
            </a:bodyPr>
            <a:lstStyle/>
            <a:p>
              <a:pPr algn="ctr" eaLnBrk="0" fontAlgn="base" hangingPunct="0">
                <a:spcBef>
                  <a:spcPct val="0"/>
                </a:spcBef>
                <a:spcAft>
                  <a:spcPct val="0"/>
                </a:spcAft>
                <a:buClr>
                  <a:srgbClr val="FFFFFF"/>
                </a:buClr>
              </a:pPr>
              <a:r>
                <a:rPr lang="en-US" dirty="0" smtClean="0">
                  <a:solidFill>
                    <a:srgbClr val="46A04A">
                      <a:lumMod val="40000"/>
                      <a:lumOff val="60000"/>
                    </a:srgbClr>
                  </a:solidFill>
                  <a:latin typeface="Calibri" panose="020F0502020204030204" pitchFamily="34" charset="0"/>
                </a:rPr>
                <a:t>Samples</a:t>
              </a:r>
              <a:endParaRPr lang="en-US" dirty="0">
                <a:solidFill>
                  <a:srgbClr val="46A04A">
                    <a:lumMod val="40000"/>
                    <a:lumOff val="60000"/>
                  </a:srgbClr>
                </a:solidFill>
                <a:latin typeface="Calibri" panose="020F0502020204030204" pitchFamily="34" charset="0"/>
              </a:endParaRPr>
            </a:p>
          </p:txBody>
        </p:sp>
        <p:sp>
          <p:nvSpPr>
            <p:cNvPr id="23" name="TextBox 22"/>
            <p:cNvSpPr txBox="1"/>
            <p:nvPr/>
          </p:nvSpPr>
          <p:spPr>
            <a:xfrm rot="16200000">
              <a:off x="6555144" y="3443240"/>
              <a:ext cx="1127443" cy="369332"/>
            </a:xfrm>
            <a:prstGeom prst="rect">
              <a:avLst/>
            </a:prstGeom>
            <a:noFill/>
            <a:ln>
              <a:noFill/>
            </a:ln>
          </p:spPr>
          <p:txBody>
            <a:bodyPr wrap="square" rtlCol="0">
              <a:spAutoFit/>
            </a:bodyPr>
            <a:lstStyle/>
            <a:p>
              <a:pPr algn="ctr" eaLnBrk="0" fontAlgn="base" hangingPunct="0">
                <a:spcBef>
                  <a:spcPct val="0"/>
                </a:spcBef>
                <a:spcAft>
                  <a:spcPct val="0"/>
                </a:spcAft>
                <a:buClr>
                  <a:srgbClr val="FFFFFF"/>
                </a:buClr>
              </a:pPr>
              <a:r>
                <a:rPr lang="en-US" dirty="0" smtClean="0">
                  <a:solidFill>
                    <a:srgbClr val="46A04A">
                      <a:lumMod val="40000"/>
                      <a:lumOff val="60000"/>
                    </a:srgbClr>
                  </a:solidFill>
                  <a:latin typeface="Calibri" panose="020F0502020204030204" pitchFamily="34" charset="0"/>
                </a:rPr>
                <a:t>Features</a:t>
              </a:r>
              <a:endParaRPr lang="en-US" dirty="0">
                <a:solidFill>
                  <a:srgbClr val="46A04A">
                    <a:lumMod val="40000"/>
                    <a:lumOff val="60000"/>
                  </a:srgbClr>
                </a:solidFill>
                <a:latin typeface="Calibri" panose="020F0502020204030204" pitchFamily="34" charset="0"/>
              </a:endParaRPr>
            </a:p>
          </p:txBody>
        </p:sp>
        <p:sp>
          <p:nvSpPr>
            <p:cNvPr id="24" name="TextBox 23"/>
            <p:cNvSpPr txBox="1"/>
            <p:nvPr/>
          </p:nvSpPr>
          <p:spPr>
            <a:xfrm>
              <a:off x="7200901" y="3314700"/>
              <a:ext cx="1409699" cy="646331"/>
            </a:xfrm>
            <a:prstGeom prst="rect">
              <a:avLst/>
            </a:prstGeom>
            <a:noFill/>
            <a:ln>
              <a:noFill/>
            </a:ln>
          </p:spPr>
          <p:txBody>
            <a:bodyPr wrap="square" rtlCol="0">
              <a:spAutoFit/>
            </a:bodyPr>
            <a:lstStyle/>
            <a:p>
              <a:pPr algn="ctr" eaLnBrk="0" fontAlgn="base" hangingPunct="0">
                <a:spcBef>
                  <a:spcPct val="0"/>
                </a:spcBef>
                <a:spcAft>
                  <a:spcPct val="0"/>
                </a:spcAft>
                <a:buClr>
                  <a:srgbClr val="FFFFFF"/>
                </a:buClr>
              </a:pPr>
              <a:r>
                <a:rPr lang="en-US" b="1" i="1" dirty="0" smtClean="0">
                  <a:solidFill>
                    <a:srgbClr val="000000"/>
                  </a:solidFill>
                  <a:latin typeface="Calibri" panose="020F0502020204030204" pitchFamily="34" charset="0"/>
                </a:rPr>
                <a:t>abundance</a:t>
              </a:r>
            </a:p>
            <a:p>
              <a:pPr algn="ctr" eaLnBrk="0" fontAlgn="base" hangingPunct="0">
                <a:spcBef>
                  <a:spcPct val="0"/>
                </a:spcBef>
                <a:spcAft>
                  <a:spcPct val="0"/>
                </a:spcAft>
                <a:buClr>
                  <a:srgbClr val="FFFFFF"/>
                </a:buClr>
              </a:pPr>
              <a:r>
                <a:rPr lang="en-US" b="1" i="1" dirty="0" smtClean="0">
                  <a:solidFill>
                    <a:srgbClr val="000000"/>
                  </a:solidFill>
                  <a:latin typeface="Calibri" panose="020F0502020204030204" pitchFamily="34" charset="0"/>
                </a:rPr>
                <a:t>table</a:t>
              </a:r>
              <a:endParaRPr lang="en-US" b="1" i="1" dirty="0">
                <a:solidFill>
                  <a:srgbClr val="000000"/>
                </a:solidFill>
                <a:latin typeface="Calibri" panose="020F0502020204030204" pitchFamily="34" charset="0"/>
              </a:endParaRPr>
            </a:p>
          </p:txBody>
        </p:sp>
      </p:grpSp>
      <p:pic>
        <p:nvPicPr>
          <p:cNvPr id="25" name="Picture 6"/>
          <p:cNvPicPr>
            <a:picLocks noChangeAspect="1" noChangeArrowheads="1"/>
          </p:cNvPicPr>
          <p:nvPr/>
        </p:nvPicPr>
        <p:blipFill>
          <a:blip r:embed="rId10" cstate="print">
            <a:clrChange>
              <a:clrFrom>
                <a:srgbClr val="000000"/>
              </a:clrFrom>
              <a:clrTo>
                <a:srgbClr val="000000">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a:stretch>
            <a:fillRect/>
          </a:stretch>
        </p:blipFill>
        <p:spPr bwMode="auto">
          <a:xfrm rot="18694607">
            <a:off x="5990635" y="1346947"/>
            <a:ext cx="838199" cy="83819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6" name="Picture 6"/>
          <p:cNvPicPr>
            <a:picLocks noChangeAspect="1" noChangeArrowheads="1"/>
          </p:cNvPicPr>
          <p:nvPr/>
        </p:nvPicPr>
        <p:blipFill>
          <a:blip r:embed="rId10" cstate="print">
            <a:clrChange>
              <a:clrFrom>
                <a:srgbClr val="000000"/>
              </a:clrFrom>
              <a:clrTo>
                <a:srgbClr val="000000">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a:stretch>
            <a:fillRect/>
          </a:stretch>
        </p:blipFill>
        <p:spPr bwMode="auto">
          <a:xfrm rot="2170630" flipH="1">
            <a:off x="2555679" y="1352903"/>
            <a:ext cx="838199" cy="83819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7" name="Picture 6"/>
          <p:cNvPicPr>
            <a:picLocks noChangeAspect="1" noChangeArrowheads="1"/>
          </p:cNvPicPr>
          <p:nvPr/>
        </p:nvPicPr>
        <p:blipFill>
          <a:blip r:embed="rId10" cstate="print">
            <a:clrChange>
              <a:clrFrom>
                <a:srgbClr val="000000"/>
              </a:clrFrom>
              <a:clrTo>
                <a:srgbClr val="000000">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a:stretch>
            <a:fillRect/>
          </a:stretch>
        </p:blipFill>
        <p:spPr bwMode="auto">
          <a:xfrm rot="815548" flipV="1">
            <a:off x="5990635" y="4928347"/>
            <a:ext cx="838199" cy="83819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28" name="Straight Arrow Connector 27"/>
          <p:cNvCxnSpPr>
            <a:endCxn id="16" idx="1"/>
          </p:cNvCxnSpPr>
          <p:nvPr/>
        </p:nvCxnSpPr>
        <p:spPr bwMode="auto">
          <a:xfrm>
            <a:off x="4357594" y="2148929"/>
            <a:ext cx="548201" cy="1"/>
          </a:xfrm>
          <a:prstGeom prst="straightConnector1">
            <a:avLst/>
          </a:prstGeom>
          <a:solidFill>
            <a:schemeClr val="accent1"/>
          </a:solidFill>
          <a:ln w="31750" cap="flat" cmpd="sng" algn="ctr">
            <a:solidFill>
              <a:schemeClr val="tx1"/>
            </a:solidFill>
            <a:prstDash val="solid"/>
            <a:round/>
            <a:headEnd type="none" w="med" len="med"/>
            <a:tailEnd type="stealth" w="lg" len="lg"/>
          </a:ln>
          <a:effectLst/>
        </p:spPr>
      </p:cxnSp>
      <p:cxnSp>
        <p:nvCxnSpPr>
          <p:cNvPr id="29" name="Straight Arrow Connector 28"/>
          <p:cNvCxnSpPr>
            <a:endCxn id="15" idx="1"/>
          </p:cNvCxnSpPr>
          <p:nvPr/>
        </p:nvCxnSpPr>
        <p:spPr bwMode="auto">
          <a:xfrm>
            <a:off x="4357594" y="4869340"/>
            <a:ext cx="550801" cy="0"/>
          </a:xfrm>
          <a:prstGeom prst="straightConnector1">
            <a:avLst/>
          </a:prstGeom>
          <a:solidFill>
            <a:schemeClr val="accent1"/>
          </a:solidFill>
          <a:ln w="31750" cap="flat" cmpd="sng" algn="ctr">
            <a:solidFill>
              <a:schemeClr val="tx1"/>
            </a:solidFill>
            <a:prstDash val="solid"/>
            <a:round/>
            <a:headEnd type="none" w="med" len="med"/>
            <a:tailEnd type="stealth" w="lg" len="lg"/>
          </a:ln>
          <a:effectLst/>
        </p:spPr>
      </p:cxnSp>
      <p:cxnSp>
        <p:nvCxnSpPr>
          <p:cNvPr id="30" name="Straight Arrow Connector 29"/>
          <p:cNvCxnSpPr/>
          <p:nvPr/>
        </p:nvCxnSpPr>
        <p:spPr bwMode="auto">
          <a:xfrm>
            <a:off x="6084795" y="2205286"/>
            <a:ext cx="533400" cy="762000"/>
          </a:xfrm>
          <a:prstGeom prst="straightConnector1">
            <a:avLst/>
          </a:prstGeom>
          <a:solidFill>
            <a:schemeClr val="accent1"/>
          </a:solidFill>
          <a:ln w="31750" cap="flat" cmpd="sng" algn="ctr">
            <a:solidFill>
              <a:schemeClr val="tx1"/>
            </a:solidFill>
            <a:prstDash val="solid"/>
            <a:round/>
            <a:headEnd type="none" w="med" len="med"/>
            <a:tailEnd type="stealth" w="lg" len="lg"/>
          </a:ln>
          <a:effectLst/>
        </p:spPr>
      </p:cxnSp>
      <p:cxnSp>
        <p:nvCxnSpPr>
          <p:cNvPr id="31" name="Straight Arrow Connector 30"/>
          <p:cNvCxnSpPr/>
          <p:nvPr/>
        </p:nvCxnSpPr>
        <p:spPr bwMode="auto">
          <a:xfrm flipV="1">
            <a:off x="6084795" y="4110286"/>
            <a:ext cx="533400" cy="762000"/>
          </a:xfrm>
          <a:prstGeom prst="straightConnector1">
            <a:avLst/>
          </a:prstGeom>
          <a:solidFill>
            <a:schemeClr val="accent1"/>
          </a:solidFill>
          <a:ln w="31750" cap="flat" cmpd="sng" algn="ctr">
            <a:solidFill>
              <a:schemeClr val="tx1"/>
            </a:solidFill>
            <a:prstDash val="solid"/>
            <a:round/>
            <a:headEnd type="none" w="med" len="med"/>
            <a:tailEnd type="stealth" w="lg" len="lg"/>
          </a:ln>
          <a:effectLst/>
        </p:spPr>
      </p:cxnSp>
      <p:cxnSp>
        <p:nvCxnSpPr>
          <p:cNvPr id="32" name="Straight Arrow Connector 31"/>
          <p:cNvCxnSpPr/>
          <p:nvPr/>
        </p:nvCxnSpPr>
        <p:spPr bwMode="auto">
          <a:xfrm>
            <a:off x="8180295" y="3576886"/>
            <a:ext cx="381000" cy="0"/>
          </a:xfrm>
          <a:prstGeom prst="straightConnector1">
            <a:avLst/>
          </a:prstGeom>
          <a:solidFill>
            <a:schemeClr val="accent1"/>
          </a:solidFill>
          <a:ln w="31750" cap="flat" cmpd="sng" algn="ctr">
            <a:solidFill>
              <a:schemeClr val="tx1"/>
            </a:solidFill>
            <a:prstDash val="solid"/>
            <a:round/>
            <a:headEnd type="none" w="med" len="med"/>
            <a:tailEnd type="stealth" w="lg" len="lg"/>
          </a:ln>
          <a:effectLst/>
        </p:spPr>
      </p:cxnSp>
      <p:sp>
        <p:nvSpPr>
          <p:cNvPr id="33" name="TextBox 32"/>
          <p:cNvSpPr txBox="1"/>
          <p:nvPr/>
        </p:nvSpPr>
        <p:spPr>
          <a:xfrm>
            <a:off x="1604364" y="1443286"/>
            <a:ext cx="1663918" cy="646331"/>
          </a:xfrm>
          <a:prstGeom prst="rect">
            <a:avLst/>
          </a:prstGeom>
          <a:noFill/>
          <a:ln>
            <a:noFill/>
          </a:ln>
        </p:spPr>
        <p:txBody>
          <a:bodyPr wrap="none" rtlCol="0">
            <a:spAutoFit/>
          </a:bodyPr>
          <a:lstStyle/>
          <a:p>
            <a:pPr algn="ctr"/>
            <a:r>
              <a:rPr lang="en-US" b="1" dirty="0" smtClean="0">
                <a:effectLst>
                  <a:glow rad="127000">
                    <a:schemeClr val="bg1"/>
                  </a:glow>
                </a:effectLst>
                <a:latin typeface="Calibri" panose="020F0502020204030204" pitchFamily="34" charset="0"/>
              </a:rPr>
              <a:t>extract/amplify</a:t>
            </a:r>
          </a:p>
          <a:p>
            <a:pPr algn="ctr"/>
            <a:r>
              <a:rPr lang="en-US" b="1" dirty="0">
                <a:effectLst>
                  <a:glow rad="127000">
                    <a:schemeClr val="bg1"/>
                  </a:glow>
                </a:effectLst>
                <a:latin typeface="Calibri" panose="020F0502020204030204" pitchFamily="34" charset="0"/>
              </a:rPr>
              <a:t>m</a:t>
            </a:r>
            <a:r>
              <a:rPr lang="en-US" b="1" dirty="0" smtClean="0">
                <a:effectLst>
                  <a:glow rad="127000">
                    <a:schemeClr val="bg1"/>
                  </a:glow>
                </a:effectLst>
                <a:latin typeface="Calibri" panose="020F0502020204030204" pitchFamily="34" charset="0"/>
              </a:rPr>
              <a:t>arker gene</a:t>
            </a:r>
            <a:endParaRPr lang="en-US" b="1" dirty="0">
              <a:effectLst>
                <a:glow rad="127000">
                  <a:schemeClr val="bg1"/>
                </a:glow>
              </a:effectLst>
              <a:latin typeface="Calibri" panose="020F0502020204030204" pitchFamily="34" charset="0"/>
            </a:endParaRPr>
          </a:p>
        </p:txBody>
      </p:sp>
      <p:sp>
        <p:nvSpPr>
          <p:cNvPr id="34" name="TextBox 33"/>
          <p:cNvSpPr txBox="1"/>
          <p:nvPr/>
        </p:nvSpPr>
        <p:spPr>
          <a:xfrm>
            <a:off x="6329128" y="1443286"/>
            <a:ext cx="1016112" cy="646331"/>
          </a:xfrm>
          <a:prstGeom prst="rect">
            <a:avLst/>
          </a:prstGeom>
          <a:noFill/>
          <a:ln>
            <a:noFill/>
          </a:ln>
        </p:spPr>
        <p:txBody>
          <a:bodyPr wrap="none" rtlCol="0">
            <a:spAutoFit/>
          </a:bodyPr>
          <a:lstStyle/>
          <a:p>
            <a:pPr algn="ctr"/>
            <a:r>
              <a:rPr lang="en-US" b="1" dirty="0" smtClean="0">
                <a:effectLst>
                  <a:glow rad="127000">
                    <a:schemeClr val="bg1"/>
                  </a:glow>
                </a:effectLst>
                <a:latin typeface="Calibri" panose="020F0502020204030204" pitchFamily="34" charset="0"/>
              </a:rPr>
              <a:t>QC/</a:t>
            </a:r>
          </a:p>
          <a:p>
            <a:pPr algn="ctr"/>
            <a:r>
              <a:rPr lang="en-US" b="1" dirty="0" smtClean="0">
                <a:effectLst>
                  <a:glow rad="127000">
                    <a:schemeClr val="bg1"/>
                  </a:glow>
                </a:effectLst>
                <a:latin typeface="Calibri" panose="020F0502020204030204" pitchFamily="34" charset="0"/>
              </a:rPr>
              <a:t>“cluster”</a:t>
            </a:r>
            <a:endParaRPr lang="en-US" b="1" dirty="0">
              <a:effectLst>
                <a:glow rad="127000">
                  <a:schemeClr val="bg1"/>
                </a:glow>
              </a:effectLst>
              <a:latin typeface="Calibri" panose="020F0502020204030204" pitchFamily="34" charset="0"/>
            </a:endParaRPr>
          </a:p>
        </p:txBody>
      </p:sp>
      <p:sp>
        <p:nvSpPr>
          <p:cNvPr id="35" name="TextBox 34"/>
          <p:cNvSpPr txBox="1"/>
          <p:nvPr/>
        </p:nvSpPr>
        <p:spPr>
          <a:xfrm>
            <a:off x="6243910" y="5064155"/>
            <a:ext cx="1186543" cy="646331"/>
          </a:xfrm>
          <a:prstGeom prst="rect">
            <a:avLst/>
          </a:prstGeom>
          <a:noFill/>
          <a:ln>
            <a:noFill/>
          </a:ln>
        </p:spPr>
        <p:txBody>
          <a:bodyPr wrap="none" rtlCol="0">
            <a:spAutoFit/>
          </a:bodyPr>
          <a:lstStyle/>
          <a:p>
            <a:pPr algn="ctr"/>
            <a:r>
              <a:rPr lang="en-US" b="1" dirty="0" smtClean="0">
                <a:effectLst>
                  <a:glow rad="127000">
                    <a:schemeClr val="bg1"/>
                  </a:glow>
                </a:effectLst>
                <a:latin typeface="Calibri" panose="020F0502020204030204" pitchFamily="34" charset="0"/>
              </a:rPr>
              <a:t>QC/</a:t>
            </a:r>
          </a:p>
          <a:p>
            <a:pPr algn="ctr"/>
            <a:r>
              <a:rPr lang="en-US" b="1" dirty="0" smtClean="0">
                <a:effectLst>
                  <a:glow rad="127000">
                    <a:schemeClr val="bg1"/>
                  </a:glow>
                </a:effectLst>
                <a:latin typeface="Calibri" panose="020F0502020204030204" pitchFamily="34" charset="0"/>
              </a:rPr>
              <a:t>assemble?</a:t>
            </a:r>
            <a:endParaRPr lang="en-US" b="1" dirty="0">
              <a:effectLst>
                <a:glow rad="127000">
                  <a:schemeClr val="bg1"/>
                </a:glow>
              </a:effectLst>
              <a:latin typeface="Calibri" panose="020F0502020204030204" pitchFamily="34" charset="0"/>
            </a:endParaRPr>
          </a:p>
        </p:txBody>
      </p:sp>
      <p:sp>
        <p:nvSpPr>
          <p:cNvPr id="36" name="TextBox 35"/>
          <p:cNvSpPr txBox="1"/>
          <p:nvPr/>
        </p:nvSpPr>
        <p:spPr>
          <a:xfrm>
            <a:off x="6724028" y="5710340"/>
            <a:ext cx="2480762" cy="914546"/>
          </a:xfrm>
          <a:prstGeom prst="rect">
            <a:avLst/>
          </a:prstGeom>
          <a:noFill/>
          <a:ln>
            <a:noFill/>
          </a:ln>
        </p:spPr>
        <p:txBody>
          <a:bodyPr wrap="square" rtlCol="0">
            <a:spAutoFit/>
          </a:bodyPr>
          <a:lstStyle/>
          <a:p>
            <a:pPr eaLnBrk="0" fontAlgn="base" hangingPunct="0">
              <a:lnSpc>
                <a:spcPts val="1600"/>
              </a:lnSpc>
              <a:spcBef>
                <a:spcPct val="0"/>
              </a:spcBef>
              <a:spcAft>
                <a:spcPct val="0"/>
              </a:spcAft>
            </a:pPr>
            <a:r>
              <a:rPr lang="en-US" sz="1600" dirty="0" smtClean="0">
                <a:solidFill>
                  <a:srgbClr val="CC9900"/>
                </a:solidFill>
                <a:latin typeface="Consolas" panose="020B0609020204030204" pitchFamily="49" charset="0"/>
                <a:cs typeface="Consolas" panose="020B0609020204030204" pitchFamily="49" charset="0"/>
              </a:rPr>
              <a:t>AGCTACAGC</a:t>
            </a:r>
          </a:p>
          <a:p>
            <a:pPr eaLnBrk="0" fontAlgn="base" hangingPunct="0">
              <a:lnSpc>
                <a:spcPts val="1600"/>
              </a:lnSpc>
              <a:spcBef>
                <a:spcPct val="0"/>
              </a:spcBef>
              <a:spcAft>
                <a:spcPct val="0"/>
              </a:spcAft>
            </a:pPr>
            <a:r>
              <a:rPr lang="en-US" sz="1600" dirty="0">
                <a:solidFill>
                  <a:srgbClr val="CC9900"/>
                </a:solidFill>
                <a:latin typeface="Consolas" panose="020B0609020204030204" pitchFamily="49" charset="0"/>
                <a:cs typeface="Consolas" panose="020B0609020204030204" pitchFamily="49" charset="0"/>
              </a:rPr>
              <a:t> </a:t>
            </a:r>
            <a:r>
              <a:rPr lang="en-US" sz="1600" dirty="0" smtClean="0">
                <a:solidFill>
                  <a:srgbClr val="CC9900"/>
                </a:solidFill>
                <a:latin typeface="Consolas" panose="020B0609020204030204" pitchFamily="49" charset="0"/>
                <a:cs typeface="Consolas" panose="020B0609020204030204" pitchFamily="49" charset="0"/>
              </a:rPr>
              <a:t>   ACAGCACGGCAT</a:t>
            </a:r>
          </a:p>
          <a:p>
            <a:pPr eaLnBrk="0" fontAlgn="base" hangingPunct="0">
              <a:lnSpc>
                <a:spcPts val="1600"/>
              </a:lnSpc>
              <a:spcBef>
                <a:spcPct val="0"/>
              </a:spcBef>
              <a:spcAft>
                <a:spcPct val="0"/>
              </a:spcAft>
            </a:pPr>
            <a:r>
              <a:rPr lang="en-US" sz="1600" u="sng" dirty="0">
                <a:solidFill>
                  <a:srgbClr val="CC9900"/>
                </a:solidFill>
                <a:latin typeface="Consolas" panose="020B0609020204030204" pitchFamily="49" charset="0"/>
                <a:cs typeface="Consolas" panose="020B0609020204030204" pitchFamily="49" charset="0"/>
              </a:rPr>
              <a:t> </a:t>
            </a:r>
            <a:r>
              <a:rPr lang="en-US" sz="1600" u="sng" dirty="0" smtClean="0">
                <a:solidFill>
                  <a:srgbClr val="CC9900"/>
                </a:solidFill>
                <a:latin typeface="Consolas" panose="020B0609020204030204" pitchFamily="49" charset="0"/>
                <a:cs typeface="Consolas" panose="020B0609020204030204" pitchFamily="49" charset="0"/>
              </a:rPr>
              <a:t>          GGCATCATC</a:t>
            </a:r>
          </a:p>
          <a:p>
            <a:pPr eaLnBrk="0" fontAlgn="base" hangingPunct="0">
              <a:lnSpc>
                <a:spcPts val="1600"/>
              </a:lnSpc>
              <a:spcBef>
                <a:spcPct val="0"/>
              </a:spcBef>
              <a:spcAft>
                <a:spcPct val="0"/>
              </a:spcAft>
            </a:pPr>
            <a:r>
              <a:rPr lang="en-US" sz="1600" b="1" dirty="0" smtClean="0">
                <a:solidFill>
                  <a:srgbClr val="CC9900"/>
                </a:solidFill>
                <a:latin typeface="Consolas" panose="020B0609020204030204" pitchFamily="49" charset="0"/>
                <a:cs typeface="Consolas" panose="020B0609020204030204" pitchFamily="49" charset="0"/>
              </a:rPr>
              <a:t>AGCTACAGCACGGCATCATC</a:t>
            </a:r>
            <a:endParaRPr lang="en-US" sz="1600" b="1" dirty="0">
              <a:solidFill>
                <a:srgbClr val="CC9900"/>
              </a:solidFill>
              <a:latin typeface="Consolas" panose="020B0609020204030204" pitchFamily="49" charset="0"/>
              <a:cs typeface="Consolas" panose="020B0609020204030204" pitchFamily="49" charset="0"/>
            </a:endParaRPr>
          </a:p>
        </p:txBody>
      </p:sp>
      <p:sp>
        <p:nvSpPr>
          <p:cNvPr id="37" name="TextBox 36"/>
          <p:cNvSpPr txBox="1"/>
          <p:nvPr/>
        </p:nvSpPr>
        <p:spPr>
          <a:xfrm>
            <a:off x="1560998" y="4872286"/>
            <a:ext cx="1826334" cy="923330"/>
          </a:xfrm>
          <a:prstGeom prst="rect">
            <a:avLst/>
          </a:prstGeom>
          <a:noFill/>
          <a:ln>
            <a:noFill/>
          </a:ln>
        </p:spPr>
        <p:txBody>
          <a:bodyPr wrap="none" rtlCol="0">
            <a:spAutoFit/>
          </a:bodyPr>
          <a:lstStyle/>
          <a:p>
            <a:pPr algn="r"/>
            <a:r>
              <a:rPr lang="en-US" b="1" dirty="0" smtClean="0">
                <a:effectLst>
                  <a:glow rad="127000">
                    <a:schemeClr val="bg1"/>
                  </a:glow>
                </a:effectLst>
                <a:latin typeface="Calibri" panose="020F0502020204030204" pitchFamily="34" charset="0"/>
              </a:rPr>
              <a:t>extract/fragment</a:t>
            </a:r>
          </a:p>
          <a:p>
            <a:pPr algn="r"/>
            <a:r>
              <a:rPr lang="en-US" b="1" dirty="0" smtClean="0">
                <a:effectLst>
                  <a:glow rad="127000">
                    <a:schemeClr val="bg1"/>
                  </a:glow>
                </a:effectLst>
                <a:latin typeface="Calibri" panose="020F0502020204030204" pitchFamily="34" charset="0"/>
              </a:rPr>
              <a:t>DNA/RNA</a:t>
            </a:r>
          </a:p>
          <a:p>
            <a:pPr algn="r"/>
            <a:r>
              <a:rPr lang="en-US" b="1" dirty="0" smtClean="0">
                <a:effectLst>
                  <a:glow rad="127000">
                    <a:schemeClr val="bg1"/>
                  </a:glow>
                </a:effectLst>
                <a:latin typeface="Calibri" panose="020F0502020204030204" pitchFamily="34" charset="0"/>
              </a:rPr>
              <a:t>non-selectively</a:t>
            </a:r>
            <a:endParaRPr lang="en-US" b="1" dirty="0">
              <a:effectLst>
                <a:glow rad="127000">
                  <a:schemeClr val="bg1"/>
                </a:glow>
              </a:effectLst>
              <a:latin typeface="Calibri" panose="020F0502020204030204" pitchFamily="34" charset="0"/>
            </a:endParaRPr>
          </a:p>
        </p:txBody>
      </p:sp>
      <p:sp>
        <p:nvSpPr>
          <p:cNvPr id="38" name="TextBox 37"/>
          <p:cNvSpPr txBox="1"/>
          <p:nvPr/>
        </p:nvSpPr>
        <p:spPr>
          <a:xfrm>
            <a:off x="4718229" y="5368955"/>
            <a:ext cx="1252266" cy="646331"/>
          </a:xfrm>
          <a:prstGeom prst="rect">
            <a:avLst/>
          </a:prstGeom>
          <a:noFill/>
          <a:ln>
            <a:noFill/>
          </a:ln>
        </p:spPr>
        <p:txBody>
          <a:bodyPr wrap="none" rtlCol="0">
            <a:spAutoFit/>
          </a:bodyPr>
          <a:lstStyle/>
          <a:p>
            <a:pPr algn="r"/>
            <a:r>
              <a:rPr lang="en-US" b="1" dirty="0" smtClean="0">
                <a:effectLst>
                  <a:glow rad="127000">
                    <a:schemeClr val="bg1"/>
                  </a:glow>
                </a:effectLst>
                <a:latin typeface="Calibri" panose="020F0502020204030204" pitchFamily="34" charset="0"/>
              </a:rPr>
              <a:t>shotgun</a:t>
            </a:r>
          </a:p>
          <a:p>
            <a:pPr algn="r"/>
            <a:r>
              <a:rPr lang="en-US" b="1" dirty="0" smtClean="0">
                <a:effectLst>
                  <a:glow rad="127000">
                    <a:schemeClr val="bg1"/>
                  </a:glow>
                </a:effectLst>
                <a:latin typeface="Calibri" panose="020F0502020204030204" pitchFamily="34" charset="0"/>
              </a:rPr>
              <a:t>sequencing</a:t>
            </a:r>
            <a:endParaRPr lang="en-US" b="1" dirty="0">
              <a:effectLst>
                <a:glow rad="127000">
                  <a:schemeClr val="bg1"/>
                </a:glow>
              </a:effectLst>
              <a:latin typeface="Calibri" panose="020F0502020204030204" pitchFamily="34" charset="0"/>
            </a:endParaRPr>
          </a:p>
        </p:txBody>
      </p:sp>
      <p:sp>
        <p:nvSpPr>
          <p:cNvPr id="39" name="TextBox 38"/>
          <p:cNvSpPr txBox="1"/>
          <p:nvPr/>
        </p:nvSpPr>
        <p:spPr>
          <a:xfrm>
            <a:off x="4718229" y="986086"/>
            <a:ext cx="1252266" cy="646331"/>
          </a:xfrm>
          <a:prstGeom prst="rect">
            <a:avLst/>
          </a:prstGeom>
          <a:noFill/>
          <a:ln>
            <a:noFill/>
          </a:ln>
        </p:spPr>
        <p:txBody>
          <a:bodyPr wrap="none" rtlCol="0">
            <a:spAutoFit/>
          </a:bodyPr>
          <a:lstStyle/>
          <a:p>
            <a:pPr algn="r"/>
            <a:r>
              <a:rPr lang="en-US" b="1" dirty="0" smtClean="0">
                <a:effectLst>
                  <a:glow rad="127000">
                    <a:schemeClr val="bg1"/>
                  </a:glow>
                </a:effectLst>
                <a:latin typeface="Calibri" panose="020F0502020204030204" pitchFamily="34" charset="0"/>
              </a:rPr>
              <a:t>amplicon</a:t>
            </a:r>
          </a:p>
          <a:p>
            <a:pPr algn="r"/>
            <a:r>
              <a:rPr lang="en-US" b="1" dirty="0" smtClean="0">
                <a:effectLst>
                  <a:glow rad="127000">
                    <a:schemeClr val="bg1"/>
                  </a:glow>
                </a:effectLst>
                <a:latin typeface="Calibri" panose="020F0502020204030204" pitchFamily="34" charset="0"/>
              </a:rPr>
              <a:t>sequencing</a:t>
            </a:r>
            <a:endParaRPr lang="en-US" b="1" dirty="0">
              <a:effectLst>
                <a:glow rad="127000">
                  <a:schemeClr val="bg1"/>
                </a:glow>
              </a:effectLst>
              <a:latin typeface="Calibri" panose="020F0502020204030204" pitchFamily="34" charset="0"/>
            </a:endParaRPr>
          </a:p>
        </p:txBody>
      </p:sp>
      <p:sp>
        <p:nvSpPr>
          <p:cNvPr id="40" name="TextBox 39"/>
          <p:cNvSpPr txBox="1"/>
          <p:nvPr/>
        </p:nvSpPr>
        <p:spPr>
          <a:xfrm>
            <a:off x="3227295" y="3119686"/>
            <a:ext cx="1270348" cy="646331"/>
          </a:xfrm>
          <a:prstGeom prst="rect">
            <a:avLst/>
          </a:prstGeom>
          <a:noFill/>
          <a:ln>
            <a:noFill/>
          </a:ln>
        </p:spPr>
        <p:txBody>
          <a:bodyPr wrap="none" rtlCol="0">
            <a:spAutoFit/>
          </a:bodyPr>
          <a:lstStyle/>
          <a:p>
            <a:r>
              <a:rPr lang="en-US" b="1" dirty="0" smtClean="0">
                <a:effectLst>
                  <a:glow rad="127000">
                    <a:schemeClr val="bg1"/>
                  </a:glow>
                </a:effectLst>
                <a:latin typeface="Calibri" panose="020F0502020204030204" pitchFamily="34" charset="0"/>
              </a:rPr>
              <a:t>microbial</a:t>
            </a:r>
          </a:p>
          <a:p>
            <a:r>
              <a:rPr lang="en-US" b="1" dirty="0" smtClean="0">
                <a:effectLst>
                  <a:glow rad="127000">
                    <a:schemeClr val="bg1"/>
                  </a:glow>
                </a:effectLst>
                <a:latin typeface="Calibri" panose="020F0502020204030204" pitchFamily="34" charset="0"/>
              </a:rPr>
              <a:t>community</a:t>
            </a:r>
            <a:endParaRPr lang="en-US" b="1" dirty="0">
              <a:effectLst>
                <a:glow rad="127000">
                  <a:schemeClr val="bg1"/>
                </a:glow>
              </a:effectLst>
              <a:latin typeface="Calibri" panose="020F0502020204030204" pitchFamily="34" charset="0"/>
            </a:endParaRPr>
          </a:p>
        </p:txBody>
      </p:sp>
      <p:sp>
        <p:nvSpPr>
          <p:cNvPr id="41" name="TextBox 40"/>
          <p:cNvSpPr txBox="1"/>
          <p:nvPr/>
        </p:nvSpPr>
        <p:spPr>
          <a:xfrm>
            <a:off x="3565729" y="1695222"/>
            <a:ext cx="652166" cy="738664"/>
          </a:xfrm>
          <a:prstGeom prst="rect">
            <a:avLst/>
          </a:prstGeom>
          <a:noFill/>
          <a:ln>
            <a:solidFill>
              <a:schemeClr val="tx1"/>
            </a:solidFill>
          </a:ln>
        </p:spPr>
        <p:txBody>
          <a:bodyPr wrap="none" rtlCol="0">
            <a:spAutoFit/>
          </a:bodyPr>
          <a:lstStyle/>
          <a:p>
            <a:pPr algn="ctr"/>
            <a:r>
              <a:rPr lang="en-US" sz="1400" dirty="0" smtClean="0">
                <a:effectLst>
                  <a:glow rad="127000">
                    <a:schemeClr val="bg1"/>
                  </a:glow>
                </a:effectLst>
                <a:latin typeface="Calibri" panose="020F0502020204030204" pitchFamily="34" charset="0"/>
              </a:rPr>
              <a:t>16S</a:t>
            </a:r>
          </a:p>
          <a:p>
            <a:pPr algn="ctr"/>
            <a:r>
              <a:rPr lang="en-US" sz="1400" dirty="0" err="1" smtClean="0">
                <a:effectLst>
                  <a:glow rad="127000">
                    <a:schemeClr val="bg1"/>
                  </a:glow>
                </a:effectLst>
                <a:latin typeface="Calibri" panose="020F0502020204030204" pitchFamily="34" charset="0"/>
              </a:rPr>
              <a:t>rRNA</a:t>
            </a:r>
            <a:endParaRPr lang="en-US" sz="1400" dirty="0" smtClean="0">
              <a:effectLst>
                <a:glow rad="127000">
                  <a:schemeClr val="bg1"/>
                </a:glow>
              </a:effectLst>
              <a:latin typeface="Calibri" panose="020F0502020204030204" pitchFamily="34" charset="0"/>
            </a:endParaRPr>
          </a:p>
          <a:p>
            <a:pPr algn="ctr"/>
            <a:r>
              <a:rPr lang="en-US" sz="1400" dirty="0" smtClean="0">
                <a:effectLst>
                  <a:glow rad="127000">
                    <a:schemeClr val="bg1"/>
                  </a:glow>
                </a:effectLst>
                <a:latin typeface="Calibri" panose="020F0502020204030204" pitchFamily="34" charset="0"/>
              </a:rPr>
              <a:t>(gene)</a:t>
            </a:r>
            <a:endParaRPr lang="en-US" sz="1400" dirty="0">
              <a:effectLst>
                <a:glow rad="127000">
                  <a:schemeClr val="bg1"/>
                </a:glow>
              </a:effectLst>
              <a:latin typeface="Calibri" panose="020F0502020204030204" pitchFamily="34" charset="0"/>
            </a:endParaRPr>
          </a:p>
        </p:txBody>
      </p:sp>
      <p:sp>
        <p:nvSpPr>
          <p:cNvPr id="42" name="TextBox 41"/>
          <p:cNvSpPr txBox="1"/>
          <p:nvPr/>
        </p:nvSpPr>
        <p:spPr>
          <a:xfrm>
            <a:off x="7950282" y="1443286"/>
            <a:ext cx="2414251" cy="1200329"/>
          </a:xfrm>
          <a:prstGeom prst="rect">
            <a:avLst/>
          </a:prstGeom>
          <a:noFill/>
          <a:ln>
            <a:noFill/>
          </a:ln>
        </p:spPr>
        <p:txBody>
          <a:bodyPr wrap="none" rtlCol="0">
            <a:spAutoFit/>
          </a:bodyPr>
          <a:lstStyle/>
          <a:p>
            <a:pPr algn="ctr"/>
            <a:r>
              <a:rPr lang="en-US" b="1" u="sng" dirty="0" smtClean="0">
                <a:effectLst/>
                <a:latin typeface="Calibri" panose="020F0502020204030204" pitchFamily="34" charset="0"/>
              </a:rPr>
              <a:t>Amplicon features</a:t>
            </a:r>
          </a:p>
          <a:p>
            <a:pPr algn="ctr"/>
            <a:r>
              <a:rPr lang="en-US" dirty="0" smtClean="0">
                <a:effectLst/>
                <a:latin typeface="Calibri" panose="020F0502020204030204" pitchFamily="34" charset="0"/>
              </a:rPr>
              <a:t>Operational Tax. Units</a:t>
            </a:r>
          </a:p>
          <a:p>
            <a:pPr algn="ctr"/>
            <a:r>
              <a:rPr lang="en-US" dirty="0" smtClean="0">
                <a:effectLst/>
                <a:latin typeface="Calibri" panose="020F0502020204030204" pitchFamily="34" charset="0"/>
              </a:rPr>
              <a:t>(</a:t>
            </a:r>
            <a:r>
              <a:rPr lang="en-US" i="1" dirty="0" smtClean="0">
                <a:effectLst/>
                <a:latin typeface="Calibri" panose="020F0502020204030204" pitchFamily="34" charset="0"/>
              </a:rPr>
              <a:t>Genus-level specificity</a:t>
            </a:r>
            <a:r>
              <a:rPr lang="en-US" dirty="0" smtClean="0">
                <a:effectLst/>
                <a:latin typeface="Calibri" panose="020F0502020204030204" pitchFamily="34" charset="0"/>
              </a:rPr>
              <a:t>)</a:t>
            </a:r>
          </a:p>
          <a:p>
            <a:pPr algn="ctr"/>
            <a:r>
              <a:rPr lang="en-US" dirty="0" smtClean="0">
                <a:effectLst/>
                <a:latin typeface="Calibri" panose="020F0502020204030204" pitchFamily="34" charset="0"/>
              </a:rPr>
              <a:t>Inferred functions</a:t>
            </a:r>
            <a:endParaRPr lang="en-US" dirty="0">
              <a:effectLst/>
              <a:latin typeface="Calibri" panose="020F0502020204030204" pitchFamily="34" charset="0"/>
            </a:endParaRPr>
          </a:p>
        </p:txBody>
      </p:sp>
      <p:sp>
        <p:nvSpPr>
          <p:cNvPr id="43" name="TextBox 42"/>
          <p:cNvSpPr txBox="1"/>
          <p:nvPr/>
        </p:nvSpPr>
        <p:spPr>
          <a:xfrm>
            <a:off x="8122860" y="4338886"/>
            <a:ext cx="2069093" cy="1477328"/>
          </a:xfrm>
          <a:prstGeom prst="rect">
            <a:avLst/>
          </a:prstGeom>
          <a:noFill/>
          <a:ln>
            <a:noFill/>
          </a:ln>
        </p:spPr>
        <p:txBody>
          <a:bodyPr wrap="none" rtlCol="0">
            <a:spAutoFit/>
          </a:bodyPr>
          <a:lstStyle/>
          <a:p>
            <a:pPr algn="ctr"/>
            <a:r>
              <a:rPr lang="en-US" b="1" u="sng" dirty="0" smtClean="0">
                <a:effectLst/>
                <a:latin typeface="Calibri" panose="020F0502020204030204" pitchFamily="34" charset="0"/>
              </a:rPr>
              <a:t>Shotgun features</a:t>
            </a:r>
          </a:p>
          <a:p>
            <a:pPr algn="ctr"/>
            <a:r>
              <a:rPr lang="en-US" dirty="0" smtClean="0">
                <a:effectLst/>
                <a:latin typeface="Calibri" panose="020F0502020204030204" pitchFamily="34" charset="0"/>
              </a:rPr>
              <a:t>Species, strains</a:t>
            </a:r>
          </a:p>
          <a:p>
            <a:pPr algn="ctr"/>
            <a:r>
              <a:rPr lang="en-US" dirty="0" smtClean="0">
                <a:effectLst/>
                <a:latin typeface="Calibri" panose="020F0502020204030204" pitchFamily="34" charset="0"/>
              </a:rPr>
              <a:t>Genes, transcripts</a:t>
            </a:r>
          </a:p>
          <a:p>
            <a:pPr algn="ctr"/>
            <a:r>
              <a:rPr lang="en-US" dirty="0" smtClean="0">
                <a:effectLst/>
                <a:latin typeface="Calibri" panose="020F0502020204030204" pitchFamily="34" charset="0"/>
              </a:rPr>
              <a:t>Functional modules</a:t>
            </a:r>
          </a:p>
          <a:p>
            <a:pPr algn="ctr"/>
            <a:r>
              <a:rPr lang="en-US" dirty="0" smtClean="0">
                <a:latin typeface="Calibri" panose="020F0502020204030204" pitchFamily="34" charset="0"/>
              </a:rPr>
              <a:t>Metabolic pathways</a:t>
            </a:r>
            <a:endParaRPr lang="en-US" dirty="0">
              <a:effectLst/>
              <a:latin typeface="Calibri" panose="020F0502020204030204" pitchFamily="34" charset="0"/>
            </a:endParaRPr>
          </a:p>
        </p:txBody>
      </p:sp>
      <p:pic>
        <p:nvPicPr>
          <p:cNvPr id="44" name="Picture 43" descr="C:\Documents and Settings\CHUTTENH\Desktop\bitmap.png"/>
          <p:cNvPicPr>
            <a:picLocks noChangeAspect="1" noChangeArrowheads="1"/>
          </p:cNvPicPr>
          <p:nvPr/>
        </p:nvPicPr>
        <p:blipFill rotWithShape="1">
          <a:blip r:embed="rId11" cstate="print"/>
          <a:srcRect r="1640" b="8208"/>
          <a:stretch/>
        </p:blipFill>
        <p:spPr bwMode="auto">
          <a:xfrm>
            <a:off x="10331699" y="2847152"/>
            <a:ext cx="1338092" cy="1320713"/>
          </a:xfrm>
          <a:prstGeom prst="rect">
            <a:avLst/>
          </a:prstGeom>
          <a:noFill/>
        </p:spPr>
      </p:pic>
    </p:spTree>
    <p:extLst>
      <p:ext uri="{BB962C8B-B14F-4D97-AF65-F5344CB8AC3E}">
        <p14:creationId xmlns:p14="http://schemas.microsoft.com/office/powerpoint/2010/main" val="2523696262"/>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Core functions of the human microbiome</a:t>
            </a:r>
          </a:p>
        </p:txBody>
      </p:sp>
      <p:sp>
        <p:nvSpPr>
          <p:cNvPr id="4" name="Date Placeholder 3"/>
          <p:cNvSpPr>
            <a:spLocks noGrp="1"/>
          </p:cNvSpPr>
          <p:nvPr>
            <p:ph type="dt" sz="half" idx="10"/>
          </p:nvPr>
        </p:nvSpPr>
        <p:spPr/>
        <p:txBody>
          <a:bodyPr/>
          <a:lstStyle/>
          <a:p>
            <a:fld id="{149AB08A-B8FE-2744-A176-508EFC0AA4E9}" type="datetime1">
              <a:rPr lang="en-US" smtClean="0"/>
              <a:t>4/24/2019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30</a:t>
            </a:fld>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343" y="1031389"/>
            <a:ext cx="4938570" cy="553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772069" y="1083713"/>
            <a:ext cx="731512" cy="1215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40" y="2287740"/>
            <a:ext cx="9509656" cy="1748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39" y="4207959"/>
            <a:ext cx="9418217" cy="15829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707270" y="3708074"/>
            <a:ext cx="2968625" cy="4937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55186" y="5923032"/>
            <a:ext cx="8012764" cy="514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4084342" y="868708"/>
            <a:ext cx="7863754" cy="1255728"/>
          </a:xfrm>
          <a:prstGeom prst="rect">
            <a:avLst/>
          </a:prstGeom>
        </p:spPr>
        <p:txBody>
          <a:bodyPr wrap="square">
            <a:spAutoFit/>
          </a:bodyPr>
          <a:lstStyle/>
          <a:p>
            <a:pPr lvl="0">
              <a:lnSpc>
                <a:spcPct val="90000"/>
              </a:lnSpc>
              <a:spcBef>
                <a:spcPts val="1000"/>
              </a:spcBef>
            </a:pPr>
            <a:r>
              <a:rPr lang="en-US" sz="2800" dirty="0" smtClean="0">
                <a:solidFill>
                  <a:prstClr val="black"/>
                </a:solidFill>
              </a:rPr>
              <a:t>Some functions are core to the human microbiome because they are core </a:t>
            </a:r>
            <a:r>
              <a:rPr lang="en-US" sz="2800" i="1" dirty="0" smtClean="0">
                <a:solidFill>
                  <a:prstClr val="black"/>
                </a:solidFill>
              </a:rPr>
              <a:t>everywhere</a:t>
            </a:r>
            <a:r>
              <a:rPr lang="en-US" sz="2800" dirty="0" smtClean="0">
                <a:solidFill>
                  <a:prstClr val="black"/>
                </a:solidFill>
              </a:rPr>
              <a:t> (i.e. broadly distributed “housekeeping” functions)</a:t>
            </a:r>
            <a:endParaRPr lang="en-US" sz="2800" dirty="0">
              <a:solidFill>
                <a:prstClr val="black"/>
              </a:solidFill>
            </a:endParaRPr>
          </a:p>
        </p:txBody>
      </p:sp>
    </p:spTree>
    <p:extLst>
      <p:ext uri="{BB962C8B-B14F-4D97-AF65-F5344CB8AC3E}">
        <p14:creationId xmlns:p14="http://schemas.microsoft.com/office/powerpoint/2010/main" val="1917903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par>
                                <p:cTn id="13" presetID="10" presetClass="entr" presetSubtype="0" fill="hold" nodeType="withEffect">
                                  <p:stCondLst>
                                    <p:cond delay="0"/>
                                  </p:stCondLst>
                                  <p:childTnLst>
                                    <p:set>
                                      <p:cBhvr>
                                        <p:cTn id="14" dur="1" fill="hold">
                                          <p:stCondLst>
                                            <p:cond delay="0"/>
                                          </p:stCondLst>
                                        </p:cTn>
                                        <p:tgtEl>
                                          <p:spTgt spid="6147"/>
                                        </p:tgtEl>
                                        <p:attrNameLst>
                                          <p:attrName>style.visibility</p:attrName>
                                        </p:attrNameLst>
                                      </p:cBhvr>
                                      <p:to>
                                        <p:strVal val="visible"/>
                                      </p:to>
                                    </p:set>
                                    <p:animEffect transition="in" filter="fade">
                                      <p:cBhvr>
                                        <p:cTn id="15" dur="500"/>
                                        <p:tgtEl>
                                          <p:spTgt spid="614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6149"/>
                                        </p:tgtEl>
                                        <p:attrNameLst>
                                          <p:attrName>style.visibility</p:attrName>
                                        </p:attrNameLst>
                                      </p:cBhvr>
                                      <p:to>
                                        <p:strVal val="visible"/>
                                      </p:to>
                                    </p:set>
                                    <p:animEffect transition="in" filter="fade">
                                      <p:cBhvr>
                                        <p:cTn id="23" dur="500"/>
                                        <p:tgtEl>
                                          <p:spTgt spid="6149"/>
                                        </p:tgtEl>
                                      </p:cBhvr>
                                    </p:animEffect>
                                  </p:childTnLst>
                                </p:cTn>
                              </p:par>
                              <p:par>
                                <p:cTn id="24" presetID="10" presetClass="entr" presetSubtype="0" fill="hold" nodeType="withEffect">
                                  <p:stCondLst>
                                    <p:cond delay="0"/>
                                  </p:stCondLst>
                                  <p:childTnLst>
                                    <p:set>
                                      <p:cBhvr>
                                        <p:cTn id="25" dur="1" fill="hold">
                                          <p:stCondLst>
                                            <p:cond delay="0"/>
                                          </p:stCondLst>
                                        </p:cTn>
                                        <p:tgtEl>
                                          <p:spTgt spid="6150"/>
                                        </p:tgtEl>
                                        <p:attrNameLst>
                                          <p:attrName>style.visibility</p:attrName>
                                        </p:attrNameLst>
                                      </p:cBhvr>
                                      <p:to>
                                        <p:strVal val="visible"/>
                                      </p:to>
                                    </p:set>
                                    <p:animEffect transition="in" filter="fade">
                                      <p:cBhvr>
                                        <p:cTn id="26" dur="500"/>
                                        <p:tgtEl>
                                          <p:spTgt spid="615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148"/>
                                        </p:tgtEl>
                                        <p:attrNameLst>
                                          <p:attrName>style.visibility</p:attrName>
                                        </p:attrNameLst>
                                      </p:cBhvr>
                                      <p:to>
                                        <p:strVal val="visible"/>
                                      </p:to>
                                    </p:set>
                                    <p:animEffect transition="in" filter="fade">
                                      <p:cBhvr>
                                        <p:cTn id="31"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343" y="914305"/>
            <a:ext cx="5560797" cy="4160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4561" y="2498081"/>
            <a:ext cx="5834430" cy="3249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336" y="2373589"/>
            <a:ext cx="9509760" cy="18285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336" y="4343397"/>
            <a:ext cx="9509760" cy="15798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1214" y="6014471"/>
            <a:ext cx="8070335" cy="518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a:t>Core functions of the human </a:t>
            </a:r>
            <a:r>
              <a:rPr lang="en-US" dirty="0" err="1"/>
              <a:t>microbiome</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4/24/2019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31</a:t>
            </a:fld>
            <a:endParaRPr lang="en-US"/>
          </a:p>
        </p:txBody>
      </p:sp>
      <p:pic>
        <p:nvPicPr>
          <p:cNvPr id="614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2772069" y="1083713"/>
            <a:ext cx="731512" cy="1215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4084342" y="868708"/>
            <a:ext cx="7863754" cy="1255728"/>
          </a:xfrm>
          <a:prstGeom prst="rect">
            <a:avLst/>
          </a:prstGeom>
        </p:spPr>
        <p:txBody>
          <a:bodyPr wrap="square">
            <a:spAutoFit/>
          </a:bodyPr>
          <a:lstStyle/>
          <a:p>
            <a:pPr lvl="0">
              <a:lnSpc>
                <a:spcPct val="90000"/>
              </a:lnSpc>
              <a:spcBef>
                <a:spcPts val="1000"/>
              </a:spcBef>
            </a:pPr>
            <a:r>
              <a:rPr lang="en-US" sz="2800" dirty="0" smtClean="0">
                <a:solidFill>
                  <a:prstClr val="black"/>
                </a:solidFill>
              </a:rPr>
              <a:t>Other core functions are specifically </a:t>
            </a:r>
            <a:r>
              <a:rPr lang="en-US" sz="2800" u="sng" dirty="0" smtClean="0">
                <a:solidFill>
                  <a:prstClr val="black"/>
                </a:solidFill>
              </a:rPr>
              <a:t>enriched in the human microbiome</a:t>
            </a:r>
            <a:r>
              <a:rPr lang="en-US" sz="2800" dirty="0" smtClean="0">
                <a:solidFill>
                  <a:prstClr val="black"/>
                </a:solidFill>
              </a:rPr>
              <a:t> (core at multiple body sites and comparatively rare in non-human-associated bugs)</a:t>
            </a:r>
            <a:endParaRPr lang="en-US" sz="2800" dirty="0">
              <a:solidFill>
                <a:prstClr val="black"/>
              </a:solidFill>
            </a:endParaRPr>
          </a:p>
        </p:txBody>
      </p:sp>
      <p:pic>
        <p:nvPicPr>
          <p:cNvPr id="615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652246" y="3960345"/>
            <a:ext cx="2968625" cy="4937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935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5"/>
                                        </p:tgtEl>
                                        <p:attrNameLst>
                                          <p:attrName>style.visibility</p:attrName>
                                        </p:attrNameLst>
                                      </p:cBhvr>
                                      <p:to>
                                        <p:strVal val="visible"/>
                                      </p:to>
                                    </p:set>
                                    <p:animEffect transition="in" filter="fade">
                                      <p:cBhvr>
                                        <p:cTn id="7" dur="500"/>
                                        <p:tgtEl>
                                          <p:spTgt spid="71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fade">
                                      <p:cBhvr>
                                        <p:cTn id="12" dur="500"/>
                                        <p:tgtEl>
                                          <p:spTgt spid="6147"/>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7175"/>
                                        </p:tgtEl>
                                      </p:cBhvr>
                                    </p:animEffect>
                                    <p:set>
                                      <p:cBhvr>
                                        <p:cTn id="20" dur="1" fill="hold">
                                          <p:stCondLst>
                                            <p:cond delay="499"/>
                                          </p:stCondLst>
                                        </p:cTn>
                                        <p:tgtEl>
                                          <p:spTgt spid="7175"/>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nodeType="withEffect">
                                  <p:stCondLst>
                                    <p:cond delay="0"/>
                                  </p:stCondLst>
                                  <p:childTnLst>
                                    <p:set>
                                      <p:cBhvr>
                                        <p:cTn id="25" dur="1" fill="hold">
                                          <p:stCondLst>
                                            <p:cond delay="0"/>
                                          </p:stCondLst>
                                        </p:cTn>
                                        <p:tgtEl>
                                          <p:spTgt spid="7173"/>
                                        </p:tgtEl>
                                        <p:attrNameLst>
                                          <p:attrName>style.visibility</p:attrName>
                                        </p:attrNameLst>
                                      </p:cBhvr>
                                      <p:to>
                                        <p:strVal val="visible"/>
                                      </p:to>
                                    </p:set>
                                    <p:animEffect transition="in" filter="fade">
                                      <p:cBhvr>
                                        <p:cTn id="26" dur="500"/>
                                        <p:tgtEl>
                                          <p:spTgt spid="7173"/>
                                        </p:tgtEl>
                                      </p:cBhvr>
                                    </p:animEffect>
                                  </p:childTnLst>
                                </p:cTn>
                              </p:par>
                              <p:par>
                                <p:cTn id="27" presetID="10" presetClass="entr" presetSubtype="0" fill="hold" nodeType="withEffect">
                                  <p:stCondLst>
                                    <p:cond delay="0"/>
                                  </p:stCondLst>
                                  <p:childTnLst>
                                    <p:set>
                                      <p:cBhvr>
                                        <p:cTn id="28" dur="1" fill="hold">
                                          <p:stCondLst>
                                            <p:cond delay="0"/>
                                          </p:stCondLst>
                                        </p:cTn>
                                        <p:tgtEl>
                                          <p:spTgt spid="6150"/>
                                        </p:tgtEl>
                                        <p:attrNameLst>
                                          <p:attrName>style.visibility</p:attrName>
                                        </p:attrNameLst>
                                      </p:cBhvr>
                                      <p:to>
                                        <p:strVal val="visible"/>
                                      </p:to>
                                    </p:set>
                                    <p:animEffect transition="in" filter="fade">
                                      <p:cBhvr>
                                        <p:cTn id="29" dur="500"/>
                                        <p:tgtEl>
                                          <p:spTgt spid="615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172"/>
                                        </p:tgtEl>
                                        <p:attrNameLst>
                                          <p:attrName>style.visibility</p:attrName>
                                        </p:attrNameLst>
                                      </p:cBhvr>
                                      <p:to>
                                        <p:strVal val="visible"/>
                                      </p:to>
                                    </p:set>
                                    <p:animEffect transition="in" filter="fade">
                                      <p:cBhvr>
                                        <p:cTn id="34"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343" y="883920"/>
            <a:ext cx="5978192" cy="4846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a:t>Core functions of the human </a:t>
            </a:r>
            <a:r>
              <a:rPr lang="en-US" dirty="0" err="1"/>
              <a:t>microbiome</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4/24/2019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32</a:t>
            </a:fld>
            <a:endParaRPr lang="en-US"/>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772069" y="1083713"/>
            <a:ext cx="731512" cy="1215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707166" y="3660627"/>
            <a:ext cx="2968625" cy="4937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336" y="2148854"/>
            <a:ext cx="9509760" cy="17026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336" y="3939157"/>
            <a:ext cx="9509760" cy="15372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9817" y="5557276"/>
            <a:ext cx="8144704" cy="5234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4084342" y="868708"/>
            <a:ext cx="7863754" cy="1255728"/>
          </a:xfrm>
          <a:prstGeom prst="rect">
            <a:avLst/>
          </a:prstGeom>
        </p:spPr>
        <p:txBody>
          <a:bodyPr wrap="square">
            <a:spAutoFit/>
          </a:bodyPr>
          <a:lstStyle/>
          <a:p>
            <a:pPr lvl="0">
              <a:lnSpc>
                <a:spcPct val="90000"/>
              </a:lnSpc>
              <a:spcBef>
                <a:spcPts val="1000"/>
              </a:spcBef>
            </a:pPr>
            <a:r>
              <a:rPr lang="en-US" sz="2800" dirty="0" smtClean="0">
                <a:solidFill>
                  <a:prstClr val="black"/>
                </a:solidFill>
              </a:rPr>
              <a:t>Yet other core functions are specifically </a:t>
            </a:r>
            <a:r>
              <a:rPr lang="en-US" sz="2800" u="sng" dirty="0" smtClean="0">
                <a:solidFill>
                  <a:prstClr val="black"/>
                </a:solidFill>
              </a:rPr>
              <a:t>enriched in particular body sites</a:t>
            </a:r>
            <a:r>
              <a:rPr lang="en-US" sz="2800" dirty="0" smtClean="0">
                <a:solidFill>
                  <a:prstClr val="black"/>
                </a:solidFill>
              </a:rPr>
              <a:t> (or body areas, in the case of the oral cavity)</a:t>
            </a:r>
            <a:endParaRPr lang="en-US" sz="2800" dirty="0">
              <a:solidFill>
                <a:prstClr val="black"/>
              </a:solidFill>
            </a:endParaRPr>
          </a:p>
        </p:txBody>
      </p:sp>
    </p:spTree>
    <p:extLst>
      <p:ext uri="{BB962C8B-B14F-4D97-AF65-F5344CB8AC3E}">
        <p14:creationId xmlns:p14="http://schemas.microsoft.com/office/powerpoint/2010/main" val="1489117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500"/>
                                        <p:tgtEl>
                                          <p:spTgt spid="6147"/>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196"/>
                                        </p:tgtEl>
                                        <p:attrNameLst>
                                          <p:attrName>style.visibility</p:attrName>
                                        </p:attrNameLst>
                                      </p:cBhvr>
                                      <p:to>
                                        <p:strVal val="visible"/>
                                      </p:to>
                                    </p:set>
                                    <p:animEffect transition="in" filter="fade">
                                      <p:cBhvr>
                                        <p:cTn id="15" dur="500"/>
                                        <p:tgtEl>
                                          <p:spTgt spid="8196"/>
                                        </p:tgtEl>
                                      </p:cBhvr>
                                    </p:animEffect>
                                  </p:childTnLst>
                                </p:cTn>
                              </p:par>
                              <p:par>
                                <p:cTn id="16" presetID="10" presetClass="entr" presetSubtype="0" fill="hold" nodeType="withEffect">
                                  <p:stCondLst>
                                    <p:cond delay="0"/>
                                  </p:stCondLst>
                                  <p:childTnLst>
                                    <p:set>
                                      <p:cBhvr>
                                        <p:cTn id="17" dur="1" fill="hold">
                                          <p:stCondLst>
                                            <p:cond delay="0"/>
                                          </p:stCondLst>
                                        </p:cTn>
                                        <p:tgtEl>
                                          <p:spTgt spid="8195"/>
                                        </p:tgtEl>
                                        <p:attrNameLst>
                                          <p:attrName>style.visibility</p:attrName>
                                        </p:attrNameLst>
                                      </p:cBhvr>
                                      <p:to>
                                        <p:strVal val="visible"/>
                                      </p:to>
                                    </p:set>
                                    <p:animEffect transition="in" filter="fade">
                                      <p:cBhvr>
                                        <p:cTn id="18" dur="500"/>
                                        <p:tgtEl>
                                          <p:spTgt spid="8195"/>
                                        </p:tgtEl>
                                      </p:cBhvr>
                                    </p:animEffect>
                                  </p:childTnLst>
                                </p:cTn>
                              </p:par>
                              <p:par>
                                <p:cTn id="19" presetID="10" presetClass="entr" presetSubtype="0" fill="hold" nodeType="withEffect">
                                  <p:stCondLst>
                                    <p:cond delay="0"/>
                                  </p:stCondLst>
                                  <p:childTnLst>
                                    <p:set>
                                      <p:cBhvr>
                                        <p:cTn id="20" dur="1" fill="hold">
                                          <p:stCondLst>
                                            <p:cond delay="0"/>
                                          </p:stCondLst>
                                        </p:cTn>
                                        <p:tgtEl>
                                          <p:spTgt spid="6150"/>
                                        </p:tgtEl>
                                        <p:attrNameLst>
                                          <p:attrName>style.visibility</p:attrName>
                                        </p:attrNameLst>
                                      </p:cBhvr>
                                      <p:to>
                                        <p:strVal val="visible"/>
                                      </p:to>
                                    </p:set>
                                    <p:animEffect transition="in" filter="fade">
                                      <p:cBhvr>
                                        <p:cTn id="21" dur="500"/>
                                        <p:tgtEl>
                                          <p:spTgt spid="615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194"/>
                                        </p:tgtEl>
                                        <p:attrNameLst>
                                          <p:attrName>style.visibility</p:attrName>
                                        </p:attrNameLst>
                                      </p:cBhvr>
                                      <p:to>
                                        <p:strVal val="visible"/>
                                      </p:to>
                                    </p:set>
                                    <p:animEffect transition="in" filter="fade">
                                      <p:cBhvr>
                                        <p:cTn id="26"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Four pathways with different stratified contributions</a:t>
            </a:r>
            <a:endParaRPr lang="en-US" dirty="0"/>
          </a:p>
        </p:txBody>
      </p:sp>
      <p:sp>
        <p:nvSpPr>
          <p:cNvPr id="4" name="Date Placeholder 3"/>
          <p:cNvSpPr>
            <a:spLocks noGrp="1"/>
          </p:cNvSpPr>
          <p:nvPr>
            <p:ph type="dt" sz="half" idx="10"/>
          </p:nvPr>
        </p:nvSpPr>
        <p:spPr/>
        <p:txBody>
          <a:bodyPr/>
          <a:lstStyle/>
          <a:p>
            <a:fld id="{F61C376A-F598-5B4F-A8D5-A35E8E160FA5}" type="datetime1">
              <a:rPr lang="en-US" smtClean="0"/>
              <a:t>4/24/2019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33</a:t>
            </a:fld>
            <a:endParaRPr lang="en-US"/>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31364"/>
          <a:stretch/>
        </p:blipFill>
        <p:spPr bwMode="auto">
          <a:xfrm>
            <a:off x="1866947" y="1234464"/>
            <a:ext cx="8458107" cy="5043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657600" y="6465877"/>
            <a:ext cx="4876800" cy="338554"/>
          </a:xfrm>
          <a:prstGeom prst="rect">
            <a:avLst/>
          </a:prstGeom>
        </p:spPr>
        <p:txBody>
          <a:bodyPr wrap="square">
            <a:spAutoFit/>
          </a:bodyPr>
          <a:lstStyle/>
          <a:p>
            <a:pPr eaLnBrk="0" fontAlgn="base" hangingPunct="0">
              <a:spcBef>
                <a:spcPct val="0"/>
              </a:spcBef>
              <a:spcAft>
                <a:spcPct val="0"/>
              </a:spcAft>
            </a:pPr>
            <a:r>
              <a:rPr lang="en-US" sz="1600" dirty="0" smtClean="0">
                <a:solidFill>
                  <a:srgbClr val="00B050"/>
                </a:solidFill>
                <a:latin typeface="Consolas" panose="020B0609020204030204" pitchFamily="49" charset="0"/>
                <a:cs typeface="Consolas" panose="020B0609020204030204" pitchFamily="49" charset="0"/>
              </a:rPr>
              <a:t>http://huttenhower.sph.harvard.edu/humann2</a:t>
            </a:r>
            <a:endParaRPr lang="en-US" sz="1600" dirty="0">
              <a:solidFill>
                <a:srgbClr val="00B050"/>
              </a:solidFill>
              <a:latin typeface="Consolas" panose="020B0609020204030204" pitchFamily="49" charset="0"/>
              <a:cs typeface="Consolas" panose="020B0609020204030204" pitchFamily="49" charset="0"/>
            </a:endParaRPr>
          </a:p>
        </p:txBody>
      </p:sp>
      <p:sp>
        <p:nvSpPr>
          <p:cNvPr id="9" name="TextBox 8"/>
          <p:cNvSpPr txBox="1"/>
          <p:nvPr/>
        </p:nvSpPr>
        <p:spPr>
          <a:xfrm>
            <a:off x="238539" y="4705123"/>
            <a:ext cx="1559828" cy="584775"/>
          </a:xfrm>
          <a:prstGeom prst="rect">
            <a:avLst/>
          </a:prstGeom>
          <a:noFill/>
        </p:spPr>
        <p:txBody>
          <a:bodyPr wrap="square" rtlCol="0">
            <a:spAutoFit/>
          </a:bodyPr>
          <a:lstStyle/>
          <a:p>
            <a:pPr algn="r"/>
            <a:r>
              <a:rPr lang="en-US" sz="1600" b="1" i="1" dirty="0" smtClean="0">
                <a:solidFill>
                  <a:srgbClr val="00B050"/>
                </a:solidFill>
              </a:rPr>
              <a:t>One dominant </a:t>
            </a:r>
          </a:p>
          <a:p>
            <a:pPr algn="r"/>
            <a:r>
              <a:rPr lang="en-US" sz="1600" b="1" i="1" dirty="0" smtClean="0">
                <a:solidFill>
                  <a:srgbClr val="00B050"/>
                </a:solidFill>
              </a:rPr>
              <a:t>bug per person</a:t>
            </a:r>
          </a:p>
        </p:txBody>
      </p:sp>
      <p:sp>
        <p:nvSpPr>
          <p:cNvPr id="10" name="TextBox 9"/>
          <p:cNvSpPr txBox="1"/>
          <p:nvPr/>
        </p:nvSpPr>
        <p:spPr>
          <a:xfrm>
            <a:off x="255403" y="2057415"/>
            <a:ext cx="1559828" cy="830997"/>
          </a:xfrm>
          <a:prstGeom prst="rect">
            <a:avLst/>
          </a:prstGeom>
          <a:noFill/>
        </p:spPr>
        <p:txBody>
          <a:bodyPr wrap="square" rtlCol="0">
            <a:spAutoFit/>
          </a:bodyPr>
          <a:lstStyle/>
          <a:p>
            <a:pPr algn="r"/>
            <a:r>
              <a:rPr lang="en-US" sz="1600" b="1" i="1" dirty="0" smtClean="0">
                <a:solidFill>
                  <a:srgbClr val="00B050"/>
                </a:solidFill>
              </a:rPr>
              <a:t>A mixture of different bug in each person</a:t>
            </a:r>
          </a:p>
        </p:txBody>
      </p:sp>
      <p:sp>
        <p:nvSpPr>
          <p:cNvPr id="11" name="TextBox 10"/>
          <p:cNvSpPr txBox="1"/>
          <p:nvPr/>
        </p:nvSpPr>
        <p:spPr>
          <a:xfrm>
            <a:off x="10325054" y="2057415"/>
            <a:ext cx="1559828" cy="830997"/>
          </a:xfrm>
          <a:prstGeom prst="rect">
            <a:avLst/>
          </a:prstGeom>
          <a:noFill/>
        </p:spPr>
        <p:txBody>
          <a:bodyPr wrap="square" rtlCol="0">
            <a:spAutoFit/>
          </a:bodyPr>
          <a:lstStyle/>
          <a:p>
            <a:r>
              <a:rPr lang="en-US" sz="1600" b="1" i="1" dirty="0" smtClean="0">
                <a:solidFill>
                  <a:srgbClr val="00B050"/>
                </a:solidFill>
              </a:rPr>
              <a:t>Similar mixtures of bugs in each person</a:t>
            </a:r>
          </a:p>
        </p:txBody>
      </p:sp>
      <p:sp>
        <p:nvSpPr>
          <p:cNvPr id="12" name="TextBox 11"/>
          <p:cNvSpPr txBox="1"/>
          <p:nvPr/>
        </p:nvSpPr>
        <p:spPr>
          <a:xfrm>
            <a:off x="10302194" y="4582012"/>
            <a:ext cx="1559828" cy="830997"/>
          </a:xfrm>
          <a:prstGeom prst="rect">
            <a:avLst/>
          </a:prstGeom>
          <a:noFill/>
        </p:spPr>
        <p:txBody>
          <a:bodyPr wrap="square" rtlCol="0">
            <a:spAutoFit/>
          </a:bodyPr>
          <a:lstStyle/>
          <a:p>
            <a:r>
              <a:rPr lang="en-US" sz="1600" b="1" i="1" dirty="0" smtClean="0">
                <a:solidFill>
                  <a:srgbClr val="00B050"/>
                </a:solidFill>
              </a:rPr>
              <a:t>The same dominant bug in each person</a:t>
            </a:r>
          </a:p>
        </p:txBody>
      </p:sp>
      <p:grpSp>
        <p:nvGrpSpPr>
          <p:cNvPr id="13" name="Group 12"/>
          <p:cNvGrpSpPr/>
          <p:nvPr/>
        </p:nvGrpSpPr>
        <p:grpSpPr>
          <a:xfrm>
            <a:off x="10485072" y="5615351"/>
            <a:ext cx="914400" cy="914400"/>
            <a:chOff x="228600" y="5759410"/>
            <a:chExt cx="914400" cy="914400"/>
          </a:xfrm>
        </p:grpSpPr>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759410"/>
              <a:ext cx="914400" cy="914400"/>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356061" y="6057790"/>
              <a:ext cx="655950" cy="369332"/>
            </a:xfrm>
            <a:prstGeom prst="rect">
              <a:avLst/>
            </a:prstGeom>
            <a:noFill/>
          </p:spPr>
          <p:txBody>
            <a:bodyPr wrap="none" rtlCol="0">
              <a:spAutoFit/>
            </a:bodyPr>
            <a:lstStyle/>
            <a:p>
              <a:pPr algn="ctr"/>
              <a:r>
                <a:rPr lang="en-US" b="1" dirty="0" smtClean="0">
                  <a:effectLst>
                    <a:glow rad="152400">
                      <a:schemeClr val="bg1"/>
                    </a:glow>
                  </a:effectLst>
                  <a:latin typeface="Calibri" panose="020F0502020204030204" pitchFamily="34" charset="0"/>
                </a:rPr>
                <a:t>HMP</a:t>
              </a:r>
              <a:endParaRPr lang="en-US" b="1" dirty="0">
                <a:effectLst>
                  <a:glow rad="152400">
                    <a:schemeClr val="bg1"/>
                  </a:glow>
                </a:effectLst>
                <a:latin typeface="Calibri" panose="020F0502020204030204" pitchFamily="34" charset="0"/>
              </a:endParaRPr>
            </a:p>
          </p:txBody>
        </p:sp>
      </p:grpSp>
    </p:spTree>
    <p:extLst>
      <p:ext uri="{BB962C8B-B14F-4D97-AF65-F5344CB8AC3E}">
        <p14:creationId xmlns:p14="http://schemas.microsoft.com/office/powerpoint/2010/main" val="547588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52648" y="2367171"/>
            <a:ext cx="8686705" cy="2123658"/>
          </a:xfrm>
          <a:prstGeom prst="rect">
            <a:avLst/>
          </a:prstGeom>
          <a:noFill/>
        </p:spPr>
        <p:txBody>
          <a:bodyPr wrap="square" rtlCol="0">
            <a:spAutoFit/>
          </a:bodyPr>
          <a:lstStyle/>
          <a:p>
            <a:pPr algn="ctr"/>
            <a:r>
              <a:rPr lang="en-US" sz="6600" dirty="0" smtClean="0"/>
              <a:t>Functional </a:t>
            </a:r>
          </a:p>
          <a:p>
            <a:pPr algn="ctr"/>
            <a:r>
              <a:rPr lang="en-US" sz="6600" dirty="0" smtClean="0"/>
              <a:t>potential vs. activity</a:t>
            </a:r>
            <a:endParaRPr lang="en-US" sz="6600" dirty="0"/>
          </a:p>
        </p:txBody>
      </p:sp>
      <p:sp>
        <p:nvSpPr>
          <p:cNvPr id="2" name="Rounded Rectangle 1"/>
          <p:cNvSpPr/>
          <p:nvPr/>
        </p:nvSpPr>
        <p:spPr>
          <a:xfrm>
            <a:off x="243904" y="228636"/>
            <a:ext cx="11704192" cy="6400730"/>
          </a:xfrm>
          <a:prstGeom prst="roundRect">
            <a:avLst>
              <a:gd name="adj" fmla="val 4657"/>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5545698"/>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From functional potential to activity</a:t>
            </a:r>
            <a:endParaRPr lang="en-US" u="sng" dirty="0"/>
          </a:p>
        </p:txBody>
      </p:sp>
      <p:sp>
        <p:nvSpPr>
          <p:cNvPr id="4" name="Date Placeholder 3"/>
          <p:cNvSpPr>
            <a:spLocks noGrp="1"/>
          </p:cNvSpPr>
          <p:nvPr>
            <p:ph type="dt" sz="half" idx="10"/>
          </p:nvPr>
        </p:nvSpPr>
        <p:spPr/>
        <p:txBody>
          <a:bodyPr/>
          <a:lstStyle/>
          <a:p>
            <a:fld id="{149AB08A-B8FE-2744-A176-508EFC0AA4E9}" type="datetime1">
              <a:rPr lang="en-US" smtClean="0">
                <a:solidFill>
                  <a:prstClr val="black">
                    <a:tint val="75000"/>
                  </a:prstClr>
                </a:solidFill>
              </a:rPr>
              <a:pPr/>
              <a:t>4/24/2019</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ED1879-D594-7048-AD12-28363999EDA9}" type="slidenum">
              <a:rPr lang="en-US" smtClean="0">
                <a:solidFill>
                  <a:prstClr val="black">
                    <a:tint val="75000"/>
                  </a:prstClr>
                </a:solidFill>
              </a:rPr>
              <a:pPr/>
              <a:t>35</a:t>
            </a:fld>
            <a:endParaRPr lang="en-US">
              <a:solidFill>
                <a:prstClr val="black">
                  <a:tint val="75000"/>
                </a:prstClr>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3142" y="960147"/>
            <a:ext cx="7585716"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0716871"/>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From functional potential to activity</a:t>
            </a:r>
          </a:p>
        </p:txBody>
      </p:sp>
      <p:sp>
        <p:nvSpPr>
          <p:cNvPr id="4" name="Date Placeholder 3"/>
          <p:cNvSpPr>
            <a:spLocks noGrp="1"/>
          </p:cNvSpPr>
          <p:nvPr>
            <p:ph type="dt" sz="half" idx="10"/>
          </p:nvPr>
        </p:nvSpPr>
        <p:spPr/>
        <p:txBody>
          <a:bodyPr/>
          <a:lstStyle/>
          <a:p>
            <a:fld id="{149AB08A-B8FE-2744-A176-508EFC0AA4E9}" type="datetime1">
              <a:rPr lang="en-US" smtClean="0">
                <a:solidFill>
                  <a:prstClr val="black">
                    <a:tint val="75000"/>
                  </a:prstClr>
                </a:solidFill>
              </a:rPr>
              <a:pPr/>
              <a:t>4/24/2019</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ED1879-D594-7048-AD12-28363999EDA9}" type="slidenum">
              <a:rPr lang="en-US" smtClean="0">
                <a:solidFill>
                  <a:prstClr val="black">
                    <a:tint val="75000"/>
                  </a:prstClr>
                </a:solidFill>
              </a:rPr>
              <a:pPr/>
              <a:t>36</a:t>
            </a:fld>
            <a:endParaRPr lang="en-US">
              <a:solidFill>
                <a:prstClr val="black">
                  <a:tint val="75000"/>
                </a:prstClr>
              </a:solidFill>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933" y="1051586"/>
            <a:ext cx="10846134" cy="5162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3489650"/>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From functional potential to activity</a:t>
            </a:r>
            <a:endParaRPr lang="en-US" u="sng" dirty="0"/>
          </a:p>
        </p:txBody>
      </p:sp>
      <p:sp>
        <p:nvSpPr>
          <p:cNvPr id="4" name="Date Placeholder 3"/>
          <p:cNvSpPr>
            <a:spLocks noGrp="1"/>
          </p:cNvSpPr>
          <p:nvPr>
            <p:ph type="dt" sz="half" idx="10"/>
          </p:nvPr>
        </p:nvSpPr>
        <p:spPr/>
        <p:txBody>
          <a:bodyPr/>
          <a:lstStyle/>
          <a:p>
            <a:fld id="{149AB08A-B8FE-2744-A176-508EFC0AA4E9}" type="datetime1">
              <a:rPr lang="en-US" smtClean="0">
                <a:solidFill>
                  <a:prstClr val="black">
                    <a:tint val="75000"/>
                  </a:prstClr>
                </a:solidFill>
              </a:rPr>
              <a:pPr/>
              <a:t>4/24/2019</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ED1879-D594-7048-AD12-28363999EDA9}" type="slidenum">
              <a:rPr lang="en-US" smtClean="0">
                <a:solidFill>
                  <a:prstClr val="black">
                    <a:tint val="75000"/>
                  </a:prstClr>
                </a:solidFill>
              </a:rPr>
              <a:pPr/>
              <a:t>37</a:t>
            </a:fld>
            <a:endParaRPr lang="en-US">
              <a:solidFill>
                <a:prstClr val="black">
                  <a:tint val="75000"/>
                </a:prstClr>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6684" y="960087"/>
            <a:ext cx="7938633"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6363566"/>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From functional potential to activity</a:t>
            </a:r>
            <a:endParaRPr lang="en-US" u="sng" dirty="0"/>
          </a:p>
        </p:txBody>
      </p:sp>
      <p:sp>
        <p:nvSpPr>
          <p:cNvPr id="4" name="Date Placeholder 3"/>
          <p:cNvSpPr>
            <a:spLocks noGrp="1"/>
          </p:cNvSpPr>
          <p:nvPr>
            <p:ph type="dt" sz="half" idx="10"/>
          </p:nvPr>
        </p:nvSpPr>
        <p:spPr/>
        <p:txBody>
          <a:bodyPr/>
          <a:lstStyle/>
          <a:p>
            <a:fld id="{149AB08A-B8FE-2744-A176-508EFC0AA4E9}" type="datetime1">
              <a:rPr lang="en-US" smtClean="0">
                <a:solidFill>
                  <a:prstClr val="black">
                    <a:tint val="75000"/>
                  </a:prstClr>
                </a:solidFill>
              </a:rPr>
              <a:pPr/>
              <a:t>4/24/2019</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ED1879-D594-7048-AD12-28363999EDA9}" type="slidenum">
              <a:rPr lang="en-US" smtClean="0">
                <a:solidFill>
                  <a:prstClr val="black">
                    <a:tint val="75000"/>
                  </a:prstClr>
                </a:solidFill>
              </a:rPr>
              <a:pPr/>
              <a:t>38</a:t>
            </a:fld>
            <a:endParaRPr lang="en-US">
              <a:solidFill>
                <a:prstClr val="black">
                  <a:tint val="75000"/>
                </a:prstClr>
              </a:solidFill>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4385" y="960087"/>
            <a:ext cx="770323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1240791"/>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From functional potential to activity</a:t>
            </a:r>
            <a:endParaRPr lang="en-US" u="sng" dirty="0"/>
          </a:p>
        </p:txBody>
      </p:sp>
      <p:sp>
        <p:nvSpPr>
          <p:cNvPr id="4" name="Date Placeholder 3"/>
          <p:cNvSpPr>
            <a:spLocks noGrp="1"/>
          </p:cNvSpPr>
          <p:nvPr>
            <p:ph type="dt" sz="half" idx="10"/>
          </p:nvPr>
        </p:nvSpPr>
        <p:spPr/>
        <p:txBody>
          <a:bodyPr/>
          <a:lstStyle/>
          <a:p>
            <a:fld id="{149AB08A-B8FE-2744-A176-508EFC0AA4E9}" type="datetime1">
              <a:rPr lang="en-US" smtClean="0">
                <a:solidFill>
                  <a:prstClr val="black">
                    <a:tint val="75000"/>
                  </a:prstClr>
                </a:solidFill>
              </a:rPr>
              <a:pPr/>
              <a:t>4/24/2019</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ED1879-D594-7048-AD12-28363999EDA9}" type="slidenum">
              <a:rPr lang="en-US" smtClean="0">
                <a:solidFill>
                  <a:prstClr val="black">
                    <a:tint val="75000"/>
                  </a:prstClr>
                </a:solidFill>
              </a:rPr>
              <a:pPr/>
              <a:t>39</a:t>
            </a:fld>
            <a:endParaRPr lang="en-US">
              <a:solidFill>
                <a:prstClr val="black">
                  <a:tint val="75000"/>
                </a:prstClr>
              </a:solidFill>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026" y="960147"/>
            <a:ext cx="7777949"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9867676"/>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444458" y="1164023"/>
            <a:ext cx="10212387" cy="552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smtClean="0"/>
              <a:t>Profiling microbial communities by sequencing</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4/24/2019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4</a:t>
            </a:fld>
            <a:endParaRPr lang="en-US"/>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1779495" y="3077354"/>
            <a:ext cx="1371600" cy="7717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9" name="Straight Arrow Connector 8"/>
          <p:cNvCxnSpPr/>
          <p:nvPr/>
        </p:nvCxnSpPr>
        <p:spPr bwMode="auto">
          <a:xfrm>
            <a:off x="2770095" y="3957886"/>
            <a:ext cx="533400" cy="838200"/>
          </a:xfrm>
          <a:prstGeom prst="straightConnector1">
            <a:avLst/>
          </a:prstGeom>
          <a:solidFill>
            <a:schemeClr val="accent1"/>
          </a:solidFill>
          <a:ln w="31750" cap="flat" cmpd="sng" algn="ctr">
            <a:solidFill>
              <a:schemeClr val="tx1"/>
            </a:solidFill>
            <a:prstDash val="solid"/>
            <a:round/>
            <a:headEnd type="none" w="med" len="med"/>
            <a:tailEnd type="stealth" w="lg" len="lg"/>
          </a:ln>
          <a:effectLst/>
        </p:spPr>
      </p:cxnSp>
      <p:grpSp>
        <p:nvGrpSpPr>
          <p:cNvPr id="10" name="Group 9"/>
          <p:cNvGrpSpPr/>
          <p:nvPr/>
        </p:nvGrpSpPr>
        <p:grpSpPr>
          <a:xfrm>
            <a:off x="3455895" y="4421788"/>
            <a:ext cx="838200" cy="895105"/>
            <a:chOff x="2133600" y="4800600"/>
            <a:chExt cx="838200" cy="895105"/>
          </a:xfrm>
        </p:grpSpPr>
        <p:pic>
          <p:nvPicPr>
            <p:cNvPr id="1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3600" y="5257800"/>
              <a:ext cx="838200" cy="2093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7"/>
            <p:cNvPicPr>
              <a:picLocks noChangeAspect="1" noChangeArrowheads="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2133600" y="4800600"/>
              <a:ext cx="838200" cy="2093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7"/>
            <p:cNvPicPr>
              <a:picLocks noChangeAspect="1" noChangeArrowheads="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133600" y="5029200"/>
              <a:ext cx="838200" cy="2093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7"/>
            <p:cNvPicPr>
              <a:picLocks noChangeAspect="1" noChangeArrowheads="1"/>
            </p:cNvPicPr>
            <p:nvPr/>
          </p:nvPicPr>
          <p:blipFill>
            <a:blip r:embed="rId5"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133600" y="5486401"/>
              <a:ext cx="838200" cy="2093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8395" y="4256794"/>
            <a:ext cx="1090467" cy="122509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Group 16"/>
          <p:cNvGrpSpPr/>
          <p:nvPr/>
        </p:nvGrpSpPr>
        <p:grpSpPr>
          <a:xfrm>
            <a:off x="6199095" y="3119685"/>
            <a:ext cx="2050612" cy="838201"/>
            <a:chOff x="5205740" y="3200399"/>
            <a:chExt cx="2050612" cy="838201"/>
          </a:xfrm>
        </p:grpSpPr>
        <p:pic>
          <p:nvPicPr>
            <p:cNvPr id="18" name="Picture 10"/>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3868"/>
            <a:stretch/>
          </p:blipFill>
          <p:spPr bwMode="auto">
            <a:xfrm>
              <a:off x="5435601" y="3200399"/>
              <a:ext cx="1600200" cy="838201"/>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Lst>
          </p:spPr>
        </p:pic>
        <p:sp>
          <p:nvSpPr>
            <p:cNvPr id="19" name="TextBox 18"/>
            <p:cNvSpPr txBox="1"/>
            <p:nvPr/>
          </p:nvSpPr>
          <p:spPr>
            <a:xfrm>
              <a:off x="5205740" y="3469077"/>
              <a:ext cx="2050612" cy="333168"/>
            </a:xfrm>
            <a:prstGeom prst="rect">
              <a:avLst/>
            </a:prstGeom>
            <a:noFill/>
            <a:ln>
              <a:noFill/>
            </a:ln>
          </p:spPr>
          <p:txBody>
            <a:bodyPr wrap="square" rtlCol="0">
              <a:spAutoFit/>
            </a:bodyPr>
            <a:lstStyle/>
            <a:p>
              <a:pPr algn="ctr" eaLnBrk="0" fontAlgn="base" hangingPunct="0">
                <a:lnSpc>
                  <a:spcPts val="1800"/>
                </a:lnSpc>
                <a:spcBef>
                  <a:spcPct val="0"/>
                </a:spcBef>
                <a:spcAft>
                  <a:spcPct val="0"/>
                </a:spcAft>
                <a:buClr>
                  <a:srgbClr val="FFFFFF"/>
                </a:buClr>
              </a:pPr>
              <a:r>
                <a:rPr lang="en-US" sz="2000" b="1" i="1" dirty="0" smtClean="0">
                  <a:solidFill>
                    <a:srgbClr val="FFFFFF"/>
                  </a:solidFill>
                  <a:effectLst>
                    <a:glow rad="101600">
                      <a:srgbClr val="000000">
                        <a:alpha val="60000"/>
                      </a:srgbClr>
                    </a:glow>
                  </a:effectLst>
                  <a:latin typeface="Calibri" panose="020F0502020204030204" pitchFamily="34" charset="0"/>
                </a:rPr>
                <a:t>Annotate</a:t>
              </a:r>
              <a:endParaRPr lang="en-US" sz="2000" b="1" i="1" dirty="0">
                <a:solidFill>
                  <a:srgbClr val="FFFFFF"/>
                </a:solidFill>
                <a:effectLst>
                  <a:glow rad="101600">
                    <a:srgbClr val="000000">
                      <a:alpha val="60000"/>
                    </a:srgbClr>
                  </a:glow>
                </a:effectLst>
                <a:latin typeface="Calibri" panose="020F0502020204030204" pitchFamily="34" charset="0"/>
              </a:endParaRPr>
            </a:p>
          </p:txBody>
        </p:sp>
      </p:grpSp>
      <p:grpSp>
        <p:nvGrpSpPr>
          <p:cNvPr id="20" name="Group 19"/>
          <p:cNvGrpSpPr/>
          <p:nvPr/>
        </p:nvGrpSpPr>
        <p:grpSpPr>
          <a:xfrm>
            <a:off x="8485095" y="2662486"/>
            <a:ext cx="1676400" cy="1448427"/>
            <a:chOff x="6934200" y="2743200"/>
            <a:chExt cx="1676400" cy="1448427"/>
          </a:xfrm>
        </p:grpSpPr>
        <p:pic>
          <p:nvPicPr>
            <p:cNvPr id="21"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6200000">
              <a:off x="7395369" y="3056405"/>
              <a:ext cx="982663" cy="1143000"/>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7340601" y="2743200"/>
              <a:ext cx="1127443" cy="369332"/>
            </a:xfrm>
            <a:prstGeom prst="rect">
              <a:avLst/>
            </a:prstGeom>
            <a:noFill/>
            <a:ln>
              <a:noFill/>
            </a:ln>
          </p:spPr>
          <p:txBody>
            <a:bodyPr wrap="square" rtlCol="0">
              <a:spAutoFit/>
            </a:bodyPr>
            <a:lstStyle/>
            <a:p>
              <a:pPr algn="ctr" eaLnBrk="0" fontAlgn="base" hangingPunct="0">
                <a:spcBef>
                  <a:spcPct val="0"/>
                </a:spcBef>
                <a:spcAft>
                  <a:spcPct val="0"/>
                </a:spcAft>
                <a:buClr>
                  <a:srgbClr val="FFFFFF"/>
                </a:buClr>
              </a:pPr>
              <a:r>
                <a:rPr lang="en-US" dirty="0" smtClean="0">
                  <a:solidFill>
                    <a:srgbClr val="46A04A">
                      <a:lumMod val="40000"/>
                      <a:lumOff val="60000"/>
                    </a:srgbClr>
                  </a:solidFill>
                  <a:latin typeface="Calibri" panose="020F0502020204030204" pitchFamily="34" charset="0"/>
                </a:rPr>
                <a:t>Samples</a:t>
              </a:r>
              <a:endParaRPr lang="en-US" dirty="0">
                <a:solidFill>
                  <a:srgbClr val="46A04A">
                    <a:lumMod val="40000"/>
                    <a:lumOff val="60000"/>
                  </a:srgbClr>
                </a:solidFill>
                <a:latin typeface="Calibri" panose="020F0502020204030204" pitchFamily="34" charset="0"/>
              </a:endParaRPr>
            </a:p>
          </p:txBody>
        </p:sp>
        <p:sp>
          <p:nvSpPr>
            <p:cNvPr id="23" name="TextBox 22"/>
            <p:cNvSpPr txBox="1"/>
            <p:nvPr/>
          </p:nvSpPr>
          <p:spPr>
            <a:xfrm rot="16200000">
              <a:off x="6555144" y="3443240"/>
              <a:ext cx="1127443" cy="369332"/>
            </a:xfrm>
            <a:prstGeom prst="rect">
              <a:avLst/>
            </a:prstGeom>
            <a:noFill/>
            <a:ln>
              <a:noFill/>
            </a:ln>
          </p:spPr>
          <p:txBody>
            <a:bodyPr wrap="square" rtlCol="0">
              <a:spAutoFit/>
            </a:bodyPr>
            <a:lstStyle/>
            <a:p>
              <a:pPr algn="ctr" eaLnBrk="0" fontAlgn="base" hangingPunct="0">
                <a:spcBef>
                  <a:spcPct val="0"/>
                </a:spcBef>
                <a:spcAft>
                  <a:spcPct val="0"/>
                </a:spcAft>
                <a:buClr>
                  <a:srgbClr val="FFFFFF"/>
                </a:buClr>
              </a:pPr>
              <a:r>
                <a:rPr lang="en-US" dirty="0" smtClean="0">
                  <a:solidFill>
                    <a:srgbClr val="46A04A">
                      <a:lumMod val="40000"/>
                      <a:lumOff val="60000"/>
                    </a:srgbClr>
                  </a:solidFill>
                  <a:latin typeface="Calibri" panose="020F0502020204030204" pitchFamily="34" charset="0"/>
                </a:rPr>
                <a:t>Features</a:t>
              </a:r>
              <a:endParaRPr lang="en-US" dirty="0">
                <a:solidFill>
                  <a:srgbClr val="46A04A">
                    <a:lumMod val="40000"/>
                    <a:lumOff val="60000"/>
                  </a:srgbClr>
                </a:solidFill>
                <a:latin typeface="Calibri" panose="020F0502020204030204" pitchFamily="34" charset="0"/>
              </a:endParaRPr>
            </a:p>
          </p:txBody>
        </p:sp>
        <p:sp>
          <p:nvSpPr>
            <p:cNvPr id="24" name="TextBox 23"/>
            <p:cNvSpPr txBox="1"/>
            <p:nvPr/>
          </p:nvSpPr>
          <p:spPr>
            <a:xfrm>
              <a:off x="7200901" y="3314700"/>
              <a:ext cx="1409699" cy="646331"/>
            </a:xfrm>
            <a:prstGeom prst="rect">
              <a:avLst/>
            </a:prstGeom>
            <a:noFill/>
            <a:ln>
              <a:noFill/>
            </a:ln>
          </p:spPr>
          <p:txBody>
            <a:bodyPr wrap="square" rtlCol="0">
              <a:spAutoFit/>
            </a:bodyPr>
            <a:lstStyle/>
            <a:p>
              <a:pPr algn="ctr" eaLnBrk="0" fontAlgn="base" hangingPunct="0">
                <a:spcBef>
                  <a:spcPct val="0"/>
                </a:spcBef>
                <a:spcAft>
                  <a:spcPct val="0"/>
                </a:spcAft>
                <a:buClr>
                  <a:srgbClr val="FFFFFF"/>
                </a:buClr>
              </a:pPr>
              <a:r>
                <a:rPr lang="en-US" b="1" i="1" dirty="0" smtClean="0">
                  <a:solidFill>
                    <a:srgbClr val="000000"/>
                  </a:solidFill>
                  <a:latin typeface="Calibri" panose="020F0502020204030204" pitchFamily="34" charset="0"/>
                </a:rPr>
                <a:t>abundance</a:t>
              </a:r>
            </a:p>
            <a:p>
              <a:pPr algn="ctr" eaLnBrk="0" fontAlgn="base" hangingPunct="0">
                <a:spcBef>
                  <a:spcPct val="0"/>
                </a:spcBef>
                <a:spcAft>
                  <a:spcPct val="0"/>
                </a:spcAft>
                <a:buClr>
                  <a:srgbClr val="FFFFFF"/>
                </a:buClr>
              </a:pPr>
              <a:r>
                <a:rPr lang="en-US" b="1" i="1" dirty="0" smtClean="0">
                  <a:solidFill>
                    <a:srgbClr val="000000"/>
                  </a:solidFill>
                  <a:latin typeface="Calibri" panose="020F0502020204030204" pitchFamily="34" charset="0"/>
                </a:rPr>
                <a:t>table</a:t>
              </a:r>
              <a:endParaRPr lang="en-US" b="1" i="1" dirty="0">
                <a:solidFill>
                  <a:srgbClr val="000000"/>
                </a:solidFill>
                <a:latin typeface="Calibri" panose="020F0502020204030204" pitchFamily="34" charset="0"/>
              </a:endParaRPr>
            </a:p>
          </p:txBody>
        </p:sp>
      </p:grpSp>
      <p:cxnSp>
        <p:nvCxnSpPr>
          <p:cNvPr id="29" name="Straight Arrow Connector 28"/>
          <p:cNvCxnSpPr>
            <a:endCxn id="15" idx="1"/>
          </p:cNvCxnSpPr>
          <p:nvPr/>
        </p:nvCxnSpPr>
        <p:spPr bwMode="auto">
          <a:xfrm>
            <a:off x="4357594" y="4869340"/>
            <a:ext cx="550801" cy="0"/>
          </a:xfrm>
          <a:prstGeom prst="straightConnector1">
            <a:avLst/>
          </a:prstGeom>
          <a:solidFill>
            <a:schemeClr val="accent1"/>
          </a:solidFill>
          <a:ln w="31750" cap="flat" cmpd="sng" algn="ctr">
            <a:solidFill>
              <a:schemeClr val="tx1"/>
            </a:solidFill>
            <a:prstDash val="solid"/>
            <a:round/>
            <a:headEnd type="none" w="med" len="med"/>
            <a:tailEnd type="stealth" w="lg" len="lg"/>
          </a:ln>
          <a:effectLst/>
        </p:spPr>
      </p:cxnSp>
      <p:cxnSp>
        <p:nvCxnSpPr>
          <p:cNvPr id="31" name="Straight Arrow Connector 30"/>
          <p:cNvCxnSpPr/>
          <p:nvPr/>
        </p:nvCxnSpPr>
        <p:spPr bwMode="auto">
          <a:xfrm flipV="1">
            <a:off x="6084795" y="4110286"/>
            <a:ext cx="533400" cy="762000"/>
          </a:xfrm>
          <a:prstGeom prst="straightConnector1">
            <a:avLst/>
          </a:prstGeom>
          <a:solidFill>
            <a:schemeClr val="accent1"/>
          </a:solidFill>
          <a:ln w="31750" cap="flat" cmpd="sng" algn="ctr">
            <a:solidFill>
              <a:schemeClr val="tx1"/>
            </a:solidFill>
            <a:prstDash val="solid"/>
            <a:round/>
            <a:headEnd type="none" w="med" len="med"/>
            <a:tailEnd type="stealth" w="lg" len="lg"/>
          </a:ln>
          <a:effectLst/>
        </p:spPr>
      </p:cxnSp>
      <p:cxnSp>
        <p:nvCxnSpPr>
          <p:cNvPr id="32" name="Straight Arrow Connector 31"/>
          <p:cNvCxnSpPr/>
          <p:nvPr/>
        </p:nvCxnSpPr>
        <p:spPr bwMode="auto">
          <a:xfrm>
            <a:off x="8180295" y="3576886"/>
            <a:ext cx="381000" cy="0"/>
          </a:xfrm>
          <a:prstGeom prst="straightConnector1">
            <a:avLst/>
          </a:prstGeom>
          <a:solidFill>
            <a:schemeClr val="accent1"/>
          </a:solidFill>
          <a:ln w="31750" cap="flat" cmpd="sng" algn="ctr">
            <a:solidFill>
              <a:schemeClr val="tx1"/>
            </a:solidFill>
            <a:prstDash val="solid"/>
            <a:round/>
            <a:headEnd type="none" w="med" len="med"/>
            <a:tailEnd type="stealth" w="lg" len="lg"/>
          </a:ln>
          <a:effectLst/>
        </p:spPr>
      </p:cxnSp>
      <p:sp>
        <p:nvSpPr>
          <p:cNvPr id="37" name="TextBox 36"/>
          <p:cNvSpPr txBox="1"/>
          <p:nvPr/>
        </p:nvSpPr>
        <p:spPr>
          <a:xfrm>
            <a:off x="1560998" y="4872286"/>
            <a:ext cx="1826334" cy="923330"/>
          </a:xfrm>
          <a:prstGeom prst="rect">
            <a:avLst/>
          </a:prstGeom>
          <a:noFill/>
          <a:ln>
            <a:noFill/>
          </a:ln>
        </p:spPr>
        <p:txBody>
          <a:bodyPr wrap="none" rtlCol="0">
            <a:spAutoFit/>
          </a:bodyPr>
          <a:lstStyle/>
          <a:p>
            <a:pPr algn="r"/>
            <a:r>
              <a:rPr lang="en-US" b="1" dirty="0" smtClean="0">
                <a:effectLst>
                  <a:glow rad="127000">
                    <a:schemeClr val="bg1"/>
                  </a:glow>
                </a:effectLst>
                <a:latin typeface="Calibri" panose="020F0502020204030204" pitchFamily="34" charset="0"/>
              </a:rPr>
              <a:t>extract/fragment</a:t>
            </a:r>
          </a:p>
          <a:p>
            <a:pPr algn="r"/>
            <a:r>
              <a:rPr lang="en-US" b="1" dirty="0" smtClean="0">
                <a:effectLst>
                  <a:glow rad="127000">
                    <a:schemeClr val="bg1"/>
                  </a:glow>
                </a:effectLst>
                <a:latin typeface="Calibri" panose="020F0502020204030204" pitchFamily="34" charset="0"/>
              </a:rPr>
              <a:t>DNA/RNA</a:t>
            </a:r>
          </a:p>
          <a:p>
            <a:pPr algn="r"/>
            <a:r>
              <a:rPr lang="en-US" b="1" dirty="0" smtClean="0">
                <a:effectLst>
                  <a:glow rad="127000">
                    <a:schemeClr val="bg1"/>
                  </a:glow>
                </a:effectLst>
                <a:latin typeface="Calibri" panose="020F0502020204030204" pitchFamily="34" charset="0"/>
              </a:rPr>
              <a:t>non-selectively</a:t>
            </a:r>
            <a:endParaRPr lang="en-US" b="1" dirty="0">
              <a:effectLst>
                <a:glow rad="127000">
                  <a:schemeClr val="bg1"/>
                </a:glow>
              </a:effectLst>
              <a:latin typeface="Calibri" panose="020F0502020204030204" pitchFamily="34" charset="0"/>
            </a:endParaRPr>
          </a:p>
        </p:txBody>
      </p:sp>
      <p:sp>
        <p:nvSpPr>
          <p:cNvPr id="38" name="TextBox 37"/>
          <p:cNvSpPr txBox="1"/>
          <p:nvPr/>
        </p:nvSpPr>
        <p:spPr>
          <a:xfrm>
            <a:off x="4718229" y="5368955"/>
            <a:ext cx="1252266" cy="646331"/>
          </a:xfrm>
          <a:prstGeom prst="rect">
            <a:avLst/>
          </a:prstGeom>
          <a:noFill/>
          <a:ln>
            <a:noFill/>
          </a:ln>
        </p:spPr>
        <p:txBody>
          <a:bodyPr wrap="none" rtlCol="0">
            <a:spAutoFit/>
          </a:bodyPr>
          <a:lstStyle/>
          <a:p>
            <a:pPr algn="r"/>
            <a:r>
              <a:rPr lang="en-US" b="1" dirty="0" smtClean="0">
                <a:effectLst>
                  <a:glow rad="127000">
                    <a:schemeClr val="bg1"/>
                  </a:glow>
                </a:effectLst>
                <a:latin typeface="Calibri" panose="020F0502020204030204" pitchFamily="34" charset="0"/>
              </a:rPr>
              <a:t>shotgun</a:t>
            </a:r>
          </a:p>
          <a:p>
            <a:pPr algn="r"/>
            <a:r>
              <a:rPr lang="en-US" b="1" dirty="0" smtClean="0">
                <a:effectLst>
                  <a:glow rad="127000">
                    <a:schemeClr val="bg1"/>
                  </a:glow>
                </a:effectLst>
                <a:latin typeface="Calibri" panose="020F0502020204030204" pitchFamily="34" charset="0"/>
              </a:rPr>
              <a:t>sequencing</a:t>
            </a:r>
            <a:endParaRPr lang="en-US" b="1" dirty="0">
              <a:effectLst>
                <a:glow rad="127000">
                  <a:schemeClr val="bg1"/>
                </a:glow>
              </a:effectLst>
              <a:latin typeface="Calibri" panose="020F0502020204030204" pitchFamily="34" charset="0"/>
            </a:endParaRPr>
          </a:p>
        </p:txBody>
      </p:sp>
      <p:sp>
        <p:nvSpPr>
          <p:cNvPr id="40" name="TextBox 39"/>
          <p:cNvSpPr txBox="1"/>
          <p:nvPr/>
        </p:nvSpPr>
        <p:spPr>
          <a:xfrm>
            <a:off x="3227295" y="3119686"/>
            <a:ext cx="1270348" cy="646331"/>
          </a:xfrm>
          <a:prstGeom prst="rect">
            <a:avLst/>
          </a:prstGeom>
          <a:noFill/>
          <a:ln>
            <a:noFill/>
          </a:ln>
        </p:spPr>
        <p:txBody>
          <a:bodyPr wrap="none" rtlCol="0">
            <a:spAutoFit/>
          </a:bodyPr>
          <a:lstStyle/>
          <a:p>
            <a:r>
              <a:rPr lang="en-US" b="1" dirty="0" smtClean="0">
                <a:effectLst>
                  <a:glow rad="127000">
                    <a:schemeClr val="bg1"/>
                  </a:glow>
                </a:effectLst>
                <a:latin typeface="Calibri" panose="020F0502020204030204" pitchFamily="34" charset="0"/>
              </a:rPr>
              <a:t>microbial</a:t>
            </a:r>
          </a:p>
          <a:p>
            <a:r>
              <a:rPr lang="en-US" b="1" dirty="0" smtClean="0">
                <a:effectLst>
                  <a:glow rad="127000">
                    <a:schemeClr val="bg1"/>
                  </a:glow>
                </a:effectLst>
                <a:latin typeface="Calibri" panose="020F0502020204030204" pitchFamily="34" charset="0"/>
              </a:rPr>
              <a:t>community</a:t>
            </a:r>
            <a:endParaRPr lang="en-US" b="1" dirty="0">
              <a:effectLst>
                <a:glow rad="127000">
                  <a:schemeClr val="bg1"/>
                </a:glow>
              </a:effectLst>
              <a:latin typeface="Calibri" panose="020F0502020204030204" pitchFamily="34" charset="0"/>
            </a:endParaRPr>
          </a:p>
        </p:txBody>
      </p:sp>
      <p:sp>
        <p:nvSpPr>
          <p:cNvPr id="43" name="TextBox 42"/>
          <p:cNvSpPr txBox="1"/>
          <p:nvPr/>
        </p:nvSpPr>
        <p:spPr>
          <a:xfrm>
            <a:off x="8122860" y="4338886"/>
            <a:ext cx="2069093" cy="1477328"/>
          </a:xfrm>
          <a:prstGeom prst="rect">
            <a:avLst/>
          </a:prstGeom>
          <a:noFill/>
          <a:ln>
            <a:noFill/>
          </a:ln>
        </p:spPr>
        <p:txBody>
          <a:bodyPr wrap="none" rtlCol="0">
            <a:spAutoFit/>
          </a:bodyPr>
          <a:lstStyle/>
          <a:p>
            <a:pPr algn="ctr"/>
            <a:r>
              <a:rPr lang="en-US" b="1" u="sng" dirty="0" smtClean="0">
                <a:effectLst/>
                <a:latin typeface="Calibri" panose="020F0502020204030204" pitchFamily="34" charset="0"/>
              </a:rPr>
              <a:t>Shotgun features</a:t>
            </a:r>
          </a:p>
          <a:p>
            <a:pPr algn="ctr"/>
            <a:r>
              <a:rPr lang="en-US" dirty="0" smtClean="0">
                <a:effectLst/>
                <a:latin typeface="Calibri" panose="020F0502020204030204" pitchFamily="34" charset="0"/>
              </a:rPr>
              <a:t>Species, strains</a:t>
            </a:r>
          </a:p>
          <a:p>
            <a:pPr algn="ctr"/>
            <a:r>
              <a:rPr lang="en-US" dirty="0" smtClean="0">
                <a:effectLst/>
                <a:latin typeface="Calibri" panose="020F0502020204030204" pitchFamily="34" charset="0"/>
              </a:rPr>
              <a:t>Genes, transcripts</a:t>
            </a:r>
          </a:p>
          <a:p>
            <a:pPr algn="ctr"/>
            <a:r>
              <a:rPr lang="en-US" dirty="0" smtClean="0">
                <a:effectLst/>
                <a:latin typeface="Calibri" panose="020F0502020204030204" pitchFamily="34" charset="0"/>
              </a:rPr>
              <a:t>Functional modules</a:t>
            </a:r>
          </a:p>
          <a:p>
            <a:pPr algn="ctr"/>
            <a:r>
              <a:rPr lang="en-US" dirty="0" smtClean="0">
                <a:latin typeface="Calibri" panose="020F0502020204030204" pitchFamily="34" charset="0"/>
              </a:rPr>
              <a:t>Metabolic pathways</a:t>
            </a:r>
            <a:endParaRPr lang="en-US" dirty="0">
              <a:effectLst/>
              <a:latin typeface="Calibri" panose="020F0502020204030204" pitchFamily="34" charset="0"/>
            </a:endParaRPr>
          </a:p>
        </p:txBody>
      </p:sp>
      <p:pic>
        <p:nvPicPr>
          <p:cNvPr id="44" name="Picture 43" descr="C:\Documents and Settings\CHUTTENH\Desktop\bitmap.png"/>
          <p:cNvPicPr>
            <a:picLocks noChangeAspect="1" noChangeArrowheads="1"/>
          </p:cNvPicPr>
          <p:nvPr/>
        </p:nvPicPr>
        <p:blipFill rotWithShape="1">
          <a:blip r:embed="rId9" cstate="print"/>
          <a:srcRect r="1640" b="8208"/>
          <a:stretch/>
        </p:blipFill>
        <p:spPr bwMode="auto">
          <a:xfrm>
            <a:off x="10331699" y="2847152"/>
            <a:ext cx="1338092" cy="1320713"/>
          </a:xfrm>
          <a:prstGeom prst="rect">
            <a:avLst/>
          </a:prstGeom>
          <a:noFill/>
        </p:spPr>
      </p:pic>
    </p:spTree>
    <p:extLst>
      <p:ext uri="{BB962C8B-B14F-4D97-AF65-F5344CB8AC3E}">
        <p14:creationId xmlns:p14="http://schemas.microsoft.com/office/powerpoint/2010/main" val="3835973385"/>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From functional potential to activity</a:t>
            </a:r>
          </a:p>
        </p:txBody>
      </p:sp>
      <p:sp>
        <p:nvSpPr>
          <p:cNvPr id="4" name="Date Placeholder 3"/>
          <p:cNvSpPr>
            <a:spLocks noGrp="1"/>
          </p:cNvSpPr>
          <p:nvPr>
            <p:ph type="dt" sz="half" idx="10"/>
          </p:nvPr>
        </p:nvSpPr>
        <p:spPr/>
        <p:txBody>
          <a:bodyPr/>
          <a:lstStyle/>
          <a:p>
            <a:fld id="{149AB08A-B8FE-2744-A176-508EFC0AA4E9}" type="datetime1">
              <a:rPr lang="en-US" smtClean="0">
                <a:solidFill>
                  <a:prstClr val="black">
                    <a:tint val="75000"/>
                  </a:prstClr>
                </a:solidFill>
              </a:rPr>
              <a:pPr/>
              <a:t>4/24/2019</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ED1879-D594-7048-AD12-28363999EDA9}" type="slidenum">
              <a:rPr lang="en-US" smtClean="0">
                <a:solidFill>
                  <a:prstClr val="black">
                    <a:tint val="75000"/>
                  </a:prstClr>
                </a:solidFill>
              </a:rPr>
              <a:pPr/>
              <a:t>40</a:t>
            </a:fld>
            <a:endParaRPr lang="en-US">
              <a:solidFill>
                <a:prstClr val="black">
                  <a:tint val="75000"/>
                </a:prstClr>
              </a:solidFill>
            </a:endParaRPr>
          </a:p>
        </p:txBody>
      </p:sp>
      <p:sp>
        <p:nvSpPr>
          <p:cNvPr id="6" name="Rectangle 5"/>
          <p:cNvSpPr/>
          <p:nvPr/>
        </p:nvSpPr>
        <p:spPr>
          <a:xfrm>
            <a:off x="5486340" y="5370925"/>
            <a:ext cx="6096000" cy="707886"/>
          </a:xfrm>
          <a:prstGeom prst="rect">
            <a:avLst/>
          </a:prstGeom>
          <a:effectLst/>
        </p:spPr>
        <p:txBody>
          <a:bodyPr wrap="square">
            <a:spAutoFit/>
          </a:bodyPr>
          <a:lstStyle/>
          <a:p>
            <a:pPr algn="r" fontAlgn="base">
              <a:spcBef>
                <a:spcPct val="0"/>
              </a:spcBef>
              <a:spcAft>
                <a:spcPct val="0"/>
              </a:spcAft>
            </a:pPr>
            <a:r>
              <a:rPr lang="en-US" sz="2000" kern="0" dirty="0" smtClean="0">
                <a:ea typeface="ＭＳ Ｐゴシック" pitchFamily="1" charset="-128"/>
              </a:rPr>
              <a:t>Sucrose degradation follows a complex attribution pattern across </a:t>
            </a:r>
            <a:r>
              <a:rPr lang="en-US" sz="2000" kern="0" dirty="0" smtClean="0">
                <a:latin typeface="Consolas" panose="020B0609020204030204" pitchFamily="49" charset="0"/>
                <a:ea typeface="ＭＳ Ｐゴシック" pitchFamily="1" charset="-128"/>
              </a:rPr>
              <a:t>~</a:t>
            </a:r>
            <a:r>
              <a:rPr lang="en-US" sz="2000" kern="0" dirty="0" smtClean="0">
                <a:ea typeface="ＭＳ Ｐゴシック" pitchFamily="1" charset="-128"/>
              </a:rPr>
              <a:t>200 human gut metagenomes…</a:t>
            </a:r>
          </a:p>
        </p:txBody>
      </p:sp>
      <p:sp>
        <p:nvSpPr>
          <p:cNvPr id="7" name="Rectangle 6"/>
          <p:cNvSpPr/>
          <p:nvPr/>
        </p:nvSpPr>
        <p:spPr>
          <a:xfrm>
            <a:off x="5821683" y="5432696"/>
            <a:ext cx="6019800" cy="622088"/>
          </a:xfrm>
          <a:prstGeom prst="rect">
            <a:avLst/>
          </a:prstGeom>
          <a:solidFill>
            <a:schemeClr val="bg1">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2" descr="C:\Users\franzosa\Dropbox\Active Shared\HUMAnN2\slides\2016-07-10 ISMB HUMAnN2\sucrose.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85" t="52212" r="25122"/>
          <a:stretch/>
        </p:blipFill>
        <p:spPr bwMode="auto">
          <a:xfrm>
            <a:off x="1898323" y="3206087"/>
            <a:ext cx="6429582" cy="20955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 name="Picture 2" descr="F:\Active Shared\HUMAnN2\slides\2016-07-10 ISMB HUMAnN2\thanks.png"/>
          <p:cNvPicPr>
            <a:picLocks noChangeAspect="1" noChangeArrowheads="1"/>
          </p:cNvPicPr>
          <p:nvPr/>
        </p:nvPicPr>
        <p:blipFill rotWithShape="1">
          <a:blip r:embed="rId3">
            <a:extLst>
              <a:ext uri="{28A0092B-C50C-407E-A947-70E740481C1C}">
                <a14:useLocalDpi xmlns:a14="http://schemas.microsoft.com/office/drawing/2010/main" val="0"/>
              </a:ext>
            </a:extLst>
          </a:blip>
          <a:srcRect l="70280" t="19479" r="16078" b="61042"/>
          <a:stretch/>
        </p:blipFill>
        <p:spPr bwMode="auto">
          <a:xfrm>
            <a:off x="238539" y="5349219"/>
            <a:ext cx="656492" cy="10892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1" name="Picture 2" descr="F:\Active Shared\HUMAnN2\slides\2016-07-10 ISMB HUMAnN2\thanks.png"/>
          <p:cNvPicPr>
            <a:picLocks noChangeAspect="1" noChangeArrowheads="1"/>
          </p:cNvPicPr>
          <p:nvPr/>
        </p:nvPicPr>
        <p:blipFill rotWithShape="1">
          <a:blip r:embed="rId3">
            <a:extLst>
              <a:ext uri="{28A0092B-C50C-407E-A947-70E740481C1C}">
                <a14:useLocalDpi xmlns:a14="http://schemas.microsoft.com/office/drawing/2010/main" val="0"/>
              </a:ext>
            </a:extLst>
          </a:blip>
          <a:srcRect l="70280" r="16078" b="80521"/>
          <a:stretch/>
        </p:blipFill>
        <p:spPr bwMode="auto">
          <a:xfrm>
            <a:off x="1013471" y="5349220"/>
            <a:ext cx="656492" cy="1089219"/>
          </a:xfrm>
          <a:prstGeom prst="rect">
            <a:avLst/>
          </a:prstGeom>
          <a:noFill/>
          <a:effectLst/>
          <a:extLst>
            <a:ext uri="{909E8E84-426E-40DD-AFC4-6F175D3DCCD1}">
              <a14:hiddenFill xmlns:a14="http://schemas.microsoft.com/office/drawing/2010/main">
                <a:solidFill>
                  <a:srgbClr val="FFFFFF"/>
                </a:solidFill>
              </a14:hiddenFill>
            </a:ext>
          </a:extLst>
        </p:spPr>
      </p:pic>
      <p:sp>
        <p:nvSpPr>
          <p:cNvPr id="12" name="Rectangle 11"/>
          <p:cNvSpPr/>
          <p:nvPr/>
        </p:nvSpPr>
        <p:spPr>
          <a:xfrm>
            <a:off x="1837402" y="5478331"/>
            <a:ext cx="2049151" cy="830997"/>
          </a:xfrm>
          <a:prstGeom prst="rect">
            <a:avLst/>
          </a:prstGeom>
          <a:effectLst/>
        </p:spPr>
        <p:txBody>
          <a:bodyPr wrap="none">
            <a:spAutoFit/>
          </a:bodyPr>
          <a:lstStyle/>
          <a:p>
            <a:r>
              <a:rPr lang="en-US" sz="1600" dirty="0" smtClean="0">
                <a:effectLst/>
              </a:rPr>
              <a:t>In collaboration with </a:t>
            </a:r>
          </a:p>
          <a:p>
            <a:r>
              <a:rPr lang="en-US" sz="1600" dirty="0" smtClean="0">
                <a:effectLst/>
              </a:rPr>
              <a:t>the STARR Consortium</a:t>
            </a:r>
          </a:p>
          <a:p>
            <a:r>
              <a:rPr lang="en-US" sz="1600" dirty="0" smtClean="0">
                <a:effectLst/>
              </a:rPr>
              <a:t>&amp; HPFS cohort</a:t>
            </a:r>
            <a:endParaRPr lang="en-US" sz="1600" dirty="0">
              <a:effectLst/>
            </a:endParaRPr>
          </a:p>
        </p:txBody>
      </p:sp>
      <p:pic>
        <p:nvPicPr>
          <p:cNvPr id="13" name="Picture 3"/>
          <p:cNvPicPr>
            <a:picLocks noChangeAspect="1" noChangeArrowheads="1"/>
          </p:cNvPicPr>
          <p:nvPr/>
        </p:nvPicPr>
        <p:blipFill>
          <a:blip r:embed="rId4" cstate="print">
            <a:clrChange>
              <a:clrFrom>
                <a:srgbClr val="231F20"/>
              </a:clrFrom>
              <a:clrTo>
                <a:srgbClr val="231F20">
                  <a:alpha val="0"/>
                </a:srgbClr>
              </a:clrTo>
            </a:clrChange>
            <a:extLst>
              <a:ext uri="{28A0092B-C50C-407E-A947-70E740481C1C}">
                <a14:useLocalDpi xmlns:a14="http://schemas.microsoft.com/office/drawing/2010/main" val="0"/>
              </a:ext>
            </a:extLst>
          </a:blip>
          <a:srcRect/>
          <a:stretch>
            <a:fillRect/>
          </a:stretch>
        </p:blipFill>
        <p:spPr bwMode="auto">
          <a:xfrm rot="16200000">
            <a:off x="723330" y="4054423"/>
            <a:ext cx="1601909" cy="36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5" cstate="print">
            <a:clrChange>
              <a:clrFrom>
                <a:srgbClr val="231F20"/>
              </a:clrFrom>
              <a:clrTo>
                <a:srgbClr val="231F20">
                  <a:alpha val="0"/>
                </a:srgbClr>
              </a:clrTo>
            </a:clrChange>
            <a:extLst>
              <a:ext uri="{28A0092B-C50C-407E-A947-70E740481C1C}">
                <a14:useLocalDpi xmlns:a14="http://schemas.microsoft.com/office/drawing/2010/main" val="0"/>
              </a:ext>
            </a:extLst>
          </a:blip>
          <a:srcRect/>
          <a:stretch>
            <a:fillRect/>
          </a:stretch>
        </p:blipFill>
        <p:spPr bwMode="auto">
          <a:xfrm rot="5400000" flipV="1">
            <a:off x="751149" y="1824487"/>
            <a:ext cx="1594590" cy="414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6095940" y="6012918"/>
            <a:ext cx="5486400" cy="707886"/>
          </a:xfrm>
          <a:prstGeom prst="rect">
            <a:avLst/>
          </a:prstGeom>
          <a:effectLst/>
        </p:spPr>
        <p:txBody>
          <a:bodyPr wrap="square">
            <a:spAutoFit/>
          </a:bodyPr>
          <a:lstStyle/>
          <a:p>
            <a:pPr algn="r" fontAlgn="base">
              <a:spcBef>
                <a:spcPct val="0"/>
              </a:spcBef>
              <a:spcAft>
                <a:spcPct val="0"/>
              </a:spcAft>
            </a:pPr>
            <a:r>
              <a:rPr lang="en-US" sz="2000" kern="0" dirty="0" smtClean="0">
                <a:ea typeface="ＭＳ Ｐゴシック" pitchFamily="1" charset="-128"/>
              </a:rPr>
              <a:t>…but its </a:t>
            </a:r>
            <a:r>
              <a:rPr lang="en-US" sz="2000" u="sng" kern="0" dirty="0" smtClean="0">
                <a:ea typeface="ＭＳ Ｐゴシック" pitchFamily="1" charset="-128"/>
              </a:rPr>
              <a:t>expression</a:t>
            </a:r>
            <a:r>
              <a:rPr lang="en-US" sz="2000" kern="0" dirty="0" smtClean="0">
                <a:ea typeface="ＭＳ Ｐゴシック" pitchFamily="1" charset="-128"/>
              </a:rPr>
              <a:t> can be dominated by a single species in paired gut </a:t>
            </a:r>
            <a:r>
              <a:rPr lang="en-US" sz="2000" u="sng" kern="0" dirty="0" err="1" smtClean="0">
                <a:ea typeface="ＭＳ Ｐゴシック" pitchFamily="1" charset="-128"/>
              </a:rPr>
              <a:t>metatranscriptomes</a:t>
            </a:r>
            <a:r>
              <a:rPr lang="en-US" sz="2000" kern="0" dirty="0" smtClean="0">
                <a:ea typeface="ＭＳ Ｐゴシック" pitchFamily="1" charset="-128"/>
              </a:rPr>
              <a:t>!</a:t>
            </a:r>
          </a:p>
        </p:txBody>
      </p:sp>
      <p:pic>
        <p:nvPicPr>
          <p:cNvPr id="16" name="Picture 2" descr="C:\Users\franzosa\Dropbox\Active Shared\HUMAnN2\slides\2016-07-10 ISMB HUMAnN2\sucrose.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85" t="4423" r="25122" b="51866"/>
          <a:stretch/>
        </p:blipFill>
        <p:spPr bwMode="auto">
          <a:xfrm>
            <a:off x="1898323" y="1066780"/>
            <a:ext cx="6429582" cy="191672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7" name="Picture 2" descr="C:\Users\franzosa\Dropbox\Active Shared\HUMAnN2\slides\2016-07-10 ISMB HUMAnN2\sucrose.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4878" t="4423" r="2715"/>
          <a:stretch/>
        </p:blipFill>
        <p:spPr bwMode="auto">
          <a:xfrm>
            <a:off x="8482456" y="1066780"/>
            <a:ext cx="2026467" cy="41910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18" name="Rounded Rectangle 17"/>
          <p:cNvSpPr/>
          <p:nvPr/>
        </p:nvSpPr>
        <p:spPr>
          <a:xfrm>
            <a:off x="8466413" y="3215639"/>
            <a:ext cx="2042509" cy="304800"/>
          </a:xfrm>
          <a:prstGeom prst="roundRect">
            <a:avLst/>
          </a:prstGeom>
          <a:noFill/>
          <a:ln w="571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83313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5" grpId="0"/>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52648" y="2367171"/>
            <a:ext cx="8686705" cy="2123658"/>
          </a:xfrm>
          <a:prstGeom prst="rect">
            <a:avLst/>
          </a:prstGeom>
          <a:noFill/>
        </p:spPr>
        <p:txBody>
          <a:bodyPr wrap="square" rtlCol="0">
            <a:spAutoFit/>
          </a:bodyPr>
          <a:lstStyle/>
          <a:p>
            <a:pPr algn="ctr"/>
            <a:r>
              <a:rPr lang="en-US" sz="6600" dirty="0" smtClean="0"/>
              <a:t>Grand methods comparison</a:t>
            </a:r>
            <a:endParaRPr lang="en-US" sz="6600" dirty="0"/>
          </a:p>
        </p:txBody>
      </p:sp>
      <p:sp>
        <p:nvSpPr>
          <p:cNvPr id="2" name="Rounded Rectangle 1"/>
          <p:cNvSpPr/>
          <p:nvPr/>
        </p:nvSpPr>
        <p:spPr>
          <a:xfrm>
            <a:off x="243904" y="228636"/>
            <a:ext cx="11704192" cy="6400730"/>
          </a:xfrm>
          <a:prstGeom prst="roundRect">
            <a:avLst>
              <a:gd name="adj" fmla="val 4657"/>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056232"/>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All roads lead to abundance tables</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4/24/2019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42</a:t>
            </a:fld>
            <a:endParaRPr lang="en-US"/>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779495" y="3077354"/>
            <a:ext cx="1371600" cy="7717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7" name="Straight Arrow Connector 6"/>
          <p:cNvCxnSpPr/>
          <p:nvPr/>
        </p:nvCxnSpPr>
        <p:spPr bwMode="auto">
          <a:xfrm flipV="1">
            <a:off x="2770095" y="2281486"/>
            <a:ext cx="533400" cy="762000"/>
          </a:xfrm>
          <a:prstGeom prst="straightConnector1">
            <a:avLst/>
          </a:prstGeom>
          <a:solidFill>
            <a:schemeClr val="accent1"/>
          </a:solidFill>
          <a:ln w="31750" cap="flat" cmpd="sng" algn="ctr">
            <a:solidFill>
              <a:schemeClr val="tx1"/>
            </a:solidFill>
            <a:prstDash val="solid"/>
            <a:round/>
            <a:headEnd type="none" w="med" len="med"/>
            <a:tailEnd type="stealth" w="lg" len="lg"/>
          </a:ln>
          <a:effectLst/>
        </p:spPr>
      </p:cxnSp>
      <p:pic>
        <p:nvPicPr>
          <p:cNvPr id="8" name="Picture 5"/>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455895" y="1615529"/>
            <a:ext cx="835891" cy="1066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9" name="Straight Arrow Connector 8"/>
          <p:cNvCxnSpPr/>
          <p:nvPr/>
        </p:nvCxnSpPr>
        <p:spPr bwMode="auto">
          <a:xfrm>
            <a:off x="2770095" y="3957886"/>
            <a:ext cx="533400" cy="838200"/>
          </a:xfrm>
          <a:prstGeom prst="straightConnector1">
            <a:avLst/>
          </a:prstGeom>
          <a:solidFill>
            <a:schemeClr val="accent1"/>
          </a:solidFill>
          <a:ln w="31750" cap="flat" cmpd="sng" algn="ctr">
            <a:solidFill>
              <a:schemeClr val="tx1"/>
            </a:solidFill>
            <a:prstDash val="solid"/>
            <a:round/>
            <a:headEnd type="none" w="med" len="med"/>
            <a:tailEnd type="stealth" w="lg" len="lg"/>
          </a:ln>
          <a:effectLst/>
        </p:spPr>
      </p:cxnSp>
      <p:grpSp>
        <p:nvGrpSpPr>
          <p:cNvPr id="10" name="Group 9"/>
          <p:cNvGrpSpPr/>
          <p:nvPr/>
        </p:nvGrpSpPr>
        <p:grpSpPr>
          <a:xfrm>
            <a:off x="3455895" y="4421788"/>
            <a:ext cx="838200" cy="895105"/>
            <a:chOff x="2133600" y="4800600"/>
            <a:chExt cx="838200" cy="895105"/>
          </a:xfrm>
        </p:grpSpPr>
        <p:pic>
          <p:nvPicPr>
            <p:cNvPr id="1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3600" y="5257800"/>
              <a:ext cx="838200" cy="2093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7"/>
            <p:cNvPicPr>
              <a:picLocks noChangeAspect="1" noChangeArrowheads="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2133600" y="4800600"/>
              <a:ext cx="838200" cy="2093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7"/>
            <p:cNvPicPr>
              <a:picLocks noChangeAspect="1" noChangeArrowheads="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133600" y="5029200"/>
              <a:ext cx="838200" cy="2093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7"/>
            <p:cNvPicPr>
              <a:picLocks noChangeAspect="1" noChangeArrowheads="1"/>
            </p:cNvPicPr>
            <p:nvPr/>
          </p:nvPicPr>
          <p:blipFill>
            <a:blip r:embed="rId5"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133600" y="5486401"/>
              <a:ext cx="838200" cy="2093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8395" y="4256794"/>
            <a:ext cx="1090467" cy="122509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5795" y="1595686"/>
            <a:ext cx="1095666" cy="110648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Group 16"/>
          <p:cNvGrpSpPr/>
          <p:nvPr/>
        </p:nvGrpSpPr>
        <p:grpSpPr>
          <a:xfrm>
            <a:off x="6199095" y="3119685"/>
            <a:ext cx="2050612" cy="838201"/>
            <a:chOff x="5205740" y="3200399"/>
            <a:chExt cx="2050612" cy="838201"/>
          </a:xfrm>
        </p:grpSpPr>
        <p:pic>
          <p:nvPicPr>
            <p:cNvPr id="18" name="Picture 10"/>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3868"/>
            <a:stretch/>
          </p:blipFill>
          <p:spPr bwMode="auto">
            <a:xfrm>
              <a:off x="5435601" y="3200399"/>
              <a:ext cx="1600200" cy="838201"/>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Lst>
          </p:spPr>
        </p:pic>
        <p:sp>
          <p:nvSpPr>
            <p:cNvPr id="19" name="TextBox 18"/>
            <p:cNvSpPr txBox="1"/>
            <p:nvPr/>
          </p:nvSpPr>
          <p:spPr>
            <a:xfrm>
              <a:off x="5205740" y="3509714"/>
              <a:ext cx="2050612" cy="333168"/>
            </a:xfrm>
            <a:prstGeom prst="rect">
              <a:avLst/>
            </a:prstGeom>
            <a:noFill/>
            <a:ln>
              <a:noFill/>
            </a:ln>
          </p:spPr>
          <p:txBody>
            <a:bodyPr wrap="square" rtlCol="0">
              <a:spAutoFit/>
            </a:bodyPr>
            <a:lstStyle/>
            <a:p>
              <a:pPr algn="ctr" eaLnBrk="0" fontAlgn="base" hangingPunct="0">
                <a:lnSpc>
                  <a:spcPts val="1800"/>
                </a:lnSpc>
                <a:spcBef>
                  <a:spcPct val="0"/>
                </a:spcBef>
                <a:spcAft>
                  <a:spcPct val="0"/>
                </a:spcAft>
                <a:buClr>
                  <a:srgbClr val="FFFFFF"/>
                </a:buClr>
              </a:pPr>
              <a:r>
                <a:rPr lang="en-US" sz="2000" b="1" i="1" dirty="0" smtClean="0">
                  <a:solidFill>
                    <a:srgbClr val="FFFFFF"/>
                  </a:solidFill>
                  <a:effectLst>
                    <a:glow rad="101600">
                      <a:srgbClr val="000000">
                        <a:alpha val="60000"/>
                      </a:srgbClr>
                    </a:glow>
                  </a:effectLst>
                  <a:latin typeface="Calibri" panose="020F0502020204030204" pitchFamily="34" charset="0"/>
                </a:rPr>
                <a:t>Annotate</a:t>
              </a:r>
              <a:endParaRPr lang="en-US" sz="2000" b="1" i="1" dirty="0">
                <a:solidFill>
                  <a:srgbClr val="FFFFFF"/>
                </a:solidFill>
                <a:effectLst>
                  <a:glow rad="101600">
                    <a:srgbClr val="000000">
                      <a:alpha val="60000"/>
                    </a:srgbClr>
                  </a:glow>
                </a:effectLst>
                <a:latin typeface="Calibri" panose="020F0502020204030204" pitchFamily="34" charset="0"/>
              </a:endParaRPr>
            </a:p>
          </p:txBody>
        </p:sp>
      </p:grpSp>
      <p:grpSp>
        <p:nvGrpSpPr>
          <p:cNvPr id="20" name="Group 19"/>
          <p:cNvGrpSpPr/>
          <p:nvPr/>
        </p:nvGrpSpPr>
        <p:grpSpPr>
          <a:xfrm>
            <a:off x="8485095" y="2662486"/>
            <a:ext cx="1676400" cy="1448427"/>
            <a:chOff x="6934200" y="2743200"/>
            <a:chExt cx="1676400" cy="1448427"/>
          </a:xfrm>
        </p:grpSpPr>
        <p:pic>
          <p:nvPicPr>
            <p:cNvPr id="21"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6200000">
              <a:off x="7395369" y="3056405"/>
              <a:ext cx="982663" cy="1143000"/>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7340601" y="2743200"/>
              <a:ext cx="1127443" cy="369332"/>
            </a:xfrm>
            <a:prstGeom prst="rect">
              <a:avLst/>
            </a:prstGeom>
            <a:noFill/>
            <a:ln>
              <a:noFill/>
            </a:ln>
          </p:spPr>
          <p:txBody>
            <a:bodyPr wrap="square" rtlCol="0">
              <a:spAutoFit/>
            </a:bodyPr>
            <a:lstStyle/>
            <a:p>
              <a:pPr algn="ctr" eaLnBrk="0" fontAlgn="base" hangingPunct="0">
                <a:spcBef>
                  <a:spcPct val="0"/>
                </a:spcBef>
                <a:spcAft>
                  <a:spcPct val="0"/>
                </a:spcAft>
                <a:buClr>
                  <a:srgbClr val="FFFFFF"/>
                </a:buClr>
              </a:pPr>
              <a:r>
                <a:rPr lang="en-US" dirty="0" smtClean="0">
                  <a:solidFill>
                    <a:srgbClr val="46A04A">
                      <a:lumMod val="40000"/>
                      <a:lumOff val="60000"/>
                    </a:srgbClr>
                  </a:solidFill>
                  <a:latin typeface="Calibri" panose="020F0502020204030204" pitchFamily="34" charset="0"/>
                </a:rPr>
                <a:t>Samples</a:t>
              </a:r>
              <a:endParaRPr lang="en-US" dirty="0">
                <a:solidFill>
                  <a:srgbClr val="46A04A">
                    <a:lumMod val="40000"/>
                    <a:lumOff val="60000"/>
                  </a:srgbClr>
                </a:solidFill>
                <a:latin typeface="Calibri" panose="020F0502020204030204" pitchFamily="34" charset="0"/>
              </a:endParaRPr>
            </a:p>
          </p:txBody>
        </p:sp>
        <p:sp>
          <p:nvSpPr>
            <p:cNvPr id="23" name="TextBox 22"/>
            <p:cNvSpPr txBox="1"/>
            <p:nvPr/>
          </p:nvSpPr>
          <p:spPr>
            <a:xfrm rot="16200000">
              <a:off x="6555144" y="3443240"/>
              <a:ext cx="1127443" cy="369332"/>
            </a:xfrm>
            <a:prstGeom prst="rect">
              <a:avLst/>
            </a:prstGeom>
            <a:noFill/>
            <a:ln>
              <a:noFill/>
            </a:ln>
          </p:spPr>
          <p:txBody>
            <a:bodyPr wrap="square" rtlCol="0">
              <a:spAutoFit/>
            </a:bodyPr>
            <a:lstStyle/>
            <a:p>
              <a:pPr algn="ctr" eaLnBrk="0" fontAlgn="base" hangingPunct="0">
                <a:spcBef>
                  <a:spcPct val="0"/>
                </a:spcBef>
                <a:spcAft>
                  <a:spcPct val="0"/>
                </a:spcAft>
                <a:buClr>
                  <a:srgbClr val="FFFFFF"/>
                </a:buClr>
              </a:pPr>
              <a:r>
                <a:rPr lang="en-US" dirty="0" smtClean="0">
                  <a:solidFill>
                    <a:srgbClr val="46A04A">
                      <a:lumMod val="40000"/>
                      <a:lumOff val="60000"/>
                    </a:srgbClr>
                  </a:solidFill>
                  <a:latin typeface="Calibri" panose="020F0502020204030204" pitchFamily="34" charset="0"/>
                </a:rPr>
                <a:t>Features</a:t>
              </a:r>
              <a:endParaRPr lang="en-US" dirty="0">
                <a:solidFill>
                  <a:srgbClr val="46A04A">
                    <a:lumMod val="40000"/>
                    <a:lumOff val="60000"/>
                  </a:srgbClr>
                </a:solidFill>
                <a:latin typeface="Calibri" panose="020F0502020204030204" pitchFamily="34" charset="0"/>
              </a:endParaRPr>
            </a:p>
          </p:txBody>
        </p:sp>
        <p:sp>
          <p:nvSpPr>
            <p:cNvPr id="24" name="TextBox 23"/>
            <p:cNvSpPr txBox="1"/>
            <p:nvPr/>
          </p:nvSpPr>
          <p:spPr>
            <a:xfrm>
              <a:off x="7200901" y="3314700"/>
              <a:ext cx="1409699" cy="646331"/>
            </a:xfrm>
            <a:prstGeom prst="rect">
              <a:avLst/>
            </a:prstGeom>
            <a:noFill/>
            <a:ln>
              <a:noFill/>
            </a:ln>
          </p:spPr>
          <p:txBody>
            <a:bodyPr wrap="square" rtlCol="0">
              <a:spAutoFit/>
            </a:bodyPr>
            <a:lstStyle/>
            <a:p>
              <a:pPr algn="ctr" eaLnBrk="0" fontAlgn="base" hangingPunct="0">
                <a:spcBef>
                  <a:spcPct val="0"/>
                </a:spcBef>
                <a:spcAft>
                  <a:spcPct val="0"/>
                </a:spcAft>
                <a:buClr>
                  <a:srgbClr val="FFFFFF"/>
                </a:buClr>
              </a:pPr>
              <a:r>
                <a:rPr lang="en-US" b="1" i="1" dirty="0" smtClean="0">
                  <a:solidFill>
                    <a:srgbClr val="000000"/>
                  </a:solidFill>
                  <a:latin typeface="Calibri" panose="020F0502020204030204" pitchFamily="34" charset="0"/>
                </a:rPr>
                <a:t>abundance</a:t>
              </a:r>
            </a:p>
            <a:p>
              <a:pPr algn="ctr" eaLnBrk="0" fontAlgn="base" hangingPunct="0">
                <a:spcBef>
                  <a:spcPct val="0"/>
                </a:spcBef>
                <a:spcAft>
                  <a:spcPct val="0"/>
                </a:spcAft>
                <a:buClr>
                  <a:srgbClr val="FFFFFF"/>
                </a:buClr>
              </a:pPr>
              <a:r>
                <a:rPr lang="en-US" b="1" i="1" dirty="0" smtClean="0">
                  <a:solidFill>
                    <a:srgbClr val="000000"/>
                  </a:solidFill>
                  <a:latin typeface="Calibri" panose="020F0502020204030204" pitchFamily="34" charset="0"/>
                </a:rPr>
                <a:t>table</a:t>
              </a:r>
              <a:endParaRPr lang="en-US" b="1" i="1" dirty="0">
                <a:solidFill>
                  <a:srgbClr val="000000"/>
                </a:solidFill>
                <a:latin typeface="Calibri" panose="020F0502020204030204" pitchFamily="34" charset="0"/>
              </a:endParaRPr>
            </a:p>
          </p:txBody>
        </p:sp>
      </p:grpSp>
      <p:pic>
        <p:nvPicPr>
          <p:cNvPr id="25" name="Picture 6"/>
          <p:cNvPicPr>
            <a:picLocks noChangeAspect="1" noChangeArrowheads="1"/>
          </p:cNvPicPr>
          <p:nvPr/>
        </p:nvPicPr>
        <p:blipFill>
          <a:blip r:embed="rId10" cstate="print">
            <a:clrChange>
              <a:clrFrom>
                <a:srgbClr val="000000"/>
              </a:clrFrom>
              <a:clrTo>
                <a:srgbClr val="000000">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rot="18694607">
            <a:off x="5990635" y="1346947"/>
            <a:ext cx="838199" cy="83819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6" name="Picture 6"/>
          <p:cNvPicPr>
            <a:picLocks noChangeAspect="1" noChangeArrowheads="1"/>
          </p:cNvPicPr>
          <p:nvPr/>
        </p:nvPicPr>
        <p:blipFill>
          <a:blip r:embed="rId10" cstate="print">
            <a:clrChange>
              <a:clrFrom>
                <a:srgbClr val="000000"/>
              </a:clrFrom>
              <a:clrTo>
                <a:srgbClr val="000000">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rot="2170630" flipH="1">
            <a:off x="2555679" y="1352903"/>
            <a:ext cx="838199" cy="83819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7" name="Picture 6"/>
          <p:cNvPicPr>
            <a:picLocks noChangeAspect="1" noChangeArrowheads="1"/>
          </p:cNvPicPr>
          <p:nvPr/>
        </p:nvPicPr>
        <p:blipFill>
          <a:blip r:embed="rId10" cstate="print">
            <a:clrChange>
              <a:clrFrom>
                <a:srgbClr val="000000"/>
              </a:clrFrom>
              <a:clrTo>
                <a:srgbClr val="000000">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rot="815548" flipV="1">
            <a:off x="5990635" y="4928347"/>
            <a:ext cx="838199" cy="83819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28" name="Straight Arrow Connector 27"/>
          <p:cNvCxnSpPr>
            <a:endCxn id="16" idx="1"/>
          </p:cNvCxnSpPr>
          <p:nvPr/>
        </p:nvCxnSpPr>
        <p:spPr bwMode="auto">
          <a:xfrm>
            <a:off x="4357594" y="2148929"/>
            <a:ext cx="548201" cy="1"/>
          </a:xfrm>
          <a:prstGeom prst="straightConnector1">
            <a:avLst/>
          </a:prstGeom>
          <a:solidFill>
            <a:schemeClr val="accent1"/>
          </a:solidFill>
          <a:ln w="31750" cap="flat" cmpd="sng" algn="ctr">
            <a:solidFill>
              <a:schemeClr val="tx1"/>
            </a:solidFill>
            <a:prstDash val="solid"/>
            <a:round/>
            <a:headEnd type="none" w="med" len="med"/>
            <a:tailEnd type="stealth" w="lg" len="lg"/>
          </a:ln>
          <a:effectLst/>
        </p:spPr>
      </p:cxnSp>
      <p:cxnSp>
        <p:nvCxnSpPr>
          <p:cNvPr id="29" name="Straight Arrow Connector 28"/>
          <p:cNvCxnSpPr>
            <a:endCxn id="15" idx="1"/>
          </p:cNvCxnSpPr>
          <p:nvPr/>
        </p:nvCxnSpPr>
        <p:spPr bwMode="auto">
          <a:xfrm>
            <a:off x="4357594" y="4869340"/>
            <a:ext cx="550801" cy="0"/>
          </a:xfrm>
          <a:prstGeom prst="straightConnector1">
            <a:avLst/>
          </a:prstGeom>
          <a:solidFill>
            <a:schemeClr val="accent1"/>
          </a:solidFill>
          <a:ln w="31750" cap="flat" cmpd="sng" algn="ctr">
            <a:solidFill>
              <a:schemeClr val="tx1"/>
            </a:solidFill>
            <a:prstDash val="solid"/>
            <a:round/>
            <a:headEnd type="none" w="med" len="med"/>
            <a:tailEnd type="stealth" w="lg" len="lg"/>
          </a:ln>
          <a:effectLst/>
        </p:spPr>
      </p:cxnSp>
      <p:cxnSp>
        <p:nvCxnSpPr>
          <p:cNvPr id="30" name="Straight Arrow Connector 29"/>
          <p:cNvCxnSpPr/>
          <p:nvPr/>
        </p:nvCxnSpPr>
        <p:spPr bwMode="auto">
          <a:xfrm>
            <a:off x="6084795" y="2205286"/>
            <a:ext cx="533400" cy="762000"/>
          </a:xfrm>
          <a:prstGeom prst="straightConnector1">
            <a:avLst/>
          </a:prstGeom>
          <a:solidFill>
            <a:schemeClr val="accent1"/>
          </a:solidFill>
          <a:ln w="31750" cap="flat" cmpd="sng" algn="ctr">
            <a:solidFill>
              <a:schemeClr val="tx1"/>
            </a:solidFill>
            <a:prstDash val="solid"/>
            <a:round/>
            <a:headEnd type="none" w="med" len="med"/>
            <a:tailEnd type="stealth" w="lg" len="lg"/>
          </a:ln>
          <a:effectLst/>
        </p:spPr>
      </p:cxnSp>
      <p:cxnSp>
        <p:nvCxnSpPr>
          <p:cNvPr id="31" name="Straight Arrow Connector 30"/>
          <p:cNvCxnSpPr/>
          <p:nvPr/>
        </p:nvCxnSpPr>
        <p:spPr bwMode="auto">
          <a:xfrm flipV="1">
            <a:off x="6084795" y="4110286"/>
            <a:ext cx="533400" cy="762000"/>
          </a:xfrm>
          <a:prstGeom prst="straightConnector1">
            <a:avLst/>
          </a:prstGeom>
          <a:solidFill>
            <a:schemeClr val="accent1"/>
          </a:solidFill>
          <a:ln w="31750" cap="flat" cmpd="sng" algn="ctr">
            <a:solidFill>
              <a:schemeClr val="tx1"/>
            </a:solidFill>
            <a:prstDash val="solid"/>
            <a:round/>
            <a:headEnd type="none" w="med" len="med"/>
            <a:tailEnd type="stealth" w="lg" len="lg"/>
          </a:ln>
          <a:effectLst/>
        </p:spPr>
      </p:cxnSp>
      <p:cxnSp>
        <p:nvCxnSpPr>
          <p:cNvPr id="32" name="Straight Arrow Connector 31"/>
          <p:cNvCxnSpPr/>
          <p:nvPr/>
        </p:nvCxnSpPr>
        <p:spPr bwMode="auto">
          <a:xfrm>
            <a:off x="8180295" y="3576886"/>
            <a:ext cx="381000" cy="0"/>
          </a:xfrm>
          <a:prstGeom prst="straightConnector1">
            <a:avLst/>
          </a:prstGeom>
          <a:solidFill>
            <a:schemeClr val="accent1"/>
          </a:solidFill>
          <a:ln w="31750" cap="flat" cmpd="sng" algn="ctr">
            <a:solidFill>
              <a:schemeClr val="tx1"/>
            </a:solidFill>
            <a:prstDash val="solid"/>
            <a:round/>
            <a:headEnd type="none" w="med" len="med"/>
            <a:tailEnd type="stealth" w="lg" len="lg"/>
          </a:ln>
          <a:effectLst/>
        </p:spPr>
      </p:cxnSp>
      <p:sp>
        <p:nvSpPr>
          <p:cNvPr id="33" name="TextBox 32"/>
          <p:cNvSpPr txBox="1"/>
          <p:nvPr/>
        </p:nvSpPr>
        <p:spPr>
          <a:xfrm>
            <a:off x="1604364" y="1443286"/>
            <a:ext cx="1663918" cy="646331"/>
          </a:xfrm>
          <a:prstGeom prst="rect">
            <a:avLst/>
          </a:prstGeom>
          <a:noFill/>
          <a:ln>
            <a:noFill/>
          </a:ln>
        </p:spPr>
        <p:txBody>
          <a:bodyPr wrap="none" rtlCol="0">
            <a:spAutoFit/>
          </a:bodyPr>
          <a:lstStyle/>
          <a:p>
            <a:pPr algn="ctr"/>
            <a:r>
              <a:rPr lang="en-US" b="1" dirty="0" smtClean="0">
                <a:effectLst>
                  <a:glow rad="127000">
                    <a:schemeClr val="bg1"/>
                  </a:glow>
                </a:effectLst>
                <a:latin typeface="Calibri" panose="020F0502020204030204" pitchFamily="34" charset="0"/>
              </a:rPr>
              <a:t>extract/amplify</a:t>
            </a:r>
          </a:p>
          <a:p>
            <a:pPr algn="ctr"/>
            <a:r>
              <a:rPr lang="en-US" b="1" dirty="0">
                <a:effectLst>
                  <a:glow rad="127000">
                    <a:schemeClr val="bg1"/>
                  </a:glow>
                </a:effectLst>
                <a:latin typeface="Calibri" panose="020F0502020204030204" pitchFamily="34" charset="0"/>
              </a:rPr>
              <a:t>m</a:t>
            </a:r>
            <a:r>
              <a:rPr lang="en-US" b="1" dirty="0" smtClean="0">
                <a:effectLst>
                  <a:glow rad="127000">
                    <a:schemeClr val="bg1"/>
                  </a:glow>
                </a:effectLst>
                <a:latin typeface="Calibri" panose="020F0502020204030204" pitchFamily="34" charset="0"/>
              </a:rPr>
              <a:t>arker gene</a:t>
            </a:r>
            <a:endParaRPr lang="en-US" b="1" dirty="0">
              <a:effectLst>
                <a:glow rad="127000">
                  <a:schemeClr val="bg1"/>
                </a:glow>
              </a:effectLst>
              <a:latin typeface="Calibri" panose="020F0502020204030204" pitchFamily="34" charset="0"/>
            </a:endParaRPr>
          </a:p>
        </p:txBody>
      </p:sp>
      <p:sp>
        <p:nvSpPr>
          <p:cNvPr id="34" name="TextBox 33"/>
          <p:cNvSpPr txBox="1"/>
          <p:nvPr/>
        </p:nvSpPr>
        <p:spPr>
          <a:xfrm>
            <a:off x="6329128" y="1443286"/>
            <a:ext cx="1016112" cy="646331"/>
          </a:xfrm>
          <a:prstGeom prst="rect">
            <a:avLst/>
          </a:prstGeom>
          <a:noFill/>
          <a:ln>
            <a:noFill/>
          </a:ln>
        </p:spPr>
        <p:txBody>
          <a:bodyPr wrap="none" rtlCol="0">
            <a:spAutoFit/>
          </a:bodyPr>
          <a:lstStyle/>
          <a:p>
            <a:pPr algn="ctr"/>
            <a:r>
              <a:rPr lang="en-US" b="1" dirty="0" smtClean="0">
                <a:effectLst>
                  <a:glow rad="127000">
                    <a:schemeClr val="bg1"/>
                  </a:glow>
                </a:effectLst>
                <a:latin typeface="Calibri" panose="020F0502020204030204" pitchFamily="34" charset="0"/>
              </a:rPr>
              <a:t>QC/</a:t>
            </a:r>
          </a:p>
          <a:p>
            <a:pPr algn="ctr"/>
            <a:r>
              <a:rPr lang="en-US" b="1" dirty="0" smtClean="0">
                <a:effectLst>
                  <a:glow rad="127000">
                    <a:schemeClr val="bg1"/>
                  </a:glow>
                </a:effectLst>
                <a:latin typeface="Calibri" panose="020F0502020204030204" pitchFamily="34" charset="0"/>
              </a:rPr>
              <a:t>“cluster”</a:t>
            </a:r>
            <a:endParaRPr lang="en-US" b="1" dirty="0">
              <a:effectLst>
                <a:glow rad="127000">
                  <a:schemeClr val="bg1"/>
                </a:glow>
              </a:effectLst>
              <a:latin typeface="Calibri" panose="020F0502020204030204" pitchFamily="34" charset="0"/>
            </a:endParaRPr>
          </a:p>
        </p:txBody>
      </p:sp>
      <p:sp>
        <p:nvSpPr>
          <p:cNvPr id="35" name="TextBox 34"/>
          <p:cNvSpPr txBox="1"/>
          <p:nvPr/>
        </p:nvSpPr>
        <p:spPr>
          <a:xfrm>
            <a:off x="6243910" y="5064155"/>
            <a:ext cx="1186543" cy="646331"/>
          </a:xfrm>
          <a:prstGeom prst="rect">
            <a:avLst/>
          </a:prstGeom>
          <a:noFill/>
          <a:ln>
            <a:noFill/>
          </a:ln>
        </p:spPr>
        <p:txBody>
          <a:bodyPr wrap="none" rtlCol="0">
            <a:spAutoFit/>
          </a:bodyPr>
          <a:lstStyle/>
          <a:p>
            <a:pPr algn="ctr"/>
            <a:r>
              <a:rPr lang="en-US" b="1" dirty="0" smtClean="0">
                <a:effectLst>
                  <a:glow rad="127000">
                    <a:schemeClr val="bg1"/>
                  </a:glow>
                </a:effectLst>
                <a:latin typeface="Calibri" panose="020F0502020204030204" pitchFamily="34" charset="0"/>
              </a:rPr>
              <a:t>QC/</a:t>
            </a:r>
          </a:p>
          <a:p>
            <a:pPr algn="ctr"/>
            <a:r>
              <a:rPr lang="en-US" b="1" dirty="0" smtClean="0">
                <a:effectLst>
                  <a:glow rad="127000">
                    <a:schemeClr val="bg1"/>
                  </a:glow>
                </a:effectLst>
                <a:latin typeface="Calibri" panose="020F0502020204030204" pitchFamily="34" charset="0"/>
              </a:rPr>
              <a:t>assemble?</a:t>
            </a:r>
            <a:endParaRPr lang="en-US" b="1" dirty="0">
              <a:effectLst>
                <a:glow rad="127000">
                  <a:schemeClr val="bg1"/>
                </a:glow>
              </a:effectLst>
              <a:latin typeface="Calibri" panose="020F0502020204030204" pitchFamily="34" charset="0"/>
            </a:endParaRPr>
          </a:p>
        </p:txBody>
      </p:sp>
      <p:sp>
        <p:nvSpPr>
          <p:cNvPr id="36" name="TextBox 35"/>
          <p:cNvSpPr txBox="1"/>
          <p:nvPr/>
        </p:nvSpPr>
        <p:spPr>
          <a:xfrm>
            <a:off x="6724028" y="5710340"/>
            <a:ext cx="2480762" cy="914546"/>
          </a:xfrm>
          <a:prstGeom prst="rect">
            <a:avLst/>
          </a:prstGeom>
          <a:noFill/>
          <a:ln>
            <a:noFill/>
          </a:ln>
        </p:spPr>
        <p:txBody>
          <a:bodyPr wrap="square" rtlCol="0">
            <a:spAutoFit/>
          </a:bodyPr>
          <a:lstStyle/>
          <a:p>
            <a:pPr eaLnBrk="0" fontAlgn="base" hangingPunct="0">
              <a:lnSpc>
                <a:spcPts val="1600"/>
              </a:lnSpc>
              <a:spcBef>
                <a:spcPct val="0"/>
              </a:spcBef>
              <a:spcAft>
                <a:spcPct val="0"/>
              </a:spcAft>
            </a:pPr>
            <a:r>
              <a:rPr lang="en-US" sz="1600" dirty="0" smtClean="0">
                <a:solidFill>
                  <a:srgbClr val="CC9900"/>
                </a:solidFill>
                <a:latin typeface="Consolas" panose="020B0609020204030204" pitchFamily="49" charset="0"/>
                <a:cs typeface="Consolas" panose="020B0609020204030204" pitchFamily="49" charset="0"/>
              </a:rPr>
              <a:t>AGCTACAGC</a:t>
            </a:r>
          </a:p>
          <a:p>
            <a:pPr eaLnBrk="0" fontAlgn="base" hangingPunct="0">
              <a:lnSpc>
                <a:spcPts val="1600"/>
              </a:lnSpc>
              <a:spcBef>
                <a:spcPct val="0"/>
              </a:spcBef>
              <a:spcAft>
                <a:spcPct val="0"/>
              </a:spcAft>
            </a:pPr>
            <a:r>
              <a:rPr lang="en-US" sz="1600" dirty="0">
                <a:solidFill>
                  <a:srgbClr val="CC9900"/>
                </a:solidFill>
                <a:latin typeface="Consolas" panose="020B0609020204030204" pitchFamily="49" charset="0"/>
                <a:cs typeface="Consolas" panose="020B0609020204030204" pitchFamily="49" charset="0"/>
              </a:rPr>
              <a:t> </a:t>
            </a:r>
            <a:r>
              <a:rPr lang="en-US" sz="1600" dirty="0" smtClean="0">
                <a:solidFill>
                  <a:srgbClr val="CC9900"/>
                </a:solidFill>
                <a:latin typeface="Consolas" panose="020B0609020204030204" pitchFamily="49" charset="0"/>
                <a:cs typeface="Consolas" panose="020B0609020204030204" pitchFamily="49" charset="0"/>
              </a:rPr>
              <a:t>   ACAGCACGGCAT</a:t>
            </a:r>
          </a:p>
          <a:p>
            <a:pPr eaLnBrk="0" fontAlgn="base" hangingPunct="0">
              <a:lnSpc>
                <a:spcPts val="1600"/>
              </a:lnSpc>
              <a:spcBef>
                <a:spcPct val="0"/>
              </a:spcBef>
              <a:spcAft>
                <a:spcPct val="0"/>
              </a:spcAft>
            </a:pPr>
            <a:r>
              <a:rPr lang="en-US" sz="1600" u="sng" dirty="0">
                <a:solidFill>
                  <a:srgbClr val="CC9900"/>
                </a:solidFill>
                <a:latin typeface="Consolas" panose="020B0609020204030204" pitchFamily="49" charset="0"/>
                <a:cs typeface="Consolas" panose="020B0609020204030204" pitchFamily="49" charset="0"/>
              </a:rPr>
              <a:t> </a:t>
            </a:r>
            <a:r>
              <a:rPr lang="en-US" sz="1600" u="sng" dirty="0" smtClean="0">
                <a:solidFill>
                  <a:srgbClr val="CC9900"/>
                </a:solidFill>
                <a:latin typeface="Consolas" panose="020B0609020204030204" pitchFamily="49" charset="0"/>
                <a:cs typeface="Consolas" panose="020B0609020204030204" pitchFamily="49" charset="0"/>
              </a:rPr>
              <a:t>          GGCATCATC</a:t>
            </a:r>
          </a:p>
          <a:p>
            <a:pPr eaLnBrk="0" fontAlgn="base" hangingPunct="0">
              <a:lnSpc>
                <a:spcPts val="1600"/>
              </a:lnSpc>
              <a:spcBef>
                <a:spcPct val="0"/>
              </a:spcBef>
              <a:spcAft>
                <a:spcPct val="0"/>
              </a:spcAft>
            </a:pPr>
            <a:r>
              <a:rPr lang="en-US" sz="1600" b="1" dirty="0" smtClean="0">
                <a:solidFill>
                  <a:srgbClr val="CC9900"/>
                </a:solidFill>
                <a:latin typeface="Consolas" panose="020B0609020204030204" pitchFamily="49" charset="0"/>
                <a:cs typeface="Consolas" panose="020B0609020204030204" pitchFamily="49" charset="0"/>
              </a:rPr>
              <a:t>AGCTACAGCACGGCATCATC</a:t>
            </a:r>
            <a:endParaRPr lang="en-US" sz="1600" b="1" dirty="0">
              <a:solidFill>
                <a:srgbClr val="CC9900"/>
              </a:solidFill>
              <a:latin typeface="Consolas" panose="020B0609020204030204" pitchFamily="49" charset="0"/>
              <a:cs typeface="Consolas" panose="020B0609020204030204" pitchFamily="49" charset="0"/>
            </a:endParaRPr>
          </a:p>
        </p:txBody>
      </p:sp>
      <p:sp>
        <p:nvSpPr>
          <p:cNvPr id="37" name="TextBox 36"/>
          <p:cNvSpPr txBox="1"/>
          <p:nvPr/>
        </p:nvSpPr>
        <p:spPr>
          <a:xfrm>
            <a:off x="1560998" y="4872286"/>
            <a:ext cx="1826334" cy="923330"/>
          </a:xfrm>
          <a:prstGeom prst="rect">
            <a:avLst/>
          </a:prstGeom>
          <a:noFill/>
          <a:ln>
            <a:noFill/>
          </a:ln>
        </p:spPr>
        <p:txBody>
          <a:bodyPr wrap="none" rtlCol="0">
            <a:spAutoFit/>
          </a:bodyPr>
          <a:lstStyle/>
          <a:p>
            <a:pPr algn="r"/>
            <a:r>
              <a:rPr lang="en-US" b="1" dirty="0" smtClean="0">
                <a:effectLst>
                  <a:glow rad="127000">
                    <a:schemeClr val="bg1"/>
                  </a:glow>
                </a:effectLst>
                <a:latin typeface="Calibri" panose="020F0502020204030204" pitchFamily="34" charset="0"/>
              </a:rPr>
              <a:t>extract/fragment</a:t>
            </a:r>
          </a:p>
          <a:p>
            <a:pPr algn="r"/>
            <a:r>
              <a:rPr lang="en-US" b="1" dirty="0" smtClean="0">
                <a:effectLst>
                  <a:glow rad="127000">
                    <a:schemeClr val="bg1"/>
                  </a:glow>
                </a:effectLst>
                <a:latin typeface="Calibri" panose="020F0502020204030204" pitchFamily="34" charset="0"/>
              </a:rPr>
              <a:t>DNA/RNA</a:t>
            </a:r>
          </a:p>
          <a:p>
            <a:pPr algn="r"/>
            <a:r>
              <a:rPr lang="en-US" b="1" dirty="0" smtClean="0">
                <a:effectLst>
                  <a:glow rad="127000">
                    <a:schemeClr val="bg1"/>
                  </a:glow>
                </a:effectLst>
                <a:latin typeface="Calibri" panose="020F0502020204030204" pitchFamily="34" charset="0"/>
              </a:rPr>
              <a:t>non-selectively</a:t>
            </a:r>
            <a:endParaRPr lang="en-US" b="1" dirty="0">
              <a:effectLst>
                <a:glow rad="127000">
                  <a:schemeClr val="bg1"/>
                </a:glow>
              </a:effectLst>
              <a:latin typeface="Calibri" panose="020F0502020204030204" pitchFamily="34" charset="0"/>
            </a:endParaRPr>
          </a:p>
        </p:txBody>
      </p:sp>
      <p:sp>
        <p:nvSpPr>
          <p:cNvPr id="38" name="TextBox 37"/>
          <p:cNvSpPr txBox="1"/>
          <p:nvPr/>
        </p:nvSpPr>
        <p:spPr>
          <a:xfrm>
            <a:off x="4718229" y="5368955"/>
            <a:ext cx="1252266" cy="646331"/>
          </a:xfrm>
          <a:prstGeom prst="rect">
            <a:avLst/>
          </a:prstGeom>
          <a:noFill/>
          <a:ln>
            <a:noFill/>
          </a:ln>
        </p:spPr>
        <p:txBody>
          <a:bodyPr wrap="none" rtlCol="0">
            <a:spAutoFit/>
          </a:bodyPr>
          <a:lstStyle/>
          <a:p>
            <a:pPr algn="r"/>
            <a:r>
              <a:rPr lang="en-US" b="1" dirty="0" smtClean="0">
                <a:effectLst>
                  <a:glow rad="127000">
                    <a:schemeClr val="bg1"/>
                  </a:glow>
                </a:effectLst>
                <a:latin typeface="Calibri" panose="020F0502020204030204" pitchFamily="34" charset="0"/>
              </a:rPr>
              <a:t>shotgun</a:t>
            </a:r>
          </a:p>
          <a:p>
            <a:pPr algn="r"/>
            <a:r>
              <a:rPr lang="en-US" b="1" dirty="0" smtClean="0">
                <a:effectLst>
                  <a:glow rad="127000">
                    <a:schemeClr val="bg1"/>
                  </a:glow>
                </a:effectLst>
                <a:latin typeface="Calibri" panose="020F0502020204030204" pitchFamily="34" charset="0"/>
              </a:rPr>
              <a:t>sequencing</a:t>
            </a:r>
            <a:endParaRPr lang="en-US" b="1" dirty="0">
              <a:effectLst>
                <a:glow rad="127000">
                  <a:schemeClr val="bg1"/>
                </a:glow>
              </a:effectLst>
              <a:latin typeface="Calibri" panose="020F0502020204030204" pitchFamily="34" charset="0"/>
            </a:endParaRPr>
          </a:p>
        </p:txBody>
      </p:sp>
      <p:sp>
        <p:nvSpPr>
          <p:cNvPr id="39" name="TextBox 38"/>
          <p:cNvSpPr txBox="1"/>
          <p:nvPr/>
        </p:nvSpPr>
        <p:spPr>
          <a:xfrm>
            <a:off x="4718229" y="986086"/>
            <a:ext cx="1252266" cy="646331"/>
          </a:xfrm>
          <a:prstGeom prst="rect">
            <a:avLst/>
          </a:prstGeom>
          <a:noFill/>
          <a:ln>
            <a:noFill/>
          </a:ln>
        </p:spPr>
        <p:txBody>
          <a:bodyPr wrap="none" rtlCol="0">
            <a:spAutoFit/>
          </a:bodyPr>
          <a:lstStyle/>
          <a:p>
            <a:pPr algn="r"/>
            <a:r>
              <a:rPr lang="en-US" b="1" dirty="0" smtClean="0">
                <a:effectLst>
                  <a:glow rad="127000">
                    <a:schemeClr val="bg1"/>
                  </a:glow>
                </a:effectLst>
                <a:latin typeface="Calibri" panose="020F0502020204030204" pitchFamily="34" charset="0"/>
              </a:rPr>
              <a:t>amplicon</a:t>
            </a:r>
          </a:p>
          <a:p>
            <a:pPr algn="r"/>
            <a:r>
              <a:rPr lang="en-US" b="1" dirty="0" smtClean="0">
                <a:effectLst>
                  <a:glow rad="127000">
                    <a:schemeClr val="bg1"/>
                  </a:glow>
                </a:effectLst>
                <a:latin typeface="Calibri" panose="020F0502020204030204" pitchFamily="34" charset="0"/>
              </a:rPr>
              <a:t>sequencing</a:t>
            </a:r>
            <a:endParaRPr lang="en-US" b="1" dirty="0">
              <a:effectLst>
                <a:glow rad="127000">
                  <a:schemeClr val="bg1"/>
                </a:glow>
              </a:effectLst>
              <a:latin typeface="Calibri" panose="020F0502020204030204" pitchFamily="34" charset="0"/>
            </a:endParaRPr>
          </a:p>
        </p:txBody>
      </p:sp>
      <p:sp>
        <p:nvSpPr>
          <p:cNvPr id="40" name="TextBox 39"/>
          <p:cNvSpPr txBox="1"/>
          <p:nvPr/>
        </p:nvSpPr>
        <p:spPr>
          <a:xfrm>
            <a:off x="3227295" y="3119686"/>
            <a:ext cx="1270348" cy="646331"/>
          </a:xfrm>
          <a:prstGeom prst="rect">
            <a:avLst/>
          </a:prstGeom>
          <a:noFill/>
          <a:ln>
            <a:noFill/>
          </a:ln>
        </p:spPr>
        <p:txBody>
          <a:bodyPr wrap="none" rtlCol="0">
            <a:spAutoFit/>
          </a:bodyPr>
          <a:lstStyle/>
          <a:p>
            <a:r>
              <a:rPr lang="en-US" b="1" dirty="0" smtClean="0">
                <a:effectLst>
                  <a:glow rad="127000">
                    <a:schemeClr val="bg1"/>
                  </a:glow>
                </a:effectLst>
                <a:latin typeface="Calibri" panose="020F0502020204030204" pitchFamily="34" charset="0"/>
              </a:rPr>
              <a:t>microbial</a:t>
            </a:r>
          </a:p>
          <a:p>
            <a:r>
              <a:rPr lang="en-US" b="1" dirty="0" smtClean="0">
                <a:effectLst>
                  <a:glow rad="127000">
                    <a:schemeClr val="bg1"/>
                  </a:glow>
                </a:effectLst>
                <a:latin typeface="Calibri" panose="020F0502020204030204" pitchFamily="34" charset="0"/>
              </a:rPr>
              <a:t>community</a:t>
            </a:r>
            <a:endParaRPr lang="en-US" b="1" dirty="0">
              <a:effectLst>
                <a:glow rad="127000">
                  <a:schemeClr val="bg1"/>
                </a:glow>
              </a:effectLst>
              <a:latin typeface="Calibri" panose="020F0502020204030204" pitchFamily="34" charset="0"/>
            </a:endParaRPr>
          </a:p>
        </p:txBody>
      </p:sp>
      <p:sp>
        <p:nvSpPr>
          <p:cNvPr id="41" name="TextBox 40"/>
          <p:cNvSpPr txBox="1"/>
          <p:nvPr/>
        </p:nvSpPr>
        <p:spPr>
          <a:xfrm>
            <a:off x="3565729" y="1695222"/>
            <a:ext cx="652166" cy="738664"/>
          </a:xfrm>
          <a:prstGeom prst="rect">
            <a:avLst/>
          </a:prstGeom>
          <a:noFill/>
          <a:ln>
            <a:solidFill>
              <a:schemeClr val="tx1"/>
            </a:solidFill>
          </a:ln>
        </p:spPr>
        <p:txBody>
          <a:bodyPr wrap="none" rtlCol="0">
            <a:spAutoFit/>
          </a:bodyPr>
          <a:lstStyle/>
          <a:p>
            <a:pPr algn="ctr"/>
            <a:r>
              <a:rPr lang="en-US" sz="1400" dirty="0" smtClean="0">
                <a:effectLst>
                  <a:glow rad="127000">
                    <a:schemeClr val="bg1"/>
                  </a:glow>
                </a:effectLst>
                <a:latin typeface="Calibri" panose="020F0502020204030204" pitchFamily="34" charset="0"/>
              </a:rPr>
              <a:t>16S</a:t>
            </a:r>
          </a:p>
          <a:p>
            <a:pPr algn="ctr"/>
            <a:r>
              <a:rPr lang="en-US" sz="1400" dirty="0" err="1" smtClean="0">
                <a:effectLst>
                  <a:glow rad="127000">
                    <a:schemeClr val="bg1"/>
                  </a:glow>
                </a:effectLst>
                <a:latin typeface="Calibri" panose="020F0502020204030204" pitchFamily="34" charset="0"/>
              </a:rPr>
              <a:t>rRNA</a:t>
            </a:r>
            <a:endParaRPr lang="en-US" sz="1400" dirty="0" smtClean="0">
              <a:effectLst>
                <a:glow rad="127000">
                  <a:schemeClr val="bg1"/>
                </a:glow>
              </a:effectLst>
              <a:latin typeface="Calibri" panose="020F0502020204030204" pitchFamily="34" charset="0"/>
            </a:endParaRPr>
          </a:p>
          <a:p>
            <a:pPr algn="ctr"/>
            <a:r>
              <a:rPr lang="en-US" sz="1400" dirty="0" smtClean="0">
                <a:effectLst>
                  <a:glow rad="127000">
                    <a:schemeClr val="bg1"/>
                  </a:glow>
                </a:effectLst>
                <a:latin typeface="Calibri" panose="020F0502020204030204" pitchFamily="34" charset="0"/>
              </a:rPr>
              <a:t>(gene)</a:t>
            </a:r>
            <a:endParaRPr lang="en-US" sz="1400" dirty="0">
              <a:effectLst>
                <a:glow rad="127000">
                  <a:schemeClr val="bg1"/>
                </a:glow>
              </a:effectLst>
              <a:latin typeface="Calibri" panose="020F0502020204030204" pitchFamily="34" charset="0"/>
            </a:endParaRPr>
          </a:p>
        </p:txBody>
      </p:sp>
      <p:sp>
        <p:nvSpPr>
          <p:cNvPr id="42" name="TextBox 41"/>
          <p:cNvSpPr txBox="1"/>
          <p:nvPr/>
        </p:nvSpPr>
        <p:spPr>
          <a:xfrm>
            <a:off x="7950282" y="1443286"/>
            <a:ext cx="2414251" cy="1200329"/>
          </a:xfrm>
          <a:prstGeom prst="rect">
            <a:avLst/>
          </a:prstGeom>
          <a:noFill/>
          <a:ln>
            <a:noFill/>
          </a:ln>
        </p:spPr>
        <p:txBody>
          <a:bodyPr wrap="none" rtlCol="0">
            <a:spAutoFit/>
          </a:bodyPr>
          <a:lstStyle/>
          <a:p>
            <a:pPr algn="ctr"/>
            <a:r>
              <a:rPr lang="en-US" b="1" u="sng" dirty="0" smtClean="0">
                <a:effectLst/>
                <a:latin typeface="Calibri" panose="020F0502020204030204" pitchFamily="34" charset="0"/>
              </a:rPr>
              <a:t>Amplicon features</a:t>
            </a:r>
          </a:p>
          <a:p>
            <a:pPr algn="ctr"/>
            <a:r>
              <a:rPr lang="en-US" dirty="0" smtClean="0">
                <a:effectLst/>
                <a:latin typeface="Calibri" panose="020F0502020204030204" pitchFamily="34" charset="0"/>
              </a:rPr>
              <a:t>Operational Tax. Units</a:t>
            </a:r>
          </a:p>
          <a:p>
            <a:pPr algn="ctr"/>
            <a:r>
              <a:rPr lang="en-US" dirty="0" smtClean="0">
                <a:effectLst/>
                <a:latin typeface="Calibri" panose="020F0502020204030204" pitchFamily="34" charset="0"/>
              </a:rPr>
              <a:t>(</a:t>
            </a:r>
            <a:r>
              <a:rPr lang="en-US" i="1" dirty="0" smtClean="0">
                <a:effectLst/>
                <a:latin typeface="Calibri" panose="020F0502020204030204" pitchFamily="34" charset="0"/>
              </a:rPr>
              <a:t>Genus-level specificity</a:t>
            </a:r>
            <a:r>
              <a:rPr lang="en-US" dirty="0" smtClean="0">
                <a:effectLst/>
                <a:latin typeface="Calibri" panose="020F0502020204030204" pitchFamily="34" charset="0"/>
              </a:rPr>
              <a:t>)</a:t>
            </a:r>
          </a:p>
          <a:p>
            <a:pPr algn="ctr"/>
            <a:r>
              <a:rPr lang="en-US" dirty="0" smtClean="0">
                <a:effectLst/>
                <a:latin typeface="Calibri" panose="020F0502020204030204" pitchFamily="34" charset="0"/>
              </a:rPr>
              <a:t>Inferred functions</a:t>
            </a:r>
            <a:endParaRPr lang="en-US" dirty="0">
              <a:effectLst/>
              <a:latin typeface="Calibri" panose="020F0502020204030204" pitchFamily="34" charset="0"/>
            </a:endParaRPr>
          </a:p>
        </p:txBody>
      </p:sp>
      <p:sp>
        <p:nvSpPr>
          <p:cNvPr id="43" name="TextBox 42"/>
          <p:cNvSpPr txBox="1"/>
          <p:nvPr/>
        </p:nvSpPr>
        <p:spPr>
          <a:xfrm>
            <a:off x="8122860" y="4338886"/>
            <a:ext cx="2069093" cy="1477328"/>
          </a:xfrm>
          <a:prstGeom prst="rect">
            <a:avLst/>
          </a:prstGeom>
          <a:noFill/>
          <a:ln>
            <a:noFill/>
          </a:ln>
        </p:spPr>
        <p:txBody>
          <a:bodyPr wrap="none" rtlCol="0">
            <a:spAutoFit/>
          </a:bodyPr>
          <a:lstStyle/>
          <a:p>
            <a:pPr algn="ctr"/>
            <a:r>
              <a:rPr lang="en-US" b="1" u="sng" dirty="0" smtClean="0">
                <a:effectLst/>
                <a:latin typeface="Calibri" panose="020F0502020204030204" pitchFamily="34" charset="0"/>
              </a:rPr>
              <a:t>Shotgun features</a:t>
            </a:r>
          </a:p>
          <a:p>
            <a:pPr algn="ctr"/>
            <a:r>
              <a:rPr lang="en-US" dirty="0" smtClean="0">
                <a:effectLst/>
                <a:latin typeface="Calibri" panose="020F0502020204030204" pitchFamily="34" charset="0"/>
              </a:rPr>
              <a:t>Species, strains</a:t>
            </a:r>
          </a:p>
          <a:p>
            <a:pPr algn="ctr"/>
            <a:r>
              <a:rPr lang="en-US" dirty="0" smtClean="0">
                <a:effectLst/>
                <a:latin typeface="Calibri" panose="020F0502020204030204" pitchFamily="34" charset="0"/>
              </a:rPr>
              <a:t>Genes, transcripts</a:t>
            </a:r>
          </a:p>
          <a:p>
            <a:pPr algn="ctr"/>
            <a:r>
              <a:rPr lang="en-US" dirty="0" smtClean="0">
                <a:effectLst/>
                <a:latin typeface="Calibri" panose="020F0502020204030204" pitchFamily="34" charset="0"/>
              </a:rPr>
              <a:t>Functional modules</a:t>
            </a:r>
          </a:p>
          <a:p>
            <a:pPr algn="ctr"/>
            <a:r>
              <a:rPr lang="en-US" dirty="0" smtClean="0">
                <a:latin typeface="Calibri" panose="020F0502020204030204" pitchFamily="34" charset="0"/>
              </a:rPr>
              <a:t>Metabolic pathways</a:t>
            </a:r>
            <a:endParaRPr lang="en-US" dirty="0">
              <a:effectLst/>
              <a:latin typeface="Calibri" panose="020F0502020204030204" pitchFamily="34" charset="0"/>
            </a:endParaRPr>
          </a:p>
        </p:txBody>
      </p:sp>
      <p:pic>
        <p:nvPicPr>
          <p:cNvPr id="44" name="Picture 43" descr="C:\Documents and Settings\CHUTTENH\Desktop\bitmap.png"/>
          <p:cNvPicPr>
            <a:picLocks noChangeAspect="1" noChangeArrowheads="1"/>
          </p:cNvPicPr>
          <p:nvPr/>
        </p:nvPicPr>
        <p:blipFill rotWithShape="1">
          <a:blip r:embed="rId11" cstate="print"/>
          <a:srcRect r="1640" b="8208"/>
          <a:stretch/>
        </p:blipFill>
        <p:spPr bwMode="auto">
          <a:xfrm>
            <a:off x="10331699" y="2847152"/>
            <a:ext cx="1338092" cy="1320713"/>
          </a:xfrm>
          <a:prstGeom prst="rect">
            <a:avLst/>
          </a:prstGeom>
          <a:noFill/>
        </p:spPr>
      </p:pic>
    </p:spTree>
    <p:extLst>
      <p:ext uri="{BB962C8B-B14F-4D97-AF65-F5344CB8AC3E}">
        <p14:creationId xmlns:p14="http://schemas.microsoft.com/office/powerpoint/2010/main" val="431043883"/>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Mapping vs. assembly</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4/24/2019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43</a:t>
            </a:fld>
            <a:endParaRPr lang="en-US" dirty="0"/>
          </a:p>
        </p:txBody>
      </p:sp>
      <p:cxnSp>
        <p:nvCxnSpPr>
          <p:cNvPr id="34" name="Straight Connector 33"/>
          <p:cNvCxnSpPr/>
          <p:nvPr/>
        </p:nvCxnSpPr>
        <p:spPr>
          <a:xfrm>
            <a:off x="3437866" y="1325903"/>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5" name="Straight Connector 34"/>
          <p:cNvCxnSpPr/>
          <p:nvPr/>
        </p:nvCxnSpPr>
        <p:spPr>
          <a:xfrm>
            <a:off x="3437866" y="1488915"/>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6" name="Straight Connector 35"/>
          <p:cNvCxnSpPr/>
          <p:nvPr/>
        </p:nvCxnSpPr>
        <p:spPr>
          <a:xfrm>
            <a:off x="3437866" y="1651927"/>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7" name="Straight Connector 36"/>
          <p:cNvCxnSpPr/>
          <p:nvPr/>
        </p:nvCxnSpPr>
        <p:spPr>
          <a:xfrm>
            <a:off x="4845472" y="1325903"/>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8" name="Straight Connector 37"/>
          <p:cNvCxnSpPr/>
          <p:nvPr/>
        </p:nvCxnSpPr>
        <p:spPr>
          <a:xfrm>
            <a:off x="4845472" y="1488915"/>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9" name="Straight Connector 38"/>
          <p:cNvCxnSpPr/>
          <p:nvPr/>
        </p:nvCxnSpPr>
        <p:spPr>
          <a:xfrm>
            <a:off x="4845472" y="1651927"/>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sp>
        <p:nvSpPr>
          <p:cNvPr id="6" name="TextBox 5"/>
          <p:cNvSpPr txBox="1"/>
          <p:nvPr/>
        </p:nvSpPr>
        <p:spPr>
          <a:xfrm>
            <a:off x="3497583" y="2263841"/>
            <a:ext cx="1898340" cy="1354217"/>
          </a:xfrm>
          <a:prstGeom prst="rect">
            <a:avLst/>
          </a:prstGeom>
          <a:noFill/>
        </p:spPr>
        <p:txBody>
          <a:bodyPr wrap="none" rtlCol="0">
            <a:spAutoFit/>
          </a:bodyPr>
          <a:lstStyle/>
          <a:p>
            <a:pPr algn="ctr"/>
            <a:r>
              <a:rPr lang="en-US" sz="1600" dirty="0" smtClean="0"/>
              <a:t>The </a:t>
            </a:r>
            <a:r>
              <a:rPr lang="en-US" sz="1600" b="1" dirty="0" smtClean="0">
                <a:solidFill>
                  <a:srgbClr val="FF0000"/>
                </a:solidFill>
              </a:rPr>
              <a:t>red</a:t>
            </a:r>
            <a:r>
              <a:rPr lang="en-US" sz="1600" dirty="0" smtClean="0">
                <a:solidFill>
                  <a:srgbClr val="FF0000"/>
                </a:solidFill>
              </a:rPr>
              <a:t> </a:t>
            </a:r>
            <a:r>
              <a:rPr lang="en-US" sz="1600" dirty="0" smtClean="0"/>
              <a:t>species </a:t>
            </a:r>
          </a:p>
          <a:p>
            <a:pPr algn="ctr"/>
            <a:r>
              <a:rPr lang="en-US" sz="1600" dirty="0" smtClean="0"/>
              <a:t>(w/ known genome)</a:t>
            </a:r>
          </a:p>
          <a:p>
            <a:pPr algn="ctr"/>
            <a:r>
              <a:rPr lang="en-US" sz="1600" dirty="0" smtClean="0"/>
              <a:t>is in my sample. </a:t>
            </a:r>
          </a:p>
          <a:p>
            <a:pPr algn="ctr"/>
            <a:r>
              <a:rPr lang="en-US" sz="1600" dirty="0" smtClean="0"/>
              <a:t>I saw genes 1 and 3, </a:t>
            </a:r>
          </a:p>
          <a:p>
            <a:pPr algn="ctr"/>
            <a:r>
              <a:rPr lang="en-US" sz="1600" dirty="0" smtClean="0"/>
              <a:t>but gene 2 is missing</a:t>
            </a:r>
            <a:endParaRPr lang="en-US" sz="1600" dirty="0"/>
          </a:p>
        </p:txBody>
      </p:sp>
      <p:pic>
        <p:nvPicPr>
          <p:cNvPr id="14345" name="Picture 9" descr="File:PDB 1z26 EBI.jpg">
            <a:hlinkClick r:id="rId2"/>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9510" t="16000" r="13278" b="7160"/>
          <a:stretch/>
        </p:blipFill>
        <p:spPr bwMode="auto">
          <a:xfrm>
            <a:off x="6687624" y="1487686"/>
            <a:ext cx="938421" cy="700424"/>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p:cNvPicPr>
            <a:picLocks noChangeAspect="1" noChangeArrowheads="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278878" y="320074"/>
            <a:ext cx="1755915" cy="83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1" name="Straight Connector 60"/>
          <p:cNvCxnSpPr/>
          <p:nvPr/>
        </p:nvCxnSpPr>
        <p:spPr>
          <a:xfrm>
            <a:off x="7486159" y="1283089"/>
            <a:ext cx="548634" cy="0"/>
          </a:xfrm>
          <a:prstGeom prst="lin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62" name="Straight Connector 61"/>
          <p:cNvCxnSpPr/>
          <p:nvPr/>
        </p:nvCxnSpPr>
        <p:spPr>
          <a:xfrm>
            <a:off x="6891744" y="1283089"/>
            <a:ext cx="548634" cy="0"/>
          </a:xfrm>
          <a:prstGeom prst="lin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63" name="Straight Connector 62"/>
          <p:cNvCxnSpPr/>
          <p:nvPr/>
        </p:nvCxnSpPr>
        <p:spPr>
          <a:xfrm>
            <a:off x="6278878" y="1283089"/>
            <a:ext cx="548634" cy="0"/>
          </a:xfrm>
          <a:prstGeom prst="lin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64" name="TextBox 63"/>
          <p:cNvSpPr txBox="1"/>
          <p:nvPr/>
        </p:nvSpPr>
        <p:spPr>
          <a:xfrm>
            <a:off x="5776501" y="2263841"/>
            <a:ext cx="2758191" cy="1077218"/>
          </a:xfrm>
          <a:prstGeom prst="rect">
            <a:avLst/>
          </a:prstGeom>
          <a:noFill/>
        </p:spPr>
        <p:txBody>
          <a:bodyPr wrap="none" rtlCol="0">
            <a:spAutoFit/>
          </a:bodyPr>
          <a:lstStyle/>
          <a:p>
            <a:pPr algn="ctr"/>
            <a:r>
              <a:rPr lang="en-US" sz="1600" dirty="0" smtClean="0"/>
              <a:t>The gray reads</a:t>
            </a:r>
          </a:p>
          <a:p>
            <a:pPr algn="ctr"/>
            <a:r>
              <a:rPr lang="en-US" sz="1600" dirty="0" smtClean="0"/>
              <a:t>appear to come from a known </a:t>
            </a:r>
          </a:p>
          <a:p>
            <a:pPr algn="ctr"/>
            <a:r>
              <a:rPr lang="en-US" sz="1600" dirty="0" smtClean="0"/>
              <a:t>protein family, but I’m not sure</a:t>
            </a:r>
          </a:p>
          <a:p>
            <a:pPr algn="ctr"/>
            <a:r>
              <a:rPr lang="en-US" sz="1600" dirty="0" smtClean="0"/>
              <a:t>which species contributed it</a:t>
            </a:r>
          </a:p>
        </p:txBody>
      </p:sp>
      <p:sp>
        <p:nvSpPr>
          <p:cNvPr id="65" name="TextBox 64"/>
          <p:cNvSpPr txBox="1"/>
          <p:nvPr/>
        </p:nvSpPr>
        <p:spPr>
          <a:xfrm>
            <a:off x="9290977" y="2263841"/>
            <a:ext cx="1559851" cy="830997"/>
          </a:xfrm>
          <a:prstGeom prst="rect">
            <a:avLst/>
          </a:prstGeom>
          <a:noFill/>
        </p:spPr>
        <p:txBody>
          <a:bodyPr wrap="none" rtlCol="0">
            <a:spAutoFit/>
          </a:bodyPr>
          <a:lstStyle/>
          <a:p>
            <a:pPr algn="ctr"/>
            <a:r>
              <a:rPr lang="en-US" sz="1600" dirty="0" smtClean="0"/>
              <a:t>The black reads</a:t>
            </a:r>
          </a:p>
          <a:p>
            <a:pPr algn="ctr"/>
            <a:r>
              <a:rPr lang="en-US" sz="1600" dirty="0" smtClean="0"/>
              <a:t>look like nothing</a:t>
            </a:r>
          </a:p>
          <a:p>
            <a:pPr algn="ctr"/>
            <a:r>
              <a:rPr lang="en-US" sz="1600" dirty="0" smtClean="0"/>
              <a:t>I’ve seen before</a:t>
            </a:r>
          </a:p>
        </p:txBody>
      </p:sp>
      <p:cxnSp>
        <p:nvCxnSpPr>
          <p:cNvPr id="66" name="Straight Connector 65"/>
          <p:cNvCxnSpPr/>
          <p:nvPr/>
        </p:nvCxnSpPr>
        <p:spPr>
          <a:xfrm>
            <a:off x="10325478" y="1823296"/>
            <a:ext cx="548634" cy="0"/>
          </a:xfrm>
          <a:prstGeom prst="lin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67" name="Straight Connector 66"/>
          <p:cNvCxnSpPr/>
          <p:nvPr/>
        </p:nvCxnSpPr>
        <p:spPr>
          <a:xfrm>
            <a:off x="9583872" y="1641952"/>
            <a:ext cx="548634" cy="0"/>
          </a:xfrm>
          <a:prstGeom prst="lin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68" name="Straight Connector 67"/>
          <p:cNvCxnSpPr/>
          <p:nvPr/>
        </p:nvCxnSpPr>
        <p:spPr>
          <a:xfrm>
            <a:off x="9309555" y="1992164"/>
            <a:ext cx="548634" cy="0"/>
          </a:xfrm>
          <a:prstGeom prst="lin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2" name="Straight Connector 11"/>
          <p:cNvCxnSpPr/>
          <p:nvPr/>
        </p:nvCxnSpPr>
        <p:spPr>
          <a:xfrm>
            <a:off x="426782" y="3646232"/>
            <a:ext cx="11429875" cy="0"/>
          </a:xfrm>
          <a:prstGeom prst="line">
            <a:avLst/>
          </a:prstGeom>
          <a:ln w="38100">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335343" y="3154683"/>
            <a:ext cx="1210589" cy="400110"/>
          </a:xfrm>
          <a:prstGeom prst="rect">
            <a:avLst/>
          </a:prstGeom>
        </p:spPr>
        <p:txBody>
          <a:bodyPr wrap="none">
            <a:spAutoFit/>
          </a:bodyPr>
          <a:lstStyle/>
          <a:p>
            <a:pPr algn="ctr"/>
            <a:r>
              <a:rPr lang="en-US" sz="2000" dirty="0" smtClean="0">
                <a:effectLst>
                  <a:glow rad="127000">
                    <a:schemeClr val="bg1"/>
                  </a:glow>
                </a:effectLst>
              </a:rPr>
              <a:t>MAPPING</a:t>
            </a:r>
            <a:endParaRPr lang="en-US" sz="2000" dirty="0">
              <a:effectLst>
                <a:glow rad="127000">
                  <a:schemeClr val="bg1"/>
                </a:glow>
              </a:effectLst>
            </a:endParaRPr>
          </a:p>
        </p:txBody>
      </p:sp>
      <p:sp>
        <p:nvSpPr>
          <p:cNvPr id="74" name="Rectangle 73"/>
          <p:cNvSpPr/>
          <p:nvPr/>
        </p:nvSpPr>
        <p:spPr>
          <a:xfrm>
            <a:off x="307325" y="3737671"/>
            <a:ext cx="1266629" cy="400110"/>
          </a:xfrm>
          <a:prstGeom prst="rect">
            <a:avLst/>
          </a:prstGeom>
        </p:spPr>
        <p:txBody>
          <a:bodyPr wrap="none">
            <a:spAutoFit/>
          </a:bodyPr>
          <a:lstStyle/>
          <a:p>
            <a:r>
              <a:rPr lang="en-US" sz="2000" dirty="0" smtClean="0">
                <a:effectLst>
                  <a:glow rad="127000">
                    <a:schemeClr val="bg1"/>
                  </a:glow>
                </a:effectLst>
              </a:rPr>
              <a:t>ASSEMBLY</a:t>
            </a:r>
            <a:endParaRPr lang="en-US" sz="2000" dirty="0">
              <a:effectLst>
                <a:glow rad="127000">
                  <a:schemeClr val="bg1"/>
                </a:glow>
              </a:effectLst>
            </a:endParaRPr>
          </a:p>
        </p:txBody>
      </p:sp>
      <p:cxnSp>
        <p:nvCxnSpPr>
          <p:cNvPr id="75" name="Straight Connector 74"/>
          <p:cNvCxnSpPr/>
          <p:nvPr/>
        </p:nvCxnSpPr>
        <p:spPr>
          <a:xfrm>
            <a:off x="3390849" y="4617707"/>
            <a:ext cx="2156517"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sp>
        <p:nvSpPr>
          <p:cNvPr id="77" name="Pentagon 76"/>
          <p:cNvSpPr/>
          <p:nvPr/>
        </p:nvSpPr>
        <p:spPr>
          <a:xfrm>
            <a:off x="3437866" y="1826048"/>
            <a:ext cx="701894" cy="365756"/>
          </a:xfrm>
          <a:prstGeom prst="homePlate">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1</a:t>
            </a:r>
            <a:endParaRPr lang="en-US" sz="2800" dirty="0"/>
          </a:p>
        </p:txBody>
      </p:sp>
      <p:sp>
        <p:nvSpPr>
          <p:cNvPr id="78" name="Pentagon 77"/>
          <p:cNvSpPr/>
          <p:nvPr/>
        </p:nvSpPr>
        <p:spPr>
          <a:xfrm>
            <a:off x="4143578" y="1826048"/>
            <a:ext cx="701894" cy="365756"/>
          </a:xfrm>
          <a:prstGeom prst="homePlate">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2</a:t>
            </a:r>
            <a:endParaRPr lang="en-US" sz="2800" dirty="0"/>
          </a:p>
        </p:txBody>
      </p:sp>
      <p:sp>
        <p:nvSpPr>
          <p:cNvPr id="79" name="Pentagon 78"/>
          <p:cNvSpPr/>
          <p:nvPr/>
        </p:nvSpPr>
        <p:spPr>
          <a:xfrm>
            <a:off x="4845472" y="1826048"/>
            <a:ext cx="701894" cy="365756"/>
          </a:xfrm>
          <a:prstGeom prst="homePlate">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3</a:t>
            </a:r>
            <a:endParaRPr lang="en-US" sz="2800" dirty="0"/>
          </a:p>
        </p:txBody>
      </p:sp>
      <p:sp>
        <p:nvSpPr>
          <p:cNvPr id="80" name="Pentagon 79"/>
          <p:cNvSpPr/>
          <p:nvPr/>
        </p:nvSpPr>
        <p:spPr>
          <a:xfrm>
            <a:off x="3444269" y="4766231"/>
            <a:ext cx="701894" cy="365756"/>
          </a:xfrm>
          <a:prstGeom prst="homePlate">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3</a:t>
            </a:r>
            <a:endParaRPr lang="en-US" sz="2800" dirty="0"/>
          </a:p>
        </p:txBody>
      </p:sp>
      <p:sp>
        <p:nvSpPr>
          <p:cNvPr id="81" name="Pentagon 80"/>
          <p:cNvSpPr/>
          <p:nvPr/>
        </p:nvSpPr>
        <p:spPr>
          <a:xfrm>
            <a:off x="4149981" y="4766231"/>
            <a:ext cx="701894" cy="365756"/>
          </a:xfrm>
          <a:prstGeom prst="homePlate">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X</a:t>
            </a:r>
            <a:endParaRPr lang="en-US" sz="2800" dirty="0"/>
          </a:p>
        </p:txBody>
      </p:sp>
      <p:sp>
        <p:nvSpPr>
          <p:cNvPr id="82" name="Pentagon 81"/>
          <p:cNvSpPr/>
          <p:nvPr/>
        </p:nvSpPr>
        <p:spPr>
          <a:xfrm flipH="1">
            <a:off x="4851875" y="4766231"/>
            <a:ext cx="701894" cy="365756"/>
          </a:xfrm>
          <a:prstGeom prst="homePlate">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1</a:t>
            </a:r>
          </a:p>
        </p:txBody>
      </p:sp>
      <p:sp>
        <p:nvSpPr>
          <p:cNvPr id="83" name="TextBox 82"/>
          <p:cNvSpPr txBox="1"/>
          <p:nvPr/>
        </p:nvSpPr>
        <p:spPr>
          <a:xfrm>
            <a:off x="3406798" y="5151144"/>
            <a:ext cx="2156168" cy="1569660"/>
          </a:xfrm>
          <a:prstGeom prst="rect">
            <a:avLst/>
          </a:prstGeom>
          <a:noFill/>
        </p:spPr>
        <p:txBody>
          <a:bodyPr wrap="none" rtlCol="0">
            <a:spAutoFit/>
          </a:bodyPr>
          <a:lstStyle/>
          <a:p>
            <a:pPr algn="ctr"/>
            <a:r>
              <a:rPr lang="en-US" sz="1600" dirty="0" smtClean="0"/>
              <a:t>I assembled a </a:t>
            </a:r>
            <a:r>
              <a:rPr lang="en-US" sz="1600" dirty="0" err="1" smtClean="0"/>
              <a:t>contig</a:t>
            </a:r>
            <a:endParaRPr lang="en-US" sz="1600" dirty="0" smtClean="0"/>
          </a:p>
          <a:p>
            <a:pPr algn="ctr"/>
            <a:r>
              <a:rPr lang="en-US" sz="1600" dirty="0" smtClean="0"/>
              <a:t>for the </a:t>
            </a:r>
            <a:r>
              <a:rPr lang="en-US" sz="1600" b="1" dirty="0" smtClean="0">
                <a:solidFill>
                  <a:srgbClr val="FF0000"/>
                </a:solidFill>
              </a:rPr>
              <a:t>red</a:t>
            </a:r>
            <a:r>
              <a:rPr lang="en-US" sz="1600" dirty="0" smtClean="0">
                <a:solidFill>
                  <a:srgbClr val="FF0000"/>
                </a:solidFill>
              </a:rPr>
              <a:t> </a:t>
            </a:r>
            <a:r>
              <a:rPr lang="en-US" sz="1600" dirty="0" smtClean="0"/>
              <a:t>species. </a:t>
            </a:r>
          </a:p>
          <a:p>
            <a:pPr algn="ctr"/>
            <a:r>
              <a:rPr lang="en-US" sz="1600" dirty="0" smtClean="0"/>
              <a:t>I saw genes 1 and 3,</a:t>
            </a:r>
          </a:p>
          <a:p>
            <a:pPr algn="ctr"/>
            <a:r>
              <a:rPr lang="en-US" sz="1600" dirty="0" smtClean="0"/>
              <a:t>but </a:t>
            </a:r>
            <a:r>
              <a:rPr lang="en-US" sz="1600" u="sng" dirty="0" smtClean="0"/>
              <a:t>in a different order</a:t>
            </a:r>
            <a:r>
              <a:rPr lang="en-US" sz="1600" dirty="0" smtClean="0"/>
              <a:t>,</a:t>
            </a:r>
          </a:p>
          <a:p>
            <a:pPr algn="ctr"/>
            <a:r>
              <a:rPr lang="en-US" sz="1600" dirty="0" smtClean="0"/>
              <a:t>with a </a:t>
            </a:r>
            <a:r>
              <a:rPr lang="en-US" sz="1600" u="sng" dirty="0" smtClean="0"/>
              <a:t>new gene</a:t>
            </a:r>
            <a:r>
              <a:rPr lang="en-US" sz="1600" dirty="0" smtClean="0"/>
              <a:t> (X) in </a:t>
            </a:r>
          </a:p>
          <a:p>
            <a:pPr algn="ctr"/>
            <a:r>
              <a:rPr lang="en-US" sz="1600" dirty="0" smtClean="0"/>
              <a:t>between them</a:t>
            </a:r>
            <a:endParaRPr lang="en-US" sz="1600" dirty="0"/>
          </a:p>
        </p:txBody>
      </p:sp>
      <p:cxnSp>
        <p:nvCxnSpPr>
          <p:cNvPr id="84" name="Straight Connector 83"/>
          <p:cNvCxnSpPr/>
          <p:nvPr/>
        </p:nvCxnSpPr>
        <p:spPr>
          <a:xfrm>
            <a:off x="6096000" y="4444065"/>
            <a:ext cx="404367" cy="0"/>
          </a:xfrm>
          <a:prstGeom prst="lin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88" name="TextBox 87"/>
          <p:cNvSpPr txBox="1"/>
          <p:nvPr/>
        </p:nvSpPr>
        <p:spPr>
          <a:xfrm>
            <a:off x="5929375" y="5257780"/>
            <a:ext cx="2521331" cy="830997"/>
          </a:xfrm>
          <a:prstGeom prst="rect">
            <a:avLst/>
          </a:prstGeom>
          <a:noFill/>
        </p:spPr>
        <p:txBody>
          <a:bodyPr wrap="none" rtlCol="0">
            <a:spAutoFit/>
          </a:bodyPr>
          <a:lstStyle/>
          <a:p>
            <a:pPr algn="ctr"/>
            <a:r>
              <a:rPr lang="en-US" sz="1600" dirty="0" smtClean="0"/>
              <a:t>Reads did not overlap</a:t>
            </a:r>
          </a:p>
          <a:p>
            <a:pPr algn="ctr"/>
            <a:r>
              <a:rPr lang="en-US" sz="1600" dirty="0" smtClean="0"/>
              <a:t>enough to assemble this</a:t>
            </a:r>
          </a:p>
          <a:p>
            <a:pPr algn="ctr"/>
            <a:r>
              <a:rPr lang="en-US" sz="1600" dirty="0" smtClean="0"/>
              <a:t>genome well (low coverage)</a:t>
            </a:r>
          </a:p>
        </p:txBody>
      </p:sp>
      <p:sp>
        <p:nvSpPr>
          <p:cNvPr id="90" name="Pentagon 89"/>
          <p:cNvSpPr/>
          <p:nvPr/>
        </p:nvSpPr>
        <p:spPr>
          <a:xfrm>
            <a:off x="9057170" y="4793939"/>
            <a:ext cx="701894" cy="365756"/>
          </a:xfrm>
          <a:prstGeom prst="homePlate">
            <a:avLst/>
          </a:pr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a:t>
            </a:r>
            <a:endParaRPr lang="en-US" sz="2800" dirty="0"/>
          </a:p>
        </p:txBody>
      </p:sp>
      <p:sp>
        <p:nvSpPr>
          <p:cNvPr id="91" name="Pentagon 90"/>
          <p:cNvSpPr/>
          <p:nvPr/>
        </p:nvSpPr>
        <p:spPr>
          <a:xfrm>
            <a:off x="9762882" y="4793939"/>
            <a:ext cx="701894" cy="365756"/>
          </a:xfrm>
          <a:prstGeom prst="homePlate">
            <a:avLst/>
          </a:pr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a:t>
            </a:r>
            <a:endParaRPr lang="en-US" sz="2800" dirty="0"/>
          </a:p>
        </p:txBody>
      </p:sp>
      <p:sp>
        <p:nvSpPr>
          <p:cNvPr id="92" name="Pentagon 91"/>
          <p:cNvSpPr/>
          <p:nvPr/>
        </p:nvSpPr>
        <p:spPr>
          <a:xfrm>
            <a:off x="10464776" y="4793939"/>
            <a:ext cx="701894" cy="365756"/>
          </a:xfrm>
          <a:prstGeom prst="homePlate">
            <a:avLst/>
          </a:pr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t>
            </a:r>
          </a:p>
        </p:txBody>
      </p:sp>
      <p:sp>
        <p:nvSpPr>
          <p:cNvPr id="93" name="TextBox 92"/>
          <p:cNvSpPr txBox="1"/>
          <p:nvPr/>
        </p:nvSpPr>
        <p:spPr>
          <a:xfrm>
            <a:off x="8977385" y="5257780"/>
            <a:ext cx="2240805" cy="584775"/>
          </a:xfrm>
          <a:prstGeom prst="rect">
            <a:avLst/>
          </a:prstGeom>
          <a:noFill/>
        </p:spPr>
        <p:txBody>
          <a:bodyPr wrap="none" rtlCol="0">
            <a:spAutoFit/>
          </a:bodyPr>
          <a:lstStyle/>
          <a:p>
            <a:pPr algn="ctr"/>
            <a:r>
              <a:rPr lang="en-US" sz="1600" dirty="0" smtClean="0"/>
              <a:t>I assembled a </a:t>
            </a:r>
            <a:r>
              <a:rPr lang="en-US" sz="1600" dirty="0" err="1" smtClean="0"/>
              <a:t>contig</a:t>
            </a:r>
            <a:endParaRPr lang="en-US" sz="1600" dirty="0" smtClean="0"/>
          </a:p>
          <a:p>
            <a:pPr algn="ctr"/>
            <a:r>
              <a:rPr lang="en-US" sz="1600" dirty="0" smtClean="0"/>
              <a:t>for a new species (</a:t>
            </a:r>
            <a:r>
              <a:rPr lang="en-US" sz="1600" b="1" dirty="0" smtClean="0"/>
              <a:t>black</a:t>
            </a:r>
            <a:r>
              <a:rPr lang="en-US" sz="1600" dirty="0" smtClean="0"/>
              <a:t>)</a:t>
            </a:r>
          </a:p>
        </p:txBody>
      </p:sp>
      <p:cxnSp>
        <p:nvCxnSpPr>
          <p:cNvPr id="95" name="Straight Connector 94"/>
          <p:cNvCxnSpPr/>
          <p:nvPr/>
        </p:nvCxnSpPr>
        <p:spPr>
          <a:xfrm>
            <a:off x="6827512" y="4444065"/>
            <a:ext cx="404367" cy="0"/>
          </a:xfrm>
          <a:prstGeom prst="lin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96" name="Straight Connector 95"/>
          <p:cNvCxnSpPr/>
          <p:nvPr/>
        </p:nvCxnSpPr>
        <p:spPr>
          <a:xfrm>
            <a:off x="7559024" y="4444065"/>
            <a:ext cx="404367" cy="0"/>
          </a:xfrm>
          <a:prstGeom prst="lin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97" name="Straight Connector 96"/>
          <p:cNvCxnSpPr/>
          <p:nvPr/>
        </p:nvCxnSpPr>
        <p:spPr>
          <a:xfrm>
            <a:off x="6102403" y="4638207"/>
            <a:ext cx="2156517" cy="0"/>
          </a:xfrm>
          <a:prstGeom prst="line">
            <a:avLst/>
          </a:prstGeom>
          <a:noFill/>
          <a:ln w="5715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98" name="Straight Connector 97"/>
          <p:cNvCxnSpPr/>
          <p:nvPr/>
        </p:nvCxnSpPr>
        <p:spPr>
          <a:xfrm>
            <a:off x="3390849" y="3977634"/>
            <a:ext cx="404367"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99" name="Straight Connector 98"/>
          <p:cNvCxnSpPr/>
          <p:nvPr/>
        </p:nvCxnSpPr>
        <p:spPr>
          <a:xfrm>
            <a:off x="3712183" y="4056010"/>
            <a:ext cx="404367"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00" name="Straight Connector 99"/>
          <p:cNvCxnSpPr/>
          <p:nvPr/>
        </p:nvCxnSpPr>
        <p:spPr>
          <a:xfrm>
            <a:off x="3912634" y="4134386"/>
            <a:ext cx="404367"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01" name="Straight Connector 100"/>
          <p:cNvCxnSpPr/>
          <p:nvPr/>
        </p:nvCxnSpPr>
        <p:spPr>
          <a:xfrm>
            <a:off x="4149981" y="4212762"/>
            <a:ext cx="404367"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02" name="Straight Connector 101"/>
          <p:cNvCxnSpPr/>
          <p:nvPr/>
        </p:nvCxnSpPr>
        <p:spPr>
          <a:xfrm>
            <a:off x="4400184" y="4291138"/>
            <a:ext cx="404367"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03" name="Straight Connector 102"/>
          <p:cNvCxnSpPr/>
          <p:nvPr/>
        </p:nvCxnSpPr>
        <p:spPr>
          <a:xfrm>
            <a:off x="4715422" y="4369514"/>
            <a:ext cx="404367"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04" name="Straight Connector 103"/>
          <p:cNvCxnSpPr/>
          <p:nvPr/>
        </p:nvCxnSpPr>
        <p:spPr>
          <a:xfrm>
            <a:off x="4867822" y="4447890"/>
            <a:ext cx="404367"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05" name="Straight Connector 104"/>
          <p:cNvCxnSpPr/>
          <p:nvPr/>
        </p:nvCxnSpPr>
        <p:spPr>
          <a:xfrm>
            <a:off x="5149402" y="4526268"/>
            <a:ext cx="404367"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5" name="Straight Connector 114"/>
          <p:cNvCxnSpPr/>
          <p:nvPr/>
        </p:nvCxnSpPr>
        <p:spPr>
          <a:xfrm>
            <a:off x="9022048" y="4617707"/>
            <a:ext cx="2156517" cy="0"/>
          </a:xfrm>
          <a:prstGeom prst="lin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16" name="Straight Connector 115"/>
          <p:cNvCxnSpPr/>
          <p:nvPr/>
        </p:nvCxnSpPr>
        <p:spPr>
          <a:xfrm>
            <a:off x="9022048" y="3977634"/>
            <a:ext cx="404367" cy="0"/>
          </a:xfrm>
          <a:prstGeom prst="lin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17" name="Straight Connector 116"/>
          <p:cNvCxnSpPr/>
          <p:nvPr/>
        </p:nvCxnSpPr>
        <p:spPr>
          <a:xfrm>
            <a:off x="9343382" y="4056010"/>
            <a:ext cx="404367" cy="0"/>
          </a:xfrm>
          <a:prstGeom prst="lin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18" name="Straight Connector 117"/>
          <p:cNvCxnSpPr/>
          <p:nvPr/>
        </p:nvCxnSpPr>
        <p:spPr>
          <a:xfrm>
            <a:off x="9543833" y="4134386"/>
            <a:ext cx="404367" cy="0"/>
          </a:xfrm>
          <a:prstGeom prst="lin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19" name="Straight Connector 118"/>
          <p:cNvCxnSpPr/>
          <p:nvPr/>
        </p:nvCxnSpPr>
        <p:spPr>
          <a:xfrm>
            <a:off x="9781180" y="4212762"/>
            <a:ext cx="404367" cy="0"/>
          </a:xfrm>
          <a:prstGeom prst="lin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20" name="Straight Connector 119"/>
          <p:cNvCxnSpPr/>
          <p:nvPr/>
        </p:nvCxnSpPr>
        <p:spPr>
          <a:xfrm>
            <a:off x="10031383" y="4291138"/>
            <a:ext cx="404367" cy="0"/>
          </a:xfrm>
          <a:prstGeom prst="lin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21" name="Straight Connector 120"/>
          <p:cNvCxnSpPr/>
          <p:nvPr/>
        </p:nvCxnSpPr>
        <p:spPr>
          <a:xfrm>
            <a:off x="10346621" y="4369514"/>
            <a:ext cx="404367" cy="0"/>
          </a:xfrm>
          <a:prstGeom prst="lin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p:cNvCxnSpPr/>
          <p:nvPr/>
        </p:nvCxnSpPr>
        <p:spPr>
          <a:xfrm>
            <a:off x="10499021" y="4447890"/>
            <a:ext cx="404367" cy="0"/>
          </a:xfrm>
          <a:prstGeom prst="lin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p:cNvCxnSpPr/>
          <p:nvPr/>
        </p:nvCxnSpPr>
        <p:spPr>
          <a:xfrm>
            <a:off x="10780601" y="4526268"/>
            <a:ext cx="404367" cy="0"/>
          </a:xfrm>
          <a:prstGeom prst="lin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pic>
        <p:nvPicPr>
          <p:cNvPr id="15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538" y="1208953"/>
            <a:ext cx="1759575" cy="1599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538" y="4526268"/>
            <a:ext cx="1759575" cy="1599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6" name="Straight Connector 155"/>
          <p:cNvCxnSpPr/>
          <p:nvPr/>
        </p:nvCxnSpPr>
        <p:spPr>
          <a:xfrm>
            <a:off x="10168243" y="1157035"/>
            <a:ext cx="548634" cy="0"/>
          </a:xfrm>
          <a:prstGeom prst="lin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p:cNvCxnSpPr/>
          <p:nvPr/>
        </p:nvCxnSpPr>
        <p:spPr>
          <a:xfrm>
            <a:off x="9152320" y="1325903"/>
            <a:ext cx="548634" cy="0"/>
          </a:xfrm>
          <a:prstGeom prst="lin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58" name="Straight Connector 157"/>
          <p:cNvCxnSpPr/>
          <p:nvPr/>
        </p:nvCxnSpPr>
        <p:spPr>
          <a:xfrm>
            <a:off x="9343382" y="947215"/>
            <a:ext cx="548634" cy="0"/>
          </a:xfrm>
          <a:prstGeom prst="lin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073815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fade">
                                      <p:cBhvr>
                                        <p:cTn id="7" dur="500"/>
                                        <p:tgtEl>
                                          <p:spTgt spid="1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par>
                                <p:cTn id="19" presetID="10"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par>
                                <p:cTn id="22" presetID="10" presetClass="entr" presetSubtype="0" fill="hold"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500"/>
                                        <p:tgtEl>
                                          <p:spTgt spid="38"/>
                                        </p:tgtEl>
                                      </p:cBhvr>
                                    </p:animEffect>
                                  </p:childTnLst>
                                </p:cTn>
                              </p:par>
                              <p:par>
                                <p:cTn id="25" presetID="10"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fade">
                                      <p:cBhvr>
                                        <p:cTn id="30" dur="500"/>
                                        <p:tgtEl>
                                          <p:spTgt spid="7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8"/>
                                        </p:tgtEl>
                                        <p:attrNameLst>
                                          <p:attrName>style.visibility</p:attrName>
                                        </p:attrNameLst>
                                      </p:cBhvr>
                                      <p:to>
                                        <p:strVal val="visible"/>
                                      </p:to>
                                    </p:set>
                                    <p:animEffect transition="in" filter="fade">
                                      <p:cBhvr>
                                        <p:cTn id="33" dur="500"/>
                                        <p:tgtEl>
                                          <p:spTgt spid="7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9"/>
                                        </p:tgtEl>
                                        <p:attrNameLst>
                                          <p:attrName>style.visibility</p:attrName>
                                        </p:attrNameLst>
                                      </p:cBhvr>
                                      <p:to>
                                        <p:strVal val="visible"/>
                                      </p:to>
                                    </p:set>
                                    <p:animEffect transition="in" filter="fade">
                                      <p:cBhvr>
                                        <p:cTn id="36" dur="500"/>
                                        <p:tgtEl>
                                          <p:spTgt spid="7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4346"/>
                                        </p:tgtEl>
                                        <p:attrNameLst>
                                          <p:attrName>style.visibility</p:attrName>
                                        </p:attrNameLst>
                                      </p:cBhvr>
                                      <p:to>
                                        <p:strVal val="visible"/>
                                      </p:to>
                                    </p:set>
                                    <p:animEffect transition="in" filter="fade">
                                      <p:cBhvr>
                                        <p:cTn id="46" dur="500"/>
                                        <p:tgtEl>
                                          <p:spTgt spid="14346"/>
                                        </p:tgtEl>
                                      </p:cBhvr>
                                    </p:animEffect>
                                  </p:childTnLst>
                                </p:cTn>
                              </p:par>
                              <p:par>
                                <p:cTn id="47" presetID="10" presetClass="entr" presetSubtype="0" fill="hold" nodeType="withEffect">
                                  <p:stCondLst>
                                    <p:cond delay="0"/>
                                  </p:stCondLst>
                                  <p:childTnLst>
                                    <p:set>
                                      <p:cBhvr>
                                        <p:cTn id="48" dur="1" fill="hold">
                                          <p:stCondLst>
                                            <p:cond delay="0"/>
                                          </p:stCondLst>
                                        </p:cTn>
                                        <p:tgtEl>
                                          <p:spTgt spid="61"/>
                                        </p:tgtEl>
                                        <p:attrNameLst>
                                          <p:attrName>style.visibility</p:attrName>
                                        </p:attrNameLst>
                                      </p:cBhvr>
                                      <p:to>
                                        <p:strVal val="visible"/>
                                      </p:to>
                                    </p:set>
                                    <p:animEffect transition="in" filter="fade">
                                      <p:cBhvr>
                                        <p:cTn id="49" dur="500"/>
                                        <p:tgtEl>
                                          <p:spTgt spid="61"/>
                                        </p:tgtEl>
                                      </p:cBhvr>
                                    </p:animEffect>
                                  </p:childTnLst>
                                </p:cTn>
                              </p:par>
                              <p:par>
                                <p:cTn id="50" presetID="10" presetClass="entr" presetSubtype="0" fill="hold" nodeType="with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fade">
                                      <p:cBhvr>
                                        <p:cTn id="52" dur="500"/>
                                        <p:tgtEl>
                                          <p:spTgt spid="62"/>
                                        </p:tgtEl>
                                      </p:cBhvr>
                                    </p:animEffect>
                                  </p:childTnLst>
                                </p:cTn>
                              </p:par>
                              <p:par>
                                <p:cTn id="53" presetID="10" presetClass="entr" presetSubtype="0" fill="hold" nodeType="withEffect">
                                  <p:stCondLst>
                                    <p:cond delay="0"/>
                                  </p:stCondLst>
                                  <p:childTnLst>
                                    <p:set>
                                      <p:cBhvr>
                                        <p:cTn id="54" dur="1" fill="hold">
                                          <p:stCondLst>
                                            <p:cond delay="0"/>
                                          </p:stCondLst>
                                        </p:cTn>
                                        <p:tgtEl>
                                          <p:spTgt spid="63"/>
                                        </p:tgtEl>
                                        <p:attrNameLst>
                                          <p:attrName>style.visibility</p:attrName>
                                        </p:attrNameLst>
                                      </p:cBhvr>
                                      <p:to>
                                        <p:strVal val="visible"/>
                                      </p:to>
                                    </p:set>
                                    <p:animEffect transition="in" filter="fade">
                                      <p:cBhvr>
                                        <p:cTn id="55" dur="500"/>
                                        <p:tgtEl>
                                          <p:spTgt spid="63"/>
                                        </p:tgtEl>
                                      </p:cBhvr>
                                    </p:animEffect>
                                  </p:childTnLst>
                                </p:cTn>
                              </p:par>
                              <p:par>
                                <p:cTn id="56" presetID="10" presetClass="entr" presetSubtype="0" fill="hold" nodeType="withEffect">
                                  <p:stCondLst>
                                    <p:cond delay="0"/>
                                  </p:stCondLst>
                                  <p:childTnLst>
                                    <p:set>
                                      <p:cBhvr>
                                        <p:cTn id="57" dur="1" fill="hold">
                                          <p:stCondLst>
                                            <p:cond delay="0"/>
                                          </p:stCondLst>
                                        </p:cTn>
                                        <p:tgtEl>
                                          <p:spTgt spid="14345"/>
                                        </p:tgtEl>
                                        <p:attrNameLst>
                                          <p:attrName>style.visibility</p:attrName>
                                        </p:attrNameLst>
                                      </p:cBhvr>
                                      <p:to>
                                        <p:strVal val="visible"/>
                                      </p:to>
                                    </p:set>
                                    <p:animEffect transition="in" filter="fade">
                                      <p:cBhvr>
                                        <p:cTn id="58" dur="500"/>
                                        <p:tgtEl>
                                          <p:spTgt spid="1434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4"/>
                                        </p:tgtEl>
                                        <p:attrNameLst>
                                          <p:attrName>style.visibility</p:attrName>
                                        </p:attrNameLst>
                                      </p:cBhvr>
                                      <p:to>
                                        <p:strVal val="visible"/>
                                      </p:to>
                                    </p:set>
                                    <p:animEffect transition="in" filter="fade">
                                      <p:cBhvr>
                                        <p:cTn id="63" dur="500"/>
                                        <p:tgtEl>
                                          <p:spTgt spid="6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65"/>
                                        </p:tgtEl>
                                        <p:attrNameLst>
                                          <p:attrName>style.visibility</p:attrName>
                                        </p:attrNameLst>
                                      </p:cBhvr>
                                      <p:to>
                                        <p:strVal val="visible"/>
                                      </p:to>
                                    </p:set>
                                    <p:animEffect transition="in" filter="fade">
                                      <p:cBhvr>
                                        <p:cTn id="68" dur="500"/>
                                        <p:tgtEl>
                                          <p:spTgt spid="65"/>
                                        </p:tgtEl>
                                      </p:cBhvr>
                                    </p:animEffect>
                                  </p:childTnLst>
                                </p:cTn>
                              </p:par>
                              <p:par>
                                <p:cTn id="69" presetID="10" presetClass="entr" presetSubtype="0" fill="hold" nodeType="withEffect">
                                  <p:stCondLst>
                                    <p:cond delay="0"/>
                                  </p:stCondLst>
                                  <p:childTnLst>
                                    <p:set>
                                      <p:cBhvr>
                                        <p:cTn id="70" dur="1" fill="hold">
                                          <p:stCondLst>
                                            <p:cond delay="0"/>
                                          </p:stCondLst>
                                        </p:cTn>
                                        <p:tgtEl>
                                          <p:spTgt spid="66"/>
                                        </p:tgtEl>
                                        <p:attrNameLst>
                                          <p:attrName>style.visibility</p:attrName>
                                        </p:attrNameLst>
                                      </p:cBhvr>
                                      <p:to>
                                        <p:strVal val="visible"/>
                                      </p:to>
                                    </p:set>
                                    <p:animEffect transition="in" filter="fade">
                                      <p:cBhvr>
                                        <p:cTn id="71" dur="500"/>
                                        <p:tgtEl>
                                          <p:spTgt spid="66"/>
                                        </p:tgtEl>
                                      </p:cBhvr>
                                    </p:animEffect>
                                  </p:childTnLst>
                                </p:cTn>
                              </p:par>
                              <p:par>
                                <p:cTn id="72" presetID="10" presetClass="entr" presetSubtype="0" fill="hold" nodeType="with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fade">
                                      <p:cBhvr>
                                        <p:cTn id="74" dur="500"/>
                                        <p:tgtEl>
                                          <p:spTgt spid="67"/>
                                        </p:tgtEl>
                                      </p:cBhvr>
                                    </p:animEffect>
                                  </p:childTnLst>
                                </p:cTn>
                              </p:par>
                              <p:par>
                                <p:cTn id="75" presetID="10" presetClass="entr" presetSubtype="0" fill="hold" nodeType="withEffect">
                                  <p:stCondLst>
                                    <p:cond delay="0"/>
                                  </p:stCondLst>
                                  <p:childTnLst>
                                    <p:set>
                                      <p:cBhvr>
                                        <p:cTn id="76" dur="1" fill="hold">
                                          <p:stCondLst>
                                            <p:cond delay="0"/>
                                          </p:stCondLst>
                                        </p:cTn>
                                        <p:tgtEl>
                                          <p:spTgt spid="68"/>
                                        </p:tgtEl>
                                        <p:attrNameLst>
                                          <p:attrName>style.visibility</p:attrName>
                                        </p:attrNameLst>
                                      </p:cBhvr>
                                      <p:to>
                                        <p:strVal val="visible"/>
                                      </p:to>
                                    </p:set>
                                    <p:animEffect transition="in" filter="fade">
                                      <p:cBhvr>
                                        <p:cTn id="77" dur="500"/>
                                        <p:tgtEl>
                                          <p:spTgt spid="68"/>
                                        </p:tgtEl>
                                      </p:cBhvr>
                                    </p:animEffect>
                                  </p:childTnLst>
                                </p:cTn>
                              </p:par>
                              <p:par>
                                <p:cTn id="78" presetID="10" presetClass="entr" presetSubtype="0" fill="hold" nodeType="withEffect">
                                  <p:stCondLst>
                                    <p:cond delay="0"/>
                                  </p:stCondLst>
                                  <p:childTnLst>
                                    <p:set>
                                      <p:cBhvr>
                                        <p:cTn id="79" dur="1" fill="hold">
                                          <p:stCondLst>
                                            <p:cond delay="0"/>
                                          </p:stCondLst>
                                        </p:cTn>
                                        <p:tgtEl>
                                          <p:spTgt spid="156"/>
                                        </p:tgtEl>
                                        <p:attrNameLst>
                                          <p:attrName>style.visibility</p:attrName>
                                        </p:attrNameLst>
                                      </p:cBhvr>
                                      <p:to>
                                        <p:strVal val="visible"/>
                                      </p:to>
                                    </p:set>
                                    <p:animEffect transition="in" filter="fade">
                                      <p:cBhvr>
                                        <p:cTn id="80" dur="500"/>
                                        <p:tgtEl>
                                          <p:spTgt spid="156"/>
                                        </p:tgtEl>
                                      </p:cBhvr>
                                    </p:animEffect>
                                  </p:childTnLst>
                                </p:cTn>
                              </p:par>
                              <p:par>
                                <p:cTn id="81" presetID="10" presetClass="entr" presetSubtype="0" fill="hold" nodeType="withEffect">
                                  <p:stCondLst>
                                    <p:cond delay="0"/>
                                  </p:stCondLst>
                                  <p:childTnLst>
                                    <p:set>
                                      <p:cBhvr>
                                        <p:cTn id="82" dur="1" fill="hold">
                                          <p:stCondLst>
                                            <p:cond delay="0"/>
                                          </p:stCondLst>
                                        </p:cTn>
                                        <p:tgtEl>
                                          <p:spTgt spid="157"/>
                                        </p:tgtEl>
                                        <p:attrNameLst>
                                          <p:attrName>style.visibility</p:attrName>
                                        </p:attrNameLst>
                                      </p:cBhvr>
                                      <p:to>
                                        <p:strVal val="visible"/>
                                      </p:to>
                                    </p:set>
                                    <p:animEffect transition="in" filter="fade">
                                      <p:cBhvr>
                                        <p:cTn id="83" dur="500"/>
                                        <p:tgtEl>
                                          <p:spTgt spid="157"/>
                                        </p:tgtEl>
                                      </p:cBhvr>
                                    </p:animEffect>
                                  </p:childTnLst>
                                </p:cTn>
                              </p:par>
                              <p:par>
                                <p:cTn id="84" presetID="10" presetClass="entr" presetSubtype="0" fill="hold" nodeType="withEffect">
                                  <p:stCondLst>
                                    <p:cond delay="0"/>
                                  </p:stCondLst>
                                  <p:childTnLst>
                                    <p:set>
                                      <p:cBhvr>
                                        <p:cTn id="85" dur="1" fill="hold">
                                          <p:stCondLst>
                                            <p:cond delay="0"/>
                                          </p:stCondLst>
                                        </p:cTn>
                                        <p:tgtEl>
                                          <p:spTgt spid="158"/>
                                        </p:tgtEl>
                                        <p:attrNameLst>
                                          <p:attrName>style.visibility</p:attrName>
                                        </p:attrNameLst>
                                      </p:cBhvr>
                                      <p:to>
                                        <p:strVal val="visible"/>
                                      </p:to>
                                    </p:set>
                                    <p:animEffect transition="in" filter="fade">
                                      <p:cBhvr>
                                        <p:cTn id="86" dur="500"/>
                                        <p:tgtEl>
                                          <p:spTgt spid="158"/>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155"/>
                                        </p:tgtEl>
                                        <p:attrNameLst>
                                          <p:attrName>style.visibility</p:attrName>
                                        </p:attrNameLst>
                                      </p:cBhvr>
                                      <p:to>
                                        <p:strVal val="visible"/>
                                      </p:to>
                                    </p:set>
                                    <p:animEffect transition="in" filter="fade">
                                      <p:cBhvr>
                                        <p:cTn id="91" dur="500"/>
                                        <p:tgtEl>
                                          <p:spTgt spid="155"/>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75"/>
                                        </p:tgtEl>
                                        <p:attrNameLst>
                                          <p:attrName>style.visibility</p:attrName>
                                        </p:attrNameLst>
                                      </p:cBhvr>
                                      <p:to>
                                        <p:strVal val="visible"/>
                                      </p:to>
                                    </p:set>
                                    <p:animEffect transition="in" filter="fade">
                                      <p:cBhvr>
                                        <p:cTn id="96" dur="500"/>
                                        <p:tgtEl>
                                          <p:spTgt spid="75"/>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80"/>
                                        </p:tgtEl>
                                        <p:attrNameLst>
                                          <p:attrName>style.visibility</p:attrName>
                                        </p:attrNameLst>
                                      </p:cBhvr>
                                      <p:to>
                                        <p:strVal val="visible"/>
                                      </p:to>
                                    </p:set>
                                    <p:animEffect transition="in" filter="fade">
                                      <p:cBhvr>
                                        <p:cTn id="99" dur="500"/>
                                        <p:tgtEl>
                                          <p:spTgt spid="80"/>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81"/>
                                        </p:tgtEl>
                                        <p:attrNameLst>
                                          <p:attrName>style.visibility</p:attrName>
                                        </p:attrNameLst>
                                      </p:cBhvr>
                                      <p:to>
                                        <p:strVal val="visible"/>
                                      </p:to>
                                    </p:set>
                                    <p:animEffect transition="in" filter="fade">
                                      <p:cBhvr>
                                        <p:cTn id="102" dur="500"/>
                                        <p:tgtEl>
                                          <p:spTgt spid="81"/>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82"/>
                                        </p:tgtEl>
                                        <p:attrNameLst>
                                          <p:attrName>style.visibility</p:attrName>
                                        </p:attrNameLst>
                                      </p:cBhvr>
                                      <p:to>
                                        <p:strVal val="visible"/>
                                      </p:to>
                                    </p:set>
                                    <p:animEffect transition="in" filter="fade">
                                      <p:cBhvr>
                                        <p:cTn id="105" dur="500"/>
                                        <p:tgtEl>
                                          <p:spTgt spid="82"/>
                                        </p:tgtEl>
                                      </p:cBhvr>
                                    </p:animEffect>
                                  </p:childTnLst>
                                </p:cTn>
                              </p:par>
                              <p:par>
                                <p:cTn id="106" presetID="10" presetClass="entr" presetSubtype="0" fill="hold" nodeType="withEffect">
                                  <p:stCondLst>
                                    <p:cond delay="0"/>
                                  </p:stCondLst>
                                  <p:childTnLst>
                                    <p:set>
                                      <p:cBhvr>
                                        <p:cTn id="107" dur="1" fill="hold">
                                          <p:stCondLst>
                                            <p:cond delay="0"/>
                                          </p:stCondLst>
                                        </p:cTn>
                                        <p:tgtEl>
                                          <p:spTgt spid="98"/>
                                        </p:tgtEl>
                                        <p:attrNameLst>
                                          <p:attrName>style.visibility</p:attrName>
                                        </p:attrNameLst>
                                      </p:cBhvr>
                                      <p:to>
                                        <p:strVal val="visible"/>
                                      </p:to>
                                    </p:set>
                                    <p:animEffect transition="in" filter="fade">
                                      <p:cBhvr>
                                        <p:cTn id="108" dur="500"/>
                                        <p:tgtEl>
                                          <p:spTgt spid="98"/>
                                        </p:tgtEl>
                                      </p:cBhvr>
                                    </p:animEffect>
                                  </p:childTnLst>
                                </p:cTn>
                              </p:par>
                              <p:par>
                                <p:cTn id="109" presetID="10" presetClass="entr" presetSubtype="0" fill="hold" nodeType="withEffect">
                                  <p:stCondLst>
                                    <p:cond delay="0"/>
                                  </p:stCondLst>
                                  <p:childTnLst>
                                    <p:set>
                                      <p:cBhvr>
                                        <p:cTn id="110" dur="1" fill="hold">
                                          <p:stCondLst>
                                            <p:cond delay="0"/>
                                          </p:stCondLst>
                                        </p:cTn>
                                        <p:tgtEl>
                                          <p:spTgt spid="99"/>
                                        </p:tgtEl>
                                        <p:attrNameLst>
                                          <p:attrName>style.visibility</p:attrName>
                                        </p:attrNameLst>
                                      </p:cBhvr>
                                      <p:to>
                                        <p:strVal val="visible"/>
                                      </p:to>
                                    </p:set>
                                    <p:animEffect transition="in" filter="fade">
                                      <p:cBhvr>
                                        <p:cTn id="111" dur="500"/>
                                        <p:tgtEl>
                                          <p:spTgt spid="99"/>
                                        </p:tgtEl>
                                      </p:cBhvr>
                                    </p:animEffect>
                                  </p:childTnLst>
                                </p:cTn>
                              </p:par>
                              <p:par>
                                <p:cTn id="112" presetID="10" presetClass="entr" presetSubtype="0" fill="hold" nodeType="withEffect">
                                  <p:stCondLst>
                                    <p:cond delay="0"/>
                                  </p:stCondLst>
                                  <p:childTnLst>
                                    <p:set>
                                      <p:cBhvr>
                                        <p:cTn id="113" dur="1" fill="hold">
                                          <p:stCondLst>
                                            <p:cond delay="0"/>
                                          </p:stCondLst>
                                        </p:cTn>
                                        <p:tgtEl>
                                          <p:spTgt spid="100"/>
                                        </p:tgtEl>
                                        <p:attrNameLst>
                                          <p:attrName>style.visibility</p:attrName>
                                        </p:attrNameLst>
                                      </p:cBhvr>
                                      <p:to>
                                        <p:strVal val="visible"/>
                                      </p:to>
                                    </p:set>
                                    <p:animEffect transition="in" filter="fade">
                                      <p:cBhvr>
                                        <p:cTn id="114" dur="500"/>
                                        <p:tgtEl>
                                          <p:spTgt spid="100"/>
                                        </p:tgtEl>
                                      </p:cBhvr>
                                    </p:animEffect>
                                  </p:childTnLst>
                                </p:cTn>
                              </p:par>
                              <p:par>
                                <p:cTn id="115" presetID="10" presetClass="entr" presetSubtype="0" fill="hold" nodeType="withEffect">
                                  <p:stCondLst>
                                    <p:cond delay="0"/>
                                  </p:stCondLst>
                                  <p:childTnLst>
                                    <p:set>
                                      <p:cBhvr>
                                        <p:cTn id="116" dur="1" fill="hold">
                                          <p:stCondLst>
                                            <p:cond delay="0"/>
                                          </p:stCondLst>
                                        </p:cTn>
                                        <p:tgtEl>
                                          <p:spTgt spid="101"/>
                                        </p:tgtEl>
                                        <p:attrNameLst>
                                          <p:attrName>style.visibility</p:attrName>
                                        </p:attrNameLst>
                                      </p:cBhvr>
                                      <p:to>
                                        <p:strVal val="visible"/>
                                      </p:to>
                                    </p:set>
                                    <p:animEffect transition="in" filter="fade">
                                      <p:cBhvr>
                                        <p:cTn id="117" dur="500"/>
                                        <p:tgtEl>
                                          <p:spTgt spid="101"/>
                                        </p:tgtEl>
                                      </p:cBhvr>
                                    </p:animEffect>
                                  </p:childTnLst>
                                </p:cTn>
                              </p:par>
                              <p:par>
                                <p:cTn id="118" presetID="10" presetClass="entr" presetSubtype="0" fill="hold" nodeType="withEffect">
                                  <p:stCondLst>
                                    <p:cond delay="0"/>
                                  </p:stCondLst>
                                  <p:childTnLst>
                                    <p:set>
                                      <p:cBhvr>
                                        <p:cTn id="119" dur="1" fill="hold">
                                          <p:stCondLst>
                                            <p:cond delay="0"/>
                                          </p:stCondLst>
                                        </p:cTn>
                                        <p:tgtEl>
                                          <p:spTgt spid="102"/>
                                        </p:tgtEl>
                                        <p:attrNameLst>
                                          <p:attrName>style.visibility</p:attrName>
                                        </p:attrNameLst>
                                      </p:cBhvr>
                                      <p:to>
                                        <p:strVal val="visible"/>
                                      </p:to>
                                    </p:set>
                                    <p:animEffect transition="in" filter="fade">
                                      <p:cBhvr>
                                        <p:cTn id="120" dur="500"/>
                                        <p:tgtEl>
                                          <p:spTgt spid="102"/>
                                        </p:tgtEl>
                                      </p:cBhvr>
                                    </p:animEffect>
                                  </p:childTnLst>
                                </p:cTn>
                              </p:par>
                              <p:par>
                                <p:cTn id="121" presetID="10" presetClass="entr" presetSubtype="0" fill="hold" nodeType="withEffect">
                                  <p:stCondLst>
                                    <p:cond delay="0"/>
                                  </p:stCondLst>
                                  <p:childTnLst>
                                    <p:set>
                                      <p:cBhvr>
                                        <p:cTn id="122" dur="1" fill="hold">
                                          <p:stCondLst>
                                            <p:cond delay="0"/>
                                          </p:stCondLst>
                                        </p:cTn>
                                        <p:tgtEl>
                                          <p:spTgt spid="103"/>
                                        </p:tgtEl>
                                        <p:attrNameLst>
                                          <p:attrName>style.visibility</p:attrName>
                                        </p:attrNameLst>
                                      </p:cBhvr>
                                      <p:to>
                                        <p:strVal val="visible"/>
                                      </p:to>
                                    </p:set>
                                    <p:animEffect transition="in" filter="fade">
                                      <p:cBhvr>
                                        <p:cTn id="123" dur="500"/>
                                        <p:tgtEl>
                                          <p:spTgt spid="103"/>
                                        </p:tgtEl>
                                      </p:cBhvr>
                                    </p:animEffect>
                                  </p:childTnLst>
                                </p:cTn>
                              </p:par>
                              <p:par>
                                <p:cTn id="124" presetID="10" presetClass="entr" presetSubtype="0" fill="hold" nodeType="withEffect">
                                  <p:stCondLst>
                                    <p:cond delay="0"/>
                                  </p:stCondLst>
                                  <p:childTnLst>
                                    <p:set>
                                      <p:cBhvr>
                                        <p:cTn id="125" dur="1" fill="hold">
                                          <p:stCondLst>
                                            <p:cond delay="0"/>
                                          </p:stCondLst>
                                        </p:cTn>
                                        <p:tgtEl>
                                          <p:spTgt spid="104"/>
                                        </p:tgtEl>
                                        <p:attrNameLst>
                                          <p:attrName>style.visibility</p:attrName>
                                        </p:attrNameLst>
                                      </p:cBhvr>
                                      <p:to>
                                        <p:strVal val="visible"/>
                                      </p:to>
                                    </p:set>
                                    <p:animEffect transition="in" filter="fade">
                                      <p:cBhvr>
                                        <p:cTn id="126" dur="500"/>
                                        <p:tgtEl>
                                          <p:spTgt spid="104"/>
                                        </p:tgtEl>
                                      </p:cBhvr>
                                    </p:animEffect>
                                  </p:childTnLst>
                                </p:cTn>
                              </p:par>
                              <p:par>
                                <p:cTn id="127" presetID="10" presetClass="entr" presetSubtype="0" fill="hold" nodeType="withEffect">
                                  <p:stCondLst>
                                    <p:cond delay="0"/>
                                  </p:stCondLst>
                                  <p:childTnLst>
                                    <p:set>
                                      <p:cBhvr>
                                        <p:cTn id="128" dur="1" fill="hold">
                                          <p:stCondLst>
                                            <p:cond delay="0"/>
                                          </p:stCondLst>
                                        </p:cTn>
                                        <p:tgtEl>
                                          <p:spTgt spid="105"/>
                                        </p:tgtEl>
                                        <p:attrNameLst>
                                          <p:attrName>style.visibility</p:attrName>
                                        </p:attrNameLst>
                                      </p:cBhvr>
                                      <p:to>
                                        <p:strVal val="visible"/>
                                      </p:to>
                                    </p:set>
                                    <p:animEffect transition="in" filter="fade">
                                      <p:cBhvr>
                                        <p:cTn id="129" dur="500"/>
                                        <p:tgtEl>
                                          <p:spTgt spid="105"/>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83"/>
                                        </p:tgtEl>
                                        <p:attrNameLst>
                                          <p:attrName>style.visibility</p:attrName>
                                        </p:attrNameLst>
                                      </p:cBhvr>
                                      <p:to>
                                        <p:strVal val="visible"/>
                                      </p:to>
                                    </p:set>
                                    <p:animEffect transition="in" filter="fade">
                                      <p:cBhvr>
                                        <p:cTn id="134" dur="500"/>
                                        <p:tgtEl>
                                          <p:spTgt spid="83"/>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84"/>
                                        </p:tgtEl>
                                        <p:attrNameLst>
                                          <p:attrName>style.visibility</p:attrName>
                                        </p:attrNameLst>
                                      </p:cBhvr>
                                      <p:to>
                                        <p:strVal val="visible"/>
                                      </p:to>
                                    </p:set>
                                    <p:animEffect transition="in" filter="fade">
                                      <p:cBhvr>
                                        <p:cTn id="139" dur="500"/>
                                        <p:tgtEl>
                                          <p:spTgt spid="84"/>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88"/>
                                        </p:tgtEl>
                                        <p:attrNameLst>
                                          <p:attrName>style.visibility</p:attrName>
                                        </p:attrNameLst>
                                      </p:cBhvr>
                                      <p:to>
                                        <p:strVal val="visible"/>
                                      </p:to>
                                    </p:set>
                                    <p:animEffect transition="in" filter="fade">
                                      <p:cBhvr>
                                        <p:cTn id="142" dur="500"/>
                                        <p:tgtEl>
                                          <p:spTgt spid="88"/>
                                        </p:tgtEl>
                                      </p:cBhvr>
                                    </p:animEffect>
                                  </p:childTnLst>
                                </p:cTn>
                              </p:par>
                              <p:par>
                                <p:cTn id="143" presetID="10" presetClass="entr" presetSubtype="0" fill="hold" nodeType="withEffect">
                                  <p:stCondLst>
                                    <p:cond delay="0"/>
                                  </p:stCondLst>
                                  <p:childTnLst>
                                    <p:set>
                                      <p:cBhvr>
                                        <p:cTn id="144" dur="1" fill="hold">
                                          <p:stCondLst>
                                            <p:cond delay="0"/>
                                          </p:stCondLst>
                                        </p:cTn>
                                        <p:tgtEl>
                                          <p:spTgt spid="95"/>
                                        </p:tgtEl>
                                        <p:attrNameLst>
                                          <p:attrName>style.visibility</p:attrName>
                                        </p:attrNameLst>
                                      </p:cBhvr>
                                      <p:to>
                                        <p:strVal val="visible"/>
                                      </p:to>
                                    </p:set>
                                    <p:animEffect transition="in" filter="fade">
                                      <p:cBhvr>
                                        <p:cTn id="145" dur="500"/>
                                        <p:tgtEl>
                                          <p:spTgt spid="95"/>
                                        </p:tgtEl>
                                      </p:cBhvr>
                                    </p:animEffect>
                                  </p:childTnLst>
                                </p:cTn>
                              </p:par>
                              <p:par>
                                <p:cTn id="146" presetID="10" presetClass="entr" presetSubtype="0" fill="hold" nodeType="withEffect">
                                  <p:stCondLst>
                                    <p:cond delay="0"/>
                                  </p:stCondLst>
                                  <p:childTnLst>
                                    <p:set>
                                      <p:cBhvr>
                                        <p:cTn id="147" dur="1" fill="hold">
                                          <p:stCondLst>
                                            <p:cond delay="0"/>
                                          </p:stCondLst>
                                        </p:cTn>
                                        <p:tgtEl>
                                          <p:spTgt spid="96"/>
                                        </p:tgtEl>
                                        <p:attrNameLst>
                                          <p:attrName>style.visibility</p:attrName>
                                        </p:attrNameLst>
                                      </p:cBhvr>
                                      <p:to>
                                        <p:strVal val="visible"/>
                                      </p:to>
                                    </p:set>
                                    <p:animEffect transition="in" filter="fade">
                                      <p:cBhvr>
                                        <p:cTn id="148" dur="500"/>
                                        <p:tgtEl>
                                          <p:spTgt spid="96"/>
                                        </p:tgtEl>
                                      </p:cBhvr>
                                    </p:animEffect>
                                  </p:childTnLst>
                                </p:cTn>
                              </p:par>
                              <p:par>
                                <p:cTn id="149" presetID="10" presetClass="entr" presetSubtype="0" fill="hold" nodeType="withEffect">
                                  <p:stCondLst>
                                    <p:cond delay="0"/>
                                  </p:stCondLst>
                                  <p:childTnLst>
                                    <p:set>
                                      <p:cBhvr>
                                        <p:cTn id="150" dur="1" fill="hold">
                                          <p:stCondLst>
                                            <p:cond delay="0"/>
                                          </p:stCondLst>
                                        </p:cTn>
                                        <p:tgtEl>
                                          <p:spTgt spid="97"/>
                                        </p:tgtEl>
                                        <p:attrNameLst>
                                          <p:attrName>style.visibility</p:attrName>
                                        </p:attrNameLst>
                                      </p:cBhvr>
                                      <p:to>
                                        <p:strVal val="visible"/>
                                      </p:to>
                                    </p:set>
                                    <p:animEffect transition="in" filter="fade">
                                      <p:cBhvr>
                                        <p:cTn id="151" dur="500"/>
                                        <p:tgtEl>
                                          <p:spTgt spid="97"/>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grpId="0" nodeType="clickEffect">
                                  <p:stCondLst>
                                    <p:cond delay="0"/>
                                  </p:stCondLst>
                                  <p:childTnLst>
                                    <p:set>
                                      <p:cBhvr>
                                        <p:cTn id="155" dur="1" fill="hold">
                                          <p:stCondLst>
                                            <p:cond delay="0"/>
                                          </p:stCondLst>
                                        </p:cTn>
                                        <p:tgtEl>
                                          <p:spTgt spid="90"/>
                                        </p:tgtEl>
                                        <p:attrNameLst>
                                          <p:attrName>style.visibility</p:attrName>
                                        </p:attrNameLst>
                                      </p:cBhvr>
                                      <p:to>
                                        <p:strVal val="visible"/>
                                      </p:to>
                                    </p:set>
                                    <p:animEffect transition="in" filter="fade">
                                      <p:cBhvr>
                                        <p:cTn id="156" dur="500"/>
                                        <p:tgtEl>
                                          <p:spTgt spid="90"/>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91"/>
                                        </p:tgtEl>
                                        <p:attrNameLst>
                                          <p:attrName>style.visibility</p:attrName>
                                        </p:attrNameLst>
                                      </p:cBhvr>
                                      <p:to>
                                        <p:strVal val="visible"/>
                                      </p:to>
                                    </p:set>
                                    <p:animEffect transition="in" filter="fade">
                                      <p:cBhvr>
                                        <p:cTn id="159" dur="500"/>
                                        <p:tgtEl>
                                          <p:spTgt spid="91"/>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92"/>
                                        </p:tgtEl>
                                        <p:attrNameLst>
                                          <p:attrName>style.visibility</p:attrName>
                                        </p:attrNameLst>
                                      </p:cBhvr>
                                      <p:to>
                                        <p:strVal val="visible"/>
                                      </p:to>
                                    </p:set>
                                    <p:animEffect transition="in" filter="fade">
                                      <p:cBhvr>
                                        <p:cTn id="162" dur="500"/>
                                        <p:tgtEl>
                                          <p:spTgt spid="92"/>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93"/>
                                        </p:tgtEl>
                                        <p:attrNameLst>
                                          <p:attrName>style.visibility</p:attrName>
                                        </p:attrNameLst>
                                      </p:cBhvr>
                                      <p:to>
                                        <p:strVal val="visible"/>
                                      </p:to>
                                    </p:set>
                                    <p:animEffect transition="in" filter="fade">
                                      <p:cBhvr>
                                        <p:cTn id="165" dur="500"/>
                                        <p:tgtEl>
                                          <p:spTgt spid="93"/>
                                        </p:tgtEl>
                                      </p:cBhvr>
                                    </p:animEffect>
                                  </p:childTnLst>
                                </p:cTn>
                              </p:par>
                              <p:par>
                                <p:cTn id="166" presetID="10" presetClass="entr" presetSubtype="0" fill="hold" nodeType="withEffect">
                                  <p:stCondLst>
                                    <p:cond delay="0"/>
                                  </p:stCondLst>
                                  <p:childTnLst>
                                    <p:set>
                                      <p:cBhvr>
                                        <p:cTn id="167" dur="1" fill="hold">
                                          <p:stCondLst>
                                            <p:cond delay="0"/>
                                          </p:stCondLst>
                                        </p:cTn>
                                        <p:tgtEl>
                                          <p:spTgt spid="115"/>
                                        </p:tgtEl>
                                        <p:attrNameLst>
                                          <p:attrName>style.visibility</p:attrName>
                                        </p:attrNameLst>
                                      </p:cBhvr>
                                      <p:to>
                                        <p:strVal val="visible"/>
                                      </p:to>
                                    </p:set>
                                    <p:animEffect transition="in" filter="fade">
                                      <p:cBhvr>
                                        <p:cTn id="168" dur="500"/>
                                        <p:tgtEl>
                                          <p:spTgt spid="115"/>
                                        </p:tgtEl>
                                      </p:cBhvr>
                                    </p:animEffect>
                                  </p:childTnLst>
                                </p:cTn>
                              </p:par>
                              <p:par>
                                <p:cTn id="169" presetID="10" presetClass="entr" presetSubtype="0" fill="hold" nodeType="withEffect">
                                  <p:stCondLst>
                                    <p:cond delay="0"/>
                                  </p:stCondLst>
                                  <p:childTnLst>
                                    <p:set>
                                      <p:cBhvr>
                                        <p:cTn id="170" dur="1" fill="hold">
                                          <p:stCondLst>
                                            <p:cond delay="0"/>
                                          </p:stCondLst>
                                        </p:cTn>
                                        <p:tgtEl>
                                          <p:spTgt spid="116"/>
                                        </p:tgtEl>
                                        <p:attrNameLst>
                                          <p:attrName>style.visibility</p:attrName>
                                        </p:attrNameLst>
                                      </p:cBhvr>
                                      <p:to>
                                        <p:strVal val="visible"/>
                                      </p:to>
                                    </p:set>
                                    <p:animEffect transition="in" filter="fade">
                                      <p:cBhvr>
                                        <p:cTn id="171" dur="500"/>
                                        <p:tgtEl>
                                          <p:spTgt spid="116"/>
                                        </p:tgtEl>
                                      </p:cBhvr>
                                    </p:animEffect>
                                  </p:childTnLst>
                                </p:cTn>
                              </p:par>
                              <p:par>
                                <p:cTn id="172" presetID="10" presetClass="entr" presetSubtype="0" fill="hold" nodeType="withEffect">
                                  <p:stCondLst>
                                    <p:cond delay="0"/>
                                  </p:stCondLst>
                                  <p:childTnLst>
                                    <p:set>
                                      <p:cBhvr>
                                        <p:cTn id="173" dur="1" fill="hold">
                                          <p:stCondLst>
                                            <p:cond delay="0"/>
                                          </p:stCondLst>
                                        </p:cTn>
                                        <p:tgtEl>
                                          <p:spTgt spid="117"/>
                                        </p:tgtEl>
                                        <p:attrNameLst>
                                          <p:attrName>style.visibility</p:attrName>
                                        </p:attrNameLst>
                                      </p:cBhvr>
                                      <p:to>
                                        <p:strVal val="visible"/>
                                      </p:to>
                                    </p:set>
                                    <p:animEffect transition="in" filter="fade">
                                      <p:cBhvr>
                                        <p:cTn id="174" dur="500"/>
                                        <p:tgtEl>
                                          <p:spTgt spid="117"/>
                                        </p:tgtEl>
                                      </p:cBhvr>
                                    </p:animEffect>
                                  </p:childTnLst>
                                </p:cTn>
                              </p:par>
                              <p:par>
                                <p:cTn id="175" presetID="10" presetClass="entr" presetSubtype="0" fill="hold" nodeType="withEffect">
                                  <p:stCondLst>
                                    <p:cond delay="0"/>
                                  </p:stCondLst>
                                  <p:childTnLst>
                                    <p:set>
                                      <p:cBhvr>
                                        <p:cTn id="176" dur="1" fill="hold">
                                          <p:stCondLst>
                                            <p:cond delay="0"/>
                                          </p:stCondLst>
                                        </p:cTn>
                                        <p:tgtEl>
                                          <p:spTgt spid="118"/>
                                        </p:tgtEl>
                                        <p:attrNameLst>
                                          <p:attrName>style.visibility</p:attrName>
                                        </p:attrNameLst>
                                      </p:cBhvr>
                                      <p:to>
                                        <p:strVal val="visible"/>
                                      </p:to>
                                    </p:set>
                                    <p:animEffect transition="in" filter="fade">
                                      <p:cBhvr>
                                        <p:cTn id="177" dur="500"/>
                                        <p:tgtEl>
                                          <p:spTgt spid="118"/>
                                        </p:tgtEl>
                                      </p:cBhvr>
                                    </p:animEffect>
                                  </p:childTnLst>
                                </p:cTn>
                              </p:par>
                              <p:par>
                                <p:cTn id="178" presetID="10" presetClass="entr" presetSubtype="0" fill="hold" nodeType="withEffect">
                                  <p:stCondLst>
                                    <p:cond delay="0"/>
                                  </p:stCondLst>
                                  <p:childTnLst>
                                    <p:set>
                                      <p:cBhvr>
                                        <p:cTn id="179" dur="1" fill="hold">
                                          <p:stCondLst>
                                            <p:cond delay="0"/>
                                          </p:stCondLst>
                                        </p:cTn>
                                        <p:tgtEl>
                                          <p:spTgt spid="119"/>
                                        </p:tgtEl>
                                        <p:attrNameLst>
                                          <p:attrName>style.visibility</p:attrName>
                                        </p:attrNameLst>
                                      </p:cBhvr>
                                      <p:to>
                                        <p:strVal val="visible"/>
                                      </p:to>
                                    </p:set>
                                    <p:animEffect transition="in" filter="fade">
                                      <p:cBhvr>
                                        <p:cTn id="180" dur="500"/>
                                        <p:tgtEl>
                                          <p:spTgt spid="119"/>
                                        </p:tgtEl>
                                      </p:cBhvr>
                                    </p:animEffect>
                                  </p:childTnLst>
                                </p:cTn>
                              </p:par>
                              <p:par>
                                <p:cTn id="181" presetID="10" presetClass="entr" presetSubtype="0" fill="hold" nodeType="withEffect">
                                  <p:stCondLst>
                                    <p:cond delay="0"/>
                                  </p:stCondLst>
                                  <p:childTnLst>
                                    <p:set>
                                      <p:cBhvr>
                                        <p:cTn id="182" dur="1" fill="hold">
                                          <p:stCondLst>
                                            <p:cond delay="0"/>
                                          </p:stCondLst>
                                        </p:cTn>
                                        <p:tgtEl>
                                          <p:spTgt spid="120"/>
                                        </p:tgtEl>
                                        <p:attrNameLst>
                                          <p:attrName>style.visibility</p:attrName>
                                        </p:attrNameLst>
                                      </p:cBhvr>
                                      <p:to>
                                        <p:strVal val="visible"/>
                                      </p:to>
                                    </p:set>
                                    <p:animEffect transition="in" filter="fade">
                                      <p:cBhvr>
                                        <p:cTn id="183" dur="500"/>
                                        <p:tgtEl>
                                          <p:spTgt spid="120"/>
                                        </p:tgtEl>
                                      </p:cBhvr>
                                    </p:animEffect>
                                  </p:childTnLst>
                                </p:cTn>
                              </p:par>
                              <p:par>
                                <p:cTn id="184" presetID="10" presetClass="entr" presetSubtype="0" fill="hold" nodeType="withEffect">
                                  <p:stCondLst>
                                    <p:cond delay="0"/>
                                  </p:stCondLst>
                                  <p:childTnLst>
                                    <p:set>
                                      <p:cBhvr>
                                        <p:cTn id="185" dur="1" fill="hold">
                                          <p:stCondLst>
                                            <p:cond delay="0"/>
                                          </p:stCondLst>
                                        </p:cTn>
                                        <p:tgtEl>
                                          <p:spTgt spid="121"/>
                                        </p:tgtEl>
                                        <p:attrNameLst>
                                          <p:attrName>style.visibility</p:attrName>
                                        </p:attrNameLst>
                                      </p:cBhvr>
                                      <p:to>
                                        <p:strVal val="visible"/>
                                      </p:to>
                                    </p:set>
                                    <p:animEffect transition="in" filter="fade">
                                      <p:cBhvr>
                                        <p:cTn id="186" dur="500"/>
                                        <p:tgtEl>
                                          <p:spTgt spid="121"/>
                                        </p:tgtEl>
                                      </p:cBhvr>
                                    </p:animEffect>
                                  </p:childTnLst>
                                </p:cTn>
                              </p:par>
                              <p:par>
                                <p:cTn id="187" presetID="10" presetClass="entr" presetSubtype="0" fill="hold" nodeType="withEffect">
                                  <p:stCondLst>
                                    <p:cond delay="0"/>
                                  </p:stCondLst>
                                  <p:childTnLst>
                                    <p:set>
                                      <p:cBhvr>
                                        <p:cTn id="188" dur="1" fill="hold">
                                          <p:stCondLst>
                                            <p:cond delay="0"/>
                                          </p:stCondLst>
                                        </p:cTn>
                                        <p:tgtEl>
                                          <p:spTgt spid="122"/>
                                        </p:tgtEl>
                                        <p:attrNameLst>
                                          <p:attrName>style.visibility</p:attrName>
                                        </p:attrNameLst>
                                      </p:cBhvr>
                                      <p:to>
                                        <p:strVal val="visible"/>
                                      </p:to>
                                    </p:set>
                                    <p:animEffect transition="in" filter="fade">
                                      <p:cBhvr>
                                        <p:cTn id="189" dur="500"/>
                                        <p:tgtEl>
                                          <p:spTgt spid="122"/>
                                        </p:tgtEl>
                                      </p:cBhvr>
                                    </p:animEffect>
                                  </p:childTnLst>
                                </p:cTn>
                              </p:par>
                              <p:par>
                                <p:cTn id="190" presetID="10" presetClass="entr" presetSubtype="0" fill="hold" nodeType="withEffect">
                                  <p:stCondLst>
                                    <p:cond delay="0"/>
                                  </p:stCondLst>
                                  <p:childTnLst>
                                    <p:set>
                                      <p:cBhvr>
                                        <p:cTn id="191" dur="1" fill="hold">
                                          <p:stCondLst>
                                            <p:cond delay="0"/>
                                          </p:stCondLst>
                                        </p:cTn>
                                        <p:tgtEl>
                                          <p:spTgt spid="123"/>
                                        </p:tgtEl>
                                        <p:attrNameLst>
                                          <p:attrName>style.visibility</p:attrName>
                                        </p:attrNameLst>
                                      </p:cBhvr>
                                      <p:to>
                                        <p:strVal val="visible"/>
                                      </p:to>
                                    </p:set>
                                    <p:animEffect transition="in" filter="fade">
                                      <p:cBhvr>
                                        <p:cTn id="192"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4" grpId="0"/>
      <p:bldP spid="65" grpId="0"/>
      <p:bldP spid="77" grpId="0" animBg="1"/>
      <p:bldP spid="78" grpId="0" animBg="1"/>
      <p:bldP spid="79" grpId="0" animBg="1"/>
      <p:bldP spid="80" grpId="0" animBg="1"/>
      <p:bldP spid="81" grpId="0" animBg="1"/>
      <p:bldP spid="82" grpId="0" animBg="1"/>
      <p:bldP spid="83" grpId="0"/>
      <p:bldP spid="88" grpId="0"/>
      <p:bldP spid="90" grpId="0" animBg="1"/>
      <p:bldP spid="91" grpId="0" animBg="1"/>
      <p:bldP spid="92" grpId="0" animBg="1"/>
      <p:bldP spid="9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err="1" smtClean="0"/>
              <a:t>Amplicons</a:t>
            </a:r>
            <a:r>
              <a:rPr lang="en-US" dirty="0" smtClean="0"/>
              <a:t> vs. mapping </a:t>
            </a:r>
            <a:r>
              <a:rPr lang="en-US" dirty="0"/>
              <a:t>vs. </a:t>
            </a:r>
            <a:r>
              <a:rPr lang="en-US" dirty="0" smtClean="0"/>
              <a:t>assembly</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4/24/2019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44</a:t>
            </a:fld>
            <a:endParaRPr lang="en-US"/>
          </a:p>
        </p:txBody>
      </p:sp>
      <p:sp>
        <p:nvSpPr>
          <p:cNvPr id="9" name="TextBox 8"/>
          <p:cNvSpPr txBox="1"/>
          <p:nvPr/>
        </p:nvSpPr>
        <p:spPr>
          <a:xfrm>
            <a:off x="792538" y="960147"/>
            <a:ext cx="3657560" cy="461665"/>
          </a:xfrm>
          <a:prstGeom prst="rect">
            <a:avLst/>
          </a:prstGeom>
          <a:noFill/>
        </p:spPr>
        <p:txBody>
          <a:bodyPr wrap="square" rtlCol="0">
            <a:spAutoFit/>
          </a:bodyPr>
          <a:lstStyle/>
          <a:p>
            <a:pPr algn="ctr"/>
            <a:r>
              <a:rPr lang="en-US" sz="2400" b="1" dirty="0" err="1" smtClean="0"/>
              <a:t>Amplicon</a:t>
            </a:r>
            <a:r>
              <a:rPr lang="en-US" sz="2400" b="1" dirty="0" smtClean="0"/>
              <a:t>/16S Sequencing</a:t>
            </a:r>
            <a:endParaRPr lang="en-US" sz="2400" b="1" dirty="0"/>
          </a:p>
        </p:txBody>
      </p:sp>
      <p:sp>
        <p:nvSpPr>
          <p:cNvPr id="10" name="TextBox 9"/>
          <p:cNvSpPr txBox="1"/>
          <p:nvPr/>
        </p:nvSpPr>
        <p:spPr>
          <a:xfrm>
            <a:off x="4678695" y="1633131"/>
            <a:ext cx="2926048" cy="461665"/>
          </a:xfrm>
          <a:prstGeom prst="rect">
            <a:avLst/>
          </a:prstGeom>
          <a:noFill/>
        </p:spPr>
        <p:txBody>
          <a:bodyPr wrap="square" rtlCol="0">
            <a:spAutoFit/>
          </a:bodyPr>
          <a:lstStyle/>
          <a:p>
            <a:pPr algn="ctr"/>
            <a:r>
              <a:rPr lang="en-US" sz="2400" b="1" dirty="0" smtClean="0"/>
              <a:t>Mapping-based</a:t>
            </a:r>
            <a:endParaRPr lang="en-US" sz="2400" b="1" dirty="0"/>
          </a:p>
        </p:txBody>
      </p:sp>
      <p:sp>
        <p:nvSpPr>
          <p:cNvPr id="11" name="TextBox 10"/>
          <p:cNvSpPr txBox="1"/>
          <p:nvPr/>
        </p:nvSpPr>
        <p:spPr>
          <a:xfrm>
            <a:off x="8225886" y="1633131"/>
            <a:ext cx="2926048" cy="461665"/>
          </a:xfrm>
          <a:prstGeom prst="rect">
            <a:avLst/>
          </a:prstGeom>
          <a:noFill/>
        </p:spPr>
        <p:txBody>
          <a:bodyPr wrap="square" rtlCol="0">
            <a:spAutoFit/>
          </a:bodyPr>
          <a:lstStyle/>
          <a:p>
            <a:pPr algn="ctr"/>
            <a:r>
              <a:rPr lang="en-US" sz="2400" b="1" dirty="0" smtClean="0"/>
              <a:t>Assembly-based</a:t>
            </a:r>
            <a:endParaRPr lang="en-US" sz="2400" b="1" dirty="0"/>
          </a:p>
        </p:txBody>
      </p:sp>
      <p:sp>
        <p:nvSpPr>
          <p:cNvPr id="12" name="TextBox 11"/>
          <p:cNvSpPr txBox="1"/>
          <p:nvPr/>
        </p:nvSpPr>
        <p:spPr>
          <a:xfrm>
            <a:off x="4632977" y="960147"/>
            <a:ext cx="6583607" cy="461665"/>
          </a:xfrm>
          <a:prstGeom prst="rect">
            <a:avLst/>
          </a:prstGeom>
          <a:noFill/>
        </p:spPr>
        <p:txBody>
          <a:bodyPr wrap="square" rtlCol="0">
            <a:spAutoFit/>
          </a:bodyPr>
          <a:lstStyle/>
          <a:p>
            <a:pPr algn="ctr"/>
            <a:r>
              <a:rPr lang="en-US" sz="2400" b="1" dirty="0" smtClean="0"/>
              <a:t>Whole </a:t>
            </a:r>
            <a:r>
              <a:rPr lang="en-US" sz="2400" b="1" dirty="0" err="1" smtClean="0"/>
              <a:t>Metagenome</a:t>
            </a:r>
            <a:r>
              <a:rPr lang="en-US" sz="2400" b="1" dirty="0" smtClean="0"/>
              <a:t> Shotgun (WMS) sequencing</a:t>
            </a:r>
            <a:endParaRPr lang="en-US" sz="2400" b="1" dirty="0"/>
          </a:p>
        </p:txBody>
      </p:sp>
      <p:cxnSp>
        <p:nvCxnSpPr>
          <p:cNvPr id="13" name="Straight Connector 12"/>
          <p:cNvCxnSpPr/>
          <p:nvPr/>
        </p:nvCxnSpPr>
        <p:spPr>
          <a:xfrm>
            <a:off x="4541537" y="1546162"/>
            <a:ext cx="6728626" cy="0"/>
          </a:xfrm>
          <a:prstGeom prst="line">
            <a:avLst/>
          </a:prstGeom>
          <a:ln w="3810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021135" y="1546162"/>
            <a:ext cx="3200365" cy="0"/>
          </a:xfrm>
          <a:prstGeom prst="line">
            <a:avLst/>
          </a:prstGeom>
          <a:ln w="3810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41537" y="2186235"/>
            <a:ext cx="3200365" cy="0"/>
          </a:xfrm>
          <a:prstGeom prst="line">
            <a:avLst/>
          </a:prstGeom>
          <a:ln w="3810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088728" y="2186235"/>
            <a:ext cx="3200365" cy="0"/>
          </a:xfrm>
          <a:prstGeom prst="line">
            <a:avLst/>
          </a:prstGeom>
          <a:ln w="3810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021135" y="2423171"/>
            <a:ext cx="3200365" cy="1920219"/>
          </a:xfrm>
          <a:prstGeom prst="rec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smtClean="0">
                <a:solidFill>
                  <a:schemeClr val="tx1"/>
                </a:solidFill>
              </a:rPr>
              <a:t>PROS</a:t>
            </a:r>
          </a:p>
          <a:p>
            <a:pPr algn="ctr">
              <a:spcAft>
                <a:spcPts val="600"/>
              </a:spcAft>
            </a:pPr>
            <a:r>
              <a:rPr lang="en-US" sz="1600" dirty="0" smtClean="0">
                <a:solidFill>
                  <a:schemeClr val="tx1"/>
                </a:solidFill>
              </a:rPr>
              <a:t>Can handle low-biomass / non-bacterial contamination</a:t>
            </a:r>
          </a:p>
          <a:p>
            <a:pPr algn="ctr">
              <a:spcAft>
                <a:spcPts val="600"/>
              </a:spcAft>
            </a:pPr>
            <a:r>
              <a:rPr lang="en-US" sz="1600" dirty="0" smtClean="0">
                <a:solidFill>
                  <a:schemeClr val="tx1"/>
                </a:solidFill>
              </a:rPr>
              <a:t>Gives approximate taxonomy for highly novel species</a:t>
            </a:r>
          </a:p>
          <a:p>
            <a:pPr algn="ctr">
              <a:spcAft>
                <a:spcPts val="600"/>
              </a:spcAft>
            </a:pPr>
            <a:r>
              <a:rPr lang="en-US" sz="1600" dirty="0" smtClean="0">
                <a:solidFill>
                  <a:schemeClr val="tx1"/>
                </a:solidFill>
              </a:rPr>
              <a:t>Less expensive</a:t>
            </a:r>
            <a:endParaRPr lang="en-US" sz="1600" dirty="0">
              <a:solidFill>
                <a:schemeClr val="tx1"/>
              </a:solidFill>
            </a:endParaRPr>
          </a:p>
        </p:txBody>
      </p:sp>
      <p:sp>
        <p:nvSpPr>
          <p:cNvPr id="21" name="Rectangle 20"/>
          <p:cNvSpPr/>
          <p:nvPr/>
        </p:nvSpPr>
        <p:spPr>
          <a:xfrm>
            <a:off x="1021135" y="4526269"/>
            <a:ext cx="3200365" cy="1920218"/>
          </a:xfrm>
          <a:prstGeom prst="rect">
            <a:avLst/>
          </a:prstGeom>
          <a:solidFill>
            <a:srgbClr val="FFCCFF"/>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smtClean="0">
                <a:solidFill>
                  <a:schemeClr val="tx1"/>
                </a:solidFill>
              </a:rPr>
              <a:t>CONS</a:t>
            </a:r>
            <a:endParaRPr lang="en-US" sz="1600" b="1" dirty="0">
              <a:solidFill>
                <a:schemeClr val="tx1"/>
              </a:solidFill>
            </a:endParaRPr>
          </a:p>
          <a:p>
            <a:pPr algn="ctr">
              <a:spcAft>
                <a:spcPts val="600"/>
              </a:spcAft>
            </a:pPr>
            <a:r>
              <a:rPr lang="en-US" sz="1600" dirty="0" smtClean="0">
                <a:solidFill>
                  <a:schemeClr val="tx1"/>
                </a:solidFill>
              </a:rPr>
              <a:t>Low taxonomic resolution</a:t>
            </a:r>
          </a:p>
          <a:p>
            <a:pPr algn="ctr">
              <a:spcAft>
                <a:spcPts val="600"/>
              </a:spcAft>
            </a:pPr>
            <a:r>
              <a:rPr lang="en-US" sz="1600" dirty="0" smtClean="0">
                <a:solidFill>
                  <a:schemeClr val="tx1"/>
                </a:solidFill>
              </a:rPr>
              <a:t>Often limited to Bacteria/</a:t>
            </a:r>
            <a:r>
              <a:rPr lang="en-US" sz="1600" dirty="0" err="1" smtClean="0">
                <a:solidFill>
                  <a:schemeClr val="tx1"/>
                </a:solidFill>
              </a:rPr>
              <a:t>Archaea</a:t>
            </a:r>
            <a:endParaRPr lang="en-US" sz="1600" dirty="0" smtClean="0">
              <a:solidFill>
                <a:schemeClr val="tx1"/>
              </a:solidFill>
            </a:endParaRPr>
          </a:p>
          <a:p>
            <a:pPr algn="ctr">
              <a:spcAft>
                <a:spcPts val="600"/>
              </a:spcAft>
            </a:pPr>
            <a:r>
              <a:rPr lang="en-US" sz="1600" dirty="0" smtClean="0">
                <a:solidFill>
                  <a:schemeClr val="tx1"/>
                </a:solidFill>
              </a:rPr>
              <a:t>Can’t see “within genomes”</a:t>
            </a:r>
          </a:p>
          <a:p>
            <a:pPr algn="ctr">
              <a:spcAft>
                <a:spcPts val="600"/>
              </a:spcAft>
            </a:pPr>
            <a:r>
              <a:rPr lang="en-US" sz="1600" dirty="0" smtClean="0">
                <a:solidFill>
                  <a:schemeClr val="tx1"/>
                </a:solidFill>
              </a:rPr>
              <a:t>Biases from PCR amplification / </a:t>
            </a:r>
            <a:r>
              <a:rPr lang="en-US" sz="1600" dirty="0" err="1" smtClean="0">
                <a:solidFill>
                  <a:schemeClr val="tx1"/>
                </a:solidFill>
              </a:rPr>
              <a:t>amplicon</a:t>
            </a:r>
            <a:r>
              <a:rPr lang="en-US" sz="1600" dirty="0" smtClean="0">
                <a:solidFill>
                  <a:schemeClr val="tx1"/>
                </a:solidFill>
              </a:rPr>
              <a:t> copy number variation</a:t>
            </a:r>
          </a:p>
        </p:txBody>
      </p:sp>
      <p:sp>
        <p:nvSpPr>
          <p:cNvPr id="26" name="Rectangle 25"/>
          <p:cNvSpPr/>
          <p:nvPr/>
        </p:nvSpPr>
        <p:spPr>
          <a:xfrm>
            <a:off x="4541537" y="3611857"/>
            <a:ext cx="3383243" cy="731533"/>
          </a:xfrm>
          <a:prstGeom prst="rec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dirty="0" smtClean="0">
                <a:solidFill>
                  <a:schemeClr val="tx1"/>
                </a:solidFill>
              </a:rPr>
              <a:t>Fast, scales to large datasets;</a:t>
            </a:r>
            <a:br>
              <a:rPr lang="en-US" sz="1600" dirty="0" smtClean="0">
                <a:solidFill>
                  <a:schemeClr val="tx1"/>
                </a:solidFill>
              </a:rPr>
            </a:br>
            <a:r>
              <a:rPr lang="en-US" sz="1600" dirty="0" smtClean="0">
                <a:solidFill>
                  <a:schemeClr val="tx1"/>
                </a:solidFill>
              </a:rPr>
              <a:t>Finds rare entities (&lt;1x coverage)</a:t>
            </a:r>
          </a:p>
        </p:txBody>
      </p:sp>
      <p:sp>
        <p:nvSpPr>
          <p:cNvPr id="27" name="Rectangle 26"/>
          <p:cNvSpPr/>
          <p:nvPr/>
        </p:nvSpPr>
        <p:spPr>
          <a:xfrm>
            <a:off x="4525489" y="5623516"/>
            <a:ext cx="3399291" cy="822971"/>
          </a:xfrm>
          <a:prstGeom prst="rect">
            <a:avLst/>
          </a:prstGeom>
          <a:solidFill>
            <a:srgbClr val="FFCCFF"/>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dirty="0" smtClean="0">
                <a:solidFill>
                  <a:schemeClr val="tx1"/>
                </a:solidFill>
              </a:rPr>
              <a:t>Limited to identifying sequences that have been seen before</a:t>
            </a:r>
            <a:endParaRPr lang="en-US" sz="1600" dirty="0">
              <a:solidFill>
                <a:schemeClr val="tx1"/>
              </a:solidFill>
            </a:endParaRPr>
          </a:p>
        </p:txBody>
      </p:sp>
      <p:sp>
        <p:nvSpPr>
          <p:cNvPr id="28" name="Rectangle 27"/>
          <p:cNvSpPr/>
          <p:nvPr/>
        </p:nvSpPr>
        <p:spPr>
          <a:xfrm>
            <a:off x="8016220" y="3611857"/>
            <a:ext cx="3285664" cy="731533"/>
          </a:xfrm>
          <a:prstGeom prst="rec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dirty="0" smtClean="0">
                <a:solidFill>
                  <a:schemeClr val="tx1"/>
                </a:solidFill>
              </a:rPr>
              <a:t>Can identify novel genes, genomes, and </a:t>
            </a:r>
            <a:r>
              <a:rPr lang="en-US" sz="1600" dirty="0" err="1" smtClean="0">
                <a:solidFill>
                  <a:schemeClr val="tx1"/>
                </a:solidFill>
              </a:rPr>
              <a:t>synteny</a:t>
            </a:r>
            <a:r>
              <a:rPr lang="en-US" sz="1600" dirty="0" smtClean="0">
                <a:solidFill>
                  <a:schemeClr val="tx1"/>
                </a:solidFill>
              </a:rPr>
              <a:t> patterns</a:t>
            </a:r>
            <a:endParaRPr lang="en-US" sz="1600" dirty="0">
              <a:solidFill>
                <a:schemeClr val="tx1"/>
              </a:solidFill>
            </a:endParaRPr>
          </a:p>
        </p:txBody>
      </p:sp>
      <p:sp>
        <p:nvSpPr>
          <p:cNvPr id="29" name="Rectangle 28"/>
          <p:cNvSpPr/>
          <p:nvPr/>
        </p:nvSpPr>
        <p:spPr>
          <a:xfrm>
            <a:off x="8016220" y="5623516"/>
            <a:ext cx="3285663" cy="822971"/>
          </a:xfrm>
          <a:prstGeom prst="rect">
            <a:avLst/>
          </a:prstGeom>
          <a:solidFill>
            <a:srgbClr val="FFCCFF"/>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dirty="0" smtClean="0">
                <a:solidFill>
                  <a:schemeClr val="tx1"/>
                </a:solidFill>
              </a:rPr>
              <a:t>Misses rare entities;</a:t>
            </a:r>
            <a:r>
              <a:rPr lang="en-US" sz="1600" dirty="0">
                <a:solidFill>
                  <a:schemeClr val="tx1"/>
                </a:solidFill>
              </a:rPr>
              <a:t/>
            </a:r>
            <a:br>
              <a:rPr lang="en-US" sz="1600" dirty="0">
                <a:solidFill>
                  <a:schemeClr val="tx1"/>
                </a:solidFill>
              </a:rPr>
            </a:br>
            <a:r>
              <a:rPr lang="en-US" sz="1600" dirty="0" smtClean="0">
                <a:solidFill>
                  <a:schemeClr val="tx1"/>
                </a:solidFill>
              </a:rPr>
              <a:t>Memory (RAM)-intensive</a:t>
            </a:r>
            <a:endParaRPr lang="en-US" sz="1600" dirty="0">
              <a:solidFill>
                <a:schemeClr val="tx1"/>
              </a:solidFill>
            </a:endParaRPr>
          </a:p>
        </p:txBody>
      </p:sp>
      <p:sp>
        <p:nvSpPr>
          <p:cNvPr id="22" name="Rectangle 21"/>
          <p:cNvSpPr/>
          <p:nvPr/>
        </p:nvSpPr>
        <p:spPr>
          <a:xfrm>
            <a:off x="4541537" y="2423171"/>
            <a:ext cx="6728626" cy="1097268"/>
          </a:xfrm>
          <a:prstGeom prst="rec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smtClean="0">
                <a:solidFill>
                  <a:schemeClr val="tx1"/>
                </a:solidFill>
              </a:rPr>
              <a:t>PROS</a:t>
            </a:r>
          </a:p>
          <a:p>
            <a:pPr algn="ctr">
              <a:spcAft>
                <a:spcPts val="600"/>
              </a:spcAft>
            </a:pPr>
            <a:r>
              <a:rPr lang="en-US" sz="1600" dirty="0" smtClean="0">
                <a:solidFill>
                  <a:schemeClr val="tx1"/>
                </a:solidFill>
              </a:rPr>
              <a:t>Sub-species level resolution (genes, SNVs);</a:t>
            </a:r>
            <a:br>
              <a:rPr lang="en-US" sz="1600" dirty="0" smtClean="0">
                <a:solidFill>
                  <a:schemeClr val="tx1"/>
                </a:solidFill>
              </a:rPr>
            </a:br>
            <a:r>
              <a:rPr lang="en-US" sz="1600" dirty="0" smtClean="0">
                <a:solidFill>
                  <a:schemeClr val="tx1"/>
                </a:solidFill>
              </a:rPr>
              <a:t>Can “see” all the DNA in the community (virus, fungus, protozoa, etc.)</a:t>
            </a:r>
          </a:p>
        </p:txBody>
      </p:sp>
      <p:sp>
        <p:nvSpPr>
          <p:cNvPr id="24" name="Rectangle 23"/>
          <p:cNvSpPr/>
          <p:nvPr/>
        </p:nvSpPr>
        <p:spPr>
          <a:xfrm>
            <a:off x="4525489" y="4530213"/>
            <a:ext cx="6776394" cy="1001883"/>
          </a:xfrm>
          <a:prstGeom prst="rect">
            <a:avLst/>
          </a:prstGeom>
          <a:solidFill>
            <a:srgbClr val="FFCCFF"/>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smtClean="0">
                <a:solidFill>
                  <a:schemeClr val="tx1"/>
                </a:solidFill>
              </a:rPr>
              <a:t>CONS</a:t>
            </a:r>
            <a:endParaRPr lang="en-US" sz="1600" b="1" dirty="0">
              <a:solidFill>
                <a:schemeClr val="tx1"/>
              </a:solidFill>
            </a:endParaRPr>
          </a:p>
          <a:p>
            <a:pPr algn="ctr">
              <a:spcAft>
                <a:spcPts val="600"/>
              </a:spcAft>
            </a:pPr>
            <a:r>
              <a:rPr lang="en-US" sz="1600" dirty="0" smtClean="0">
                <a:solidFill>
                  <a:schemeClr val="tx1"/>
                </a:solidFill>
              </a:rPr>
              <a:t>Doesn’t work well for low-biomass samples;</a:t>
            </a:r>
            <a:br>
              <a:rPr lang="en-US" sz="1600" dirty="0" smtClean="0">
                <a:solidFill>
                  <a:schemeClr val="tx1"/>
                </a:solidFill>
              </a:rPr>
            </a:br>
            <a:r>
              <a:rPr lang="en-US" sz="1600" dirty="0" smtClean="0">
                <a:solidFill>
                  <a:schemeClr val="tx1"/>
                </a:solidFill>
              </a:rPr>
              <a:t>More expensive (but getting cheaper)</a:t>
            </a:r>
          </a:p>
        </p:txBody>
      </p:sp>
    </p:spTree>
    <p:extLst>
      <p:ext uri="{BB962C8B-B14F-4D97-AF65-F5344CB8AC3E}">
        <p14:creationId xmlns:p14="http://schemas.microsoft.com/office/powerpoint/2010/main" val="1200243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10"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500"/>
                                        <p:tgtEl>
                                          <p:spTgt spid="2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fade">
                                      <p:cBhvr>
                                        <p:cTn id="6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20" grpId="0" animBg="1"/>
      <p:bldP spid="21" grpId="0" animBg="1"/>
      <p:bldP spid="26" grpId="0" animBg="1"/>
      <p:bldP spid="27" grpId="0" animBg="1"/>
      <p:bldP spid="28" grpId="0" animBg="1"/>
      <p:bldP spid="29" grpId="0" animBg="1"/>
      <p:bldP spid="22" grpId="0" animBg="1"/>
      <p:bldP spid="2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Summary</a:t>
            </a:r>
            <a:endParaRPr lang="en-US" dirty="0"/>
          </a:p>
        </p:txBody>
      </p:sp>
      <p:sp>
        <p:nvSpPr>
          <p:cNvPr id="3" name="Content Placeholder 2"/>
          <p:cNvSpPr>
            <a:spLocks noGrp="1"/>
          </p:cNvSpPr>
          <p:nvPr>
            <p:ph idx="1"/>
          </p:nvPr>
        </p:nvSpPr>
        <p:spPr/>
        <p:txBody>
          <a:bodyPr/>
          <a:lstStyle/>
          <a:p>
            <a:r>
              <a:rPr lang="en-US" sz="3200" dirty="0" smtClean="0"/>
              <a:t>Profiling </a:t>
            </a:r>
            <a:r>
              <a:rPr lang="en-US" sz="3200" dirty="0" err="1" smtClean="0"/>
              <a:t>meta’omes</a:t>
            </a:r>
            <a:r>
              <a:rPr lang="en-US" sz="3200" dirty="0" smtClean="0"/>
              <a:t> by mapping reads to references</a:t>
            </a:r>
          </a:p>
          <a:p>
            <a:r>
              <a:rPr lang="en-US" sz="3200" dirty="0" smtClean="0"/>
              <a:t>Taxonomic profiling (</a:t>
            </a:r>
            <a:r>
              <a:rPr lang="en-US" sz="3200" dirty="0" err="1" smtClean="0"/>
              <a:t>inc.</a:t>
            </a:r>
            <a:r>
              <a:rPr lang="en-US" sz="3200" dirty="0" smtClean="0"/>
              <a:t> </a:t>
            </a:r>
            <a:r>
              <a:rPr lang="en-US" sz="3200" i="1" dirty="0" smtClean="0"/>
              <a:t>strain</a:t>
            </a:r>
            <a:r>
              <a:rPr lang="en-US" sz="3200" dirty="0" smtClean="0"/>
              <a:t> profiling)</a:t>
            </a:r>
          </a:p>
          <a:p>
            <a:r>
              <a:rPr lang="en-US" sz="3200" dirty="0" smtClean="0"/>
              <a:t>Functional profiling</a:t>
            </a:r>
          </a:p>
          <a:p>
            <a:r>
              <a:rPr lang="en-US" sz="3200" dirty="0" smtClean="0"/>
              <a:t>Grand methods comparison (</a:t>
            </a:r>
            <a:r>
              <a:rPr lang="en-US" sz="3200" dirty="0" err="1" smtClean="0"/>
              <a:t>amplicons</a:t>
            </a:r>
            <a:r>
              <a:rPr lang="en-US" sz="3200" dirty="0" smtClean="0"/>
              <a:t> </a:t>
            </a:r>
            <a:r>
              <a:rPr lang="en-US" sz="3200" i="1" dirty="0" smtClean="0"/>
              <a:t>vs</a:t>
            </a:r>
            <a:r>
              <a:rPr lang="en-US" sz="3200" dirty="0" smtClean="0"/>
              <a:t>. assembly </a:t>
            </a:r>
            <a:r>
              <a:rPr lang="en-US" sz="3200" i="1" dirty="0" smtClean="0"/>
              <a:t>vs</a:t>
            </a:r>
            <a:r>
              <a:rPr lang="en-US" sz="3200" dirty="0" smtClean="0"/>
              <a:t>. mapping)</a:t>
            </a:r>
          </a:p>
          <a:p>
            <a:r>
              <a:rPr lang="en-US" sz="3200" dirty="0" smtClean="0"/>
              <a:t>Properties of </a:t>
            </a:r>
            <a:r>
              <a:rPr lang="en-US" sz="3200" dirty="0" err="1" smtClean="0"/>
              <a:t>microbiome</a:t>
            </a:r>
            <a:r>
              <a:rPr lang="en-US" sz="3200" dirty="0" smtClean="0"/>
              <a:t> data</a:t>
            </a:r>
          </a:p>
          <a:p>
            <a:r>
              <a:rPr lang="en-US" sz="3200" dirty="0" smtClean="0"/>
              <a:t>Downstream statistical analyses</a:t>
            </a:r>
            <a:endParaRPr lang="en-US" sz="3200" dirty="0"/>
          </a:p>
        </p:txBody>
      </p:sp>
      <p:sp>
        <p:nvSpPr>
          <p:cNvPr id="4" name="Date Placeholder 3"/>
          <p:cNvSpPr>
            <a:spLocks noGrp="1"/>
          </p:cNvSpPr>
          <p:nvPr>
            <p:ph type="dt" sz="half" idx="10"/>
          </p:nvPr>
        </p:nvSpPr>
        <p:spPr/>
        <p:txBody>
          <a:bodyPr/>
          <a:lstStyle/>
          <a:p>
            <a:fld id="{F61C376A-F598-5B4F-A8D5-A35E8E160FA5}" type="datetime1">
              <a:rPr lang="en-US" smtClean="0">
                <a:solidFill>
                  <a:prstClr val="black">
                    <a:tint val="75000"/>
                  </a:prstClr>
                </a:solidFill>
              </a:rPr>
              <a:pPr/>
              <a:t>4/24/2019</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ED1879-D594-7048-AD12-28363999EDA9}" type="slidenum">
              <a:rPr lang="en-US" smtClean="0">
                <a:solidFill>
                  <a:prstClr val="black">
                    <a:tint val="75000"/>
                  </a:prstClr>
                </a:solidFill>
              </a:rPr>
              <a:pPr/>
              <a:t>45</a:t>
            </a:fld>
            <a:endParaRPr lang="en-US">
              <a:solidFill>
                <a:prstClr val="black">
                  <a:tint val="75000"/>
                </a:prstClr>
              </a:solidFill>
            </a:endParaRPr>
          </a:p>
        </p:txBody>
      </p:sp>
    </p:spTree>
    <p:extLst>
      <p:ext uri="{BB962C8B-B14F-4D97-AF65-F5344CB8AC3E}">
        <p14:creationId xmlns:p14="http://schemas.microsoft.com/office/powerpoint/2010/main" val="668852007"/>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52648" y="2367171"/>
            <a:ext cx="8686705" cy="2123658"/>
          </a:xfrm>
          <a:prstGeom prst="rect">
            <a:avLst/>
          </a:prstGeom>
          <a:noFill/>
        </p:spPr>
        <p:txBody>
          <a:bodyPr wrap="square" rtlCol="0">
            <a:spAutoFit/>
          </a:bodyPr>
          <a:lstStyle/>
          <a:p>
            <a:pPr algn="ctr"/>
            <a:r>
              <a:rPr lang="en-US" sz="6600" dirty="0" smtClean="0"/>
              <a:t>Properties of </a:t>
            </a:r>
            <a:r>
              <a:rPr lang="en-US" sz="6600" dirty="0" err="1" smtClean="0"/>
              <a:t>microbiome</a:t>
            </a:r>
            <a:r>
              <a:rPr lang="en-US" sz="6600" dirty="0" smtClean="0"/>
              <a:t> data</a:t>
            </a:r>
            <a:endParaRPr lang="en-US" sz="6600" dirty="0"/>
          </a:p>
        </p:txBody>
      </p:sp>
      <p:sp>
        <p:nvSpPr>
          <p:cNvPr id="2" name="Rounded Rectangle 1"/>
          <p:cNvSpPr/>
          <p:nvPr/>
        </p:nvSpPr>
        <p:spPr>
          <a:xfrm>
            <a:off x="243904" y="228636"/>
            <a:ext cx="11704192" cy="6400730"/>
          </a:xfrm>
          <a:prstGeom prst="roundRect">
            <a:avLst>
              <a:gd name="adj" fmla="val 4657"/>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1247778"/>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Properties of </a:t>
            </a:r>
            <a:r>
              <a:rPr lang="en-US" dirty="0" err="1" smtClean="0"/>
              <a:t>microbiome</a:t>
            </a:r>
            <a:r>
              <a:rPr lang="en-US" dirty="0" smtClean="0"/>
              <a:t> data (abundance tables)</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4/24/2019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47</a:t>
            </a:fld>
            <a:endParaRPr lang="en-US"/>
          </a:p>
        </p:txBody>
      </p:sp>
      <p:sp>
        <p:nvSpPr>
          <p:cNvPr id="6" name="Rectangle 5"/>
          <p:cNvSpPr/>
          <p:nvPr/>
        </p:nvSpPr>
        <p:spPr>
          <a:xfrm>
            <a:off x="3357319" y="3703347"/>
            <a:ext cx="1211998" cy="830997"/>
          </a:xfrm>
          <a:prstGeom prst="rect">
            <a:avLst/>
          </a:prstGeom>
        </p:spPr>
        <p:txBody>
          <a:bodyPr wrap="none">
            <a:spAutoFit/>
          </a:bodyPr>
          <a:lstStyle/>
          <a:p>
            <a:pPr algn="r"/>
            <a:r>
              <a:rPr lang="en-US" sz="2400" i="1" dirty="0" smtClean="0"/>
              <a:t>M</a:t>
            </a:r>
            <a:r>
              <a:rPr lang="en-US" sz="2400" dirty="0" smtClean="0"/>
              <a:t> </a:t>
            </a:r>
            <a:r>
              <a:rPr lang="en-US" sz="2400" dirty="0"/>
              <a:t>≫ </a:t>
            </a:r>
            <a:r>
              <a:rPr lang="en-US" sz="2400" i="1" dirty="0" smtClean="0"/>
              <a:t>N</a:t>
            </a:r>
          </a:p>
          <a:p>
            <a:pPr algn="r"/>
            <a:r>
              <a:rPr lang="en-US" sz="2400" dirty="0" smtClean="0"/>
              <a:t>features</a:t>
            </a:r>
            <a:endParaRPr lang="en-US" sz="2400" dirty="0"/>
          </a:p>
        </p:txBody>
      </p:sp>
      <p:sp>
        <p:nvSpPr>
          <p:cNvPr id="8" name="Rectangle 7"/>
          <p:cNvSpPr/>
          <p:nvPr/>
        </p:nvSpPr>
        <p:spPr bwMode="auto">
          <a:xfrm>
            <a:off x="4775623" y="2407947"/>
            <a:ext cx="4876800" cy="3581400"/>
          </a:xfrm>
          <a:prstGeom prst="rect">
            <a:avLst/>
          </a:prstGeom>
          <a:solidFill>
            <a:schemeClr val="accent3">
              <a:lumMod val="50000"/>
            </a:scheme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bg1"/>
              </a:solidFill>
              <a:effectLst/>
              <a:latin typeface="Calibri" panose="020F0502020204030204" pitchFamily="34" charset="0"/>
              <a:ea typeface="ＭＳ Ｐゴシック" pitchFamily="1" charset="-128"/>
            </a:endParaRPr>
          </a:p>
        </p:txBody>
      </p:sp>
      <p:sp>
        <p:nvSpPr>
          <p:cNvPr id="9" name="Rectangle 8"/>
          <p:cNvSpPr/>
          <p:nvPr/>
        </p:nvSpPr>
        <p:spPr bwMode="auto">
          <a:xfrm>
            <a:off x="7823623" y="2407947"/>
            <a:ext cx="762000" cy="3581400"/>
          </a:xfrm>
          <a:prstGeom prst="rect">
            <a:avLst/>
          </a:prstGeom>
          <a:solidFill>
            <a:schemeClr val="accent3">
              <a:lumMod val="50000"/>
            </a:scheme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l-GR" sz="2000" dirty="0" smtClean="0">
                <a:solidFill>
                  <a:schemeClr val="bg1"/>
                </a:solidFill>
                <a:latin typeface="Calibri" panose="020F0502020204030204" pitchFamily="34" charset="0"/>
              </a:rPr>
              <a:t>Σ</a:t>
            </a:r>
            <a:r>
              <a:rPr lang="en-US" sz="2000" baseline="-25000" dirty="0" smtClean="0">
                <a:solidFill>
                  <a:schemeClr val="bg1"/>
                </a:solidFill>
                <a:latin typeface="Calibri" panose="020F0502020204030204" pitchFamily="34" charset="0"/>
              </a:rPr>
              <a:t>M</a:t>
            </a:r>
            <a:r>
              <a:rPr lang="en-US" sz="2000" dirty="0" smtClean="0">
                <a:solidFill>
                  <a:schemeClr val="bg1"/>
                </a:solidFill>
                <a:latin typeface="Calibri" panose="020F0502020204030204" pitchFamily="34" charset="0"/>
              </a:rPr>
              <a:t>=</a:t>
            </a:r>
            <a:r>
              <a:rPr lang="en-US" sz="2000" i="1" dirty="0" smtClean="0">
                <a:solidFill>
                  <a:schemeClr val="bg1"/>
                </a:solidFill>
                <a:latin typeface="Calibri" panose="020F0502020204030204" pitchFamily="34" charset="0"/>
              </a:rPr>
              <a:t>k</a:t>
            </a:r>
            <a:endParaRPr kumimoji="0" lang="en-US" sz="2000" i="1" u="none" strike="noStrike" cap="none" normalizeH="0" baseline="0" dirty="0" smtClean="0">
              <a:ln>
                <a:noFill/>
              </a:ln>
              <a:solidFill>
                <a:schemeClr val="bg1"/>
              </a:solidFill>
              <a:effectLst/>
              <a:latin typeface="Calibri" panose="020F0502020204030204" pitchFamily="34" charset="0"/>
              <a:ea typeface="ＭＳ Ｐゴシック" pitchFamily="1" charset="-128"/>
            </a:endParaRPr>
          </a:p>
        </p:txBody>
      </p:sp>
      <p:sp>
        <p:nvSpPr>
          <p:cNvPr id="10" name="Rectangle 54"/>
          <p:cNvSpPr/>
          <p:nvPr/>
        </p:nvSpPr>
        <p:spPr bwMode="auto">
          <a:xfrm>
            <a:off x="8747721" y="2407947"/>
            <a:ext cx="914400" cy="3581402"/>
          </a:xfrm>
          <a:custGeom>
            <a:avLst/>
            <a:gdLst/>
            <a:ahLst/>
            <a:cxnLst/>
            <a:rect l="l" t="t" r="r" b="b"/>
            <a:pathLst>
              <a:path w="914400" h="3581402">
                <a:moveTo>
                  <a:pt x="0" y="0"/>
                </a:moveTo>
                <a:lnTo>
                  <a:pt x="914400" y="0"/>
                </a:lnTo>
                <a:lnTo>
                  <a:pt x="914400" y="3200402"/>
                </a:lnTo>
                <a:lnTo>
                  <a:pt x="914400" y="3581402"/>
                </a:lnTo>
                <a:lnTo>
                  <a:pt x="0" y="3200402"/>
                </a:lnTo>
                <a:close/>
              </a:path>
            </a:pathLst>
          </a:custGeom>
          <a:solidFill>
            <a:schemeClr val="accent3">
              <a:lumMod val="50000"/>
            </a:scheme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r>
              <a:rPr lang="en-US" sz="2000" dirty="0" smtClean="0">
                <a:solidFill>
                  <a:schemeClr val="bg1"/>
                </a:solidFill>
                <a:latin typeface="Calibri" panose="020F0502020204030204" pitchFamily="34" charset="0"/>
              </a:rPr>
              <a:t>10,000</a:t>
            </a:r>
          </a:p>
          <a:p>
            <a:pPr algn="r"/>
            <a:endParaRPr lang="en-US" sz="2000" dirty="0">
              <a:solidFill>
                <a:schemeClr val="bg1"/>
              </a:solidFill>
              <a:latin typeface="Calibri" panose="020F0502020204030204" pitchFamily="34" charset="0"/>
            </a:endParaRPr>
          </a:p>
          <a:p>
            <a:pPr algn="r"/>
            <a:r>
              <a:rPr lang="en-US" sz="2000" dirty="0" smtClean="0">
                <a:solidFill>
                  <a:schemeClr val="bg1"/>
                </a:solidFill>
                <a:latin typeface="Calibri" panose="020F0502020204030204" pitchFamily="34" charset="0"/>
              </a:rPr>
              <a:t>1,000</a:t>
            </a:r>
          </a:p>
          <a:p>
            <a:pPr algn="r"/>
            <a:endParaRPr lang="en-US" sz="2000" dirty="0">
              <a:solidFill>
                <a:schemeClr val="bg1"/>
              </a:solidFill>
              <a:latin typeface="Calibri" panose="020F0502020204030204" pitchFamily="34" charset="0"/>
            </a:endParaRPr>
          </a:p>
          <a:p>
            <a:pPr algn="r"/>
            <a:r>
              <a:rPr lang="en-US" sz="2000" dirty="0" smtClean="0">
                <a:solidFill>
                  <a:schemeClr val="bg1"/>
                </a:solidFill>
                <a:latin typeface="Calibri" panose="020F0502020204030204" pitchFamily="34" charset="0"/>
              </a:rPr>
              <a:t>100</a:t>
            </a:r>
          </a:p>
          <a:p>
            <a:pPr algn="r"/>
            <a:endParaRPr lang="en-US" sz="2000" dirty="0">
              <a:solidFill>
                <a:schemeClr val="bg1"/>
              </a:solidFill>
              <a:latin typeface="Calibri" panose="020F0502020204030204" pitchFamily="34" charset="0"/>
            </a:endParaRPr>
          </a:p>
          <a:p>
            <a:pPr algn="r"/>
            <a:r>
              <a:rPr lang="en-US" sz="2000" dirty="0" smtClean="0">
                <a:solidFill>
                  <a:schemeClr val="bg1"/>
                </a:solidFill>
                <a:latin typeface="Calibri" panose="020F0502020204030204" pitchFamily="34" charset="0"/>
              </a:rPr>
              <a:t>10</a:t>
            </a:r>
          </a:p>
          <a:p>
            <a:pPr algn="r"/>
            <a:endParaRPr lang="en-US" sz="2000" dirty="0">
              <a:solidFill>
                <a:schemeClr val="bg1"/>
              </a:solidFill>
              <a:latin typeface="Calibri" panose="020F0502020204030204" pitchFamily="34" charset="0"/>
            </a:endParaRPr>
          </a:p>
          <a:p>
            <a:pPr algn="r"/>
            <a:r>
              <a:rPr lang="en-US" sz="2000" dirty="0" smtClean="0">
                <a:solidFill>
                  <a:schemeClr val="bg1"/>
                </a:solidFill>
                <a:latin typeface="Calibri" panose="020F0502020204030204" pitchFamily="34" charset="0"/>
              </a:rPr>
              <a:t>1</a:t>
            </a:r>
          </a:p>
        </p:txBody>
      </p:sp>
      <p:sp>
        <p:nvSpPr>
          <p:cNvPr id="11" name="TextBox 10"/>
          <p:cNvSpPr txBox="1"/>
          <p:nvPr/>
        </p:nvSpPr>
        <p:spPr>
          <a:xfrm>
            <a:off x="6478084" y="1798347"/>
            <a:ext cx="1471878" cy="461665"/>
          </a:xfrm>
          <a:prstGeom prst="rect">
            <a:avLst/>
          </a:prstGeom>
          <a:noFill/>
        </p:spPr>
        <p:txBody>
          <a:bodyPr wrap="none" rtlCol="0">
            <a:spAutoFit/>
          </a:bodyPr>
          <a:lstStyle/>
          <a:p>
            <a:pPr lvl="0"/>
            <a:r>
              <a:rPr lang="en-US" sz="2400" i="1" dirty="0">
                <a:latin typeface="Calibri" panose="020F0502020204030204" pitchFamily="34" charset="0"/>
              </a:rPr>
              <a:t>N</a:t>
            </a:r>
            <a:r>
              <a:rPr lang="en-US" sz="2400" dirty="0">
                <a:latin typeface="Calibri" panose="020F0502020204030204" pitchFamily="34" charset="0"/>
              </a:rPr>
              <a:t> samples</a:t>
            </a:r>
          </a:p>
        </p:txBody>
      </p:sp>
      <p:sp>
        <p:nvSpPr>
          <p:cNvPr id="12" name="TextBox 11"/>
          <p:cNvSpPr txBox="1"/>
          <p:nvPr/>
        </p:nvSpPr>
        <p:spPr>
          <a:xfrm>
            <a:off x="6478084" y="960147"/>
            <a:ext cx="1471878" cy="461665"/>
          </a:xfrm>
          <a:prstGeom prst="rect">
            <a:avLst/>
          </a:prstGeom>
          <a:noFill/>
        </p:spPr>
        <p:txBody>
          <a:bodyPr wrap="none" rtlCol="0">
            <a:spAutoFit/>
          </a:bodyPr>
          <a:lstStyle/>
          <a:p>
            <a:r>
              <a:rPr lang="en-US" sz="2400" i="1" dirty="0" smtClean="0">
                <a:latin typeface="Calibri" panose="020F0502020204030204" pitchFamily="34" charset="0"/>
              </a:rPr>
              <a:t>N</a:t>
            </a:r>
            <a:r>
              <a:rPr lang="en-US" sz="2400" dirty="0" smtClean="0">
                <a:latin typeface="Calibri" panose="020F0502020204030204" pitchFamily="34" charset="0"/>
              </a:rPr>
              <a:t> samples</a:t>
            </a:r>
            <a:endParaRPr lang="en-US" sz="2400" dirty="0">
              <a:latin typeface="Calibri" panose="020F0502020204030204" pitchFamily="34" charset="0"/>
            </a:endParaRPr>
          </a:p>
        </p:txBody>
      </p:sp>
      <p:sp>
        <p:nvSpPr>
          <p:cNvPr id="13" name="TextBox 12"/>
          <p:cNvSpPr txBox="1"/>
          <p:nvPr/>
        </p:nvSpPr>
        <p:spPr>
          <a:xfrm>
            <a:off x="1194223" y="2905986"/>
            <a:ext cx="2028184" cy="2585323"/>
          </a:xfrm>
          <a:prstGeom prst="rect">
            <a:avLst/>
          </a:prstGeom>
          <a:noFill/>
        </p:spPr>
        <p:txBody>
          <a:bodyPr wrap="none" rtlCol="0">
            <a:spAutoFit/>
          </a:bodyPr>
          <a:lstStyle/>
          <a:p>
            <a:pPr algn="r"/>
            <a:r>
              <a:rPr lang="en-US" b="1" dirty="0">
                <a:latin typeface="Calibri" panose="020F0502020204030204" pitchFamily="34" charset="0"/>
              </a:rPr>
              <a:t>100s – 1Ks of </a:t>
            </a:r>
          </a:p>
          <a:p>
            <a:pPr algn="r"/>
            <a:r>
              <a:rPr lang="en-US" b="1" u="sng" dirty="0">
                <a:latin typeface="Calibri" panose="020F0502020204030204" pitchFamily="34" charset="0"/>
              </a:rPr>
              <a:t>taxa</a:t>
            </a:r>
          </a:p>
          <a:p>
            <a:pPr algn="r"/>
            <a:endParaRPr lang="en-US" b="1" dirty="0">
              <a:effectLst/>
              <a:latin typeface="Calibri" panose="020F0502020204030204" pitchFamily="34" charset="0"/>
            </a:endParaRPr>
          </a:p>
          <a:p>
            <a:pPr algn="r"/>
            <a:r>
              <a:rPr lang="en-US" b="1" dirty="0" smtClean="0">
                <a:effectLst/>
                <a:latin typeface="Calibri" panose="020F0502020204030204" pitchFamily="34" charset="0"/>
              </a:rPr>
              <a:t>1Ks – 10Ks of</a:t>
            </a:r>
          </a:p>
          <a:p>
            <a:pPr algn="r"/>
            <a:r>
              <a:rPr lang="en-US" b="1" u="sng" dirty="0" smtClean="0">
                <a:effectLst/>
                <a:latin typeface="Calibri" panose="020F0502020204030204" pitchFamily="34" charset="0"/>
              </a:rPr>
              <a:t>functional modules</a:t>
            </a:r>
          </a:p>
          <a:p>
            <a:pPr algn="r"/>
            <a:r>
              <a:rPr lang="en-US" b="1" dirty="0" smtClean="0">
                <a:effectLst/>
                <a:latin typeface="Calibri" panose="020F0502020204030204" pitchFamily="34" charset="0"/>
              </a:rPr>
              <a:t>(e.g. pathways)</a:t>
            </a:r>
          </a:p>
          <a:p>
            <a:pPr algn="r"/>
            <a:endParaRPr lang="en-US" b="1" dirty="0">
              <a:effectLst/>
              <a:latin typeface="Calibri" panose="020F0502020204030204" pitchFamily="34" charset="0"/>
            </a:endParaRPr>
          </a:p>
          <a:p>
            <a:pPr algn="r"/>
            <a:r>
              <a:rPr lang="en-US" b="1" dirty="0" smtClean="0">
                <a:effectLst/>
                <a:latin typeface="Calibri" panose="020F0502020204030204" pitchFamily="34" charset="0"/>
              </a:rPr>
              <a:t>100Ks – 1Ms of</a:t>
            </a:r>
          </a:p>
          <a:p>
            <a:pPr algn="r"/>
            <a:r>
              <a:rPr lang="en-US" b="1" u="sng" dirty="0" smtClean="0">
                <a:effectLst/>
                <a:latin typeface="Calibri" panose="020F0502020204030204" pitchFamily="34" charset="0"/>
              </a:rPr>
              <a:t>genes</a:t>
            </a:r>
            <a:endParaRPr lang="en-US" u="sng" dirty="0">
              <a:effectLst/>
              <a:latin typeface="Calibri" panose="020F0502020204030204" pitchFamily="34" charset="0"/>
            </a:endParaRPr>
          </a:p>
        </p:txBody>
      </p:sp>
      <p:sp>
        <p:nvSpPr>
          <p:cNvPr id="14" name="Rectangle 13"/>
          <p:cNvSpPr/>
          <p:nvPr/>
        </p:nvSpPr>
        <p:spPr bwMode="auto">
          <a:xfrm>
            <a:off x="6909223" y="2407947"/>
            <a:ext cx="762000" cy="3581400"/>
          </a:xfrm>
          <a:prstGeom prst="rect">
            <a:avLst/>
          </a:prstGeom>
          <a:solidFill>
            <a:schemeClr val="accent3">
              <a:lumMod val="50000"/>
            </a:scheme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l-GR" sz="2000" dirty="0" smtClean="0">
                <a:solidFill>
                  <a:schemeClr val="bg1"/>
                </a:solidFill>
                <a:latin typeface="Calibri" panose="020F0502020204030204" pitchFamily="34" charset="0"/>
              </a:rPr>
              <a:t>Σ</a:t>
            </a:r>
            <a:r>
              <a:rPr lang="en-US" sz="2000" baseline="-25000" dirty="0" smtClean="0">
                <a:solidFill>
                  <a:schemeClr val="bg1"/>
                </a:solidFill>
                <a:latin typeface="Calibri" panose="020F0502020204030204" pitchFamily="34" charset="0"/>
              </a:rPr>
              <a:t>M</a:t>
            </a:r>
            <a:r>
              <a:rPr lang="en-US" sz="2000" dirty="0" smtClean="0">
                <a:solidFill>
                  <a:schemeClr val="bg1"/>
                </a:solidFill>
                <a:latin typeface="Calibri" panose="020F0502020204030204" pitchFamily="34" charset="0"/>
              </a:rPr>
              <a:t>=</a:t>
            </a:r>
            <a:r>
              <a:rPr lang="en-US" sz="2000" i="1" dirty="0" smtClean="0">
                <a:solidFill>
                  <a:schemeClr val="bg1"/>
                </a:solidFill>
                <a:latin typeface="Calibri" panose="020F0502020204030204" pitchFamily="34" charset="0"/>
              </a:rPr>
              <a:t>k</a:t>
            </a:r>
            <a:endParaRPr kumimoji="0" lang="en-US" sz="2000" i="1" u="none" strike="noStrike" cap="none" normalizeH="0" baseline="0" dirty="0" smtClean="0">
              <a:ln>
                <a:noFill/>
              </a:ln>
              <a:solidFill>
                <a:schemeClr val="bg1"/>
              </a:solidFill>
              <a:effectLst/>
              <a:latin typeface="Calibri" panose="020F0502020204030204" pitchFamily="34" charset="0"/>
              <a:ea typeface="ＭＳ Ｐゴシック" pitchFamily="1" charset="-128"/>
            </a:endParaRPr>
          </a:p>
        </p:txBody>
      </p:sp>
      <p:sp>
        <p:nvSpPr>
          <p:cNvPr id="15" name="Rectangle 14"/>
          <p:cNvSpPr/>
          <p:nvPr/>
        </p:nvSpPr>
        <p:spPr bwMode="auto">
          <a:xfrm rot="16200000">
            <a:off x="5156623" y="3931948"/>
            <a:ext cx="1295400" cy="1600200"/>
          </a:xfrm>
          <a:prstGeom prst="rect">
            <a:avLst/>
          </a:prstGeom>
          <a:solidFill>
            <a:schemeClr val="tx1"/>
          </a:solidFill>
          <a:ln w="28575" cap="flat" cmpd="sng" algn="ctr">
            <a:noFill/>
            <a:prstDash val="solid"/>
            <a:round/>
            <a:headEnd type="none" w="med" len="med"/>
            <a:tailEnd type="none" w="med" len="med"/>
          </a:ln>
          <a:effectLst>
            <a:glow rad="101600">
              <a:schemeClr val="tx1">
                <a:alpha val="60000"/>
              </a:schemeClr>
            </a:glow>
          </a:effectLst>
        </p:spPr>
        <p:txBody>
          <a:bodyPr vert="vert"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9600" b="0" i="0" u="none" strike="noStrike" cap="none" normalizeH="0" baseline="0" dirty="0" smtClean="0">
                <a:ln>
                  <a:noFill/>
                </a:ln>
                <a:solidFill>
                  <a:schemeClr val="bg1"/>
                </a:solidFill>
                <a:effectLst/>
                <a:latin typeface="Calibri" panose="020F0502020204030204" pitchFamily="34" charset="0"/>
                <a:ea typeface="ＭＳ Ｐゴシック" pitchFamily="1" charset="-128"/>
              </a:rPr>
              <a:t>0</a:t>
            </a:r>
          </a:p>
        </p:txBody>
      </p:sp>
      <p:sp>
        <p:nvSpPr>
          <p:cNvPr id="16" name="Rectangle 15"/>
          <p:cNvSpPr/>
          <p:nvPr/>
        </p:nvSpPr>
        <p:spPr bwMode="auto">
          <a:xfrm rot="16200000">
            <a:off x="7057391" y="2598447"/>
            <a:ext cx="1371600" cy="1278466"/>
          </a:xfrm>
          <a:prstGeom prst="rect">
            <a:avLst/>
          </a:prstGeom>
          <a:solidFill>
            <a:schemeClr val="tx1"/>
          </a:solidFill>
          <a:ln w="28575" cap="flat" cmpd="sng" algn="ctr">
            <a:noFill/>
            <a:prstDash val="solid"/>
            <a:round/>
            <a:headEnd type="none" w="med" len="med"/>
            <a:tailEnd type="none" w="med" len="med"/>
          </a:ln>
          <a:effectLst>
            <a:glow rad="101600">
              <a:schemeClr val="tx1">
                <a:alpha val="60000"/>
              </a:schemeClr>
            </a:glow>
          </a:effectLst>
        </p:spPr>
        <p:txBody>
          <a:bodyPr vert="vert" wrap="square" lIns="91440" tIns="45720" rIns="91440" bIns="45720" numCol="1" rtlCol="0" anchor="ctr" anchorCtr="0" compatLnSpc="1">
            <a:prstTxWarp prst="textNoShape">
              <a:avLst/>
            </a:prstTxWarp>
          </a:bodyPr>
          <a:lstStyle/>
          <a:p>
            <a:pPr lvl="0" algn="ctr" eaLnBrk="0" fontAlgn="base" hangingPunct="0">
              <a:spcBef>
                <a:spcPct val="0"/>
              </a:spcBef>
              <a:spcAft>
                <a:spcPct val="0"/>
              </a:spcAft>
            </a:pPr>
            <a:r>
              <a:rPr lang="en-US" sz="9600" dirty="0">
                <a:solidFill>
                  <a:prstClr val="white"/>
                </a:solidFill>
                <a:latin typeface="Calibri" panose="020F0502020204030204" pitchFamily="34" charset="0"/>
                <a:ea typeface="ＭＳ Ｐゴシック" pitchFamily="1" charset="-128"/>
              </a:rPr>
              <a:t>0</a:t>
            </a:r>
          </a:p>
        </p:txBody>
      </p:sp>
      <p:sp>
        <p:nvSpPr>
          <p:cNvPr id="17" name="TextBox 16"/>
          <p:cNvSpPr txBox="1"/>
          <p:nvPr/>
        </p:nvSpPr>
        <p:spPr>
          <a:xfrm>
            <a:off x="3186702" y="1623861"/>
            <a:ext cx="1531510" cy="707886"/>
          </a:xfrm>
          <a:prstGeom prst="rect">
            <a:avLst/>
          </a:prstGeom>
          <a:noFill/>
        </p:spPr>
        <p:txBody>
          <a:bodyPr wrap="none" rtlCol="0">
            <a:spAutoFit/>
          </a:bodyPr>
          <a:lstStyle/>
          <a:p>
            <a:pPr algn="ctr"/>
            <a:r>
              <a:rPr lang="en-US" sz="2000" i="1" dirty="0" smtClean="0">
                <a:latin typeface="Calibri" panose="020F0502020204030204" pitchFamily="34" charset="0"/>
              </a:rPr>
              <a:t>M structured</a:t>
            </a:r>
          </a:p>
          <a:p>
            <a:pPr algn="ctr"/>
            <a:r>
              <a:rPr lang="en-US" sz="2000" i="1" dirty="0" smtClean="0">
                <a:latin typeface="Calibri" panose="020F0502020204030204" pitchFamily="34" charset="0"/>
              </a:rPr>
              <a:t>features</a:t>
            </a:r>
            <a:endParaRPr lang="en-US" sz="2000" dirty="0">
              <a:latin typeface="Calibri" panose="020F0502020204030204" pitchFamily="34" charset="0"/>
            </a:endParaRPr>
          </a:p>
        </p:txBody>
      </p:sp>
      <p:sp>
        <p:nvSpPr>
          <p:cNvPr id="18" name="TextBox 17"/>
          <p:cNvSpPr txBox="1"/>
          <p:nvPr/>
        </p:nvSpPr>
        <p:spPr>
          <a:xfrm>
            <a:off x="4754407" y="6141747"/>
            <a:ext cx="1011816" cy="400110"/>
          </a:xfrm>
          <a:prstGeom prst="rect">
            <a:avLst/>
          </a:prstGeom>
          <a:noFill/>
        </p:spPr>
        <p:txBody>
          <a:bodyPr wrap="none" rtlCol="0">
            <a:spAutoFit/>
          </a:bodyPr>
          <a:lstStyle/>
          <a:p>
            <a:pPr algn="ctr"/>
            <a:r>
              <a:rPr lang="en-US" sz="2000" i="1" dirty="0" smtClean="0">
                <a:latin typeface="Calibri" panose="020F0502020204030204" pitchFamily="34" charset="0"/>
              </a:rPr>
              <a:t>Sparsity</a:t>
            </a:r>
            <a:endParaRPr lang="en-US" sz="2000" dirty="0">
              <a:latin typeface="Calibri" panose="020F0502020204030204" pitchFamily="34" charset="0"/>
            </a:endParaRPr>
          </a:p>
        </p:txBody>
      </p:sp>
      <p:sp>
        <p:nvSpPr>
          <p:cNvPr id="19" name="TextBox 18"/>
          <p:cNvSpPr txBox="1"/>
          <p:nvPr/>
        </p:nvSpPr>
        <p:spPr>
          <a:xfrm>
            <a:off x="7287672" y="6141747"/>
            <a:ext cx="2364751" cy="400110"/>
          </a:xfrm>
          <a:prstGeom prst="rect">
            <a:avLst/>
          </a:prstGeom>
          <a:noFill/>
        </p:spPr>
        <p:txBody>
          <a:bodyPr wrap="none" rtlCol="0">
            <a:spAutoFit/>
          </a:bodyPr>
          <a:lstStyle/>
          <a:p>
            <a:pPr algn="ctr"/>
            <a:r>
              <a:rPr lang="en-US" sz="2000" i="1" dirty="0" smtClean="0">
                <a:latin typeface="Calibri" panose="020F0502020204030204" pitchFamily="34" charset="0"/>
              </a:rPr>
              <a:t>Large dynamic range</a:t>
            </a:r>
            <a:endParaRPr lang="en-US" sz="2000" dirty="0">
              <a:latin typeface="Calibri" panose="020F0502020204030204" pitchFamily="34" charset="0"/>
            </a:endParaRPr>
          </a:p>
        </p:txBody>
      </p:sp>
      <p:sp>
        <p:nvSpPr>
          <p:cNvPr id="20" name="Rectangle 19"/>
          <p:cNvSpPr/>
          <p:nvPr/>
        </p:nvSpPr>
        <p:spPr>
          <a:xfrm>
            <a:off x="4851823" y="2468463"/>
            <a:ext cx="2057400" cy="1446550"/>
          </a:xfrm>
          <a:prstGeom prst="rect">
            <a:avLst/>
          </a:prstGeom>
        </p:spPr>
        <p:txBody>
          <a:bodyPr wrap="square">
            <a:spAutoFit/>
          </a:bodyPr>
          <a:lstStyle/>
          <a:p>
            <a:pPr eaLnBrk="0" fontAlgn="base" hangingPunct="0">
              <a:spcBef>
                <a:spcPct val="0"/>
              </a:spcBef>
              <a:spcAft>
                <a:spcPct val="0"/>
              </a:spcAft>
            </a:pPr>
            <a:r>
              <a:rPr lang="en-US" sz="2400" dirty="0">
                <a:solidFill>
                  <a:schemeClr val="bg1"/>
                </a:solidFill>
                <a:latin typeface="Calibri" panose="020F0502020204030204" pitchFamily="34" charset="0"/>
                <a:ea typeface="ＭＳ Ｐゴシック" pitchFamily="1" charset="-128"/>
              </a:rPr>
              <a:t>Compositional </a:t>
            </a:r>
          </a:p>
          <a:p>
            <a:pPr eaLnBrk="0" fontAlgn="base" hangingPunct="0">
              <a:spcBef>
                <a:spcPct val="0"/>
              </a:spcBef>
              <a:spcAft>
                <a:spcPct val="0"/>
              </a:spcAft>
            </a:pPr>
            <a:r>
              <a:rPr lang="en-US" sz="2400" dirty="0">
                <a:solidFill>
                  <a:schemeClr val="bg1"/>
                </a:solidFill>
                <a:latin typeface="Calibri" panose="020F0502020204030204" pitchFamily="34" charset="0"/>
                <a:ea typeface="ＭＳ Ｐゴシック" pitchFamily="1" charset="-128"/>
              </a:rPr>
              <a:t>measurements</a:t>
            </a:r>
          </a:p>
          <a:p>
            <a:pPr eaLnBrk="0" fontAlgn="base" hangingPunct="0">
              <a:spcBef>
                <a:spcPct val="0"/>
              </a:spcBef>
              <a:spcAft>
                <a:spcPct val="0"/>
              </a:spcAft>
            </a:pPr>
            <a:r>
              <a:rPr lang="en-US" sz="2000" dirty="0">
                <a:solidFill>
                  <a:schemeClr val="bg1"/>
                </a:solidFill>
                <a:latin typeface="Calibri" panose="020F0502020204030204" pitchFamily="34" charset="0"/>
                <a:ea typeface="ＭＳ Ｐゴシック" pitchFamily="1" charset="-128"/>
              </a:rPr>
              <a:t>(e.g. %, copies </a:t>
            </a:r>
          </a:p>
          <a:p>
            <a:pPr eaLnBrk="0" fontAlgn="base" hangingPunct="0">
              <a:spcBef>
                <a:spcPct val="0"/>
              </a:spcBef>
              <a:spcAft>
                <a:spcPct val="0"/>
              </a:spcAft>
            </a:pPr>
            <a:r>
              <a:rPr lang="en-US" sz="2000" dirty="0">
                <a:solidFill>
                  <a:schemeClr val="bg1"/>
                </a:solidFill>
                <a:latin typeface="Calibri" panose="020F0502020204030204" pitchFamily="34" charset="0"/>
                <a:ea typeface="ＭＳ Ｐゴシック" pitchFamily="1" charset="-128"/>
              </a:rPr>
              <a:t>per million)</a:t>
            </a:r>
          </a:p>
        </p:txBody>
      </p:sp>
      <p:sp>
        <p:nvSpPr>
          <p:cNvPr id="22" name="Right Triangle 4"/>
          <p:cNvSpPr/>
          <p:nvPr/>
        </p:nvSpPr>
        <p:spPr>
          <a:xfrm>
            <a:off x="4775623" y="5608347"/>
            <a:ext cx="4876800" cy="381000"/>
          </a:xfrm>
          <a:custGeom>
            <a:avLst/>
            <a:gdLst/>
            <a:ahLst/>
            <a:cxnLst/>
            <a:rect l="l" t="t" r="r" b="b"/>
            <a:pathLst>
              <a:path w="4876800" h="381000">
                <a:moveTo>
                  <a:pt x="0" y="0"/>
                </a:moveTo>
                <a:lnTo>
                  <a:pt x="3962400" y="0"/>
                </a:lnTo>
                <a:lnTo>
                  <a:pt x="4876800" y="381000"/>
                </a:lnTo>
                <a:lnTo>
                  <a:pt x="3962400" y="381000"/>
                </a:lnTo>
                <a:lnTo>
                  <a:pt x="0" y="381000"/>
                </a:lnTo>
                <a:close/>
              </a:path>
            </a:pathLst>
          </a:custGeom>
          <a:solidFill>
            <a:schemeClr val="accent3">
              <a:lumMod val="50000"/>
            </a:scheme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en-US" sz="2000" dirty="0" smtClean="0">
                <a:solidFill>
                  <a:schemeClr val="bg1"/>
                </a:solidFill>
                <a:latin typeface="Calibri" panose="020F0502020204030204" pitchFamily="34" charset="0"/>
              </a:rPr>
              <a:t>10,000       1,000       100       10       1</a:t>
            </a:r>
            <a:endParaRPr lang="en-US" sz="2000" dirty="0">
              <a:solidFill>
                <a:schemeClr val="bg1"/>
              </a:solidFill>
              <a:latin typeface="Calibri" panose="020F0502020204030204" pitchFamily="34" charset="0"/>
            </a:endParaRPr>
          </a:p>
        </p:txBody>
      </p:sp>
      <p:sp>
        <p:nvSpPr>
          <p:cNvPr id="7" name="Rectangle 6"/>
          <p:cNvSpPr/>
          <p:nvPr/>
        </p:nvSpPr>
        <p:spPr bwMode="auto">
          <a:xfrm rot="16200000">
            <a:off x="2184823" y="3550947"/>
            <a:ext cx="3581400" cy="1295400"/>
          </a:xfrm>
          <a:prstGeom prst="rect">
            <a:avLst/>
          </a:prstGeom>
          <a:solidFill>
            <a:schemeClr val="accent1">
              <a:lumMod val="50000"/>
            </a:schemeClr>
          </a:solidFill>
          <a:ln w="28575" cap="flat" cmpd="sng" algn="ctr">
            <a:solidFill>
              <a:schemeClr val="bg1"/>
            </a:solidFill>
            <a:prstDash val="solid"/>
            <a:round/>
            <a:headEnd type="none" w="med" len="med"/>
            <a:tailEnd type="none" w="med" len="med"/>
          </a:ln>
          <a:effectLst/>
        </p:spPr>
        <p:txBody>
          <a:bodyPr vert="vert" wrap="square" lIns="274320" tIns="182880" rIns="91440" bIns="18288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400" dirty="0" smtClean="0">
                <a:solidFill>
                  <a:schemeClr val="bg1"/>
                </a:solidFill>
                <a:latin typeface="Calibri" panose="020F0502020204030204" pitchFamily="34" charset="0"/>
                <a:ea typeface="ＭＳ Ｐゴシック" pitchFamily="1" charset="-128"/>
              </a:rPr>
              <a:t>A1</a:t>
            </a:r>
          </a:p>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Calibri" panose="020F0502020204030204" pitchFamily="34" charset="0"/>
                <a:ea typeface="ＭＳ Ｐゴシック" pitchFamily="1" charset="-128"/>
              </a:rPr>
              <a:t>A1|B1</a:t>
            </a:r>
          </a:p>
          <a:p>
            <a:pPr marL="0" marR="0" indent="0" algn="l" defTabSz="914400" rtl="0" eaLnBrk="0" fontAlgn="base" latinLnBrk="0" hangingPunct="0">
              <a:lnSpc>
                <a:spcPct val="100000"/>
              </a:lnSpc>
              <a:spcBef>
                <a:spcPct val="0"/>
              </a:spcBef>
              <a:spcAft>
                <a:spcPct val="0"/>
              </a:spcAft>
              <a:buClrTx/>
              <a:buSzTx/>
              <a:buFontTx/>
              <a:buNone/>
              <a:tabLst/>
            </a:pPr>
            <a:r>
              <a:rPr lang="en-US" sz="2400" dirty="0" smtClean="0">
                <a:solidFill>
                  <a:schemeClr val="bg1"/>
                </a:solidFill>
                <a:latin typeface="Calibri" panose="020F0502020204030204" pitchFamily="34" charset="0"/>
                <a:ea typeface="ＭＳ Ｐゴシック" pitchFamily="1" charset="-128"/>
              </a:rPr>
              <a:t>A1|B2</a:t>
            </a:r>
          </a:p>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Calibri" panose="020F0502020204030204" pitchFamily="34" charset="0"/>
                <a:ea typeface="ＭＳ Ｐゴシック" pitchFamily="1" charset="-128"/>
              </a:rPr>
              <a:t>A2</a:t>
            </a:r>
          </a:p>
          <a:p>
            <a:pPr marL="0" marR="0" indent="0" algn="l" defTabSz="914400" rtl="0" eaLnBrk="0" fontAlgn="base" latinLnBrk="0" hangingPunct="0">
              <a:lnSpc>
                <a:spcPct val="100000"/>
              </a:lnSpc>
              <a:spcBef>
                <a:spcPct val="0"/>
              </a:spcBef>
              <a:spcAft>
                <a:spcPct val="0"/>
              </a:spcAft>
              <a:buClrTx/>
              <a:buSzTx/>
              <a:buFontTx/>
              <a:buNone/>
              <a:tabLst/>
            </a:pPr>
            <a:r>
              <a:rPr lang="en-US" sz="2400" dirty="0" smtClean="0">
                <a:solidFill>
                  <a:schemeClr val="bg1"/>
                </a:solidFill>
                <a:latin typeface="Calibri" panose="020F0502020204030204" pitchFamily="34" charset="0"/>
                <a:ea typeface="ＭＳ Ｐゴシック" pitchFamily="1" charset="-128"/>
              </a:rPr>
              <a:t>A2|B3</a:t>
            </a:r>
          </a:p>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Calibri" panose="020F0502020204030204" pitchFamily="34" charset="0"/>
                <a:ea typeface="ＭＳ Ｐゴシック" pitchFamily="1" charset="-128"/>
              </a:rPr>
              <a:t>A2|B4</a:t>
            </a:r>
          </a:p>
          <a:p>
            <a:pPr marL="0" marR="0" indent="0" algn="l" defTabSz="914400" rtl="0" eaLnBrk="0" fontAlgn="base" latinLnBrk="0" hangingPunct="0">
              <a:lnSpc>
                <a:spcPct val="100000"/>
              </a:lnSpc>
              <a:spcBef>
                <a:spcPct val="0"/>
              </a:spcBef>
              <a:spcAft>
                <a:spcPct val="0"/>
              </a:spcAft>
              <a:buClrTx/>
              <a:buSzTx/>
              <a:buFontTx/>
              <a:buNone/>
              <a:tabLst/>
            </a:pPr>
            <a:r>
              <a:rPr lang="en-US" sz="2400" dirty="0" smtClean="0">
                <a:solidFill>
                  <a:schemeClr val="bg1"/>
                </a:solidFill>
                <a:latin typeface="Calibri" panose="020F0502020204030204" pitchFamily="34" charset="0"/>
                <a:ea typeface="ＭＳ Ｐゴシック" pitchFamily="1" charset="-128"/>
              </a:rPr>
              <a:t>A3</a:t>
            </a:r>
          </a:p>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Calibri" panose="020F0502020204030204" pitchFamily="34" charset="0"/>
                <a:ea typeface="ＭＳ Ｐゴシック" pitchFamily="1" charset="-128"/>
              </a:rPr>
              <a:t>A3|B5</a:t>
            </a:r>
          </a:p>
          <a:p>
            <a:pPr marL="0" marR="0" indent="0" algn="l" defTabSz="914400" rtl="0" eaLnBrk="0" fontAlgn="base" latinLnBrk="0" hangingPunct="0">
              <a:lnSpc>
                <a:spcPct val="100000"/>
              </a:lnSpc>
              <a:spcBef>
                <a:spcPct val="0"/>
              </a:spcBef>
              <a:spcAft>
                <a:spcPct val="0"/>
              </a:spcAft>
              <a:buClrTx/>
              <a:buSzTx/>
              <a:buFontTx/>
              <a:buNone/>
              <a:tabLst/>
            </a:pPr>
            <a:r>
              <a:rPr lang="en-US" sz="2400" dirty="0" smtClean="0">
                <a:solidFill>
                  <a:schemeClr val="bg1"/>
                </a:solidFill>
                <a:latin typeface="Calibri" panose="020F0502020204030204" pitchFamily="34" charset="0"/>
                <a:ea typeface="ＭＳ Ｐゴシック" pitchFamily="1" charset="-128"/>
              </a:rPr>
              <a:t>A3|B6</a:t>
            </a:r>
            <a:endParaRPr kumimoji="0" lang="en-US" sz="2400" b="0" i="0" u="none" strike="noStrike" cap="none" normalizeH="0" baseline="0" dirty="0" smtClean="0">
              <a:ln>
                <a:noFill/>
              </a:ln>
              <a:solidFill>
                <a:schemeClr val="bg1"/>
              </a:solidFill>
              <a:effectLst/>
              <a:latin typeface="Calibri" panose="020F0502020204030204" pitchFamily="34" charset="0"/>
              <a:ea typeface="ＭＳ Ｐゴシック" pitchFamily="1" charset="-128"/>
            </a:endParaRPr>
          </a:p>
        </p:txBody>
      </p:sp>
      <p:sp>
        <p:nvSpPr>
          <p:cNvPr id="21" name="Rectangle 20"/>
          <p:cNvSpPr/>
          <p:nvPr/>
        </p:nvSpPr>
        <p:spPr bwMode="auto">
          <a:xfrm>
            <a:off x="4775623" y="1417347"/>
            <a:ext cx="4876800" cy="838200"/>
          </a:xfrm>
          <a:prstGeom prst="rect">
            <a:avLst/>
          </a:prstGeom>
          <a:solidFill>
            <a:schemeClr val="accent2">
              <a:lumMod val="75000"/>
            </a:scheme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Calibri" panose="020F0502020204030204" pitchFamily="34" charset="0"/>
                <a:ea typeface="ＭＳ Ｐゴシック" pitchFamily="1" charset="-128"/>
              </a:rPr>
              <a:t>sample metadata</a:t>
            </a:r>
          </a:p>
          <a:p>
            <a:pPr marL="0" marR="0" indent="0" algn="ctr" defTabSz="914400" rtl="0" eaLnBrk="0" fontAlgn="base" latinLnBrk="0" hangingPunct="0">
              <a:lnSpc>
                <a:spcPct val="100000"/>
              </a:lnSpc>
              <a:spcBef>
                <a:spcPct val="0"/>
              </a:spcBef>
              <a:spcAft>
                <a:spcPct val="0"/>
              </a:spcAft>
              <a:buClrTx/>
              <a:buSzTx/>
              <a:buFontTx/>
              <a:buNone/>
              <a:tabLst/>
            </a:pPr>
            <a:r>
              <a:rPr lang="en-US" sz="2000" dirty="0" smtClean="0">
                <a:solidFill>
                  <a:schemeClr val="bg1"/>
                </a:solidFill>
                <a:latin typeface="Calibri" panose="020F0502020204030204" pitchFamily="34" charset="0"/>
                <a:ea typeface="ＭＳ Ｐゴシック" pitchFamily="1" charset="-128"/>
              </a:rPr>
              <a:t>(e.g. subject, diagnosis, environment type)</a:t>
            </a:r>
            <a:endParaRPr kumimoji="0" lang="en-US" sz="2000" b="0" i="0" u="none" strike="noStrike" cap="none" normalizeH="0" baseline="0" dirty="0" smtClean="0">
              <a:ln>
                <a:noFill/>
              </a:ln>
              <a:solidFill>
                <a:schemeClr val="bg1"/>
              </a:solidFill>
              <a:effectLst/>
              <a:latin typeface="Calibri" panose="020F0502020204030204" pitchFamily="34" charset="0"/>
              <a:ea typeface="ＭＳ Ｐゴシック" pitchFamily="1" charset="-128"/>
            </a:endParaRPr>
          </a:p>
        </p:txBody>
      </p:sp>
    </p:spTree>
    <p:extLst>
      <p:ext uri="{BB962C8B-B14F-4D97-AF65-F5344CB8AC3E}">
        <p14:creationId xmlns:p14="http://schemas.microsoft.com/office/powerpoint/2010/main" val="29177196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500"/>
                                        <p:tgtEl>
                                          <p:spTgt spid="15"/>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11" grpId="0"/>
      <p:bldP spid="12" grpId="0"/>
      <p:bldP spid="13" grpId="0"/>
      <p:bldP spid="14" grpId="0" animBg="1"/>
      <p:bldP spid="15" grpId="0" animBg="1"/>
      <p:bldP spid="16" grpId="0" animBg="1"/>
      <p:bldP spid="17" grpId="0"/>
      <p:bldP spid="18" grpId="0"/>
      <p:bldP spid="19" grpId="0"/>
      <p:bldP spid="20" grpId="0"/>
      <p:bldP spid="22" grpId="0" animBg="1"/>
      <p:bldP spid="7" grpId="0" animBg="1"/>
      <p:bldP spid="2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a:t>
            </a:r>
            <a:r>
              <a:rPr lang="en-US" dirty="0" err="1" smtClean="0"/>
              <a:t>microbiome</a:t>
            </a:r>
            <a:r>
              <a:rPr lang="en-US" dirty="0" smtClean="0"/>
              <a:t> data are </a:t>
            </a:r>
            <a:r>
              <a:rPr lang="en-US" u="sng" dirty="0" smtClean="0"/>
              <a:t>compositional</a:t>
            </a:r>
            <a:endParaRPr lang="en-US" u="sng" dirty="0"/>
          </a:p>
        </p:txBody>
      </p:sp>
      <p:sp>
        <p:nvSpPr>
          <p:cNvPr id="4" name="Date Placeholder 3"/>
          <p:cNvSpPr>
            <a:spLocks noGrp="1"/>
          </p:cNvSpPr>
          <p:nvPr>
            <p:ph type="dt" sz="half" idx="10"/>
          </p:nvPr>
        </p:nvSpPr>
        <p:spPr/>
        <p:txBody>
          <a:bodyPr/>
          <a:lstStyle/>
          <a:p>
            <a:fld id="{F61C376A-F598-5B4F-A8D5-A35E8E160FA5}" type="datetime1">
              <a:rPr lang="en-US" smtClean="0"/>
              <a:t>4/24/2019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48</a:t>
            </a:fld>
            <a:endParaRPr lang="en-US"/>
          </a:p>
        </p:txBody>
      </p:sp>
      <p:sp>
        <p:nvSpPr>
          <p:cNvPr id="13" name="Rounded Rectangle 12"/>
          <p:cNvSpPr/>
          <p:nvPr/>
        </p:nvSpPr>
        <p:spPr>
          <a:xfrm>
            <a:off x="2797966" y="1600200"/>
            <a:ext cx="1371600" cy="381000"/>
          </a:xfrm>
          <a:prstGeom prst="roundRect">
            <a:avLst>
              <a:gd name="adj" fmla="val 50000"/>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797966" y="2111829"/>
            <a:ext cx="1371600" cy="381000"/>
          </a:xfrm>
          <a:prstGeom prst="roundRect">
            <a:avLst>
              <a:gd name="adj" fmla="val 50000"/>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2797966" y="2623458"/>
            <a:ext cx="1371600" cy="381000"/>
          </a:xfrm>
          <a:prstGeom prst="roundRect">
            <a:avLst>
              <a:gd name="adj" fmla="val 50000"/>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97966" y="3135087"/>
            <a:ext cx="1371600" cy="381000"/>
          </a:xfrm>
          <a:prstGeom prst="roundRect">
            <a:avLst>
              <a:gd name="adj" fmla="val 50000"/>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2797966" y="3646716"/>
            <a:ext cx="1371600" cy="381000"/>
          </a:xfrm>
          <a:prstGeom prst="roundRect">
            <a:avLst>
              <a:gd name="adj" fmla="val 50000"/>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2797966" y="4158345"/>
            <a:ext cx="1371600" cy="381000"/>
          </a:xfrm>
          <a:prstGeom prst="roundRect">
            <a:avLst>
              <a:gd name="adj" fmla="val 50000"/>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2797966" y="5181600"/>
            <a:ext cx="1371600" cy="381000"/>
          </a:xfrm>
          <a:prstGeom prst="roundRect">
            <a:avLst>
              <a:gd name="adj" fmla="val 50000"/>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2797966" y="4669974"/>
            <a:ext cx="1371600" cy="381000"/>
          </a:xfrm>
          <a:prstGeom prst="roundRect">
            <a:avLst>
              <a:gd name="adj" fmla="val 50000"/>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4297027" y="1600200"/>
            <a:ext cx="1371600" cy="381000"/>
          </a:xfrm>
          <a:prstGeom prst="roundRect">
            <a:avLst>
              <a:gd name="adj" fmla="val 50000"/>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4297027" y="2111829"/>
            <a:ext cx="1371600" cy="381000"/>
          </a:xfrm>
          <a:prstGeom prst="roundRect">
            <a:avLst>
              <a:gd name="adj" fmla="val 50000"/>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4297027" y="2623458"/>
            <a:ext cx="1371600" cy="381000"/>
          </a:xfrm>
          <a:prstGeom prst="roundRect">
            <a:avLst>
              <a:gd name="adj" fmla="val 50000"/>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4297027" y="3135087"/>
            <a:ext cx="1371600" cy="381000"/>
          </a:xfrm>
          <a:prstGeom prst="roundRect">
            <a:avLst>
              <a:gd name="adj" fmla="val 50000"/>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4297027" y="3646716"/>
            <a:ext cx="1371600" cy="381000"/>
          </a:xfrm>
          <a:prstGeom prst="roundRect">
            <a:avLst>
              <a:gd name="adj" fmla="val 50000"/>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4297027" y="4158345"/>
            <a:ext cx="1371600" cy="381000"/>
          </a:xfrm>
          <a:prstGeom prst="roundRect">
            <a:avLst>
              <a:gd name="adj" fmla="val 50000"/>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4297027" y="5181600"/>
            <a:ext cx="1371600" cy="381000"/>
          </a:xfrm>
          <a:prstGeom prst="roundRect">
            <a:avLst>
              <a:gd name="adj" fmla="val 50000"/>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4297027" y="4669974"/>
            <a:ext cx="1371600" cy="381000"/>
          </a:xfrm>
          <a:prstGeom prst="roundRect">
            <a:avLst>
              <a:gd name="adj" fmla="val 50000"/>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6379366" y="1600200"/>
            <a:ext cx="1371600" cy="381000"/>
          </a:xfrm>
          <a:prstGeom prst="roundRect">
            <a:avLst>
              <a:gd name="adj" fmla="val 50000"/>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6379366" y="2111829"/>
            <a:ext cx="1371600" cy="381000"/>
          </a:xfrm>
          <a:prstGeom prst="roundRect">
            <a:avLst>
              <a:gd name="adj" fmla="val 50000"/>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6379366" y="2623458"/>
            <a:ext cx="1371600" cy="381000"/>
          </a:xfrm>
          <a:prstGeom prst="roundRect">
            <a:avLst>
              <a:gd name="adj" fmla="val 50000"/>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6379366" y="3135087"/>
            <a:ext cx="1371600" cy="381000"/>
          </a:xfrm>
          <a:prstGeom prst="roundRect">
            <a:avLst>
              <a:gd name="adj" fmla="val 50000"/>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7878427" y="1600200"/>
            <a:ext cx="1371600" cy="381000"/>
          </a:xfrm>
          <a:prstGeom prst="roundRect">
            <a:avLst>
              <a:gd name="adj" fmla="val 50000"/>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7878427" y="2111829"/>
            <a:ext cx="1371600" cy="381000"/>
          </a:xfrm>
          <a:prstGeom prst="roundRect">
            <a:avLst>
              <a:gd name="adj" fmla="val 50000"/>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7878427" y="2623458"/>
            <a:ext cx="1371600" cy="381000"/>
          </a:xfrm>
          <a:prstGeom prst="roundRect">
            <a:avLst>
              <a:gd name="adj" fmla="val 50000"/>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7878427" y="3135087"/>
            <a:ext cx="1371600" cy="381000"/>
          </a:xfrm>
          <a:prstGeom prst="roundRect">
            <a:avLst>
              <a:gd name="adj" fmla="val 50000"/>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3"/>
          <p:cNvPicPr>
            <a:picLocks noChangeAspect="1" noChangeArrowheads="1"/>
          </p:cNvPicPr>
          <p:nvPr/>
        </p:nvPicPr>
        <p:blipFill>
          <a:blip r:embed="rId3"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20329" y="1675501"/>
            <a:ext cx="937263" cy="22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3"/>
          <p:cNvPicPr>
            <a:picLocks noChangeAspect="1" noChangeArrowheads="1"/>
          </p:cNvPicPr>
          <p:nvPr/>
        </p:nvPicPr>
        <p:blipFill>
          <a:blip r:embed="rId3"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26566" y="2191791"/>
            <a:ext cx="937263" cy="22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3"/>
          <p:cNvPicPr>
            <a:picLocks noChangeAspect="1" noChangeArrowheads="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90992" y="1676400"/>
            <a:ext cx="937263" cy="22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3"/>
          <p:cNvPicPr>
            <a:picLocks noChangeAspect="1" noChangeArrowheads="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97229" y="2192690"/>
            <a:ext cx="937263" cy="22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3"/>
          <p:cNvPicPr>
            <a:picLocks noChangeAspect="1" noChangeArrowheads="1"/>
          </p:cNvPicPr>
          <p:nvPr/>
        </p:nvPicPr>
        <p:blipFill>
          <a:blip r:embed="rId3"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07966" y="1676400"/>
            <a:ext cx="937263" cy="22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3"/>
          <p:cNvPicPr>
            <a:picLocks noChangeAspect="1" noChangeArrowheads="1"/>
          </p:cNvPicPr>
          <p:nvPr/>
        </p:nvPicPr>
        <p:blipFill>
          <a:blip r:embed="rId3"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14203" y="2192690"/>
            <a:ext cx="937263" cy="22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3"/>
          <p:cNvPicPr>
            <a:picLocks noChangeAspect="1" noChangeArrowheads="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02866" y="1676400"/>
            <a:ext cx="937263" cy="22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3"/>
          <p:cNvPicPr>
            <a:picLocks noChangeAspect="1" noChangeArrowheads="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09103" y="2192690"/>
            <a:ext cx="937263" cy="22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Rectangle 51"/>
          <p:cNvSpPr/>
          <p:nvPr/>
        </p:nvSpPr>
        <p:spPr>
          <a:xfrm>
            <a:off x="2712757" y="1009842"/>
            <a:ext cx="3108416" cy="461665"/>
          </a:xfrm>
          <a:prstGeom prst="rect">
            <a:avLst/>
          </a:prstGeom>
        </p:spPr>
        <p:txBody>
          <a:bodyPr wrap="none">
            <a:spAutoFit/>
          </a:bodyPr>
          <a:lstStyle/>
          <a:p>
            <a:pPr lvl="0" algn="ctr"/>
            <a:r>
              <a:rPr lang="en-US" sz="2400" u="sng" dirty="0" smtClean="0"/>
              <a:t>Microbial Community 1</a:t>
            </a:r>
            <a:endParaRPr lang="en-US" sz="2400" u="sng" dirty="0"/>
          </a:p>
        </p:txBody>
      </p:sp>
      <p:sp>
        <p:nvSpPr>
          <p:cNvPr id="53" name="Rectangle 52"/>
          <p:cNvSpPr/>
          <p:nvPr/>
        </p:nvSpPr>
        <p:spPr>
          <a:xfrm>
            <a:off x="6264681" y="1009842"/>
            <a:ext cx="3108416" cy="461665"/>
          </a:xfrm>
          <a:prstGeom prst="rect">
            <a:avLst/>
          </a:prstGeom>
        </p:spPr>
        <p:txBody>
          <a:bodyPr wrap="none">
            <a:spAutoFit/>
          </a:bodyPr>
          <a:lstStyle/>
          <a:p>
            <a:pPr lvl="0" algn="ctr"/>
            <a:r>
              <a:rPr lang="en-US" sz="2400" u="sng" dirty="0"/>
              <a:t>Microbial Community </a:t>
            </a:r>
            <a:r>
              <a:rPr lang="en-US" sz="2400" u="sng" dirty="0" smtClean="0"/>
              <a:t>2</a:t>
            </a:r>
            <a:endParaRPr lang="en-US" sz="2400" u="sng" dirty="0"/>
          </a:p>
        </p:txBody>
      </p:sp>
      <p:sp>
        <p:nvSpPr>
          <p:cNvPr id="54" name="Rectangle 53"/>
          <p:cNvSpPr/>
          <p:nvPr/>
        </p:nvSpPr>
        <p:spPr>
          <a:xfrm>
            <a:off x="6321941" y="4724400"/>
            <a:ext cx="2993897" cy="830997"/>
          </a:xfrm>
          <a:prstGeom prst="rect">
            <a:avLst/>
          </a:prstGeom>
        </p:spPr>
        <p:txBody>
          <a:bodyPr wrap="none">
            <a:spAutoFit/>
          </a:bodyPr>
          <a:lstStyle/>
          <a:p>
            <a:pPr lvl="0" algn="ctr"/>
            <a:r>
              <a:rPr lang="en-US" sz="2400" dirty="0" smtClean="0"/>
              <a:t># of reads ≪ # of cells</a:t>
            </a:r>
          </a:p>
          <a:p>
            <a:pPr lvl="0" algn="ctr"/>
            <a:r>
              <a:rPr lang="en-US" sz="2400" dirty="0" smtClean="0"/>
              <a:t>(</a:t>
            </a:r>
            <a:r>
              <a:rPr lang="en-US" sz="2400" b="1" dirty="0" smtClean="0"/>
              <a:t>millions</a:t>
            </a:r>
            <a:r>
              <a:rPr lang="en-US" sz="2400" dirty="0" smtClean="0"/>
              <a:t> </a:t>
            </a:r>
            <a:r>
              <a:rPr lang="en-US" sz="2400" dirty="0" err="1" smtClean="0"/>
              <a:t>vs</a:t>
            </a:r>
            <a:r>
              <a:rPr lang="en-US" sz="2400" dirty="0" smtClean="0"/>
              <a:t> </a:t>
            </a:r>
            <a:r>
              <a:rPr lang="en-US" sz="2400" b="1" dirty="0" smtClean="0"/>
              <a:t>billions</a:t>
            </a:r>
            <a:r>
              <a:rPr lang="en-US" sz="2400" dirty="0" smtClean="0"/>
              <a:t>)</a:t>
            </a:r>
          </a:p>
        </p:txBody>
      </p:sp>
      <p:sp>
        <p:nvSpPr>
          <p:cNvPr id="55" name="Rectangle 54"/>
          <p:cNvSpPr/>
          <p:nvPr/>
        </p:nvSpPr>
        <p:spPr>
          <a:xfrm>
            <a:off x="6041768" y="5638800"/>
            <a:ext cx="3554243" cy="830997"/>
          </a:xfrm>
          <a:prstGeom prst="rect">
            <a:avLst/>
          </a:prstGeom>
        </p:spPr>
        <p:txBody>
          <a:bodyPr wrap="none">
            <a:spAutoFit/>
          </a:bodyPr>
          <a:lstStyle/>
          <a:p>
            <a:pPr lvl="0" algn="ctr"/>
            <a:r>
              <a:rPr lang="en-US" sz="2400" dirty="0"/>
              <a:t>R</a:t>
            </a:r>
            <a:r>
              <a:rPr lang="en-US" sz="2400" dirty="0" smtClean="0"/>
              <a:t>andom sampling suggests</a:t>
            </a:r>
          </a:p>
          <a:p>
            <a:pPr lvl="0" algn="ctr"/>
            <a:r>
              <a:rPr lang="en-US" sz="2400" dirty="0" smtClean="0"/>
              <a:t>Proportions, not counts</a:t>
            </a:r>
          </a:p>
        </p:txBody>
      </p:sp>
      <p:sp>
        <p:nvSpPr>
          <p:cNvPr id="56" name="Rectangle 55"/>
          <p:cNvSpPr/>
          <p:nvPr/>
        </p:nvSpPr>
        <p:spPr>
          <a:xfrm>
            <a:off x="6250928" y="3837216"/>
            <a:ext cx="3135923" cy="830997"/>
          </a:xfrm>
          <a:prstGeom prst="rect">
            <a:avLst/>
          </a:prstGeom>
        </p:spPr>
        <p:txBody>
          <a:bodyPr wrap="none">
            <a:spAutoFit/>
          </a:bodyPr>
          <a:lstStyle/>
          <a:p>
            <a:pPr lvl="0" algn="ctr"/>
            <a:r>
              <a:rPr lang="en-US" sz="2400" dirty="0" smtClean="0"/>
              <a:t>Fixed sequencing depth</a:t>
            </a:r>
          </a:p>
          <a:p>
            <a:pPr lvl="0" algn="ctr"/>
            <a:r>
              <a:rPr lang="en-US" sz="2400" dirty="0" smtClean="0"/>
              <a:t>(here, 4 reads/sample)</a:t>
            </a:r>
          </a:p>
        </p:txBody>
      </p:sp>
    </p:spTree>
    <p:extLst>
      <p:ext uri="{BB962C8B-B14F-4D97-AF65-F5344CB8AC3E}">
        <p14:creationId xmlns:p14="http://schemas.microsoft.com/office/powerpoint/2010/main" val="405881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500"/>
                                        <p:tgtEl>
                                          <p:spTgt spid="2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fade">
                                      <p:cBhvr>
                                        <p:cTn id="65" dur="500"/>
                                        <p:tgtEl>
                                          <p:spTgt spid="3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fade">
                                      <p:cBhvr>
                                        <p:cTn id="68" dur="500"/>
                                        <p:tgtEl>
                                          <p:spTgt spid="3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fade">
                                      <p:cBhvr>
                                        <p:cTn id="71" dur="500"/>
                                        <p:tgtEl>
                                          <p:spTgt spid="38"/>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fade">
                                      <p:cBhvr>
                                        <p:cTn id="80" dur="500"/>
                                        <p:tgtEl>
                                          <p:spTgt spid="41"/>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2"/>
                                        </p:tgtEl>
                                        <p:attrNameLst>
                                          <p:attrName>style.visibility</p:attrName>
                                        </p:attrNameLst>
                                      </p:cBhvr>
                                      <p:to>
                                        <p:strVal val="visible"/>
                                      </p:to>
                                    </p:set>
                                    <p:animEffect transition="in" filter="fade">
                                      <p:cBhvr>
                                        <p:cTn id="83" dur="500"/>
                                        <p:tgtEl>
                                          <p:spTgt spid="42"/>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3"/>
                                        </p:tgtEl>
                                        <p:attrNameLst>
                                          <p:attrName>style.visibility</p:attrName>
                                        </p:attrNameLst>
                                      </p:cBhvr>
                                      <p:to>
                                        <p:strVal val="visible"/>
                                      </p:to>
                                    </p:set>
                                    <p:animEffect transition="in" filter="fade">
                                      <p:cBhvr>
                                        <p:cTn id="86" dur="500"/>
                                        <p:tgtEl>
                                          <p:spTgt spid="43"/>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44"/>
                                        </p:tgtEl>
                                        <p:attrNameLst>
                                          <p:attrName>style.visibility</p:attrName>
                                        </p:attrNameLst>
                                      </p:cBhvr>
                                      <p:to>
                                        <p:strVal val="visible"/>
                                      </p:to>
                                    </p:set>
                                    <p:animEffect transition="in" filter="fade">
                                      <p:cBhvr>
                                        <p:cTn id="91" dur="500"/>
                                        <p:tgtEl>
                                          <p:spTgt spid="44"/>
                                        </p:tgtEl>
                                      </p:cBhvr>
                                    </p:animEffect>
                                  </p:childTnLst>
                                </p:cTn>
                              </p:par>
                              <p:par>
                                <p:cTn id="92" presetID="10" presetClass="entr" presetSubtype="0" fill="hold" nodeType="withEffect">
                                  <p:stCondLst>
                                    <p:cond delay="0"/>
                                  </p:stCondLst>
                                  <p:childTnLst>
                                    <p:set>
                                      <p:cBhvr>
                                        <p:cTn id="93" dur="1" fill="hold">
                                          <p:stCondLst>
                                            <p:cond delay="0"/>
                                          </p:stCondLst>
                                        </p:cTn>
                                        <p:tgtEl>
                                          <p:spTgt spid="45"/>
                                        </p:tgtEl>
                                        <p:attrNameLst>
                                          <p:attrName>style.visibility</p:attrName>
                                        </p:attrNameLst>
                                      </p:cBhvr>
                                      <p:to>
                                        <p:strVal val="visible"/>
                                      </p:to>
                                    </p:set>
                                    <p:animEffect transition="in" filter="fade">
                                      <p:cBhvr>
                                        <p:cTn id="94" dur="500"/>
                                        <p:tgtEl>
                                          <p:spTgt spid="45"/>
                                        </p:tgtEl>
                                      </p:cBhvr>
                                    </p:animEffect>
                                  </p:childTnLst>
                                </p:cTn>
                              </p:par>
                              <p:par>
                                <p:cTn id="95" presetID="10" presetClass="entr" presetSubtype="0" fill="hold" nodeType="withEffect">
                                  <p:stCondLst>
                                    <p:cond delay="0"/>
                                  </p:stCondLst>
                                  <p:childTnLst>
                                    <p:set>
                                      <p:cBhvr>
                                        <p:cTn id="96" dur="1" fill="hold">
                                          <p:stCondLst>
                                            <p:cond delay="0"/>
                                          </p:stCondLst>
                                        </p:cTn>
                                        <p:tgtEl>
                                          <p:spTgt spid="46"/>
                                        </p:tgtEl>
                                        <p:attrNameLst>
                                          <p:attrName>style.visibility</p:attrName>
                                        </p:attrNameLst>
                                      </p:cBhvr>
                                      <p:to>
                                        <p:strVal val="visible"/>
                                      </p:to>
                                    </p:set>
                                    <p:animEffect transition="in" filter="fade">
                                      <p:cBhvr>
                                        <p:cTn id="97" dur="500"/>
                                        <p:tgtEl>
                                          <p:spTgt spid="46"/>
                                        </p:tgtEl>
                                      </p:cBhvr>
                                    </p:animEffect>
                                  </p:childTnLst>
                                </p:cTn>
                              </p:par>
                              <p:par>
                                <p:cTn id="98" presetID="10" presetClass="entr" presetSubtype="0" fill="hold" nodeType="withEffect">
                                  <p:stCondLst>
                                    <p:cond delay="0"/>
                                  </p:stCondLst>
                                  <p:childTnLst>
                                    <p:set>
                                      <p:cBhvr>
                                        <p:cTn id="99" dur="1" fill="hold">
                                          <p:stCondLst>
                                            <p:cond delay="0"/>
                                          </p:stCondLst>
                                        </p:cTn>
                                        <p:tgtEl>
                                          <p:spTgt spid="47"/>
                                        </p:tgtEl>
                                        <p:attrNameLst>
                                          <p:attrName>style.visibility</p:attrName>
                                        </p:attrNameLst>
                                      </p:cBhvr>
                                      <p:to>
                                        <p:strVal val="visible"/>
                                      </p:to>
                                    </p:set>
                                    <p:animEffect transition="in" filter="fade">
                                      <p:cBhvr>
                                        <p:cTn id="100" dur="500"/>
                                        <p:tgtEl>
                                          <p:spTgt spid="47"/>
                                        </p:tgtEl>
                                      </p:cBhvr>
                                    </p:animEffect>
                                  </p:childTnLst>
                                </p:cTn>
                              </p:par>
                              <p:par>
                                <p:cTn id="101" presetID="10" presetClass="entr" presetSubtype="0" fill="hold" nodeType="withEffect">
                                  <p:stCondLst>
                                    <p:cond delay="0"/>
                                  </p:stCondLst>
                                  <p:childTnLst>
                                    <p:set>
                                      <p:cBhvr>
                                        <p:cTn id="102" dur="1" fill="hold">
                                          <p:stCondLst>
                                            <p:cond delay="0"/>
                                          </p:stCondLst>
                                        </p:cTn>
                                        <p:tgtEl>
                                          <p:spTgt spid="48"/>
                                        </p:tgtEl>
                                        <p:attrNameLst>
                                          <p:attrName>style.visibility</p:attrName>
                                        </p:attrNameLst>
                                      </p:cBhvr>
                                      <p:to>
                                        <p:strVal val="visible"/>
                                      </p:to>
                                    </p:set>
                                    <p:animEffect transition="in" filter="fade">
                                      <p:cBhvr>
                                        <p:cTn id="103" dur="500"/>
                                        <p:tgtEl>
                                          <p:spTgt spid="48"/>
                                        </p:tgtEl>
                                      </p:cBhvr>
                                    </p:animEffect>
                                  </p:childTnLst>
                                </p:cTn>
                              </p:par>
                              <p:par>
                                <p:cTn id="104" presetID="10" presetClass="entr" presetSubtype="0" fill="hold" nodeType="withEffect">
                                  <p:stCondLst>
                                    <p:cond delay="0"/>
                                  </p:stCondLst>
                                  <p:childTnLst>
                                    <p:set>
                                      <p:cBhvr>
                                        <p:cTn id="105" dur="1" fill="hold">
                                          <p:stCondLst>
                                            <p:cond delay="0"/>
                                          </p:stCondLst>
                                        </p:cTn>
                                        <p:tgtEl>
                                          <p:spTgt spid="49"/>
                                        </p:tgtEl>
                                        <p:attrNameLst>
                                          <p:attrName>style.visibility</p:attrName>
                                        </p:attrNameLst>
                                      </p:cBhvr>
                                      <p:to>
                                        <p:strVal val="visible"/>
                                      </p:to>
                                    </p:set>
                                    <p:animEffect transition="in" filter="fade">
                                      <p:cBhvr>
                                        <p:cTn id="106" dur="500"/>
                                        <p:tgtEl>
                                          <p:spTgt spid="49"/>
                                        </p:tgtEl>
                                      </p:cBhvr>
                                    </p:animEffect>
                                  </p:childTnLst>
                                </p:cTn>
                              </p:par>
                              <p:par>
                                <p:cTn id="107" presetID="10" presetClass="entr" presetSubtype="0" fill="hold" nodeType="withEffect">
                                  <p:stCondLst>
                                    <p:cond delay="0"/>
                                  </p:stCondLst>
                                  <p:childTnLst>
                                    <p:set>
                                      <p:cBhvr>
                                        <p:cTn id="108" dur="1" fill="hold">
                                          <p:stCondLst>
                                            <p:cond delay="0"/>
                                          </p:stCondLst>
                                        </p:cTn>
                                        <p:tgtEl>
                                          <p:spTgt spid="50"/>
                                        </p:tgtEl>
                                        <p:attrNameLst>
                                          <p:attrName>style.visibility</p:attrName>
                                        </p:attrNameLst>
                                      </p:cBhvr>
                                      <p:to>
                                        <p:strVal val="visible"/>
                                      </p:to>
                                    </p:set>
                                    <p:animEffect transition="in" filter="fade">
                                      <p:cBhvr>
                                        <p:cTn id="109" dur="500"/>
                                        <p:tgtEl>
                                          <p:spTgt spid="50"/>
                                        </p:tgtEl>
                                      </p:cBhvr>
                                    </p:animEffect>
                                  </p:childTnLst>
                                </p:cTn>
                              </p:par>
                              <p:par>
                                <p:cTn id="110" presetID="10" presetClass="entr" presetSubtype="0" fill="hold" nodeType="withEffect">
                                  <p:stCondLst>
                                    <p:cond delay="0"/>
                                  </p:stCondLst>
                                  <p:childTnLst>
                                    <p:set>
                                      <p:cBhvr>
                                        <p:cTn id="111" dur="1" fill="hold">
                                          <p:stCondLst>
                                            <p:cond delay="0"/>
                                          </p:stCondLst>
                                        </p:cTn>
                                        <p:tgtEl>
                                          <p:spTgt spid="51"/>
                                        </p:tgtEl>
                                        <p:attrNameLst>
                                          <p:attrName>style.visibility</p:attrName>
                                        </p:attrNameLst>
                                      </p:cBhvr>
                                      <p:to>
                                        <p:strVal val="visible"/>
                                      </p:to>
                                    </p:set>
                                    <p:animEffect transition="in" filter="fade">
                                      <p:cBhvr>
                                        <p:cTn id="112" dur="500"/>
                                        <p:tgtEl>
                                          <p:spTgt spid="51"/>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56"/>
                                        </p:tgtEl>
                                        <p:attrNameLst>
                                          <p:attrName>style.visibility</p:attrName>
                                        </p:attrNameLst>
                                      </p:cBhvr>
                                      <p:to>
                                        <p:strVal val="visible"/>
                                      </p:to>
                                    </p:set>
                                    <p:animEffect transition="in" filter="fade">
                                      <p:cBhvr>
                                        <p:cTn id="115" dur="500"/>
                                        <p:tgtEl>
                                          <p:spTgt spid="56"/>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54"/>
                                        </p:tgtEl>
                                        <p:attrNameLst>
                                          <p:attrName>style.visibility</p:attrName>
                                        </p:attrNameLst>
                                      </p:cBhvr>
                                      <p:to>
                                        <p:strVal val="visible"/>
                                      </p:to>
                                    </p:set>
                                    <p:animEffect transition="in" filter="fade">
                                      <p:cBhvr>
                                        <p:cTn id="120" dur="500"/>
                                        <p:tgtEl>
                                          <p:spTgt spid="54"/>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55"/>
                                        </p:tgtEl>
                                        <p:attrNameLst>
                                          <p:attrName>style.visibility</p:attrName>
                                        </p:attrNameLst>
                                      </p:cBhvr>
                                      <p:to>
                                        <p:strVal val="visible"/>
                                      </p:to>
                                    </p:set>
                                    <p:animEffect transition="in" filter="fade">
                                      <p:cBhvr>
                                        <p:cTn id="12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6" grpId="0" animBg="1"/>
      <p:bldP spid="37" grpId="0" animBg="1"/>
      <p:bldP spid="38" grpId="0" animBg="1"/>
      <p:bldP spid="39" grpId="0" animBg="1"/>
      <p:bldP spid="40" grpId="0" animBg="1"/>
      <p:bldP spid="41" grpId="0" animBg="1"/>
      <p:bldP spid="42" grpId="0" animBg="1"/>
      <p:bldP spid="43" grpId="0" animBg="1"/>
      <p:bldP spid="52" grpId="0"/>
      <p:bldP spid="53" grpId="0"/>
      <p:bldP spid="54" grpId="0"/>
      <p:bldP spid="55" grpId="0"/>
      <p:bldP spid="5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Why </a:t>
            </a:r>
            <a:r>
              <a:rPr lang="en-US" dirty="0" err="1"/>
              <a:t>microbiome</a:t>
            </a:r>
            <a:r>
              <a:rPr lang="en-US" dirty="0"/>
              <a:t> data are </a:t>
            </a:r>
            <a:r>
              <a:rPr lang="en-US" u="sng" dirty="0"/>
              <a:t>compositional</a:t>
            </a:r>
          </a:p>
        </p:txBody>
      </p:sp>
      <p:sp>
        <p:nvSpPr>
          <p:cNvPr id="4" name="Date Placeholder 3"/>
          <p:cNvSpPr>
            <a:spLocks noGrp="1"/>
          </p:cNvSpPr>
          <p:nvPr>
            <p:ph type="dt" sz="half" idx="10"/>
          </p:nvPr>
        </p:nvSpPr>
        <p:spPr/>
        <p:txBody>
          <a:bodyPr/>
          <a:lstStyle/>
          <a:p>
            <a:fld id="{149AB08A-B8FE-2744-A176-508EFC0AA4E9}" type="datetime1">
              <a:rPr lang="en-US" smtClean="0">
                <a:solidFill>
                  <a:prstClr val="black">
                    <a:tint val="75000"/>
                  </a:prstClr>
                </a:solidFill>
              </a:rPr>
              <a:pPr/>
              <a:t>4/24/2019</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ED1879-D594-7048-AD12-28363999EDA9}" type="slidenum">
              <a:rPr lang="en-US" smtClean="0">
                <a:solidFill>
                  <a:prstClr val="black">
                    <a:tint val="75000"/>
                  </a:prstClr>
                </a:solidFill>
              </a:rPr>
              <a:pPr/>
              <a:t>49</a:t>
            </a:fld>
            <a:endParaRPr lang="en-US">
              <a:solidFill>
                <a:prstClr val="black">
                  <a:tint val="75000"/>
                </a:prstClr>
              </a:solidFill>
            </a:endParaRPr>
          </a:p>
        </p:txBody>
      </p:sp>
      <p:pic>
        <p:nvPicPr>
          <p:cNvPr id="23" name="Picture 3"/>
          <p:cNvPicPr>
            <a:picLocks noChangeAspect="1" noChangeArrowheads="1"/>
          </p:cNvPicPr>
          <p:nvPr/>
        </p:nvPicPr>
        <p:blipFill>
          <a:blip r:embed="rId2"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20329" y="1675501"/>
            <a:ext cx="937263" cy="22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2"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26566" y="2191791"/>
            <a:ext cx="937263" cy="22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3"/>
          <p:cNvPicPr>
            <a:picLocks noChangeAspect="1" noChangeArrowheads="1"/>
          </p:cNvPicPr>
          <p:nvPr/>
        </p:nvPicPr>
        <p:blipFill>
          <a:blip r:embed="rId2"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90992" y="1676400"/>
            <a:ext cx="937263" cy="22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3"/>
          <p:cNvPicPr>
            <a:picLocks noChangeAspect="1" noChangeArrowheads="1"/>
          </p:cNvPicPr>
          <p:nvPr/>
        </p:nvPicPr>
        <p:blipFill>
          <a:blip r:embed="rId2"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97229" y="2192690"/>
            <a:ext cx="937263" cy="22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3"/>
          <p:cNvPicPr>
            <a:picLocks noChangeAspect="1" noChangeArrowheads="1"/>
          </p:cNvPicPr>
          <p:nvPr/>
        </p:nvPicPr>
        <p:blipFill>
          <a:blip r:embed="rId2"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07966" y="1676400"/>
            <a:ext cx="937263" cy="22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3"/>
          <p:cNvPicPr>
            <a:picLocks noChangeAspect="1" noChangeArrowheads="1"/>
          </p:cNvPicPr>
          <p:nvPr/>
        </p:nvPicPr>
        <p:blipFill>
          <a:blip r:embed="rId2"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14203" y="2192690"/>
            <a:ext cx="937263" cy="22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3"/>
          <p:cNvPicPr>
            <a:picLocks noChangeAspect="1" noChangeArrowheads="1"/>
          </p:cNvPicPr>
          <p:nvPr/>
        </p:nvPicPr>
        <p:blipFill>
          <a:blip r:embed="rId2"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02866" y="1676400"/>
            <a:ext cx="937263" cy="22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3"/>
          <p:cNvPicPr>
            <a:picLocks noChangeAspect="1" noChangeArrowheads="1"/>
          </p:cNvPicPr>
          <p:nvPr/>
        </p:nvPicPr>
        <p:blipFill>
          <a:blip r:embed="rId2"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09103" y="2192690"/>
            <a:ext cx="937263" cy="22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Rectangle 30"/>
          <p:cNvSpPr/>
          <p:nvPr/>
        </p:nvSpPr>
        <p:spPr>
          <a:xfrm>
            <a:off x="2712757" y="1009842"/>
            <a:ext cx="3108416" cy="461665"/>
          </a:xfrm>
          <a:prstGeom prst="rect">
            <a:avLst/>
          </a:prstGeom>
        </p:spPr>
        <p:txBody>
          <a:bodyPr wrap="none">
            <a:spAutoFit/>
          </a:bodyPr>
          <a:lstStyle/>
          <a:p>
            <a:pPr lvl="0" algn="ctr"/>
            <a:r>
              <a:rPr lang="en-US" sz="2400" u="sng" dirty="0" smtClean="0"/>
              <a:t>Microbial Community 1</a:t>
            </a:r>
            <a:endParaRPr lang="en-US" sz="2400" u="sng" dirty="0"/>
          </a:p>
        </p:txBody>
      </p:sp>
      <p:sp>
        <p:nvSpPr>
          <p:cNvPr id="32" name="Rectangle 31"/>
          <p:cNvSpPr/>
          <p:nvPr/>
        </p:nvSpPr>
        <p:spPr>
          <a:xfrm>
            <a:off x="6264681" y="1009842"/>
            <a:ext cx="3108416" cy="461665"/>
          </a:xfrm>
          <a:prstGeom prst="rect">
            <a:avLst/>
          </a:prstGeom>
        </p:spPr>
        <p:txBody>
          <a:bodyPr wrap="none">
            <a:spAutoFit/>
          </a:bodyPr>
          <a:lstStyle/>
          <a:p>
            <a:pPr lvl="0" algn="ctr"/>
            <a:r>
              <a:rPr lang="en-US" sz="2400" u="sng" dirty="0"/>
              <a:t>Microbial Community </a:t>
            </a:r>
            <a:r>
              <a:rPr lang="en-US" sz="2400" u="sng" dirty="0" smtClean="0"/>
              <a:t>2</a:t>
            </a:r>
            <a:endParaRPr lang="en-US" sz="2400" u="sng" dirty="0"/>
          </a:p>
        </p:txBody>
      </p:sp>
      <p:sp>
        <p:nvSpPr>
          <p:cNvPr id="33" name="Rectangle 32"/>
          <p:cNvSpPr/>
          <p:nvPr/>
        </p:nvSpPr>
        <p:spPr>
          <a:xfrm>
            <a:off x="6321941" y="4724400"/>
            <a:ext cx="2993897" cy="830997"/>
          </a:xfrm>
          <a:prstGeom prst="rect">
            <a:avLst/>
          </a:prstGeom>
        </p:spPr>
        <p:txBody>
          <a:bodyPr wrap="none">
            <a:spAutoFit/>
          </a:bodyPr>
          <a:lstStyle/>
          <a:p>
            <a:pPr lvl="0" algn="ctr"/>
            <a:r>
              <a:rPr lang="en-US" sz="2400" dirty="0" smtClean="0">
                <a:solidFill>
                  <a:schemeClr val="bg1">
                    <a:lumMod val="85000"/>
                  </a:schemeClr>
                </a:solidFill>
              </a:rPr>
              <a:t># of reads ≪ # of cells</a:t>
            </a:r>
          </a:p>
          <a:p>
            <a:pPr lvl="0" algn="ctr"/>
            <a:r>
              <a:rPr lang="en-US" sz="2400" dirty="0" smtClean="0">
                <a:solidFill>
                  <a:schemeClr val="bg1">
                    <a:lumMod val="85000"/>
                  </a:schemeClr>
                </a:solidFill>
              </a:rPr>
              <a:t>(</a:t>
            </a:r>
            <a:r>
              <a:rPr lang="en-US" sz="2400" b="1" dirty="0" smtClean="0">
                <a:solidFill>
                  <a:schemeClr val="bg1">
                    <a:lumMod val="85000"/>
                  </a:schemeClr>
                </a:solidFill>
              </a:rPr>
              <a:t>millions</a:t>
            </a:r>
            <a:r>
              <a:rPr lang="en-US" sz="2400" dirty="0" smtClean="0">
                <a:solidFill>
                  <a:schemeClr val="bg1">
                    <a:lumMod val="85000"/>
                  </a:schemeClr>
                </a:solidFill>
              </a:rPr>
              <a:t> </a:t>
            </a:r>
            <a:r>
              <a:rPr lang="en-US" sz="2400" dirty="0" err="1" smtClean="0">
                <a:solidFill>
                  <a:schemeClr val="bg1">
                    <a:lumMod val="85000"/>
                  </a:schemeClr>
                </a:solidFill>
              </a:rPr>
              <a:t>vs</a:t>
            </a:r>
            <a:r>
              <a:rPr lang="en-US" sz="2400" dirty="0" smtClean="0">
                <a:solidFill>
                  <a:schemeClr val="bg1">
                    <a:lumMod val="85000"/>
                  </a:schemeClr>
                </a:solidFill>
              </a:rPr>
              <a:t> </a:t>
            </a:r>
            <a:r>
              <a:rPr lang="en-US" sz="2400" b="1" dirty="0" smtClean="0">
                <a:solidFill>
                  <a:schemeClr val="bg1">
                    <a:lumMod val="85000"/>
                  </a:schemeClr>
                </a:solidFill>
              </a:rPr>
              <a:t>billions</a:t>
            </a:r>
            <a:r>
              <a:rPr lang="en-US" sz="2400" dirty="0" smtClean="0">
                <a:solidFill>
                  <a:schemeClr val="bg1">
                    <a:lumMod val="85000"/>
                  </a:schemeClr>
                </a:solidFill>
              </a:rPr>
              <a:t>)</a:t>
            </a:r>
          </a:p>
        </p:txBody>
      </p:sp>
      <p:sp>
        <p:nvSpPr>
          <p:cNvPr id="34" name="Rectangle 33"/>
          <p:cNvSpPr/>
          <p:nvPr/>
        </p:nvSpPr>
        <p:spPr>
          <a:xfrm>
            <a:off x="6041768" y="5638800"/>
            <a:ext cx="3554243" cy="830997"/>
          </a:xfrm>
          <a:prstGeom prst="rect">
            <a:avLst/>
          </a:prstGeom>
        </p:spPr>
        <p:txBody>
          <a:bodyPr wrap="none">
            <a:spAutoFit/>
          </a:bodyPr>
          <a:lstStyle/>
          <a:p>
            <a:pPr lvl="0" algn="ctr"/>
            <a:r>
              <a:rPr lang="en-US" sz="2400" dirty="0" smtClean="0"/>
              <a:t>Random sampling suggests</a:t>
            </a:r>
          </a:p>
          <a:p>
            <a:pPr lvl="0" algn="ctr"/>
            <a:r>
              <a:rPr lang="en-US" sz="2400" dirty="0" smtClean="0"/>
              <a:t>Proportions, not counts</a:t>
            </a:r>
          </a:p>
        </p:txBody>
      </p:sp>
      <p:sp>
        <p:nvSpPr>
          <p:cNvPr id="35" name="Rectangle 34"/>
          <p:cNvSpPr/>
          <p:nvPr/>
        </p:nvSpPr>
        <p:spPr>
          <a:xfrm>
            <a:off x="6250928" y="3837216"/>
            <a:ext cx="3135923" cy="830997"/>
          </a:xfrm>
          <a:prstGeom prst="rect">
            <a:avLst/>
          </a:prstGeom>
        </p:spPr>
        <p:txBody>
          <a:bodyPr wrap="none">
            <a:spAutoFit/>
          </a:bodyPr>
          <a:lstStyle/>
          <a:p>
            <a:pPr lvl="0" algn="ctr"/>
            <a:r>
              <a:rPr lang="en-US" sz="2400" dirty="0" smtClean="0">
                <a:solidFill>
                  <a:schemeClr val="bg1">
                    <a:lumMod val="85000"/>
                  </a:schemeClr>
                </a:solidFill>
              </a:rPr>
              <a:t>Fixed sequencing depth</a:t>
            </a:r>
          </a:p>
          <a:p>
            <a:pPr lvl="0" algn="ctr"/>
            <a:r>
              <a:rPr lang="en-US" sz="2400" dirty="0" smtClean="0">
                <a:solidFill>
                  <a:schemeClr val="bg1">
                    <a:lumMod val="85000"/>
                  </a:schemeClr>
                </a:solidFill>
              </a:rPr>
              <a:t>(here, 4 reads/sample)</a:t>
            </a:r>
          </a:p>
        </p:txBody>
      </p:sp>
      <p:sp>
        <p:nvSpPr>
          <p:cNvPr id="36" name="Rectangle 35"/>
          <p:cNvSpPr/>
          <p:nvPr/>
        </p:nvSpPr>
        <p:spPr>
          <a:xfrm>
            <a:off x="3102766" y="2667000"/>
            <a:ext cx="806631" cy="523220"/>
          </a:xfrm>
          <a:prstGeom prst="rect">
            <a:avLst/>
          </a:prstGeom>
        </p:spPr>
        <p:txBody>
          <a:bodyPr wrap="none">
            <a:spAutoFit/>
          </a:bodyPr>
          <a:lstStyle/>
          <a:p>
            <a:r>
              <a:rPr lang="en-US" sz="2800" dirty="0" smtClean="0">
                <a:solidFill>
                  <a:srgbClr val="00B0F0"/>
                </a:solidFill>
              </a:rPr>
              <a:t>50%</a:t>
            </a:r>
            <a:endParaRPr lang="en-US" sz="2800" dirty="0">
              <a:solidFill>
                <a:srgbClr val="00B0F0"/>
              </a:solidFill>
            </a:endParaRPr>
          </a:p>
        </p:txBody>
      </p:sp>
      <p:sp>
        <p:nvSpPr>
          <p:cNvPr id="37" name="Rectangle 36"/>
          <p:cNvSpPr/>
          <p:nvPr/>
        </p:nvSpPr>
        <p:spPr>
          <a:xfrm>
            <a:off x="4567807" y="2667000"/>
            <a:ext cx="806631" cy="523220"/>
          </a:xfrm>
          <a:prstGeom prst="rect">
            <a:avLst/>
          </a:prstGeom>
        </p:spPr>
        <p:txBody>
          <a:bodyPr wrap="none">
            <a:spAutoFit/>
          </a:bodyPr>
          <a:lstStyle/>
          <a:p>
            <a:r>
              <a:rPr lang="en-US" sz="2800" dirty="0" smtClean="0">
                <a:solidFill>
                  <a:srgbClr val="C00000"/>
                </a:solidFill>
              </a:rPr>
              <a:t>50%</a:t>
            </a:r>
            <a:endParaRPr lang="en-US" sz="2800" dirty="0">
              <a:solidFill>
                <a:srgbClr val="C00000"/>
              </a:solidFill>
            </a:endParaRPr>
          </a:p>
        </p:txBody>
      </p:sp>
      <p:sp>
        <p:nvSpPr>
          <p:cNvPr id="38" name="Rectangle 37"/>
          <p:cNvSpPr/>
          <p:nvPr/>
        </p:nvSpPr>
        <p:spPr>
          <a:xfrm>
            <a:off x="6685628" y="2667000"/>
            <a:ext cx="806631" cy="523220"/>
          </a:xfrm>
          <a:prstGeom prst="rect">
            <a:avLst/>
          </a:prstGeom>
        </p:spPr>
        <p:txBody>
          <a:bodyPr wrap="none">
            <a:spAutoFit/>
          </a:bodyPr>
          <a:lstStyle/>
          <a:p>
            <a:r>
              <a:rPr lang="en-US" sz="2800" dirty="0" smtClean="0">
                <a:solidFill>
                  <a:srgbClr val="00B0F0"/>
                </a:solidFill>
              </a:rPr>
              <a:t>50%</a:t>
            </a:r>
            <a:endParaRPr lang="en-US" sz="2800" dirty="0">
              <a:solidFill>
                <a:srgbClr val="00B0F0"/>
              </a:solidFill>
            </a:endParaRPr>
          </a:p>
        </p:txBody>
      </p:sp>
      <p:sp>
        <p:nvSpPr>
          <p:cNvPr id="39" name="Rectangle 38"/>
          <p:cNvSpPr/>
          <p:nvPr/>
        </p:nvSpPr>
        <p:spPr>
          <a:xfrm>
            <a:off x="8193002" y="2667000"/>
            <a:ext cx="806631" cy="523220"/>
          </a:xfrm>
          <a:prstGeom prst="rect">
            <a:avLst/>
          </a:prstGeom>
        </p:spPr>
        <p:txBody>
          <a:bodyPr wrap="none">
            <a:spAutoFit/>
          </a:bodyPr>
          <a:lstStyle/>
          <a:p>
            <a:r>
              <a:rPr lang="en-US" sz="2800" dirty="0" smtClean="0">
                <a:solidFill>
                  <a:srgbClr val="C00000"/>
                </a:solidFill>
              </a:rPr>
              <a:t>50%</a:t>
            </a:r>
            <a:endParaRPr lang="en-US" sz="2800" dirty="0">
              <a:solidFill>
                <a:srgbClr val="C00000"/>
              </a:solidFill>
            </a:endParaRPr>
          </a:p>
        </p:txBody>
      </p:sp>
    </p:spTree>
    <p:extLst>
      <p:ext uri="{BB962C8B-B14F-4D97-AF65-F5344CB8AC3E}">
        <p14:creationId xmlns:p14="http://schemas.microsoft.com/office/powerpoint/2010/main" val="1914539915"/>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Comparing biological sequences</a:t>
            </a:r>
            <a:endParaRPr lang="en-US" dirty="0"/>
          </a:p>
        </p:txBody>
      </p:sp>
      <p:sp>
        <p:nvSpPr>
          <p:cNvPr id="4" name="Date Placeholder 3"/>
          <p:cNvSpPr>
            <a:spLocks noGrp="1"/>
          </p:cNvSpPr>
          <p:nvPr>
            <p:ph type="dt" sz="half" idx="10"/>
          </p:nvPr>
        </p:nvSpPr>
        <p:spPr/>
        <p:txBody>
          <a:bodyPr/>
          <a:lstStyle/>
          <a:p>
            <a:fld id="{F61C376A-F598-5B4F-A8D5-A35E8E160FA5}" type="datetime1">
              <a:rPr lang="en-US" smtClean="0"/>
              <a:t>4/24/2019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5</a:t>
            </a:fld>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3414" y="4236899"/>
            <a:ext cx="2862942" cy="1928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2" name="Table 11"/>
          <p:cNvGraphicFramePr>
            <a:graphicFrameLocks noGrp="1"/>
          </p:cNvGraphicFramePr>
          <p:nvPr>
            <p:extLst>
              <p:ext uri="{D42A27DB-BD31-4B8C-83A1-F6EECF244321}">
                <p14:modId xmlns:p14="http://schemas.microsoft.com/office/powerpoint/2010/main" val="1060551906"/>
              </p:ext>
            </p:extLst>
          </p:nvPr>
        </p:nvGraphicFramePr>
        <p:xfrm>
          <a:off x="1158294" y="1143025"/>
          <a:ext cx="4068948" cy="914400"/>
        </p:xfrm>
        <a:graphic>
          <a:graphicData uri="http://schemas.openxmlformats.org/drawingml/2006/table">
            <a:tbl>
              <a:tblPr firstRow="1" bandRow="1">
                <a:tableStyleId>{2D5ABB26-0587-4C30-8999-92F81FD0307C}</a:tableStyleId>
              </a:tblPr>
              <a:tblGrid>
                <a:gridCol w="312996"/>
                <a:gridCol w="312996"/>
                <a:gridCol w="312996"/>
                <a:gridCol w="312996"/>
                <a:gridCol w="312996"/>
                <a:gridCol w="312996"/>
                <a:gridCol w="312996"/>
                <a:gridCol w="312996"/>
                <a:gridCol w="312996"/>
                <a:gridCol w="312996"/>
                <a:gridCol w="312996"/>
                <a:gridCol w="312996"/>
                <a:gridCol w="312996"/>
              </a:tblGrid>
              <a:tr h="274320">
                <a:tc>
                  <a:txBody>
                    <a:bodyPr/>
                    <a:lstStyle/>
                    <a:p>
                      <a:pPr algn="ctr"/>
                      <a:r>
                        <a:rPr lang="en-US" sz="2000" b="1" dirty="0" smtClean="0">
                          <a:solidFill>
                            <a:schemeClr val="accent1"/>
                          </a:solidFill>
                          <a:latin typeface="Courier New" pitchFamily="49" charset="0"/>
                          <a:cs typeface="Courier New" pitchFamily="49" charset="0"/>
                        </a:rPr>
                        <a:t>G</a:t>
                      </a:r>
                      <a:endParaRPr lang="en-US" sz="2000" b="1" dirty="0">
                        <a:solidFill>
                          <a:schemeClr val="accent1"/>
                        </a:solidFill>
                        <a:latin typeface="Courier New" pitchFamily="49" charset="0"/>
                        <a:cs typeface="Courier New" pitchFamily="49" charset="0"/>
                      </a:endParaRPr>
                    </a:p>
                  </a:txBody>
                  <a:tcPr marL="0" marR="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2000" b="1" dirty="0">
                        <a:solidFill>
                          <a:schemeClr val="accent1"/>
                        </a:solidFill>
                        <a:latin typeface="Courier New" pitchFamily="49" charset="0"/>
                        <a:cs typeface="Courier New" pitchFamily="49" charset="0"/>
                      </a:endParaRPr>
                    </a:p>
                  </a:txBody>
                  <a:tcPr marL="0" marR="0" marT="0" marB="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b="1" dirty="0" smtClean="0">
                          <a:solidFill>
                            <a:schemeClr val="accent1"/>
                          </a:solidFill>
                          <a:latin typeface="Courier New" pitchFamily="49" charset="0"/>
                          <a:cs typeface="Courier New" pitchFamily="49" charset="0"/>
                        </a:rPr>
                        <a:t>A</a:t>
                      </a:r>
                      <a:endParaRPr lang="en-US" sz="2000" b="1" dirty="0">
                        <a:solidFill>
                          <a:schemeClr val="accent1"/>
                        </a:solidFill>
                        <a:latin typeface="Courier New" pitchFamily="49" charset="0"/>
                        <a:cs typeface="Courier New" pitchFamily="49" charset="0"/>
                      </a:endParaRPr>
                    </a:p>
                  </a:txBody>
                  <a:tcPr marL="0" marR="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2000" b="1" dirty="0">
                        <a:solidFill>
                          <a:schemeClr val="accent1"/>
                        </a:solidFill>
                        <a:latin typeface="Courier New" pitchFamily="49" charset="0"/>
                        <a:cs typeface="Courier New" pitchFamily="49" charset="0"/>
                      </a:endParaRPr>
                    </a:p>
                  </a:txBody>
                  <a:tcPr marL="0" marR="0" marT="0" marB="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chemeClr val="accent1"/>
                          </a:solidFill>
                          <a:latin typeface="Courier New" pitchFamily="49" charset="0"/>
                          <a:cs typeface="Courier New" pitchFamily="49" charset="0"/>
                        </a:rPr>
                        <a:t>T</a:t>
                      </a:r>
                      <a:endParaRPr lang="en-US" sz="2000" b="1" dirty="0">
                        <a:solidFill>
                          <a:schemeClr val="accent1"/>
                        </a:solidFill>
                        <a:latin typeface="Courier New" pitchFamily="49" charset="0"/>
                        <a:cs typeface="Courier New" pitchFamily="49" charset="0"/>
                      </a:endParaRPr>
                    </a:p>
                  </a:txBody>
                  <a:tcPr marL="0" marR="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2000" b="1" dirty="0">
                        <a:solidFill>
                          <a:schemeClr val="accent1"/>
                        </a:solidFill>
                        <a:latin typeface="Courier New" pitchFamily="49" charset="0"/>
                        <a:cs typeface="Courier New" pitchFamily="49" charset="0"/>
                      </a:endParaRPr>
                    </a:p>
                  </a:txBody>
                  <a:tcPr marL="0" marR="0" marT="0" marB="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chemeClr val="accent1"/>
                          </a:solidFill>
                          <a:latin typeface="Courier New" pitchFamily="49" charset="0"/>
                          <a:cs typeface="Courier New" pitchFamily="49" charset="0"/>
                        </a:rPr>
                        <a:t>T</a:t>
                      </a:r>
                    </a:p>
                  </a:txBody>
                  <a:tcPr marL="0" marR="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2000" b="1" dirty="0">
                        <a:solidFill>
                          <a:schemeClr val="accent1"/>
                        </a:solidFill>
                        <a:latin typeface="Courier New" pitchFamily="49" charset="0"/>
                        <a:cs typeface="Courier New" pitchFamily="49" charset="0"/>
                      </a:endParaRPr>
                    </a:p>
                  </a:txBody>
                  <a:tcPr marL="0" marR="0" marT="0" marB="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b="1" dirty="0" smtClean="0">
                          <a:solidFill>
                            <a:schemeClr val="accent1"/>
                          </a:solidFill>
                          <a:latin typeface="Courier New" pitchFamily="49" charset="0"/>
                          <a:cs typeface="Courier New" pitchFamily="49" charset="0"/>
                        </a:rPr>
                        <a:t>A</a:t>
                      </a:r>
                      <a:endParaRPr lang="en-US" sz="2000" b="1" dirty="0">
                        <a:solidFill>
                          <a:schemeClr val="accent1"/>
                        </a:solidFill>
                        <a:latin typeface="Courier New" pitchFamily="49" charset="0"/>
                        <a:cs typeface="Courier New" pitchFamily="49" charset="0"/>
                      </a:endParaRPr>
                    </a:p>
                  </a:txBody>
                  <a:tcPr marL="0" marR="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2000" b="1" dirty="0">
                        <a:solidFill>
                          <a:schemeClr val="accent1"/>
                        </a:solidFill>
                        <a:latin typeface="Courier New" pitchFamily="49" charset="0"/>
                        <a:cs typeface="Courier New" pitchFamily="49" charset="0"/>
                      </a:endParaRPr>
                    </a:p>
                  </a:txBody>
                  <a:tcPr marL="0" marR="0" marT="0" marB="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b="1" dirty="0" smtClean="0">
                          <a:solidFill>
                            <a:schemeClr val="accent1"/>
                          </a:solidFill>
                          <a:latin typeface="Courier New" pitchFamily="49" charset="0"/>
                          <a:cs typeface="Courier New" pitchFamily="49" charset="0"/>
                        </a:rPr>
                        <a:t>C</a:t>
                      </a:r>
                      <a:endParaRPr lang="en-US" sz="2000" b="1" dirty="0">
                        <a:solidFill>
                          <a:schemeClr val="accent1"/>
                        </a:solidFill>
                        <a:latin typeface="Courier New" pitchFamily="49" charset="0"/>
                        <a:cs typeface="Courier New" pitchFamily="49" charset="0"/>
                      </a:endParaRPr>
                    </a:p>
                  </a:txBody>
                  <a:tcPr marL="0" marR="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2000" b="1" dirty="0">
                        <a:solidFill>
                          <a:schemeClr val="accent1"/>
                        </a:solidFill>
                        <a:latin typeface="Courier New" pitchFamily="49" charset="0"/>
                        <a:cs typeface="Courier New" pitchFamily="49" charset="0"/>
                      </a:endParaRPr>
                    </a:p>
                  </a:txBody>
                  <a:tcPr marL="0" marR="0" marT="0" marB="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b="1" dirty="0" smtClean="0">
                          <a:solidFill>
                            <a:schemeClr val="accent1"/>
                          </a:solidFill>
                          <a:latin typeface="Courier New" pitchFamily="49" charset="0"/>
                          <a:cs typeface="Courier New" pitchFamily="49" charset="0"/>
                        </a:rPr>
                        <a:t>A</a:t>
                      </a:r>
                      <a:endParaRPr lang="en-US" sz="2000" b="1" dirty="0">
                        <a:solidFill>
                          <a:schemeClr val="accent1"/>
                        </a:solidFill>
                        <a:latin typeface="Courier New" pitchFamily="49" charset="0"/>
                        <a:cs typeface="Courier New" pitchFamily="49" charset="0"/>
                      </a:endParaRPr>
                    </a:p>
                  </a:txBody>
                  <a:tcPr marL="0" marR="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743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kern="1200" dirty="0" smtClean="0">
                          <a:solidFill>
                            <a:schemeClr val="tx1"/>
                          </a:solidFill>
                          <a:latin typeface="Arial" pitchFamily="34" charset="0"/>
                          <a:ea typeface="+mn-ea"/>
                          <a:cs typeface="Arial" pitchFamily="34" charset="0"/>
                        </a:rPr>
                        <a:t>|</a:t>
                      </a:r>
                      <a:endParaRPr lang="en-US" sz="2000" b="1" kern="1200" dirty="0">
                        <a:solidFill>
                          <a:schemeClr val="tx1"/>
                        </a:solidFill>
                        <a:latin typeface="Arial" pitchFamily="34" charset="0"/>
                        <a:ea typeface="+mn-ea"/>
                        <a:cs typeface="Arial" pitchFamily="34" charset="0"/>
                      </a:endParaRPr>
                    </a:p>
                  </a:txBody>
                  <a:tcPr marL="0" marR="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1" kern="1200" dirty="0">
                        <a:solidFill>
                          <a:schemeClr val="tx1"/>
                        </a:solidFill>
                        <a:latin typeface="Arial" pitchFamily="34" charset="0"/>
                        <a:ea typeface="+mn-ea"/>
                        <a:cs typeface="Arial" pitchFamily="34" charset="0"/>
                      </a:endParaRPr>
                    </a:p>
                  </a:txBody>
                  <a:tcPr marL="0" marR="0" marT="0" marB="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kern="1200" dirty="0" smtClean="0">
                          <a:solidFill>
                            <a:schemeClr val="tx1"/>
                          </a:solidFill>
                          <a:latin typeface="Arial" pitchFamily="34" charset="0"/>
                          <a:ea typeface="+mn-ea"/>
                          <a:cs typeface="Arial" pitchFamily="34" charset="0"/>
                        </a:rPr>
                        <a:t>|</a:t>
                      </a:r>
                    </a:p>
                  </a:txBody>
                  <a:tcPr marL="0" marR="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1" kern="1200" dirty="0">
                        <a:solidFill>
                          <a:schemeClr val="tx1"/>
                        </a:solidFill>
                        <a:latin typeface="Arial" pitchFamily="34" charset="0"/>
                        <a:ea typeface="+mn-ea"/>
                        <a:cs typeface="Arial" pitchFamily="34" charset="0"/>
                      </a:endParaRPr>
                    </a:p>
                  </a:txBody>
                  <a:tcPr marL="0" marR="0" marT="0" marB="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1" kern="1200" dirty="0" smtClean="0">
                        <a:solidFill>
                          <a:schemeClr val="tx1"/>
                        </a:solidFill>
                        <a:latin typeface="Arial" pitchFamily="34" charset="0"/>
                        <a:ea typeface="+mn-ea"/>
                        <a:cs typeface="Arial" pitchFamily="34" charset="0"/>
                      </a:endParaRPr>
                    </a:p>
                  </a:txBody>
                  <a:tcPr marL="0" marR="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1" kern="1200" dirty="0">
                        <a:solidFill>
                          <a:schemeClr val="tx1"/>
                        </a:solidFill>
                        <a:latin typeface="Arial" pitchFamily="34" charset="0"/>
                        <a:ea typeface="+mn-ea"/>
                        <a:cs typeface="Arial" pitchFamily="34" charset="0"/>
                      </a:endParaRPr>
                    </a:p>
                  </a:txBody>
                  <a:tcPr marL="0" marR="0" marT="0" marB="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kern="1200" dirty="0" smtClean="0">
                          <a:solidFill>
                            <a:schemeClr val="tx1"/>
                          </a:solidFill>
                          <a:latin typeface="Arial" pitchFamily="34" charset="0"/>
                          <a:ea typeface="+mn-ea"/>
                          <a:cs typeface="Arial" pitchFamily="34" charset="0"/>
                        </a:rPr>
                        <a:t>|</a:t>
                      </a:r>
                    </a:p>
                  </a:txBody>
                  <a:tcPr marL="0" marR="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1" kern="1200" dirty="0">
                        <a:solidFill>
                          <a:schemeClr val="tx1"/>
                        </a:solidFill>
                        <a:latin typeface="Arial" pitchFamily="34" charset="0"/>
                        <a:ea typeface="+mn-ea"/>
                        <a:cs typeface="Arial" pitchFamily="34" charset="0"/>
                      </a:endParaRPr>
                    </a:p>
                  </a:txBody>
                  <a:tcPr marL="0" marR="0" marT="0" marB="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kern="1200" dirty="0" smtClean="0">
                          <a:solidFill>
                            <a:schemeClr val="tx1"/>
                          </a:solidFill>
                          <a:latin typeface="Arial" pitchFamily="34" charset="0"/>
                          <a:ea typeface="+mn-ea"/>
                          <a:cs typeface="Arial" pitchFamily="34" charset="0"/>
                        </a:rPr>
                        <a:t>|</a:t>
                      </a:r>
                    </a:p>
                  </a:txBody>
                  <a:tcPr marL="0" marR="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1" kern="1200" dirty="0">
                        <a:solidFill>
                          <a:schemeClr val="tx1"/>
                        </a:solidFill>
                        <a:latin typeface="Arial" pitchFamily="34" charset="0"/>
                        <a:ea typeface="+mn-ea"/>
                        <a:cs typeface="Arial" pitchFamily="34" charset="0"/>
                      </a:endParaRPr>
                    </a:p>
                  </a:txBody>
                  <a:tcPr marL="0" marR="0" marT="0" marB="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1" kern="1200" dirty="0" smtClean="0">
                        <a:solidFill>
                          <a:schemeClr val="tx1"/>
                        </a:solidFill>
                        <a:latin typeface="Arial" pitchFamily="34" charset="0"/>
                        <a:ea typeface="+mn-ea"/>
                        <a:cs typeface="Arial" pitchFamily="34" charset="0"/>
                      </a:endParaRPr>
                    </a:p>
                  </a:txBody>
                  <a:tcPr marL="0" marR="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1" kern="1200" dirty="0">
                        <a:solidFill>
                          <a:schemeClr val="tx1"/>
                        </a:solidFill>
                        <a:latin typeface="Arial" pitchFamily="34" charset="0"/>
                        <a:ea typeface="+mn-ea"/>
                        <a:cs typeface="Arial" pitchFamily="34" charset="0"/>
                      </a:endParaRPr>
                    </a:p>
                  </a:txBody>
                  <a:tcPr marL="0" marR="0" marT="0" marB="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kern="1200" dirty="0" smtClean="0">
                          <a:solidFill>
                            <a:schemeClr val="tx1"/>
                          </a:solidFill>
                          <a:latin typeface="Arial" pitchFamily="34" charset="0"/>
                          <a:ea typeface="+mn-ea"/>
                          <a:cs typeface="Arial" pitchFamily="34" charset="0"/>
                        </a:rPr>
                        <a:t>|</a:t>
                      </a:r>
                    </a:p>
                  </a:txBody>
                  <a:tcPr marL="0" marR="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74320">
                <a:tc>
                  <a:txBody>
                    <a:bodyPr/>
                    <a:lstStyle/>
                    <a:p>
                      <a:pPr algn="ctr"/>
                      <a:r>
                        <a:rPr lang="en-US" sz="2000" b="1" dirty="0" smtClean="0">
                          <a:solidFill>
                            <a:schemeClr val="accent2"/>
                          </a:solidFill>
                          <a:latin typeface="Courier New" pitchFamily="49" charset="0"/>
                          <a:cs typeface="Courier New" pitchFamily="49" charset="0"/>
                        </a:rPr>
                        <a:t>G</a:t>
                      </a:r>
                      <a:endParaRPr lang="en-US" sz="2000" b="1" dirty="0">
                        <a:solidFill>
                          <a:schemeClr val="accent2"/>
                        </a:solidFill>
                        <a:latin typeface="Courier New" pitchFamily="49" charset="0"/>
                        <a:cs typeface="Courier New" pitchFamily="49" charset="0"/>
                      </a:endParaRPr>
                    </a:p>
                  </a:txBody>
                  <a:tcPr marL="0" marR="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2000" b="1" dirty="0">
                        <a:solidFill>
                          <a:schemeClr val="accent2"/>
                        </a:solidFill>
                        <a:latin typeface="Courier New" pitchFamily="49" charset="0"/>
                        <a:cs typeface="Courier New" pitchFamily="49" charset="0"/>
                      </a:endParaRPr>
                    </a:p>
                  </a:txBody>
                  <a:tcPr marL="0" marR="0" marT="0" marB="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b="1" dirty="0" smtClean="0">
                          <a:solidFill>
                            <a:schemeClr val="accent2"/>
                          </a:solidFill>
                          <a:latin typeface="Courier New" pitchFamily="49" charset="0"/>
                          <a:cs typeface="Courier New" pitchFamily="49" charset="0"/>
                        </a:rPr>
                        <a:t>A</a:t>
                      </a:r>
                      <a:endParaRPr lang="en-US" sz="2000" b="1" dirty="0">
                        <a:solidFill>
                          <a:schemeClr val="accent2"/>
                        </a:solidFill>
                        <a:latin typeface="Courier New" pitchFamily="49" charset="0"/>
                        <a:cs typeface="Courier New" pitchFamily="49" charset="0"/>
                      </a:endParaRPr>
                    </a:p>
                  </a:txBody>
                  <a:tcPr marL="0" marR="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2000" b="1" dirty="0">
                        <a:solidFill>
                          <a:schemeClr val="accent2"/>
                        </a:solidFill>
                        <a:latin typeface="Courier New" pitchFamily="49" charset="0"/>
                        <a:cs typeface="Courier New" pitchFamily="49" charset="0"/>
                      </a:endParaRPr>
                    </a:p>
                  </a:txBody>
                  <a:tcPr marL="0" marR="0" marT="0" marB="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b="1" dirty="0" smtClean="0">
                          <a:solidFill>
                            <a:schemeClr val="accent2"/>
                          </a:solidFill>
                          <a:latin typeface="Courier New" pitchFamily="49" charset="0"/>
                          <a:cs typeface="Courier New" pitchFamily="49" charset="0"/>
                        </a:rPr>
                        <a:t>–</a:t>
                      </a:r>
                      <a:endParaRPr lang="en-US" sz="2000" b="1" dirty="0">
                        <a:solidFill>
                          <a:schemeClr val="accent2"/>
                        </a:solidFill>
                        <a:latin typeface="Courier New" pitchFamily="49" charset="0"/>
                        <a:cs typeface="Courier New" pitchFamily="49" charset="0"/>
                      </a:endParaRPr>
                    </a:p>
                  </a:txBody>
                  <a:tcPr marL="0" marR="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2000" b="1" dirty="0">
                        <a:solidFill>
                          <a:schemeClr val="accent2"/>
                        </a:solidFill>
                        <a:latin typeface="Courier New" pitchFamily="49" charset="0"/>
                        <a:cs typeface="Courier New" pitchFamily="49" charset="0"/>
                      </a:endParaRPr>
                    </a:p>
                  </a:txBody>
                  <a:tcPr marL="0" marR="0" marT="0" marB="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b="1" dirty="0" smtClean="0">
                          <a:solidFill>
                            <a:schemeClr val="accent2"/>
                          </a:solidFill>
                          <a:latin typeface="Courier New" pitchFamily="49" charset="0"/>
                          <a:cs typeface="Courier New" pitchFamily="49" charset="0"/>
                        </a:rPr>
                        <a:t>T</a:t>
                      </a:r>
                      <a:endParaRPr lang="en-US" sz="2000" b="1" dirty="0">
                        <a:solidFill>
                          <a:schemeClr val="accent2"/>
                        </a:solidFill>
                        <a:latin typeface="Courier New" pitchFamily="49" charset="0"/>
                        <a:cs typeface="Courier New" pitchFamily="49" charset="0"/>
                      </a:endParaRPr>
                    </a:p>
                  </a:txBody>
                  <a:tcPr marL="0" marR="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2000" b="1" dirty="0">
                        <a:solidFill>
                          <a:schemeClr val="accent2"/>
                        </a:solidFill>
                        <a:latin typeface="Courier New" pitchFamily="49" charset="0"/>
                        <a:cs typeface="Courier New" pitchFamily="49" charset="0"/>
                      </a:endParaRPr>
                    </a:p>
                  </a:txBody>
                  <a:tcPr marL="0" marR="0" marT="0" marB="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b="1" dirty="0" smtClean="0">
                          <a:solidFill>
                            <a:schemeClr val="accent2"/>
                          </a:solidFill>
                          <a:latin typeface="Courier New" pitchFamily="49" charset="0"/>
                          <a:cs typeface="Courier New" pitchFamily="49" charset="0"/>
                        </a:rPr>
                        <a:t>A</a:t>
                      </a:r>
                      <a:endParaRPr lang="en-US" sz="2000" b="1" dirty="0">
                        <a:solidFill>
                          <a:schemeClr val="accent2"/>
                        </a:solidFill>
                        <a:latin typeface="Courier New" pitchFamily="49" charset="0"/>
                        <a:cs typeface="Courier New" pitchFamily="49" charset="0"/>
                      </a:endParaRPr>
                    </a:p>
                  </a:txBody>
                  <a:tcPr marL="0" marR="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2000" b="1" dirty="0">
                        <a:solidFill>
                          <a:schemeClr val="accent2"/>
                        </a:solidFill>
                        <a:latin typeface="Courier New" pitchFamily="49" charset="0"/>
                        <a:cs typeface="Courier New" pitchFamily="49" charset="0"/>
                      </a:endParaRPr>
                    </a:p>
                  </a:txBody>
                  <a:tcPr marL="0" marR="0" marT="0" marB="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b="1" dirty="0" smtClean="0">
                          <a:solidFill>
                            <a:schemeClr val="accent2"/>
                          </a:solidFill>
                          <a:latin typeface="Courier New" pitchFamily="49" charset="0"/>
                          <a:cs typeface="Courier New" pitchFamily="49" charset="0"/>
                        </a:rPr>
                        <a:t>G</a:t>
                      </a:r>
                      <a:endParaRPr lang="en-US" sz="2000" b="1" dirty="0">
                        <a:solidFill>
                          <a:schemeClr val="accent2"/>
                        </a:solidFill>
                        <a:latin typeface="Courier New" pitchFamily="49" charset="0"/>
                        <a:cs typeface="Courier New" pitchFamily="49" charset="0"/>
                      </a:endParaRPr>
                    </a:p>
                  </a:txBody>
                  <a:tcPr marL="0" marR="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2000" b="1" dirty="0">
                        <a:solidFill>
                          <a:schemeClr val="accent2"/>
                        </a:solidFill>
                        <a:latin typeface="Courier New" pitchFamily="49" charset="0"/>
                        <a:cs typeface="Courier New" pitchFamily="49" charset="0"/>
                      </a:endParaRPr>
                    </a:p>
                  </a:txBody>
                  <a:tcPr marL="0" marR="0" marT="0" marB="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b="1" dirty="0" smtClean="0">
                          <a:solidFill>
                            <a:schemeClr val="accent2"/>
                          </a:solidFill>
                          <a:latin typeface="Courier New" pitchFamily="49" charset="0"/>
                          <a:cs typeface="Courier New" pitchFamily="49" charset="0"/>
                        </a:rPr>
                        <a:t>A</a:t>
                      </a:r>
                      <a:endParaRPr lang="en-US" sz="2000" b="1" dirty="0">
                        <a:solidFill>
                          <a:schemeClr val="accent2"/>
                        </a:solidFill>
                        <a:latin typeface="Courier New" pitchFamily="49" charset="0"/>
                        <a:cs typeface="Courier New" pitchFamily="49" charset="0"/>
                      </a:endParaRPr>
                    </a:p>
                  </a:txBody>
                  <a:tcPr marL="0" marR="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bl>
          </a:graphicData>
        </a:graphic>
      </p:graphicFrame>
      <p:sp>
        <p:nvSpPr>
          <p:cNvPr id="13" name="Curved Right Arrow 12"/>
          <p:cNvSpPr/>
          <p:nvPr/>
        </p:nvSpPr>
        <p:spPr>
          <a:xfrm>
            <a:off x="426782" y="1234463"/>
            <a:ext cx="548634" cy="822961"/>
          </a:xfrm>
          <a:prstGeom prst="curved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p:cNvSpPr/>
          <p:nvPr/>
        </p:nvSpPr>
        <p:spPr>
          <a:xfrm>
            <a:off x="5638805" y="1143035"/>
            <a:ext cx="6096000" cy="1421928"/>
          </a:xfrm>
          <a:prstGeom prst="rect">
            <a:avLst/>
          </a:prstGeom>
        </p:spPr>
        <p:txBody>
          <a:bodyPr>
            <a:spAutoFit/>
          </a:bodyPr>
          <a:lstStyle/>
          <a:p>
            <a:pPr lvl="0">
              <a:lnSpc>
                <a:spcPct val="90000"/>
              </a:lnSpc>
              <a:spcBef>
                <a:spcPts val="1000"/>
              </a:spcBef>
            </a:pPr>
            <a:r>
              <a:rPr lang="en-US" sz="3200" dirty="0" smtClean="0">
                <a:solidFill>
                  <a:prstClr val="black"/>
                </a:solidFill>
              </a:rPr>
              <a:t>One of the most ubiquitous and important methods in biological data analysis</a:t>
            </a:r>
            <a:endParaRPr lang="en-US" sz="3200" dirty="0">
              <a:solidFill>
                <a:prstClr val="black"/>
              </a:solidFill>
            </a:endParaRPr>
          </a:p>
        </p:txBody>
      </p:sp>
      <p:sp>
        <p:nvSpPr>
          <p:cNvPr id="15" name="Rectangle 14"/>
          <p:cNvSpPr/>
          <p:nvPr/>
        </p:nvSpPr>
        <p:spPr>
          <a:xfrm>
            <a:off x="953867" y="2148864"/>
            <a:ext cx="4389072" cy="590931"/>
          </a:xfrm>
          <a:prstGeom prst="rect">
            <a:avLst/>
          </a:prstGeom>
        </p:spPr>
        <p:txBody>
          <a:bodyPr wrap="square">
            <a:spAutoFit/>
          </a:bodyPr>
          <a:lstStyle/>
          <a:p>
            <a:pPr lvl="0" algn="ctr">
              <a:lnSpc>
                <a:spcPct val="90000"/>
              </a:lnSpc>
              <a:spcBef>
                <a:spcPts val="1000"/>
              </a:spcBef>
            </a:pPr>
            <a:r>
              <a:rPr lang="en-US" i="1" dirty="0" smtClean="0">
                <a:solidFill>
                  <a:srgbClr val="C00000"/>
                </a:solidFill>
              </a:rPr>
              <a:t>A sequence </a:t>
            </a:r>
            <a:r>
              <a:rPr lang="en-US" i="1" u="sng" dirty="0" smtClean="0">
                <a:solidFill>
                  <a:srgbClr val="C00000"/>
                </a:solidFill>
              </a:rPr>
              <a:t>alignment</a:t>
            </a:r>
            <a:r>
              <a:rPr lang="en-US" i="1" dirty="0" smtClean="0">
                <a:solidFill>
                  <a:srgbClr val="C00000"/>
                </a:solidFill>
              </a:rPr>
              <a:t> is a mapping between two sequences’ homologous sites</a:t>
            </a:r>
            <a:endParaRPr lang="en-US" i="1" dirty="0">
              <a:solidFill>
                <a:srgbClr val="C00000"/>
              </a:solidFill>
            </a:endParaRPr>
          </a:p>
        </p:txBody>
      </p:sp>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66" y="3955668"/>
            <a:ext cx="3912124" cy="2490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518222" y="2880366"/>
            <a:ext cx="3409414" cy="978729"/>
          </a:xfrm>
          <a:prstGeom prst="rect">
            <a:avLst/>
          </a:prstGeom>
        </p:spPr>
        <p:txBody>
          <a:bodyPr wrap="square">
            <a:spAutoFit/>
          </a:bodyPr>
          <a:lstStyle/>
          <a:p>
            <a:pPr lvl="0" algn="ctr">
              <a:lnSpc>
                <a:spcPct val="90000"/>
              </a:lnSpc>
              <a:spcBef>
                <a:spcPts val="1000"/>
              </a:spcBef>
            </a:pPr>
            <a:r>
              <a:rPr lang="en-US" sz="2400" dirty="0" smtClean="0">
                <a:solidFill>
                  <a:prstClr val="black"/>
                </a:solidFill>
              </a:rPr>
              <a:t>Seq. similarity implies an evolutionary relationship</a:t>
            </a:r>
            <a:br>
              <a:rPr lang="en-US" sz="2400" dirty="0" smtClean="0">
                <a:solidFill>
                  <a:prstClr val="black"/>
                </a:solidFill>
              </a:rPr>
            </a:br>
            <a:r>
              <a:rPr lang="en-US" sz="1600" dirty="0" smtClean="0">
                <a:solidFill>
                  <a:srgbClr val="C00000"/>
                </a:solidFill>
              </a:rPr>
              <a:t>(comparative genomics, </a:t>
            </a:r>
            <a:r>
              <a:rPr lang="en-US" sz="1600" dirty="0" err="1" smtClean="0">
                <a:solidFill>
                  <a:srgbClr val="C00000"/>
                </a:solidFill>
              </a:rPr>
              <a:t>phylogenetics</a:t>
            </a:r>
            <a:r>
              <a:rPr lang="en-US" sz="1600" dirty="0" smtClean="0">
                <a:solidFill>
                  <a:srgbClr val="C00000"/>
                </a:solidFill>
              </a:rPr>
              <a:t>)</a:t>
            </a:r>
            <a:endParaRPr lang="en-US" sz="2400" dirty="0" smtClean="0">
              <a:solidFill>
                <a:srgbClr val="C00000"/>
              </a:solidFill>
            </a:endParaRPr>
          </a:p>
        </p:txBody>
      </p:sp>
      <p:sp>
        <p:nvSpPr>
          <p:cNvPr id="19" name="Rectangle 18"/>
          <p:cNvSpPr/>
          <p:nvPr/>
        </p:nvSpPr>
        <p:spPr>
          <a:xfrm>
            <a:off x="4234587" y="2880366"/>
            <a:ext cx="3748999" cy="978729"/>
          </a:xfrm>
          <a:prstGeom prst="rect">
            <a:avLst/>
          </a:prstGeom>
        </p:spPr>
        <p:txBody>
          <a:bodyPr wrap="square">
            <a:spAutoFit/>
          </a:bodyPr>
          <a:lstStyle/>
          <a:p>
            <a:pPr lvl="0" algn="ctr">
              <a:lnSpc>
                <a:spcPct val="90000"/>
              </a:lnSpc>
              <a:spcBef>
                <a:spcPts val="1000"/>
              </a:spcBef>
            </a:pPr>
            <a:r>
              <a:rPr lang="en-US" sz="2400" dirty="0" smtClean="0">
                <a:solidFill>
                  <a:prstClr val="black"/>
                </a:solidFill>
              </a:rPr>
              <a:t>Seq. similarity suggests functional similarity</a:t>
            </a:r>
            <a:br>
              <a:rPr lang="en-US" sz="2400" dirty="0" smtClean="0">
                <a:solidFill>
                  <a:prstClr val="black"/>
                </a:solidFill>
              </a:rPr>
            </a:br>
            <a:r>
              <a:rPr lang="en-US" sz="1600" i="1" dirty="0" smtClean="0">
                <a:solidFill>
                  <a:srgbClr val="C00000"/>
                </a:solidFill>
              </a:rPr>
              <a:t>(function prediction, annotation transfer)</a:t>
            </a:r>
          </a:p>
        </p:txBody>
      </p:sp>
      <p:sp>
        <p:nvSpPr>
          <p:cNvPr id="20" name="Rectangle 19"/>
          <p:cNvSpPr/>
          <p:nvPr/>
        </p:nvSpPr>
        <p:spPr>
          <a:xfrm>
            <a:off x="8290536" y="2880366"/>
            <a:ext cx="3200365" cy="978729"/>
          </a:xfrm>
          <a:prstGeom prst="rect">
            <a:avLst/>
          </a:prstGeom>
        </p:spPr>
        <p:txBody>
          <a:bodyPr wrap="square">
            <a:spAutoFit/>
          </a:bodyPr>
          <a:lstStyle/>
          <a:p>
            <a:pPr lvl="0" algn="ctr">
              <a:lnSpc>
                <a:spcPct val="90000"/>
              </a:lnSpc>
              <a:spcBef>
                <a:spcPts val="1000"/>
              </a:spcBef>
            </a:pPr>
            <a:r>
              <a:rPr lang="en-US" sz="2400" dirty="0" smtClean="0">
                <a:solidFill>
                  <a:prstClr val="black"/>
                </a:solidFill>
              </a:rPr>
              <a:t>Seq. similarity suggests a point of origin</a:t>
            </a:r>
            <a:br>
              <a:rPr lang="en-US" sz="2400" dirty="0" smtClean="0">
                <a:solidFill>
                  <a:prstClr val="black"/>
                </a:solidFill>
              </a:rPr>
            </a:br>
            <a:r>
              <a:rPr lang="en-US" sz="1600" i="1" dirty="0" smtClean="0">
                <a:solidFill>
                  <a:srgbClr val="C00000"/>
                </a:solidFill>
              </a:rPr>
              <a:t>(read mapping for quantification)</a:t>
            </a:r>
            <a:endParaRPr lang="en-US" i="1" dirty="0" smtClean="0">
              <a:solidFill>
                <a:srgbClr val="C00000"/>
              </a:solidFill>
            </a:endParaRPr>
          </a:p>
        </p:txBody>
      </p:sp>
      <p:pic>
        <p:nvPicPr>
          <p:cNvPr id="3076" name="Picture 4" descr="Fig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3810" t="7522" b="52462"/>
          <a:stretch/>
        </p:blipFill>
        <p:spPr bwMode="auto">
          <a:xfrm>
            <a:off x="4815854" y="4195248"/>
            <a:ext cx="2708750" cy="2011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3868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3076"/>
                                        </p:tgtEl>
                                        <p:attrNameLst>
                                          <p:attrName>style.visibility</p:attrName>
                                        </p:attrNameLst>
                                      </p:cBhvr>
                                      <p:to>
                                        <p:strVal val="visible"/>
                                      </p:to>
                                    </p:set>
                                    <p:animEffect transition="in" filter="fade">
                                      <p:cBhvr>
                                        <p:cTn id="34" dur="500"/>
                                        <p:tgtEl>
                                          <p:spTgt spid="307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nodeType="withEffect">
                                  <p:stCondLst>
                                    <p:cond delay="0"/>
                                  </p:stCondLst>
                                  <p:childTnLst>
                                    <p:set>
                                      <p:cBhvr>
                                        <p:cTn id="41" dur="1" fill="hold">
                                          <p:stCondLst>
                                            <p:cond delay="0"/>
                                          </p:stCondLst>
                                        </p:cTn>
                                        <p:tgtEl>
                                          <p:spTgt spid="3074"/>
                                        </p:tgtEl>
                                        <p:attrNameLst>
                                          <p:attrName>style.visibility</p:attrName>
                                        </p:attrNameLst>
                                      </p:cBhvr>
                                      <p:to>
                                        <p:strVal val="visible"/>
                                      </p:to>
                                    </p:set>
                                    <p:animEffect transition="in" filter="fade">
                                      <p:cBhvr>
                                        <p:cTn id="4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8" grpId="0"/>
      <p:bldP spid="19" grpId="0"/>
      <p:bldP spid="2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microbiome data are </a:t>
            </a:r>
            <a:r>
              <a:rPr lang="en-US" u="sng" dirty="0" smtClean="0"/>
              <a:t>structured</a:t>
            </a:r>
            <a:r>
              <a:rPr lang="en-US" dirty="0" smtClean="0"/>
              <a:t>: taxonomy</a:t>
            </a:r>
            <a:endParaRPr lang="en-US" dirty="0"/>
          </a:p>
        </p:txBody>
      </p:sp>
      <p:sp>
        <p:nvSpPr>
          <p:cNvPr id="4" name="Date Placeholder 3"/>
          <p:cNvSpPr>
            <a:spLocks noGrp="1"/>
          </p:cNvSpPr>
          <p:nvPr>
            <p:ph type="dt" sz="half" idx="10"/>
          </p:nvPr>
        </p:nvSpPr>
        <p:spPr/>
        <p:txBody>
          <a:bodyPr/>
          <a:lstStyle/>
          <a:p>
            <a:fld id="{F61C376A-F598-5B4F-A8D5-A35E8E160FA5}" type="datetime1">
              <a:rPr lang="en-US" smtClean="0"/>
              <a:t>4/24/2019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50</a:t>
            </a:fld>
            <a:endParaRPr lang="en-US"/>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904" y="1051586"/>
            <a:ext cx="1993900" cy="510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ectangle 28"/>
          <p:cNvSpPr/>
          <p:nvPr/>
        </p:nvSpPr>
        <p:spPr>
          <a:xfrm>
            <a:off x="2347000" y="1301678"/>
            <a:ext cx="9844999" cy="2462213"/>
          </a:xfrm>
          <a:prstGeom prst="rect">
            <a:avLst/>
          </a:prstGeom>
          <a:solidFill>
            <a:schemeClr val="bg1"/>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err="1">
                <a:ln>
                  <a:noFill/>
                </a:ln>
                <a:effectLst/>
                <a:uLnTx/>
                <a:uFillTx/>
              </a:rPr>
              <a:t>k__Archaea</a:t>
            </a:r>
            <a:endParaRPr kumimoji="0" lang="en-US" sz="11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effectLst/>
                <a:uLnTx/>
                <a:uFillTx/>
              </a:rPr>
              <a:t>k__</a:t>
            </a:r>
            <a:r>
              <a:rPr kumimoji="0" lang="en-US" sz="1100" b="0" i="0" u="none" strike="noStrike" kern="0" cap="none" spc="0" normalizeH="0" baseline="0" noProof="0" dirty="0" err="1">
                <a:ln>
                  <a:noFill/>
                </a:ln>
                <a:effectLst/>
                <a:uLnTx/>
                <a:uFillTx/>
              </a:rPr>
              <a:t>Archaea|p</a:t>
            </a:r>
            <a:r>
              <a:rPr kumimoji="0" lang="en-US" sz="1100" b="0" i="0" u="none" strike="noStrike" kern="0" cap="none" spc="0" normalizeH="0" baseline="0" noProof="0" dirty="0">
                <a:ln>
                  <a:noFill/>
                </a:ln>
                <a:effectLst/>
                <a:uLnTx/>
                <a:uFillTx/>
              </a:rPr>
              <a:t>__</a:t>
            </a:r>
            <a:r>
              <a:rPr kumimoji="0" lang="en-US" sz="1100" b="0" i="0" u="none" strike="noStrike" kern="0" cap="none" spc="0" normalizeH="0" baseline="0" noProof="0" dirty="0" err="1">
                <a:ln>
                  <a:noFill/>
                </a:ln>
                <a:effectLst/>
                <a:uLnTx/>
                <a:uFillTx/>
              </a:rPr>
              <a:t>Euryarchaeota</a:t>
            </a:r>
            <a:endParaRPr kumimoji="0" lang="en-US" sz="11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effectLst/>
                <a:uLnTx/>
                <a:uFillTx/>
              </a:rPr>
              <a:t>k__</a:t>
            </a:r>
            <a:r>
              <a:rPr kumimoji="0" lang="en-US" sz="1100" b="0" i="0" u="none" strike="noStrike" kern="0" cap="none" spc="0" normalizeH="0" baseline="0" noProof="0" dirty="0" err="1">
                <a:ln>
                  <a:noFill/>
                </a:ln>
                <a:effectLst/>
                <a:uLnTx/>
                <a:uFillTx/>
              </a:rPr>
              <a:t>Archaea|p</a:t>
            </a:r>
            <a:r>
              <a:rPr kumimoji="0" lang="en-US" sz="1100" b="0" i="0" u="none" strike="noStrike" kern="0" cap="none" spc="0" normalizeH="0" baseline="0" noProof="0" dirty="0">
                <a:ln>
                  <a:noFill/>
                </a:ln>
                <a:effectLst/>
                <a:uLnTx/>
                <a:uFillTx/>
              </a:rPr>
              <a:t>__</a:t>
            </a:r>
            <a:r>
              <a:rPr kumimoji="0" lang="en-US" sz="1100" b="0" i="0" u="none" strike="noStrike" kern="0" cap="none" spc="0" normalizeH="0" baseline="0" noProof="0" dirty="0" err="1">
                <a:ln>
                  <a:noFill/>
                </a:ln>
                <a:effectLst/>
                <a:uLnTx/>
                <a:uFillTx/>
              </a:rPr>
              <a:t>Euryarchaeota|c</a:t>
            </a:r>
            <a:r>
              <a:rPr kumimoji="0" lang="en-US" sz="1100" b="0" i="0" u="none" strike="noStrike" kern="0" cap="none" spc="0" normalizeH="0" baseline="0" noProof="0" dirty="0">
                <a:ln>
                  <a:noFill/>
                </a:ln>
                <a:effectLst/>
                <a:uLnTx/>
                <a:uFillTx/>
              </a:rPr>
              <a:t>__</a:t>
            </a:r>
            <a:r>
              <a:rPr kumimoji="0" lang="en-US" sz="1100" b="0" i="0" u="none" strike="noStrike" kern="0" cap="none" spc="0" normalizeH="0" baseline="0" noProof="0" dirty="0" err="1">
                <a:ln>
                  <a:noFill/>
                </a:ln>
                <a:effectLst/>
                <a:uLnTx/>
                <a:uFillTx/>
              </a:rPr>
              <a:t>Methanobacteria</a:t>
            </a:r>
            <a:endParaRPr kumimoji="0" lang="en-US" sz="11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effectLst/>
                <a:uLnTx/>
                <a:uFillTx/>
              </a:rPr>
              <a:t>k__Archaea|p__Euryarchaeota|c__Methanobacteria|o__Methanobacteriales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8064A2"/>
                </a:solidFill>
                <a:effectLst/>
                <a:uLnTx/>
                <a:uFillTx/>
              </a:rPr>
              <a:t>k__Archaea|p__Euryarchaeota|c__Methanobacteria|o__Methanobacteriales|f__Methanobacteriaceae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effectLst/>
                <a:uLnTx/>
                <a:uFillTx/>
              </a:rPr>
              <a:t>k__Archaea|p__Euryarchaeota|c__Methanobacteria|o__Methanobacteriales|f__Methanobacteriaceae|g__Methanobrevibacter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8064A2"/>
                </a:solidFill>
                <a:effectLst/>
                <a:uLnTx/>
                <a:uFillTx/>
              </a:rPr>
              <a:t>k__Archaea|p__Euryarchaeota|c__Methanobacteria|o__Methanobacteriales|f__Methanobacteriaceae</a:t>
            </a:r>
            <a:r>
              <a:rPr kumimoji="0" lang="en-US" sz="1100" b="0" i="0" u="none" strike="noStrike" kern="0" cap="none" spc="0" normalizeH="0" baseline="0" noProof="0" dirty="0">
                <a:ln>
                  <a:noFill/>
                </a:ln>
                <a:solidFill>
                  <a:srgbClr val="92D050"/>
                </a:solidFill>
                <a:effectLst/>
                <a:uLnTx/>
                <a:uFillTx/>
              </a:rPr>
              <a:t>|</a:t>
            </a:r>
            <a:r>
              <a:rPr kumimoji="0" lang="en-US" sz="1100" b="0" i="0" u="none" strike="noStrike" kern="0" cap="none" spc="0" normalizeH="0" baseline="0" noProof="0" dirty="0">
                <a:ln>
                  <a:noFill/>
                </a:ln>
                <a:solidFill>
                  <a:srgbClr val="C0504D"/>
                </a:solidFill>
                <a:effectLst/>
                <a:uLnTx/>
                <a:uFillTx/>
              </a:rPr>
              <a:t>g__Methanobrevibacter|s__Methanobrevibacter_smithii</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effectLst/>
                <a:uLnTx/>
                <a:uFillTx/>
              </a:rPr>
              <a:t>k__Archaea|p__Euryarchaeota|c__Methanobacteria|o__Methanobacteriales|f__Methanobacteriaceae|g__Methanobrevibacter|s__Methanobrevibacter_unclassified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effectLst/>
                <a:uLnTx/>
                <a:uFillTx/>
              </a:rPr>
              <a:t>k__Archaea|p__Euryarchaeota|c__Methanobacteria|o__Methanobacteriales|f__Methanobacteriaceae|g__Methanosphaera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8064A2"/>
                </a:solidFill>
                <a:effectLst/>
                <a:uLnTx/>
                <a:uFillTx/>
              </a:rPr>
              <a:t>k__Archaea|p__Euryarchaeota|c__Methanobacteria|o__Methanobacteriales|f__Methanobacteriaceae</a:t>
            </a:r>
            <a:r>
              <a:rPr kumimoji="0" lang="en-US" sz="1100" b="0" i="0" u="none" strike="noStrike" kern="0" cap="none" spc="0" normalizeH="0" baseline="0" noProof="0" dirty="0">
                <a:ln>
                  <a:noFill/>
                </a:ln>
                <a:solidFill>
                  <a:sysClr val="window" lastClr="FFFFFF"/>
                </a:solidFill>
                <a:effectLst/>
                <a:uLnTx/>
                <a:uFillTx/>
              </a:rPr>
              <a:t>|</a:t>
            </a:r>
            <a:r>
              <a:rPr kumimoji="0" lang="en-US" sz="1100" b="0" i="0" u="none" strike="noStrike" kern="0" cap="none" spc="0" normalizeH="0" baseline="0" noProof="0" dirty="0">
                <a:ln>
                  <a:noFill/>
                </a:ln>
                <a:solidFill>
                  <a:srgbClr val="4F81BD"/>
                </a:solidFill>
                <a:effectLst/>
                <a:uLnTx/>
                <a:uFillTx/>
              </a:rPr>
              <a:t>g__Methanosphaera|s__Methanosphaera_stadtmanae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effectLst/>
                <a:uLnTx/>
                <a:uFillTx/>
              </a:rPr>
              <a:t>k__</a:t>
            </a:r>
            <a:r>
              <a:rPr kumimoji="0" lang="en-US" sz="1100" b="0" i="0" u="none" strike="noStrike" kern="0" cap="none" spc="0" normalizeH="0" baseline="0" noProof="0" dirty="0" err="1">
                <a:ln>
                  <a:noFill/>
                </a:ln>
                <a:effectLst/>
                <a:uLnTx/>
                <a:uFillTx/>
              </a:rPr>
              <a:t>Archaea|p</a:t>
            </a:r>
            <a:r>
              <a:rPr kumimoji="0" lang="en-US" sz="1100" b="0" i="0" u="none" strike="noStrike" kern="0" cap="none" spc="0" normalizeH="0" baseline="0" noProof="0" dirty="0">
                <a:ln>
                  <a:noFill/>
                </a:ln>
                <a:effectLst/>
                <a:uLnTx/>
                <a:uFillTx/>
              </a:rPr>
              <a:t>__</a:t>
            </a:r>
            <a:r>
              <a:rPr kumimoji="0" lang="en-US" sz="1100" b="0" i="0" u="none" strike="noStrike" kern="0" cap="none" spc="0" normalizeH="0" baseline="0" noProof="0" dirty="0" err="1">
                <a:ln>
                  <a:noFill/>
                </a:ln>
                <a:effectLst/>
                <a:uLnTx/>
                <a:uFillTx/>
              </a:rPr>
              <a:t>Euryarchaeota|c</a:t>
            </a:r>
            <a:r>
              <a:rPr kumimoji="0" lang="en-US" sz="1100" b="0" i="0" u="none" strike="noStrike" kern="0" cap="none" spc="0" normalizeH="0" baseline="0" noProof="0" dirty="0">
                <a:ln>
                  <a:noFill/>
                </a:ln>
                <a:effectLst/>
                <a:uLnTx/>
                <a:uFillTx/>
              </a:rPr>
              <a:t>__</a:t>
            </a:r>
            <a:r>
              <a:rPr kumimoji="0" lang="en-US" sz="1100" b="0" i="0" u="none" strike="noStrike" kern="0" cap="none" spc="0" normalizeH="0" baseline="0" noProof="0" dirty="0" err="1">
                <a:ln>
                  <a:noFill/>
                </a:ln>
                <a:effectLst/>
                <a:uLnTx/>
                <a:uFillTx/>
              </a:rPr>
              <a:t>Methanococci</a:t>
            </a:r>
            <a:endParaRPr kumimoji="0" lang="en-US" sz="11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effectLst/>
                <a:uLnTx/>
                <a:uFillTx/>
              </a:rPr>
              <a:t>k__</a:t>
            </a:r>
            <a:r>
              <a:rPr kumimoji="0" lang="en-US" sz="1100" b="0" i="0" u="none" strike="noStrike" kern="0" cap="none" spc="0" normalizeH="0" baseline="0" noProof="0" dirty="0" err="1">
                <a:ln>
                  <a:noFill/>
                </a:ln>
                <a:effectLst/>
                <a:uLnTx/>
                <a:uFillTx/>
              </a:rPr>
              <a:t>Archaea|p</a:t>
            </a:r>
            <a:r>
              <a:rPr kumimoji="0" lang="en-US" sz="1100" b="0" i="0" u="none" strike="noStrike" kern="0" cap="none" spc="0" normalizeH="0" baseline="0" noProof="0" dirty="0">
                <a:ln>
                  <a:noFill/>
                </a:ln>
                <a:effectLst/>
                <a:uLnTx/>
                <a:uFillTx/>
              </a:rPr>
              <a:t>__</a:t>
            </a:r>
            <a:r>
              <a:rPr kumimoji="0" lang="en-US" sz="1100" b="0" i="0" u="none" strike="noStrike" kern="0" cap="none" spc="0" normalizeH="0" baseline="0" noProof="0" dirty="0" err="1">
                <a:ln>
                  <a:noFill/>
                </a:ln>
                <a:effectLst/>
                <a:uLnTx/>
                <a:uFillTx/>
              </a:rPr>
              <a:t>Euryarchaeota|c</a:t>
            </a:r>
            <a:r>
              <a:rPr kumimoji="0" lang="en-US" sz="1100" b="0" i="0" u="none" strike="noStrike" kern="0" cap="none" spc="0" normalizeH="0" baseline="0" noProof="0" dirty="0">
                <a:ln>
                  <a:noFill/>
                </a:ln>
                <a:effectLst/>
                <a:uLnTx/>
                <a:uFillTx/>
              </a:rPr>
              <a:t>__</a:t>
            </a:r>
            <a:r>
              <a:rPr kumimoji="0" lang="en-US" sz="1100" b="0" i="0" u="none" strike="noStrike" kern="0" cap="none" spc="0" normalizeH="0" baseline="0" noProof="0" dirty="0" err="1">
                <a:ln>
                  <a:noFill/>
                </a:ln>
                <a:effectLst/>
                <a:uLnTx/>
                <a:uFillTx/>
              </a:rPr>
              <a:t>Methanococci|o</a:t>
            </a:r>
            <a:r>
              <a:rPr kumimoji="0" lang="en-US" sz="1100" b="0" i="0" u="none" strike="noStrike" kern="0" cap="none" spc="0" normalizeH="0" baseline="0" noProof="0" dirty="0">
                <a:ln>
                  <a:noFill/>
                </a:ln>
                <a:effectLst/>
                <a:uLnTx/>
                <a:uFillTx/>
              </a:rPr>
              <a:t>__</a:t>
            </a:r>
            <a:r>
              <a:rPr kumimoji="0" lang="en-US" sz="1100" b="0" i="0" u="none" strike="noStrike" kern="0" cap="none" spc="0" normalizeH="0" baseline="0" noProof="0" dirty="0" err="1">
                <a:ln>
                  <a:noFill/>
                </a:ln>
                <a:effectLst/>
                <a:uLnTx/>
                <a:uFillTx/>
              </a:rPr>
              <a:t>Methanococcales</a:t>
            </a:r>
            <a:endParaRPr kumimoji="0" lang="en-US" sz="11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effectLst/>
                <a:uLnTx/>
                <a:uFillTx/>
              </a:rPr>
              <a:t>k__Archaea|p__Euryarchaeota|c__Methanococci|o__Methanococcales|f__Methanocaldococcaceae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chemeClr val="accent4">
                    <a:lumMod val="75000"/>
                  </a:schemeClr>
                </a:solidFill>
                <a:effectLst/>
                <a:uLnTx/>
                <a:uFillTx/>
              </a:rPr>
              <a:t>k__Archaea|p__Euryarchaeota|c__Methanococci|o__Methanococcales|f__Methanocaldococcaceae|g__Methanocaldococcaceae_unclassified</a:t>
            </a:r>
          </a:p>
        </p:txBody>
      </p:sp>
      <p:sp>
        <p:nvSpPr>
          <p:cNvPr id="30" name="Rectangle 29"/>
          <p:cNvSpPr/>
          <p:nvPr/>
        </p:nvSpPr>
        <p:spPr>
          <a:xfrm>
            <a:off x="2377399" y="3868316"/>
            <a:ext cx="3581400" cy="1846659"/>
          </a:xfrm>
          <a:prstGeom prst="rect">
            <a:avLst/>
          </a:prstGeom>
          <a:solidFill>
            <a:schemeClr val="bg1"/>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smtClean="0">
                <a:ln>
                  <a:noFill/>
                </a:ln>
                <a:solidFill>
                  <a:srgbClr val="8064A2"/>
                </a:solidFill>
                <a:effectLst/>
                <a:uLnTx/>
                <a:uFillTx/>
              </a:rPr>
              <a:t>k</a:t>
            </a:r>
            <a:r>
              <a:rPr kumimoji="0" lang="en-US" sz="1600" b="0" i="0" u="none" strike="noStrike" kern="0" cap="none" spc="0" normalizeH="0" baseline="0" noProof="0" dirty="0" err="1">
                <a:ln>
                  <a:noFill/>
                </a:ln>
                <a:solidFill>
                  <a:srgbClr val="8064A2"/>
                </a:solidFill>
                <a:effectLst/>
                <a:uLnTx/>
                <a:uFillTx/>
              </a:rPr>
              <a:t>__</a:t>
            </a:r>
            <a:r>
              <a:rPr kumimoji="0" lang="en-US" sz="1600" b="0" i="0" u="none" strike="noStrike" kern="0" cap="none" spc="0" normalizeH="0" baseline="0" noProof="0" dirty="0" err="1" smtClean="0">
                <a:ln>
                  <a:noFill/>
                </a:ln>
                <a:solidFill>
                  <a:srgbClr val="8064A2"/>
                </a:solidFill>
                <a:effectLst/>
                <a:uLnTx/>
                <a:uFillTx/>
              </a:rPr>
              <a:t>Archaea</a:t>
            </a:r>
            <a:endParaRPr kumimoji="0" lang="en-US" sz="1600" b="0" i="0" u="none" strike="noStrike" kern="0" cap="none" spc="0" normalizeH="0" baseline="0" noProof="0" dirty="0" smtClean="0">
              <a:ln>
                <a:noFill/>
              </a:ln>
              <a:solidFill>
                <a:srgbClr val="8064A2"/>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8064A2"/>
                </a:solidFill>
                <a:effectLst/>
                <a:uLnTx/>
                <a:uFillTx/>
              </a:rPr>
              <a:t>p</a:t>
            </a:r>
            <a:r>
              <a:rPr kumimoji="0" lang="en-US" sz="1600" b="0" i="0" u="none" strike="noStrike" kern="0" cap="none" spc="0" normalizeH="0" baseline="0" noProof="0" dirty="0">
                <a:ln>
                  <a:noFill/>
                </a:ln>
                <a:solidFill>
                  <a:srgbClr val="8064A2"/>
                </a:solidFill>
                <a:effectLst/>
                <a:uLnTx/>
                <a:uFillTx/>
              </a:rPr>
              <a:t>__</a:t>
            </a:r>
            <a:r>
              <a:rPr kumimoji="0" lang="en-US" sz="1600" b="0" i="0" u="none" strike="noStrike" kern="0" cap="none" spc="0" normalizeH="0" baseline="0" noProof="0" dirty="0" err="1" smtClean="0">
                <a:ln>
                  <a:noFill/>
                </a:ln>
                <a:solidFill>
                  <a:srgbClr val="8064A2"/>
                </a:solidFill>
                <a:effectLst/>
                <a:uLnTx/>
                <a:uFillTx/>
              </a:rPr>
              <a:t>Euryarchaeota</a:t>
            </a:r>
            <a:endParaRPr kumimoji="0" lang="en-US" sz="1600" b="0" i="0" u="none" strike="noStrike" kern="0" cap="none" spc="0" normalizeH="0" baseline="0" noProof="0" dirty="0" smtClean="0">
              <a:ln>
                <a:noFill/>
              </a:ln>
              <a:solidFill>
                <a:srgbClr val="8064A2"/>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8064A2"/>
                </a:solidFill>
                <a:effectLst/>
                <a:uLnTx/>
                <a:uFillTx/>
              </a:rPr>
              <a:t>c</a:t>
            </a:r>
            <a:r>
              <a:rPr kumimoji="0" lang="en-US" sz="1600" b="0" i="0" u="none" strike="noStrike" kern="0" cap="none" spc="0" normalizeH="0" baseline="0" noProof="0" dirty="0">
                <a:ln>
                  <a:noFill/>
                </a:ln>
                <a:solidFill>
                  <a:srgbClr val="8064A2"/>
                </a:solidFill>
                <a:effectLst/>
                <a:uLnTx/>
                <a:uFillTx/>
              </a:rPr>
              <a:t>__</a:t>
            </a:r>
            <a:r>
              <a:rPr kumimoji="0" lang="en-US" sz="1600" b="0" i="0" u="none" strike="noStrike" kern="0" cap="none" spc="0" normalizeH="0" baseline="0" noProof="0" dirty="0" err="1" smtClean="0">
                <a:ln>
                  <a:noFill/>
                </a:ln>
                <a:solidFill>
                  <a:srgbClr val="8064A2"/>
                </a:solidFill>
                <a:effectLst/>
                <a:uLnTx/>
                <a:uFillTx/>
              </a:rPr>
              <a:t>Methanobacteria</a:t>
            </a:r>
            <a:endParaRPr kumimoji="0" lang="en-US" sz="1600" b="0" i="0" u="none" strike="noStrike" kern="0" cap="none" spc="0" normalizeH="0" baseline="0" noProof="0" dirty="0" smtClean="0">
              <a:ln>
                <a:noFill/>
              </a:ln>
              <a:solidFill>
                <a:srgbClr val="8064A2"/>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8064A2"/>
                </a:solidFill>
                <a:effectLst/>
                <a:uLnTx/>
                <a:uFillTx/>
              </a:rPr>
              <a:t>o</a:t>
            </a:r>
            <a:r>
              <a:rPr kumimoji="0" lang="en-US" sz="1600" b="0" i="0" u="none" strike="noStrike" kern="0" cap="none" spc="0" normalizeH="0" baseline="0" noProof="0" dirty="0">
                <a:ln>
                  <a:noFill/>
                </a:ln>
                <a:solidFill>
                  <a:srgbClr val="8064A2"/>
                </a:solidFill>
                <a:effectLst/>
                <a:uLnTx/>
                <a:uFillTx/>
              </a:rPr>
              <a:t>__</a:t>
            </a:r>
            <a:r>
              <a:rPr kumimoji="0" lang="en-US" sz="1600" b="0" i="0" u="none" strike="noStrike" kern="0" cap="none" spc="0" normalizeH="0" baseline="0" noProof="0" dirty="0" err="1" smtClean="0">
                <a:ln>
                  <a:noFill/>
                </a:ln>
                <a:solidFill>
                  <a:srgbClr val="8064A2"/>
                </a:solidFill>
                <a:effectLst/>
                <a:uLnTx/>
                <a:uFillTx/>
              </a:rPr>
              <a:t>Methanobacteriales</a:t>
            </a:r>
            <a:endParaRPr kumimoji="0" lang="en-US" sz="1600" b="0" i="0" u="none" strike="noStrike" kern="0" cap="none" spc="0" normalizeH="0" baseline="0" noProof="0" dirty="0" smtClean="0">
              <a:ln>
                <a:noFill/>
              </a:ln>
              <a:solidFill>
                <a:srgbClr val="8064A2"/>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8064A2"/>
                </a:solidFill>
                <a:effectLst/>
                <a:uLnTx/>
                <a:uFillTx/>
              </a:rPr>
              <a:t>f</a:t>
            </a:r>
            <a:r>
              <a:rPr kumimoji="0" lang="en-US" sz="1600" b="0" i="0" u="none" strike="noStrike" kern="0" cap="none" spc="0" normalizeH="0" baseline="0" noProof="0" dirty="0">
                <a:ln>
                  <a:noFill/>
                </a:ln>
                <a:solidFill>
                  <a:srgbClr val="8064A2"/>
                </a:solidFill>
                <a:effectLst/>
                <a:uLnTx/>
                <a:uFillTx/>
              </a:rPr>
              <a:t>__</a:t>
            </a:r>
            <a:r>
              <a:rPr kumimoji="0" lang="en-US" sz="1600" b="0" i="0" u="none" strike="noStrike" kern="0" cap="none" spc="0" normalizeH="0" baseline="0" noProof="0" dirty="0" err="1" smtClean="0">
                <a:ln>
                  <a:noFill/>
                </a:ln>
                <a:solidFill>
                  <a:srgbClr val="8064A2"/>
                </a:solidFill>
                <a:effectLst/>
                <a:uLnTx/>
                <a:uFillTx/>
              </a:rPr>
              <a:t>Methanobacteriaceae</a:t>
            </a:r>
            <a:endParaRPr kumimoji="0" lang="en-US" sz="1600" b="0" i="0" u="none" strike="noStrike" kern="0" cap="none" spc="0" normalizeH="0" baseline="0" noProof="0" dirty="0" smtClean="0">
              <a:ln>
                <a:noFill/>
              </a:ln>
              <a:solidFill>
                <a:srgbClr val="8064A2"/>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C0504D"/>
                </a:solidFill>
                <a:effectLst/>
                <a:uLnTx/>
                <a:uFillTx/>
              </a:rPr>
              <a:t>g</a:t>
            </a:r>
            <a:r>
              <a:rPr kumimoji="0" lang="en-US" sz="1600" b="0" i="0" u="none" strike="noStrike" kern="0" cap="none" spc="0" normalizeH="0" baseline="0" noProof="0" dirty="0">
                <a:ln>
                  <a:noFill/>
                </a:ln>
                <a:solidFill>
                  <a:srgbClr val="C0504D"/>
                </a:solidFill>
                <a:effectLst/>
                <a:uLnTx/>
                <a:uFillTx/>
              </a:rPr>
              <a:t>__</a:t>
            </a:r>
            <a:r>
              <a:rPr kumimoji="0" lang="en-US" sz="1600" b="0" i="0" u="none" strike="noStrike" kern="0" cap="none" spc="0" normalizeH="0" baseline="0" noProof="0" dirty="0" err="1" smtClean="0">
                <a:ln>
                  <a:noFill/>
                </a:ln>
                <a:solidFill>
                  <a:srgbClr val="C0504D"/>
                </a:solidFill>
                <a:effectLst/>
                <a:uLnTx/>
                <a:uFillTx/>
              </a:rPr>
              <a:t>Methanobrevibacter</a:t>
            </a:r>
            <a:endParaRPr kumimoji="0" lang="en-US" sz="1600" b="0" i="0" u="none" strike="noStrike" kern="0" cap="none" spc="0" normalizeH="0" baseline="0" noProof="0" dirty="0" smtClean="0">
              <a:ln>
                <a:noFill/>
              </a:ln>
              <a:solidFill>
                <a:srgbClr val="C0504D"/>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C0504D"/>
                </a:solidFill>
                <a:effectLst/>
                <a:uLnTx/>
                <a:uFillTx/>
              </a:rPr>
              <a:t>s</a:t>
            </a:r>
            <a:r>
              <a:rPr kumimoji="0" lang="en-US" sz="1600" b="0" i="0" u="none" strike="noStrike" kern="0" cap="none" spc="0" normalizeH="0" baseline="0" noProof="0" dirty="0">
                <a:ln>
                  <a:noFill/>
                </a:ln>
                <a:solidFill>
                  <a:srgbClr val="C0504D"/>
                </a:solidFill>
                <a:effectLst/>
                <a:uLnTx/>
                <a:uFillTx/>
              </a:rPr>
              <a:t>__</a:t>
            </a:r>
            <a:r>
              <a:rPr kumimoji="0" lang="en-US" sz="1600" b="0" i="0" u="none" strike="noStrike" kern="0" cap="none" spc="0" normalizeH="0" baseline="0" noProof="0" dirty="0" err="1" smtClean="0">
                <a:ln>
                  <a:noFill/>
                </a:ln>
                <a:solidFill>
                  <a:srgbClr val="C0504D"/>
                </a:solidFill>
                <a:effectLst/>
                <a:uLnTx/>
                <a:uFillTx/>
              </a:rPr>
              <a:t>Methanobrevibacter_smithii</a:t>
            </a:r>
            <a:endParaRPr kumimoji="0" lang="en-US" sz="1600" b="0" i="0" u="none" strike="noStrike" kern="0" cap="none" spc="0" normalizeH="0" baseline="0" noProof="0" dirty="0" smtClean="0">
              <a:ln>
                <a:noFill/>
              </a:ln>
              <a:solidFill>
                <a:srgbClr val="C0504D"/>
              </a:solidFill>
              <a:effectLst/>
              <a:uLnTx/>
              <a:uFillTx/>
            </a:endParaRPr>
          </a:p>
        </p:txBody>
      </p:sp>
      <p:sp>
        <p:nvSpPr>
          <p:cNvPr id="31" name="Rectangle 30"/>
          <p:cNvSpPr/>
          <p:nvPr/>
        </p:nvSpPr>
        <p:spPr>
          <a:xfrm>
            <a:off x="5273049" y="3868316"/>
            <a:ext cx="3733800" cy="1846659"/>
          </a:xfrm>
          <a:prstGeom prst="rect">
            <a:avLst/>
          </a:prstGeom>
          <a:solidFill>
            <a:schemeClr val="bg1"/>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smtClean="0">
                <a:ln>
                  <a:noFill/>
                </a:ln>
                <a:solidFill>
                  <a:srgbClr val="8064A2"/>
                </a:solidFill>
                <a:effectLst/>
                <a:uLnTx/>
                <a:uFillTx/>
              </a:rPr>
              <a:t>k</a:t>
            </a:r>
            <a:r>
              <a:rPr kumimoji="0" lang="en-US" sz="1600" b="0" i="0" u="none" strike="noStrike" kern="0" cap="none" spc="0" normalizeH="0" baseline="0" noProof="0" dirty="0" err="1">
                <a:ln>
                  <a:noFill/>
                </a:ln>
                <a:solidFill>
                  <a:srgbClr val="8064A2"/>
                </a:solidFill>
                <a:effectLst/>
                <a:uLnTx/>
                <a:uFillTx/>
              </a:rPr>
              <a:t>__</a:t>
            </a:r>
            <a:r>
              <a:rPr kumimoji="0" lang="en-US" sz="1600" b="0" i="0" u="none" strike="noStrike" kern="0" cap="none" spc="0" normalizeH="0" baseline="0" noProof="0" dirty="0" err="1" smtClean="0">
                <a:ln>
                  <a:noFill/>
                </a:ln>
                <a:solidFill>
                  <a:srgbClr val="8064A2"/>
                </a:solidFill>
                <a:effectLst/>
                <a:uLnTx/>
                <a:uFillTx/>
              </a:rPr>
              <a:t>Archaea</a:t>
            </a:r>
            <a:endParaRPr kumimoji="0" lang="en-US" sz="1600" b="0" i="0" u="none" strike="noStrike" kern="0" cap="none" spc="0" normalizeH="0" baseline="0" noProof="0" dirty="0" smtClean="0">
              <a:ln>
                <a:noFill/>
              </a:ln>
              <a:solidFill>
                <a:srgbClr val="8064A2"/>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8064A2"/>
                </a:solidFill>
                <a:effectLst/>
                <a:uLnTx/>
                <a:uFillTx/>
              </a:rPr>
              <a:t>p</a:t>
            </a:r>
            <a:r>
              <a:rPr kumimoji="0" lang="en-US" sz="1600" b="0" i="0" u="none" strike="noStrike" kern="0" cap="none" spc="0" normalizeH="0" baseline="0" noProof="0" dirty="0">
                <a:ln>
                  <a:noFill/>
                </a:ln>
                <a:solidFill>
                  <a:srgbClr val="8064A2"/>
                </a:solidFill>
                <a:effectLst/>
                <a:uLnTx/>
                <a:uFillTx/>
              </a:rPr>
              <a:t>__</a:t>
            </a:r>
            <a:r>
              <a:rPr kumimoji="0" lang="en-US" sz="1600" b="0" i="0" u="none" strike="noStrike" kern="0" cap="none" spc="0" normalizeH="0" baseline="0" noProof="0" dirty="0" err="1" smtClean="0">
                <a:ln>
                  <a:noFill/>
                </a:ln>
                <a:solidFill>
                  <a:srgbClr val="8064A2"/>
                </a:solidFill>
                <a:effectLst/>
                <a:uLnTx/>
                <a:uFillTx/>
              </a:rPr>
              <a:t>Euryarchaeota</a:t>
            </a:r>
            <a:endParaRPr kumimoji="0" lang="en-US" sz="1600" b="0" i="0" u="none" strike="noStrike" kern="0" cap="none" spc="0" normalizeH="0" baseline="0" noProof="0" dirty="0" smtClean="0">
              <a:ln>
                <a:noFill/>
              </a:ln>
              <a:solidFill>
                <a:srgbClr val="8064A2"/>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8064A2"/>
                </a:solidFill>
                <a:effectLst/>
                <a:uLnTx/>
                <a:uFillTx/>
              </a:rPr>
              <a:t>c</a:t>
            </a:r>
            <a:r>
              <a:rPr kumimoji="0" lang="en-US" sz="1600" b="0" i="0" u="none" strike="noStrike" kern="0" cap="none" spc="0" normalizeH="0" baseline="0" noProof="0" dirty="0">
                <a:ln>
                  <a:noFill/>
                </a:ln>
                <a:solidFill>
                  <a:srgbClr val="8064A2"/>
                </a:solidFill>
                <a:effectLst/>
                <a:uLnTx/>
                <a:uFillTx/>
              </a:rPr>
              <a:t>__</a:t>
            </a:r>
            <a:r>
              <a:rPr kumimoji="0" lang="en-US" sz="1600" b="0" i="0" u="none" strike="noStrike" kern="0" cap="none" spc="0" normalizeH="0" baseline="0" noProof="0" dirty="0" err="1" smtClean="0">
                <a:ln>
                  <a:noFill/>
                </a:ln>
                <a:solidFill>
                  <a:srgbClr val="8064A2"/>
                </a:solidFill>
                <a:effectLst/>
                <a:uLnTx/>
                <a:uFillTx/>
              </a:rPr>
              <a:t>Methanobacteria</a:t>
            </a:r>
            <a:endParaRPr kumimoji="0" lang="en-US" sz="1600" b="0" i="0" u="none" strike="noStrike" kern="0" cap="none" spc="0" normalizeH="0" baseline="0" noProof="0" dirty="0" smtClean="0">
              <a:ln>
                <a:noFill/>
              </a:ln>
              <a:solidFill>
                <a:srgbClr val="8064A2"/>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8064A2"/>
                </a:solidFill>
                <a:effectLst/>
                <a:uLnTx/>
                <a:uFillTx/>
              </a:rPr>
              <a:t>o</a:t>
            </a:r>
            <a:r>
              <a:rPr kumimoji="0" lang="en-US" sz="1600" b="0" i="0" u="none" strike="noStrike" kern="0" cap="none" spc="0" normalizeH="0" baseline="0" noProof="0" dirty="0">
                <a:ln>
                  <a:noFill/>
                </a:ln>
                <a:solidFill>
                  <a:srgbClr val="8064A2"/>
                </a:solidFill>
                <a:effectLst/>
                <a:uLnTx/>
                <a:uFillTx/>
              </a:rPr>
              <a:t>__</a:t>
            </a:r>
            <a:r>
              <a:rPr kumimoji="0" lang="en-US" sz="1600" b="0" i="0" u="none" strike="noStrike" kern="0" cap="none" spc="0" normalizeH="0" baseline="0" noProof="0" dirty="0" err="1" smtClean="0">
                <a:ln>
                  <a:noFill/>
                </a:ln>
                <a:solidFill>
                  <a:srgbClr val="8064A2"/>
                </a:solidFill>
                <a:effectLst/>
                <a:uLnTx/>
                <a:uFillTx/>
              </a:rPr>
              <a:t>Methanobacteriales</a:t>
            </a:r>
            <a:endParaRPr kumimoji="0" lang="en-US" sz="1600" b="0" i="0" u="none" strike="noStrike" kern="0" cap="none" spc="0" normalizeH="0" baseline="0" noProof="0" dirty="0" smtClean="0">
              <a:ln>
                <a:noFill/>
              </a:ln>
              <a:solidFill>
                <a:srgbClr val="8064A2"/>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8064A2"/>
                </a:solidFill>
                <a:effectLst/>
                <a:uLnTx/>
                <a:uFillTx/>
              </a:rPr>
              <a:t>f</a:t>
            </a:r>
            <a:r>
              <a:rPr kumimoji="0" lang="en-US" sz="1600" b="0" i="0" u="none" strike="noStrike" kern="0" cap="none" spc="0" normalizeH="0" baseline="0" noProof="0" dirty="0">
                <a:ln>
                  <a:noFill/>
                </a:ln>
                <a:solidFill>
                  <a:srgbClr val="8064A2"/>
                </a:solidFill>
                <a:effectLst/>
                <a:uLnTx/>
                <a:uFillTx/>
              </a:rPr>
              <a:t>__</a:t>
            </a:r>
            <a:r>
              <a:rPr kumimoji="0" lang="en-US" sz="1600" b="0" i="0" u="none" strike="noStrike" kern="0" cap="none" spc="0" normalizeH="0" baseline="0" noProof="0" dirty="0" err="1" smtClean="0">
                <a:ln>
                  <a:noFill/>
                </a:ln>
                <a:solidFill>
                  <a:srgbClr val="8064A2"/>
                </a:solidFill>
                <a:effectLst/>
                <a:uLnTx/>
                <a:uFillTx/>
              </a:rPr>
              <a:t>Methanobacteriaceae</a:t>
            </a:r>
            <a:endParaRPr kumimoji="0" lang="en-US" sz="1600" b="0" i="0" u="none" strike="noStrike" kern="0" cap="none" spc="0" normalizeH="0" baseline="0" noProof="0" dirty="0" smtClean="0">
              <a:ln>
                <a:noFill/>
              </a:ln>
              <a:solidFill>
                <a:srgbClr val="8064A2"/>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4F81BD"/>
                </a:solidFill>
                <a:effectLst/>
                <a:uLnTx/>
                <a:uFillTx/>
              </a:rPr>
              <a:t>g</a:t>
            </a:r>
            <a:r>
              <a:rPr kumimoji="0" lang="en-US" sz="1600" b="0" i="0" u="none" strike="noStrike" kern="0" cap="none" spc="0" normalizeH="0" baseline="0" noProof="0" dirty="0">
                <a:ln>
                  <a:noFill/>
                </a:ln>
                <a:solidFill>
                  <a:srgbClr val="4F81BD"/>
                </a:solidFill>
                <a:effectLst/>
                <a:uLnTx/>
                <a:uFillTx/>
              </a:rPr>
              <a:t>__</a:t>
            </a:r>
            <a:r>
              <a:rPr kumimoji="0" lang="en-US" sz="1600" b="0" i="0" u="none" strike="noStrike" kern="0" cap="none" spc="0" normalizeH="0" baseline="0" noProof="0" dirty="0" err="1" smtClean="0">
                <a:ln>
                  <a:noFill/>
                </a:ln>
                <a:solidFill>
                  <a:srgbClr val="4F81BD"/>
                </a:solidFill>
                <a:effectLst/>
                <a:uLnTx/>
                <a:uFillTx/>
              </a:rPr>
              <a:t>Methanosphaera</a:t>
            </a:r>
            <a:endParaRPr kumimoji="0" lang="en-US" sz="1600" b="0" i="0" u="none" strike="noStrike" kern="0" cap="none" spc="0" normalizeH="0" baseline="0" noProof="0" dirty="0" smtClean="0">
              <a:ln>
                <a:noFill/>
              </a:ln>
              <a:solidFill>
                <a:srgbClr val="4F81BD"/>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4F81BD"/>
                </a:solidFill>
                <a:effectLst/>
                <a:uLnTx/>
                <a:uFillTx/>
              </a:rPr>
              <a:t>s</a:t>
            </a:r>
            <a:r>
              <a:rPr kumimoji="0" lang="en-US" sz="1600" b="0" i="0" u="none" strike="noStrike" kern="0" cap="none" spc="0" normalizeH="0" baseline="0" noProof="0" dirty="0">
                <a:ln>
                  <a:noFill/>
                </a:ln>
                <a:solidFill>
                  <a:srgbClr val="4F81BD"/>
                </a:solidFill>
                <a:effectLst/>
                <a:uLnTx/>
                <a:uFillTx/>
              </a:rPr>
              <a:t>__</a:t>
            </a:r>
            <a:r>
              <a:rPr kumimoji="0" lang="en-US" sz="1600" b="0" i="0" u="none" strike="noStrike" kern="0" cap="none" spc="0" normalizeH="0" baseline="0" noProof="0" dirty="0" err="1" smtClean="0">
                <a:ln>
                  <a:noFill/>
                </a:ln>
                <a:solidFill>
                  <a:srgbClr val="4F81BD"/>
                </a:solidFill>
                <a:effectLst/>
                <a:uLnTx/>
                <a:uFillTx/>
              </a:rPr>
              <a:t>Methanosphaera_stadtmanae</a:t>
            </a:r>
            <a:endParaRPr kumimoji="0" lang="en-US" sz="1600" b="0" i="0" u="none" strike="noStrike" kern="0" cap="none" spc="0" normalizeH="0" baseline="0" noProof="0" dirty="0" smtClean="0">
              <a:ln>
                <a:noFill/>
              </a:ln>
              <a:solidFill>
                <a:srgbClr val="4F81BD"/>
              </a:solidFill>
              <a:effectLst/>
              <a:uLnTx/>
              <a:uFillTx/>
            </a:endParaRPr>
          </a:p>
        </p:txBody>
      </p:sp>
      <p:cxnSp>
        <p:nvCxnSpPr>
          <p:cNvPr id="32" name="Straight Arrow Connector 31"/>
          <p:cNvCxnSpPr/>
          <p:nvPr/>
        </p:nvCxnSpPr>
        <p:spPr>
          <a:xfrm flipH="1" flipV="1">
            <a:off x="8501183" y="2139878"/>
            <a:ext cx="4848" cy="923366"/>
          </a:xfrm>
          <a:prstGeom prst="straightConnector1">
            <a:avLst/>
          </a:prstGeom>
          <a:noFill/>
          <a:ln w="28575" cap="flat" cmpd="sng" algn="ctr">
            <a:solidFill>
              <a:sysClr val="window" lastClr="FFFFFF"/>
            </a:solidFill>
            <a:prstDash val="solid"/>
            <a:tailEnd type="arrow"/>
          </a:ln>
          <a:effectLst>
            <a:glow rad="101600">
              <a:sysClr val="windowText" lastClr="000000">
                <a:alpha val="60000"/>
              </a:sysClr>
            </a:glow>
          </a:effectLst>
        </p:spPr>
      </p:cxnSp>
      <p:sp>
        <p:nvSpPr>
          <p:cNvPr id="33" name="TextBox 32"/>
          <p:cNvSpPr txBox="1"/>
          <p:nvPr/>
        </p:nvSpPr>
        <p:spPr>
          <a:xfrm>
            <a:off x="8163131" y="1508781"/>
            <a:ext cx="685800" cy="646331"/>
          </a:xfrm>
          <a:prstGeom prst="rect">
            <a:avLst/>
          </a:prstGeom>
          <a:noFill/>
        </p:spPr>
        <p:txBody>
          <a:bodyPr wrap="square" rtlCol="0">
            <a:spAutoFit/>
          </a:bodyPr>
          <a:lstStyle/>
          <a:p>
            <a:pPr algn="ctr"/>
            <a:r>
              <a:rPr lang="el-GR" sz="3600" dirty="0">
                <a:solidFill>
                  <a:prstClr val="white"/>
                </a:solidFill>
                <a:effectLst>
                  <a:glow rad="101600">
                    <a:prstClr val="black">
                      <a:alpha val="60000"/>
                    </a:prstClr>
                  </a:glow>
                </a:effectLst>
                <a:latin typeface="Cambria" panose="02040503050406030204" pitchFamily="18" charset="0"/>
              </a:rPr>
              <a:t>Σ</a:t>
            </a:r>
            <a:endParaRPr lang="en-US" sz="3600" dirty="0">
              <a:solidFill>
                <a:prstClr val="white"/>
              </a:solidFill>
              <a:effectLst>
                <a:glow rad="101600">
                  <a:prstClr val="black">
                    <a:alpha val="60000"/>
                  </a:prstClr>
                </a:glow>
              </a:effectLst>
              <a:latin typeface="Cambria" panose="02040503050406030204" pitchFamily="18" charset="0"/>
            </a:endParaRPr>
          </a:p>
        </p:txBody>
      </p:sp>
      <p:cxnSp>
        <p:nvCxnSpPr>
          <p:cNvPr id="34" name="Straight Arrow Connector 33"/>
          <p:cNvCxnSpPr/>
          <p:nvPr/>
        </p:nvCxnSpPr>
        <p:spPr>
          <a:xfrm flipV="1">
            <a:off x="3169952" y="1569748"/>
            <a:ext cx="0" cy="2133569"/>
          </a:xfrm>
          <a:prstGeom prst="straightConnector1">
            <a:avLst/>
          </a:prstGeom>
          <a:noFill/>
          <a:ln w="28575" cap="flat" cmpd="sng" algn="ctr">
            <a:solidFill>
              <a:sysClr val="window" lastClr="FFFFFF"/>
            </a:solidFill>
            <a:prstDash val="solid"/>
            <a:tailEnd type="arrow"/>
          </a:ln>
          <a:effectLst>
            <a:glow rad="101600">
              <a:sysClr val="windowText" lastClr="000000">
                <a:alpha val="60000"/>
              </a:sysClr>
            </a:glow>
          </a:effectLst>
        </p:spPr>
      </p:cxnSp>
      <p:sp>
        <p:nvSpPr>
          <p:cNvPr id="35" name="TextBox 34"/>
          <p:cNvSpPr txBox="1"/>
          <p:nvPr/>
        </p:nvSpPr>
        <p:spPr>
          <a:xfrm>
            <a:off x="2849908" y="862450"/>
            <a:ext cx="685800" cy="646331"/>
          </a:xfrm>
          <a:prstGeom prst="rect">
            <a:avLst/>
          </a:prstGeom>
          <a:noFill/>
        </p:spPr>
        <p:txBody>
          <a:bodyPr wrap="square" rtlCol="0">
            <a:spAutoFit/>
          </a:bodyPr>
          <a:lstStyle/>
          <a:p>
            <a:pPr algn="ctr"/>
            <a:r>
              <a:rPr lang="el-GR" sz="3600" dirty="0">
                <a:solidFill>
                  <a:prstClr val="white"/>
                </a:solidFill>
                <a:effectLst>
                  <a:glow rad="101600">
                    <a:prstClr val="black">
                      <a:alpha val="60000"/>
                    </a:prstClr>
                  </a:glow>
                </a:effectLst>
                <a:latin typeface="Cambria" panose="02040503050406030204" pitchFamily="18" charset="0"/>
              </a:rPr>
              <a:t>Σ</a:t>
            </a:r>
            <a:endParaRPr lang="en-US" sz="3600" dirty="0">
              <a:solidFill>
                <a:prstClr val="white"/>
              </a:solidFill>
              <a:effectLst>
                <a:glow rad="101600">
                  <a:prstClr val="black">
                    <a:alpha val="60000"/>
                  </a:prstClr>
                </a:glow>
              </a:effectLst>
              <a:latin typeface="Cambria" panose="02040503050406030204" pitchFamily="18" charset="0"/>
            </a:endParaRPr>
          </a:p>
        </p:txBody>
      </p:sp>
      <p:sp>
        <p:nvSpPr>
          <p:cNvPr id="39" name="Rectangle 38"/>
          <p:cNvSpPr/>
          <p:nvPr/>
        </p:nvSpPr>
        <p:spPr>
          <a:xfrm>
            <a:off x="8397174" y="3868316"/>
            <a:ext cx="3733800" cy="1569660"/>
          </a:xfrm>
          <a:prstGeom prst="rect">
            <a:avLst/>
          </a:prstGeom>
          <a:solidFill>
            <a:schemeClr val="bg1"/>
          </a:solidFill>
        </p:spPr>
        <p:txBody>
          <a:bodyPr wrap="square">
            <a:spAutoFit/>
          </a:bodyPr>
          <a:lstStyle/>
          <a:p>
            <a:pPr lvl="0">
              <a:defRPr/>
            </a:pPr>
            <a:r>
              <a:rPr lang="en-US" sz="1600" kern="0" dirty="0">
                <a:solidFill>
                  <a:schemeClr val="accent4">
                    <a:lumMod val="75000"/>
                  </a:schemeClr>
                </a:solidFill>
              </a:rPr>
              <a:t>k__</a:t>
            </a:r>
            <a:r>
              <a:rPr lang="en-US" sz="1600" kern="0" dirty="0" err="1" smtClean="0">
                <a:solidFill>
                  <a:schemeClr val="accent4">
                    <a:lumMod val="75000"/>
                  </a:schemeClr>
                </a:solidFill>
              </a:rPr>
              <a:t>Archaea</a:t>
            </a:r>
            <a:endParaRPr lang="en-US" sz="1600" kern="0" dirty="0" smtClean="0">
              <a:solidFill>
                <a:schemeClr val="accent4">
                  <a:lumMod val="75000"/>
                </a:schemeClr>
              </a:solidFill>
            </a:endParaRPr>
          </a:p>
          <a:p>
            <a:pPr lvl="0">
              <a:defRPr/>
            </a:pPr>
            <a:r>
              <a:rPr lang="en-US" sz="1600" kern="0" dirty="0" smtClean="0">
                <a:solidFill>
                  <a:schemeClr val="accent4">
                    <a:lumMod val="75000"/>
                  </a:schemeClr>
                </a:solidFill>
              </a:rPr>
              <a:t>p</a:t>
            </a:r>
            <a:r>
              <a:rPr lang="en-US" sz="1600" kern="0" dirty="0">
                <a:solidFill>
                  <a:schemeClr val="accent4">
                    <a:lumMod val="75000"/>
                  </a:schemeClr>
                </a:solidFill>
              </a:rPr>
              <a:t>__</a:t>
            </a:r>
            <a:r>
              <a:rPr lang="en-US" sz="1600" kern="0" dirty="0" err="1" smtClean="0">
                <a:solidFill>
                  <a:schemeClr val="accent4">
                    <a:lumMod val="75000"/>
                  </a:schemeClr>
                </a:solidFill>
              </a:rPr>
              <a:t>Euryarchaeota</a:t>
            </a:r>
            <a:endParaRPr lang="en-US" sz="1600" kern="0" dirty="0" smtClean="0">
              <a:solidFill>
                <a:schemeClr val="accent4">
                  <a:lumMod val="75000"/>
                </a:schemeClr>
              </a:solidFill>
            </a:endParaRPr>
          </a:p>
          <a:p>
            <a:pPr lvl="0">
              <a:defRPr/>
            </a:pPr>
            <a:r>
              <a:rPr lang="en-US" sz="1600" kern="0" dirty="0" smtClean="0">
                <a:solidFill>
                  <a:schemeClr val="accent4">
                    <a:lumMod val="75000"/>
                  </a:schemeClr>
                </a:solidFill>
              </a:rPr>
              <a:t>c</a:t>
            </a:r>
            <a:r>
              <a:rPr lang="en-US" sz="1600" kern="0" dirty="0">
                <a:solidFill>
                  <a:schemeClr val="accent4">
                    <a:lumMod val="75000"/>
                  </a:schemeClr>
                </a:solidFill>
              </a:rPr>
              <a:t>__</a:t>
            </a:r>
            <a:r>
              <a:rPr lang="en-US" sz="1600" kern="0" dirty="0" err="1" smtClean="0">
                <a:solidFill>
                  <a:schemeClr val="accent4">
                    <a:lumMod val="75000"/>
                  </a:schemeClr>
                </a:solidFill>
              </a:rPr>
              <a:t>Methanococci</a:t>
            </a:r>
            <a:endParaRPr lang="en-US" sz="1600" kern="0" dirty="0" smtClean="0">
              <a:solidFill>
                <a:schemeClr val="accent4">
                  <a:lumMod val="75000"/>
                </a:schemeClr>
              </a:solidFill>
            </a:endParaRPr>
          </a:p>
          <a:p>
            <a:pPr lvl="0">
              <a:defRPr/>
            </a:pPr>
            <a:r>
              <a:rPr lang="en-US" sz="1600" kern="0" dirty="0" smtClean="0">
                <a:solidFill>
                  <a:schemeClr val="accent4">
                    <a:lumMod val="75000"/>
                  </a:schemeClr>
                </a:solidFill>
              </a:rPr>
              <a:t>o</a:t>
            </a:r>
            <a:r>
              <a:rPr lang="en-US" sz="1600" kern="0" dirty="0">
                <a:solidFill>
                  <a:schemeClr val="accent4">
                    <a:lumMod val="75000"/>
                  </a:schemeClr>
                </a:solidFill>
              </a:rPr>
              <a:t>__</a:t>
            </a:r>
            <a:r>
              <a:rPr lang="en-US" sz="1600" kern="0" dirty="0" err="1" smtClean="0">
                <a:solidFill>
                  <a:schemeClr val="accent4">
                    <a:lumMod val="75000"/>
                  </a:schemeClr>
                </a:solidFill>
              </a:rPr>
              <a:t>Methanococcales</a:t>
            </a:r>
            <a:endParaRPr lang="en-US" sz="1600" kern="0" dirty="0" smtClean="0">
              <a:solidFill>
                <a:schemeClr val="accent4">
                  <a:lumMod val="75000"/>
                </a:schemeClr>
              </a:solidFill>
            </a:endParaRPr>
          </a:p>
          <a:p>
            <a:pPr lvl="0">
              <a:defRPr/>
            </a:pPr>
            <a:r>
              <a:rPr lang="en-US" sz="1600" kern="0" dirty="0" smtClean="0">
                <a:solidFill>
                  <a:schemeClr val="accent4">
                    <a:lumMod val="75000"/>
                  </a:schemeClr>
                </a:solidFill>
              </a:rPr>
              <a:t>f</a:t>
            </a:r>
            <a:r>
              <a:rPr lang="en-US" sz="1600" kern="0" dirty="0">
                <a:solidFill>
                  <a:schemeClr val="accent4">
                    <a:lumMod val="75000"/>
                  </a:schemeClr>
                </a:solidFill>
              </a:rPr>
              <a:t>__</a:t>
            </a:r>
            <a:r>
              <a:rPr lang="en-US" sz="1600" kern="0" dirty="0" err="1" smtClean="0">
                <a:solidFill>
                  <a:schemeClr val="accent4">
                    <a:lumMod val="75000"/>
                  </a:schemeClr>
                </a:solidFill>
              </a:rPr>
              <a:t>Methanocaldococcaceae</a:t>
            </a:r>
            <a:endParaRPr lang="en-US" sz="1600" kern="0" dirty="0" smtClean="0">
              <a:solidFill>
                <a:schemeClr val="accent4">
                  <a:lumMod val="75000"/>
                </a:schemeClr>
              </a:solidFill>
            </a:endParaRPr>
          </a:p>
          <a:p>
            <a:pPr lvl="0">
              <a:defRPr/>
            </a:pPr>
            <a:r>
              <a:rPr lang="en-US" sz="1600" kern="0" dirty="0" smtClean="0">
                <a:solidFill>
                  <a:schemeClr val="accent4">
                    <a:lumMod val="75000"/>
                  </a:schemeClr>
                </a:solidFill>
              </a:rPr>
              <a:t>g</a:t>
            </a:r>
            <a:r>
              <a:rPr lang="en-US" sz="1600" kern="0" dirty="0">
                <a:solidFill>
                  <a:schemeClr val="accent4">
                    <a:lumMod val="75000"/>
                  </a:schemeClr>
                </a:solidFill>
              </a:rPr>
              <a:t>__</a:t>
            </a:r>
            <a:r>
              <a:rPr lang="en-US" sz="1600" kern="0" dirty="0" err="1">
                <a:solidFill>
                  <a:schemeClr val="accent4">
                    <a:lumMod val="75000"/>
                  </a:schemeClr>
                </a:solidFill>
              </a:rPr>
              <a:t>Methanocaldococcaceae_unclassified</a:t>
            </a:r>
            <a:endParaRPr lang="en-US" sz="1600" kern="0" dirty="0">
              <a:solidFill>
                <a:schemeClr val="accent4">
                  <a:lumMod val="75000"/>
                </a:schemeClr>
              </a:solidFill>
            </a:endParaRPr>
          </a:p>
        </p:txBody>
      </p:sp>
    </p:spTree>
    <p:extLst>
      <p:ext uri="{BB962C8B-B14F-4D97-AF65-F5344CB8AC3E}">
        <p14:creationId xmlns:p14="http://schemas.microsoft.com/office/powerpoint/2010/main" val="606459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3" grpId="0"/>
      <p:bldP spid="35" grpId="0"/>
      <p:bldP spid="3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Why microbiome data are </a:t>
            </a:r>
            <a:r>
              <a:rPr lang="en-US" u="sng" dirty="0" smtClean="0"/>
              <a:t>structured</a:t>
            </a:r>
            <a:r>
              <a:rPr lang="en-US" dirty="0" smtClean="0"/>
              <a:t>: contributions</a:t>
            </a:r>
            <a:endParaRPr lang="en-US" dirty="0"/>
          </a:p>
        </p:txBody>
      </p:sp>
      <p:sp>
        <p:nvSpPr>
          <p:cNvPr id="4" name="Date Placeholder 3"/>
          <p:cNvSpPr>
            <a:spLocks noGrp="1"/>
          </p:cNvSpPr>
          <p:nvPr>
            <p:ph type="dt" sz="half" idx="10"/>
          </p:nvPr>
        </p:nvSpPr>
        <p:spPr/>
        <p:txBody>
          <a:bodyPr/>
          <a:lstStyle/>
          <a:p>
            <a:fld id="{F61C376A-F598-5B4F-A8D5-A35E8E160FA5}" type="datetime1">
              <a:rPr lang="en-US" smtClean="0"/>
              <a:t>4/24/2019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51</a:t>
            </a:fld>
            <a:endParaRPr lang="en-US"/>
          </a:p>
        </p:txBody>
      </p:sp>
      <p:graphicFrame>
        <p:nvGraphicFramePr>
          <p:cNvPr id="25" name="Table 24"/>
          <p:cNvGraphicFramePr>
            <a:graphicFrameLocks noGrp="1"/>
          </p:cNvGraphicFramePr>
          <p:nvPr>
            <p:extLst>
              <p:ext uri="{D42A27DB-BD31-4B8C-83A1-F6EECF244321}">
                <p14:modId xmlns:p14="http://schemas.microsoft.com/office/powerpoint/2010/main" val="1765950302"/>
              </p:ext>
            </p:extLst>
          </p:nvPr>
        </p:nvGraphicFramePr>
        <p:xfrm>
          <a:off x="2240323" y="1398508"/>
          <a:ext cx="7620000" cy="2346960"/>
        </p:xfrm>
        <a:graphic>
          <a:graphicData uri="http://schemas.openxmlformats.org/drawingml/2006/table">
            <a:tbl>
              <a:tblPr firstRow="1" bandRow="1"/>
              <a:tblGrid>
                <a:gridCol w="6553200"/>
                <a:gridCol w="1066800"/>
              </a:tblGrid>
              <a:tr h="28375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kumimoji="0" lang="en-US" sz="1600" b="0" i="0" u="none" strike="noStrike" kern="0" cap="none" spc="0" normalizeH="0" baseline="0" dirty="0" smtClean="0">
                          <a:ln>
                            <a:noFill/>
                          </a:ln>
                          <a:solidFill>
                            <a:srgbClr val="C0504D"/>
                          </a:solidFill>
                          <a:effectLst/>
                          <a:uLnTx/>
                          <a:uFillTx/>
                          <a:latin typeface="Consolas" panose="020B0609020204030204" pitchFamily="49" charset="0"/>
                          <a:ea typeface="+mn-ea"/>
                          <a:cs typeface="+mn-cs"/>
                        </a:rPr>
                        <a:t>UniRef90_R6K3Z5</a:t>
                      </a:r>
                      <a:r>
                        <a:rPr lang="en-US" sz="1600" dirty="0" smtClean="0">
                          <a:solidFill>
                            <a:schemeClr val="bg1"/>
                          </a:solidFill>
                          <a:latin typeface="Consolas" panose="020B0609020204030204" pitchFamily="49" charset="0"/>
                        </a:rPr>
                        <a:t>: </a:t>
                      </a:r>
                      <a:r>
                        <a:rPr lang="en-US" sz="1600" dirty="0" smtClean="0">
                          <a:solidFill>
                            <a:schemeClr val="accent1"/>
                          </a:solidFill>
                          <a:latin typeface="Consolas" panose="020B0609020204030204" pitchFamily="49" charset="0"/>
                        </a:rPr>
                        <a:t>IMP dehydrogenase</a:t>
                      </a:r>
                      <a:r>
                        <a:rPr lang="en-US" sz="1600" dirty="0" smtClean="0">
                          <a:solidFill>
                            <a:schemeClr val="bg1"/>
                          </a:solidFill>
                          <a:latin typeface="Consolas" panose="020B0609020204030204" pitchFamily="49" charset="0"/>
                        </a:rPr>
                        <a:t> </a:t>
                      </a:r>
                      <a:endParaRPr lang="en-US" sz="1600" dirty="0">
                        <a:solidFill>
                          <a:schemeClr val="bg1"/>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kumimoji="0" lang="en-US" sz="1600" b="0" i="0" u="none" strike="noStrike" kern="0" cap="none" spc="0" normalizeH="0" baseline="0" dirty="0" smtClean="0">
                          <a:ln>
                            <a:noFill/>
                          </a:ln>
                          <a:solidFill>
                            <a:srgbClr val="8064A2"/>
                          </a:solidFill>
                          <a:effectLst/>
                          <a:uLnTx/>
                          <a:uFillTx/>
                          <a:latin typeface="Consolas" panose="020B0609020204030204" pitchFamily="49" charset="0"/>
                          <a:ea typeface="+mn-ea"/>
                          <a:cs typeface="+mn-cs"/>
                        </a:rPr>
                        <a:t>600.95</a:t>
                      </a:r>
                      <a:endParaRPr kumimoji="0" lang="en-US" sz="1600" b="0" i="0" u="none" strike="noStrike" kern="0" cap="none" spc="0" normalizeH="0" baseline="0" dirty="0">
                        <a:ln>
                          <a:noFill/>
                        </a:ln>
                        <a:solidFill>
                          <a:srgbClr val="8064A2"/>
                        </a:solidFill>
                        <a:effectLst/>
                        <a:uLnTx/>
                        <a:uFillTx/>
                        <a:latin typeface="Consolas" panose="020B0609020204030204" pitchFamily="49"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r>
              <a:tr h="28375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600" b="0" dirty="0" smtClean="0">
                          <a:solidFill>
                            <a:schemeClr val="tx1"/>
                          </a:solidFill>
                          <a:latin typeface="Consolas" panose="020B0609020204030204" pitchFamily="49" charset="0"/>
                        </a:rPr>
                        <a:t>UniRef90_R6K3Z5: IMP </a:t>
                      </a:r>
                      <a:r>
                        <a:rPr lang="en-US" sz="1600" b="0" dirty="0" err="1" smtClean="0">
                          <a:solidFill>
                            <a:schemeClr val="tx1"/>
                          </a:solidFill>
                          <a:latin typeface="Consolas" panose="020B0609020204030204" pitchFamily="49" charset="0"/>
                        </a:rPr>
                        <a:t>dehydrogenase</a:t>
                      </a:r>
                      <a:r>
                        <a:rPr lang="en-US" sz="1600" b="0" dirty="0" err="1" smtClean="0">
                          <a:solidFill>
                            <a:srgbClr val="002060"/>
                          </a:solidFill>
                          <a:latin typeface="Consolas" panose="020B0609020204030204" pitchFamily="49" charset="0"/>
                        </a:rPr>
                        <a:t>|</a:t>
                      </a:r>
                      <a:r>
                        <a:rPr lang="en-US" sz="1600" dirty="0" err="1" smtClean="0">
                          <a:solidFill>
                            <a:schemeClr val="bg1">
                              <a:lumMod val="50000"/>
                            </a:schemeClr>
                          </a:solidFill>
                          <a:latin typeface="Consolas" panose="020B0609020204030204" pitchFamily="49" charset="0"/>
                        </a:rPr>
                        <a:t>Bacteroides_caccae</a:t>
                      </a:r>
                      <a:endParaRPr lang="en-US" sz="1600" dirty="0">
                        <a:solidFill>
                          <a:schemeClr val="bg1">
                            <a:lumMod val="50000"/>
                          </a:schemeClr>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accent3"/>
                          </a:solidFill>
                          <a:latin typeface="Consolas" panose="020B0609020204030204" pitchFamily="49" charset="0"/>
                        </a:rPr>
                        <a:t>234.76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r>
              <a:tr h="28375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solidFill>
                            <a:schemeClr val="tx1"/>
                          </a:solidFill>
                          <a:latin typeface="Consolas" panose="020B0609020204030204" pitchFamily="49" charset="0"/>
                        </a:rPr>
                        <a:t>UniRef90_R6K3Z5: IMP </a:t>
                      </a:r>
                      <a:r>
                        <a:rPr lang="en-US" sz="1600" b="0" dirty="0" err="1" smtClean="0">
                          <a:solidFill>
                            <a:schemeClr val="tx1"/>
                          </a:solidFill>
                          <a:latin typeface="Consolas" panose="020B0609020204030204" pitchFamily="49" charset="0"/>
                        </a:rPr>
                        <a:t>dehydrogenase|</a:t>
                      </a:r>
                      <a:r>
                        <a:rPr lang="en-US" sz="1600" dirty="0" err="1" smtClean="0">
                          <a:solidFill>
                            <a:schemeClr val="bg1">
                              <a:lumMod val="50000"/>
                            </a:schemeClr>
                          </a:solidFill>
                          <a:latin typeface="Consolas" panose="020B0609020204030204" pitchFamily="49" charset="0"/>
                        </a:rPr>
                        <a:t>Bacteroides_dorei</a:t>
                      </a:r>
                      <a:endParaRPr lang="en-US" sz="1600" dirty="0" smtClean="0">
                        <a:solidFill>
                          <a:schemeClr val="bg1">
                            <a:lumMod val="50000"/>
                          </a:schemeClr>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en-US" sz="1600" dirty="0" smtClean="0">
                          <a:solidFill>
                            <a:schemeClr val="accent3"/>
                          </a:solidFill>
                          <a:latin typeface="Consolas" panose="020B0609020204030204" pitchFamily="49" charset="0"/>
                        </a:rPr>
                        <a:t>107.38</a:t>
                      </a:r>
                      <a:endParaRPr lang="en-US" sz="1600" dirty="0">
                        <a:solidFill>
                          <a:schemeClr val="accent3"/>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r>
              <a:tr h="28375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solidFill>
                            <a:schemeClr val="tx1"/>
                          </a:solidFill>
                          <a:latin typeface="Consolas" panose="020B0609020204030204" pitchFamily="49" charset="0"/>
                        </a:rPr>
                        <a:t>UniRef90_R6K3Z5: IMP </a:t>
                      </a:r>
                      <a:r>
                        <a:rPr lang="en-US" sz="1600" b="0" dirty="0" err="1" smtClean="0">
                          <a:solidFill>
                            <a:schemeClr val="tx1"/>
                          </a:solidFill>
                          <a:latin typeface="Consolas" panose="020B0609020204030204" pitchFamily="49" charset="0"/>
                        </a:rPr>
                        <a:t>dehydrogenase|</a:t>
                      </a:r>
                      <a:r>
                        <a:rPr lang="en-US" sz="1600" dirty="0" err="1" smtClean="0">
                          <a:solidFill>
                            <a:schemeClr val="bg1">
                              <a:lumMod val="50000"/>
                            </a:schemeClr>
                          </a:solidFill>
                          <a:latin typeface="Consolas" panose="020B0609020204030204" pitchFamily="49" charset="0"/>
                        </a:rPr>
                        <a:t>Bacteroides_ovatus</a:t>
                      </a:r>
                      <a:endParaRPr lang="en-US" sz="1600" dirty="0" smtClean="0">
                        <a:solidFill>
                          <a:schemeClr val="bg1">
                            <a:lumMod val="50000"/>
                          </a:schemeClr>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en-US" sz="1600" dirty="0" smtClean="0">
                          <a:solidFill>
                            <a:schemeClr val="accent3"/>
                          </a:solidFill>
                          <a:latin typeface="Consolas" panose="020B0609020204030204" pitchFamily="49" charset="0"/>
                        </a:rPr>
                        <a:t>92.18</a:t>
                      </a:r>
                      <a:endParaRPr lang="en-US" sz="1600" dirty="0">
                        <a:solidFill>
                          <a:schemeClr val="accent3"/>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r>
              <a:tr h="28375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solidFill>
                            <a:schemeClr val="tx1"/>
                          </a:solidFill>
                          <a:latin typeface="Consolas" panose="020B0609020204030204" pitchFamily="49" charset="0"/>
                        </a:rPr>
                        <a:t>UniRef90_R6K3Z5: IMP </a:t>
                      </a:r>
                      <a:r>
                        <a:rPr lang="en-US" sz="1600" b="0" dirty="0" err="1" smtClean="0">
                          <a:solidFill>
                            <a:schemeClr val="tx1"/>
                          </a:solidFill>
                          <a:latin typeface="Consolas" panose="020B0609020204030204" pitchFamily="49" charset="0"/>
                        </a:rPr>
                        <a:t>dehydrogenase|</a:t>
                      </a:r>
                      <a:r>
                        <a:rPr lang="en-US" sz="1600" dirty="0" err="1" smtClean="0">
                          <a:solidFill>
                            <a:schemeClr val="bg1">
                              <a:lumMod val="50000"/>
                            </a:schemeClr>
                          </a:solidFill>
                          <a:latin typeface="Consolas" panose="020B0609020204030204" pitchFamily="49" charset="0"/>
                        </a:rPr>
                        <a:t>Bacteroides_stercoris</a:t>
                      </a:r>
                      <a:endParaRPr lang="en-US" sz="1600" dirty="0" smtClean="0">
                        <a:solidFill>
                          <a:schemeClr val="bg1">
                            <a:lumMod val="50000"/>
                          </a:schemeClr>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en-US" sz="1600" dirty="0" smtClean="0">
                          <a:solidFill>
                            <a:schemeClr val="accent3"/>
                          </a:solidFill>
                          <a:latin typeface="Consolas" panose="020B0609020204030204" pitchFamily="49" charset="0"/>
                        </a:rPr>
                        <a:t>83.95</a:t>
                      </a:r>
                      <a:endParaRPr lang="en-US" sz="1600" dirty="0">
                        <a:solidFill>
                          <a:schemeClr val="accent3"/>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r>
              <a:tr h="28375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smtClean="0">
                          <a:solidFill>
                            <a:schemeClr val="tx1"/>
                          </a:solidFill>
                          <a:latin typeface="Consolas" panose="020B0609020204030204" pitchFamily="49" charset="0"/>
                        </a:rPr>
                        <a:t>UniRef90_R6K3Z5: IMP dehydrogenase|</a:t>
                      </a:r>
                      <a:r>
                        <a:rPr kumimoji="0" lang="en-US" sz="1600" b="0" i="0" u="none" strike="noStrike" kern="1200" cap="none" spc="0" normalizeH="0" baseline="0" noProof="0" dirty="0" err="1" smtClean="0">
                          <a:ln>
                            <a:noFill/>
                          </a:ln>
                          <a:solidFill>
                            <a:schemeClr val="bg1">
                              <a:lumMod val="50000"/>
                            </a:schemeClr>
                          </a:solidFill>
                          <a:effectLst/>
                          <a:uLnTx/>
                          <a:uFillTx/>
                          <a:latin typeface="Consolas" panose="020B0609020204030204" pitchFamily="49" charset="0"/>
                          <a:ea typeface="+mn-ea"/>
                          <a:cs typeface="+mn-cs"/>
                        </a:rPr>
                        <a:t>Bacteroides_vulgatus</a:t>
                      </a:r>
                      <a:endParaRPr kumimoji="0" lang="en-US" sz="1600" b="0" i="0" u="none" strike="noStrike" kern="1200" cap="none" spc="0" normalizeH="0" baseline="0" noProof="0" dirty="0" smtClean="0">
                        <a:ln>
                          <a:noFill/>
                        </a:ln>
                        <a:solidFill>
                          <a:schemeClr val="bg1">
                            <a:lumMod val="50000"/>
                          </a:schemeClr>
                        </a:solidFill>
                        <a:effectLst/>
                        <a:uLnTx/>
                        <a:uFillTx/>
                        <a:latin typeface="Consolas" panose="020B0609020204030204" pitchFamily="49"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en-US" sz="1600" dirty="0" smtClean="0">
                          <a:solidFill>
                            <a:schemeClr val="accent3"/>
                          </a:solidFill>
                          <a:latin typeface="Consolas" panose="020B0609020204030204" pitchFamily="49" charset="0"/>
                        </a:rPr>
                        <a:t>57.27</a:t>
                      </a:r>
                      <a:endParaRPr lang="en-US" sz="1600" dirty="0">
                        <a:solidFill>
                          <a:schemeClr val="accent3"/>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r>
              <a:tr h="28375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smtClean="0">
                          <a:solidFill>
                            <a:schemeClr val="tx1"/>
                          </a:solidFill>
                          <a:latin typeface="Consolas" panose="020B0609020204030204" pitchFamily="49" charset="0"/>
                        </a:rPr>
                        <a:t>UniRef90_R6K3Z5: IMP dehydrogenase|</a:t>
                      </a:r>
                      <a:r>
                        <a:rPr kumimoji="0" lang="en-US" sz="1600" b="0" i="0" u="none" strike="noStrike" kern="1200" cap="none" spc="0" normalizeH="0" baseline="0" noProof="0" dirty="0" smtClean="0">
                          <a:ln>
                            <a:noFill/>
                          </a:ln>
                          <a:solidFill>
                            <a:schemeClr val="accent2"/>
                          </a:solidFill>
                          <a:effectLst/>
                          <a:uLnTx/>
                          <a:uFillTx/>
                          <a:latin typeface="Consolas" panose="020B0609020204030204" pitchFamily="49" charset="0"/>
                          <a:ea typeface="+mn-ea"/>
                          <a:cs typeface="+mn-cs"/>
                        </a:rPr>
                        <a:t>unclassified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en-US" sz="1600" dirty="0" smtClean="0">
                          <a:solidFill>
                            <a:schemeClr val="accent2"/>
                          </a:solidFill>
                          <a:latin typeface="Consolas" panose="020B0609020204030204" pitchFamily="49" charset="0"/>
                        </a:rPr>
                        <a:t>25.41</a:t>
                      </a:r>
                      <a:endParaRPr lang="en-US" sz="1600" dirty="0">
                        <a:solidFill>
                          <a:schemeClr val="accent2"/>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26" name="Table 25"/>
          <p:cNvGraphicFramePr>
            <a:graphicFrameLocks noGrp="1"/>
          </p:cNvGraphicFramePr>
          <p:nvPr>
            <p:extLst>
              <p:ext uri="{D42A27DB-BD31-4B8C-83A1-F6EECF244321}">
                <p14:modId xmlns:p14="http://schemas.microsoft.com/office/powerpoint/2010/main" val="3447893256"/>
              </p:ext>
            </p:extLst>
          </p:nvPr>
        </p:nvGraphicFramePr>
        <p:xfrm>
          <a:off x="2240323" y="1395794"/>
          <a:ext cx="7620000" cy="335280"/>
        </p:xfrm>
        <a:graphic>
          <a:graphicData uri="http://schemas.openxmlformats.org/drawingml/2006/table">
            <a:tbl>
              <a:tblPr firstRow="1" bandRow="1"/>
              <a:tblGrid>
                <a:gridCol w="6553200"/>
                <a:gridCol w="1066800"/>
              </a:tblGrid>
              <a:tr h="28375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kumimoji="0" lang="en-US" sz="1600" b="0" i="0" u="none" strike="noStrike" kern="0" cap="none" spc="0" normalizeH="0" baseline="0" dirty="0" smtClean="0">
                          <a:ln>
                            <a:noFill/>
                          </a:ln>
                          <a:solidFill>
                            <a:srgbClr val="C0504D"/>
                          </a:solidFill>
                          <a:effectLst/>
                          <a:uLnTx/>
                          <a:uFillTx/>
                          <a:latin typeface="Consolas" panose="020B0609020204030204" pitchFamily="49" charset="0"/>
                          <a:ea typeface="+mn-ea"/>
                          <a:cs typeface="+mn-cs"/>
                        </a:rPr>
                        <a:t>UniRef90_R6K3Z5</a:t>
                      </a:r>
                      <a:r>
                        <a:rPr lang="en-US" sz="1600" dirty="0" smtClean="0">
                          <a:solidFill>
                            <a:schemeClr val="bg1"/>
                          </a:solidFill>
                          <a:latin typeface="Consolas" panose="020B0609020204030204" pitchFamily="49" charset="0"/>
                        </a:rPr>
                        <a:t>: </a:t>
                      </a:r>
                      <a:r>
                        <a:rPr lang="en-US" sz="1600" dirty="0" smtClean="0">
                          <a:solidFill>
                            <a:schemeClr val="accent1"/>
                          </a:solidFill>
                          <a:latin typeface="Consolas" panose="020B0609020204030204" pitchFamily="49" charset="0"/>
                        </a:rPr>
                        <a:t>IMP dehydrogenase</a:t>
                      </a:r>
                      <a:r>
                        <a:rPr lang="en-US" sz="1600" dirty="0" smtClean="0">
                          <a:solidFill>
                            <a:schemeClr val="bg1"/>
                          </a:solidFill>
                          <a:latin typeface="Consolas" panose="020B0609020204030204" pitchFamily="49" charset="0"/>
                        </a:rPr>
                        <a:t> </a:t>
                      </a:r>
                      <a:endParaRPr lang="en-US" sz="1600" dirty="0">
                        <a:solidFill>
                          <a:schemeClr val="bg1"/>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kumimoji="0" lang="en-US" sz="1600" b="0" i="0" u="none" strike="noStrike" kern="0" cap="none" spc="0" normalizeH="0" baseline="0" dirty="0" smtClean="0">
                          <a:ln>
                            <a:noFill/>
                          </a:ln>
                          <a:solidFill>
                            <a:srgbClr val="8064A2"/>
                          </a:solidFill>
                          <a:effectLst/>
                          <a:uLnTx/>
                          <a:uFillTx/>
                          <a:latin typeface="Consolas" panose="020B0609020204030204" pitchFamily="49" charset="0"/>
                          <a:ea typeface="+mn-ea"/>
                          <a:cs typeface="+mn-cs"/>
                        </a:rPr>
                        <a:t>600.95</a:t>
                      </a:r>
                      <a:endParaRPr kumimoji="0" lang="en-US" sz="1600" b="0" i="0" u="none" strike="noStrike" kern="0" cap="none" spc="0" normalizeH="0" baseline="0" dirty="0">
                        <a:ln>
                          <a:noFill/>
                        </a:ln>
                        <a:solidFill>
                          <a:srgbClr val="8064A2"/>
                        </a:solidFill>
                        <a:effectLst/>
                        <a:uLnTx/>
                        <a:uFillTx/>
                        <a:latin typeface="Consolas" panose="020B0609020204030204" pitchFamily="49"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7" name="Rectangle 26"/>
          <p:cNvSpPr/>
          <p:nvPr/>
        </p:nvSpPr>
        <p:spPr>
          <a:xfrm>
            <a:off x="2172512" y="1078468"/>
            <a:ext cx="2034403"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smtClean="0">
                <a:ln>
                  <a:noFill/>
                </a:ln>
                <a:solidFill>
                  <a:srgbClr val="C0504D"/>
                </a:solidFill>
                <a:effectLst/>
                <a:uLnTx/>
                <a:uFillTx/>
              </a:rPr>
              <a:t>UniRef</a:t>
            </a:r>
            <a:r>
              <a:rPr kumimoji="0" lang="en-US" sz="1800" b="1" i="0" u="none" strike="noStrike" kern="0" cap="none" spc="0" normalizeH="0" baseline="0" noProof="0" dirty="0" smtClean="0">
                <a:ln>
                  <a:noFill/>
                </a:ln>
                <a:solidFill>
                  <a:srgbClr val="C0504D"/>
                </a:solidFill>
                <a:effectLst/>
                <a:uLnTx/>
                <a:uFillTx/>
              </a:rPr>
              <a:t> gene cluster</a:t>
            </a:r>
            <a:endParaRPr kumimoji="0" lang="en-US" sz="1800" b="1" i="0" u="none" strike="noStrike" kern="0" cap="none" spc="0" normalizeH="0" baseline="0" noProof="0" dirty="0" smtClean="0">
              <a:ln>
                <a:noFill/>
              </a:ln>
              <a:solidFill>
                <a:prstClr val="black"/>
              </a:solidFill>
              <a:effectLst/>
              <a:uLnTx/>
              <a:uFillTx/>
            </a:endParaRPr>
          </a:p>
        </p:txBody>
      </p:sp>
      <p:sp>
        <p:nvSpPr>
          <p:cNvPr id="28" name="Rectangle 27"/>
          <p:cNvSpPr/>
          <p:nvPr/>
        </p:nvSpPr>
        <p:spPr>
          <a:xfrm>
            <a:off x="4602523" y="1078468"/>
            <a:ext cx="1268296"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4F81BD"/>
                </a:solidFill>
                <a:effectLst/>
                <a:uLnTx/>
                <a:uFillTx/>
              </a:rPr>
              <a:t>Gene name</a:t>
            </a:r>
          </a:p>
        </p:txBody>
      </p:sp>
      <p:sp>
        <p:nvSpPr>
          <p:cNvPr id="29" name="Rectangle 28"/>
          <p:cNvSpPr/>
          <p:nvPr/>
        </p:nvSpPr>
        <p:spPr>
          <a:xfrm>
            <a:off x="7024123" y="1078468"/>
            <a:ext cx="2849819" cy="369332"/>
          </a:xfrm>
          <a:prstGeom prst="rect">
            <a:avLst/>
          </a:prstGeom>
        </p:spPr>
        <p:txBody>
          <a:bodyPr wrap="non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8064A2"/>
                </a:solidFill>
                <a:effectLst/>
                <a:uLnTx/>
                <a:uFillTx/>
              </a:rPr>
              <a:t>Total gene abundance (RPK)</a:t>
            </a:r>
          </a:p>
        </p:txBody>
      </p:sp>
      <p:sp>
        <p:nvSpPr>
          <p:cNvPr id="30" name="Rectangle 29"/>
          <p:cNvSpPr/>
          <p:nvPr/>
        </p:nvSpPr>
        <p:spPr>
          <a:xfrm>
            <a:off x="6310888" y="3810000"/>
            <a:ext cx="3983783"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chemeClr val="bg1">
                    <a:lumMod val="50000"/>
                  </a:schemeClr>
                </a:solidFill>
                <a:effectLst/>
                <a:uLnTx/>
                <a:uFillTx/>
              </a:rPr>
              <a:t>Per-species</a:t>
            </a:r>
            <a:r>
              <a:rPr kumimoji="0" lang="en-US" sz="1800" b="0" i="0" u="none" strike="noStrike" kern="0" cap="none" spc="0" normalizeH="0" baseline="0" noProof="0" dirty="0" smtClean="0">
                <a:ln>
                  <a:noFill/>
                </a:ln>
                <a:solidFill>
                  <a:schemeClr val="bg1">
                    <a:lumMod val="50000"/>
                  </a:schemeClr>
                </a:solidFill>
                <a:effectLst/>
                <a:uLnTx/>
                <a:uFillTx/>
              </a:rPr>
              <a:t> </a:t>
            </a:r>
            <a:r>
              <a:rPr kumimoji="0" lang="en-US" sz="1800" b="0" i="0" u="none" strike="noStrike" kern="0" cap="none" spc="0" normalizeH="0" baseline="0" noProof="0" dirty="0" smtClean="0">
                <a:ln>
                  <a:noFill/>
                </a:ln>
                <a:solidFill>
                  <a:prstClr val="white"/>
                </a:solidFill>
                <a:effectLst/>
                <a:uLnTx/>
                <a:uFillTx/>
              </a:rPr>
              <a:t>&amp; </a:t>
            </a:r>
            <a:r>
              <a:rPr kumimoji="0" lang="en-US" sz="1800" b="1" i="0" u="none" strike="noStrike" kern="0" cap="none" spc="0" normalizeH="0" baseline="0" noProof="0" dirty="0" smtClean="0">
                <a:ln>
                  <a:noFill/>
                </a:ln>
                <a:solidFill>
                  <a:srgbClr val="F79646"/>
                </a:solidFill>
                <a:effectLst/>
                <a:uLnTx/>
                <a:uFillTx/>
              </a:rPr>
              <a:t>unclassified</a:t>
            </a:r>
            <a:r>
              <a:rPr kumimoji="0" lang="en-US" sz="1800" b="0" i="0" u="none" strike="noStrike" kern="0" cap="none" spc="0" normalizeH="0" baseline="0" noProof="0" dirty="0" smtClean="0">
                <a:ln>
                  <a:noFill/>
                </a:ln>
                <a:solidFill>
                  <a:prstClr val="white"/>
                </a:solidFill>
                <a:effectLst/>
                <a:uLnTx/>
                <a:uFillTx/>
              </a:rPr>
              <a:t> stratifications</a:t>
            </a:r>
          </a:p>
        </p:txBody>
      </p:sp>
      <p:graphicFrame>
        <p:nvGraphicFramePr>
          <p:cNvPr id="31" name="Table 30"/>
          <p:cNvGraphicFramePr>
            <a:graphicFrameLocks noGrp="1"/>
          </p:cNvGraphicFramePr>
          <p:nvPr>
            <p:extLst>
              <p:ext uri="{D42A27DB-BD31-4B8C-83A1-F6EECF244321}">
                <p14:modId xmlns:p14="http://schemas.microsoft.com/office/powerpoint/2010/main" val="867375103"/>
              </p:ext>
            </p:extLst>
          </p:nvPr>
        </p:nvGraphicFramePr>
        <p:xfrm>
          <a:off x="2240323" y="5181600"/>
          <a:ext cx="7619999" cy="1005840"/>
        </p:xfrm>
        <a:graphic>
          <a:graphicData uri="http://schemas.openxmlformats.org/drawingml/2006/table">
            <a:tbl>
              <a:tblPr firstRow="1" bandRow="1"/>
              <a:tblGrid>
                <a:gridCol w="5748421"/>
                <a:gridCol w="1109579"/>
                <a:gridCol w="761999"/>
              </a:tblGrid>
              <a:tr h="28375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0" cap="none" spc="0" normalizeH="0" baseline="0" dirty="0" smtClean="0">
                          <a:ln>
                            <a:noFill/>
                          </a:ln>
                          <a:solidFill>
                            <a:srgbClr val="C0504D"/>
                          </a:solidFill>
                          <a:effectLst/>
                          <a:uLnTx/>
                          <a:uFillTx/>
                          <a:latin typeface="Consolas" panose="020B0609020204030204" pitchFamily="49" charset="0"/>
                          <a:ea typeface="+mn-ea"/>
                          <a:cs typeface="+mn-cs"/>
                        </a:rPr>
                        <a:t>PWY-7221: GTP biosynthesis</a:t>
                      </a:r>
                      <a:endParaRPr kumimoji="0" lang="en-US" sz="1600" b="0" i="0" u="none" strike="noStrike" kern="0" cap="none" spc="0" normalizeH="0" baseline="0" dirty="0">
                        <a:ln>
                          <a:noFill/>
                        </a:ln>
                        <a:solidFill>
                          <a:srgbClr val="C0504D"/>
                        </a:solidFill>
                        <a:effectLst/>
                        <a:uLnTx/>
                        <a:uFillTx/>
                        <a:latin typeface="Consolas" panose="020B0609020204030204" pitchFamily="49"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smtClean="0">
                          <a:solidFill>
                            <a:schemeClr val="bg2">
                              <a:lumMod val="75000"/>
                            </a:schemeClr>
                          </a:solidFill>
                          <a:latin typeface="Consolas" panose="020B0609020204030204" pitchFamily="49" charset="0"/>
                        </a:rPr>
                        <a:t>200.35</a:t>
                      </a:r>
                      <a:endParaRPr lang="en-US" sz="1600" dirty="0">
                        <a:solidFill>
                          <a:schemeClr val="bg2">
                            <a:lumMod val="75000"/>
                          </a:schemeClr>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en-US" sz="1600" dirty="0" smtClean="0">
                          <a:solidFill>
                            <a:schemeClr val="bg2">
                              <a:lumMod val="75000"/>
                            </a:schemeClr>
                          </a:solidFill>
                          <a:latin typeface="Consolas" panose="020B0609020204030204" pitchFamily="49" charset="0"/>
                        </a:rPr>
                        <a:t>1</a:t>
                      </a:r>
                      <a:endParaRPr lang="en-US" sz="1600" dirty="0">
                        <a:solidFill>
                          <a:schemeClr val="bg2">
                            <a:lumMod val="75000"/>
                          </a:schemeClr>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r>
              <a:tr h="28375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600" dirty="0" smtClean="0">
                          <a:solidFill>
                            <a:schemeClr val="tx1"/>
                          </a:solidFill>
                          <a:latin typeface="Consolas" panose="020B0609020204030204" pitchFamily="49" charset="0"/>
                        </a:rPr>
                        <a:t>PWY-7221: GTP biosynthesis</a:t>
                      </a:r>
                      <a:r>
                        <a:rPr lang="en-US" sz="1600" dirty="0" smtClean="0">
                          <a:solidFill>
                            <a:schemeClr val="tx1"/>
                          </a:solidFill>
                          <a:latin typeface="Consolas" panose="020B0609020204030204" pitchFamily="49" charset="0"/>
                        </a:rPr>
                        <a:t>|</a:t>
                      </a:r>
                      <a:r>
                        <a:rPr lang="en-US" sz="1600" dirty="0" err="1" smtClean="0">
                          <a:solidFill>
                            <a:schemeClr val="tx1"/>
                          </a:solidFill>
                          <a:latin typeface="Consolas" panose="020B0609020204030204" pitchFamily="49" charset="0"/>
                        </a:rPr>
                        <a:t>Bacteroides_caccae</a:t>
                      </a:r>
                      <a:endParaRPr lang="en-US" sz="1600" dirty="0">
                        <a:solidFill>
                          <a:schemeClr val="tx1"/>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bg2">
                              <a:lumMod val="75000"/>
                            </a:schemeClr>
                          </a:solidFill>
                          <a:latin typeface="Consolas" panose="020B0609020204030204" pitchFamily="49" charset="0"/>
                        </a:rPr>
                        <a:t>120.23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bg2">
                              <a:lumMod val="75000"/>
                            </a:schemeClr>
                          </a:solidFill>
                          <a:latin typeface="Consolas" panose="020B0609020204030204" pitchFamily="49"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r>
              <a:tr h="28375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600" dirty="0" smtClean="0">
                          <a:solidFill>
                            <a:schemeClr val="tx1"/>
                          </a:solidFill>
                          <a:latin typeface="Consolas" panose="020B0609020204030204" pitchFamily="49" charset="0"/>
                        </a:rPr>
                        <a:t>PWY-7221: GTP biosynthesis</a:t>
                      </a:r>
                      <a:r>
                        <a:rPr lang="en-US" sz="1600" dirty="0" smtClean="0">
                          <a:solidFill>
                            <a:schemeClr val="tx1"/>
                          </a:solidFill>
                          <a:latin typeface="Consolas" panose="020B0609020204030204" pitchFamily="49" charset="0"/>
                        </a:rPr>
                        <a:t>|</a:t>
                      </a:r>
                      <a:r>
                        <a:rPr lang="en-US" sz="1600" dirty="0" err="1" smtClean="0">
                          <a:solidFill>
                            <a:schemeClr val="tx1"/>
                          </a:solidFill>
                          <a:latin typeface="Consolas" panose="020B0609020204030204" pitchFamily="49" charset="0"/>
                        </a:rPr>
                        <a:t>Bacteroides_dorei</a:t>
                      </a:r>
                      <a:endParaRPr lang="en-US" sz="1600" dirty="0" smtClean="0">
                        <a:solidFill>
                          <a:schemeClr val="tx1"/>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smtClean="0">
                          <a:solidFill>
                            <a:schemeClr val="bg2">
                              <a:lumMod val="75000"/>
                            </a:schemeClr>
                          </a:solidFill>
                          <a:latin typeface="Consolas" panose="020B0609020204030204" pitchFamily="49" charset="0"/>
                        </a:rPr>
                        <a:t>11.12</a:t>
                      </a:r>
                      <a:endParaRPr lang="en-US" sz="1600" dirty="0">
                        <a:solidFill>
                          <a:schemeClr val="bg2">
                            <a:lumMod val="75000"/>
                          </a:schemeClr>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en-US" sz="1600" dirty="0" smtClean="0">
                          <a:solidFill>
                            <a:schemeClr val="bg2">
                              <a:lumMod val="75000"/>
                            </a:schemeClr>
                          </a:solidFill>
                          <a:latin typeface="Consolas" panose="020B0609020204030204" pitchFamily="49" charset="0"/>
                        </a:rPr>
                        <a:t>0</a:t>
                      </a:r>
                      <a:endParaRPr lang="en-US" sz="1600" dirty="0">
                        <a:solidFill>
                          <a:schemeClr val="bg2">
                            <a:lumMod val="75000"/>
                          </a:schemeClr>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cxnSp>
        <p:nvCxnSpPr>
          <p:cNvPr id="32" name="Straight Arrow Connector 31"/>
          <p:cNvCxnSpPr/>
          <p:nvPr/>
        </p:nvCxnSpPr>
        <p:spPr>
          <a:xfrm flipV="1">
            <a:off x="10165123" y="1600200"/>
            <a:ext cx="0" cy="2057400"/>
          </a:xfrm>
          <a:prstGeom prst="straightConnector1">
            <a:avLst/>
          </a:prstGeom>
          <a:noFill/>
          <a:ln w="28575" cap="flat" cmpd="sng" algn="ctr">
            <a:solidFill>
              <a:schemeClr val="tx1"/>
            </a:solidFill>
            <a:prstDash val="solid"/>
            <a:tailEnd type="arrow"/>
          </a:ln>
          <a:effectLst/>
        </p:spPr>
      </p:cxnSp>
      <p:sp>
        <p:nvSpPr>
          <p:cNvPr id="33" name="TextBox 32"/>
          <p:cNvSpPr txBox="1"/>
          <p:nvPr/>
        </p:nvSpPr>
        <p:spPr>
          <a:xfrm>
            <a:off x="9845083" y="2325469"/>
            <a:ext cx="685800" cy="646331"/>
          </a:xfrm>
          <a:prstGeom prst="rect">
            <a:avLst/>
          </a:prstGeom>
          <a:noFill/>
        </p:spPr>
        <p:txBody>
          <a:bodyPr wrap="square" rtlCol="0">
            <a:spAutoFit/>
          </a:bodyPr>
          <a:lstStyle/>
          <a:p>
            <a:pPr algn="ctr"/>
            <a:r>
              <a:rPr lang="el-GR" sz="3600" dirty="0">
                <a:solidFill>
                  <a:prstClr val="white"/>
                </a:solidFill>
                <a:effectLst>
                  <a:glow rad="101600">
                    <a:prstClr val="black">
                      <a:alpha val="60000"/>
                    </a:prstClr>
                  </a:glow>
                </a:effectLst>
                <a:latin typeface="Cambria" panose="02040503050406030204" pitchFamily="18" charset="0"/>
              </a:rPr>
              <a:t>Σ</a:t>
            </a:r>
            <a:endParaRPr lang="en-US" sz="3600" dirty="0">
              <a:solidFill>
                <a:prstClr val="white"/>
              </a:solidFill>
              <a:effectLst>
                <a:glow rad="101600">
                  <a:prstClr val="black">
                    <a:alpha val="60000"/>
                  </a:prstClr>
                </a:glow>
              </a:effectLst>
              <a:latin typeface="Cambria" panose="02040503050406030204" pitchFamily="18" charset="0"/>
            </a:endParaRPr>
          </a:p>
        </p:txBody>
      </p:sp>
      <p:sp>
        <p:nvSpPr>
          <p:cNvPr id="34" name="Rectangle 33"/>
          <p:cNvSpPr/>
          <p:nvPr/>
        </p:nvSpPr>
        <p:spPr>
          <a:xfrm>
            <a:off x="2861199" y="4876800"/>
            <a:ext cx="1893724"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smtClean="0">
                <a:ln>
                  <a:noFill/>
                </a:ln>
                <a:solidFill>
                  <a:srgbClr val="C0504D"/>
                </a:solidFill>
                <a:effectLst/>
                <a:uLnTx/>
                <a:uFillTx/>
              </a:rPr>
              <a:t>MetaCyc</a:t>
            </a:r>
            <a:r>
              <a:rPr kumimoji="0" lang="en-US" sz="1800" b="1" i="0" u="none" strike="noStrike" kern="0" cap="none" spc="0" normalizeH="0" baseline="0" noProof="0" dirty="0" smtClean="0">
                <a:ln>
                  <a:noFill/>
                </a:ln>
                <a:solidFill>
                  <a:srgbClr val="C0504D"/>
                </a:solidFill>
                <a:effectLst/>
                <a:uLnTx/>
                <a:uFillTx/>
              </a:rPr>
              <a:t> pathway</a:t>
            </a:r>
            <a:endParaRPr kumimoji="0" lang="en-US" sz="1800" b="1" i="0" u="none" strike="noStrike" kern="0" cap="none" spc="0" normalizeH="0" baseline="0" noProof="0" dirty="0" smtClean="0">
              <a:ln>
                <a:noFill/>
              </a:ln>
              <a:solidFill>
                <a:prstClr val="black"/>
              </a:solidFill>
              <a:effectLst/>
              <a:uLnTx/>
              <a:uFillTx/>
            </a:endParaRPr>
          </a:p>
        </p:txBody>
      </p:sp>
      <p:cxnSp>
        <p:nvCxnSpPr>
          <p:cNvPr id="35" name="Straight Arrow Connector 34"/>
          <p:cNvCxnSpPr/>
          <p:nvPr/>
        </p:nvCxnSpPr>
        <p:spPr>
          <a:xfrm>
            <a:off x="2164123" y="4724400"/>
            <a:ext cx="1524000" cy="0"/>
          </a:xfrm>
          <a:prstGeom prst="straightConnector1">
            <a:avLst/>
          </a:prstGeom>
          <a:noFill/>
          <a:ln w="28575" cap="flat" cmpd="sng" algn="ctr">
            <a:solidFill>
              <a:srgbClr val="C0504D"/>
            </a:solidFill>
            <a:prstDash val="solid"/>
            <a:tailEnd type="stealth" w="lg" len="lg"/>
          </a:ln>
          <a:effectLst/>
        </p:spPr>
      </p:cxnSp>
      <p:cxnSp>
        <p:nvCxnSpPr>
          <p:cNvPr id="36" name="Straight Arrow Connector 35"/>
          <p:cNvCxnSpPr/>
          <p:nvPr/>
        </p:nvCxnSpPr>
        <p:spPr>
          <a:xfrm>
            <a:off x="3764323" y="4724400"/>
            <a:ext cx="1524000" cy="0"/>
          </a:xfrm>
          <a:prstGeom prst="straightConnector1">
            <a:avLst/>
          </a:prstGeom>
          <a:noFill/>
          <a:ln w="28575" cap="flat" cmpd="sng" algn="ctr">
            <a:solidFill>
              <a:srgbClr val="C0504D"/>
            </a:solidFill>
            <a:prstDash val="solid"/>
            <a:tailEnd type="stealth" w="lg" len="lg"/>
          </a:ln>
          <a:effectLst/>
        </p:spPr>
      </p:cxnSp>
      <p:cxnSp>
        <p:nvCxnSpPr>
          <p:cNvPr id="37" name="Straight Arrow Connector 36"/>
          <p:cNvCxnSpPr/>
          <p:nvPr/>
        </p:nvCxnSpPr>
        <p:spPr>
          <a:xfrm>
            <a:off x="5364523" y="4724400"/>
            <a:ext cx="1524000" cy="0"/>
          </a:xfrm>
          <a:prstGeom prst="straightConnector1">
            <a:avLst/>
          </a:prstGeom>
          <a:noFill/>
          <a:ln w="28575" cap="flat" cmpd="sng" algn="ctr">
            <a:solidFill>
              <a:srgbClr val="C0504D"/>
            </a:solidFill>
            <a:prstDash val="solid"/>
            <a:tailEnd type="stealth" w="lg" len="lg"/>
          </a:ln>
          <a:effectLst/>
        </p:spPr>
      </p:cxnSp>
      <p:cxnSp>
        <p:nvCxnSpPr>
          <p:cNvPr id="38" name="Straight Arrow Connector 37"/>
          <p:cNvCxnSpPr/>
          <p:nvPr/>
        </p:nvCxnSpPr>
        <p:spPr>
          <a:xfrm>
            <a:off x="6964723" y="4724400"/>
            <a:ext cx="1524000" cy="0"/>
          </a:xfrm>
          <a:prstGeom prst="straightConnector1">
            <a:avLst/>
          </a:prstGeom>
          <a:noFill/>
          <a:ln w="28575" cap="flat" cmpd="sng" algn="ctr">
            <a:solidFill>
              <a:srgbClr val="C0504D"/>
            </a:solidFill>
            <a:prstDash val="solid"/>
            <a:tailEnd type="stealth" w="lg" len="lg"/>
          </a:ln>
          <a:effectLst/>
        </p:spPr>
      </p:cxnSp>
      <p:cxnSp>
        <p:nvCxnSpPr>
          <p:cNvPr id="39" name="Straight Arrow Connector 38"/>
          <p:cNvCxnSpPr/>
          <p:nvPr/>
        </p:nvCxnSpPr>
        <p:spPr>
          <a:xfrm>
            <a:off x="8564923" y="4724400"/>
            <a:ext cx="1524000" cy="0"/>
          </a:xfrm>
          <a:prstGeom prst="straightConnector1">
            <a:avLst/>
          </a:prstGeom>
          <a:noFill/>
          <a:ln w="28575" cap="flat" cmpd="sng" algn="ctr">
            <a:solidFill>
              <a:srgbClr val="C0504D"/>
            </a:solidFill>
            <a:prstDash val="solid"/>
            <a:tailEnd type="stealth" w="lg" len="lg"/>
          </a:ln>
          <a:effectLst/>
        </p:spPr>
      </p:cxnSp>
      <p:sp>
        <p:nvSpPr>
          <p:cNvPr id="41" name="Left Brace 40"/>
          <p:cNvSpPr/>
          <p:nvPr/>
        </p:nvSpPr>
        <p:spPr>
          <a:xfrm rot="16200000">
            <a:off x="4069123" y="2057400"/>
            <a:ext cx="381000" cy="3886200"/>
          </a:xfrm>
          <a:prstGeom prst="leftBrace">
            <a:avLst>
              <a:gd name="adj1" fmla="val 54333"/>
              <a:gd name="adj2" fmla="val 58235"/>
            </a:avLst>
          </a:prstGeom>
          <a:noFill/>
          <a:ln w="1270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uLnTx/>
              <a:uFillTx/>
              <a:latin typeface="Calibri"/>
              <a:ea typeface="+mn-ea"/>
              <a:cs typeface="+mn-cs"/>
            </a:endParaRPr>
          </a:p>
        </p:txBody>
      </p:sp>
      <p:sp>
        <p:nvSpPr>
          <p:cNvPr id="42" name="Rectangle 41"/>
          <p:cNvSpPr/>
          <p:nvPr/>
        </p:nvSpPr>
        <p:spPr>
          <a:xfrm>
            <a:off x="7117123" y="4876800"/>
            <a:ext cx="3178947"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rPr>
              <a:t>Pathway</a:t>
            </a:r>
            <a:r>
              <a:rPr kumimoji="0" lang="en-US" sz="1800" b="0" i="0" u="none" strike="noStrike" kern="0" cap="none" spc="0" normalizeH="0" baseline="0" noProof="0" dirty="0" smtClean="0">
                <a:ln>
                  <a:noFill/>
                </a:ln>
                <a:solidFill>
                  <a:srgbClr val="EEECE1">
                    <a:lumMod val="75000"/>
                  </a:srgbClr>
                </a:solidFill>
                <a:effectLst/>
                <a:uLnTx/>
                <a:uFillTx/>
              </a:rPr>
              <a:t> </a:t>
            </a:r>
            <a:r>
              <a:rPr kumimoji="0" lang="en-US" sz="1800" b="1" i="0" u="none" strike="noStrike" kern="0" cap="none" spc="0" normalizeH="0" baseline="0" noProof="0" dirty="0" smtClean="0">
                <a:ln>
                  <a:noFill/>
                </a:ln>
                <a:solidFill>
                  <a:srgbClr val="EEECE1">
                    <a:lumMod val="75000"/>
                  </a:srgbClr>
                </a:solidFill>
                <a:effectLst/>
                <a:uLnTx/>
                <a:uFillTx/>
              </a:rPr>
              <a:t>abundance</a:t>
            </a:r>
            <a:r>
              <a:rPr kumimoji="0" lang="en-US" sz="1800" b="0" i="0" u="none" strike="noStrike" kern="0" cap="none" spc="0" normalizeH="0" baseline="0" noProof="0" dirty="0" smtClean="0">
                <a:ln>
                  <a:noFill/>
                </a:ln>
                <a:solidFill>
                  <a:srgbClr val="EEECE1">
                    <a:lumMod val="75000"/>
                  </a:srgbClr>
                </a:solidFill>
                <a:effectLst/>
                <a:uLnTx/>
                <a:uFillTx/>
              </a:rPr>
              <a:t> </a:t>
            </a:r>
            <a:r>
              <a:rPr kumimoji="0" lang="en-US" sz="1800" b="0" i="0" u="none" strike="noStrike" kern="0" cap="none" spc="0" normalizeH="0" baseline="0" noProof="0" dirty="0" smtClean="0">
                <a:ln>
                  <a:noFill/>
                </a:ln>
                <a:solidFill>
                  <a:prstClr val="white"/>
                </a:solidFill>
                <a:effectLst/>
                <a:uLnTx/>
                <a:uFillTx/>
              </a:rPr>
              <a:t>&amp;</a:t>
            </a:r>
            <a:r>
              <a:rPr kumimoji="0" lang="en-US" sz="1800" b="0" i="0" u="none" strike="noStrike" kern="0" cap="none" spc="0" normalizeH="0" baseline="0" noProof="0" dirty="0" smtClean="0">
                <a:ln>
                  <a:noFill/>
                </a:ln>
                <a:solidFill>
                  <a:srgbClr val="EEECE1">
                    <a:lumMod val="75000"/>
                  </a:srgbClr>
                </a:solidFill>
                <a:effectLst/>
                <a:uLnTx/>
                <a:uFillTx/>
              </a:rPr>
              <a:t> </a:t>
            </a:r>
            <a:r>
              <a:rPr kumimoji="0" lang="en-US" sz="1800" b="1" i="0" u="none" strike="noStrike" kern="0" cap="none" spc="0" normalizeH="0" baseline="0" noProof="0" dirty="0" smtClean="0">
                <a:ln>
                  <a:noFill/>
                </a:ln>
                <a:solidFill>
                  <a:srgbClr val="EEECE1">
                    <a:lumMod val="75000"/>
                  </a:srgbClr>
                </a:solidFill>
                <a:effectLst/>
                <a:uLnTx/>
                <a:uFillTx/>
              </a:rPr>
              <a:t>coverage</a:t>
            </a:r>
          </a:p>
        </p:txBody>
      </p:sp>
      <p:sp>
        <p:nvSpPr>
          <p:cNvPr id="43" name="Rectangle 42"/>
          <p:cNvSpPr/>
          <p:nvPr/>
        </p:nvSpPr>
        <p:spPr>
          <a:xfrm>
            <a:off x="3657600" y="6465877"/>
            <a:ext cx="4876800" cy="338554"/>
          </a:xfrm>
          <a:prstGeom prst="rect">
            <a:avLst/>
          </a:prstGeom>
        </p:spPr>
        <p:txBody>
          <a:bodyPr wrap="square">
            <a:spAutoFit/>
          </a:bodyPr>
          <a:lstStyle/>
          <a:p>
            <a:pPr eaLnBrk="0" fontAlgn="base" hangingPunct="0">
              <a:spcBef>
                <a:spcPct val="0"/>
              </a:spcBef>
              <a:spcAft>
                <a:spcPct val="0"/>
              </a:spcAft>
            </a:pPr>
            <a:r>
              <a:rPr lang="en-US" sz="1600" dirty="0" smtClean="0">
                <a:solidFill>
                  <a:srgbClr val="00B050"/>
                </a:solidFill>
                <a:latin typeface="Consolas" panose="020B0609020204030204" pitchFamily="49" charset="0"/>
                <a:cs typeface="Consolas" panose="020B0609020204030204" pitchFamily="49" charset="0"/>
              </a:rPr>
              <a:t>http://huttenhower.sph.harvard.edu/humann2</a:t>
            </a:r>
            <a:endParaRPr lang="en-US" sz="1600" dirty="0">
              <a:solidFill>
                <a:srgbClr val="00B050"/>
              </a:solidFill>
              <a:latin typeface="Consolas" panose="020B0609020204030204" pitchFamily="49" charset="0"/>
              <a:cs typeface="Consolas" panose="020B0609020204030204" pitchFamily="49" charset="0"/>
            </a:endParaRPr>
          </a:p>
        </p:txBody>
      </p:sp>
      <p:pic>
        <p:nvPicPr>
          <p:cNvPr id="2050" name="Picture 2"/>
          <p:cNvPicPr>
            <a:picLocks noChangeAspect="1" noChangeArrowheads="1"/>
          </p:cNvPicPr>
          <p:nvPr/>
        </p:nvPicPr>
        <p:blipFill>
          <a:blip r:embed="rId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07223" y="4200354"/>
            <a:ext cx="99060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3789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500"/>
                                        <p:tgtEl>
                                          <p:spTgt spid="41"/>
                                        </p:tgtEl>
                                      </p:cBhvr>
                                    </p:animEffect>
                                  </p:childTnLst>
                                </p:cTn>
                              </p:par>
                              <p:par>
                                <p:cTn id="22" presetID="10" presetClass="entr" presetSubtype="0" fill="hold" nodeType="with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500"/>
                                        <p:tgtEl>
                                          <p:spTgt spid="2050"/>
                                        </p:tgtEl>
                                      </p:cBhvr>
                                    </p:animEffect>
                                  </p:childTnLst>
                                </p:cTn>
                              </p:par>
                              <p:par>
                                <p:cTn id="25" presetID="10"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par>
                                <p:cTn id="31" presetID="10"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par>
                                <p:cTn id="37" presetID="10" presetClass="entr" presetSubtype="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par>
                                <p:cTn id="40" presetID="10" presetClass="entr" presetSubtype="0"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fade">
                                      <p:cBhvr>
                                        <p:cTn id="5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3" grpId="0"/>
      <p:bldP spid="34" grpId="0"/>
      <p:bldP spid="41" grpId="0" animBg="1"/>
      <p:bldP spid="4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52648" y="2367171"/>
            <a:ext cx="8686705" cy="2123658"/>
          </a:xfrm>
          <a:prstGeom prst="rect">
            <a:avLst/>
          </a:prstGeom>
          <a:noFill/>
        </p:spPr>
        <p:txBody>
          <a:bodyPr wrap="square" rtlCol="0">
            <a:spAutoFit/>
          </a:bodyPr>
          <a:lstStyle/>
          <a:p>
            <a:pPr algn="ctr"/>
            <a:r>
              <a:rPr lang="en-US" sz="6600" dirty="0" smtClean="0"/>
              <a:t>Modeling with </a:t>
            </a:r>
          </a:p>
          <a:p>
            <a:pPr algn="ctr"/>
            <a:r>
              <a:rPr lang="en-US" sz="6600" dirty="0" err="1" smtClean="0"/>
              <a:t>microbiome</a:t>
            </a:r>
            <a:r>
              <a:rPr lang="en-US" sz="6600" dirty="0" smtClean="0"/>
              <a:t> data</a:t>
            </a:r>
            <a:endParaRPr lang="en-US" sz="6600" dirty="0"/>
          </a:p>
        </p:txBody>
      </p:sp>
      <p:sp>
        <p:nvSpPr>
          <p:cNvPr id="2" name="Rounded Rectangle 1"/>
          <p:cNvSpPr/>
          <p:nvPr/>
        </p:nvSpPr>
        <p:spPr>
          <a:xfrm>
            <a:off x="243904" y="228636"/>
            <a:ext cx="11704192" cy="6400730"/>
          </a:xfrm>
          <a:prstGeom prst="roundRect">
            <a:avLst>
              <a:gd name="adj" fmla="val 4657"/>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0280033"/>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ln>
            <a:noFill/>
          </a:ln>
        </p:spPr>
        <p:txBody>
          <a:bodyPr/>
          <a:lstStyle/>
          <a:p>
            <a:fld id="{52E08026-1BB1-3941-BE5E-D323B07E18A9}" type="datetime1">
              <a:rPr lang="en-US" smtClean="0">
                <a:solidFill>
                  <a:prstClr val="black">
                    <a:tint val="75000"/>
                  </a:prstClr>
                </a:solidFill>
              </a:rPr>
              <a:pPr/>
              <a:t>4/24/2019</a:t>
            </a:fld>
            <a:endParaRPr lang="en-US">
              <a:solidFill>
                <a:prstClr val="black">
                  <a:tint val="75000"/>
                </a:prstClr>
              </a:solidFill>
            </a:endParaRPr>
          </a:p>
        </p:txBody>
      </p:sp>
      <p:sp>
        <p:nvSpPr>
          <p:cNvPr id="3" name="Slide Number Placeholder 2"/>
          <p:cNvSpPr>
            <a:spLocks noGrp="1"/>
          </p:cNvSpPr>
          <p:nvPr>
            <p:ph type="sldNum" sz="quarter" idx="12"/>
          </p:nvPr>
        </p:nvSpPr>
        <p:spPr>
          <a:ln>
            <a:noFill/>
          </a:ln>
        </p:spPr>
        <p:txBody>
          <a:bodyPr/>
          <a:lstStyle/>
          <a:p>
            <a:fld id="{0CED1879-D594-7048-AD12-28363999EDA9}" type="slidenum">
              <a:rPr lang="en-US" smtClean="0">
                <a:solidFill>
                  <a:prstClr val="black">
                    <a:tint val="75000"/>
                  </a:prstClr>
                </a:solidFill>
              </a:rPr>
              <a:pPr/>
              <a:t>53</a:t>
            </a:fld>
            <a:endParaRPr lang="en-US">
              <a:solidFill>
                <a:prstClr val="black">
                  <a:tint val="75000"/>
                </a:prstClr>
              </a:solidFill>
            </a:endParaRPr>
          </a:p>
        </p:txBody>
      </p:sp>
      <p:sp>
        <p:nvSpPr>
          <p:cNvPr id="4" name="Rounded Rectangle 3"/>
          <p:cNvSpPr/>
          <p:nvPr/>
        </p:nvSpPr>
        <p:spPr>
          <a:xfrm>
            <a:off x="7650433" y="1143025"/>
            <a:ext cx="2743200" cy="1219200"/>
          </a:xfrm>
          <a:prstGeom prst="roundRect">
            <a:avLst>
              <a:gd name="adj" fmla="val 683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pPr>
            <a:r>
              <a:rPr lang="en-US" sz="2800" b="1" dirty="0" smtClean="0"/>
              <a:t>Ecological</a:t>
            </a:r>
          </a:p>
          <a:p>
            <a:pPr algn="ctr">
              <a:lnSpc>
                <a:spcPts val="2800"/>
              </a:lnSpc>
            </a:pPr>
            <a:r>
              <a:rPr lang="en-US" sz="2800" b="1" dirty="0" smtClean="0"/>
              <a:t>association</a:t>
            </a:r>
          </a:p>
          <a:p>
            <a:pPr algn="ctr">
              <a:lnSpc>
                <a:spcPts val="2800"/>
              </a:lnSpc>
            </a:pPr>
            <a:r>
              <a:rPr lang="en-US" sz="2000" dirty="0" smtClean="0"/>
              <a:t>(e.g</a:t>
            </a:r>
            <a:r>
              <a:rPr lang="en-US" sz="2000" dirty="0"/>
              <a:t>. </a:t>
            </a:r>
            <a:r>
              <a:rPr lang="en-US" sz="2000" dirty="0" err="1"/>
              <a:t>BAnOCC</a:t>
            </a:r>
            <a:r>
              <a:rPr lang="en-US" sz="2000" dirty="0"/>
              <a:t>)</a:t>
            </a:r>
            <a:endParaRPr lang="en-US" sz="2000" dirty="0" smtClean="0"/>
          </a:p>
        </p:txBody>
      </p:sp>
      <p:sp>
        <p:nvSpPr>
          <p:cNvPr id="5" name="Rounded Rectangle 4"/>
          <p:cNvSpPr/>
          <p:nvPr/>
        </p:nvSpPr>
        <p:spPr>
          <a:xfrm>
            <a:off x="1668766" y="1143025"/>
            <a:ext cx="2743200" cy="1219200"/>
          </a:xfrm>
          <a:prstGeom prst="roundRect">
            <a:avLst>
              <a:gd name="adj" fmla="val 683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pPr>
            <a:r>
              <a:rPr lang="en-US" sz="2800" b="1" dirty="0" smtClean="0"/>
              <a:t>Multivariable</a:t>
            </a:r>
            <a:endParaRPr lang="en-US" sz="2800" b="1" dirty="0"/>
          </a:p>
          <a:p>
            <a:pPr algn="ctr">
              <a:lnSpc>
                <a:spcPts val="2800"/>
              </a:lnSpc>
            </a:pPr>
            <a:r>
              <a:rPr lang="en-US" sz="2800" b="1" dirty="0" smtClean="0"/>
              <a:t>association</a:t>
            </a:r>
          </a:p>
          <a:p>
            <a:pPr algn="ctr">
              <a:lnSpc>
                <a:spcPts val="2800"/>
              </a:lnSpc>
            </a:pPr>
            <a:r>
              <a:rPr lang="en-US" sz="2000" dirty="0" smtClean="0"/>
              <a:t>(e.g. </a:t>
            </a:r>
            <a:r>
              <a:rPr lang="en-US" sz="2000" dirty="0" err="1" smtClean="0"/>
              <a:t>MaAsLin</a:t>
            </a:r>
            <a:r>
              <a:rPr lang="en-US" sz="2000" dirty="0" smtClean="0"/>
              <a:t>)</a:t>
            </a:r>
            <a:endParaRPr lang="en-US" sz="2000" dirty="0"/>
          </a:p>
        </p:txBody>
      </p:sp>
      <p:sp>
        <p:nvSpPr>
          <p:cNvPr id="6" name="Rounded Rectangle 5"/>
          <p:cNvSpPr/>
          <p:nvPr/>
        </p:nvSpPr>
        <p:spPr>
          <a:xfrm>
            <a:off x="4666635" y="1143025"/>
            <a:ext cx="2743200" cy="1219200"/>
          </a:xfrm>
          <a:prstGeom prst="roundRect">
            <a:avLst>
              <a:gd name="adj" fmla="val 683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pPr>
            <a:r>
              <a:rPr lang="en-US" sz="2800" b="1" dirty="0" err="1"/>
              <a:t>Multi’omic</a:t>
            </a:r>
            <a:r>
              <a:rPr lang="en-US" sz="2800" b="1" dirty="0"/>
              <a:t> </a:t>
            </a:r>
          </a:p>
          <a:p>
            <a:pPr algn="ctr">
              <a:lnSpc>
                <a:spcPts val="2800"/>
              </a:lnSpc>
            </a:pPr>
            <a:r>
              <a:rPr lang="en-US" sz="2800" b="1" dirty="0" smtClean="0"/>
              <a:t>association</a:t>
            </a:r>
          </a:p>
          <a:p>
            <a:pPr algn="ctr">
              <a:lnSpc>
                <a:spcPts val="2800"/>
              </a:lnSpc>
            </a:pPr>
            <a:r>
              <a:rPr lang="en-US" dirty="0" smtClean="0"/>
              <a:t>(e.g. </a:t>
            </a:r>
            <a:r>
              <a:rPr lang="en-US" dirty="0" err="1" smtClean="0"/>
              <a:t>HAllA</a:t>
            </a:r>
            <a:r>
              <a:rPr lang="en-US" dirty="0" smtClean="0"/>
              <a:t>)</a:t>
            </a:r>
            <a:endParaRPr lang="en-US" dirty="0"/>
          </a:p>
        </p:txBody>
      </p:sp>
      <p:pic>
        <p:nvPicPr>
          <p:cNvPr id="8" name="Picture 1"/>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50325" y="2570760"/>
            <a:ext cx="1812061" cy="8239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999" b="25028"/>
          <a:stretch/>
        </p:blipFill>
        <p:spPr bwMode="auto">
          <a:xfrm>
            <a:off x="2150325" y="3474308"/>
            <a:ext cx="1817434" cy="75856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Left Bracket 9"/>
          <p:cNvSpPr/>
          <p:nvPr/>
        </p:nvSpPr>
        <p:spPr>
          <a:xfrm>
            <a:off x="1904986" y="3280997"/>
            <a:ext cx="198120" cy="502170"/>
          </a:xfrm>
          <a:prstGeom prst="leftBracket">
            <a:avLst>
              <a:gd name="adj" fmla="val 61296"/>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Left Bracket 10"/>
          <p:cNvSpPr/>
          <p:nvPr/>
        </p:nvSpPr>
        <p:spPr>
          <a:xfrm>
            <a:off x="1904986" y="2685138"/>
            <a:ext cx="198120" cy="1098029"/>
          </a:xfrm>
          <a:prstGeom prst="leftBracket">
            <a:avLst>
              <a:gd name="adj" fmla="val 61296"/>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Left Bracket 11"/>
          <p:cNvSpPr/>
          <p:nvPr/>
        </p:nvSpPr>
        <p:spPr>
          <a:xfrm>
            <a:off x="1904986" y="2981895"/>
            <a:ext cx="198120" cy="801272"/>
          </a:xfrm>
          <a:prstGeom prst="leftBracket">
            <a:avLst>
              <a:gd name="adj" fmla="val 61296"/>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le 12"/>
          <p:cNvSpPr/>
          <p:nvPr/>
        </p:nvSpPr>
        <p:spPr>
          <a:xfrm>
            <a:off x="2573920" y="2618533"/>
            <a:ext cx="1402884" cy="646331"/>
          </a:xfrm>
          <a:prstGeom prst="rect">
            <a:avLst/>
          </a:prstGeom>
          <a:ln>
            <a:noFill/>
          </a:ln>
        </p:spPr>
        <p:txBody>
          <a:bodyPr wrap="none">
            <a:spAutoFit/>
          </a:bodyPr>
          <a:lstStyle/>
          <a:p>
            <a:pPr algn="r"/>
            <a:r>
              <a:rPr lang="en-US" b="1" dirty="0">
                <a:effectLst>
                  <a:glow rad="203200">
                    <a:schemeClr val="bg1"/>
                  </a:glow>
                </a:effectLst>
              </a:rPr>
              <a:t>e.g. </a:t>
            </a:r>
            <a:r>
              <a:rPr lang="en-US" b="1" dirty="0" smtClean="0">
                <a:effectLst>
                  <a:glow rad="203200">
                    <a:schemeClr val="bg1"/>
                  </a:glow>
                </a:effectLst>
              </a:rPr>
              <a:t>age, sex,</a:t>
            </a:r>
          </a:p>
          <a:p>
            <a:pPr algn="r"/>
            <a:r>
              <a:rPr lang="en-US" b="1" dirty="0" smtClean="0">
                <a:effectLst>
                  <a:glow rad="203200">
                    <a:schemeClr val="bg1"/>
                  </a:glow>
                </a:effectLst>
              </a:rPr>
              <a:t>diagnosis</a:t>
            </a:r>
            <a:endParaRPr lang="en-US" b="1" dirty="0">
              <a:effectLst>
                <a:glow rad="203200">
                  <a:schemeClr val="bg1"/>
                </a:glow>
              </a:effectLst>
            </a:endParaRPr>
          </a:p>
        </p:txBody>
      </p:sp>
      <p:sp>
        <p:nvSpPr>
          <p:cNvPr id="14" name="Rectangle 13"/>
          <p:cNvSpPr/>
          <p:nvPr/>
        </p:nvSpPr>
        <p:spPr>
          <a:xfrm>
            <a:off x="2193780" y="3859367"/>
            <a:ext cx="992259" cy="369332"/>
          </a:xfrm>
          <a:prstGeom prst="rect">
            <a:avLst/>
          </a:prstGeom>
          <a:ln>
            <a:noFill/>
          </a:ln>
        </p:spPr>
        <p:txBody>
          <a:bodyPr wrap="none">
            <a:spAutoFit/>
          </a:bodyPr>
          <a:lstStyle/>
          <a:p>
            <a:r>
              <a:rPr lang="en-US" b="1" dirty="0">
                <a:effectLst>
                  <a:glow rad="203200">
                    <a:schemeClr val="bg1"/>
                  </a:glow>
                </a:effectLst>
              </a:rPr>
              <a:t>e.g. taxa</a:t>
            </a:r>
          </a:p>
        </p:txBody>
      </p:sp>
      <p:pic>
        <p:nvPicPr>
          <p:cNvPr id="16"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16001" y="2569939"/>
            <a:ext cx="1812061" cy="8239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Left Bracket 16"/>
          <p:cNvSpPr/>
          <p:nvPr/>
        </p:nvSpPr>
        <p:spPr>
          <a:xfrm>
            <a:off x="7848303" y="2662652"/>
            <a:ext cx="198120" cy="336029"/>
          </a:xfrm>
          <a:prstGeom prst="leftBracket">
            <a:avLst>
              <a:gd name="adj" fmla="val 61296"/>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Left Bracket 17"/>
          <p:cNvSpPr/>
          <p:nvPr/>
        </p:nvSpPr>
        <p:spPr>
          <a:xfrm rot="10800000">
            <a:off x="9997643" y="2686636"/>
            <a:ext cx="198120" cy="594360"/>
          </a:xfrm>
          <a:prstGeom prst="leftBracket">
            <a:avLst>
              <a:gd name="adj" fmla="val 2724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Left Bracket 18"/>
          <p:cNvSpPr/>
          <p:nvPr/>
        </p:nvSpPr>
        <p:spPr>
          <a:xfrm rot="10800000">
            <a:off x="9997642" y="2981895"/>
            <a:ext cx="99059" cy="313966"/>
          </a:xfrm>
          <a:prstGeom prst="leftBracket">
            <a:avLst>
              <a:gd name="adj" fmla="val 61296"/>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ectangle 19"/>
          <p:cNvSpPr/>
          <p:nvPr/>
        </p:nvSpPr>
        <p:spPr>
          <a:xfrm>
            <a:off x="8182174" y="3021167"/>
            <a:ext cx="590290" cy="369332"/>
          </a:xfrm>
          <a:prstGeom prst="rect">
            <a:avLst/>
          </a:prstGeom>
          <a:ln>
            <a:noFill/>
          </a:ln>
        </p:spPr>
        <p:txBody>
          <a:bodyPr wrap="none">
            <a:spAutoFit/>
          </a:bodyPr>
          <a:lstStyle/>
          <a:p>
            <a:r>
              <a:rPr lang="en-US" b="1" dirty="0">
                <a:effectLst>
                  <a:glow rad="203200">
                    <a:schemeClr val="bg1"/>
                  </a:glow>
                </a:effectLst>
              </a:rPr>
              <a:t>taxa</a:t>
            </a:r>
          </a:p>
        </p:txBody>
      </p:sp>
      <p:sp>
        <p:nvSpPr>
          <p:cNvPr id="22" name="Left Bracket 21"/>
          <p:cNvSpPr/>
          <p:nvPr/>
        </p:nvSpPr>
        <p:spPr>
          <a:xfrm>
            <a:off x="4788555" y="3097367"/>
            <a:ext cx="198120" cy="1162985"/>
          </a:xfrm>
          <a:prstGeom prst="leftBracket">
            <a:avLst>
              <a:gd name="adj" fmla="val 61296"/>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3"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5093355" y="2588673"/>
            <a:ext cx="1828800" cy="106894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3355" y="3729452"/>
            <a:ext cx="1828800" cy="107117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5" name="Straight Connector 24"/>
          <p:cNvCxnSpPr/>
          <p:nvPr/>
        </p:nvCxnSpPr>
        <p:spPr>
          <a:xfrm>
            <a:off x="4986675" y="2929430"/>
            <a:ext cx="0" cy="4127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986675" y="4056190"/>
            <a:ext cx="0" cy="4127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flipH="1">
            <a:off x="7012845" y="2929977"/>
            <a:ext cx="198120" cy="1539537"/>
            <a:chOff x="6431280" y="3718263"/>
            <a:chExt cx="198120" cy="1539537"/>
          </a:xfrm>
        </p:grpSpPr>
        <p:sp>
          <p:nvSpPr>
            <p:cNvPr id="30" name="Left Bracket 29"/>
            <p:cNvSpPr/>
            <p:nvPr/>
          </p:nvSpPr>
          <p:spPr>
            <a:xfrm>
              <a:off x="6431280" y="3886200"/>
              <a:ext cx="198120" cy="1162985"/>
            </a:xfrm>
            <a:prstGeom prst="leftBracket">
              <a:avLst>
                <a:gd name="adj" fmla="val 61296"/>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Straight Connector 30"/>
            <p:cNvCxnSpPr/>
            <p:nvPr/>
          </p:nvCxnSpPr>
          <p:spPr>
            <a:xfrm>
              <a:off x="6629400" y="3718263"/>
              <a:ext cx="0" cy="4127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629400" y="4845023"/>
              <a:ext cx="0" cy="4127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 name="Rectangle 27"/>
          <p:cNvSpPr/>
          <p:nvPr/>
        </p:nvSpPr>
        <p:spPr>
          <a:xfrm>
            <a:off x="5137416" y="2563967"/>
            <a:ext cx="1501117" cy="369332"/>
          </a:xfrm>
          <a:prstGeom prst="rect">
            <a:avLst/>
          </a:prstGeom>
          <a:ln>
            <a:noFill/>
          </a:ln>
        </p:spPr>
        <p:txBody>
          <a:bodyPr wrap="none">
            <a:spAutoFit/>
          </a:bodyPr>
          <a:lstStyle/>
          <a:p>
            <a:r>
              <a:rPr lang="en-US" b="1" dirty="0">
                <a:effectLst>
                  <a:glow rad="203200">
                    <a:schemeClr val="bg1"/>
                  </a:glow>
                </a:effectLst>
              </a:rPr>
              <a:t>e.g. pathways</a:t>
            </a:r>
          </a:p>
        </p:txBody>
      </p:sp>
      <p:sp>
        <p:nvSpPr>
          <p:cNvPr id="29" name="Rectangle 28"/>
          <p:cNvSpPr/>
          <p:nvPr/>
        </p:nvSpPr>
        <p:spPr>
          <a:xfrm>
            <a:off x="5137416" y="3706967"/>
            <a:ext cx="1722908" cy="369332"/>
          </a:xfrm>
          <a:prstGeom prst="rect">
            <a:avLst/>
          </a:prstGeom>
          <a:ln>
            <a:noFill/>
          </a:ln>
        </p:spPr>
        <p:txBody>
          <a:bodyPr wrap="none">
            <a:spAutoFit/>
          </a:bodyPr>
          <a:lstStyle/>
          <a:p>
            <a:r>
              <a:rPr lang="en-US" b="1" dirty="0">
                <a:effectLst>
                  <a:glow rad="203200">
                    <a:schemeClr val="bg1"/>
                  </a:glow>
                </a:effectLst>
              </a:rPr>
              <a:t>e.g. metabolites</a:t>
            </a:r>
          </a:p>
        </p:txBody>
      </p:sp>
      <p:pic>
        <p:nvPicPr>
          <p:cNvPr id="33" name="Picture 2" descr="http://cdn1.theodysseyonline.com/files/2016/01/08/635878312688975450-636425818_7356613_orig.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4815" b="4583"/>
          <a:stretch/>
        </p:blipFill>
        <p:spPr bwMode="auto">
          <a:xfrm>
            <a:off x="2150325" y="4343425"/>
            <a:ext cx="1826479" cy="50063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4" name="Left Bracket 33"/>
          <p:cNvSpPr/>
          <p:nvPr/>
        </p:nvSpPr>
        <p:spPr>
          <a:xfrm rot="10800000">
            <a:off x="4001919" y="3818561"/>
            <a:ext cx="198120" cy="829663"/>
          </a:xfrm>
          <a:prstGeom prst="leftBracket">
            <a:avLst>
              <a:gd name="adj" fmla="val 61296"/>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Rounded Rectangle 34"/>
          <p:cNvSpPr/>
          <p:nvPr/>
        </p:nvSpPr>
        <p:spPr>
          <a:xfrm>
            <a:off x="1684755" y="5063578"/>
            <a:ext cx="2743200" cy="1184847"/>
          </a:xfrm>
          <a:prstGeom prst="roundRect">
            <a:avLst>
              <a:gd name="adj" fmla="val 683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pPr>
            <a:r>
              <a:rPr lang="en-US" sz="2800" b="1" dirty="0"/>
              <a:t>Longitudinal </a:t>
            </a:r>
            <a:r>
              <a:rPr lang="en-US" sz="2800" b="1" dirty="0" smtClean="0"/>
              <a:t>association</a:t>
            </a:r>
          </a:p>
          <a:p>
            <a:pPr algn="ctr">
              <a:lnSpc>
                <a:spcPts val="2800"/>
              </a:lnSpc>
            </a:pPr>
            <a:r>
              <a:rPr lang="en-US" dirty="0" smtClean="0"/>
              <a:t>(e.g. Gaussian processes)</a:t>
            </a:r>
            <a:endParaRPr lang="en-US" dirty="0"/>
          </a:p>
        </p:txBody>
      </p:sp>
      <p:sp>
        <p:nvSpPr>
          <p:cNvPr id="36" name="Rectangle 35"/>
          <p:cNvSpPr/>
          <p:nvPr/>
        </p:nvSpPr>
        <p:spPr>
          <a:xfrm>
            <a:off x="2771434" y="4400023"/>
            <a:ext cx="657552" cy="369332"/>
          </a:xfrm>
          <a:prstGeom prst="rect">
            <a:avLst/>
          </a:prstGeom>
          <a:ln>
            <a:noFill/>
          </a:ln>
        </p:spPr>
        <p:txBody>
          <a:bodyPr wrap="none">
            <a:spAutoFit/>
          </a:bodyPr>
          <a:lstStyle/>
          <a:p>
            <a:r>
              <a:rPr lang="en-US" b="1" dirty="0" smtClean="0">
                <a:effectLst>
                  <a:glow rad="203200">
                    <a:schemeClr val="bg1"/>
                  </a:glow>
                </a:effectLst>
              </a:rPr>
              <a:t>Time</a:t>
            </a:r>
            <a:endParaRPr lang="en-US" b="1" baseline="-25000" dirty="0">
              <a:effectLst>
                <a:glow rad="203200">
                  <a:schemeClr val="bg1"/>
                </a:glow>
              </a:effectLst>
            </a:endParaRPr>
          </a:p>
        </p:txBody>
      </p:sp>
      <p:sp>
        <p:nvSpPr>
          <p:cNvPr id="39" name="Title 1"/>
          <p:cNvSpPr txBox="1">
            <a:spLocks/>
          </p:cNvSpPr>
          <p:nvPr/>
        </p:nvSpPr>
        <p:spPr>
          <a:xfrm>
            <a:off x="238539" y="229235"/>
            <a:ext cx="11714922" cy="654685"/>
          </a:xfrm>
          <a:prstGeom prst="rect">
            <a:avLst/>
          </a:prstGeom>
          <a:ln>
            <a:noFill/>
          </a:ln>
        </p:spPr>
        <p:txBody>
          <a:bodyPr>
            <a:noAutofit/>
          </a:bodyPr>
          <a:lstStyle>
            <a:lvl1pPr algn="l" defTabSz="914400" rtl="0" eaLnBrk="1" latinLnBrk="0" hangingPunct="1">
              <a:lnSpc>
                <a:spcPct val="90000"/>
              </a:lnSpc>
              <a:spcBef>
                <a:spcPct val="0"/>
              </a:spcBef>
              <a:buNone/>
              <a:defRPr sz="4400" b="1" i="0" kern="1200">
                <a:solidFill>
                  <a:schemeClr val="tx1"/>
                </a:solidFill>
                <a:latin typeface="Calibri" charset="0"/>
                <a:ea typeface="Calibri" charset="0"/>
                <a:cs typeface="Calibri" charset="0"/>
              </a:defRPr>
            </a:lvl1pPr>
          </a:lstStyle>
          <a:p>
            <a:r>
              <a:rPr lang="en-US" sz="4000" dirty="0" smtClean="0"/>
              <a:t>Flavors of modeling / association</a:t>
            </a:r>
            <a:endParaRPr lang="en-US" sz="4000" dirty="0"/>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82344" y="3602253"/>
            <a:ext cx="237172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22522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500"/>
                                        <p:tgtEl>
                                          <p:spTgt spid="36"/>
                                        </p:tgtEl>
                                      </p:cBhvr>
                                    </p:animEffect>
                                  </p:childTnLst>
                                </p:cTn>
                              </p:par>
                              <p:par>
                                <p:cTn id="41" presetID="10"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par>
                                <p:cTn id="57" presetID="10" presetClass="entr" presetSubtype="0"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500"/>
                                        <p:tgtEl>
                                          <p:spTgt spid="2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fade">
                                      <p:cBhvr>
                                        <p:cTn id="65" dur="500"/>
                                        <p:tgtEl>
                                          <p:spTgt spid="28"/>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500"/>
                                        <p:tgtEl>
                                          <p:spTgt spid="22"/>
                                        </p:tgtEl>
                                      </p:cBhvr>
                                    </p:animEffect>
                                  </p:childTnLst>
                                </p:cTn>
                              </p:par>
                              <p:par>
                                <p:cTn id="71" presetID="10" presetClass="entr" presetSubtype="0" fill="hold" nodeType="with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500"/>
                                        <p:tgtEl>
                                          <p:spTgt spid="25"/>
                                        </p:tgtEl>
                                      </p:cBhvr>
                                    </p:animEffect>
                                  </p:childTnLst>
                                </p:cTn>
                              </p:par>
                              <p:par>
                                <p:cTn id="74" presetID="10" presetClass="entr" presetSubtype="0" fill="hold" nodeType="with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fade">
                                      <p:cBhvr>
                                        <p:cTn id="76" dur="500"/>
                                        <p:tgtEl>
                                          <p:spTgt spid="26"/>
                                        </p:tgtEl>
                                      </p:cBhvr>
                                    </p:animEffect>
                                  </p:childTnLst>
                                </p:cTn>
                              </p:par>
                              <p:par>
                                <p:cTn id="77" presetID="10" presetClass="entr" presetSubtype="0" fill="hold" nodeType="with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fade">
                                      <p:cBhvr>
                                        <p:cTn id="79" dur="500"/>
                                        <p:tgtEl>
                                          <p:spTgt spid="27"/>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4"/>
                                        </p:tgtEl>
                                        <p:attrNameLst>
                                          <p:attrName>style.visibility</p:attrName>
                                        </p:attrNameLst>
                                      </p:cBhvr>
                                      <p:to>
                                        <p:strVal val="visible"/>
                                      </p:to>
                                    </p:set>
                                    <p:animEffect transition="in" filter="fade">
                                      <p:cBhvr>
                                        <p:cTn id="84" dur="500"/>
                                        <p:tgtEl>
                                          <p:spTgt spid="4"/>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500"/>
                                        <p:tgtEl>
                                          <p:spTgt spid="20"/>
                                        </p:tgtEl>
                                      </p:cBhvr>
                                    </p:animEffect>
                                  </p:childTnLst>
                                </p:cTn>
                              </p:par>
                              <p:par>
                                <p:cTn id="88" presetID="10" presetClass="entr" presetSubtype="0" fill="hold" nodeType="with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fade">
                                      <p:cBhvr>
                                        <p:cTn id="90" dur="500"/>
                                        <p:tgtEl>
                                          <p:spTgt spid="16"/>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500"/>
                                        <p:tgtEl>
                                          <p:spTgt spid="17"/>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9"/>
                                        </p:tgtEl>
                                        <p:attrNameLst>
                                          <p:attrName>style.visibility</p:attrName>
                                        </p:attrNameLst>
                                      </p:cBhvr>
                                      <p:to>
                                        <p:strVal val="visible"/>
                                      </p:to>
                                    </p:set>
                                    <p:animEffect transition="in" filter="fade">
                                      <p:cBhvr>
                                        <p:cTn id="98" dur="500"/>
                                        <p:tgtEl>
                                          <p:spTgt spid="19"/>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8"/>
                                        </p:tgtEl>
                                        <p:attrNameLst>
                                          <p:attrName>style.visibility</p:attrName>
                                        </p:attrNameLst>
                                      </p:cBhvr>
                                      <p:to>
                                        <p:strVal val="visible"/>
                                      </p:to>
                                    </p:set>
                                    <p:animEffect transition="in" filter="fade">
                                      <p:cBhvr>
                                        <p:cTn id="101" dur="500"/>
                                        <p:tgtEl>
                                          <p:spTgt spid="18"/>
                                        </p:tgtEl>
                                      </p:cBhvr>
                                    </p:animEffect>
                                  </p:childTnLst>
                                </p:cTn>
                              </p:par>
                              <p:par>
                                <p:cTn id="102" presetID="10" presetClass="entr" presetSubtype="0" fill="hold" nodeType="withEffect">
                                  <p:stCondLst>
                                    <p:cond delay="0"/>
                                  </p:stCondLst>
                                  <p:childTnLst>
                                    <p:set>
                                      <p:cBhvr>
                                        <p:cTn id="103" dur="1" fill="hold">
                                          <p:stCondLst>
                                            <p:cond delay="0"/>
                                          </p:stCondLst>
                                        </p:cTn>
                                        <p:tgtEl>
                                          <p:spTgt spid="2050"/>
                                        </p:tgtEl>
                                        <p:attrNameLst>
                                          <p:attrName>style.visibility</p:attrName>
                                        </p:attrNameLst>
                                      </p:cBhvr>
                                      <p:to>
                                        <p:strVal val="visible"/>
                                      </p:to>
                                    </p:set>
                                    <p:animEffect transition="in" filter="fade">
                                      <p:cBhvr>
                                        <p:cTn id="10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0" grpId="0" animBg="1"/>
      <p:bldP spid="11" grpId="0" animBg="1"/>
      <p:bldP spid="12" grpId="0" animBg="1"/>
      <p:bldP spid="13" grpId="0"/>
      <p:bldP spid="14" grpId="0"/>
      <p:bldP spid="17" grpId="0" animBg="1"/>
      <p:bldP spid="18" grpId="0" animBg="1"/>
      <p:bldP spid="19" grpId="0" animBg="1"/>
      <p:bldP spid="20" grpId="0"/>
      <p:bldP spid="22" grpId="0" animBg="1"/>
      <p:bldP spid="28" grpId="0"/>
      <p:bldP spid="29" grpId="0"/>
      <p:bldP spid="34" grpId="0" animBg="1"/>
      <p:bldP spid="35" grpId="0" animBg="1"/>
      <p:bldP spid="3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18548" y="1783098"/>
            <a:ext cx="10298036" cy="461665"/>
          </a:xfrm>
          <a:prstGeom prst="rect">
            <a:avLst/>
          </a:prstGeom>
          <a:noFill/>
        </p:spPr>
        <p:txBody>
          <a:bodyPr wrap="square" rtlCol="0">
            <a:spAutoFit/>
          </a:bodyPr>
          <a:lstStyle/>
          <a:p>
            <a:r>
              <a:rPr lang="en-US" sz="2400" dirty="0" smtClean="0">
                <a:latin typeface="Cambria" pitchFamily="18" charset="0"/>
              </a:rPr>
              <a:t>bug (</a:t>
            </a:r>
            <a:r>
              <a:rPr lang="en-US" sz="2400" i="1" dirty="0" smtClean="0">
                <a:latin typeface="Cambria" pitchFamily="18" charset="0"/>
              </a:rPr>
              <a:t>or other feature</a:t>
            </a:r>
            <a:r>
              <a:rPr lang="en-US" sz="2400" dirty="0" smtClean="0">
                <a:latin typeface="Cambria" pitchFamily="18" charset="0"/>
              </a:rPr>
              <a:t>) abundance ~ </a:t>
            </a:r>
            <a:r>
              <a:rPr lang="el-GR" sz="2400" dirty="0" smtClean="0">
                <a:latin typeface="Cambria" pitchFamily="18" charset="0"/>
              </a:rPr>
              <a:t>β</a:t>
            </a:r>
            <a:r>
              <a:rPr lang="en-US" sz="2400" baseline="-25000" dirty="0" smtClean="0">
                <a:latin typeface="Cambria" pitchFamily="18" charset="0"/>
              </a:rPr>
              <a:t>0</a:t>
            </a:r>
            <a:r>
              <a:rPr lang="en-US" sz="2400" baseline="30000" dirty="0" smtClean="0">
                <a:latin typeface="Cambria" pitchFamily="18" charset="0"/>
              </a:rPr>
              <a:t> </a:t>
            </a:r>
            <a:r>
              <a:rPr lang="en-US" sz="2400" dirty="0" smtClean="0">
                <a:latin typeface="Cambria" pitchFamily="18" charset="0"/>
              </a:rPr>
              <a:t>+ </a:t>
            </a:r>
            <a:r>
              <a:rPr lang="el-GR" sz="2400" b="1" dirty="0" smtClean="0">
                <a:solidFill>
                  <a:srgbClr val="FF0000"/>
                </a:solidFill>
                <a:latin typeface="Cambria" pitchFamily="18" charset="0"/>
              </a:rPr>
              <a:t>β</a:t>
            </a:r>
            <a:r>
              <a:rPr lang="en-US" sz="2400" b="1" baseline="-25000" dirty="0" smtClean="0">
                <a:solidFill>
                  <a:srgbClr val="FF0000"/>
                </a:solidFill>
                <a:latin typeface="Cambria" pitchFamily="18" charset="0"/>
              </a:rPr>
              <a:t>1</a:t>
            </a:r>
            <a:r>
              <a:rPr lang="en-US" sz="2400" dirty="0" smtClean="0">
                <a:latin typeface="Cambria" pitchFamily="18" charset="0"/>
              </a:rPr>
              <a:t>[age] + </a:t>
            </a:r>
            <a:r>
              <a:rPr lang="el-GR" sz="2400" dirty="0" smtClean="0">
                <a:latin typeface="Cambria" pitchFamily="18" charset="0"/>
              </a:rPr>
              <a:t>β</a:t>
            </a:r>
            <a:r>
              <a:rPr lang="en-US" sz="2400" baseline="-25000" dirty="0">
                <a:latin typeface="Cambria" pitchFamily="18" charset="0"/>
              </a:rPr>
              <a:t>2</a:t>
            </a:r>
            <a:r>
              <a:rPr lang="en-US" sz="2400" dirty="0" smtClean="0">
                <a:latin typeface="Cambria" pitchFamily="18" charset="0"/>
              </a:rPr>
              <a:t>[BMI] + </a:t>
            </a:r>
            <a:r>
              <a:rPr lang="el-GR" sz="2400" dirty="0" smtClean="0">
                <a:latin typeface="Cambria" pitchFamily="18" charset="0"/>
              </a:rPr>
              <a:t>β</a:t>
            </a:r>
            <a:r>
              <a:rPr lang="en-US" sz="2400" baseline="-25000" dirty="0" smtClean="0">
                <a:latin typeface="Cambria" pitchFamily="18" charset="0"/>
              </a:rPr>
              <a:t>3</a:t>
            </a:r>
            <a:r>
              <a:rPr lang="en-US" sz="2400" dirty="0" smtClean="0">
                <a:latin typeface="Cambria" pitchFamily="18" charset="0"/>
              </a:rPr>
              <a:t>[Gender] + …</a:t>
            </a:r>
            <a:endParaRPr lang="en-US" sz="2400" baseline="-25000" dirty="0">
              <a:latin typeface="Cambria"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87" y="922420"/>
            <a:ext cx="11703473" cy="5013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fld id="{52E08026-1BB1-3941-BE5E-D323B07E18A9}" type="datetime1">
              <a:rPr lang="en-US" smtClean="0">
                <a:solidFill>
                  <a:prstClr val="black">
                    <a:tint val="75000"/>
                  </a:prstClr>
                </a:solidFill>
              </a:rPr>
              <a:pPr/>
              <a:t>4/24/2019</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0CED1879-D594-7048-AD12-28363999EDA9}" type="slidenum">
              <a:rPr lang="en-US" smtClean="0">
                <a:solidFill>
                  <a:prstClr val="black">
                    <a:tint val="75000"/>
                  </a:prstClr>
                </a:solidFill>
              </a:rPr>
              <a:pPr/>
              <a:t>54</a:t>
            </a:fld>
            <a:endParaRPr lang="en-US">
              <a:solidFill>
                <a:prstClr val="black">
                  <a:tint val="75000"/>
                </a:prstClr>
              </a:solidFill>
            </a:endParaRPr>
          </a:p>
        </p:txBody>
      </p:sp>
      <p:sp>
        <p:nvSpPr>
          <p:cNvPr id="5" name="Title 1"/>
          <p:cNvSpPr txBox="1">
            <a:spLocks/>
          </p:cNvSpPr>
          <p:nvPr/>
        </p:nvSpPr>
        <p:spPr>
          <a:xfrm>
            <a:off x="238539" y="229235"/>
            <a:ext cx="11714922" cy="654685"/>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Calibri" charset="0"/>
                <a:ea typeface="Calibri" charset="0"/>
                <a:cs typeface="Calibri" charset="0"/>
              </a:defRPr>
            </a:lvl1pPr>
          </a:lstStyle>
          <a:p>
            <a:r>
              <a:rPr lang="en-US" sz="4000" dirty="0" smtClean="0"/>
              <a:t>Multivariable association (HMP)</a:t>
            </a:r>
            <a:endParaRPr lang="en-US" sz="4000" dirty="0"/>
          </a:p>
        </p:txBody>
      </p:sp>
      <p:grpSp>
        <p:nvGrpSpPr>
          <p:cNvPr id="6" name="Group 5"/>
          <p:cNvGrpSpPr/>
          <p:nvPr/>
        </p:nvGrpSpPr>
        <p:grpSpPr>
          <a:xfrm>
            <a:off x="238539" y="5479153"/>
            <a:ext cx="914400" cy="914400"/>
            <a:chOff x="228600" y="5759410"/>
            <a:chExt cx="914400" cy="914400"/>
          </a:xfrm>
        </p:grpSpPr>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759410"/>
              <a:ext cx="914400" cy="914400"/>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56061" y="6057790"/>
              <a:ext cx="655950" cy="369332"/>
            </a:xfrm>
            <a:prstGeom prst="rect">
              <a:avLst/>
            </a:prstGeom>
            <a:noFill/>
          </p:spPr>
          <p:txBody>
            <a:bodyPr wrap="none" rtlCol="0">
              <a:spAutoFit/>
            </a:bodyPr>
            <a:lstStyle/>
            <a:p>
              <a:pPr algn="ctr"/>
              <a:r>
                <a:rPr lang="en-US" b="1" dirty="0" smtClean="0">
                  <a:effectLst>
                    <a:glow rad="152400">
                      <a:schemeClr val="bg1"/>
                    </a:glow>
                  </a:effectLst>
                  <a:latin typeface="Calibri" panose="020F0502020204030204" pitchFamily="34" charset="0"/>
                </a:rPr>
                <a:t>HMP</a:t>
              </a:r>
              <a:endParaRPr lang="en-US" b="1" dirty="0">
                <a:effectLst>
                  <a:glow rad="152400">
                    <a:schemeClr val="bg1"/>
                  </a:glow>
                </a:effectLst>
                <a:latin typeface="Calibri" panose="020F0502020204030204" pitchFamily="34" charset="0"/>
              </a:endParaRPr>
            </a:p>
          </p:txBody>
        </p:sp>
      </p:gr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9362" y="5403625"/>
            <a:ext cx="1629441" cy="1317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221" y="948882"/>
            <a:ext cx="2920002" cy="38404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9103862" y="2259543"/>
            <a:ext cx="381320" cy="36575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7999" y="2625299"/>
            <a:ext cx="2959389" cy="36690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Oval 12"/>
          <p:cNvSpPr/>
          <p:nvPr/>
        </p:nvSpPr>
        <p:spPr>
          <a:xfrm>
            <a:off x="4387534" y="1272964"/>
            <a:ext cx="381320" cy="36575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280186" y="6393553"/>
            <a:ext cx="5181570" cy="338554"/>
          </a:xfrm>
          <a:prstGeom prst="rect">
            <a:avLst/>
          </a:prstGeom>
        </p:spPr>
        <p:txBody>
          <a:bodyPr wrap="square">
            <a:spAutoFit/>
          </a:bodyPr>
          <a:lstStyle/>
          <a:p>
            <a:pPr eaLnBrk="0" fontAlgn="base" hangingPunct="0">
              <a:spcBef>
                <a:spcPct val="0"/>
              </a:spcBef>
              <a:spcAft>
                <a:spcPct val="0"/>
              </a:spcAft>
            </a:pPr>
            <a:r>
              <a:rPr lang="en-US" sz="1600" dirty="0" smtClean="0">
                <a:solidFill>
                  <a:srgbClr val="00B050"/>
                </a:solidFill>
                <a:latin typeface="Consolas" panose="020B0609020204030204" pitchFamily="49" charset="0"/>
                <a:cs typeface="Consolas" panose="020B0609020204030204" pitchFamily="49" charset="0"/>
              </a:rPr>
              <a:t>http://huttenhower.sph.harvard.edu/maaslin</a:t>
            </a:r>
            <a:endParaRPr lang="en-US" sz="1600" dirty="0">
              <a:solidFill>
                <a:srgbClr val="00B050"/>
              </a:solidFill>
              <a:latin typeface="Consolas" panose="020B0609020204030204" pitchFamily="49" charset="0"/>
              <a:cs typeface="Consolas" panose="020B0609020204030204" pitchFamily="49" charset="0"/>
            </a:endParaRPr>
          </a:p>
        </p:txBody>
      </p:sp>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32928" y="179420"/>
            <a:ext cx="977732" cy="1191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7822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027"/>
                                        </p:tgtEl>
                                        <p:attrNameLst>
                                          <p:attrName>style.visibility</p:attrName>
                                        </p:attrNameLst>
                                      </p:cBhvr>
                                      <p:to>
                                        <p:strVal val="visible"/>
                                      </p:to>
                                    </p:set>
                                    <p:animEffect transition="in" filter="fade">
                                      <p:cBhvr>
                                        <p:cTn id="21" dur="500"/>
                                        <p:tgtEl>
                                          <p:spTgt spid="10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fade">
                                      <p:cBhvr>
                                        <p:cTn id="26" dur="500"/>
                                        <p:tgtEl>
                                          <p:spTgt spid="102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29"/>
                                        </p:tgtEl>
                                        <p:attrNameLst>
                                          <p:attrName>style.visibility</p:attrName>
                                        </p:attrNameLst>
                                      </p:cBhvr>
                                      <p:to>
                                        <p:strVal val="visible"/>
                                      </p:to>
                                    </p:set>
                                    <p:animEffect transition="in" filter="fade">
                                      <p:cBhvr>
                                        <p:cTn id="34" dur="500"/>
                                        <p:tgtEl>
                                          <p:spTgt spid="102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13" grpId="0" animBg="1"/>
      <p:bldP spid="1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E08026-1BB1-3941-BE5E-D323B07E18A9}" type="datetime1">
              <a:rPr lang="en-US" smtClean="0">
                <a:solidFill>
                  <a:prstClr val="black">
                    <a:tint val="75000"/>
                  </a:prstClr>
                </a:solidFill>
              </a:rPr>
              <a:pPr/>
              <a:t>4/24/2019</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0CED1879-D594-7048-AD12-28363999EDA9}" type="slidenum">
              <a:rPr lang="en-US" smtClean="0">
                <a:solidFill>
                  <a:prstClr val="black">
                    <a:tint val="75000"/>
                  </a:prstClr>
                </a:solidFill>
              </a:rPr>
              <a:pPr/>
              <a:t>55</a:t>
            </a:fld>
            <a:endParaRPr lang="en-US">
              <a:solidFill>
                <a:prstClr val="black">
                  <a:tint val="75000"/>
                </a:prstClr>
              </a:solidFill>
            </a:endParaRP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9638" y="2560287"/>
            <a:ext cx="3413187"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907238" y="1112487"/>
            <a:ext cx="5029200" cy="1015663"/>
          </a:xfrm>
          <a:prstGeom prst="rect">
            <a:avLst/>
          </a:prstGeom>
          <a:noFill/>
        </p:spPr>
        <p:txBody>
          <a:bodyPr wrap="square" rtlCol="0">
            <a:spAutoFit/>
          </a:bodyPr>
          <a:lstStyle/>
          <a:p>
            <a:r>
              <a:rPr lang="en-US" sz="2400" dirty="0" smtClean="0"/>
              <a:t>Compositionality</a:t>
            </a:r>
            <a:br>
              <a:rPr lang="en-US" sz="2400" dirty="0" smtClean="0"/>
            </a:br>
            <a:r>
              <a:rPr lang="en-US" i="1" dirty="0" smtClean="0"/>
              <a:t>Can induce spurious correlation between features</a:t>
            </a:r>
          </a:p>
          <a:p>
            <a:r>
              <a:rPr lang="en-US" i="1" dirty="0" smtClean="0"/>
              <a:t>Expansion of bug X </a:t>
            </a:r>
            <a:r>
              <a:rPr lang="en-US" i="1" dirty="0" smtClean="0">
                <a:latin typeface="Cambria" panose="02040503050406030204" pitchFamily="18" charset="0"/>
              </a:rPr>
              <a:t>~</a:t>
            </a:r>
            <a:r>
              <a:rPr lang="en-US" i="1" dirty="0" smtClean="0"/>
              <a:t> loss of non-X species</a:t>
            </a:r>
          </a:p>
        </p:txBody>
      </p:sp>
      <p:sp>
        <p:nvSpPr>
          <p:cNvPr id="6" name="TextBox 5"/>
          <p:cNvSpPr txBox="1"/>
          <p:nvPr/>
        </p:nvSpPr>
        <p:spPr>
          <a:xfrm>
            <a:off x="4907238" y="2253153"/>
            <a:ext cx="5029200" cy="738664"/>
          </a:xfrm>
          <a:prstGeom prst="rect">
            <a:avLst/>
          </a:prstGeom>
          <a:noFill/>
        </p:spPr>
        <p:txBody>
          <a:bodyPr wrap="square" rtlCol="0">
            <a:spAutoFit/>
          </a:bodyPr>
          <a:lstStyle/>
          <a:p>
            <a:r>
              <a:rPr lang="en-US" sz="2400" dirty="0" smtClean="0"/>
              <a:t>Sequencing depth</a:t>
            </a:r>
            <a:br>
              <a:rPr lang="en-US" sz="2400" dirty="0" smtClean="0"/>
            </a:br>
            <a:r>
              <a:rPr lang="en-US" i="1" dirty="0" smtClean="0"/>
              <a:t>Normalization needed to compare samples</a:t>
            </a:r>
          </a:p>
        </p:txBody>
      </p:sp>
      <p:sp>
        <p:nvSpPr>
          <p:cNvPr id="7" name="TextBox 6"/>
          <p:cNvSpPr txBox="1"/>
          <p:nvPr/>
        </p:nvSpPr>
        <p:spPr>
          <a:xfrm>
            <a:off x="4907238" y="3116820"/>
            <a:ext cx="5029200" cy="738664"/>
          </a:xfrm>
          <a:prstGeom prst="rect">
            <a:avLst/>
          </a:prstGeom>
          <a:noFill/>
        </p:spPr>
        <p:txBody>
          <a:bodyPr wrap="square" rtlCol="0">
            <a:spAutoFit/>
          </a:bodyPr>
          <a:lstStyle/>
          <a:p>
            <a:r>
              <a:rPr lang="en-US" sz="2400" dirty="0" smtClean="0"/>
              <a:t>Zeroes of absence vs. non-detection</a:t>
            </a:r>
            <a:br>
              <a:rPr lang="en-US" sz="2400" dirty="0" smtClean="0"/>
            </a:br>
            <a:r>
              <a:rPr lang="en-US" i="1" dirty="0" smtClean="0"/>
              <a:t>Zero-inflated models; seq. depth as a covariate</a:t>
            </a:r>
            <a:endParaRPr lang="en-US" sz="1400" i="1" dirty="0" smtClean="0"/>
          </a:p>
        </p:txBody>
      </p:sp>
      <p:sp>
        <p:nvSpPr>
          <p:cNvPr id="8" name="TextBox 7"/>
          <p:cNvSpPr txBox="1"/>
          <p:nvPr/>
        </p:nvSpPr>
        <p:spPr>
          <a:xfrm>
            <a:off x="4907238" y="3980487"/>
            <a:ext cx="5029200" cy="738664"/>
          </a:xfrm>
          <a:prstGeom prst="rect">
            <a:avLst/>
          </a:prstGeom>
          <a:noFill/>
        </p:spPr>
        <p:txBody>
          <a:bodyPr wrap="square" rtlCol="0">
            <a:spAutoFit/>
          </a:bodyPr>
          <a:lstStyle/>
          <a:p>
            <a:r>
              <a:rPr lang="en-US" sz="2400" dirty="0" smtClean="0"/>
              <a:t>Mean-variance dependency</a:t>
            </a:r>
            <a:br>
              <a:rPr lang="en-US" sz="2400" dirty="0" smtClean="0"/>
            </a:br>
            <a:r>
              <a:rPr lang="en-US" i="1" dirty="0" smtClean="0"/>
              <a:t>Use a transformation to variance-stabilize the data</a:t>
            </a:r>
            <a:endParaRPr lang="en-US" sz="1400" i="1" dirty="0" smtClean="0"/>
          </a:p>
        </p:txBody>
      </p:sp>
      <p:sp>
        <p:nvSpPr>
          <p:cNvPr id="9" name="TextBox 8"/>
          <p:cNvSpPr txBox="1"/>
          <p:nvPr/>
        </p:nvSpPr>
        <p:spPr>
          <a:xfrm>
            <a:off x="4907238" y="4844154"/>
            <a:ext cx="5029200" cy="738664"/>
          </a:xfrm>
          <a:prstGeom prst="rect">
            <a:avLst/>
          </a:prstGeom>
          <a:noFill/>
        </p:spPr>
        <p:txBody>
          <a:bodyPr wrap="square" rtlCol="0">
            <a:spAutoFit/>
          </a:bodyPr>
          <a:lstStyle/>
          <a:p>
            <a:r>
              <a:rPr lang="en-US" sz="2400" dirty="0" smtClean="0"/>
              <a:t>Batch effects and biases</a:t>
            </a:r>
            <a:br>
              <a:rPr lang="en-US" sz="2400" dirty="0" smtClean="0"/>
            </a:br>
            <a:r>
              <a:rPr lang="en-US" i="1" dirty="0" smtClean="0"/>
              <a:t>From extraction, sequencing, and bioinformatics</a:t>
            </a:r>
            <a:endParaRPr lang="en-US" sz="1100" i="1" dirty="0" smtClean="0"/>
          </a:p>
        </p:txBody>
      </p:sp>
      <p:sp>
        <p:nvSpPr>
          <p:cNvPr id="10" name="TextBox 9"/>
          <p:cNvSpPr txBox="1"/>
          <p:nvPr/>
        </p:nvSpPr>
        <p:spPr>
          <a:xfrm>
            <a:off x="4907238" y="5707823"/>
            <a:ext cx="5029200" cy="738664"/>
          </a:xfrm>
          <a:prstGeom prst="rect">
            <a:avLst/>
          </a:prstGeom>
          <a:noFill/>
        </p:spPr>
        <p:txBody>
          <a:bodyPr wrap="square" rtlCol="0">
            <a:spAutoFit/>
          </a:bodyPr>
          <a:lstStyle/>
          <a:p>
            <a:r>
              <a:rPr lang="en-US" sz="2400" dirty="0" smtClean="0"/>
              <a:t>Loss of power</a:t>
            </a:r>
            <a:br>
              <a:rPr lang="en-US" sz="2400" dirty="0" smtClean="0"/>
            </a:br>
            <a:r>
              <a:rPr lang="en-US" i="1" dirty="0" smtClean="0"/>
              <a:t>From having many more features than samples</a:t>
            </a:r>
            <a:endParaRPr lang="en-US" sz="1100" i="1" dirty="0" smtClean="0"/>
          </a:p>
        </p:txBody>
      </p:sp>
      <p:sp>
        <p:nvSpPr>
          <p:cNvPr id="11" name="Title 1"/>
          <p:cNvSpPr txBox="1">
            <a:spLocks/>
          </p:cNvSpPr>
          <p:nvPr/>
        </p:nvSpPr>
        <p:spPr>
          <a:xfrm>
            <a:off x="238539" y="229235"/>
            <a:ext cx="11714922" cy="654685"/>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Calibri" charset="0"/>
                <a:ea typeface="Calibri" charset="0"/>
                <a:cs typeface="Calibri" charset="0"/>
              </a:defRPr>
            </a:lvl1pPr>
          </a:lstStyle>
          <a:p>
            <a:r>
              <a:rPr lang="en-US" sz="4000" dirty="0" smtClean="0"/>
              <a:t>Multivariable association: caveats + methods</a:t>
            </a:r>
            <a:endParaRPr lang="en-US" sz="40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6928" y="934453"/>
            <a:ext cx="8250404" cy="5757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9960498" y="3103122"/>
            <a:ext cx="1889756" cy="1200329"/>
          </a:xfrm>
          <a:prstGeom prst="rect">
            <a:avLst/>
          </a:prstGeom>
        </p:spPr>
        <p:txBody>
          <a:bodyPr wrap="square">
            <a:spAutoFit/>
          </a:bodyPr>
          <a:lstStyle/>
          <a:p>
            <a:r>
              <a:rPr lang="en-US" dirty="0" smtClean="0"/>
              <a:t>Summary from </a:t>
            </a:r>
          </a:p>
          <a:p>
            <a:r>
              <a:rPr lang="en-US" dirty="0" err="1" smtClean="0"/>
              <a:t>Mallick</a:t>
            </a:r>
            <a:r>
              <a:rPr lang="en-US" dirty="0" smtClean="0"/>
              <a:t> et </a:t>
            </a:r>
            <a:r>
              <a:rPr lang="en-US" dirty="0"/>
              <a:t>al. </a:t>
            </a:r>
            <a:endParaRPr lang="en-US" dirty="0" smtClean="0"/>
          </a:p>
          <a:p>
            <a:r>
              <a:rPr lang="en-US" dirty="0" smtClean="0"/>
              <a:t>Genome biology</a:t>
            </a:r>
          </a:p>
          <a:p>
            <a:r>
              <a:rPr lang="en-US" dirty="0" smtClean="0"/>
              <a:t>18.1 </a:t>
            </a:r>
            <a:r>
              <a:rPr lang="en-US" dirty="0"/>
              <a:t>(2017): 228.</a:t>
            </a:r>
          </a:p>
        </p:txBody>
      </p:sp>
    </p:spTree>
    <p:extLst>
      <p:ext uri="{BB962C8B-B14F-4D97-AF65-F5344CB8AC3E}">
        <p14:creationId xmlns:p14="http://schemas.microsoft.com/office/powerpoint/2010/main" val="349134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074"/>
                                        </p:tgtEl>
                                        <p:attrNameLst>
                                          <p:attrName>style.visibility</p:attrName>
                                        </p:attrNameLst>
                                      </p:cBhvr>
                                      <p:to>
                                        <p:strVal val="visible"/>
                                      </p:to>
                                    </p:set>
                                    <p:animEffect transition="in" filter="fade">
                                      <p:cBhvr>
                                        <p:cTn id="42" dur="500"/>
                                        <p:tgtEl>
                                          <p:spTgt spid="307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5982" y="4620038"/>
            <a:ext cx="1922290" cy="132658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7245" y="4369208"/>
            <a:ext cx="1922290" cy="1326589"/>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1948" y="2012098"/>
            <a:ext cx="1922290" cy="1326589"/>
          </a:xfrm>
          <a:prstGeom prst="rect">
            <a:avLst/>
          </a:prstGeom>
        </p:spPr>
      </p:pic>
      <p:sp>
        <p:nvSpPr>
          <p:cNvPr id="2" name="Title 1"/>
          <p:cNvSpPr>
            <a:spLocks noGrp="1"/>
          </p:cNvSpPr>
          <p:nvPr>
            <p:ph type="title"/>
          </p:nvPr>
        </p:nvSpPr>
        <p:spPr/>
        <p:txBody>
          <a:bodyPr>
            <a:normAutofit fontScale="90000"/>
          </a:bodyPr>
          <a:lstStyle/>
          <a:p>
            <a:r>
              <a:rPr lang="en-US" dirty="0" smtClean="0"/>
              <a:t>Temporal dynamics of microbial features</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4/24/2019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56</a:t>
            </a:fld>
            <a:endParaRPr lang="en-US"/>
          </a:p>
        </p:txBody>
      </p:sp>
      <p:cxnSp>
        <p:nvCxnSpPr>
          <p:cNvPr id="8" name="Straight Arrow Connector 7"/>
          <p:cNvCxnSpPr/>
          <p:nvPr/>
        </p:nvCxnSpPr>
        <p:spPr>
          <a:xfrm flipH="1">
            <a:off x="9864146" y="5514353"/>
            <a:ext cx="285580" cy="4501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endCxn id="18" idx="1"/>
          </p:cNvCxnSpPr>
          <p:nvPr/>
        </p:nvCxnSpPr>
        <p:spPr>
          <a:xfrm>
            <a:off x="5625900" y="5695797"/>
            <a:ext cx="588940" cy="3144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8154445" y="2652171"/>
            <a:ext cx="440887" cy="2716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330745" y="2402454"/>
            <a:ext cx="2134118" cy="400110"/>
          </a:xfrm>
          <a:prstGeom prst="rect">
            <a:avLst/>
          </a:prstGeom>
          <a:noFill/>
        </p:spPr>
        <p:txBody>
          <a:bodyPr wrap="square" rtlCol="0">
            <a:spAutoFit/>
          </a:bodyPr>
          <a:lstStyle/>
          <a:p>
            <a:pPr algn="ctr"/>
            <a:r>
              <a:rPr lang="en-US" sz="2000" dirty="0"/>
              <a:t>Inter-individual</a:t>
            </a:r>
          </a:p>
        </p:txBody>
      </p:sp>
      <p:sp>
        <p:nvSpPr>
          <p:cNvPr id="14" name="TextBox 13"/>
          <p:cNvSpPr txBox="1"/>
          <p:nvPr/>
        </p:nvSpPr>
        <p:spPr>
          <a:xfrm>
            <a:off x="4254315" y="5954938"/>
            <a:ext cx="2134118" cy="400110"/>
          </a:xfrm>
          <a:prstGeom prst="rect">
            <a:avLst/>
          </a:prstGeom>
          <a:noFill/>
        </p:spPr>
        <p:txBody>
          <a:bodyPr wrap="square" rtlCol="0">
            <a:spAutoFit/>
          </a:bodyPr>
          <a:lstStyle/>
          <a:p>
            <a:pPr algn="ctr"/>
            <a:r>
              <a:rPr lang="en-US" sz="2000" dirty="0"/>
              <a:t>Time-varying</a:t>
            </a:r>
          </a:p>
        </p:txBody>
      </p:sp>
      <p:sp>
        <p:nvSpPr>
          <p:cNvPr id="15" name="TextBox 14"/>
          <p:cNvSpPr txBox="1"/>
          <p:nvPr/>
        </p:nvSpPr>
        <p:spPr>
          <a:xfrm>
            <a:off x="9801073" y="5954938"/>
            <a:ext cx="2134118" cy="400110"/>
          </a:xfrm>
          <a:prstGeom prst="rect">
            <a:avLst/>
          </a:prstGeom>
          <a:noFill/>
        </p:spPr>
        <p:txBody>
          <a:bodyPr wrap="square" rtlCol="0">
            <a:spAutoFit/>
          </a:bodyPr>
          <a:lstStyle/>
          <a:p>
            <a:pPr algn="ctr"/>
            <a:r>
              <a:rPr lang="en-US" sz="2000" dirty="0"/>
              <a:t>Biological noise</a:t>
            </a:r>
          </a:p>
        </p:txBody>
      </p:sp>
      <p:sp>
        <p:nvSpPr>
          <p:cNvPr id="16" name="Isosceles Triangle 15"/>
          <p:cNvSpPr/>
          <p:nvPr/>
        </p:nvSpPr>
        <p:spPr>
          <a:xfrm>
            <a:off x="6265972" y="2998513"/>
            <a:ext cx="3533150" cy="3059545"/>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960235" y="2926488"/>
            <a:ext cx="144623" cy="14462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193660" y="5989101"/>
            <a:ext cx="144623" cy="14462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9744162" y="5989348"/>
            <a:ext cx="144623" cy="14462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387" y="1164111"/>
            <a:ext cx="2640621" cy="1822315"/>
          </a:xfrm>
          <a:prstGeom prst="rect">
            <a:avLst/>
          </a:prstGeom>
        </p:spPr>
      </p:pic>
      <p:sp>
        <p:nvSpPr>
          <p:cNvPr id="21" name="Rectangle 20"/>
          <p:cNvSpPr/>
          <p:nvPr/>
        </p:nvSpPr>
        <p:spPr>
          <a:xfrm>
            <a:off x="3049968" y="1425081"/>
            <a:ext cx="3137471" cy="1089529"/>
          </a:xfrm>
          <a:prstGeom prst="rect">
            <a:avLst/>
          </a:prstGeom>
        </p:spPr>
        <p:txBody>
          <a:bodyPr wrap="square">
            <a:spAutoFit/>
          </a:bodyPr>
          <a:lstStyle/>
          <a:p>
            <a:pPr lvl="0">
              <a:lnSpc>
                <a:spcPct val="90000"/>
              </a:lnSpc>
              <a:spcBef>
                <a:spcPts val="1000"/>
              </a:spcBef>
            </a:pPr>
            <a:r>
              <a:rPr lang="en-US" sz="2400" dirty="0" smtClean="0">
                <a:solidFill>
                  <a:prstClr val="black"/>
                </a:solidFill>
              </a:rPr>
              <a:t>Consider the dynamics of a microbial feature in 3 individuals over time.</a:t>
            </a:r>
            <a:endParaRPr lang="en-US" sz="2400" dirty="0">
              <a:solidFill>
                <a:prstClr val="black"/>
              </a:solidFill>
            </a:endParaRPr>
          </a:p>
        </p:txBody>
      </p:sp>
      <p:sp>
        <p:nvSpPr>
          <p:cNvPr id="28" name="Rectangle 27"/>
          <p:cNvSpPr/>
          <p:nvPr/>
        </p:nvSpPr>
        <p:spPr>
          <a:xfrm>
            <a:off x="701099" y="3162422"/>
            <a:ext cx="5667041" cy="1089529"/>
          </a:xfrm>
          <a:prstGeom prst="rect">
            <a:avLst/>
          </a:prstGeom>
        </p:spPr>
        <p:txBody>
          <a:bodyPr wrap="square">
            <a:spAutoFit/>
          </a:bodyPr>
          <a:lstStyle/>
          <a:p>
            <a:pPr lvl="0">
              <a:lnSpc>
                <a:spcPct val="90000"/>
              </a:lnSpc>
              <a:spcBef>
                <a:spcPts val="1000"/>
              </a:spcBef>
            </a:pPr>
            <a:r>
              <a:rPr lang="en-US" sz="2400" dirty="0" smtClean="0">
                <a:solidFill>
                  <a:prstClr val="black"/>
                </a:solidFill>
              </a:rPr>
              <a:t>A </a:t>
            </a:r>
            <a:r>
              <a:rPr lang="en-US" sz="2400" b="1" dirty="0" smtClean="0">
                <a:solidFill>
                  <a:prstClr val="black"/>
                </a:solidFill>
              </a:rPr>
              <a:t>Gaussian Process</a:t>
            </a:r>
            <a:r>
              <a:rPr lang="en-US" sz="2400" dirty="0" smtClean="0">
                <a:solidFill>
                  <a:prstClr val="black"/>
                </a:solidFill>
              </a:rPr>
              <a:t> model allows us to decompose this variation into component elements/mechanisms:</a:t>
            </a:r>
            <a:endParaRPr lang="en-US" sz="2400" dirty="0">
              <a:solidFill>
                <a:prstClr val="black"/>
              </a:solidFill>
            </a:endParaRPr>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42267" y="209553"/>
            <a:ext cx="1037622" cy="1074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3463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10" presetClass="entr" presetSubtype="0"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par>
                                <p:cTn id="49" presetID="10" presetClass="entr" presetSubtype="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par>
                                <p:cTn id="52" presetID="10" presetClass="entr" presetSubtype="0"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animBg="1"/>
      <p:bldP spid="17" grpId="0" animBg="1"/>
      <p:bldP spid="18" grpId="0" animBg="1"/>
      <p:bldP spid="19" grpId="0" animBg="1"/>
      <p:bldP spid="21" grpId="0"/>
      <p:bldP spid="2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Temporal dynamics of microbial </a:t>
            </a:r>
            <a:r>
              <a:rPr lang="en-US" i="1" dirty="0" smtClean="0"/>
              <a:t>species in the gut</a:t>
            </a:r>
            <a:endParaRPr lang="en-US" i="1" dirty="0"/>
          </a:p>
        </p:txBody>
      </p:sp>
      <p:sp>
        <p:nvSpPr>
          <p:cNvPr id="4" name="Date Placeholder 3"/>
          <p:cNvSpPr>
            <a:spLocks noGrp="1"/>
          </p:cNvSpPr>
          <p:nvPr>
            <p:ph type="dt" sz="half" idx="10"/>
          </p:nvPr>
        </p:nvSpPr>
        <p:spPr/>
        <p:txBody>
          <a:bodyPr/>
          <a:lstStyle/>
          <a:p>
            <a:fld id="{149AB08A-B8FE-2744-A176-508EFC0AA4E9}" type="datetime1">
              <a:rPr lang="en-US" smtClean="0"/>
              <a:t>4/24/2019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57</a:t>
            </a:fld>
            <a:endParaRPr lang="en-US"/>
          </a:p>
        </p:txBody>
      </p:sp>
      <p:pic>
        <p:nvPicPr>
          <p:cNvPr id="6" name="Picture 5"/>
          <p:cNvPicPr>
            <a:picLocks noChangeAspect="1"/>
          </p:cNvPicPr>
          <p:nvPr/>
        </p:nvPicPr>
        <p:blipFill>
          <a:blip r:embed="rId2"/>
          <a:stretch>
            <a:fillRect/>
          </a:stretch>
        </p:blipFill>
        <p:spPr>
          <a:xfrm>
            <a:off x="1249733" y="1096952"/>
            <a:ext cx="9253729" cy="5245714"/>
          </a:xfrm>
          <a:prstGeom prst="rect">
            <a:avLst/>
          </a:prstGeom>
        </p:spPr>
      </p:pic>
      <p:sp>
        <p:nvSpPr>
          <p:cNvPr id="7" name="TextBox 6"/>
          <p:cNvSpPr txBox="1"/>
          <p:nvPr/>
        </p:nvSpPr>
        <p:spPr>
          <a:xfrm>
            <a:off x="4967711" y="1234464"/>
            <a:ext cx="2134118" cy="400110"/>
          </a:xfrm>
          <a:prstGeom prst="rect">
            <a:avLst/>
          </a:prstGeom>
          <a:solidFill>
            <a:schemeClr val="bg1"/>
          </a:solidFill>
        </p:spPr>
        <p:txBody>
          <a:bodyPr wrap="square" rtlCol="0">
            <a:spAutoFit/>
          </a:bodyPr>
          <a:lstStyle/>
          <a:p>
            <a:pPr algn="ctr"/>
            <a:r>
              <a:rPr lang="en-US" sz="2000" b="1" dirty="0"/>
              <a:t>Inter-individual</a:t>
            </a:r>
          </a:p>
        </p:txBody>
      </p:sp>
      <p:sp>
        <p:nvSpPr>
          <p:cNvPr id="8" name="TextBox 7"/>
          <p:cNvSpPr txBox="1"/>
          <p:nvPr/>
        </p:nvSpPr>
        <p:spPr>
          <a:xfrm>
            <a:off x="2529879" y="5623536"/>
            <a:ext cx="2134118" cy="400110"/>
          </a:xfrm>
          <a:prstGeom prst="rect">
            <a:avLst/>
          </a:prstGeom>
          <a:solidFill>
            <a:schemeClr val="bg1"/>
          </a:solidFill>
        </p:spPr>
        <p:txBody>
          <a:bodyPr wrap="square" rtlCol="0">
            <a:spAutoFit/>
          </a:bodyPr>
          <a:lstStyle/>
          <a:p>
            <a:pPr algn="ctr"/>
            <a:r>
              <a:rPr lang="en-US" sz="2000" b="1" dirty="0"/>
              <a:t>Time-varying</a:t>
            </a:r>
          </a:p>
        </p:txBody>
      </p:sp>
      <p:sp>
        <p:nvSpPr>
          <p:cNvPr id="9" name="TextBox 8"/>
          <p:cNvSpPr txBox="1"/>
          <p:nvPr/>
        </p:nvSpPr>
        <p:spPr>
          <a:xfrm>
            <a:off x="7482577" y="5623536"/>
            <a:ext cx="2134118" cy="400110"/>
          </a:xfrm>
          <a:prstGeom prst="rect">
            <a:avLst/>
          </a:prstGeom>
          <a:solidFill>
            <a:schemeClr val="bg1"/>
          </a:solidFill>
        </p:spPr>
        <p:txBody>
          <a:bodyPr wrap="square" rtlCol="0">
            <a:spAutoFit/>
          </a:bodyPr>
          <a:lstStyle/>
          <a:p>
            <a:pPr algn="ctr"/>
            <a:r>
              <a:rPr lang="en-US" sz="2000" b="1" dirty="0"/>
              <a:t>Biological noise</a:t>
            </a:r>
          </a:p>
        </p:txBody>
      </p:sp>
      <p:sp>
        <p:nvSpPr>
          <p:cNvPr id="10" name="TextBox 9"/>
          <p:cNvSpPr txBox="1"/>
          <p:nvPr/>
        </p:nvSpPr>
        <p:spPr>
          <a:xfrm>
            <a:off x="8316426" y="1874537"/>
            <a:ext cx="1862161" cy="1015663"/>
          </a:xfrm>
          <a:prstGeom prst="rect">
            <a:avLst/>
          </a:prstGeom>
          <a:solidFill>
            <a:schemeClr val="bg1">
              <a:lumMod val="95000"/>
            </a:schemeClr>
          </a:solidFill>
          <a:ln>
            <a:noFill/>
          </a:ln>
        </p:spPr>
        <p:txBody>
          <a:bodyPr wrap="square" rtlCol="0">
            <a:spAutoFit/>
          </a:bodyPr>
          <a:lstStyle/>
          <a:p>
            <a:pPr algn="ctr"/>
            <a:r>
              <a:rPr lang="en-US" sz="2000" i="1" dirty="0"/>
              <a:t>Larger point = more certain position</a:t>
            </a:r>
          </a:p>
        </p:txBody>
      </p:sp>
      <p:grpSp>
        <p:nvGrpSpPr>
          <p:cNvPr id="13" name="Group 12"/>
          <p:cNvGrpSpPr/>
          <p:nvPr/>
        </p:nvGrpSpPr>
        <p:grpSpPr>
          <a:xfrm>
            <a:off x="163777" y="4526268"/>
            <a:ext cx="914400" cy="914400"/>
            <a:chOff x="228600" y="5759410"/>
            <a:chExt cx="914400" cy="914400"/>
          </a:xfrm>
        </p:grpSpPr>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759410"/>
              <a:ext cx="914400" cy="914400"/>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356061" y="6057790"/>
              <a:ext cx="655950" cy="369332"/>
            </a:xfrm>
            <a:prstGeom prst="rect">
              <a:avLst/>
            </a:prstGeom>
            <a:noFill/>
          </p:spPr>
          <p:txBody>
            <a:bodyPr wrap="none" rtlCol="0">
              <a:spAutoFit/>
            </a:bodyPr>
            <a:lstStyle/>
            <a:p>
              <a:pPr algn="ctr"/>
              <a:r>
                <a:rPr lang="en-US" b="1" dirty="0" smtClean="0">
                  <a:effectLst>
                    <a:glow rad="152400">
                      <a:schemeClr val="bg1"/>
                    </a:glow>
                  </a:effectLst>
                  <a:latin typeface="Calibri" panose="020F0502020204030204" pitchFamily="34" charset="0"/>
                </a:rPr>
                <a:t>HMP</a:t>
              </a:r>
              <a:endParaRPr lang="en-US" b="1" dirty="0">
                <a:effectLst>
                  <a:glow rad="152400">
                    <a:schemeClr val="bg1"/>
                  </a:glow>
                </a:effectLst>
                <a:latin typeface="Calibri" panose="020F0502020204030204" pitchFamily="34" charset="0"/>
              </a:endParaRPr>
            </a:p>
          </p:txBody>
        </p:sp>
      </p:grpSp>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2267" y="209553"/>
            <a:ext cx="1037622" cy="1074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289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072" y="963945"/>
            <a:ext cx="7632313" cy="552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err="1" smtClean="0"/>
              <a:t>Multi’omic</a:t>
            </a:r>
            <a:r>
              <a:rPr lang="en-US" dirty="0" smtClean="0"/>
              <a:t> association (IBD example)</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4/24/2019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58</a:t>
            </a:fld>
            <a:endParaRPr lang="en-US"/>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4881" y="174133"/>
            <a:ext cx="1303987" cy="1787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9733" y="1874536"/>
            <a:ext cx="7313048" cy="40682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04876" y="5446192"/>
            <a:ext cx="1483992" cy="993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Rectangle 41"/>
          <p:cNvSpPr/>
          <p:nvPr/>
        </p:nvSpPr>
        <p:spPr>
          <a:xfrm>
            <a:off x="8851397" y="2331732"/>
            <a:ext cx="3102064" cy="885371"/>
          </a:xfrm>
          <a:prstGeom prst="rect">
            <a:avLst/>
          </a:prstGeom>
        </p:spPr>
        <p:txBody>
          <a:bodyPr wrap="square">
            <a:spAutoFit/>
          </a:bodyPr>
          <a:lstStyle/>
          <a:p>
            <a:pPr lvl="0">
              <a:lnSpc>
                <a:spcPct val="90000"/>
              </a:lnSpc>
              <a:spcBef>
                <a:spcPts val="1000"/>
              </a:spcBef>
            </a:pPr>
            <a:r>
              <a:rPr lang="en-US" sz="2400" dirty="0" err="1" smtClean="0">
                <a:solidFill>
                  <a:prstClr val="black"/>
                </a:solidFill>
              </a:rPr>
              <a:t>Metagenomic</a:t>
            </a:r>
            <a:r>
              <a:rPr lang="en-US" sz="2400" dirty="0" smtClean="0">
                <a:solidFill>
                  <a:prstClr val="black"/>
                </a:solidFill>
              </a:rPr>
              <a:t> profiles</a:t>
            </a:r>
            <a:endParaRPr lang="en-US" sz="2400" dirty="0">
              <a:solidFill>
                <a:prstClr val="black"/>
              </a:solidFill>
            </a:endParaRPr>
          </a:p>
          <a:p>
            <a:pPr lvl="0">
              <a:lnSpc>
                <a:spcPct val="90000"/>
              </a:lnSpc>
              <a:spcBef>
                <a:spcPts val="1000"/>
              </a:spcBef>
            </a:pPr>
            <a:r>
              <a:rPr lang="en-US" sz="2400" i="1" dirty="0" smtClean="0">
                <a:solidFill>
                  <a:prstClr val="black"/>
                </a:solidFill>
              </a:rPr>
              <a:t>(here, species)</a:t>
            </a:r>
            <a:endParaRPr lang="en-US" sz="2400" i="1" dirty="0">
              <a:solidFill>
                <a:prstClr val="black"/>
              </a:solidFill>
            </a:endParaRPr>
          </a:p>
        </p:txBody>
      </p:sp>
      <p:sp>
        <p:nvSpPr>
          <p:cNvPr id="43" name="Rectangle 42"/>
          <p:cNvSpPr/>
          <p:nvPr/>
        </p:nvSpPr>
        <p:spPr>
          <a:xfrm>
            <a:off x="8851397" y="3337561"/>
            <a:ext cx="3102064" cy="1882567"/>
          </a:xfrm>
          <a:prstGeom prst="rect">
            <a:avLst/>
          </a:prstGeom>
        </p:spPr>
        <p:txBody>
          <a:bodyPr wrap="square">
            <a:spAutoFit/>
          </a:bodyPr>
          <a:lstStyle/>
          <a:p>
            <a:pPr lvl="0">
              <a:lnSpc>
                <a:spcPct val="90000"/>
              </a:lnSpc>
              <a:spcBef>
                <a:spcPts val="1000"/>
              </a:spcBef>
            </a:pPr>
            <a:r>
              <a:rPr lang="en-US" sz="2400" dirty="0" smtClean="0">
                <a:solidFill>
                  <a:prstClr val="black"/>
                </a:solidFill>
              </a:rPr>
              <a:t>Other high-throughput profiles of the </a:t>
            </a:r>
            <a:r>
              <a:rPr lang="en-US" sz="2400" u="sng" dirty="0" smtClean="0">
                <a:solidFill>
                  <a:prstClr val="black"/>
                </a:solidFill>
              </a:rPr>
              <a:t>same </a:t>
            </a:r>
            <a:r>
              <a:rPr lang="en-US" sz="2400" u="sng" dirty="0" err="1" smtClean="0">
                <a:solidFill>
                  <a:prstClr val="black"/>
                </a:solidFill>
              </a:rPr>
              <a:t>biosamples</a:t>
            </a:r>
            <a:endParaRPr lang="en-US" sz="2400" u="sng" dirty="0" smtClean="0">
              <a:solidFill>
                <a:prstClr val="black"/>
              </a:solidFill>
            </a:endParaRPr>
          </a:p>
          <a:p>
            <a:pPr lvl="0">
              <a:lnSpc>
                <a:spcPct val="90000"/>
              </a:lnSpc>
              <a:spcBef>
                <a:spcPts val="1000"/>
              </a:spcBef>
            </a:pPr>
            <a:r>
              <a:rPr lang="en-US" sz="2400" i="1" dirty="0" smtClean="0">
                <a:solidFill>
                  <a:prstClr val="black"/>
                </a:solidFill>
              </a:rPr>
              <a:t>(here, untargeted metabolomics</a:t>
            </a:r>
            <a:r>
              <a:rPr lang="en-US" sz="2400" dirty="0" smtClean="0">
                <a:solidFill>
                  <a:prstClr val="black"/>
                </a:solidFill>
              </a:rPr>
              <a:t>) </a:t>
            </a:r>
            <a:endParaRPr lang="en-US" sz="2400" dirty="0">
              <a:solidFill>
                <a:prstClr val="black"/>
              </a:solidFill>
            </a:endParaRPr>
          </a:p>
        </p:txBody>
      </p:sp>
      <p:sp>
        <p:nvSpPr>
          <p:cNvPr id="3" name="Oval 2"/>
          <p:cNvSpPr/>
          <p:nvPr/>
        </p:nvSpPr>
        <p:spPr>
          <a:xfrm>
            <a:off x="2347001" y="6080731"/>
            <a:ext cx="1828780" cy="64007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084342" y="5446192"/>
            <a:ext cx="1828780" cy="64007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675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5"/>
                                        </p:tgtEl>
                                        <p:attrNameLst>
                                          <p:attrName>style.visibility</p:attrName>
                                        </p:attrNameLst>
                                      </p:cBhvr>
                                      <p:to>
                                        <p:strVal val="visible"/>
                                      </p:to>
                                    </p:set>
                                    <p:animEffect transition="in" filter="fade">
                                      <p:cBhvr>
                                        <p:cTn id="7" dur="500"/>
                                        <p:tgtEl>
                                          <p:spTgt spid="71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nodeType="withEffect">
                                  <p:stCondLst>
                                    <p:cond delay="0"/>
                                  </p:stCondLst>
                                  <p:childTnLst>
                                    <p:set>
                                      <p:cBhvr>
                                        <p:cTn id="12" dur="1" fill="hold">
                                          <p:stCondLst>
                                            <p:cond delay="0"/>
                                          </p:stCondLst>
                                        </p:cTn>
                                        <p:tgtEl>
                                          <p:spTgt spid="7174"/>
                                        </p:tgtEl>
                                        <p:attrNameLst>
                                          <p:attrName>style.visibility</p:attrName>
                                        </p:attrNameLst>
                                      </p:cBhvr>
                                      <p:to>
                                        <p:strVal val="visible"/>
                                      </p:to>
                                    </p:set>
                                    <p:animEffect transition="in" filter="fade">
                                      <p:cBhvr>
                                        <p:cTn id="13" dur="500"/>
                                        <p:tgtEl>
                                          <p:spTgt spid="717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173"/>
                                        </p:tgtEl>
                                        <p:attrNameLst>
                                          <p:attrName>style.visibility</p:attrName>
                                        </p:attrNameLst>
                                      </p:cBhvr>
                                      <p:to>
                                        <p:strVal val="visible"/>
                                      </p:to>
                                    </p:set>
                                    <p:animEffect transition="in" filter="fade">
                                      <p:cBhvr>
                                        <p:cTn id="18" dur="500"/>
                                        <p:tgtEl>
                                          <p:spTgt spid="717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3" grpId="0" animBg="1"/>
      <p:bldP spid="4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Multi’omic</a:t>
            </a:r>
            <a:r>
              <a:rPr lang="en-US" dirty="0" smtClean="0"/>
              <a:t> association (IBD example)</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4/24/2019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59</a:t>
            </a:fld>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4881" y="174133"/>
            <a:ext cx="1303987" cy="1787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4876" y="5446192"/>
            <a:ext cx="1483992" cy="993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Rectangle 41"/>
          <p:cNvSpPr/>
          <p:nvPr/>
        </p:nvSpPr>
        <p:spPr>
          <a:xfrm>
            <a:off x="8026754" y="2240293"/>
            <a:ext cx="3937241" cy="757130"/>
          </a:xfrm>
          <a:prstGeom prst="rect">
            <a:avLst/>
          </a:prstGeom>
        </p:spPr>
        <p:txBody>
          <a:bodyPr wrap="square">
            <a:spAutoFit/>
          </a:bodyPr>
          <a:lstStyle/>
          <a:p>
            <a:pPr lvl="0">
              <a:lnSpc>
                <a:spcPct val="90000"/>
              </a:lnSpc>
              <a:spcBef>
                <a:spcPts val="1000"/>
              </a:spcBef>
            </a:pPr>
            <a:r>
              <a:rPr lang="en-US" sz="2400" dirty="0" smtClean="0">
                <a:solidFill>
                  <a:prstClr val="black"/>
                </a:solidFill>
              </a:rPr>
              <a:t>Identify associations between feature types</a:t>
            </a:r>
            <a:endParaRPr lang="en-US" sz="2400" i="1" dirty="0">
              <a:solidFill>
                <a:prstClr val="black"/>
              </a:solidFill>
            </a:endParaRPr>
          </a:p>
        </p:txBody>
      </p:sp>
      <p:pic>
        <p:nvPicPr>
          <p:cNvPr id="11"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65" y="868708"/>
            <a:ext cx="7645172" cy="5852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25" y="1626130"/>
            <a:ext cx="3382962" cy="26527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Oval 16"/>
          <p:cNvSpPr/>
          <p:nvPr/>
        </p:nvSpPr>
        <p:spPr>
          <a:xfrm>
            <a:off x="3172916" y="4405954"/>
            <a:ext cx="305042" cy="274317"/>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016219" y="3154683"/>
            <a:ext cx="3937241" cy="1089529"/>
          </a:xfrm>
          <a:prstGeom prst="rect">
            <a:avLst/>
          </a:prstGeom>
        </p:spPr>
        <p:txBody>
          <a:bodyPr wrap="square">
            <a:spAutoFit/>
          </a:bodyPr>
          <a:lstStyle/>
          <a:p>
            <a:pPr lvl="0">
              <a:lnSpc>
                <a:spcPct val="90000"/>
              </a:lnSpc>
              <a:spcBef>
                <a:spcPts val="1000"/>
              </a:spcBef>
            </a:pPr>
            <a:r>
              <a:rPr lang="en-US" sz="2400" dirty="0" smtClean="0">
                <a:solidFill>
                  <a:prstClr val="black"/>
                </a:solidFill>
              </a:rPr>
              <a:t>Many, many potential associations </a:t>
            </a:r>
            <a:r>
              <a:rPr lang="en-US" sz="2400" dirty="0" smtClean="0">
                <a:solidFill>
                  <a:prstClr val="black"/>
                </a:solidFill>
                <a:sym typeface="Wingdings" pitchFamily="2" charset="2"/>
              </a:rPr>
              <a:t> </a:t>
            </a:r>
            <a:r>
              <a:rPr lang="en-US" sz="2400" dirty="0" smtClean="0">
                <a:solidFill>
                  <a:prstClr val="black"/>
                </a:solidFill>
              </a:rPr>
              <a:t>huge multiple hypothesis testing problem</a:t>
            </a:r>
            <a:endParaRPr lang="en-US" sz="2400" i="1" dirty="0">
              <a:solidFill>
                <a:prstClr val="black"/>
              </a:solidFill>
            </a:endParaRPr>
          </a:p>
        </p:txBody>
      </p:sp>
      <p:sp>
        <p:nvSpPr>
          <p:cNvPr id="19" name="Rectangle 18"/>
          <p:cNvSpPr/>
          <p:nvPr/>
        </p:nvSpPr>
        <p:spPr>
          <a:xfrm>
            <a:off x="8016219" y="4343390"/>
            <a:ext cx="3937241" cy="1089529"/>
          </a:xfrm>
          <a:prstGeom prst="rect">
            <a:avLst/>
          </a:prstGeom>
        </p:spPr>
        <p:txBody>
          <a:bodyPr wrap="square">
            <a:spAutoFit/>
          </a:bodyPr>
          <a:lstStyle/>
          <a:p>
            <a:pPr lvl="0">
              <a:lnSpc>
                <a:spcPct val="90000"/>
              </a:lnSpc>
              <a:spcBef>
                <a:spcPts val="1000"/>
              </a:spcBef>
            </a:pPr>
            <a:r>
              <a:rPr lang="en-US" sz="2400" dirty="0" smtClean="0">
                <a:solidFill>
                  <a:prstClr val="black"/>
                </a:solidFill>
              </a:rPr>
              <a:t>Need to reduce dimensions of the two datasets (PCA, clustering, etc.)</a:t>
            </a:r>
            <a:endParaRPr lang="en-US" sz="2400" i="1" dirty="0">
              <a:solidFill>
                <a:prstClr val="black"/>
              </a:solidFill>
            </a:endParaRPr>
          </a:p>
        </p:txBody>
      </p:sp>
    </p:spTree>
    <p:extLst>
      <p:ext uri="{BB962C8B-B14F-4D97-AF65-F5344CB8AC3E}">
        <p14:creationId xmlns:p14="http://schemas.microsoft.com/office/powerpoint/2010/main" val="387406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94"/>
                                        </p:tgtEl>
                                        <p:attrNameLst>
                                          <p:attrName>style.visibility</p:attrName>
                                        </p:attrNameLst>
                                      </p:cBhvr>
                                      <p:to>
                                        <p:strVal val="visible"/>
                                      </p:to>
                                    </p:set>
                                    <p:animEffect transition="in" filter="fade">
                                      <p:cBhvr>
                                        <p:cTn id="17" dur="500"/>
                                        <p:tgtEl>
                                          <p:spTgt spid="819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7" grpId="0" animBg="1"/>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Profiling </a:t>
            </a:r>
            <a:r>
              <a:rPr lang="en-US" dirty="0" err="1" smtClean="0"/>
              <a:t>meta’omes</a:t>
            </a:r>
            <a:r>
              <a:rPr lang="en-US" dirty="0" smtClean="0"/>
              <a:t> by homology-based search</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4/24/2019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6</a:t>
            </a:fld>
            <a:endParaRPr lang="en-US"/>
          </a:p>
        </p:txBody>
      </p:sp>
      <p:pic>
        <p:nvPicPr>
          <p:cNvPr id="10" name="Picture 2"/>
          <p:cNvPicPr>
            <a:picLocks noChangeAspect="1" noChangeArrowheads="1"/>
          </p:cNvPicPr>
          <p:nvPr/>
        </p:nvPicPr>
        <p:blipFill>
          <a:blip r:embed="rId2" cstate="print"/>
          <a:srcRect/>
          <a:stretch>
            <a:fillRect/>
          </a:stretch>
        </p:blipFill>
        <p:spPr bwMode="auto">
          <a:xfrm>
            <a:off x="3395663" y="1143025"/>
            <a:ext cx="5400675" cy="5276850"/>
          </a:xfrm>
          <a:prstGeom prst="rect">
            <a:avLst/>
          </a:prstGeom>
          <a:noFill/>
          <a:ln w="9525">
            <a:noFill/>
            <a:miter lim="800000"/>
            <a:headEnd/>
            <a:tailEnd/>
          </a:ln>
          <a:effectLst>
            <a:outerShdw blurRad="50800" dist="38100" dir="8100000" algn="tr" rotWithShape="0">
              <a:prstClr val="black">
                <a:alpha val="40000"/>
              </a:prstClr>
            </a:outerShdw>
          </a:effectLst>
        </p:spPr>
      </p:pic>
      <p:pic>
        <p:nvPicPr>
          <p:cNvPr id="11" name="Picture 2" descr="F:\[BIOINFORMATICS]\ARCHIVES\dna.gif"/>
          <p:cNvPicPr>
            <a:picLocks noChangeAspect="1" noChangeArrowheads="1"/>
          </p:cNvPicPr>
          <p:nvPr/>
        </p:nvPicPr>
        <p:blipFill>
          <a:blip r:embed="rId3" cstate="print"/>
          <a:srcRect/>
          <a:stretch>
            <a:fillRect/>
          </a:stretch>
        </p:blipFill>
        <p:spPr bwMode="auto">
          <a:xfrm>
            <a:off x="384499" y="3063244"/>
            <a:ext cx="2675426" cy="1066293"/>
          </a:xfrm>
          <a:prstGeom prst="rect">
            <a:avLst/>
          </a:prstGeom>
          <a:noFill/>
          <a:ln w="9525">
            <a:noFill/>
            <a:miter lim="800000"/>
            <a:headEnd/>
            <a:tailEnd/>
          </a:ln>
        </p:spPr>
      </p:pic>
      <p:pic>
        <p:nvPicPr>
          <p:cNvPr id="1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79037" b="33290"/>
          <a:stretch/>
        </p:blipFill>
        <p:spPr bwMode="auto">
          <a:xfrm>
            <a:off x="9210261" y="1100705"/>
            <a:ext cx="2147166" cy="2866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289898" y="1100704"/>
            <a:ext cx="2864627" cy="978729"/>
          </a:xfrm>
          <a:prstGeom prst="rect">
            <a:avLst/>
          </a:prstGeom>
        </p:spPr>
        <p:txBody>
          <a:bodyPr wrap="square">
            <a:spAutoFit/>
          </a:bodyPr>
          <a:lstStyle/>
          <a:p>
            <a:pPr lvl="0" algn="ctr">
              <a:lnSpc>
                <a:spcPct val="90000"/>
              </a:lnSpc>
              <a:spcBef>
                <a:spcPts val="1000"/>
              </a:spcBef>
            </a:pPr>
            <a:r>
              <a:rPr lang="en-US" sz="3200" dirty="0" smtClean="0">
                <a:solidFill>
                  <a:prstClr val="black"/>
                </a:solidFill>
              </a:rPr>
              <a:t>Three key ingredients:</a:t>
            </a:r>
            <a:endParaRPr lang="en-US" sz="2400" i="1" dirty="0" smtClean="0">
              <a:solidFill>
                <a:srgbClr val="C00000"/>
              </a:solidFill>
            </a:endParaRPr>
          </a:p>
        </p:txBody>
      </p:sp>
      <p:sp>
        <p:nvSpPr>
          <p:cNvPr id="14" name="Rectangle 13"/>
          <p:cNvSpPr/>
          <p:nvPr/>
        </p:nvSpPr>
        <p:spPr>
          <a:xfrm>
            <a:off x="8781054" y="1143025"/>
            <a:ext cx="2864627" cy="424732"/>
          </a:xfrm>
          <a:prstGeom prst="rect">
            <a:avLst/>
          </a:prstGeom>
          <a:solidFill>
            <a:schemeClr val="bg1"/>
          </a:solidFill>
        </p:spPr>
        <p:txBody>
          <a:bodyPr wrap="square">
            <a:spAutoFit/>
          </a:bodyPr>
          <a:lstStyle/>
          <a:p>
            <a:pPr lvl="0" algn="ctr">
              <a:lnSpc>
                <a:spcPct val="90000"/>
              </a:lnSpc>
              <a:spcBef>
                <a:spcPts val="1000"/>
              </a:spcBef>
            </a:pPr>
            <a:r>
              <a:rPr lang="en-US" sz="2400" b="1" dirty="0" smtClean="0">
                <a:solidFill>
                  <a:prstClr val="black"/>
                </a:solidFill>
              </a:rPr>
              <a:t>1. Queries</a:t>
            </a:r>
            <a:endParaRPr lang="en-US" b="1" i="1" dirty="0" smtClean="0">
              <a:solidFill>
                <a:srgbClr val="C00000"/>
              </a:solidFill>
            </a:endParaRPr>
          </a:p>
        </p:txBody>
      </p:sp>
      <p:sp>
        <p:nvSpPr>
          <p:cNvPr id="15" name="Rectangle 14"/>
          <p:cNvSpPr/>
          <p:nvPr/>
        </p:nvSpPr>
        <p:spPr>
          <a:xfrm>
            <a:off x="9022048" y="4713441"/>
            <a:ext cx="2524272" cy="1550168"/>
          </a:xfrm>
          <a:prstGeom prst="rect">
            <a:avLst/>
          </a:prstGeom>
          <a:solidFill>
            <a:schemeClr val="bg1"/>
          </a:solidFill>
        </p:spPr>
        <p:txBody>
          <a:bodyPr wrap="square">
            <a:spAutoFit/>
          </a:bodyPr>
          <a:lstStyle/>
          <a:p>
            <a:pPr lvl="0" algn="ctr">
              <a:lnSpc>
                <a:spcPct val="90000"/>
              </a:lnSpc>
              <a:spcBef>
                <a:spcPts val="1000"/>
              </a:spcBef>
            </a:pPr>
            <a:r>
              <a:rPr lang="en-US" sz="2400" b="1" dirty="0">
                <a:solidFill>
                  <a:prstClr val="black"/>
                </a:solidFill>
              </a:rPr>
              <a:t>2</a:t>
            </a:r>
            <a:r>
              <a:rPr lang="en-US" sz="2400" b="1" dirty="0" smtClean="0">
                <a:solidFill>
                  <a:prstClr val="black"/>
                </a:solidFill>
              </a:rPr>
              <a:t>. Database</a:t>
            </a:r>
          </a:p>
          <a:p>
            <a:pPr lvl="0" algn="ctr">
              <a:lnSpc>
                <a:spcPct val="90000"/>
              </a:lnSpc>
              <a:spcBef>
                <a:spcPts val="1000"/>
              </a:spcBef>
            </a:pPr>
            <a:r>
              <a:rPr lang="en-US" dirty="0" smtClean="0">
                <a:solidFill>
                  <a:prstClr val="black"/>
                </a:solidFill>
                <a:latin typeface="Arial" pitchFamily="34" charset="0"/>
                <a:cs typeface="Arial" pitchFamily="34" charset="0"/>
              </a:rPr>
              <a:t>Of sequences with which to compare (genomes, genes, proteins)</a:t>
            </a:r>
            <a:endParaRPr lang="en-US" sz="1400" dirty="0" smtClean="0">
              <a:solidFill>
                <a:srgbClr val="C00000"/>
              </a:solidFill>
              <a:latin typeface="Arial" pitchFamily="34" charset="0"/>
              <a:cs typeface="Arial" pitchFamily="34" charset="0"/>
            </a:endParaRPr>
          </a:p>
        </p:txBody>
      </p:sp>
      <p:sp>
        <p:nvSpPr>
          <p:cNvPr id="8" name="Right Brace 7"/>
          <p:cNvSpPr/>
          <p:nvPr/>
        </p:nvSpPr>
        <p:spPr>
          <a:xfrm>
            <a:off x="8796338" y="2079433"/>
            <a:ext cx="413923" cy="4340442"/>
          </a:xfrm>
          <a:prstGeom prst="rightBrace">
            <a:avLst>
              <a:gd name="adj1" fmla="val 16515"/>
              <a:gd name="adj2" fmla="val 64712"/>
            </a:avLst>
          </a:prstGeom>
          <a:ln w="28575">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ectangle 16"/>
          <p:cNvSpPr/>
          <p:nvPr/>
        </p:nvSpPr>
        <p:spPr>
          <a:xfrm>
            <a:off x="371363" y="4343390"/>
            <a:ext cx="2524272" cy="1799467"/>
          </a:xfrm>
          <a:prstGeom prst="rect">
            <a:avLst/>
          </a:prstGeom>
          <a:solidFill>
            <a:schemeClr val="bg1"/>
          </a:solidFill>
        </p:spPr>
        <p:txBody>
          <a:bodyPr wrap="square">
            <a:spAutoFit/>
          </a:bodyPr>
          <a:lstStyle/>
          <a:p>
            <a:pPr lvl="0" algn="ctr">
              <a:lnSpc>
                <a:spcPct val="90000"/>
              </a:lnSpc>
              <a:spcBef>
                <a:spcPts val="1000"/>
              </a:spcBef>
            </a:pPr>
            <a:r>
              <a:rPr lang="en-US" sz="2400" b="1" dirty="0" smtClean="0">
                <a:solidFill>
                  <a:prstClr val="black"/>
                </a:solidFill>
              </a:rPr>
              <a:t>3. Search “Engine”</a:t>
            </a:r>
          </a:p>
          <a:p>
            <a:pPr lvl="0" algn="ctr">
              <a:lnSpc>
                <a:spcPct val="90000"/>
              </a:lnSpc>
              <a:spcBef>
                <a:spcPts val="1000"/>
              </a:spcBef>
            </a:pPr>
            <a:r>
              <a:rPr lang="en-US" dirty="0" smtClean="0">
                <a:solidFill>
                  <a:prstClr val="black"/>
                </a:solidFill>
                <a:latin typeface="Arial" pitchFamily="34" charset="0"/>
                <a:cs typeface="Arial" pitchFamily="34" charset="0"/>
              </a:rPr>
              <a:t>Of which BLAST is the prototypical example, though we often prefer other, more specialized methods</a:t>
            </a:r>
            <a:endParaRPr lang="en-US" sz="1400" dirty="0" smtClean="0">
              <a:solidFill>
                <a:srgbClr val="C00000"/>
              </a:solidFill>
              <a:latin typeface="Arial" pitchFamily="34" charset="0"/>
              <a:cs typeface="Arial" pitchFamily="34" charset="0"/>
            </a:endParaRPr>
          </a:p>
        </p:txBody>
      </p:sp>
      <p:sp>
        <p:nvSpPr>
          <p:cNvPr id="18" name="Right Brace 17"/>
          <p:cNvSpPr/>
          <p:nvPr/>
        </p:nvSpPr>
        <p:spPr>
          <a:xfrm>
            <a:off x="8796338" y="1234464"/>
            <a:ext cx="413923" cy="640073"/>
          </a:xfrm>
          <a:prstGeom prst="rightBrace">
            <a:avLst>
              <a:gd name="adj1" fmla="val 8333"/>
              <a:gd name="adj2" fmla="val 40167"/>
            </a:avLst>
          </a:prstGeom>
          <a:ln w="28575">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5890159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8" grpId="0" animBg="1"/>
      <p:bldP spid="17" grpId="0" animBg="1"/>
      <p:bldP spid="1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rotWithShape="1">
          <a:blip r:embed="rId2" cstate="print"/>
          <a:srcRect b="4297"/>
          <a:stretch/>
        </p:blipFill>
        <p:spPr>
          <a:xfrm>
            <a:off x="3215589" y="960147"/>
            <a:ext cx="2895600" cy="1984760"/>
          </a:xfrm>
          <a:prstGeom prst="rect">
            <a:avLst/>
          </a:prstGeom>
        </p:spPr>
      </p:pic>
      <p:sp>
        <p:nvSpPr>
          <p:cNvPr id="2" name="Title 1"/>
          <p:cNvSpPr>
            <a:spLocks noGrp="1"/>
          </p:cNvSpPr>
          <p:nvPr>
            <p:ph type="title"/>
          </p:nvPr>
        </p:nvSpPr>
        <p:spPr/>
        <p:txBody>
          <a:bodyPr>
            <a:normAutofit/>
          </a:bodyPr>
          <a:lstStyle/>
          <a:p>
            <a:r>
              <a:rPr lang="en-US" sz="4000" dirty="0" smtClean="0">
                <a:solidFill>
                  <a:prstClr val="black"/>
                </a:solidFill>
              </a:rPr>
              <a:t>Ecological interaction networks</a:t>
            </a:r>
            <a:endParaRPr lang="en-US" sz="3200" dirty="0"/>
          </a:p>
        </p:txBody>
      </p:sp>
      <p:sp>
        <p:nvSpPr>
          <p:cNvPr id="4" name="Slide Number Placeholder 3"/>
          <p:cNvSpPr>
            <a:spLocks noGrp="1"/>
          </p:cNvSpPr>
          <p:nvPr>
            <p:ph type="sldNum" sz="quarter" idx="12"/>
          </p:nvPr>
        </p:nvSpPr>
        <p:spPr/>
        <p:txBody>
          <a:bodyPr/>
          <a:lstStyle/>
          <a:p>
            <a:fld id="{C71C242F-20BE-4F6C-ABA6-9DCC8641EF60}" type="slidenum">
              <a:rPr lang="en-US" smtClean="0">
                <a:solidFill>
                  <a:srgbClr val="FFFFFF"/>
                </a:solidFill>
              </a:rPr>
              <a:pPr/>
              <a:t>60</a:t>
            </a:fld>
            <a:endParaRPr lang="en-US">
              <a:solidFill>
                <a:srgbClr val="FFFFFF"/>
              </a:solidFill>
            </a:endParaRPr>
          </a:p>
        </p:txBody>
      </p:sp>
      <p:grpSp>
        <p:nvGrpSpPr>
          <p:cNvPr id="3" name="Group 55"/>
          <p:cNvGrpSpPr/>
          <p:nvPr/>
        </p:nvGrpSpPr>
        <p:grpSpPr>
          <a:xfrm>
            <a:off x="1615389" y="3013138"/>
            <a:ext cx="2875402" cy="2519065"/>
            <a:chOff x="0" y="3195990"/>
            <a:chExt cx="2875402" cy="2519065"/>
          </a:xfrm>
        </p:grpSpPr>
        <p:pic>
          <p:nvPicPr>
            <p:cNvPr id="6" name="Picture 5"/>
            <p:cNvPicPr>
              <a:picLocks noChangeAspect="1"/>
            </p:cNvPicPr>
            <p:nvPr/>
          </p:nvPicPr>
          <p:blipFill>
            <a:blip r:embed="rId3" cstate="print"/>
            <a:stretch>
              <a:fillRect/>
            </a:stretch>
          </p:blipFill>
          <p:spPr>
            <a:xfrm>
              <a:off x="0" y="3657655"/>
              <a:ext cx="2875402" cy="2057400"/>
            </a:xfrm>
            <a:prstGeom prst="rect">
              <a:avLst/>
            </a:prstGeom>
          </p:spPr>
        </p:pic>
        <p:sp>
          <p:nvSpPr>
            <p:cNvPr id="8" name="TextBox 7"/>
            <p:cNvSpPr txBox="1"/>
            <p:nvPr/>
          </p:nvSpPr>
          <p:spPr>
            <a:xfrm>
              <a:off x="644155" y="3195990"/>
              <a:ext cx="1192955" cy="369332"/>
            </a:xfrm>
            <a:prstGeom prst="rect">
              <a:avLst/>
            </a:prstGeom>
            <a:noFill/>
          </p:spPr>
          <p:txBody>
            <a:bodyPr wrap="none" rtlCol="0">
              <a:spAutoFit/>
            </a:bodyPr>
            <a:lstStyle/>
            <a:p>
              <a:r>
                <a:rPr lang="en-US" dirty="0"/>
                <a:t>Mutualism</a:t>
              </a:r>
            </a:p>
          </p:txBody>
        </p:sp>
      </p:grpSp>
      <p:grpSp>
        <p:nvGrpSpPr>
          <p:cNvPr id="5" name="Group 56"/>
          <p:cNvGrpSpPr/>
          <p:nvPr/>
        </p:nvGrpSpPr>
        <p:grpSpPr>
          <a:xfrm>
            <a:off x="4752884" y="3013138"/>
            <a:ext cx="2869013" cy="2519065"/>
            <a:chOff x="3137494" y="3195990"/>
            <a:chExt cx="2869013" cy="2519065"/>
          </a:xfrm>
        </p:grpSpPr>
        <p:pic>
          <p:nvPicPr>
            <p:cNvPr id="7" name="Picture 6"/>
            <p:cNvPicPr>
              <a:picLocks noChangeAspect="1"/>
            </p:cNvPicPr>
            <p:nvPr/>
          </p:nvPicPr>
          <p:blipFill rotWithShape="1">
            <a:blip r:embed="rId4" cstate="print"/>
            <a:srcRect l="8990" r="6390"/>
            <a:stretch/>
          </p:blipFill>
          <p:spPr>
            <a:xfrm>
              <a:off x="3137494" y="3657655"/>
              <a:ext cx="2869013" cy="2057400"/>
            </a:xfrm>
            <a:prstGeom prst="rect">
              <a:avLst/>
            </a:prstGeom>
          </p:spPr>
        </p:pic>
        <p:sp>
          <p:nvSpPr>
            <p:cNvPr id="9" name="TextBox 8"/>
            <p:cNvSpPr txBox="1"/>
            <p:nvPr/>
          </p:nvSpPr>
          <p:spPr>
            <a:xfrm>
              <a:off x="3820908" y="3195990"/>
              <a:ext cx="1099725" cy="369332"/>
            </a:xfrm>
            <a:prstGeom prst="rect">
              <a:avLst/>
            </a:prstGeom>
            <a:noFill/>
          </p:spPr>
          <p:txBody>
            <a:bodyPr wrap="none" rtlCol="0">
              <a:spAutoFit/>
            </a:bodyPr>
            <a:lstStyle/>
            <a:p>
              <a:r>
                <a:rPr lang="en-US" dirty="0"/>
                <a:t>Predation</a:t>
              </a:r>
            </a:p>
          </p:txBody>
        </p:sp>
      </p:grpSp>
      <p:grpSp>
        <p:nvGrpSpPr>
          <p:cNvPr id="11" name="Group 48"/>
          <p:cNvGrpSpPr/>
          <p:nvPr/>
        </p:nvGrpSpPr>
        <p:grpSpPr>
          <a:xfrm>
            <a:off x="5653989" y="5608402"/>
            <a:ext cx="914400" cy="762000"/>
            <a:chOff x="4495800" y="5257800"/>
            <a:chExt cx="914400" cy="762000"/>
          </a:xfrm>
        </p:grpSpPr>
        <p:cxnSp>
          <p:nvCxnSpPr>
            <p:cNvPr id="23" name="Straight Connector 22"/>
            <p:cNvCxnSpPr/>
            <p:nvPr/>
          </p:nvCxnSpPr>
          <p:spPr bwMode="auto">
            <a:xfrm>
              <a:off x="4495800" y="5257800"/>
              <a:ext cx="0" cy="762000"/>
            </a:xfrm>
            <a:prstGeom prst="line">
              <a:avLst/>
            </a:prstGeom>
            <a:solidFill>
              <a:schemeClr val="accent1"/>
            </a:solidFill>
            <a:ln w="63500" cap="sq" cmpd="sng" algn="ctr">
              <a:solidFill>
                <a:schemeClr val="tx1"/>
              </a:solidFill>
              <a:prstDash val="solid"/>
              <a:round/>
              <a:headEnd type="none" w="med" len="med"/>
              <a:tailEnd type="none" w="med" len="med"/>
            </a:ln>
            <a:effectLst/>
          </p:spPr>
        </p:cxnSp>
        <p:cxnSp>
          <p:nvCxnSpPr>
            <p:cNvPr id="24" name="Straight Connector 23"/>
            <p:cNvCxnSpPr/>
            <p:nvPr/>
          </p:nvCxnSpPr>
          <p:spPr bwMode="auto">
            <a:xfrm flipH="1">
              <a:off x="4495800" y="6019800"/>
              <a:ext cx="914400" cy="0"/>
            </a:xfrm>
            <a:prstGeom prst="line">
              <a:avLst/>
            </a:prstGeom>
            <a:solidFill>
              <a:schemeClr val="accent1"/>
            </a:solidFill>
            <a:ln w="63500" cap="sq" cmpd="sng" algn="ctr">
              <a:solidFill>
                <a:schemeClr val="tx1"/>
              </a:solidFill>
              <a:prstDash val="solid"/>
              <a:round/>
              <a:headEnd type="none" w="med" len="med"/>
              <a:tailEnd type="none" w="med" len="med"/>
            </a:ln>
            <a:effectLst/>
          </p:spPr>
        </p:cxnSp>
        <p:cxnSp>
          <p:nvCxnSpPr>
            <p:cNvPr id="25" name="Straight Connector 24"/>
            <p:cNvCxnSpPr/>
            <p:nvPr/>
          </p:nvCxnSpPr>
          <p:spPr bwMode="auto">
            <a:xfrm flipH="1">
              <a:off x="4495800" y="5486400"/>
              <a:ext cx="914400" cy="533400"/>
            </a:xfrm>
            <a:prstGeom prst="line">
              <a:avLst/>
            </a:prstGeom>
            <a:solidFill>
              <a:schemeClr val="accent1"/>
            </a:solidFill>
            <a:ln w="63500" cap="sq" cmpd="sng" algn="ctr">
              <a:solidFill>
                <a:schemeClr val="accent1"/>
              </a:solidFill>
              <a:prstDash val="solid"/>
              <a:round/>
              <a:headEnd type="none" w="med" len="med"/>
              <a:tailEnd type="none" w="med" len="med"/>
            </a:ln>
            <a:effectLst/>
          </p:spPr>
        </p:cxnSp>
        <p:cxnSp>
          <p:nvCxnSpPr>
            <p:cNvPr id="26" name="Straight Connector 25"/>
            <p:cNvCxnSpPr/>
            <p:nvPr/>
          </p:nvCxnSpPr>
          <p:spPr bwMode="auto">
            <a:xfrm flipH="1" flipV="1">
              <a:off x="4495800" y="5638800"/>
              <a:ext cx="457200" cy="304800"/>
            </a:xfrm>
            <a:prstGeom prst="line">
              <a:avLst/>
            </a:prstGeom>
            <a:solidFill>
              <a:schemeClr val="accent1"/>
            </a:solidFill>
            <a:ln w="63500" cap="sq" cmpd="sng" algn="ctr">
              <a:solidFill>
                <a:schemeClr val="accent2"/>
              </a:solidFill>
              <a:prstDash val="solid"/>
              <a:round/>
              <a:headEnd type="none" w="med" len="med"/>
              <a:tailEnd type="none" w="med" len="med"/>
            </a:ln>
            <a:effectLst/>
          </p:spPr>
        </p:cxnSp>
        <p:cxnSp>
          <p:nvCxnSpPr>
            <p:cNvPr id="31" name="Straight Connector 30"/>
            <p:cNvCxnSpPr/>
            <p:nvPr/>
          </p:nvCxnSpPr>
          <p:spPr bwMode="auto">
            <a:xfrm flipH="1" flipV="1">
              <a:off x="4953000" y="5943600"/>
              <a:ext cx="457200" cy="76200"/>
            </a:xfrm>
            <a:prstGeom prst="line">
              <a:avLst/>
            </a:prstGeom>
            <a:solidFill>
              <a:schemeClr val="accent1"/>
            </a:solidFill>
            <a:ln w="63500" cap="sq" cmpd="sng" algn="ctr">
              <a:solidFill>
                <a:schemeClr val="accent2"/>
              </a:solidFill>
              <a:prstDash val="solid"/>
              <a:round/>
              <a:headEnd type="none" w="med" len="med"/>
              <a:tailEnd type="none" w="med" len="med"/>
            </a:ln>
            <a:effectLst/>
          </p:spPr>
        </p:cxnSp>
      </p:grpSp>
      <p:grpSp>
        <p:nvGrpSpPr>
          <p:cNvPr id="13" name="Group 49"/>
          <p:cNvGrpSpPr/>
          <p:nvPr/>
        </p:nvGrpSpPr>
        <p:grpSpPr>
          <a:xfrm>
            <a:off x="8930589" y="5608402"/>
            <a:ext cx="914400" cy="762000"/>
            <a:chOff x="7467600" y="5257800"/>
            <a:chExt cx="914400" cy="762000"/>
          </a:xfrm>
        </p:grpSpPr>
        <p:cxnSp>
          <p:nvCxnSpPr>
            <p:cNvPr id="34" name="Straight Connector 33"/>
            <p:cNvCxnSpPr/>
            <p:nvPr/>
          </p:nvCxnSpPr>
          <p:spPr bwMode="auto">
            <a:xfrm>
              <a:off x="7467600" y="5257800"/>
              <a:ext cx="0" cy="762000"/>
            </a:xfrm>
            <a:prstGeom prst="line">
              <a:avLst/>
            </a:prstGeom>
            <a:solidFill>
              <a:schemeClr val="accent1"/>
            </a:solidFill>
            <a:ln w="63500" cap="sq" cmpd="sng" algn="ctr">
              <a:solidFill>
                <a:schemeClr val="tx1"/>
              </a:solidFill>
              <a:prstDash val="solid"/>
              <a:round/>
              <a:headEnd type="none" w="med" len="med"/>
              <a:tailEnd type="none" w="med" len="med"/>
            </a:ln>
            <a:effectLst/>
          </p:spPr>
        </p:cxnSp>
        <p:cxnSp>
          <p:nvCxnSpPr>
            <p:cNvPr id="35" name="Straight Connector 34"/>
            <p:cNvCxnSpPr/>
            <p:nvPr/>
          </p:nvCxnSpPr>
          <p:spPr bwMode="auto">
            <a:xfrm flipH="1">
              <a:off x="7467600" y="6019800"/>
              <a:ext cx="914400" cy="0"/>
            </a:xfrm>
            <a:prstGeom prst="line">
              <a:avLst/>
            </a:prstGeom>
            <a:solidFill>
              <a:schemeClr val="accent1"/>
            </a:solidFill>
            <a:ln w="63500" cap="sq" cmpd="sng" algn="ctr">
              <a:solidFill>
                <a:schemeClr val="tx1"/>
              </a:solidFill>
              <a:prstDash val="solid"/>
              <a:round/>
              <a:headEnd type="none" w="med" len="med"/>
              <a:tailEnd type="none" w="med" len="med"/>
            </a:ln>
            <a:effectLst/>
          </p:spPr>
        </p:cxnSp>
        <p:cxnSp>
          <p:nvCxnSpPr>
            <p:cNvPr id="36" name="Straight Connector 35"/>
            <p:cNvCxnSpPr/>
            <p:nvPr/>
          </p:nvCxnSpPr>
          <p:spPr bwMode="auto">
            <a:xfrm flipH="1">
              <a:off x="7543800" y="5562600"/>
              <a:ext cx="838200" cy="381000"/>
            </a:xfrm>
            <a:prstGeom prst="line">
              <a:avLst/>
            </a:prstGeom>
            <a:solidFill>
              <a:schemeClr val="accent1"/>
            </a:solidFill>
            <a:ln w="63500" cap="sq" cmpd="sng" algn="ctr">
              <a:solidFill>
                <a:schemeClr val="accent1"/>
              </a:solidFill>
              <a:prstDash val="solid"/>
              <a:round/>
              <a:headEnd type="none" w="med" len="med"/>
              <a:tailEnd type="none" w="med" len="med"/>
            </a:ln>
            <a:effectLst/>
          </p:spPr>
        </p:cxnSp>
        <p:cxnSp>
          <p:nvCxnSpPr>
            <p:cNvPr id="37" name="Straight Connector 36"/>
            <p:cNvCxnSpPr/>
            <p:nvPr/>
          </p:nvCxnSpPr>
          <p:spPr bwMode="auto">
            <a:xfrm flipH="1" flipV="1">
              <a:off x="7467600" y="5410200"/>
              <a:ext cx="914400" cy="457200"/>
            </a:xfrm>
            <a:prstGeom prst="line">
              <a:avLst/>
            </a:prstGeom>
            <a:solidFill>
              <a:schemeClr val="accent1"/>
            </a:solidFill>
            <a:ln w="63500" cap="sq" cmpd="sng" algn="ctr">
              <a:solidFill>
                <a:schemeClr val="accent2"/>
              </a:solidFill>
              <a:prstDash val="solid"/>
              <a:round/>
              <a:headEnd type="none" w="med" len="med"/>
              <a:tailEnd type="none" w="med" len="med"/>
            </a:ln>
            <a:effectLst/>
          </p:spPr>
        </p:cxnSp>
      </p:grpSp>
      <p:grpSp>
        <p:nvGrpSpPr>
          <p:cNvPr id="15" name="Group 47"/>
          <p:cNvGrpSpPr/>
          <p:nvPr/>
        </p:nvGrpSpPr>
        <p:grpSpPr>
          <a:xfrm>
            <a:off x="2224990" y="5518281"/>
            <a:ext cx="1254111" cy="1156866"/>
            <a:chOff x="269889" y="5167734"/>
            <a:chExt cx="1254111" cy="1156866"/>
          </a:xfrm>
        </p:grpSpPr>
        <p:cxnSp>
          <p:nvCxnSpPr>
            <p:cNvPr id="12" name="Straight Connector 11"/>
            <p:cNvCxnSpPr/>
            <p:nvPr/>
          </p:nvCxnSpPr>
          <p:spPr bwMode="auto">
            <a:xfrm>
              <a:off x="609600" y="5257800"/>
              <a:ext cx="0" cy="762000"/>
            </a:xfrm>
            <a:prstGeom prst="line">
              <a:avLst/>
            </a:prstGeom>
            <a:solidFill>
              <a:schemeClr val="accent1"/>
            </a:solidFill>
            <a:ln w="63500" cap="sq" cmpd="sng" algn="ctr">
              <a:solidFill>
                <a:schemeClr val="tx1"/>
              </a:solidFill>
              <a:prstDash val="solid"/>
              <a:round/>
              <a:headEnd type="none" w="med" len="med"/>
              <a:tailEnd type="none" w="med" len="med"/>
            </a:ln>
            <a:effectLst/>
          </p:spPr>
        </p:cxnSp>
        <p:cxnSp>
          <p:nvCxnSpPr>
            <p:cNvPr id="14" name="Straight Connector 13"/>
            <p:cNvCxnSpPr/>
            <p:nvPr/>
          </p:nvCxnSpPr>
          <p:spPr bwMode="auto">
            <a:xfrm flipH="1">
              <a:off x="609600" y="6019800"/>
              <a:ext cx="914400" cy="0"/>
            </a:xfrm>
            <a:prstGeom prst="line">
              <a:avLst/>
            </a:prstGeom>
            <a:solidFill>
              <a:schemeClr val="accent1"/>
            </a:solidFill>
            <a:ln w="63500" cap="sq" cmpd="sng" algn="ctr">
              <a:solidFill>
                <a:schemeClr val="tx1"/>
              </a:solidFill>
              <a:prstDash val="solid"/>
              <a:round/>
              <a:headEnd type="none" w="med" len="med"/>
              <a:tailEnd type="none" w="med" len="med"/>
            </a:ln>
            <a:effectLst/>
          </p:spPr>
        </p:cxnSp>
        <p:cxnSp>
          <p:nvCxnSpPr>
            <p:cNvPr id="17" name="Straight Connector 16"/>
            <p:cNvCxnSpPr/>
            <p:nvPr/>
          </p:nvCxnSpPr>
          <p:spPr bwMode="auto">
            <a:xfrm flipH="1">
              <a:off x="609600" y="5334000"/>
              <a:ext cx="914400" cy="685800"/>
            </a:xfrm>
            <a:prstGeom prst="line">
              <a:avLst/>
            </a:prstGeom>
            <a:solidFill>
              <a:schemeClr val="accent1"/>
            </a:solidFill>
            <a:ln w="63500" cap="sq" cmpd="sng" algn="ctr">
              <a:solidFill>
                <a:schemeClr val="accent1"/>
              </a:solidFill>
              <a:prstDash val="solid"/>
              <a:round/>
              <a:headEnd type="none" w="med" len="med"/>
              <a:tailEnd type="none" w="med" len="med"/>
            </a:ln>
            <a:effectLst/>
          </p:spPr>
        </p:cxnSp>
        <p:cxnSp>
          <p:nvCxnSpPr>
            <p:cNvPr id="19" name="Straight Connector 18"/>
            <p:cNvCxnSpPr/>
            <p:nvPr/>
          </p:nvCxnSpPr>
          <p:spPr bwMode="auto">
            <a:xfrm flipH="1">
              <a:off x="609600" y="5486400"/>
              <a:ext cx="914400" cy="381000"/>
            </a:xfrm>
            <a:prstGeom prst="line">
              <a:avLst/>
            </a:prstGeom>
            <a:solidFill>
              <a:schemeClr val="accent1"/>
            </a:solidFill>
            <a:ln w="63500" cap="sq" cmpd="sng" algn="ctr">
              <a:solidFill>
                <a:schemeClr val="accent2"/>
              </a:solidFill>
              <a:prstDash val="solid"/>
              <a:round/>
              <a:headEnd type="none" w="med" len="med"/>
              <a:tailEnd type="none" w="med" len="med"/>
            </a:ln>
            <a:effectLst/>
          </p:spPr>
        </p:cxnSp>
        <p:sp>
          <p:nvSpPr>
            <p:cNvPr id="45" name="TextBox 44"/>
            <p:cNvSpPr txBox="1"/>
            <p:nvPr/>
          </p:nvSpPr>
          <p:spPr>
            <a:xfrm rot="16200000">
              <a:off x="-47025" y="5484648"/>
              <a:ext cx="910827" cy="276999"/>
            </a:xfrm>
            <a:prstGeom prst="rect">
              <a:avLst/>
            </a:prstGeom>
            <a:noFill/>
          </p:spPr>
          <p:txBody>
            <a:bodyPr wrap="none" rtlCol="0">
              <a:spAutoFit/>
            </a:bodyPr>
            <a:lstStyle/>
            <a:p>
              <a:r>
                <a:rPr lang="en-US" sz="1200" b="1" dirty="0"/>
                <a:t>Abundance</a:t>
              </a:r>
            </a:p>
          </p:txBody>
        </p:sp>
        <p:sp>
          <p:nvSpPr>
            <p:cNvPr id="46" name="TextBox 45"/>
            <p:cNvSpPr txBox="1"/>
            <p:nvPr/>
          </p:nvSpPr>
          <p:spPr>
            <a:xfrm>
              <a:off x="674992" y="6047601"/>
              <a:ext cx="716863" cy="276999"/>
            </a:xfrm>
            <a:prstGeom prst="rect">
              <a:avLst/>
            </a:prstGeom>
            <a:noFill/>
          </p:spPr>
          <p:txBody>
            <a:bodyPr wrap="none" rtlCol="0">
              <a:spAutoFit/>
            </a:bodyPr>
            <a:lstStyle/>
            <a:p>
              <a:r>
                <a:rPr lang="en-US" sz="1200" b="1" dirty="0"/>
                <a:t>Samples</a:t>
              </a:r>
            </a:p>
          </p:txBody>
        </p:sp>
      </p:grpSp>
      <p:grpSp>
        <p:nvGrpSpPr>
          <p:cNvPr id="16" name="Group 57"/>
          <p:cNvGrpSpPr/>
          <p:nvPr/>
        </p:nvGrpSpPr>
        <p:grpSpPr>
          <a:xfrm>
            <a:off x="7888173" y="3013137"/>
            <a:ext cx="2871216" cy="2510834"/>
            <a:chOff x="6272784" y="3195990"/>
            <a:chExt cx="2871216" cy="2510834"/>
          </a:xfrm>
        </p:grpSpPr>
        <p:sp>
          <p:nvSpPr>
            <p:cNvPr id="10" name="TextBox 9"/>
            <p:cNvSpPr txBox="1"/>
            <p:nvPr/>
          </p:nvSpPr>
          <p:spPr>
            <a:xfrm>
              <a:off x="6794921" y="3195990"/>
              <a:ext cx="1353704" cy="369332"/>
            </a:xfrm>
            <a:prstGeom prst="rect">
              <a:avLst/>
            </a:prstGeom>
            <a:noFill/>
          </p:spPr>
          <p:txBody>
            <a:bodyPr wrap="none" rtlCol="0">
              <a:spAutoFit/>
            </a:bodyPr>
            <a:lstStyle/>
            <a:p>
              <a:r>
                <a:rPr lang="en-US" dirty="0"/>
                <a:t>Competition</a:t>
              </a:r>
            </a:p>
          </p:txBody>
        </p:sp>
        <p:pic>
          <p:nvPicPr>
            <p:cNvPr id="47" name="Picture 46"/>
            <p:cNvPicPr>
              <a:picLocks noChangeAspect="1"/>
            </p:cNvPicPr>
            <p:nvPr/>
          </p:nvPicPr>
          <p:blipFill rotWithShape="1">
            <a:blip r:embed="rId5" cstate="print"/>
            <a:srcRect t="38826"/>
            <a:stretch/>
          </p:blipFill>
          <p:spPr>
            <a:xfrm>
              <a:off x="6272784" y="3657655"/>
              <a:ext cx="2871216" cy="2049169"/>
            </a:xfrm>
            <a:prstGeom prst="rect">
              <a:avLst/>
            </a:prstGeom>
          </p:spPr>
        </p:pic>
      </p:grpSp>
      <p:pic>
        <p:nvPicPr>
          <p:cNvPr id="52" name="Picture 51"/>
          <p:cNvPicPr>
            <a:picLocks noChangeAspect="1"/>
          </p:cNvPicPr>
          <p:nvPr/>
        </p:nvPicPr>
        <p:blipFill rotWithShape="1">
          <a:blip r:embed="rId6" cstate="print"/>
          <a:srcRect t="21263" b="21349"/>
          <a:stretch/>
        </p:blipFill>
        <p:spPr>
          <a:xfrm>
            <a:off x="3150177" y="960147"/>
            <a:ext cx="3037213" cy="1981200"/>
          </a:xfrm>
          <a:prstGeom prst="rect">
            <a:avLst/>
          </a:prstGeom>
        </p:spPr>
      </p:pic>
      <p:sp>
        <p:nvSpPr>
          <p:cNvPr id="53" name="Rectangle 52"/>
          <p:cNvSpPr/>
          <p:nvPr/>
        </p:nvSpPr>
        <p:spPr bwMode="auto">
          <a:xfrm>
            <a:off x="1767789" y="5608347"/>
            <a:ext cx="8610600" cy="990600"/>
          </a:xfrm>
          <a:prstGeom prst="rect">
            <a:avLst/>
          </a:prstGeom>
          <a:solidFill>
            <a:schemeClr val="bg1"/>
          </a:solidFill>
          <a:ln w="63500" cap="flat" cmpd="sng" algn="ctr">
            <a:solidFill>
              <a:schemeClr val="accent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r>
              <a:rPr lang="en-US" sz="2100" dirty="0"/>
              <a:t>Given microbial relative abundance measurements over many samples, can we detect </a:t>
            </a:r>
            <a:r>
              <a:rPr lang="en-US" sz="2100" i="1" dirty="0"/>
              <a:t>co-occurrence and co-exclusion relationships?</a:t>
            </a:r>
          </a:p>
        </p:txBody>
      </p:sp>
      <p:sp>
        <p:nvSpPr>
          <p:cNvPr id="54" name="Rectangle 53"/>
          <p:cNvSpPr/>
          <p:nvPr/>
        </p:nvSpPr>
        <p:spPr bwMode="auto">
          <a:xfrm>
            <a:off x="6339789" y="1188747"/>
            <a:ext cx="3505200" cy="1600200"/>
          </a:xfrm>
          <a:prstGeom prst="rect">
            <a:avLst/>
          </a:prstGeom>
          <a:solidFill>
            <a:schemeClr val="bg1"/>
          </a:solidFill>
          <a:ln w="63500" cap="flat" cmpd="sng" algn="ctr">
            <a:solidFill>
              <a:schemeClr val="accent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r>
              <a:rPr lang="en-US" sz="2100" i="1" dirty="0"/>
              <a:t>It’s a jungle in there – </a:t>
            </a:r>
            <a:r>
              <a:rPr lang="en-US" sz="2100" dirty="0"/>
              <a:t>microbial interactions follow patterns from classical macro-ecology.</a:t>
            </a:r>
          </a:p>
        </p:txBody>
      </p:sp>
      <p:sp>
        <p:nvSpPr>
          <p:cNvPr id="38" name="Date Placeholder 3"/>
          <p:cNvSpPr>
            <a:spLocks noGrp="1"/>
          </p:cNvSpPr>
          <p:nvPr>
            <p:ph type="dt" sz="half" idx="10"/>
          </p:nvPr>
        </p:nvSpPr>
        <p:spPr>
          <a:xfrm>
            <a:off x="238539" y="6488870"/>
            <a:ext cx="2743200" cy="365125"/>
          </a:xfrm>
        </p:spPr>
        <p:txBody>
          <a:bodyPr/>
          <a:lstStyle/>
          <a:p>
            <a:fld id="{149AB08A-B8FE-2744-A176-508EFC0AA4E9}" type="datetime1">
              <a:rPr lang="en-US" smtClean="0"/>
              <a:t>4/24/2019</a:t>
            </a:fld>
            <a:endParaRPr lang="en-US"/>
          </a:p>
        </p:txBody>
      </p:sp>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83992" y="212114"/>
            <a:ext cx="1069469" cy="976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19430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fade">
                                      <p:cBhvr>
                                        <p:cTn id="3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Compositionality induces spurious associations</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solidFill>
                  <a:prstClr val="black">
                    <a:tint val="75000"/>
                  </a:prstClr>
                </a:solidFill>
              </a:rPr>
              <a:pPr/>
              <a:t>4/24/2019</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ED1879-D594-7048-AD12-28363999EDA9}" type="slidenum">
              <a:rPr lang="en-US" smtClean="0">
                <a:solidFill>
                  <a:prstClr val="black">
                    <a:tint val="75000"/>
                  </a:prstClr>
                </a:solidFill>
              </a:rPr>
              <a:pPr/>
              <a:t>61</a:t>
            </a:fld>
            <a:endParaRPr lang="en-US">
              <a:solidFill>
                <a:prstClr val="black">
                  <a:tint val="75000"/>
                </a:prstClr>
              </a:solidFill>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6733" y="1264503"/>
            <a:ext cx="3925657" cy="880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1005" y="1264503"/>
            <a:ext cx="3925657" cy="880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226" y="2231564"/>
            <a:ext cx="4000671" cy="2881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3497" y="2217003"/>
            <a:ext cx="4000672" cy="2864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039095" y="5349219"/>
            <a:ext cx="3400932" cy="830997"/>
          </a:xfrm>
          <a:prstGeom prst="rect">
            <a:avLst/>
          </a:prstGeom>
          <a:noFill/>
        </p:spPr>
        <p:txBody>
          <a:bodyPr wrap="none" rtlCol="0">
            <a:spAutoFit/>
          </a:bodyPr>
          <a:lstStyle/>
          <a:p>
            <a:pPr algn="ctr"/>
            <a:r>
              <a:rPr lang="en-US" sz="2400" dirty="0" smtClean="0">
                <a:latin typeface="Calibri" pitchFamily="34" charset="0"/>
              </a:rPr>
              <a:t>Absolute (cell) counts</a:t>
            </a:r>
          </a:p>
          <a:p>
            <a:pPr algn="ctr"/>
            <a:r>
              <a:rPr lang="en-US" sz="2400" i="1" dirty="0" smtClean="0">
                <a:latin typeface="Calibri" pitchFamily="34" charset="0"/>
              </a:rPr>
              <a:t>No bug1-bug2 correlation</a:t>
            </a:r>
            <a:endParaRPr lang="en-US" sz="2400" i="1" dirty="0">
              <a:latin typeface="Calibri" pitchFamily="34" charset="0"/>
            </a:endParaRPr>
          </a:p>
        </p:txBody>
      </p:sp>
      <p:sp>
        <p:nvSpPr>
          <p:cNvPr id="11" name="TextBox 10"/>
          <p:cNvSpPr txBox="1"/>
          <p:nvPr/>
        </p:nvSpPr>
        <p:spPr>
          <a:xfrm>
            <a:off x="6126699" y="5349219"/>
            <a:ext cx="4114268" cy="1200329"/>
          </a:xfrm>
          <a:prstGeom prst="rect">
            <a:avLst/>
          </a:prstGeom>
          <a:noFill/>
        </p:spPr>
        <p:txBody>
          <a:bodyPr wrap="none" rtlCol="0">
            <a:spAutoFit/>
          </a:bodyPr>
          <a:lstStyle/>
          <a:p>
            <a:pPr algn="ctr"/>
            <a:r>
              <a:rPr lang="en-US" sz="2400" dirty="0" smtClean="0">
                <a:latin typeface="Calibri" pitchFamily="34" charset="0"/>
              </a:rPr>
              <a:t>Relative abundance</a:t>
            </a:r>
          </a:p>
          <a:p>
            <a:pPr algn="ctr"/>
            <a:r>
              <a:rPr lang="en-US" sz="2400" i="1" dirty="0" smtClean="0">
                <a:latin typeface="Calibri" pitchFamily="34" charset="0"/>
              </a:rPr>
              <a:t>Spurious bug1-bug2 correlation</a:t>
            </a:r>
          </a:p>
          <a:p>
            <a:pPr algn="ctr"/>
            <a:r>
              <a:rPr lang="en-US" sz="2400" dirty="0" smtClean="0">
                <a:latin typeface="Calibri" pitchFamily="34" charset="0"/>
              </a:rPr>
              <a:t>(sequencing yields rel. ab.)</a:t>
            </a:r>
            <a:endParaRPr lang="en-US" sz="2400" dirty="0">
              <a:latin typeface="Calibri" pitchFamily="34" charset="0"/>
            </a:endParaRPr>
          </a:p>
        </p:txBody>
      </p:sp>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83992" y="212114"/>
            <a:ext cx="1069469" cy="976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5137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solidFill>
                  <a:prstClr val="black"/>
                </a:solidFill>
              </a:rPr>
              <a:t>(Compositionality-adjusted) Ecological interaction networks</a:t>
            </a:r>
            <a:endParaRPr lang="en-US" sz="2800" dirty="0"/>
          </a:p>
        </p:txBody>
      </p:sp>
      <p:pic>
        <p:nvPicPr>
          <p:cNvPr id="1026" name="Picture 2" descr="C:\Users\eblis\Desktop\network.png"/>
          <p:cNvPicPr>
            <a:picLocks noChangeAspect="1" noChangeArrowheads="1"/>
          </p:cNvPicPr>
          <p:nvPr/>
        </p:nvPicPr>
        <p:blipFill>
          <a:blip r:embed="rId3" cstate="print"/>
          <a:srcRect/>
          <a:stretch>
            <a:fillRect/>
          </a:stretch>
        </p:blipFill>
        <p:spPr bwMode="auto">
          <a:xfrm>
            <a:off x="4724400" y="1087854"/>
            <a:ext cx="4343400" cy="5770146"/>
          </a:xfrm>
          <a:prstGeom prst="rect">
            <a:avLst/>
          </a:prstGeom>
          <a:noFill/>
        </p:spPr>
      </p:pic>
      <p:pic>
        <p:nvPicPr>
          <p:cNvPr id="1030" name="Picture 6" descr="C:\Users\eblis\Desktop\legend.png"/>
          <p:cNvPicPr>
            <a:picLocks noChangeAspect="1" noChangeArrowheads="1"/>
          </p:cNvPicPr>
          <p:nvPr/>
        </p:nvPicPr>
        <p:blipFill>
          <a:blip r:embed="rId4" cstate="print"/>
          <a:srcRect/>
          <a:stretch>
            <a:fillRect/>
          </a:stretch>
        </p:blipFill>
        <p:spPr bwMode="auto">
          <a:xfrm>
            <a:off x="8586570" y="1066800"/>
            <a:ext cx="2005230" cy="3200400"/>
          </a:xfrm>
          <a:prstGeom prst="rect">
            <a:avLst/>
          </a:prstGeom>
          <a:noFill/>
        </p:spPr>
      </p:pic>
      <p:sp>
        <p:nvSpPr>
          <p:cNvPr id="158" name="TextBox 157"/>
          <p:cNvSpPr txBox="1"/>
          <p:nvPr/>
        </p:nvSpPr>
        <p:spPr>
          <a:xfrm>
            <a:off x="6979040" y="1066800"/>
            <a:ext cx="1179682" cy="369332"/>
          </a:xfrm>
          <a:prstGeom prst="rect">
            <a:avLst/>
          </a:prstGeom>
          <a:noFill/>
          <a:ln>
            <a:solidFill>
              <a:schemeClr val="tx1"/>
            </a:solidFill>
          </a:ln>
        </p:spPr>
        <p:txBody>
          <a:bodyPr wrap="none" rtlCol="0">
            <a:spAutoFit/>
          </a:bodyPr>
          <a:lstStyle/>
          <a:p>
            <a:pPr algn="ctr"/>
            <a:r>
              <a:rPr lang="en-US" b="1">
                <a:solidFill>
                  <a:srgbClr val="00B050"/>
                </a:solidFill>
              </a:rPr>
              <a:t>Co-    </a:t>
            </a:r>
            <a:r>
              <a:rPr lang="en-US" b="1">
                <a:solidFill>
                  <a:srgbClr val="FF0000"/>
                </a:solidFill>
              </a:rPr>
              <a:t>Anti-</a:t>
            </a:r>
            <a:endParaRPr lang="en-US" b="1" dirty="0">
              <a:solidFill>
                <a:srgbClr val="FF0000"/>
              </a:solidFill>
            </a:endParaRPr>
          </a:p>
        </p:txBody>
      </p:sp>
      <p:pic>
        <p:nvPicPr>
          <p:cNvPr id="1031" name="Picture 7" descr="C:\Users\eblis\Desktop\gut.png"/>
          <p:cNvPicPr>
            <a:picLocks noChangeAspect="1" noChangeArrowheads="1"/>
          </p:cNvPicPr>
          <p:nvPr/>
        </p:nvPicPr>
        <p:blipFill>
          <a:blip r:embed="rId5" cstate="print"/>
          <a:srcRect/>
          <a:stretch>
            <a:fillRect/>
          </a:stretch>
        </p:blipFill>
        <p:spPr bwMode="auto">
          <a:xfrm>
            <a:off x="1752600" y="1407914"/>
            <a:ext cx="2286000" cy="3083312"/>
          </a:xfrm>
          <a:prstGeom prst="rect">
            <a:avLst/>
          </a:prstGeom>
          <a:noFill/>
        </p:spPr>
      </p:pic>
      <p:pic>
        <p:nvPicPr>
          <p:cNvPr id="1033" name="Picture 9" descr="C:\Users\eblis\Desktop\nares.png"/>
          <p:cNvPicPr>
            <a:picLocks noChangeAspect="1" noChangeArrowheads="1"/>
          </p:cNvPicPr>
          <p:nvPr/>
        </p:nvPicPr>
        <p:blipFill>
          <a:blip r:embed="rId6" cstate="print"/>
          <a:srcRect/>
          <a:stretch>
            <a:fillRect/>
          </a:stretch>
        </p:blipFill>
        <p:spPr bwMode="auto">
          <a:xfrm>
            <a:off x="1566666" y="4038600"/>
            <a:ext cx="4952879" cy="2756920"/>
          </a:xfrm>
          <a:prstGeom prst="rect">
            <a:avLst/>
          </a:prstGeom>
          <a:noFill/>
        </p:spPr>
      </p:pic>
      <p:sp>
        <p:nvSpPr>
          <p:cNvPr id="3" name="Freeform 2"/>
          <p:cNvSpPr/>
          <p:nvPr/>
        </p:nvSpPr>
        <p:spPr>
          <a:xfrm>
            <a:off x="1560815" y="1233106"/>
            <a:ext cx="2761148" cy="3220798"/>
          </a:xfrm>
          <a:custGeom>
            <a:avLst/>
            <a:gdLst>
              <a:gd name="connsiteX0" fmla="*/ 0 w 2761148"/>
              <a:gd name="connsiteY0" fmla="*/ 533732 h 3220798"/>
              <a:gd name="connsiteX1" fmla="*/ 994013 w 2761148"/>
              <a:gd name="connsiteY1" fmla="*/ 0 h 3220798"/>
              <a:gd name="connsiteX2" fmla="*/ 2337772 w 2761148"/>
              <a:gd name="connsiteY2" fmla="*/ 404900 h 3220798"/>
              <a:gd name="connsiteX3" fmla="*/ 2761148 w 2761148"/>
              <a:gd name="connsiteY3" fmla="*/ 2742279 h 3220798"/>
              <a:gd name="connsiteX4" fmla="*/ 2061657 w 2761148"/>
              <a:gd name="connsiteY4" fmla="*/ 3220798 h 3220798"/>
              <a:gd name="connsiteX5" fmla="*/ 1767135 w 2761148"/>
              <a:gd name="connsiteY5" fmla="*/ 3220798 h 3220798"/>
              <a:gd name="connsiteX6" fmla="*/ 1086052 w 2761148"/>
              <a:gd name="connsiteY6" fmla="*/ 2484616 h 3220798"/>
              <a:gd name="connsiteX7" fmla="*/ 55223 w 2761148"/>
              <a:gd name="connsiteY7" fmla="*/ 1656410 h 322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1148" h="3220798">
                <a:moveTo>
                  <a:pt x="0" y="533732"/>
                </a:moveTo>
                <a:lnTo>
                  <a:pt x="994013" y="0"/>
                </a:lnTo>
                <a:lnTo>
                  <a:pt x="2337772" y="404900"/>
                </a:lnTo>
                <a:lnTo>
                  <a:pt x="2761148" y="2742279"/>
                </a:lnTo>
                <a:lnTo>
                  <a:pt x="2061657" y="3220798"/>
                </a:lnTo>
                <a:lnTo>
                  <a:pt x="1767135" y="3220798"/>
                </a:lnTo>
                <a:lnTo>
                  <a:pt x="1086052" y="2484616"/>
                </a:lnTo>
                <a:lnTo>
                  <a:pt x="55223" y="1656410"/>
                </a:lnTo>
              </a:path>
            </a:pathLst>
          </a:custGeom>
          <a:solidFill>
            <a:schemeClr val="bg1">
              <a:alpha val="67000"/>
            </a:schemeClr>
          </a:solidFill>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5" name="Freeform 4"/>
          <p:cNvSpPr/>
          <p:nvPr/>
        </p:nvSpPr>
        <p:spPr>
          <a:xfrm>
            <a:off x="1505592" y="920229"/>
            <a:ext cx="9167010" cy="5907865"/>
          </a:xfrm>
          <a:custGeom>
            <a:avLst/>
            <a:gdLst>
              <a:gd name="connsiteX0" fmla="*/ 699491 w 9167010"/>
              <a:gd name="connsiteY0" fmla="*/ 2907921 h 5907865"/>
              <a:gd name="connsiteX1" fmla="*/ 0 w 9167010"/>
              <a:gd name="connsiteY1" fmla="*/ 5006041 h 5907865"/>
              <a:gd name="connsiteX2" fmla="*/ 18408 w 9167010"/>
              <a:gd name="connsiteY2" fmla="*/ 5907865 h 5907865"/>
              <a:gd name="connsiteX3" fmla="*/ 7363060 w 9167010"/>
              <a:gd name="connsiteY3" fmla="*/ 5907865 h 5907865"/>
              <a:gd name="connsiteX4" fmla="*/ 7399876 w 9167010"/>
              <a:gd name="connsiteY4" fmla="*/ 4306668 h 5907865"/>
              <a:gd name="connsiteX5" fmla="*/ 7731213 w 9167010"/>
              <a:gd name="connsiteY5" fmla="*/ 4030599 h 5907865"/>
              <a:gd name="connsiteX6" fmla="*/ 7675990 w 9167010"/>
              <a:gd name="connsiteY6" fmla="*/ 3478462 h 5907865"/>
              <a:gd name="connsiteX7" fmla="*/ 9167010 w 9167010"/>
              <a:gd name="connsiteY7" fmla="*/ 3386440 h 5907865"/>
              <a:gd name="connsiteX8" fmla="*/ 9130195 w 9167010"/>
              <a:gd name="connsiteY8" fmla="*/ 36809 h 5907865"/>
              <a:gd name="connsiteX9" fmla="*/ 5098919 w 9167010"/>
              <a:gd name="connsiteY9" fmla="*/ 0 h 5907865"/>
              <a:gd name="connsiteX10" fmla="*/ 3884014 w 9167010"/>
              <a:gd name="connsiteY10" fmla="*/ 607351 h 5907865"/>
              <a:gd name="connsiteX11" fmla="*/ 3147708 w 9167010"/>
              <a:gd name="connsiteY11" fmla="*/ 2742280 h 5907865"/>
              <a:gd name="connsiteX12" fmla="*/ 2485033 w 9167010"/>
              <a:gd name="connsiteY12" fmla="*/ 3349630 h 5907865"/>
              <a:gd name="connsiteX13" fmla="*/ 2080065 w 9167010"/>
              <a:gd name="connsiteY13" fmla="*/ 3570485 h 5907865"/>
              <a:gd name="connsiteX14" fmla="*/ 1656689 w 9167010"/>
              <a:gd name="connsiteY14" fmla="*/ 3423249 h 5907865"/>
              <a:gd name="connsiteX15" fmla="*/ 1454205 w 9167010"/>
              <a:gd name="connsiteY15" fmla="*/ 2999944 h 5907865"/>
              <a:gd name="connsiteX16" fmla="*/ 533822 w 9167010"/>
              <a:gd name="connsiteY16" fmla="*/ 2981539 h 590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67010" h="5907865">
                <a:moveTo>
                  <a:pt x="699491" y="2907921"/>
                </a:moveTo>
                <a:lnTo>
                  <a:pt x="0" y="5006041"/>
                </a:lnTo>
                <a:lnTo>
                  <a:pt x="18408" y="5907865"/>
                </a:lnTo>
                <a:lnTo>
                  <a:pt x="7363060" y="5907865"/>
                </a:lnTo>
                <a:lnTo>
                  <a:pt x="7399876" y="4306668"/>
                </a:lnTo>
                <a:lnTo>
                  <a:pt x="7731213" y="4030599"/>
                </a:lnTo>
                <a:lnTo>
                  <a:pt x="7675990" y="3478462"/>
                </a:lnTo>
                <a:lnTo>
                  <a:pt x="9167010" y="3386440"/>
                </a:lnTo>
                <a:lnTo>
                  <a:pt x="9130195" y="36809"/>
                </a:lnTo>
                <a:lnTo>
                  <a:pt x="5098919" y="0"/>
                </a:lnTo>
                <a:lnTo>
                  <a:pt x="3884014" y="607351"/>
                </a:lnTo>
                <a:lnTo>
                  <a:pt x="3147708" y="2742280"/>
                </a:lnTo>
                <a:lnTo>
                  <a:pt x="2485033" y="3349630"/>
                </a:lnTo>
                <a:lnTo>
                  <a:pt x="2080065" y="3570485"/>
                </a:lnTo>
                <a:lnTo>
                  <a:pt x="1656689" y="3423249"/>
                </a:lnTo>
                <a:lnTo>
                  <a:pt x="1454205" y="2999944"/>
                </a:lnTo>
                <a:lnTo>
                  <a:pt x="533822" y="2981539"/>
                </a:lnTo>
              </a:path>
            </a:pathLst>
          </a:custGeom>
          <a:solidFill>
            <a:schemeClr val="bg1">
              <a:alpha val="67000"/>
            </a:schemeClr>
          </a:solidFill>
          <a:ln>
            <a:noFill/>
          </a:ln>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pic>
        <p:nvPicPr>
          <p:cNvPr id="6" name="Picture 5" descr="Triangles4_filtered.pdf"/>
          <p:cNvPicPr>
            <a:picLocks noChangeAspect="1"/>
          </p:cNvPicPr>
          <p:nvPr/>
        </p:nvPicPr>
        <p:blipFill rotWithShape="1">
          <a:blip r:embed="rId7">
            <a:extLst>
              <a:ext uri="{28A0092B-C50C-407E-A947-70E740481C1C}">
                <a14:useLocalDpi xmlns:a14="http://schemas.microsoft.com/office/drawing/2010/main" val="0"/>
              </a:ext>
            </a:extLst>
          </a:blip>
          <a:srcRect l="41967" r="693" b="64844"/>
          <a:stretch/>
        </p:blipFill>
        <p:spPr>
          <a:xfrm>
            <a:off x="1798367" y="1127546"/>
            <a:ext cx="6934201" cy="5501819"/>
          </a:xfrm>
          <a:prstGeom prst="rect">
            <a:avLst/>
          </a:prstGeom>
          <a:solidFill>
            <a:schemeClr val="bg2"/>
          </a:solidFill>
          <a:effectLst>
            <a:outerShdw blurRad="63500" sx="102000" sy="102000" algn="ctr" rotWithShape="0">
              <a:prstClr val="black">
                <a:alpha val="40000"/>
              </a:prstClr>
            </a:outerShdw>
          </a:effectLst>
        </p:spPr>
      </p:pic>
      <p:pic>
        <p:nvPicPr>
          <p:cNvPr id="7" name="Picture 6"/>
          <p:cNvPicPr>
            <a:picLocks noChangeAspect="1"/>
          </p:cNvPicPr>
          <p:nvPr/>
        </p:nvPicPr>
        <p:blipFill rotWithShape="1">
          <a:blip r:embed="rId8"/>
          <a:srcRect l="72753" t="36513" r="11285" b="11661"/>
          <a:stretch/>
        </p:blipFill>
        <p:spPr>
          <a:xfrm>
            <a:off x="6141767" y="3887909"/>
            <a:ext cx="2514600" cy="2710774"/>
          </a:xfrm>
          <a:prstGeom prst="rect">
            <a:avLst/>
          </a:prstGeom>
        </p:spPr>
      </p:pic>
      <p:sp>
        <p:nvSpPr>
          <p:cNvPr id="8" name="TextBox 7"/>
          <p:cNvSpPr txBox="1"/>
          <p:nvPr/>
        </p:nvSpPr>
        <p:spPr>
          <a:xfrm>
            <a:off x="7620001" y="6400801"/>
            <a:ext cx="1128579" cy="276999"/>
          </a:xfrm>
          <a:prstGeom prst="rect">
            <a:avLst/>
          </a:prstGeom>
          <a:noFill/>
        </p:spPr>
        <p:txBody>
          <a:bodyPr wrap="none" rtlCol="0">
            <a:spAutoFit/>
          </a:bodyPr>
          <a:lstStyle/>
          <a:p>
            <a:r>
              <a:rPr lang="en-US" sz="1200" b="1" dirty="0"/>
              <a:t>Chalmers 2008</a:t>
            </a:r>
          </a:p>
        </p:txBody>
      </p:sp>
      <p:sp>
        <p:nvSpPr>
          <p:cNvPr id="19" name="Date Placeholder 3"/>
          <p:cNvSpPr>
            <a:spLocks noGrp="1"/>
          </p:cNvSpPr>
          <p:nvPr>
            <p:ph type="dt" sz="half" idx="10"/>
          </p:nvPr>
        </p:nvSpPr>
        <p:spPr>
          <a:xfrm>
            <a:off x="238539" y="6488870"/>
            <a:ext cx="2743200" cy="365125"/>
          </a:xfrm>
        </p:spPr>
        <p:txBody>
          <a:bodyPr/>
          <a:lstStyle/>
          <a:p>
            <a:fld id="{149AB08A-B8FE-2744-A176-508EFC0AA4E9}" type="datetime1">
              <a:rPr lang="en-US" smtClean="0"/>
              <a:t>4/24/2019</a:t>
            </a:fld>
            <a:endParaRPr lang="en-US"/>
          </a:p>
        </p:txBody>
      </p:sp>
      <p:sp>
        <p:nvSpPr>
          <p:cNvPr id="21" name="Slide Number Placeholder 4"/>
          <p:cNvSpPr>
            <a:spLocks noGrp="1"/>
          </p:cNvSpPr>
          <p:nvPr>
            <p:ph type="sldNum" sz="quarter" idx="12"/>
          </p:nvPr>
        </p:nvSpPr>
        <p:spPr>
          <a:xfrm>
            <a:off x="9210261" y="6488870"/>
            <a:ext cx="2743200" cy="365125"/>
          </a:xfrm>
        </p:spPr>
        <p:txBody>
          <a:bodyPr/>
          <a:lstStyle/>
          <a:p>
            <a:fld id="{0CED1879-D594-7048-AD12-28363999EDA9}" type="slidenum">
              <a:rPr lang="en-US" smtClean="0"/>
              <a:t>62</a:t>
            </a:fld>
            <a:endParaRPr lang="en-US"/>
          </a:p>
        </p:txBody>
      </p:sp>
    </p:spTree>
    <p:extLst>
      <p:ext uri="{BB962C8B-B14F-4D97-AF65-F5344CB8AC3E}">
        <p14:creationId xmlns:p14="http://schemas.microsoft.com/office/powerpoint/2010/main" val="40091575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1"/>
                                        </p:tgtEl>
                                        <p:attrNameLst>
                                          <p:attrName>style.visibility</p:attrName>
                                        </p:attrNameLst>
                                      </p:cBhvr>
                                      <p:to>
                                        <p:strVal val="visible"/>
                                      </p:to>
                                    </p:set>
                                    <p:animEffect transition="in" filter="fade">
                                      <p:cBhvr>
                                        <p:cTn id="12" dur="500"/>
                                        <p:tgtEl>
                                          <p:spTgt spid="10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3"/>
                                        </p:tgtEl>
                                        <p:attrNameLst>
                                          <p:attrName>style.visibility</p:attrName>
                                        </p:attrNameLst>
                                      </p:cBhvr>
                                      <p:to>
                                        <p:strVal val="visible"/>
                                      </p:to>
                                    </p:set>
                                    <p:animEffect transition="in" filter="fade">
                                      <p:cBhvr>
                                        <p:cTn id="17" dur="500"/>
                                        <p:tgtEl>
                                          <p:spTgt spid="103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Summary</a:t>
            </a:r>
            <a:endParaRPr lang="en-US" dirty="0"/>
          </a:p>
        </p:txBody>
      </p:sp>
      <p:sp>
        <p:nvSpPr>
          <p:cNvPr id="3" name="Content Placeholder 2"/>
          <p:cNvSpPr>
            <a:spLocks noGrp="1"/>
          </p:cNvSpPr>
          <p:nvPr>
            <p:ph idx="1"/>
          </p:nvPr>
        </p:nvSpPr>
        <p:spPr/>
        <p:txBody>
          <a:bodyPr/>
          <a:lstStyle/>
          <a:p>
            <a:r>
              <a:rPr lang="en-US" sz="3200" dirty="0" smtClean="0"/>
              <a:t>Profiling </a:t>
            </a:r>
            <a:r>
              <a:rPr lang="en-US" sz="3200" dirty="0" err="1" smtClean="0"/>
              <a:t>meta’omes</a:t>
            </a:r>
            <a:r>
              <a:rPr lang="en-US" sz="3200" dirty="0" smtClean="0"/>
              <a:t> by mapping reads to references</a:t>
            </a:r>
          </a:p>
          <a:p>
            <a:r>
              <a:rPr lang="en-US" sz="3200" dirty="0" smtClean="0"/>
              <a:t>Taxonomic profiling (</a:t>
            </a:r>
            <a:r>
              <a:rPr lang="en-US" sz="3200" dirty="0" err="1" smtClean="0"/>
              <a:t>inc.</a:t>
            </a:r>
            <a:r>
              <a:rPr lang="en-US" sz="3200" dirty="0" smtClean="0"/>
              <a:t> </a:t>
            </a:r>
            <a:r>
              <a:rPr lang="en-US" sz="3200" i="1" dirty="0" smtClean="0"/>
              <a:t>strain</a:t>
            </a:r>
            <a:r>
              <a:rPr lang="en-US" sz="3200" dirty="0" smtClean="0"/>
              <a:t> profiling)</a:t>
            </a:r>
          </a:p>
          <a:p>
            <a:r>
              <a:rPr lang="en-US" sz="3200" dirty="0" smtClean="0"/>
              <a:t>Functional profiling</a:t>
            </a:r>
          </a:p>
          <a:p>
            <a:r>
              <a:rPr lang="en-US" sz="3200" dirty="0" smtClean="0"/>
              <a:t>Grand methods comparison (</a:t>
            </a:r>
            <a:r>
              <a:rPr lang="en-US" sz="3200" dirty="0" err="1" smtClean="0"/>
              <a:t>amplicons</a:t>
            </a:r>
            <a:r>
              <a:rPr lang="en-US" sz="3200" dirty="0" smtClean="0"/>
              <a:t> </a:t>
            </a:r>
            <a:r>
              <a:rPr lang="en-US" sz="3200" i="1" dirty="0" smtClean="0"/>
              <a:t>vs</a:t>
            </a:r>
            <a:r>
              <a:rPr lang="en-US" sz="3200" dirty="0" smtClean="0"/>
              <a:t>. assembly </a:t>
            </a:r>
            <a:r>
              <a:rPr lang="en-US" sz="3200" i="1" dirty="0" smtClean="0"/>
              <a:t>vs</a:t>
            </a:r>
            <a:r>
              <a:rPr lang="en-US" sz="3200" dirty="0" smtClean="0"/>
              <a:t>. mapping)</a:t>
            </a:r>
          </a:p>
          <a:p>
            <a:r>
              <a:rPr lang="en-US" sz="3200" dirty="0" smtClean="0"/>
              <a:t>Properties of </a:t>
            </a:r>
            <a:r>
              <a:rPr lang="en-US" sz="3200" dirty="0" err="1" smtClean="0"/>
              <a:t>microbiome</a:t>
            </a:r>
            <a:r>
              <a:rPr lang="en-US" sz="3200" dirty="0" smtClean="0"/>
              <a:t> data</a:t>
            </a:r>
          </a:p>
          <a:p>
            <a:r>
              <a:rPr lang="en-US" sz="3200" dirty="0" smtClean="0"/>
              <a:t>Downstream statistical analyses</a:t>
            </a:r>
            <a:endParaRPr lang="en-US" sz="3200" dirty="0"/>
          </a:p>
        </p:txBody>
      </p:sp>
      <p:sp>
        <p:nvSpPr>
          <p:cNvPr id="4" name="Date Placeholder 3"/>
          <p:cNvSpPr>
            <a:spLocks noGrp="1"/>
          </p:cNvSpPr>
          <p:nvPr>
            <p:ph type="dt" sz="half" idx="10"/>
          </p:nvPr>
        </p:nvSpPr>
        <p:spPr/>
        <p:txBody>
          <a:bodyPr/>
          <a:lstStyle/>
          <a:p>
            <a:fld id="{F61C376A-F598-5B4F-A8D5-A35E8E160FA5}" type="datetime1">
              <a:rPr lang="en-US" smtClean="0">
                <a:solidFill>
                  <a:prstClr val="black">
                    <a:tint val="75000"/>
                  </a:prstClr>
                </a:solidFill>
              </a:rPr>
              <a:pPr/>
              <a:t>4/24/2019</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ED1879-D594-7048-AD12-28363999EDA9}" type="slidenum">
              <a:rPr lang="en-US" smtClean="0">
                <a:solidFill>
                  <a:prstClr val="black">
                    <a:tint val="75000"/>
                  </a:prstClr>
                </a:solidFill>
              </a:rPr>
              <a:pPr/>
              <a:t>63</a:t>
            </a:fld>
            <a:endParaRPr lang="en-US">
              <a:solidFill>
                <a:prstClr val="black">
                  <a:tint val="75000"/>
                </a:prstClr>
              </a:solidFill>
            </a:endParaRPr>
          </a:p>
        </p:txBody>
      </p:sp>
    </p:spTree>
    <p:extLst>
      <p:ext uri="{BB962C8B-B14F-4D97-AF65-F5344CB8AC3E}">
        <p14:creationId xmlns:p14="http://schemas.microsoft.com/office/powerpoint/2010/main" val="668852007"/>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52648" y="2828836"/>
            <a:ext cx="8686705" cy="1107996"/>
          </a:xfrm>
          <a:prstGeom prst="rect">
            <a:avLst/>
          </a:prstGeom>
          <a:noFill/>
        </p:spPr>
        <p:txBody>
          <a:bodyPr wrap="square" rtlCol="0">
            <a:spAutoFit/>
          </a:bodyPr>
          <a:lstStyle/>
          <a:p>
            <a:pPr algn="ctr"/>
            <a:r>
              <a:rPr lang="en-US" sz="6600" dirty="0" smtClean="0"/>
              <a:t>Extras</a:t>
            </a:r>
            <a:endParaRPr lang="en-US" sz="6600" dirty="0"/>
          </a:p>
        </p:txBody>
      </p:sp>
      <p:sp>
        <p:nvSpPr>
          <p:cNvPr id="2" name="Rounded Rectangle 1"/>
          <p:cNvSpPr/>
          <p:nvPr/>
        </p:nvSpPr>
        <p:spPr>
          <a:xfrm>
            <a:off x="243904" y="228636"/>
            <a:ext cx="11704192" cy="6400730"/>
          </a:xfrm>
          <a:prstGeom prst="roundRect">
            <a:avLst>
              <a:gd name="adj" fmla="val 4657"/>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7495544"/>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Profiling microbial communities by sequencing</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4/24/2019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65</a:t>
            </a:fld>
            <a:endParaRPr lang="en-US"/>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779495" y="3077354"/>
            <a:ext cx="1371600" cy="7717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7" name="Straight Arrow Connector 6"/>
          <p:cNvCxnSpPr/>
          <p:nvPr/>
        </p:nvCxnSpPr>
        <p:spPr bwMode="auto">
          <a:xfrm flipV="1">
            <a:off x="2770095" y="2281486"/>
            <a:ext cx="533400" cy="762000"/>
          </a:xfrm>
          <a:prstGeom prst="straightConnector1">
            <a:avLst/>
          </a:prstGeom>
          <a:solidFill>
            <a:schemeClr val="accent1"/>
          </a:solidFill>
          <a:ln w="31750" cap="flat" cmpd="sng" algn="ctr">
            <a:solidFill>
              <a:schemeClr val="tx1"/>
            </a:solidFill>
            <a:prstDash val="solid"/>
            <a:round/>
            <a:headEnd type="none" w="med" len="med"/>
            <a:tailEnd type="stealth" w="lg" len="lg"/>
          </a:ln>
          <a:effectLst/>
        </p:spPr>
      </p:cxnSp>
      <p:pic>
        <p:nvPicPr>
          <p:cNvPr id="8" name="Picture 5"/>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455895" y="1615529"/>
            <a:ext cx="835891" cy="1066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9" name="Straight Arrow Connector 8"/>
          <p:cNvCxnSpPr/>
          <p:nvPr/>
        </p:nvCxnSpPr>
        <p:spPr bwMode="auto">
          <a:xfrm>
            <a:off x="2770095" y="3957886"/>
            <a:ext cx="533400" cy="838200"/>
          </a:xfrm>
          <a:prstGeom prst="straightConnector1">
            <a:avLst/>
          </a:prstGeom>
          <a:solidFill>
            <a:schemeClr val="accent1"/>
          </a:solidFill>
          <a:ln w="57150" cap="flat" cmpd="sng" algn="ctr">
            <a:solidFill>
              <a:srgbClr val="00B0F0"/>
            </a:solidFill>
            <a:prstDash val="solid"/>
            <a:round/>
            <a:headEnd type="none" w="med" len="med"/>
            <a:tailEnd type="stealth" w="med" len="med"/>
          </a:ln>
          <a:effectLst/>
        </p:spPr>
      </p:cxnSp>
      <p:grpSp>
        <p:nvGrpSpPr>
          <p:cNvPr id="10" name="Group 9"/>
          <p:cNvGrpSpPr/>
          <p:nvPr/>
        </p:nvGrpSpPr>
        <p:grpSpPr>
          <a:xfrm>
            <a:off x="3455895" y="4421788"/>
            <a:ext cx="838200" cy="895105"/>
            <a:chOff x="2133600" y="4800600"/>
            <a:chExt cx="838200" cy="895105"/>
          </a:xfrm>
        </p:grpSpPr>
        <p:pic>
          <p:nvPicPr>
            <p:cNvPr id="1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3600" y="5257800"/>
              <a:ext cx="838200" cy="2093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7"/>
            <p:cNvPicPr>
              <a:picLocks noChangeAspect="1" noChangeArrowheads="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2133600" y="4800600"/>
              <a:ext cx="838200" cy="2093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7"/>
            <p:cNvPicPr>
              <a:picLocks noChangeAspect="1" noChangeArrowheads="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133600" y="5029200"/>
              <a:ext cx="838200" cy="2093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7"/>
            <p:cNvPicPr>
              <a:picLocks noChangeAspect="1" noChangeArrowheads="1"/>
            </p:cNvPicPr>
            <p:nvPr/>
          </p:nvPicPr>
          <p:blipFill>
            <a:blip r:embed="rId5"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133600" y="5486401"/>
              <a:ext cx="838200" cy="2093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8395" y="4256794"/>
            <a:ext cx="1090467" cy="122509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5795" y="1595686"/>
            <a:ext cx="1095666" cy="110648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Group 16"/>
          <p:cNvGrpSpPr/>
          <p:nvPr/>
        </p:nvGrpSpPr>
        <p:grpSpPr>
          <a:xfrm>
            <a:off x="6199095" y="3119685"/>
            <a:ext cx="2050612" cy="838201"/>
            <a:chOff x="5205740" y="3200399"/>
            <a:chExt cx="2050612" cy="838201"/>
          </a:xfrm>
        </p:grpSpPr>
        <p:pic>
          <p:nvPicPr>
            <p:cNvPr id="18" name="Picture 10"/>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3868"/>
            <a:stretch/>
          </p:blipFill>
          <p:spPr bwMode="auto">
            <a:xfrm>
              <a:off x="5435601" y="3200399"/>
              <a:ext cx="1600200" cy="838201"/>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Lst>
          </p:spPr>
        </p:pic>
        <p:sp>
          <p:nvSpPr>
            <p:cNvPr id="19" name="TextBox 18"/>
            <p:cNvSpPr txBox="1"/>
            <p:nvPr/>
          </p:nvSpPr>
          <p:spPr>
            <a:xfrm>
              <a:off x="5205740" y="3469077"/>
              <a:ext cx="2050612" cy="333168"/>
            </a:xfrm>
            <a:prstGeom prst="rect">
              <a:avLst/>
            </a:prstGeom>
            <a:noFill/>
            <a:ln>
              <a:noFill/>
            </a:ln>
          </p:spPr>
          <p:txBody>
            <a:bodyPr wrap="square" rtlCol="0">
              <a:spAutoFit/>
            </a:bodyPr>
            <a:lstStyle/>
            <a:p>
              <a:pPr algn="ctr" eaLnBrk="0" fontAlgn="base" hangingPunct="0">
                <a:lnSpc>
                  <a:spcPts val="1800"/>
                </a:lnSpc>
                <a:spcBef>
                  <a:spcPct val="0"/>
                </a:spcBef>
                <a:spcAft>
                  <a:spcPct val="0"/>
                </a:spcAft>
                <a:buClr>
                  <a:srgbClr val="FFFFFF"/>
                </a:buClr>
              </a:pPr>
              <a:r>
                <a:rPr lang="en-US" sz="2000" b="1" i="1" dirty="0" smtClean="0">
                  <a:solidFill>
                    <a:srgbClr val="FFFFFF"/>
                  </a:solidFill>
                  <a:effectLst>
                    <a:glow rad="101600">
                      <a:srgbClr val="000000">
                        <a:alpha val="60000"/>
                      </a:srgbClr>
                    </a:glow>
                  </a:effectLst>
                  <a:latin typeface="Calibri" panose="020F0502020204030204" pitchFamily="34" charset="0"/>
                </a:rPr>
                <a:t>Annotate</a:t>
              </a:r>
              <a:endParaRPr lang="en-US" sz="2000" b="1" i="1" dirty="0">
                <a:solidFill>
                  <a:srgbClr val="FFFFFF"/>
                </a:solidFill>
                <a:effectLst>
                  <a:glow rad="101600">
                    <a:srgbClr val="000000">
                      <a:alpha val="60000"/>
                    </a:srgbClr>
                  </a:glow>
                </a:effectLst>
                <a:latin typeface="Calibri" panose="020F0502020204030204" pitchFamily="34" charset="0"/>
              </a:endParaRPr>
            </a:p>
          </p:txBody>
        </p:sp>
      </p:grpSp>
      <p:grpSp>
        <p:nvGrpSpPr>
          <p:cNvPr id="20" name="Group 19"/>
          <p:cNvGrpSpPr/>
          <p:nvPr/>
        </p:nvGrpSpPr>
        <p:grpSpPr>
          <a:xfrm>
            <a:off x="8485095" y="2662486"/>
            <a:ext cx="1676400" cy="1448427"/>
            <a:chOff x="6934200" y="2743200"/>
            <a:chExt cx="1676400" cy="1448427"/>
          </a:xfrm>
        </p:grpSpPr>
        <p:pic>
          <p:nvPicPr>
            <p:cNvPr id="21"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6200000">
              <a:off x="7395369" y="3056405"/>
              <a:ext cx="982663" cy="1143000"/>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7340601" y="2743200"/>
              <a:ext cx="1127443" cy="369332"/>
            </a:xfrm>
            <a:prstGeom prst="rect">
              <a:avLst/>
            </a:prstGeom>
            <a:noFill/>
            <a:ln>
              <a:noFill/>
            </a:ln>
          </p:spPr>
          <p:txBody>
            <a:bodyPr wrap="square" rtlCol="0">
              <a:spAutoFit/>
            </a:bodyPr>
            <a:lstStyle/>
            <a:p>
              <a:pPr algn="ctr" eaLnBrk="0" fontAlgn="base" hangingPunct="0">
                <a:spcBef>
                  <a:spcPct val="0"/>
                </a:spcBef>
                <a:spcAft>
                  <a:spcPct val="0"/>
                </a:spcAft>
                <a:buClr>
                  <a:srgbClr val="FFFFFF"/>
                </a:buClr>
              </a:pPr>
              <a:r>
                <a:rPr lang="en-US" dirty="0" smtClean="0">
                  <a:solidFill>
                    <a:srgbClr val="46A04A">
                      <a:lumMod val="40000"/>
                      <a:lumOff val="60000"/>
                    </a:srgbClr>
                  </a:solidFill>
                  <a:latin typeface="Calibri" panose="020F0502020204030204" pitchFamily="34" charset="0"/>
                </a:rPr>
                <a:t>Samples</a:t>
              </a:r>
              <a:endParaRPr lang="en-US" dirty="0">
                <a:solidFill>
                  <a:srgbClr val="46A04A">
                    <a:lumMod val="40000"/>
                    <a:lumOff val="60000"/>
                  </a:srgbClr>
                </a:solidFill>
                <a:latin typeface="Calibri" panose="020F0502020204030204" pitchFamily="34" charset="0"/>
              </a:endParaRPr>
            </a:p>
          </p:txBody>
        </p:sp>
        <p:sp>
          <p:nvSpPr>
            <p:cNvPr id="23" name="TextBox 22"/>
            <p:cNvSpPr txBox="1"/>
            <p:nvPr/>
          </p:nvSpPr>
          <p:spPr>
            <a:xfrm rot="16200000">
              <a:off x="6555144" y="3443240"/>
              <a:ext cx="1127443" cy="369332"/>
            </a:xfrm>
            <a:prstGeom prst="rect">
              <a:avLst/>
            </a:prstGeom>
            <a:noFill/>
            <a:ln>
              <a:noFill/>
            </a:ln>
          </p:spPr>
          <p:txBody>
            <a:bodyPr wrap="square" rtlCol="0">
              <a:spAutoFit/>
            </a:bodyPr>
            <a:lstStyle/>
            <a:p>
              <a:pPr algn="ctr" eaLnBrk="0" fontAlgn="base" hangingPunct="0">
                <a:spcBef>
                  <a:spcPct val="0"/>
                </a:spcBef>
                <a:spcAft>
                  <a:spcPct val="0"/>
                </a:spcAft>
                <a:buClr>
                  <a:srgbClr val="FFFFFF"/>
                </a:buClr>
              </a:pPr>
              <a:r>
                <a:rPr lang="en-US" dirty="0" smtClean="0">
                  <a:solidFill>
                    <a:srgbClr val="46A04A">
                      <a:lumMod val="40000"/>
                      <a:lumOff val="60000"/>
                    </a:srgbClr>
                  </a:solidFill>
                  <a:latin typeface="Calibri" panose="020F0502020204030204" pitchFamily="34" charset="0"/>
                </a:rPr>
                <a:t>Features</a:t>
              </a:r>
              <a:endParaRPr lang="en-US" dirty="0">
                <a:solidFill>
                  <a:srgbClr val="46A04A">
                    <a:lumMod val="40000"/>
                    <a:lumOff val="60000"/>
                  </a:srgbClr>
                </a:solidFill>
                <a:latin typeface="Calibri" panose="020F0502020204030204" pitchFamily="34" charset="0"/>
              </a:endParaRPr>
            </a:p>
          </p:txBody>
        </p:sp>
        <p:sp>
          <p:nvSpPr>
            <p:cNvPr id="24" name="TextBox 23"/>
            <p:cNvSpPr txBox="1"/>
            <p:nvPr/>
          </p:nvSpPr>
          <p:spPr>
            <a:xfrm>
              <a:off x="7200901" y="3314700"/>
              <a:ext cx="1409699" cy="646331"/>
            </a:xfrm>
            <a:prstGeom prst="rect">
              <a:avLst/>
            </a:prstGeom>
            <a:noFill/>
            <a:ln>
              <a:noFill/>
            </a:ln>
          </p:spPr>
          <p:txBody>
            <a:bodyPr wrap="square" rtlCol="0">
              <a:spAutoFit/>
            </a:bodyPr>
            <a:lstStyle/>
            <a:p>
              <a:pPr algn="ctr" eaLnBrk="0" fontAlgn="base" hangingPunct="0">
                <a:spcBef>
                  <a:spcPct val="0"/>
                </a:spcBef>
                <a:spcAft>
                  <a:spcPct val="0"/>
                </a:spcAft>
                <a:buClr>
                  <a:srgbClr val="FFFFFF"/>
                </a:buClr>
              </a:pPr>
              <a:r>
                <a:rPr lang="en-US" b="1" i="1" dirty="0" smtClean="0">
                  <a:solidFill>
                    <a:srgbClr val="000000"/>
                  </a:solidFill>
                  <a:latin typeface="Calibri" panose="020F0502020204030204" pitchFamily="34" charset="0"/>
                </a:rPr>
                <a:t>abundance</a:t>
              </a:r>
            </a:p>
            <a:p>
              <a:pPr algn="ctr" eaLnBrk="0" fontAlgn="base" hangingPunct="0">
                <a:spcBef>
                  <a:spcPct val="0"/>
                </a:spcBef>
                <a:spcAft>
                  <a:spcPct val="0"/>
                </a:spcAft>
                <a:buClr>
                  <a:srgbClr val="FFFFFF"/>
                </a:buClr>
              </a:pPr>
              <a:r>
                <a:rPr lang="en-US" b="1" i="1" dirty="0" smtClean="0">
                  <a:solidFill>
                    <a:srgbClr val="000000"/>
                  </a:solidFill>
                  <a:latin typeface="Calibri" panose="020F0502020204030204" pitchFamily="34" charset="0"/>
                </a:rPr>
                <a:t>table</a:t>
              </a:r>
              <a:endParaRPr lang="en-US" b="1" i="1" dirty="0">
                <a:solidFill>
                  <a:srgbClr val="000000"/>
                </a:solidFill>
                <a:latin typeface="Calibri" panose="020F0502020204030204" pitchFamily="34" charset="0"/>
              </a:endParaRPr>
            </a:p>
          </p:txBody>
        </p:sp>
      </p:grpSp>
      <p:pic>
        <p:nvPicPr>
          <p:cNvPr id="25" name="Picture 6"/>
          <p:cNvPicPr>
            <a:picLocks noChangeAspect="1" noChangeArrowheads="1"/>
          </p:cNvPicPr>
          <p:nvPr/>
        </p:nvPicPr>
        <p:blipFill>
          <a:blip r:embed="rId10" cstate="print">
            <a:clrChange>
              <a:clrFrom>
                <a:srgbClr val="000000"/>
              </a:clrFrom>
              <a:clrTo>
                <a:srgbClr val="000000">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a:stretch>
            <a:fillRect/>
          </a:stretch>
        </p:blipFill>
        <p:spPr bwMode="auto">
          <a:xfrm rot="18694607">
            <a:off x="5990635" y="1346947"/>
            <a:ext cx="838199" cy="83819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6" name="Picture 6"/>
          <p:cNvPicPr>
            <a:picLocks noChangeAspect="1" noChangeArrowheads="1"/>
          </p:cNvPicPr>
          <p:nvPr/>
        </p:nvPicPr>
        <p:blipFill>
          <a:blip r:embed="rId10" cstate="print">
            <a:clrChange>
              <a:clrFrom>
                <a:srgbClr val="000000"/>
              </a:clrFrom>
              <a:clrTo>
                <a:srgbClr val="000000">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a:stretch>
            <a:fillRect/>
          </a:stretch>
        </p:blipFill>
        <p:spPr bwMode="auto">
          <a:xfrm rot="2170630" flipH="1">
            <a:off x="2555679" y="1352903"/>
            <a:ext cx="838199" cy="83819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7" name="Picture 6"/>
          <p:cNvPicPr>
            <a:picLocks noChangeAspect="1" noChangeArrowheads="1"/>
          </p:cNvPicPr>
          <p:nvPr/>
        </p:nvPicPr>
        <p:blipFill>
          <a:blip r:embed="rId10" cstate="print">
            <a:clrChange>
              <a:clrFrom>
                <a:srgbClr val="000000"/>
              </a:clrFrom>
              <a:clrTo>
                <a:srgbClr val="000000">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a:stretch>
            <a:fillRect/>
          </a:stretch>
        </p:blipFill>
        <p:spPr bwMode="auto">
          <a:xfrm rot="815548" flipV="1">
            <a:off x="5990635" y="4928347"/>
            <a:ext cx="838199" cy="83819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28" name="Straight Arrow Connector 27"/>
          <p:cNvCxnSpPr>
            <a:endCxn id="16" idx="1"/>
          </p:cNvCxnSpPr>
          <p:nvPr/>
        </p:nvCxnSpPr>
        <p:spPr bwMode="auto">
          <a:xfrm>
            <a:off x="4357594" y="2148929"/>
            <a:ext cx="548201" cy="1"/>
          </a:xfrm>
          <a:prstGeom prst="straightConnector1">
            <a:avLst/>
          </a:prstGeom>
          <a:solidFill>
            <a:schemeClr val="accent1"/>
          </a:solidFill>
          <a:ln w="31750" cap="flat" cmpd="sng" algn="ctr">
            <a:solidFill>
              <a:schemeClr val="tx1"/>
            </a:solidFill>
            <a:prstDash val="solid"/>
            <a:round/>
            <a:headEnd type="none" w="med" len="med"/>
            <a:tailEnd type="stealth" w="lg" len="lg"/>
          </a:ln>
          <a:effectLst/>
        </p:spPr>
      </p:cxnSp>
      <p:cxnSp>
        <p:nvCxnSpPr>
          <p:cNvPr id="29" name="Straight Arrow Connector 28"/>
          <p:cNvCxnSpPr>
            <a:endCxn id="15" idx="1"/>
          </p:cNvCxnSpPr>
          <p:nvPr/>
        </p:nvCxnSpPr>
        <p:spPr bwMode="auto">
          <a:xfrm>
            <a:off x="4357594" y="4869340"/>
            <a:ext cx="550801" cy="0"/>
          </a:xfrm>
          <a:prstGeom prst="straightConnector1">
            <a:avLst/>
          </a:prstGeom>
          <a:solidFill>
            <a:schemeClr val="accent1"/>
          </a:solidFill>
          <a:ln w="57150" cap="flat" cmpd="sng" algn="ctr">
            <a:solidFill>
              <a:srgbClr val="00B0F0"/>
            </a:solidFill>
            <a:prstDash val="solid"/>
            <a:round/>
            <a:headEnd type="none" w="med" len="med"/>
            <a:tailEnd type="stealth" w="med" len="med"/>
          </a:ln>
          <a:effectLst/>
        </p:spPr>
      </p:cxnSp>
      <p:cxnSp>
        <p:nvCxnSpPr>
          <p:cNvPr id="30" name="Straight Arrow Connector 29"/>
          <p:cNvCxnSpPr/>
          <p:nvPr/>
        </p:nvCxnSpPr>
        <p:spPr bwMode="auto">
          <a:xfrm>
            <a:off x="6084795" y="2205286"/>
            <a:ext cx="533400" cy="762000"/>
          </a:xfrm>
          <a:prstGeom prst="straightConnector1">
            <a:avLst/>
          </a:prstGeom>
          <a:solidFill>
            <a:schemeClr val="accent1"/>
          </a:solidFill>
          <a:ln w="31750" cap="flat" cmpd="sng" algn="ctr">
            <a:solidFill>
              <a:schemeClr val="tx1"/>
            </a:solidFill>
            <a:prstDash val="solid"/>
            <a:round/>
            <a:headEnd type="none" w="med" len="med"/>
            <a:tailEnd type="stealth" w="lg" len="lg"/>
          </a:ln>
          <a:effectLst/>
        </p:spPr>
      </p:cxnSp>
      <p:cxnSp>
        <p:nvCxnSpPr>
          <p:cNvPr id="31" name="Straight Arrow Connector 30"/>
          <p:cNvCxnSpPr/>
          <p:nvPr/>
        </p:nvCxnSpPr>
        <p:spPr bwMode="auto">
          <a:xfrm flipV="1">
            <a:off x="6084795" y="4110286"/>
            <a:ext cx="533400" cy="762000"/>
          </a:xfrm>
          <a:prstGeom prst="straightConnector1">
            <a:avLst/>
          </a:prstGeom>
          <a:solidFill>
            <a:schemeClr val="accent1"/>
          </a:solidFill>
          <a:ln w="57150" cap="flat" cmpd="sng" algn="ctr">
            <a:solidFill>
              <a:srgbClr val="00B0F0"/>
            </a:solidFill>
            <a:prstDash val="solid"/>
            <a:round/>
            <a:headEnd type="none" w="med" len="med"/>
            <a:tailEnd type="stealth" w="med" len="med"/>
          </a:ln>
          <a:effectLst/>
        </p:spPr>
      </p:cxnSp>
      <p:cxnSp>
        <p:nvCxnSpPr>
          <p:cNvPr id="32" name="Straight Arrow Connector 31"/>
          <p:cNvCxnSpPr/>
          <p:nvPr/>
        </p:nvCxnSpPr>
        <p:spPr bwMode="auto">
          <a:xfrm>
            <a:off x="8180295" y="3576886"/>
            <a:ext cx="381000" cy="0"/>
          </a:xfrm>
          <a:prstGeom prst="straightConnector1">
            <a:avLst/>
          </a:prstGeom>
          <a:solidFill>
            <a:schemeClr val="accent1"/>
          </a:solidFill>
          <a:ln w="31750" cap="flat" cmpd="sng" algn="ctr">
            <a:solidFill>
              <a:schemeClr val="tx1"/>
            </a:solidFill>
            <a:prstDash val="solid"/>
            <a:round/>
            <a:headEnd type="none" w="med" len="med"/>
            <a:tailEnd type="stealth" w="lg" len="lg"/>
          </a:ln>
          <a:effectLst/>
        </p:spPr>
      </p:cxnSp>
      <p:sp>
        <p:nvSpPr>
          <p:cNvPr id="33" name="TextBox 32"/>
          <p:cNvSpPr txBox="1"/>
          <p:nvPr/>
        </p:nvSpPr>
        <p:spPr>
          <a:xfrm>
            <a:off x="1604364" y="1443286"/>
            <a:ext cx="1663918" cy="646331"/>
          </a:xfrm>
          <a:prstGeom prst="rect">
            <a:avLst/>
          </a:prstGeom>
          <a:noFill/>
          <a:ln>
            <a:noFill/>
          </a:ln>
        </p:spPr>
        <p:txBody>
          <a:bodyPr wrap="none" rtlCol="0">
            <a:spAutoFit/>
          </a:bodyPr>
          <a:lstStyle/>
          <a:p>
            <a:pPr algn="ctr"/>
            <a:r>
              <a:rPr lang="en-US" b="1" dirty="0" smtClean="0">
                <a:effectLst>
                  <a:glow rad="127000">
                    <a:schemeClr val="bg1"/>
                  </a:glow>
                </a:effectLst>
                <a:latin typeface="Calibri" panose="020F0502020204030204" pitchFamily="34" charset="0"/>
              </a:rPr>
              <a:t>extract/amplify</a:t>
            </a:r>
          </a:p>
          <a:p>
            <a:pPr algn="ctr"/>
            <a:r>
              <a:rPr lang="en-US" b="1" dirty="0">
                <a:effectLst>
                  <a:glow rad="127000">
                    <a:schemeClr val="bg1"/>
                  </a:glow>
                </a:effectLst>
                <a:latin typeface="Calibri" panose="020F0502020204030204" pitchFamily="34" charset="0"/>
              </a:rPr>
              <a:t>m</a:t>
            </a:r>
            <a:r>
              <a:rPr lang="en-US" b="1" dirty="0" smtClean="0">
                <a:effectLst>
                  <a:glow rad="127000">
                    <a:schemeClr val="bg1"/>
                  </a:glow>
                </a:effectLst>
                <a:latin typeface="Calibri" panose="020F0502020204030204" pitchFamily="34" charset="0"/>
              </a:rPr>
              <a:t>arker gene</a:t>
            </a:r>
            <a:endParaRPr lang="en-US" b="1" dirty="0">
              <a:effectLst>
                <a:glow rad="127000">
                  <a:schemeClr val="bg1"/>
                </a:glow>
              </a:effectLst>
              <a:latin typeface="Calibri" panose="020F0502020204030204" pitchFamily="34" charset="0"/>
            </a:endParaRPr>
          </a:p>
        </p:txBody>
      </p:sp>
      <p:sp>
        <p:nvSpPr>
          <p:cNvPr id="34" name="TextBox 33"/>
          <p:cNvSpPr txBox="1"/>
          <p:nvPr/>
        </p:nvSpPr>
        <p:spPr>
          <a:xfrm>
            <a:off x="6329128" y="1443286"/>
            <a:ext cx="1016112" cy="646331"/>
          </a:xfrm>
          <a:prstGeom prst="rect">
            <a:avLst/>
          </a:prstGeom>
          <a:noFill/>
          <a:ln>
            <a:noFill/>
          </a:ln>
        </p:spPr>
        <p:txBody>
          <a:bodyPr wrap="none" rtlCol="0">
            <a:spAutoFit/>
          </a:bodyPr>
          <a:lstStyle/>
          <a:p>
            <a:pPr algn="ctr"/>
            <a:r>
              <a:rPr lang="en-US" b="1" dirty="0" smtClean="0">
                <a:effectLst>
                  <a:glow rad="127000">
                    <a:schemeClr val="bg1"/>
                  </a:glow>
                </a:effectLst>
                <a:latin typeface="Calibri" panose="020F0502020204030204" pitchFamily="34" charset="0"/>
              </a:rPr>
              <a:t>QC/</a:t>
            </a:r>
          </a:p>
          <a:p>
            <a:pPr algn="ctr"/>
            <a:r>
              <a:rPr lang="en-US" b="1" dirty="0" smtClean="0">
                <a:effectLst>
                  <a:glow rad="127000">
                    <a:schemeClr val="bg1"/>
                  </a:glow>
                </a:effectLst>
                <a:latin typeface="Calibri" panose="020F0502020204030204" pitchFamily="34" charset="0"/>
              </a:rPr>
              <a:t>“cluster”</a:t>
            </a:r>
            <a:endParaRPr lang="en-US" b="1" dirty="0">
              <a:effectLst>
                <a:glow rad="127000">
                  <a:schemeClr val="bg1"/>
                </a:glow>
              </a:effectLst>
              <a:latin typeface="Calibri" panose="020F0502020204030204" pitchFamily="34" charset="0"/>
            </a:endParaRPr>
          </a:p>
        </p:txBody>
      </p:sp>
      <p:sp>
        <p:nvSpPr>
          <p:cNvPr id="35" name="TextBox 34"/>
          <p:cNvSpPr txBox="1"/>
          <p:nvPr/>
        </p:nvSpPr>
        <p:spPr>
          <a:xfrm>
            <a:off x="6243910" y="5064155"/>
            <a:ext cx="1186543" cy="646331"/>
          </a:xfrm>
          <a:prstGeom prst="rect">
            <a:avLst/>
          </a:prstGeom>
          <a:noFill/>
          <a:ln>
            <a:noFill/>
          </a:ln>
        </p:spPr>
        <p:txBody>
          <a:bodyPr wrap="none" rtlCol="0">
            <a:spAutoFit/>
          </a:bodyPr>
          <a:lstStyle/>
          <a:p>
            <a:pPr algn="ctr"/>
            <a:r>
              <a:rPr lang="en-US" b="1" dirty="0" smtClean="0">
                <a:effectLst>
                  <a:glow rad="127000">
                    <a:schemeClr val="bg1"/>
                  </a:glow>
                </a:effectLst>
                <a:latin typeface="Calibri" panose="020F0502020204030204" pitchFamily="34" charset="0"/>
              </a:rPr>
              <a:t>QC/</a:t>
            </a:r>
          </a:p>
          <a:p>
            <a:pPr algn="ctr"/>
            <a:r>
              <a:rPr lang="en-US" b="1" dirty="0" smtClean="0">
                <a:effectLst>
                  <a:glow rad="127000">
                    <a:schemeClr val="bg1"/>
                  </a:glow>
                </a:effectLst>
                <a:latin typeface="Calibri" panose="020F0502020204030204" pitchFamily="34" charset="0"/>
              </a:rPr>
              <a:t>assemble?</a:t>
            </a:r>
            <a:endParaRPr lang="en-US" b="1" dirty="0">
              <a:effectLst>
                <a:glow rad="127000">
                  <a:schemeClr val="bg1"/>
                </a:glow>
              </a:effectLst>
              <a:latin typeface="Calibri" panose="020F0502020204030204" pitchFamily="34" charset="0"/>
            </a:endParaRPr>
          </a:p>
        </p:txBody>
      </p:sp>
      <p:sp>
        <p:nvSpPr>
          <p:cNvPr id="36" name="TextBox 35"/>
          <p:cNvSpPr txBox="1"/>
          <p:nvPr/>
        </p:nvSpPr>
        <p:spPr>
          <a:xfrm>
            <a:off x="6724028" y="5710340"/>
            <a:ext cx="2480762" cy="914546"/>
          </a:xfrm>
          <a:prstGeom prst="rect">
            <a:avLst/>
          </a:prstGeom>
          <a:noFill/>
          <a:ln>
            <a:noFill/>
          </a:ln>
        </p:spPr>
        <p:txBody>
          <a:bodyPr wrap="square" rtlCol="0">
            <a:spAutoFit/>
          </a:bodyPr>
          <a:lstStyle/>
          <a:p>
            <a:pPr eaLnBrk="0" fontAlgn="base" hangingPunct="0">
              <a:lnSpc>
                <a:spcPts val="1600"/>
              </a:lnSpc>
              <a:spcBef>
                <a:spcPct val="0"/>
              </a:spcBef>
              <a:spcAft>
                <a:spcPct val="0"/>
              </a:spcAft>
            </a:pPr>
            <a:r>
              <a:rPr lang="en-US" sz="1600" dirty="0" smtClean="0">
                <a:solidFill>
                  <a:srgbClr val="CC9900"/>
                </a:solidFill>
                <a:latin typeface="Consolas" panose="020B0609020204030204" pitchFamily="49" charset="0"/>
                <a:cs typeface="Consolas" panose="020B0609020204030204" pitchFamily="49" charset="0"/>
              </a:rPr>
              <a:t>AGCTACAGC</a:t>
            </a:r>
          </a:p>
          <a:p>
            <a:pPr eaLnBrk="0" fontAlgn="base" hangingPunct="0">
              <a:lnSpc>
                <a:spcPts val="1600"/>
              </a:lnSpc>
              <a:spcBef>
                <a:spcPct val="0"/>
              </a:spcBef>
              <a:spcAft>
                <a:spcPct val="0"/>
              </a:spcAft>
            </a:pPr>
            <a:r>
              <a:rPr lang="en-US" sz="1600" dirty="0">
                <a:solidFill>
                  <a:srgbClr val="CC9900"/>
                </a:solidFill>
                <a:latin typeface="Consolas" panose="020B0609020204030204" pitchFamily="49" charset="0"/>
                <a:cs typeface="Consolas" panose="020B0609020204030204" pitchFamily="49" charset="0"/>
              </a:rPr>
              <a:t> </a:t>
            </a:r>
            <a:r>
              <a:rPr lang="en-US" sz="1600" dirty="0" smtClean="0">
                <a:solidFill>
                  <a:srgbClr val="CC9900"/>
                </a:solidFill>
                <a:latin typeface="Consolas" panose="020B0609020204030204" pitchFamily="49" charset="0"/>
                <a:cs typeface="Consolas" panose="020B0609020204030204" pitchFamily="49" charset="0"/>
              </a:rPr>
              <a:t>   ACAGCACGGCAT</a:t>
            </a:r>
          </a:p>
          <a:p>
            <a:pPr eaLnBrk="0" fontAlgn="base" hangingPunct="0">
              <a:lnSpc>
                <a:spcPts val="1600"/>
              </a:lnSpc>
              <a:spcBef>
                <a:spcPct val="0"/>
              </a:spcBef>
              <a:spcAft>
                <a:spcPct val="0"/>
              </a:spcAft>
            </a:pPr>
            <a:r>
              <a:rPr lang="en-US" sz="1600" u="sng" dirty="0">
                <a:solidFill>
                  <a:srgbClr val="CC9900"/>
                </a:solidFill>
                <a:latin typeface="Consolas" panose="020B0609020204030204" pitchFamily="49" charset="0"/>
                <a:cs typeface="Consolas" panose="020B0609020204030204" pitchFamily="49" charset="0"/>
              </a:rPr>
              <a:t> </a:t>
            </a:r>
            <a:r>
              <a:rPr lang="en-US" sz="1600" u="sng" dirty="0" smtClean="0">
                <a:solidFill>
                  <a:srgbClr val="CC9900"/>
                </a:solidFill>
                <a:latin typeface="Consolas" panose="020B0609020204030204" pitchFamily="49" charset="0"/>
                <a:cs typeface="Consolas" panose="020B0609020204030204" pitchFamily="49" charset="0"/>
              </a:rPr>
              <a:t>          GGCATCATC</a:t>
            </a:r>
          </a:p>
          <a:p>
            <a:pPr eaLnBrk="0" fontAlgn="base" hangingPunct="0">
              <a:lnSpc>
                <a:spcPts val="1600"/>
              </a:lnSpc>
              <a:spcBef>
                <a:spcPct val="0"/>
              </a:spcBef>
              <a:spcAft>
                <a:spcPct val="0"/>
              </a:spcAft>
            </a:pPr>
            <a:r>
              <a:rPr lang="en-US" sz="1600" b="1" dirty="0" smtClean="0">
                <a:solidFill>
                  <a:srgbClr val="CC9900"/>
                </a:solidFill>
                <a:latin typeface="Consolas" panose="020B0609020204030204" pitchFamily="49" charset="0"/>
                <a:cs typeface="Consolas" panose="020B0609020204030204" pitchFamily="49" charset="0"/>
              </a:rPr>
              <a:t>AGCTACAGCACGGCATCATC</a:t>
            </a:r>
            <a:endParaRPr lang="en-US" sz="1600" b="1" dirty="0">
              <a:solidFill>
                <a:srgbClr val="CC9900"/>
              </a:solidFill>
              <a:latin typeface="Consolas" panose="020B0609020204030204" pitchFamily="49" charset="0"/>
              <a:cs typeface="Consolas" panose="020B0609020204030204" pitchFamily="49" charset="0"/>
            </a:endParaRPr>
          </a:p>
        </p:txBody>
      </p:sp>
      <p:sp>
        <p:nvSpPr>
          <p:cNvPr id="37" name="TextBox 36"/>
          <p:cNvSpPr txBox="1"/>
          <p:nvPr/>
        </p:nvSpPr>
        <p:spPr>
          <a:xfrm>
            <a:off x="1560998" y="4872286"/>
            <a:ext cx="1826334" cy="923330"/>
          </a:xfrm>
          <a:prstGeom prst="rect">
            <a:avLst/>
          </a:prstGeom>
          <a:noFill/>
          <a:ln>
            <a:noFill/>
          </a:ln>
        </p:spPr>
        <p:txBody>
          <a:bodyPr wrap="none" rtlCol="0">
            <a:spAutoFit/>
          </a:bodyPr>
          <a:lstStyle/>
          <a:p>
            <a:pPr algn="r"/>
            <a:r>
              <a:rPr lang="en-US" b="1" dirty="0" smtClean="0">
                <a:effectLst>
                  <a:glow rad="127000">
                    <a:schemeClr val="bg1"/>
                  </a:glow>
                </a:effectLst>
                <a:latin typeface="Calibri" panose="020F0502020204030204" pitchFamily="34" charset="0"/>
              </a:rPr>
              <a:t>extract/fragment</a:t>
            </a:r>
          </a:p>
          <a:p>
            <a:pPr algn="r"/>
            <a:r>
              <a:rPr lang="en-US" b="1" dirty="0" smtClean="0">
                <a:effectLst>
                  <a:glow rad="127000">
                    <a:schemeClr val="bg1"/>
                  </a:glow>
                </a:effectLst>
                <a:latin typeface="Calibri" panose="020F0502020204030204" pitchFamily="34" charset="0"/>
              </a:rPr>
              <a:t>DNA/RNA</a:t>
            </a:r>
          </a:p>
          <a:p>
            <a:pPr algn="r"/>
            <a:r>
              <a:rPr lang="en-US" b="1" dirty="0" smtClean="0">
                <a:effectLst>
                  <a:glow rad="127000">
                    <a:schemeClr val="bg1"/>
                  </a:glow>
                </a:effectLst>
                <a:latin typeface="Calibri" panose="020F0502020204030204" pitchFamily="34" charset="0"/>
              </a:rPr>
              <a:t>non-selectively</a:t>
            </a:r>
            <a:endParaRPr lang="en-US" b="1" dirty="0">
              <a:effectLst>
                <a:glow rad="127000">
                  <a:schemeClr val="bg1"/>
                </a:glow>
              </a:effectLst>
              <a:latin typeface="Calibri" panose="020F0502020204030204" pitchFamily="34" charset="0"/>
            </a:endParaRPr>
          </a:p>
        </p:txBody>
      </p:sp>
      <p:sp>
        <p:nvSpPr>
          <p:cNvPr id="38" name="TextBox 37"/>
          <p:cNvSpPr txBox="1"/>
          <p:nvPr/>
        </p:nvSpPr>
        <p:spPr>
          <a:xfrm>
            <a:off x="4718229" y="5368955"/>
            <a:ext cx="1252266" cy="646331"/>
          </a:xfrm>
          <a:prstGeom prst="rect">
            <a:avLst/>
          </a:prstGeom>
          <a:noFill/>
          <a:ln>
            <a:noFill/>
          </a:ln>
        </p:spPr>
        <p:txBody>
          <a:bodyPr wrap="none" rtlCol="0">
            <a:spAutoFit/>
          </a:bodyPr>
          <a:lstStyle/>
          <a:p>
            <a:pPr algn="r"/>
            <a:r>
              <a:rPr lang="en-US" b="1" dirty="0" smtClean="0">
                <a:effectLst>
                  <a:glow rad="127000">
                    <a:schemeClr val="bg1"/>
                  </a:glow>
                </a:effectLst>
                <a:latin typeface="Calibri" panose="020F0502020204030204" pitchFamily="34" charset="0"/>
              </a:rPr>
              <a:t>shotgun</a:t>
            </a:r>
          </a:p>
          <a:p>
            <a:pPr algn="r"/>
            <a:r>
              <a:rPr lang="en-US" b="1" dirty="0" smtClean="0">
                <a:effectLst>
                  <a:glow rad="127000">
                    <a:schemeClr val="bg1"/>
                  </a:glow>
                </a:effectLst>
                <a:latin typeface="Calibri" panose="020F0502020204030204" pitchFamily="34" charset="0"/>
              </a:rPr>
              <a:t>sequencing</a:t>
            </a:r>
            <a:endParaRPr lang="en-US" b="1" dirty="0">
              <a:effectLst>
                <a:glow rad="127000">
                  <a:schemeClr val="bg1"/>
                </a:glow>
              </a:effectLst>
              <a:latin typeface="Calibri" panose="020F0502020204030204" pitchFamily="34" charset="0"/>
            </a:endParaRPr>
          </a:p>
        </p:txBody>
      </p:sp>
      <p:sp>
        <p:nvSpPr>
          <p:cNvPr id="39" name="TextBox 38"/>
          <p:cNvSpPr txBox="1"/>
          <p:nvPr/>
        </p:nvSpPr>
        <p:spPr>
          <a:xfrm>
            <a:off x="4718229" y="986086"/>
            <a:ext cx="1252266" cy="646331"/>
          </a:xfrm>
          <a:prstGeom prst="rect">
            <a:avLst/>
          </a:prstGeom>
          <a:noFill/>
          <a:ln>
            <a:noFill/>
          </a:ln>
        </p:spPr>
        <p:txBody>
          <a:bodyPr wrap="none" rtlCol="0">
            <a:spAutoFit/>
          </a:bodyPr>
          <a:lstStyle/>
          <a:p>
            <a:pPr algn="r"/>
            <a:r>
              <a:rPr lang="en-US" b="1" dirty="0" smtClean="0">
                <a:effectLst>
                  <a:glow rad="127000">
                    <a:schemeClr val="bg1"/>
                  </a:glow>
                </a:effectLst>
                <a:latin typeface="Calibri" panose="020F0502020204030204" pitchFamily="34" charset="0"/>
              </a:rPr>
              <a:t>amplicon</a:t>
            </a:r>
          </a:p>
          <a:p>
            <a:pPr algn="r"/>
            <a:r>
              <a:rPr lang="en-US" b="1" dirty="0" smtClean="0">
                <a:effectLst>
                  <a:glow rad="127000">
                    <a:schemeClr val="bg1"/>
                  </a:glow>
                </a:effectLst>
                <a:latin typeface="Calibri" panose="020F0502020204030204" pitchFamily="34" charset="0"/>
              </a:rPr>
              <a:t>sequencing</a:t>
            </a:r>
            <a:endParaRPr lang="en-US" b="1" dirty="0">
              <a:effectLst>
                <a:glow rad="127000">
                  <a:schemeClr val="bg1"/>
                </a:glow>
              </a:effectLst>
              <a:latin typeface="Calibri" panose="020F0502020204030204" pitchFamily="34" charset="0"/>
            </a:endParaRPr>
          </a:p>
        </p:txBody>
      </p:sp>
      <p:sp>
        <p:nvSpPr>
          <p:cNvPr id="40" name="TextBox 39"/>
          <p:cNvSpPr txBox="1"/>
          <p:nvPr/>
        </p:nvSpPr>
        <p:spPr>
          <a:xfrm>
            <a:off x="3227295" y="3119686"/>
            <a:ext cx="1270348" cy="646331"/>
          </a:xfrm>
          <a:prstGeom prst="rect">
            <a:avLst/>
          </a:prstGeom>
          <a:noFill/>
          <a:ln>
            <a:noFill/>
          </a:ln>
        </p:spPr>
        <p:txBody>
          <a:bodyPr wrap="none" rtlCol="0">
            <a:spAutoFit/>
          </a:bodyPr>
          <a:lstStyle/>
          <a:p>
            <a:r>
              <a:rPr lang="en-US" b="1" dirty="0" smtClean="0">
                <a:effectLst>
                  <a:glow rad="127000">
                    <a:schemeClr val="bg1"/>
                  </a:glow>
                </a:effectLst>
                <a:latin typeface="Calibri" panose="020F0502020204030204" pitchFamily="34" charset="0"/>
              </a:rPr>
              <a:t>microbial</a:t>
            </a:r>
          </a:p>
          <a:p>
            <a:r>
              <a:rPr lang="en-US" b="1" dirty="0" smtClean="0">
                <a:effectLst>
                  <a:glow rad="127000">
                    <a:schemeClr val="bg1"/>
                  </a:glow>
                </a:effectLst>
                <a:latin typeface="Calibri" panose="020F0502020204030204" pitchFamily="34" charset="0"/>
              </a:rPr>
              <a:t>community</a:t>
            </a:r>
            <a:endParaRPr lang="en-US" b="1" dirty="0">
              <a:effectLst>
                <a:glow rad="127000">
                  <a:schemeClr val="bg1"/>
                </a:glow>
              </a:effectLst>
              <a:latin typeface="Calibri" panose="020F0502020204030204" pitchFamily="34" charset="0"/>
            </a:endParaRPr>
          </a:p>
        </p:txBody>
      </p:sp>
      <p:sp>
        <p:nvSpPr>
          <p:cNvPr id="41" name="TextBox 40"/>
          <p:cNvSpPr txBox="1"/>
          <p:nvPr/>
        </p:nvSpPr>
        <p:spPr>
          <a:xfrm>
            <a:off x="3565729" y="1695222"/>
            <a:ext cx="652166" cy="738664"/>
          </a:xfrm>
          <a:prstGeom prst="rect">
            <a:avLst/>
          </a:prstGeom>
          <a:noFill/>
          <a:ln>
            <a:solidFill>
              <a:schemeClr val="tx1"/>
            </a:solidFill>
          </a:ln>
        </p:spPr>
        <p:txBody>
          <a:bodyPr wrap="none" rtlCol="0">
            <a:spAutoFit/>
          </a:bodyPr>
          <a:lstStyle/>
          <a:p>
            <a:pPr algn="ctr"/>
            <a:r>
              <a:rPr lang="en-US" sz="1400" dirty="0" smtClean="0">
                <a:effectLst>
                  <a:glow rad="127000">
                    <a:schemeClr val="bg1"/>
                  </a:glow>
                </a:effectLst>
                <a:latin typeface="Calibri" panose="020F0502020204030204" pitchFamily="34" charset="0"/>
              </a:rPr>
              <a:t>16S</a:t>
            </a:r>
          </a:p>
          <a:p>
            <a:pPr algn="ctr"/>
            <a:r>
              <a:rPr lang="en-US" sz="1400" dirty="0" err="1" smtClean="0">
                <a:effectLst>
                  <a:glow rad="127000">
                    <a:schemeClr val="bg1"/>
                  </a:glow>
                </a:effectLst>
                <a:latin typeface="Calibri" panose="020F0502020204030204" pitchFamily="34" charset="0"/>
              </a:rPr>
              <a:t>rRNA</a:t>
            </a:r>
            <a:endParaRPr lang="en-US" sz="1400" dirty="0" smtClean="0">
              <a:effectLst>
                <a:glow rad="127000">
                  <a:schemeClr val="bg1"/>
                </a:glow>
              </a:effectLst>
              <a:latin typeface="Calibri" panose="020F0502020204030204" pitchFamily="34" charset="0"/>
            </a:endParaRPr>
          </a:p>
          <a:p>
            <a:pPr algn="ctr"/>
            <a:r>
              <a:rPr lang="en-US" sz="1400" dirty="0" smtClean="0">
                <a:effectLst>
                  <a:glow rad="127000">
                    <a:schemeClr val="bg1"/>
                  </a:glow>
                </a:effectLst>
                <a:latin typeface="Calibri" panose="020F0502020204030204" pitchFamily="34" charset="0"/>
              </a:rPr>
              <a:t>(gene)</a:t>
            </a:r>
            <a:endParaRPr lang="en-US" sz="1400" dirty="0">
              <a:effectLst>
                <a:glow rad="127000">
                  <a:schemeClr val="bg1"/>
                </a:glow>
              </a:effectLst>
              <a:latin typeface="Calibri" panose="020F0502020204030204" pitchFamily="34" charset="0"/>
            </a:endParaRPr>
          </a:p>
        </p:txBody>
      </p:sp>
      <p:sp>
        <p:nvSpPr>
          <p:cNvPr id="42" name="TextBox 41"/>
          <p:cNvSpPr txBox="1"/>
          <p:nvPr/>
        </p:nvSpPr>
        <p:spPr>
          <a:xfrm>
            <a:off x="7950282" y="1443286"/>
            <a:ext cx="2414251" cy="1200329"/>
          </a:xfrm>
          <a:prstGeom prst="rect">
            <a:avLst/>
          </a:prstGeom>
          <a:noFill/>
          <a:ln>
            <a:noFill/>
          </a:ln>
        </p:spPr>
        <p:txBody>
          <a:bodyPr wrap="none" rtlCol="0">
            <a:spAutoFit/>
          </a:bodyPr>
          <a:lstStyle/>
          <a:p>
            <a:pPr algn="ctr"/>
            <a:r>
              <a:rPr lang="en-US" b="1" u="sng" dirty="0" smtClean="0">
                <a:effectLst/>
                <a:latin typeface="Calibri" panose="020F0502020204030204" pitchFamily="34" charset="0"/>
              </a:rPr>
              <a:t>Amplicon features</a:t>
            </a:r>
          </a:p>
          <a:p>
            <a:pPr algn="ctr"/>
            <a:r>
              <a:rPr lang="en-US" dirty="0" smtClean="0">
                <a:effectLst/>
                <a:latin typeface="Calibri" panose="020F0502020204030204" pitchFamily="34" charset="0"/>
              </a:rPr>
              <a:t>Operational Tax. Units</a:t>
            </a:r>
          </a:p>
          <a:p>
            <a:pPr algn="ctr"/>
            <a:r>
              <a:rPr lang="en-US" dirty="0" smtClean="0">
                <a:effectLst/>
                <a:latin typeface="Calibri" panose="020F0502020204030204" pitchFamily="34" charset="0"/>
              </a:rPr>
              <a:t>(</a:t>
            </a:r>
            <a:r>
              <a:rPr lang="en-US" i="1" dirty="0" smtClean="0">
                <a:effectLst/>
                <a:latin typeface="Calibri" panose="020F0502020204030204" pitchFamily="34" charset="0"/>
              </a:rPr>
              <a:t>Genus-level specificity</a:t>
            </a:r>
            <a:r>
              <a:rPr lang="en-US" dirty="0" smtClean="0">
                <a:effectLst/>
                <a:latin typeface="Calibri" panose="020F0502020204030204" pitchFamily="34" charset="0"/>
              </a:rPr>
              <a:t>)</a:t>
            </a:r>
          </a:p>
          <a:p>
            <a:pPr algn="ctr"/>
            <a:r>
              <a:rPr lang="en-US" dirty="0" smtClean="0">
                <a:effectLst/>
                <a:latin typeface="Calibri" panose="020F0502020204030204" pitchFamily="34" charset="0"/>
              </a:rPr>
              <a:t>Inferred functions</a:t>
            </a:r>
            <a:endParaRPr lang="en-US" dirty="0">
              <a:effectLst/>
              <a:latin typeface="Calibri" panose="020F0502020204030204" pitchFamily="34" charset="0"/>
            </a:endParaRPr>
          </a:p>
        </p:txBody>
      </p:sp>
      <p:sp>
        <p:nvSpPr>
          <p:cNvPr id="43" name="TextBox 42"/>
          <p:cNvSpPr txBox="1"/>
          <p:nvPr/>
        </p:nvSpPr>
        <p:spPr>
          <a:xfrm>
            <a:off x="8122860" y="4338886"/>
            <a:ext cx="2069093" cy="1477328"/>
          </a:xfrm>
          <a:prstGeom prst="rect">
            <a:avLst/>
          </a:prstGeom>
          <a:noFill/>
          <a:ln>
            <a:noFill/>
          </a:ln>
        </p:spPr>
        <p:txBody>
          <a:bodyPr wrap="none" rtlCol="0">
            <a:spAutoFit/>
          </a:bodyPr>
          <a:lstStyle/>
          <a:p>
            <a:pPr algn="ctr"/>
            <a:r>
              <a:rPr lang="en-US" b="1" u="sng" dirty="0" smtClean="0">
                <a:effectLst/>
                <a:latin typeface="Calibri" panose="020F0502020204030204" pitchFamily="34" charset="0"/>
              </a:rPr>
              <a:t>Shotgun features</a:t>
            </a:r>
          </a:p>
          <a:p>
            <a:pPr algn="ctr"/>
            <a:r>
              <a:rPr lang="en-US" dirty="0" smtClean="0">
                <a:effectLst/>
                <a:latin typeface="Calibri" panose="020F0502020204030204" pitchFamily="34" charset="0"/>
              </a:rPr>
              <a:t>Species, strains</a:t>
            </a:r>
          </a:p>
          <a:p>
            <a:pPr algn="ctr"/>
            <a:r>
              <a:rPr lang="en-US" dirty="0" smtClean="0">
                <a:effectLst/>
                <a:latin typeface="Calibri" panose="020F0502020204030204" pitchFamily="34" charset="0"/>
              </a:rPr>
              <a:t>Genes, transcripts</a:t>
            </a:r>
          </a:p>
          <a:p>
            <a:pPr algn="ctr"/>
            <a:r>
              <a:rPr lang="en-US" dirty="0" smtClean="0">
                <a:effectLst/>
                <a:latin typeface="Calibri" panose="020F0502020204030204" pitchFamily="34" charset="0"/>
              </a:rPr>
              <a:t>Functional modules</a:t>
            </a:r>
          </a:p>
          <a:p>
            <a:pPr algn="ctr"/>
            <a:r>
              <a:rPr lang="en-US" dirty="0" smtClean="0">
                <a:latin typeface="Calibri" panose="020F0502020204030204" pitchFamily="34" charset="0"/>
              </a:rPr>
              <a:t>Metabolic pathways</a:t>
            </a:r>
            <a:endParaRPr lang="en-US" dirty="0">
              <a:effectLst/>
              <a:latin typeface="Calibri" panose="020F0502020204030204" pitchFamily="34" charset="0"/>
            </a:endParaRPr>
          </a:p>
        </p:txBody>
      </p:sp>
      <p:pic>
        <p:nvPicPr>
          <p:cNvPr id="44" name="Picture 43" descr="C:\Documents and Settings\CHUTTENH\Desktop\bitmap.png"/>
          <p:cNvPicPr>
            <a:picLocks noChangeAspect="1" noChangeArrowheads="1"/>
          </p:cNvPicPr>
          <p:nvPr/>
        </p:nvPicPr>
        <p:blipFill rotWithShape="1">
          <a:blip r:embed="rId11" cstate="print"/>
          <a:srcRect r="1640" b="8208"/>
          <a:stretch/>
        </p:blipFill>
        <p:spPr bwMode="auto">
          <a:xfrm>
            <a:off x="10331699" y="2847152"/>
            <a:ext cx="1338092" cy="1320713"/>
          </a:xfrm>
          <a:prstGeom prst="rect">
            <a:avLst/>
          </a:prstGeom>
          <a:noFill/>
        </p:spPr>
      </p:pic>
    </p:spTree>
    <p:extLst>
      <p:ext uri="{BB962C8B-B14F-4D97-AF65-F5344CB8AC3E}">
        <p14:creationId xmlns:p14="http://schemas.microsoft.com/office/powerpoint/2010/main" val="1276966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par>
                                <p:cTn id="36" presetID="10"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par>
                                <p:cTn id="42" presetID="10" presetClass="entr" presetSubtype="0"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par>
                                <p:cTn id="45" presetID="10"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cTn>
                              </p:par>
                              <p:par>
                                <p:cTn id="56" presetID="10" presetClass="entr" presetSubtype="0" fill="hold"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500"/>
                                        <p:tgtEl>
                                          <p:spTgt spid="30"/>
                                        </p:tgtEl>
                                      </p:cBhvr>
                                    </p:animEffect>
                                  </p:childTnLst>
                                </p:cTn>
                              </p:par>
                              <p:par>
                                <p:cTn id="59" presetID="10" presetClass="entr" presetSubtype="0"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500"/>
                                        <p:tgtEl>
                                          <p:spTgt spid="32"/>
                                        </p:tgtEl>
                                      </p:cBhvr>
                                    </p:animEffect>
                                  </p:childTnLst>
                                </p:cTn>
                              </p:par>
                              <p:par>
                                <p:cTn id="67" presetID="10" presetClass="entr" presetSubtype="0" fill="hold"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44"/>
                                        </p:tgtEl>
                                        <p:attrNameLst>
                                          <p:attrName>style.visibility</p:attrName>
                                        </p:attrNameLst>
                                      </p:cBhvr>
                                      <p:to>
                                        <p:strVal val="visible"/>
                                      </p:to>
                                    </p:set>
                                    <p:animEffect transition="in" filter="fade">
                                      <p:cBhvr>
                                        <p:cTn id="74" dur="500"/>
                                        <p:tgtEl>
                                          <p:spTgt spid="44"/>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fade">
                                      <p:cBhvr>
                                        <p:cTn id="79" dur="500"/>
                                        <p:tgtEl>
                                          <p:spTgt spid="42"/>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43"/>
                                        </p:tgtEl>
                                        <p:attrNameLst>
                                          <p:attrName>style.visibility</p:attrName>
                                        </p:attrNameLst>
                                      </p:cBhvr>
                                      <p:to>
                                        <p:strVal val="visible"/>
                                      </p:to>
                                    </p:set>
                                    <p:animEffect transition="in" filter="fade">
                                      <p:cBhvr>
                                        <p:cTn id="84" dur="500"/>
                                        <p:tgtEl>
                                          <p:spTgt spid="4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fade">
                                      <p:cBhvr>
                                        <p:cTn id="89" dur="500"/>
                                        <p:tgtEl>
                                          <p:spTgt spid="25"/>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34"/>
                                        </p:tgtEl>
                                        <p:attrNameLst>
                                          <p:attrName>style.visibility</p:attrName>
                                        </p:attrNameLst>
                                      </p:cBhvr>
                                      <p:to>
                                        <p:strVal val="visible"/>
                                      </p:to>
                                    </p:set>
                                    <p:animEffect transition="in" filter="fade">
                                      <p:cBhvr>
                                        <p:cTn id="92" dur="500"/>
                                        <p:tgtEl>
                                          <p:spTgt spid="34"/>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fade">
                                      <p:cBhvr>
                                        <p:cTn id="97" dur="500"/>
                                        <p:tgtEl>
                                          <p:spTgt spid="27"/>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5"/>
                                        </p:tgtEl>
                                        <p:attrNameLst>
                                          <p:attrName>style.visibility</p:attrName>
                                        </p:attrNameLst>
                                      </p:cBhvr>
                                      <p:to>
                                        <p:strVal val="visible"/>
                                      </p:to>
                                    </p:set>
                                    <p:animEffect transition="in" filter="fade">
                                      <p:cBhvr>
                                        <p:cTn id="100" dur="500"/>
                                        <p:tgtEl>
                                          <p:spTgt spid="35"/>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36"/>
                                        </p:tgtEl>
                                        <p:attrNameLst>
                                          <p:attrName>style.visibility</p:attrName>
                                        </p:attrNameLst>
                                      </p:cBhvr>
                                      <p:to>
                                        <p:strVal val="visible"/>
                                      </p:to>
                                    </p:set>
                                    <p:animEffect transition="in" filter="fade">
                                      <p:cBhvr>
                                        <p:cTn id="10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7" grpId="0"/>
      <p:bldP spid="38" grpId="0"/>
      <p:bldP spid="39" grpId="0"/>
      <p:bldP spid="41" grpId="0" animBg="1"/>
      <p:bldP spid="42"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 Queries: </a:t>
            </a:r>
            <a:r>
              <a:rPr lang="en-US" dirty="0" err="1" smtClean="0"/>
              <a:t>meta’omic</a:t>
            </a:r>
            <a:r>
              <a:rPr lang="en-US" dirty="0" smtClean="0"/>
              <a:t> shotgun sequencing reads</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4/24/2019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7</a:t>
            </a:fld>
            <a:endParaRPr lang="en-US"/>
          </a:p>
        </p:txBody>
      </p:sp>
      <p:grpSp>
        <p:nvGrpSpPr>
          <p:cNvPr id="62" name="Group 61"/>
          <p:cNvGrpSpPr/>
          <p:nvPr/>
        </p:nvGrpSpPr>
        <p:grpSpPr>
          <a:xfrm>
            <a:off x="1842278" y="1721620"/>
            <a:ext cx="2512932" cy="3508142"/>
            <a:chOff x="198019" y="1234464"/>
            <a:chExt cx="2512932" cy="3508142"/>
          </a:xfrm>
        </p:grpSpPr>
        <p:sp>
          <p:nvSpPr>
            <p:cNvPr id="3" name="Oval 2"/>
            <p:cNvSpPr/>
            <p:nvPr/>
          </p:nvSpPr>
          <p:spPr>
            <a:xfrm>
              <a:off x="992915" y="1234464"/>
              <a:ext cx="640073" cy="640073"/>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798367" y="1417343"/>
              <a:ext cx="640073" cy="64007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158294" y="2057416"/>
              <a:ext cx="640073" cy="64007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18221" y="2697489"/>
              <a:ext cx="640073" cy="640073"/>
            </a:xfrm>
            <a:prstGeom prst="ellips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312951" y="2902993"/>
              <a:ext cx="640073" cy="640073"/>
            </a:xfrm>
            <a:prstGeom prst="ellips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98019" y="3726943"/>
              <a:ext cx="2512932" cy="1015663"/>
            </a:xfrm>
            <a:prstGeom prst="rect">
              <a:avLst/>
            </a:prstGeom>
          </p:spPr>
          <p:txBody>
            <a:bodyPr wrap="none">
              <a:spAutoFit/>
            </a:bodyPr>
            <a:lstStyle/>
            <a:p>
              <a:pPr algn="ctr"/>
              <a:r>
                <a:rPr lang="en-US" sz="2000" dirty="0" smtClean="0">
                  <a:effectLst>
                    <a:glow rad="127000">
                      <a:schemeClr val="bg1"/>
                    </a:glow>
                  </a:effectLst>
                </a:rPr>
                <a:t>Microbial genomes</a:t>
              </a:r>
            </a:p>
            <a:p>
              <a:pPr algn="ctr"/>
              <a:r>
                <a:rPr lang="en-US" sz="2000" dirty="0" smtClean="0">
                  <a:effectLst>
                    <a:glow rad="127000">
                      <a:schemeClr val="bg1"/>
                    </a:glow>
                  </a:effectLst>
                </a:rPr>
                <a:t>in our sample</a:t>
              </a:r>
            </a:p>
            <a:p>
              <a:pPr algn="ctr"/>
              <a:r>
                <a:rPr lang="en-US" sz="2000" dirty="0" smtClean="0">
                  <a:effectLst>
                    <a:glow rad="127000">
                      <a:schemeClr val="bg1"/>
                    </a:glow>
                  </a:effectLst>
                </a:rPr>
                <a:t>(from </a:t>
              </a:r>
              <a:r>
                <a:rPr lang="en-US" sz="2000" b="1" dirty="0" smtClean="0">
                  <a:effectLst>
                    <a:glow rad="127000">
                      <a:schemeClr val="bg1"/>
                    </a:glow>
                  </a:effectLst>
                </a:rPr>
                <a:t>billions</a:t>
              </a:r>
              <a:r>
                <a:rPr lang="en-US" sz="2000" dirty="0">
                  <a:effectLst>
                    <a:glow rad="127000">
                      <a:schemeClr val="bg1"/>
                    </a:glow>
                  </a:effectLst>
                </a:rPr>
                <a:t> </a:t>
              </a:r>
              <a:r>
                <a:rPr lang="en-US" sz="2000" dirty="0" smtClean="0">
                  <a:effectLst>
                    <a:glow rad="127000">
                      <a:schemeClr val="bg1"/>
                    </a:glow>
                  </a:effectLst>
                </a:rPr>
                <a:t>of cells)</a:t>
              </a:r>
              <a:endParaRPr lang="en-US" sz="2000" dirty="0">
                <a:effectLst>
                  <a:glow rad="127000">
                    <a:schemeClr val="bg1"/>
                  </a:glow>
                </a:effectLst>
              </a:endParaRPr>
            </a:p>
          </p:txBody>
        </p:sp>
      </p:grpSp>
      <p:grpSp>
        <p:nvGrpSpPr>
          <p:cNvPr id="11" name="Group 10"/>
          <p:cNvGrpSpPr/>
          <p:nvPr/>
        </p:nvGrpSpPr>
        <p:grpSpPr>
          <a:xfrm>
            <a:off x="5061521" y="1904499"/>
            <a:ext cx="2285975" cy="2034284"/>
            <a:chOff x="5061521" y="1904499"/>
            <a:chExt cx="2285975" cy="2034284"/>
          </a:xfrm>
        </p:grpSpPr>
        <p:cxnSp>
          <p:nvCxnSpPr>
            <p:cNvPr id="13" name="Straight Connector 12"/>
            <p:cNvCxnSpPr/>
            <p:nvPr/>
          </p:nvCxnSpPr>
          <p:spPr>
            <a:xfrm>
              <a:off x="5152960" y="2355780"/>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 name="Straight Connector 13"/>
            <p:cNvCxnSpPr/>
            <p:nvPr/>
          </p:nvCxnSpPr>
          <p:spPr>
            <a:xfrm>
              <a:off x="5518716" y="2593607"/>
              <a:ext cx="548634" cy="0"/>
            </a:xfrm>
            <a:prstGeom prst="lin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5" name="Straight Connector 14"/>
            <p:cNvCxnSpPr/>
            <p:nvPr/>
          </p:nvCxnSpPr>
          <p:spPr>
            <a:xfrm>
              <a:off x="5061521" y="2867924"/>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p:cNvCxnSpPr/>
            <p:nvPr/>
          </p:nvCxnSpPr>
          <p:spPr>
            <a:xfrm>
              <a:off x="5427277" y="3142241"/>
              <a:ext cx="548634" cy="0"/>
            </a:xfrm>
            <a:prstGeom prst="lin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7" name="Straight Connector 16"/>
            <p:cNvCxnSpPr/>
            <p:nvPr/>
          </p:nvCxnSpPr>
          <p:spPr>
            <a:xfrm>
              <a:off x="5061521" y="3416558"/>
              <a:ext cx="548634" cy="0"/>
            </a:xfrm>
            <a:prstGeom prst="lin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8" name="Straight Connector 17"/>
            <p:cNvCxnSpPr/>
            <p:nvPr/>
          </p:nvCxnSpPr>
          <p:spPr>
            <a:xfrm>
              <a:off x="5701594" y="3671564"/>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9" name="Straight Connector 18"/>
            <p:cNvCxnSpPr/>
            <p:nvPr/>
          </p:nvCxnSpPr>
          <p:spPr>
            <a:xfrm>
              <a:off x="6524545" y="2079609"/>
              <a:ext cx="548634" cy="0"/>
            </a:xfrm>
            <a:prstGeom prst="lin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0" name="Straight Connector 19"/>
            <p:cNvCxnSpPr/>
            <p:nvPr/>
          </p:nvCxnSpPr>
          <p:spPr>
            <a:xfrm>
              <a:off x="6067350" y="2353926"/>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1" name="Straight Connector 20"/>
            <p:cNvCxnSpPr/>
            <p:nvPr/>
          </p:nvCxnSpPr>
          <p:spPr>
            <a:xfrm>
              <a:off x="6433106" y="2628243"/>
              <a:ext cx="548634" cy="0"/>
            </a:xfrm>
            <a:prstGeom prst="lin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2" name="Straight Connector 21"/>
            <p:cNvCxnSpPr/>
            <p:nvPr/>
          </p:nvCxnSpPr>
          <p:spPr>
            <a:xfrm>
              <a:off x="6524545" y="3128851"/>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3" name="Straight Connector 22"/>
            <p:cNvCxnSpPr/>
            <p:nvPr/>
          </p:nvCxnSpPr>
          <p:spPr>
            <a:xfrm>
              <a:off x="6158789" y="3403168"/>
              <a:ext cx="548634" cy="0"/>
            </a:xfrm>
            <a:prstGeom prst="lin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Straight Connector 23"/>
            <p:cNvCxnSpPr/>
            <p:nvPr/>
          </p:nvCxnSpPr>
          <p:spPr>
            <a:xfrm>
              <a:off x="6798862" y="3658174"/>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5" name="Straight Connector 24"/>
            <p:cNvCxnSpPr/>
            <p:nvPr/>
          </p:nvCxnSpPr>
          <p:spPr>
            <a:xfrm>
              <a:off x="5338607" y="1904499"/>
              <a:ext cx="548634" cy="0"/>
            </a:xfrm>
            <a:prstGeom prst="line">
              <a:avLst/>
            </a:prstGeom>
            <a:noFill/>
            <a:ln w="57150"/>
          </p:spPr>
          <p:style>
            <a:lnRef idx="2">
              <a:schemeClr val="accent1">
                <a:shade val="50000"/>
              </a:schemeClr>
            </a:lnRef>
            <a:fillRef idx="1">
              <a:schemeClr val="accent1"/>
            </a:fillRef>
            <a:effectRef idx="0">
              <a:schemeClr val="accent1"/>
            </a:effectRef>
            <a:fontRef idx="minor">
              <a:schemeClr val="lt1"/>
            </a:fontRef>
          </p:style>
        </p:cxnSp>
        <p:cxnSp>
          <p:nvCxnSpPr>
            <p:cNvPr id="26" name="Straight Connector 25"/>
            <p:cNvCxnSpPr/>
            <p:nvPr/>
          </p:nvCxnSpPr>
          <p:spPr>
            <a:xfrm>
              <a:off x="5462373" y="3938783"/>
              <a:ext cx="548634" cy="0"/>
            </a:xfrm>
            <a:prstGeom prst="line">
              <a:avLst/>
            </a:prstGeom>
            <a:noFill/>
            <a:ln w="57150"/>
          </p:spPr>
          <p:style>
            <a:lnRef idx="2">
              <a:schemeClr val="accent1">
                <a:shade val="50000"/>
              </a:schemeClr>
            </a:lnRef>
            <a:fillRef idx="1">
              <a:schemeClr val="accent1"/>
            </a:fillRef>
            <a:effectRef idx="0">
              <a:schemeClr val="accent1"/>
            </a:effectRef>
            <a:fontRef idx="minor">
              <a:schemeClr val="lt1"/>
            </a:fontRef>
          </p:style>
        </p:cxnSp>
        <p:cxnSp>
          <p:nvCxnSpPr>
            <p:cNvPr id="27" name="Straight Connector 26"/>
            <p:cNvCxnSpPr/>
            <p:nvPr/>
          </p:nvCxnSpPr>
          <p:spPr>
            <a:xfrm>
              <a:off x="6707423" y="2867924"/>
              <a:ext cx="548634" cy="0"/>
            </a:xfrm>
            <a:prstGeom prst="line">
              <a:avLst/>
            </a:prstGeom>
            <a:noFill/>
            <a:ln w="57150"/>
          </p:spPr>
          <p:style>
            <a:lnRef idx="2">
              <a:schemeClr val="accent1">
                <a:shade val="50000"/>
              </a:schemeClr>
            </a:lnRef>
            <a:fillRef idx="1">
              <a:schemeClr val="accent1"/>
            </a:fillRef>
            <a:effectRef idx="0">
              <a:schemeClr val="accent1"/>
            </a:effectRef>
            <a:fontRef idx="minor">
              <a:schemeClr val="lt1"/>
            </a:fontRef>
          </p:style>
        </p:cxnSp>
      </p:grpSp>
      <p:sp>
        <p:nvSpPr>
          <p:cNvPr id="29" name="Rectangle 28"/>
          <p:cNvSpPr/>
          <p:nvPr/>
        </p:nvSpPr>
        <p:spPr>
          <a:xfrm>
            <a:off x="4515779" y="4190473"/>
            <a:ext cx="3315075" cy="1015663"/>
          </a:xfrm>
          <a:prstGeom prst="rect">
            <a:avLst/>
          </a:prstGeom>
        </p:spPr>
        <p:txBody>
          <a:bodyPr wrap="none">
            <a:spAutoFit/>
          </a:bodyPr>
          <a:lstStyle/>
          <a:p>
            <a:pPr algn="ctr"/>
            <a:r>
              <a:rPr lang="en-US" sz="2000" dirty="0" smtClean="0">
                <a:effectLst>
                  <a:glow rad="127000">
                    <a:schemeClr val="bg1"/>
                  </a:glow>
                </a:effectLst>
              </a:rPr>
              <a:t>Extract DNA and shatter </a:t>
            </a:r>
          </a:p>
          <a:p>
            <a:pPr algn="ctr"/>
            <a:r>
              <a:rPr lang="en-US" sz="2000" dirty="0" smtClean="0">
                <a:effectLst>
                  <a:glow rad="127000">
                    <a:schemeClr val="bg1"/>
                  </a:glow>
                </a:effectLst>
              </a:rPr>
              <a:t>into fragments for sequencing</a:t>
            </a:r>
          </a:p>
          <a:p>
            <a:pPr algn="ctr"/>
            <a:r>
              <a:rPr lang="en-US" sz="2000" dirty="0" smtClean="0">
                <a:effectLst>
                  <a:glow rad="127000">
                    <a:schemeClr val="bg1"/>
                  </a:glow>
                </a:effectLst>
              </a:rPr>
              <a:t>(random, no amplification)</a:t>
            </a:r>
            <a:endParaRPr lang="en-US" sz="2000" dirty="0">
              <a:effectLst>
                <a:glow rad="127000">
                  <a:schemeClr val="bg1"/>
                </a:glow>
              </a:effectLst>
            </a:endParaRPr>
          </a:p>
        </p:txBody>
      </p:sp>
      <p:grpSp>
        <p:nvGrpSpPr>
          <p:cNvPr id="12" name="Group 11"/>
          <p:cNvGrpSpPr/>
          <p:nvPr/>
        </p:nvGrpSpPr>
        <p:grpSpPr>
          <a:xfrm>
            <a:off x="8236846" y="1866181"/>
            <a:ext cx="2585651" cy="2316598"/>
            <a:chOff x="8236846" y="1866181"/>
            <a:chExt cx="2585651" cy="2316598"/>
          </a:xfrm>
        </p:grpSpPr>
        <p:sp>
          <p:nvSpPr>
            <p:cNvPr id="45" name="TextBox 44"/>
            <p:cNvSpPr txBox="1"/>
            <p:nvPr/>
          </p:nvSpPr>
          <p:spPr>
            <a:xfrm>
              <a:off x="8547890" y="1866181"/>
              <a:ext cx="774572" cy="253916"/>
            </a:xfrm>
            <a:prstGeom prst="rect">
              <a:avLst/>
            </a:prstGeom>
            <a:noFill/>
          </p:spPr>
          <p:txBody>
            <a:bodyPr wrap="none" rtlCol="0">
              <a:spAutoFit/>
            </a:bodyPr>
            <a:lstStyle/>
            <a:p>
              <a:pPr algn="ctr"/>
              <a:r>
                <a:rPr lang="en-US" sz="1050" dirty="0" smtClean="0">
                  <a:solidFill>
                    <a:schemeClr val="tx2"/>
                  </a:solidFill>
                  <a:effectLst>
                    <a:glow rad="101600">
                      <a:schemeClr val="bg1"/>
                    </a:glow>
                  </a:effectLst>
                  <a:latin typeface="Consolas" pitchFamily="49" charset="0"/>
                  <a:cs typeface="Consolas" pitchFamily="49" charset="0"/>
                </a:rPr>
                <a:t>AGCATCGA</a:t>
              </a:r>
              <a:endParaRPr lang="en-US" sz="1050" dirty="0">
                <a:solidFill>
                  <a:schemeClr val="tx2"/>
                </a:solidFill>
                <a:effectLst>
                  <a:glow rad="101600">
                    <a:schemeClr val="bg1"/>
                  </a:glow>
                </a:effectLst>
                <a:latin typeface="Consolas" pitchFamily="49" charset="0"/>
                <a:cs typeface="Consolas" pitchFamily="49" charset="0"/>
              </a:endParaRPr>
            </a:p>
          </p:txBody>
        </p:sp>
        <p:sp>
          <p:nvSpPr>
            <p:cNvPr id="46" name="TextBox 45"/>
            <p:cNvSpPr txBox="1"/>
            <p:nvPr/>
          </p:nvSpPr>
          <p:spPr>
            <a:xfrm>
              <a:off x="8679614" y="2569985"/>
              <a:ext cx="877163" cy="261610"/>
            </a:xfrm>
            <a:prstGeom prst="rect">
              <a:avLst/>
            </a:prstGeom>
            <a:noFill/>
          </p:spPr>
          <p:txBody>
            <a:bodyPr wrap="none" rtlCol="0">
              <a:spAutoFit/>
            </a:bodyPr>
            <a:lstStyle/>
            <a:p>
              <a:pPr algn="ctr"/>
              <a:r>
                <a:rPr lang="en-US" sz="1050" dirty="0" smtClean="0">
                  <a:solidFill>
                    <a:schemeClr val="bg1">
                      <a:lumMod val="50000"/>
                    </a:schemeClr>
                  </a:solidFill>
                  <a:effectLst>
                    <a:glow rad="101600">
                      <a:schemeClr val="bg1"/>
                    </a:glow>
                  </a:effectLst>
                  <a:latin typeface="Consolas" pitchFamily="49" charset="0"/>
                  <a:cs typeface="Consolas" pitchFamily="49" charset="0"/>
                </a:rPr>
                <a:t>AGCATGCAT</a:t>
              </a:r>
              <a:endParaRPr lang="en-US" sz="1050" dirty="0">
                <a:solidFill>
                  <a:schemeClr val="bg1">
                    <a:lumMod val="50000"/>
                  </a:schemeClr>
                </a:solidFill>
                <a:effectLst>
                  <a:glow rad="101600">
                    <a:schemeClr val="bg1"/>
                  </a:glow>
                </a:effectLst>
                <a:latin typeface="Consolas" pitchFamily="49" charset="0"/>
                <a:cs typeface="Consolas" pitchFamily="49" charset="0"/>
              </a:endParaRPr>
            </a:p>
          </p:txBody>
        </p:sp>
        <p:sp>
          <p:nvSpPr>
            <p:cNvPr id="47" name="TextBox 46"/>
            <p:cNvSpPr txBox="1"/>
            <p:nvPr/>
          </p:nvSpPr>
          <p:spPr>
            <a:xfrm>
              <a:off x="8310584" y="3392936"/>
              <a:ext cx="700834" cy="253916"/>
            </a:xfrm>
            <a:prstGeom prst="rect">
              <a:avLst/>
            </a:prstGeom>
            <a:noFill/>
          </p:spPr>
          <p:txBody>
            <a:bodyPr wrap="none" rtlCol="0">
              <a:spAutoFit/>
            </a:bodyPr>
            <a:lstStyle/>
            <a:p>
              <a:pPr algn="ctr"/>
              <a:r>
                <a:rPr lang="en-US" sz="1050" dirty="0" smtClean="0">
                  <a:solidFill>
                    <a:schemeClr val="bg1">
                      <a:lumMod val="50000"/>
                    </a:schemeClr>
                  </a:solidFill>
                  <a:effectLst>
                    <a:glow rad="101600">
                      <a:schemeClr val="bg1"/>
                    </a:glow>
                  </a:effectLst>
                  <a:latin typeface="Consolas" pitchFamily="49" charset="0"/>
                  <a:cs typeface="Consolas" pitchFamily="49" charset="0"/>
                </a:rPr>
                <a:t>GGCATCG</a:t>
              </a:r>
              <a:endParaRPr lang="en-US" sz="1050" dirty="0">
                <a:solidFill>
                  <a:schemeClr val="bg1">
                    <a:lumMod val="50000"/>
                  </a:schemeClr>
                </a:solidFill>
                <a:effectLst>
                  <a:glow rad="101600">
                    <a:schemeClr val="bg1"/>
                  </a:glow>
                </a:effectLst>
                <a:latin typeface="Consolas" pitchFamily="49" charset="0"/>
                <a:cs typeface="Consolas" pitchFamily="49" charset="0"/>
              </a:endParaRPr>
            </a:p>
          </p:txBody>
        </p:sp>
        <p:sp>
          <p:nvSpPr>
            <p:cNvPr id="48" name="TextBox 47"/>
            <p:cNvSpPr txBox="1"/>
            <p:nvPr/>
          </p:nvSpPr>
          <p:spPr>
            <a:xfrm>
              <a:off x="8913789" y="3667253"/>
              <a:ext cx="774572" cy="253916"/>
            </a:xfrm>
            <a:prstGeom prst="rect">
              <a:avLst/>
            </a:prstGeom>
            <a:noFill/>
          </p:spPr>
          <p:txBody>
            <a:bodyPr wrap="none" rtlCol="0">
              <a:spAutoFit/>
            </a:bodyPr>
            <a:lstStyle/>
            <a:p>
              <a:pPr algn="ctr"/>
              <a:r>
                <a:rPr lang="en-US" sz="1050" dirty="0" smtClean="0">
                  <a:solidFill>
                    <a:srgbClr val="C00000"/>
                  </a:solidFill>
                  <a:effectLst>
                    <a:glow rad="101600">
                      <a:schemeClr val="bg1"/>
                    </a:glow>
                  </a:effectLst>
                  <a:latin typeface="Consolas" pitchFamily="49" charset="0"/>
                  <a:cs typeface="Consolas" pitchFamily="49" charset="0"/>
                </a:rPr>
                <a:t>ACTGATCG</a:t>
              </a:r>
              <a:endParaRPr lang="en-US" sz="1050" dirty="0">
                <a:solidFill>
                  <a:srgbClr val="C00000"/>
                </a:solidFill>
                <a:effectLst>
                  <a:glow rad="101600">
                    <a:schemeClr val="bg1"/>
                  </a:glow>
                </a:effectLst>
                <a:latin typeface="Consolas" pitchFamily="49" charset="0"/>
                <a:cs typeface="Consolas" pitchFamily="49" charset="0"/>
              </a:endParaRPr>
            </a:p>
          </p:txBody>
        </p:sp>
        <p:sp>
          <p:nvSpPr>
            <p:cNvPr id="49" name="TextBox 48"/>
            <p:cNvSpPr txBox="1"/>
            <p:nvPr/>
          </p:nvSpPr>
          <p:spPr>
            <a:xfrm>
              <a:off x="8656814" y="3928863"/>
              <a:ext cx="848310" cy="253916"/>
            </a:xfrm>
            <a:prstGeom prst="rect">
              <a:avLst/>
            </a:prstGeom>
            <a:noFill/>
          </p:spPr>
          <p:txBody>
            <a:bodyPr wrap="none" rtlCol="0">
              <a:spAutoFit/>
            </a:bodyPr>
            <a:lstStyle/>
            <a:p>
              <a:pPr algn="ctr"/>
              <a:r>
                <a:rPr lang="en-US" sz="1050" dirty="0" smtClean="0">
                  <a:solidFill>
                    <a:schemeClr val="tx2"/>
                  </a:solidFill>
                  <a:effectLst>
                    <a:glow rad="101600">
                      <a:schemeClr val="bg1"/>
                    </a:glow>
                  </a:effectLst>
                  <a:latin typeface="Consolas" pitchFamily="49" charset="0"/>
                  <a:cs typeface="Consolas" pitchFamily="49" charset="0"/>
                </a:rPr>
                <a:t>ACTAGCTAG</a:t>
              </a:r>
              <a:endParaRPr lang="en-US" sz="1050" dirty="0">
                <a:solidFill>
                  <a:schemeClr val="tx2"/>
                </a:solidFill>
                <a:effectLst>
                  <a:glow rad="101600">
                    <a:schemeClr val="bg1"/>
                  </a:glow>
                </a:effectLst>
                <a:latin typeface="Consolas" pitchFamily="49" charset="0"/>
                <a:cs typeface="Consolas" pitchFamily="49" charset="0"/>
              </a:endParaRPr>
            </a:p>
          </p:txBody>
        </p:sp>
        <p:sp>
          <p:nvSpPr>
            <p:cNvPr id="50" name="TextBox 49"/>
            <p:cNvSpPr txBox="1"/>
            <p:nvPr/>
          </p:nvSpPr>
          <p:spPr>
            <a:xfrm>
              <a:off x="9319687" y="3380229"/>
              <a:ext cx="877163" cy="261610"/>
            </a:xfrm>
            <a:prstGeom prst="rect">
              <a:avLst/>
            </a:prstGeom>
            <a:noFill/>
          </p:spPr>
          <p:txBody>
            <a:bodyPr wrap="none" rtlCol="0">
              <a:spAutoFit/>
            </a:bodyPr>
            <a:lstStyle/>
            <a:p>
              <a:pPr algn="ctr"/>
              <a:r>
                <a:rPr lang="en-US" sz="1050" dirty="0" smtClean="0">
                  <a:solidFill>
                    <a:schemeClr val="bg1">
                      <a:lumMod val="50000"/>
                    </a:schemeClr>
                  </a:solidFill>
                  <a:effectLst>
                    <a:glow rad="101600">
                      <a:schemeClr val="bg1"/>
                    </a:glow>
                  </a:effectLst>
                  <a:latin typeface="Consolas" pitchFamily="49" charset="0"/>
                  <a:cs typeface="Consolas" pitchFamily="49" charset="0"/>
                </a:rPr>
                <a:t>AGCATGCAT</a:t>
              </a:r>
              <a:endParaRPr lang="en-US" sz="1050" dirty="0">
                <a:solidFill>
                  <a:schemeClr val="bg1">
                    <a:lumMod val="50000"/>
                  </a:schemeClr>
                </a:solidFill>
                <a:effectLst>
                  <a:glow rad="101600">
                    <a:schemeClr val="bg1"/>
                  </a:glow>
                </a:effectLst>
                <a:latin typeface="Consolas" pitchFamily="49" charset="0"/>
                <a:cs typeface="Consolas" pitchFamily="49" charset="0"/>
              </a:endParaRPr>
            </a:p>
          </p:txBody>
        </p:sp>
        <p:sp>
          <p:nvSpPr>
            <p:cNvPr id="51" name="TextBox 50"/>
            <p:cNvSpPr txBox="1"/>
            <p:nvPr/>
          </p:nvSpPr>
          <p:spPr>
            <a:xfrm>
              <a:off x="9974187" y="3621994"/>
              <a:ext cx="848310" cy="253916"/>
            </a:xfrm>
            <a:prstGeom prst="rect">
              <a:avLst/>
            </a:prstGeom>
            <a:noFill/>
          </p:spPr>
          <p:txBody>
            <a:bodyPr wrap="none" rtlCol="0">
              <a:spAutoFit/>
            </a:bodyPr>
            <a:lstStyle/>
            <a:p>
              <a:pPr algn="ctr"/>
              <a:r>
                <a:rPr lang="en-US" sz="1050" dirty="0" smtClean="0">
                  <a:solidFill>
                    <a:srgbClr val="C00000"/>
                  </a:solidFill>
                  <a:effectLst>
                    <a:glow rad="101600">
                      <a:schemeClr val="bg1"/>
                    </a:glow>
                  </a:effectLst>
                  <a:latin typeface="Consolas" pitchFamily="49" charset="0"/>
                  <a:cs typeface="Consolas" pitchFamily="49" charset="0"/>
                </a:rPr>
                <a:t>ACAAACGTA</a:t>
              </a:r>
              <a:endParaRPr lang="en-US" sz="1050" dirty="0">
                <a:solidFill>
                  <a:srgbClr val="C00000"/>
                </a:solidFill>
                <a:effectLst>
                  <a:glow rad="101600">
                    <a:schemeClr val="bg1"/>
                  </a:glow>
                </a:effectLst>
                <a:latin typeface="Consolas" pitchFamily="49" charset="0"/>
                <a:cs typeface="Consolas" pitchFamily="49" charset="0"/>
              </a:endParaRPr>
            </a:p>
          </p:txBody>
        </p:sp>
        <p:sp>
          <p:nvSpPr>
            <p:cNvPr id="52" name="TextBox 51"/>
            <p:cNvSpPr txBox="1"/>
            <p:nvPr/>
          </p:nvSpPr>
          <p:spPr>
            <a:xfrm>
              <a:off x="9662643" y="3105912"/>
              <a:ext cx="848310" cy="253916"/>
            </a:xfrm>
            <a:prstGeom prst="rect">
              <a:avLst/>
            </a:prstGeom>
            <a:noFill/>
          </p:spPr>
          <p:txBody>
            <a:bodyPr wrap="none" rtlCol="0">
              <a:spAutoFit/>
            </a:bodyPr>
            <a:lstStyle/>
            <a:p>
              <a:pPr algn="ctr"/>
              <a:r>
                <a:rPr lang="en-US" sz="1050" dirty="0" smtClean="0">
                  <a:solidFill>
                    <a:srgbClr val="C00000"/>
                  </a:solidFill>
                  <a:effectLst>
                    <a:glow rad="101600">
                      <a:schemeClr val="bg1"/>
                    </a:glow>
                  </a:effectLst>
                  <a:latin typeface="Consolas" pitchFamily="49" charset="0"/>
                  <a:cs typeface="Consolas" pitchFamily="49" charset="0"/>
                </a:rPr>
                <a:t>AACAGATTA</a:t>
              </a:r>
              <a:endParaRPr lang="en-US" sz="1050" dirty="0">
                <a:solidFill>
                  <a:srgbClr val="C00000"/>
                </a:solidFill>
                <a:effectLst>
                  <a:glow rad="101600">
                    <a:schemeClr val="bg1"/>
                  </a:glow>
                </a:effectLst>
                <a:latin typeface="Consolas" pitchFamily="49" charset="0"/>
                <a:cs typeface="Consolas" pitchFamily="49" charset="0"/>
              </a:endParaRPr>
            </a:p>
          </p:txBody>
        </p:sp>
        <p:sp>
          <p:nvSpPr>
            <p:cNvPr id="53" name="TextBox 52"/>
            <p:cNvSpPr txBox="1"/>
            <p:nvPr/>
          </p:nvSpPr>
          <p:spPr>
            <a:xfrm>
              <a:off x="8602244" y="3105912"/>
              <a:ext cx="774572" cy="253916"/>
            </a:xfrm>
            <a:prstGeom prst="rect">
              <a:avLst/>
            </a:prstGeom>
            <a:noFill/>
          </p:spPr>
          <p:txBody>
            <a:bodyPr wrap="none" rtlCol="0">
              <a:spAutoFit/>
            </a:bodyPr>
            <a:lstStyle/>
            <a:p>
              <a:pPr algn="ctr"/>
              <a:r>
                <a:rPr lang="en-US" sz="1050" dirty="0" smtClean="0">
                  <a:solidFill>
                    <a:schemeClr val="bg1">
                      <a:lumMod val="50000"/>
                    </a:schemeClr>
                  </a:solidFill>
                  <a:effectLst>
                    <a:glow rad="101600">
                      <a:schemeClr val="bg1"/>
                    </a:glow>
                  </a:effectLst>
                  <a:latin typeface="Consolas" pitchFamily="49" charset="0"/>
                  <a:cs typeface="Consolas" pitchFamily="49" charset="0"/>
                </a:rPr>
                <a:t>GGCTAGAT</a:t>
              </a:r>
              <a:endParaRPr lang="en-US" sz="1050" dirty="0">
                <a:solidFill>
                  <a:schemeClr val="bg1">
                    <a:lumMod val="50000"/>
                  </a:schemeClr>
                </a:solidFill>
                <a:effectLst>
                  <a:glow rad="101600">
                    <a:schemeClr val="bg1"/>
                  </a:glow>
                </a:effectLst>
                <a:latin typeface="Consolas" pitchFamily="49" charset="0"/>
                <a:cs typeface="Consolas" pitchFamily="49" charset="0"/>
              </a:endParaRPr>
            </a:p>
          </p:txBody>
        </p:sp>
        <p:sp>
          <p:nvSpPr>
            <p:cNvPr id="54" name="TextBox 53"/>
            <p:cNvSpPr txBox="1"/>
            <p:nvPr/>
          </p:nvSpPr>
          <p:spPr>
            <a:xfrm>
              <a:off x="8236846" y="2831595"/>
              <a:ext cx="848310" cy="253916"/>
            </a:xfrm>
            <a:prstGeom prst="rect">
              <a:avLst/>
            </a:prstGeom>
            <a:noFill/>
          </p:spPr>
          <p:txBody>
            <a:bodyPr wrap="none" rtlCol="0">
              <a:spAutoFit/>
            </a:bodyPr>
            <a:lstStyle/>
            <a:p>
              <a:pPr algn="ctr"/>
              <a:r>
                <a:rPr lang="en-US" sz="1050" dirty="0" smtClean="0">
                  <a:solidFill>
                    <a:srgbClr val="C00000"/>
                  </a:solidFill>
                  <a:effectLst>
                    <a:glow rad="101600">
                      <a:schemeClr val="bg1"/>
                    </a:glow>
                  </a:effectLst>
                  <a:latin typeface="Consolas" pitchFamily="49" charset="0"/>
                  <a:cs typeface="Consolas" pitchFamily="49" charset="0"/>
                </a:rPr>
                <a:t>ACGACTACG</a:t>
              </a:r>
              <a:endParaRPr lang="en-US" sz="1050" dirty="0">
                <a:solidFill>
                  <a:srgbClr val="C00000"/>
                </a:solidFill>
                <a:effectLst>
                  <a:glow rad="101600">
                    <a:schemeClr val="bg1"/>
                  </a:glow>
                </a:effectLst>
                <a:latin typeface="Consolas" pitchFamily="49" charset="0"/>
                <a:cs typeface="Consolas" pitchFamily="49" charset="0"/>
              </a:endParaRPr>
            </a:p>
          </p:txBody>
        </p:sp>
        <p:sp>
          <p:nvSpPr>
            <p:cNvPr id="55" name="TextBox 54"/>
            <p:cNvSpPr txBox="1"/>
            <p:nvPr/>
          </p:nvSpPr>
          <p:spPr>
            <a:xfrm>
              <a:off x="8355635" y="2310669"/>
              <a:ext cx="774572" cy="253916"/>
            </a:xfrm>
            <a:prstGeom prst="rect">
              <a:avLst/>
            </a:prstGeom>
            <a:noFill/>
          </p:spPr>
          <p:txBody>
            <a:bodyPr wrap="none" rtlCol="0">
              <a:spAutoFit/>
            </a:bodyPr>
            <a:lstStyle/>
            <a:p>
              <a:pPr algn="ctr"/>
              <a:r>
                <a:rPr lang="en-US" sz="1050" dirty="0" smtClean="0">
                  <a:solidFill>
                    <a:srgbClr val="C00000"/>
                  </a:solidFill>
                  <a:effectLst>
                    <a:glow rad="101600">
                      <a:schemeClr val="bg1"/>
                    </a:glow>
                  </a:effectLst>
                  <a:latin typeface="Consolas" pitchFamily="49" charset="0"/>
                  <a:cs typeface="Consolas" pitchFamily="49" charset="0"/>
                </a:rPr>
                <a:t>CCATCTCC</a:t>
              </a:r>
              <a:endParaRPr lang="en-US" sz="1050" dirty="0">
                <a:solidFill>
                  <a:srgbClr val="C00000"/>
                </a:solidFill>
                <a:effectLst>
                  <a:glow rad="101600">
                    <a:schemeClr val="bg1"/>
                  </a:glow>
                </a:effectLst>
                <a:latin typeface="Consolas" pitchFamily="49" charset="0"/>
                <a:cs typeface="Consolas" pitchFamily="49" charset="0"/>
              </a:endParaRPr>
            </a:p>
          </p:txBody>
        </p:sp>
        <p:sp>
          <p:nvSpPr>
            <p:cNvPr id="56" name="TextBox 55"/>
            <p:cNvSpPr txBox="1"/>
            <p:nvPr/>
          </p:nvSpPr>
          <p:spPr>
            <a:xfrm>
              <a:off x="9296888" y="2295668"/>
              <a:ext cx="848310" cy="253916"/>
            </a:xfrm>
            <a:prstGeom prst="rect">
              <a:avLst/>
            </a:prstGeom>
            <a:noFill/>
          </p:spPr>
          <p:txBody>
            <a:bodyPr wrap="none" rtlCol="0">
              <a:spAutoFit/>
            </a:bodyPr>
            <a:lstStyle/>
            <a:p>
              <a:pPr algn="ctr"/>
              <a:r>
                <a:rPr lang="en-US" sz="1050" dirty="0" smtClean="0">
                  <a:solidFill>
                    <a:srgbClr val="C00000"/>
                  </a:solidFill>
                  <a:effectLst>
                    <a:glow rad="101600">
                      <a:schemeClr val="bg1"/>
                    </a:glow>
                  </a:effectLst>
                  <a:latin typeface="Consolas" pitchFamily="49" charset="0"/>
                  <a:cs typeface="Consolas" pitchFamily="49" charset="0"/>
                </a:rPr>
                <a:t>TTTCGATGC</a:t>
              </a:r>
              <a:endParaRPr lang="en-US" sz="1050" dirty="0">
                <a:solidFill>
                  <a:srgbClr val="C00000"/>
                </a:solidFill>
                <a:effectLst>
                  <a:glow rad="101600">
                    <a:schemeClr val="bg1"/>
                  </a:glow>
                </a:effectLst>
                <a:latin typeface="Consolas" pitchFamily="49" charset="0"/>
                <a:cs typeface="Consolas" pitchFamily="49" charset="0"/>
              </a:endParaRPr>
            </a:p>
          </p:txBody>
        </p:sp>
        <p:sp>
          <p:nvSpPr>
            <p:cNvPr id="57" name="TextBox 56"/>
            <p:cNvSpPr txBox="1"/>
            <p:nvPr/>
          </p:nvSpPr>
          <p:spPr>
            <a:xfrm>
              <a:off x="9736739" y="2063139"/>
              <a:ext cx="774572" cy="253916"/>
            </a:xfrm>
            <a:prstGeom prst="rect">
              <a:avLst/>
            </a:prstGeom>
            <a:noFill/>
          </p:spPr>
          <p:txBody>
            <a:bodyPr wrap="none" rtlCol="0">
              <a:spAutoFit/>
            </a:bodyPr>
            <a:lstStyle/>
            <a:p>
              <a:pPr algn="ctr"/>
              <a:r>
                <a:rPr lang="en-US" sz="1050" dirty="0" smtClean="0">
                  <a:solidFill>
                    <a:schemeClr val="bg1">
                      <a:lumMod val="50000"/>
                    </a:schemeClr>
                  </a:solidFill>
                  <a:effectLst>
                    <a:glow rad="101600">
                      <a:schemeClr val="bg1"/>
                    </a:glow>
                  </a:effectLst>
                  <a:latin typeface="Consolas" pitchFamily="49" charset="0"/>
                  <a:cs typeface="Consolas" pitchFamily="49" charset="0"/>
                </a:rPr>
                <a:t>ACACTAGA</a:t>
              </a:r>
              <a:endParaRPr lang="en-US" sz="1050" dirty="0">
                <a:solidFill>
                  <a:schemeClr val="bg1">
                    <a:lumMod val="50000"/>
                  </a:schemeClr>
                </a:solidFill>
                <a:effectLst>
                  <a:glow rad="101600">
                    <a:schemeClr val="bg1"/>
                  </a:glow>
                </a:effectLst>
                <a:latin typeface="Consolas" pitchFamily="49" charset="0"/>
                <a:cs typeface="Consolas" pitchFamily="49" charset="0"/>
              </a:endParaRPr>
            </a:p>
          </p:txBody>
        </p:sp>
        <p:sp>
          <p:nvSpPr>
            <p:cNvPr id="58" name="TextBox 57"/>
            <p:cNvSpPr txBox="1"/>
            <p:nvPr/>
          </p:nvSpPr>
          <p:spPr>
            <a:xfrm>
              <a:off x="9608431" y="2611773"/>
              <a:ext cx="848310" cy="253916"/>
            </a:xfrm>
            <a:prstGeom prst="rect">
              <a:avLst/>
            </a:prstGeom>
            <a:noFill/>
          </p:spPr>
          <p:txBody>
            <a:bodyPr wrap="none" rtlCol="0">
              <a:spAutoFit/>
            </a:bodyPr>
            <a:lstStyle/>
            <a:p>
              <a:pPr algn="ctr"/>
              <a:r>
                <a:rPr lang="en-US" sz="1050" dirty="0" smtClean="0">
                  <a:solidFill>
                    <a:schemeClr val="bg1">
                      <a:lumMod val="50000"/>
                    </a:schemeClr>
                  </a:solidFill>
                  <a:effectLst>
                    <a:glow rad="101600">
                      <a:schemeClr val="bg1"/>
                    </a:glow>
                  </a:effectLst>
                  <a:latin typeface="Consolas" pitchFamily="49" charset="0"/>
                  <a:cs typeface="Consolas" pitchFamily="49" charset="0"/>
                </a:rPr>
                <a:t>ACATGCTAT</a:t>
              </a:r>
              <a:endParaRPr lang="en-US" sz="1050" dirty="0">
                <a:solidFill>
                  <a:schemeClr val="bg1">
                    <a:lumMod val="50000"/>
                  </a:schemeClr>
                </a:solidFill>
                <a:effectLst>
                  <a:glow rad="101600">
                    <a:schemeClr val="bg1"/>
                  </a:glow>
                </a:effectLst>
                <a:latin typeface="Consolas" pitchFamily="49" charset="0"/>
                <a:cs typeface="Consolas" pitchFamily="49" charset="0"/>
              </a:endParaRPr>
            </a:p>
          </p:txBody>
        </p:sp>
        <p:sp>
          <p:nvSpPr>
            <p:cNvPr id="59" name="TextBox 58"/>
            <p:cNvSpPr txBox="1"/>
            <p:nvPr/>
          </p:nvSpPr>
          <p:spPr>
            <a:xfrm>
              <a:off x="9920538" y="2867618"/>
              <a:ext cx="774571" cy="253916"/>
            </a:xfrm>
            <a:prstGeom prst="rect">
              <a:avLst/>
            </a:prstGeom>
            <a:noFill/>
          </p:spPr>
          <p:txBody>
            <a:bodyPr wrap="none" rtlCol="0">
              <a:spAutoFit/>
            </a:bodyPr>
            <a:lstStyle/>
            <a:p>
              <a:pPr algn="ctr"/>
              <a:r>
                <a:rPr lang="en-US" sz="1050" dirty="0" smtClean="0">
                  <a:solidFill>
                    <a:schemeClr val="tx2"/>
                  </a:solidFill>
                  <a:effectLst>
                    <a:glow rad="101600">
                      <a:schemeClr val="bg1"/>
                    </a:glow>
                  </a:effectLst>
                  <a:latin typeface="Consolas" pitchFamily="49" charset="0"/>
                  <a:cs typeface="Consolas" pitchFamily="49" charset="0"/>
                </a:rPr>
                <a:t>ACATCATG</a:t>
              </a:r>
              <a:endParaRPr lang="en-US" sz="1050" dirty="0">
                <a:solidFill>
                  <a:schemeClr val="tx2"/>
                </a:solidFill>
                <a:effectLst>
                  <a:glow rad="101600">
                    <a:schemeClr val="bg1"/>
                  </a:glow>
                </a:effectLst>
                <a:latin typeface="Consolas" pitchFamily="49" charset="0"/>
                <a:cs typeface="Consolas" pitchFamily="49" charset="0"/>
              </a:endParaRPr>
            </a:p>
          </p:txBody>
        </p:sp>
      </p:grpSp>
      <p:sp>
        <p:nvSpPr>
          <p:cNvPr id="61" name="Rectangle 60"/>
          <p:cNvSpPr/>
          <p:nvPr/>
        </p:nvSpPr>
        <p:spPr>
          <a:xfrm>
            <a:off x="7987341" y="4190473"/>
            <a:ext cx="2949654" cy="1015663"/>
          </a:xfrm>
          <a:prstGeom prst="rect">
            <a:avLst/>
          </a:prstGeom>
        </p:spPr>
        <p:txBody>
          <a:bodyPr wrap="none">
            <a:spAutoFit/>
          </a:bodyPr>
          <a:lstStyle/>
          <a:p>
            <a:pPr algn="ctr"/>
            <a:r>
              <a:rPr lang="en-US" sz="2000" dirty="0" smtClean="0">
                <a:effectLst>
                  <a:glow rad="127000">
                    <a:schemeClr val="bg1"/>
                  </a:glow>
                </a:effectLst>
              </a:rPr>
              <a:t>Sequence the fragments</a:t>
            </a:r>
          </a:p>
          <a:p>
            <a:pPr algn="ctr"/>
            <a:r>
              <a:rPr lang="en-US" sz="2000" dirty="0" smtClean="0">
                <a:effectLst>
                  <a:glow rad="127000">
                    <a:schemeClr val="bg1"/>
                  </a:glow>
                </a:effectLst>
              </a:rPr>
              <a:t>(yielding </a:t>
            </a:r>
            <a:r>
              <a:rPr lang="en-US" sz="2000" b="1" dirty="0" smtClean="0">
                <a:effectLst>
                  <a:glow rad="127000">
                    <a:schemeClr val="bg1"/>
                  </a:glow>
                </a:effectLst>
              </a:rPr>
              <a:t>millions </a:t>
            </a:r>
            <a:r>
              <a:rPr lang="en-US" sz="2000" dirty="0" smtClean="0">
                <a:effectLst>
                  <a:glow rad="127000">
                    <a:schemeClr val="bg1"/>
                  </a:glow>
                </a:effectLst>
              </a:rPr>
              <a:t>of reads)</a:t>
            </a:r>
            <a:endParaRPr lang="en-US" sz="2000" dirty="0">
              <a:effectLst>
                <a:glow rad="127000">
                  <a:schemeClr val="bg1"/>
                </a:glow>
              </a:effectLst>
            </a:endParaRPr>
          </a:p>
          <a:p>
            <a:pPr algn="ctr"/>
            <a:endParaRPr lang="en-US" sz="2000" dirty="0">
              <a:effectLst>
                <a:glow rad="127000">
                  <a:schemeClr val="bg1"/>
                </a:glow>
              </a:effectLst>
            </a:endParaRPr>
          </a:p>
        </p:txBody>
      </p:sp>
      <p:sp>
        <p:nvSpPr>
          <p:cNvPr id="66" name="Oval Callout 65"/>
          <p:cNvSpPr/>
          <p:nvPr/>
        </p:nvSpPr>
        <p:spPr>
          <a:xfrm rot="20501742">
            <a:off x="492463" y="1209158"/>
            <a:ext cx="1889795" cy="1887316"/>
          </a:xfrm>
          <a:prstGeom prst="wedgeEllipseCallout">
            <a:avLst>
              <a:gd name="adj1" fmla="val 56876"/>
              <a:gd name="adj2" fmla="val 1356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2" descr="http://english.whiov.cas.cn/Research/Research_Progress/201407/W020140709366884796984.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6526" y="1357429"/>
            <a:ext cx="1594114" cy="1642771"/>
          </a:xfrm>
          <a:prstGeom prst="rect">
            <a:avLst/>
          </a:prstGeom>
          <a:noFill/>
          <a:extLst>
            <a:ext uri="{909E8E84-426E-40DD-AFC4-6F175D3DCCD1}">
              <a14:hiddenFill xmlns:a14="http://schemas.microsoft.com/office/drawing/2010/main">
                <a:solidFill>
                  <a:srgbClr val="FFFFFF"/>
                </a:solidFill>
              </a14:hiddenFill>
            </a:ext>
          </a:extLst>
        </p:spPr>
      </p:pic>
      <p:sp>
        <p:nvSpPr>
          <p:cNvPr id="68" name="Rounded Rectangular Callout 67"/>
          <p:cNvSpPr/>
          <p:nvPr/>
        </p:nvSpPr>
        <p:spPr>
          <a:xfrm>
            <a:off x="5887240" y="1081547"/>
            <a:ext cx="1460255" cy="457195"/>
          </a:xfrm>
          <a:prstGeom prst="wedgeRoundRectCallout">
            <a:avLst>
              <a:gd name="adj1" fmla="val -54620"/>
              <a:gd name="adj2" fmla="val 106945"/>
              <a:gd name="adj3" fmla="val 16667"/>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p:cNvGrpSpPr/>
          <p:nvPr/>
        </p:nvGrpSpPr>
        <p:grpSpPr>
          <a:xfrm>
            <a:off x="6028067" y="1157814"/>
            <a:ext cx="1194001" cy="304660"/>
            <a:chOff x="4079430" y="5989291"/>
            <a:chExt cx="1194001" cy="304660"/>
          </a:xfrm>
        </p:grpSpPr>
        <p:pic>
          <p:nvPicPr>
            <p:cNvPr id="6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430" y="5989292"/>
              <a:ext cx="649691" cy="304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23740" y="5989291"/>
              <a:ext cx="649691" cy="304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 name="Rounded Rectangle 5"/>
          <p:cNvSpPr/>
          <p:nvPr/>
        </p:nvSpPr>
        <p:spPr>
          <a:xfrm>
            <a:off x="4541537" y="5440658"/>
            <a:ext cx="3263181" cy="921694"/>
          </a:xfrm>
          <a:prstGeom prst="round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C00000"/>
                </a:solidFill>
              </a:rPr>
              <a:t>Not without bias, as bugs can still crack differentially</a:t>
            </a:r>
            <a:endParaRPr lang="en-US" dirty="0">
              <a:solidFill>
                <a:srgbClr val="C00000"/>
              </a:solidFill>
            </a:endParaRPr>
          </a:p>
        </p:txBody>
      </p:sp>
      <p:sp>
        <p:nvSpPr>
          <p:cNvPr id="63" name="Rounded Rectangle 62"/>
          <p:cNvSpPr/>
          <p:nvPr/>
        </p:nvSpPr>
        <p:spPr>
          <a:xfrm>
            <a:off x="8290536" y="5440658"/>
            <a:ext cx="3263181" cy="921694"/>
          </a:xfrm>
          <a:prstGeom prst="round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C00000"/>
                </a:solidFill>
              </a:rPr>
              <a:t>Each read probably came from a unique microbial cell</a:t>
            </a:r>
            <a:endParaRPr lang="en-US" dirty="0">
              <a:solidFill>
                <a:srgbClr val="C00000"/>
              </a:solidFill>
            </a:endParaRPr>
          </a:p>
        </p:txBody>
      </p:sp>
      <p:sp>
        <p:nvSpPr>
          <p:cNvPr id="64" name="Rounded Rectangle 63"/>
          <p:cNvSpPr/>
          <p:nvPr/>
        </p:nvSpPr>
        <p:spPr>
          <a:xfrm>
            <a:off x="792538" y="5440658"/>
            <a:ext cx="3263181" cy="921694"/>
          </a:xfrm>
          <a:prstGeom prst="round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C00000"/>
                </a:solidFill>
              </a:rPr>
              <a:t>THIS is a </a:t>
            </a:r>
            <a:r>
              <a:rPr lang="en-US" dirty="0" err="1" smtClean="0">
                <a:solidFill>
                  <a:srgbClr val="C00000"/>
                </a:solidFill>
              </a:rPr>
              <a:t>metagenome</a:t>
            </a:r>
            <a:endParaRPr lang="en-US" dirty="0">
              <a:solidFill>
                <a:srgbClr val="C00000"/>
              </a:solidFill>
            </a:endParaRPr>
          </a:p>
        </p:txBody>
      </p:sp>
    </p:spTree>
    <p:extLst>
      <p:ext uri="{BB962C8B-B14F-4D97-AF65-F5344CB8AC3E}">
        <p14:creationId xmlns:p14="http://schemas.microsoft.com/office/powerpoint/2010/main" val="183592397"/>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2. Databases:  Isolate genomes &amp; their genes/proteins</a:t>
            </a:r>
            <a:endParaRPr lang="en-US" sz="4000" dirty="0"/>
          </a:p>
        </p:txBody>
      </p:sp>
      <p:sp>
        <p:nvSpPr>
          <p:cNvPr id="4" name="Date Placeholder 3"/>
          <p:cNvSpPr>
            <a:spLocks noGrp="1"/>
          </p:cNvSpPr>
          <p:nvPr>
            <p:ph type="dt" sz="half" idx="10"/>
          </p:nvPr>
        </p:nvSpPr>
        <p:spPr/>
        <p:txBody>
          <a:bodyPr/>
          <a:lstStyle/>
          <a:p>
            <a:fld id="{149AB08A-B8FE-2744-A176-508EFC0AA4E9}" type="datetime1">
              <a:rPr lang="en-US" smtClean="0"/>
              <a:t>4/24/2019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8</a:t>
            </a:fld>
            <a:endParaRPr lang="en-US"/>
          </a:p>
        </p:txBody>
      </p:sp>
      <p:pic>
        <p:nvPicPr>
          <p:cNvPr id="20482" name="Picture 2" descr="http://english.whiov.cas.cn/Research/Research_Progress/201407/W0201407093668847969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343" y="1143025"/>
            <a:ext cx="3017487" cy="3109591"/>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216704" y="4208658"/>
            <a:ext cx="3106813" cy="1015663"/>
          </a:xfrm>
          <a:prstGeom prst="rect">
            <a:avLst/>
          </a:prstGeom>
        </p:spPr>
        <p:txBody>
          <a:bodyPr wrap="none">
            <a:spAutoFit/>
          </a:bodyPr>
          <a:lstStyle/>
          <a:p>
            <a:pPr algn="ctr"/>
            <a:r>
              <a:rPr lang="en-US" sz="2000" dirty="0" smtClean="0">
                <a:solidFill>
                  <a:schemeClr val="accent1"/>
                </a:solidFill>
                <a:effectLst>
                  <a:glow rad="127000">
                    <a:schemeClr val="bg1"/>
                  </a:glow>
                </a:effectLst>
              </a:rPr>
              <a:t>A typical microbial</a:t>
            </a:r>
          </a:p>
          <a:p>
            <a:pPr algn="ctr"/>
            <a:r>
              <a:rPr lang="en-US" sz="2000" dirty="0" smtClean="0">
                <a:solidFill>
                  <a:schemeClr val="accent1"/>
                </a:solidFill>
                <a:effectLst>
                  <a:glow rad="127000">
                    <a:schemeClr val="bg1"/>
                  </a:glow>
                </a:effectLst>
              </a:rPr>
              <a:t>genome contains </a:t>
            </a:r>
            <a:r>
              <a:rPr lang="en-US" sz="2000" dirty="0" smtClean="0">
                <a:solidFill>
                  <a:schemeClr val="accent1"/>
                </a:solidFill>
                <a:effectLst>
                  <a:glow rad="127000">
                    <a:schemeClr val="bg1"/>
                  </a:glow>
                </a:effectLst>
                <a:latin typeface="Cambria" pitchFamily="18" charset="0"/>
              </a:rPr>
              <a:t>~</a:t>
            </a:r>
            <a:r>
              <a:rPr lang="en-US" sz="2000" dirty="0" smtClean="0">
                <a:solidFill>
                  <a:schemeClr val="accent1"/>
                </a:solidFill>
                <a:effectLst>
                  <a:glow rad="127000">
                    <a:schemeClr val="bg1"/>
                  </a:glow>
                </a:effectLst>
              </a:rPr>
              <a:t>5 million</a:t>
            </a:r>
          </a:p>
          <a:p>
            <a:pPr algn="ctr"/>
            <a:r>
              <a:rPr lang="en-US" sz="2000" dirty="0">
                <a:solidFill>
                  <a:schemeClr val="accent1"/>
                </a:solidFill>
                <a:effectLst>
                  <a:glow rad="127000">
                    <a:schemeClr val="bg1"/>
                  </a:glow>
                </a:effectLst>
              </a:rPr>
              <a:t>n</a:t>
            </a:r>
            <a:r>
              <a:rPr lang="en-US" sz="2000" dirty="0" smtClean="0">
                <a:solidFill>
                  <a:schemeClr val="accent1"/>
                </a:solidFill>
                <a:effectLst>
                  <a:glow rad="127000">
                    <a:schemeClr val="bg1"/>
                  </a:glow>
                </a:effectLst>
              </a:rPr>
              <a:t>ucleotides (5 </a:t>
            </a:r>
            <a:r>
              <a:rPr lang="en-US" sz="2000" dirty="0" err="1" smtClean="0">
                <a:solidFill>
                  <a:schemeClr val="accent1"/>
                </a:solidFill>
                <a:effectLst>
                  <a:glow rad="127000">
                    <a:schemeClr val="bg1"/>
                  </a:glow>
                </a:effectLst>
              </a:rPr>
              <a:t>Mnt</a:t>
            </a:r>
            <a:r>
              <a:rPr lang="en-US" sz="2000" dirty="0" smtClean="0">
                <a:solidFill>
                  <a:schemeClr val="accent1"/>
                </a:solidFill>
                <a:effectLst>
                  <a:glow rad="127000">
                    <a:schemeClr val="bg1"/>
                  </a:glow>
                </a:effectLst>
              </a:rPr>
              <a:t>)</a:t>
            </a:r>
          </a:p>
        </p:txBody>
      </p:sp>
      <p:sp>
        <p:nvSpPr>
          <p:cNvPr id="34" name="Rectangle 33"/>
          <p:cNvSpPr/>
          <p:nvPr/>
        </p:nvSpPr>
        <p:spPr>
          <a:xfrm>
            <a:off x="3441338" y="4857670"/>
            <a:ext cx="4567404" cy="707886"/>
          </a:xfrm>
          <a:prstGeom prst="rect">
            <a:avLst/>
          </a:prstGeom>
        </p:spPr>
        <p:txBody>
          <a:bodyPr wrap="none">
            <a:spAutoFit/>
          </a:bodyPr>
          <a:lstStyle/>
          <a:p>
            <a:pPr algn="ctr"/>
            <a:r>
              <a:rPr lang="en-US" sz="2000" dirty="0" smtClean="0">
                <a:solidFill>
                  <a:schemeClr val="accent1"/>
                </a:solidFill>
                <a:effectLst>
                  <a:glow rad="127000">
                    <a:schemeClr val="bg1"/>
                  </a:glow>
                </a:effectLst>
              </a:rPr>
              <a:t>We have lots of microbial genomes (180K)</a:t>
            </a:r>
          </a:p>
          <a:p>
            <a:pPr algn="ctr"/>
            <a:r>
              <a:rPr lang="en-US" sz="2000" dirty="0">
                <a:solidFill>
                  <a:schemeClr val="accent1"/>
                </a:solidFill>
                <a:effectLst>
                  <a:glow rad="127000">
                    <a:schemeClr val="bg1"/>
                  </a:glow>
                </a:effectLst>
              </a:rPr>
              <a:t>Fewer unique species </a:t>
            </a:r>
            <a:r>
              <a:rPr lang="en-US" sz="2000" dirty="0" smtClean="0">
                <a:solidFill>
                  <a:schemeClr val="accent1"/>
                </a:solidFill>
                <a:effectLst>
                  <a:glow rad="127000">
                    <a:schemeClr val="bg1"/>
                  </a:glow>
                </a:effectLst>
              </a:rPr>
              <a:t>(40K)</a:t>
            </a:r>
            <a:endParaRPr lang="en-US" sz="2000" dirty="0">
              <a:solidFill>
                <a:schemeClr val="accent1"/>
              </a:solidFill>
              <a:effectLst>
                <a:glow rad="127000">
                  <a:schemeClr val="bg1"/>
                </a:glow>
              </a:effectLst>
            </a:endParaRPr>
          </a:p>
        </p:txBody>
      </p:sp>
      <p:sp>
        <p:nvSpPr>
          <p:cNvPr id="35" name="Rectangle 34"/>
          <p:cNvSpPr/>
          <p:nvPr/>
        </p:nvSpPr>
        <p:spPr>
          <a:xfrm>
            <a:off x="8149039" y="4343390"/>
            <a:ext cx="3707618" cy="707886"/>
          </a:xfrm>
          <a:prstGeom prst="rect">
            <a:avLst/>
          </a:prstGeom>
        </p:spPr>
        <p:txBody>
          <a:bodyPr wrap="none">
            <a:spAutoFit/>
          </a:bodyPr>
          <a:lstStyle/>
          <a:p>
            <a:pPr algn="ctr"/>
            <a:r>
              <a:rPr lang="en-US" sz="2000" dirty="0" smtClean="0">
                <a:solidFill>
                  <a:srgbClr val="C00000"/>
                </a:solidFill>
                <a:effectLst>
                  <a:glow rad="127000">
                    <a:schemeClr val="bg1"/>
                  </a:glow>
                </a:effectLst>
              </a:rPr>
              <a:t>Available genomes are biased</a:t>
            </a:r>
          </a:p>
          <a:p>
            <a:pPr algn="ctr"/>
            <a:r>
              <a:rPr lang="en-US" sz="2000" dirty="0" smtClean="0">
                <a:solidFill>
                  <a:srgbClr val="C00000"/>
                </a:solidFill>
                <a:effectLst>
                  <a:glow rad="127000">
                    <a:schemeClr val="bg1"/>
                  </a:glow>
                </a:effectLst>
              </a:rPr>
              <a:t>toward medically relevant species</a:t>
            </a:r>
          </a:p>
        </p:txBody>
      </p:sp>
      <p:sp>
        <p:nvSpPr>
          <p:cNvPr id="37" name="Rectangle 36"/>
          <p:cNvSpPr/>
          <p:nvPr/>
        </p:nvSpPr>
        <p:spPr>
          <a:xfrm>
            <a:off x="3277369" y="5555723"/>
            <a:ext cx="4832350" cy="707886"/>
          </a:xfrm>
          <a:prstGeom prst="rect">
            <a:avLst/>
          </a:prstGeom>
        </p:spPr>
        <p:txBody>
          <a:bodyPr wrap="none">
            <a:spAutoFit/>
          </a:bodyPr>
          <a:lstStyle/>
          <a:p>
            <a:pPr algn="ctr"/>
            <a:r>
              <a:rPr lang="en-US" sz="2000" i="1" dirty="0" smtClean="0">
                <a:solidFill>
                  <a:srgbClr val="C00000"/>
                </a:solidFill>
                <a:effectLst>
                  <a:glow rad="127000">
                    <a:schemeClr val="bg1"/>
                  </a:glow>
                </a:effectLst>
              </a:rPr>
              <a:t>No where near estimates of unique</a:t>
            </a:r>
          </a:p>
          <a:p>
            <a:pPr algn="ctr"/>
            <a:r>
              <a:rPr lang="en-US" sz="2000" i="1" dirty="0" smtClean="0">
                <a:solidFill>
                  <a:srgbClr val="C00000"/>
                </a:solidFill>
                <a:effectLst>
                  <a:glow rad="127000">
                    <a:schemeClr val="bg1"/>
                  </a:glow>
                </a:effectLst>
              </a:rPr>
              <a:t>species on Earth (millions? billions? trillions?)</a:t>
            </a:r>
            <a:endParaRPr lang="en-US" sz="2000" i="1" dirty="0">
              <a:solidFill>
                <a:srgbClr val="C00000"/>
              </a:solidFill>
              <a:effectLst>
                <a:glow rad="127000">
                  <a:schemeClr val="bg1"/>
                </a:glow>
              </a:effectLst>
            </a:endParaRPr>
          </a:p>
        </p:txBody>
      </p:sp>
      <p:sp>
        <p:nvSpPr>
          <p:cNvPr id="3" name="Rectangle 2"/>
          <p:cNvSpPr/>
          <p:nvPr/>
        </p:nvSpPr>
        <p:spPr>
          <a:xfrm>
            <a:off x="8595526" y="5102997"/>
            <a:ext cx="2956561" cy="646331"/>
          </a:xfrm>
          <a:prstGeom prst="rect">
            <a:avLst/>
          </a:prstGeom>
        </p:spPr>
        <p:txBody>
          <a:bodyPr wrap="square">
            <a:spAutoFit/>
          </a:bodyPr>
          <a:lstStyle/>
          <a:p>
            <a:pPr algn="ctr"/>
            <a:r>
              <a:rPr lang="en-US" dirty="0">
                <a:solidFill>
                  <a:schemeClr val="accent1"/>
                </a:solidFill>
                <a:effectLst>
                  <a:glow rad="127000">
                    <a:schemeClr val="bg1"/>
                  </a:glow>
                </a:effectLst>
              </a:rPr>
              <a:t>(</a:t>
            </a:r>
            <a:r>
              <a:rPr lang="en-US" i="1" dirty="0">
                <a:solidFill>
                  <a:schemeClr val="accent1"/>
                </a:solidFill>
                <a:effectLst>
                  <a:glow rad="127000">
                    <a:schemeClr val="bg1"/>
                  </a:glow>
                </a:effectLst>
              </a:rPr>
              <a:t>great if you’re studying the </a:t>
            </a:r>
          </a:p>
          <a:p>
            <a:pPr algn="ctr"/>
            <a:r>
              <a:rPr lang="en-US" i="1" dirty="0">
                <a:solidFill>
                  <a:schemeClr val="accent1"/>
                </a:solidFill>
                <a:effectLst>
                  <a:glow rad="127000">
                    <a:schemeClr val="bg1"/>
                  </a:glow>
                </a:effectLst>
              </a:rPr>
              <a:t>human microbiome</a:t>
            </a:r>
            <a:r>
              <a:rPr lang="en-US" dirty="0">
                <a:solidFill>
                  <a:schemeClr val="accent1"/>
                </a:solidFill>
                <a:effectLst>
                  <a:glow rad="127000">
                    <a:schemeClr val="bg1"/>
                  </a:glow>
                </a:effectLst>
              </a:rPr>
              <a:t>!)</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8713" y="1182688"/>
            <a:ext cx="3890311" cy="3601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3341" y="1265284"/>
            <a:ext cx="3646487" cy="311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55072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500"/>
                                        <p:tgtEl>
                                          <p:spTgt spid="2048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51"/>
                                        </p:tgtEl>
                                        <p:attrNameLst>
                                          <p:attrName>style.visibility</p:attrName>
                                        </p:attrNameLst>
                                      </p:cBhvr>
                                      <p:to>
                                        <p:strVal val="visible"/>
                                      </p:to>
                                    </p:set>
                                    <p:animEffect transition="in" filter="fade">
                                      <p:cBhvr>
                                        <p:cTn id="28" dur="500"/>
                                        <p:tgtEl>
                                          <p:spTgt spid="205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p:bldP spid="35" grpId="0"/>
      <p:bldP spid="37"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3. Search engines: Alignment and mapping</a:t>
            </a:r>
            <a:endParaRPr lang="en-US" sz="4000" dirty="0"/>
          </a:p>
        </p:txBody>
      </p:sp>
      <p:sp>
        <p:nvSpPr>
          <p:cNvPr id="4" name="Date Placeholder 3"/>
          <p:cNvSpPr>
            <a:spLocks noGrp="1"/>
          </p:cNvSpPr>
          <p:nvPr>
            <p:ph type="dt" sz="half" idx="10"/>
          </p:nvPr>
        </p:nvSpPr>
        <p:spPr/>
        <p:txBody>
          <a:bodyPr/>
          <a:lstStyle/>
          <a:p>
            <a:fld id="{149AB08A-B8FE-2744-A176-508EFC0AA4E9}" type="datetime1">
              <a:rPr lang="en-US" smtClean="0"/>
              <a:t>4/24/2019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9</a:t>
            </a:fld>
            <a:endParaRPr 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9878"/>
          <a:stretch/>
        </p:blipFill>
        <p:spPr bwMode="auto">
          <a:xfrm>
            <a:off x="4302971" y="1325899"/>
            <a:ext cx="3439673" cy="731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39973"/>
          <a:stretch/>
        </p:blipFill>
        <p:spPr bwMode="auto">
          <a:xfrm>
            <a:off x="523580" y="1325898"/>
            <a:ext cx="3244595" cy="851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descr="https://www.mun.ca/biology/scarr/Reading_Frames4.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4445" y="1082057"/>
            <a:ext cx="3657600" cy="121920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4111816" y="2301257"/>
            <a:ext cx="3821983" cy="1323439"/>
          </a:xfrm>
          <a:prstGeom prst="rect">
            <a:avLst/>
          </a:prstGeom>
        </p:spPr>
        <p:txBody>
          <a:bodyPr wrap="square">
            <a:spAutoFit/>
          </a:bodyPr>
          <a:lstStyle/>
          <a:p>
            <a:pPr algn="ctr"/>
            <a:r>
              <a:rPr lang="en-US" sz="2000" dirty="0" smtClean="0">
                <a:effectLst>
                  <a:glow rad="127000">
                    <a:schemeClr val="bg1"/>
                  </a:glow>
                </a:effectLst>
              </a:rPr>
              <a:t>A </a:t>
            </a:r>
            <a:r>
              <a:rPr lang="en-US" sz="2000" i="1" dirty="0" smtClean="0">
                <a:effectLst>
                  <a:glow rad="127000">
                    <a:schemeClr val="bg1"/>
                  </a:glow>
                </a:effectLst>
              </a:rPr>
              <a:t>nucleotide alignment</a:t>
            </a:r>
          </a:p>
          <a:p>
            <a:pPr algn="ctr"/>
            <a:r>
              <a:rPr lang="en-US" sz="2000" dirty="0" smtClean="0">
                <a:effectLst>
                  <a:glow rad="127000">
                    <a:schemeClr val="bg1"/>
                  </a:glow>
                </a:effectLst>
              </a:rPr>
              <a:t>maps homologous sites between the query and database sequences (inserting gaps to help)</a:t>
            </a:r>
            <a:endParaRPr lang="en-US" sz="2000" dirty="0">
              <a:effectLst>
                <a:glow rad="127000">
                  <a:schemeClr val="bg1"/>
                </a:glow>
              </a:effectLst>
            </a:endParaRPr>
          </a:p>
        </p:txBody>
      </p:sp>
      <p:sp>
        <p:nvSpPr>
          <p:cNvPr id="29" name="Rectangle 28"/>
          <p:cNvSpPr/>
          <p:nvPr/>
        </p:nvSpPr>
        <p:spPr>
          <a:xfrm>
            <a:off x="3992903" y="3794756"/>
            <a:ext cx="4059808" cy="923330"/>
          </a:xfrm>
          <a:prstGeom prst="rect">
            <a:avLst/>
          </a:prstGeom>
        </p:spPr>
        <p:txBody>
          <a:bodyPr wrap="square">
            <a:spAutoFit/>
          </a:bodyPr>
          <a:lstStyle/>
          <a:p>
            <a:pPr algn="ctr"/>
            <a:r>
              <a:rPr lang="en-US" u="sng" dirty="0" smtClean="0">
                <a:effectLst>
                  <a:glow rad="127000">
                    <a:schemeClr val="bg1"/>
                  </a:glow>
                </a:effectLst>
              </a:rPr>
              <a:t>Example Tools</a:t>
            </a:r>
          </a:p>
          <a:p>
            <a:pPr algn="ctr"/>
            <a:r>
              <a:rPr lang="en-US" i="1" dirty="0" err="1" smtClean="0">
                <a:effectLst>
                  <a:glow rad="127000">
                    <a:schemeClr val="bg1"/>
                  </a:glow>
                </a:effectLst>
              </a:rPr>
              <a:t>blastn</a:t>
            </a:r>
            <a:r>
              <a:rPr lang="en-US" dirty="0" smtClean="0">
                <a:effectLst>
                  <a:glow rad="127000">
                    <a:schemeClr val="bg1"/>
                  </a:glow>
                </a:effectLst>
              </a:rPr>
              <a:t> (for fewer, longer sequences)</a:t>
            </a:r>
          </a:p>
          <a:p>
            <a:pPr algn="ctr"/>
            <a:r>
              <a:rPr lang="en-US" i="1" dirty="0" smtClean="0">
                <a:effectLst>
                  <a:glow rad="127000">
                    <a:schemeClr val="bg1"/>
                  </a:glow>
                </a:effectLst>
              </a:rPr>
              <a:t>bowtie2</a:t>
            </a:r>
            <a:r>
              <a:rPr lang="en-US" dirty="0" smtClean="0">
                <a:effectLst>
                  <a:glow rad="127000">
                    <a:schemeClr val="bg1"/>
                  </a:glow>
                </a:effectLst>
              </a:rPr>
              <a:t>, </a:t>
            </a:r>
            <a:r>
              <a:rPr lang="en-US" i="1" dirty="0" err="1" smtClean="0">
                <a:effectLst>
                  <a:glow rad="127000">
                    <a:schemeClr val="bg1"/>
                  </a:glow>
                </a:effectLst>
              </a:rPr>
              <a:t>bwa-mem</a:t>
            </a:r>
            <a:r>
              <a:rPr lang="en-US" dirty="0" smtClean="0">
                <a:effectLst>
                  <a:glow rad="127000">
                    <a:schemeClr val="bg1"/>
                  </a:glow>
                </a:effectLst>
              </a:rPr>
              <a:t> (for short reads)</a:t>
            </a:r>
            <a:endParaRPr lang="en-US" dirty="0">
              <a:effectLst>
                <a:glow rad="127000">
                  <a:schemeClr val="bg1"/>
                </a:glow>
              </a:effectLst>
            </a:endParaRPr>
          </a:p>
        </p:txBody>
      </p:sp>
      <p:sp>
        <p:nvSpPr>
          <p:cNvPr id="31" name="Rectangle 30"/>
          <p:cNvSpPr/>
          <p:nvPr/>
        </p:nvSpPr>
        <p:spPr>
          <a:xfrm>
            <a:off x="7952254" y="2288439"/>
            <a:ext cx="3821983" cy="1323439"/>
          </a:xfrm>
          <a:prstGeom prst="rect">
            <a:avLst/>
          </a:prstGeom>
        </p:spPr>
        <p:txBody>
          <a:bodyPr wrap="square">
            <a:spAutoFit/>
          </a:bodyPr>
          <a:lstStyle/>
          <a:p>
            <a:pPr algn="ctr"/>
            <a:r>
              <a:rPr lang="en-US" sz="2000" dirty="0" smtClean="0">
                <a:effectLst>
                  <a:glow rad="127000">
                    <a:schemeClr val="bg1"/>
                  </a:glow>
                </a:effectLst>
              </a:rPr>
              <a:t>A </a:t>
            </a:r>
            <a:r>
              <a:rPr lang="en-US" sz="2000" i="1" dirty="0" smtClean="0">
                <a:effectLst>
                  <a:glow rad="127000">
                    <a:schemeClr val="bg1"/>
                  </a:glow>
                </a:effectLst>
              </a:rPr>
              <a:t>translated alignment</a:t>
            </a:r>
            <a:r>
              <a:rPr lang="en-US" sz="2000" dirty="0" smtClean="0">
                <a:effectLst>
                  <a:glow rad="127000">
                    <a:schemeClr val="bg1"/>
                  </a:glow>
                </a:effectLst>
              </a:rPr>
              <a:t> compares the 6 possible translations of a DNA sequence to a protein sequence database</a:t>
            </a:r>
          </a:p>
        </p:txBody>
      </p:sp>
      <p:sp>
        <p:nvSpPr>
          <p:cNvPr id="32" name="Rectangle 31"/>
          <p:cNvSpPr/>
          <p:nvPr/>
        </p:nvSpPr>
        <p:spPr>
          <a:xfrm>
            <a:off x="7833341" y="3794756"/>
            <a:ext cx="4059808" cy="923330"/>
          </a:xfrm>
          <a:prstGeom prst="rect">
            <a:avLst/>
          </a:prstGeom>
        </p:spPr>
        <p:txBody>
          <a:bodyPr wrap="square">
            <a:spAutoFit/>
          </a:bodyPr>
          <a:lstStyle/>
          <a:p>
            <a:pPr algn="ctr"/>
            <a:r>
              <a:rPr lang="en-US" u="sng" dirty="0" smtClean="0">
                <a:effectLst>
                  <a:glow rad="127000">
                    <a:schemeClr val="bg1"/>
                  </a:glow>
                </a:effectLst>
              </a:rPr>
              <a:t>Example Tools</a:t>
            </a:r>
          </a:p>
          <a:p>
            <a:pPr algn="ctr"/>
            <a:r>
              <a:rPr lang="en-US" i="1" dirty="0" err="1" smtClean="0">
                <a:effectLst>
                  <a:glow rad="127000">
                    <a:schemeClr val="bg1"/>
                  </a:glow>
                </a:effectLst>
              </a:rPr>
              <a:t>blastp</a:t>
            </a:r>
            <a:r>
              <a:rPr lang="en-US" dirty="0" smtClean="0">
                <a:effectLst>
                  <a:glow rad="127000">
                    <a:schemeClr val="bg1"/>
                  </a:glow>
                </a:effectLst>
              </a:rPr>
              <a:t> (classic but slow)</a:t>
            </a:r>
          </a:p>
          <a:p>
            <a:pPr algn="ctr"/>
            <a:r>
              <a:rPr lang="en-US" i="1" dirty="0" smtClean="0">
                <a:effectLst>
                  <a:glow rad="127000">
                    <a:schemeClr val="bg1"/>
                  </a:glow>
                </a:effectLst>
              </a:rPr>
              <a:t>DIAMOND, MMSeqs2 </a:t>
            </a:r>
            <a:r>
              <a:rPr lang="en-US" dirty="0" smtClean="0">
                <a:effectLst>
                  <a:glow rad="127000">
                    <a:schemeClr val="bg1"/>
                  </a:glow>
                </a:effectLst>
              </a:rPr>
              <a:t>(fast)</a:t>
            </a:r>
            <a:endParaRPr lang="en-US" dirty="0">
              <a:effectLst>
                <a:glow rad="127000">
                  <a:schemeClr val="bg1"/>
                </a:glow>
              </a:effectLst>
            </a:endParaRPr>
          </a:p>
        </p:txBody>
      </p:sp>
      <p:sp>
        <p:nvSpPr>
          <p:cNvPr id="33" name="Rectangle 32"/>
          <p:cNvSpPr/>
          <p:nvPr/>
        </p:nvSpPr>
        <p:spPr>
          <a:xfrm>
            <a:off x="234886" y="2331732"/>
            <a:ext cx="3821983" cy="1323439"/>
          </a:xfrm>
          <a:prstGeom prst="rect">
            <a:avLst/>
          </a:prstGeom>
        </p:spPr>
        <p:txBody>
          <a:bodyPr wrap="square">
            <a:spAutoFit/>
          </a:bodyPr>
          <a:lstStyle/>
          <a:p>
            <a:pPr algn="ctr"/>
            <a:r>
              <a:rPr lang="en-US" sz="2000" dirty="0" smtClean="0">
                <a:effectLst>
                  <a:glow rad="127000">
                    <a:schemeClr val="bg1"/>
                  </a:glow>
                </a:effectLst>
              </a:rPr>
              <a:t>A </a:t>
            </a:r>
            <a:r>
              <a:rPr lang="en-US" sz="2000" i="1" dirty="0" smtClean="0">
                <a:effectLst>
                  <a:glow rad="127000">
                    <a:schemeClr val="bg1"/>
                  </a:glow>
                </a:effectLst>
              </a:rPr>
              <a:t>read mapping</a:t>
            </a:r>
            <a:r>
              <a:rPr lang="en-US" sz="2000" dirty="0" smtClean="0">
                <a:effectLst>
                  <a:glow rad="127000">
                    <a:schemeClr val="bg1"/>
                  </a:glow>
                </a:effectLst>
              </a:rPr>
              <a:t> places reads into source sequences without using alignment (usually based on overlap of </a:t>
            </a:r>
            <a:r>
              <a:rPr lang="en-US" sz="2000" i="1" dirty="0" smtClean="0">
                <a:effectLst>
                  <a:glow rad="127000">
                    <a:schemeClr val="bg1"/>
                  </a:glow>
                </a:effectLst>
              </a:rPr>
              <a:t>k</a:t>
            </a:r>
            <a:r>
              <a:rPr lang="en-US" sz="2000" dirty="0" smtClean="0">
                <a:effectLst>
                  <a:glow rad="127000">
                    <a:schemeClr val="bg1"/>
                  </a:glow>
                </a:effectLst>
              </a:rPr>
              <a:t>-</a:t>
            </a:r>
            <a:r>
              <a:rPr lang="en-US" sz="2000" dirty="0" err="1" smtClean="0">
                <a:effectLst>
                  <a:glow rad="127000">
                    <a:schemeClr val="bg1"/>
                  </a:glow>
                </a:effectLst>
              </a:rPr>
              <a:t>mer</a:t>
            </a:r>
            <a:r>
              <a:rPr lang="en-US" sz="2000" dirty="0" smtClean="0">
                <a:effectLst>
                  <a:glow rad="127000">
                    <a:schemeClr val="bg1"/>
                  </a:glow>
                </a:effectLst>
              </a:rPr>
              <a:t> words)</a:t>
            </a:r>
            <a:endParaRPr lang="en-US" sz="2000" dirty="0">
              <a:effectLst>
                <a:glow rad="127000">
                  <a:schemeClr val="bg1"/>
                </a:glow>
              </a:effectLst>
            </a:endParaRPr>
          </a:p>
        </p:txBody>
      </p:sp>
      <p:sp>
        <p:nvSpPr>
          <p:cNvPr id="36" name="Rectangle 35"/>
          <p:cNvSpPr/>
          <p:nvPr/>
        </p:nvSpPr>
        <p:spPr>
          <a:xfrm>
            <a:off x="115973" y="3794756"/>
            <a:ext cx="4059808" cy="923330"/>
          </a:xfrm>
          <a:prstGeom prst="rect">
            <a:avLst/>
          </a:prstGeom>
        </p:spPr>
        <p:txBody>
          <a:bodyPr wrap="square">
            <a:spAutoFit/>
          </a:bodyPr>
          <a:lstStyle/>
          <a:p>
            <a:pPr algn="ctr"/>
            <a:r>
              <a:rPr lang="en-US" u="sng" dirty="0" smtClean="0">
                <a:effectLst>
                  <a:glow rad="127000">
                    <a:schemeClr val="bg1"/>
                  </a:glow>
                </a:effectLst>
              </a:rPr>
              <a:t>Example Tools</a:t>
            </a:r>
          </a:p>
          <a:p>
            <a:pPr algn="ctr"/>
            <a:r>
              <a:rPr lang="en-US" i="1" dirty="0" err="1" smtClean="0">
                <a:effectLst>
                  <a:glow rad="127000">
                    <a:schemeClr val="bg1"/>
                  </a:glow>
                </a:effectLst>
              </a:rPr>
              <a:t>Kallisto</a:t>
            </a:r>
            <a:r>
              <a:rPr lang="en-US" i="1" dirty="0" smtClean="0">
                <a:effectLst>
                  <a:glow rad="127000">
                    <a:schemeClr val="bg1"/>
                  </a:glow>
                </a:effectLst>
              </a:rPr>
              <a:t>, Salmon (general mappers)</a:t>
            </a:r>
          </a:p>
          <a:p>
            <a:pPr algn="ctr"/>
            <a:r>
              <a:rPr lang="en-US" i="1" dirty="0" smtClean="0">
                <a:effectLst>
                  <a:glow rad="127000">
                    <a:schemeClr val="bg1"/>
                  </a:glow>
                </a:effectLst>
              </a:rPr>
              <a:t>Clark, Kraken (taxonomic </a:t>
            </a:r>
            <a:r>
              <a:rPr lang="en-US" i="1" dirty="0" err="1" smtClean="0">
                <a:effectLst>
                  <a:glow rad="127000">
                    <a:schemeClr val="bg1"/>
                  </a:glow>
                </a:effectLst>
              </a:rPr>
              <a:t>binners</a:t>
            </a:r>
            <a:r>
              <a:rPr lang="en-US" i="1" dirty="0" smtClean="0">
                <a:effectLst>
                  <a:glow rad="127000">
                    <a:schemeClr val="bg1"/>
                  </a:glow>
                </a:effectLst>
              </a:rPr>
              <a:t>)</a:t>
            </a:r>
            <a:endParaRPr lang="en-US" dirty="0">
              <a:effectLst>
                <a:glow rad="127000">
                  <a:schemeClr val="bg1"/>
                </a:glow>
              </a:effectLst>
            </a:endParaRPr>
          </a:p>
        </p:txBody>
      </p:sp>
      <p:pic>
        <p:nvPicPr>
          <p:cNvPr id="38" name="Picture 2" descr="F:\[BIOINFORMATICS]\ARCHIVES\dna.gif"/>
          <p:cNvPicPr>
            <a:picLocks noChangeAspect="1" noChangeArrowheads="1"/>
          </p:cNvPicPr>
          <p:nvPr/>
        </p:nvPicPr>
        <p:blipFill>
          <a:blip r:embed="rId5" cstate="print"/>
          <a:srcRect/>
          <a:stretch>
            <a:fillRect/>
          </a:stretch>
        </p:blipFill>
        <p:spPr bwMode="auto">
          <a:xfrm>
            <a:off x="10544727" y="137195"/>
            <a:ext cx="1494808" cy="595757"/>
          </a:xfrm>
          <a:prstGeom prst="rect">
            <a:avLst/>
          </a:prstGeom>
          <a:noFill/>
          <a:ln w="9525">
            <a:noFill/>
            <a:miter lim="800000"/>
            <a:headEnd/>
            <a:tailEnd/>
          </a:ln>
        </p:spPr>
      </p:pic>
      <p:graphicFrame>
        <p:nvGraphicFramePr>
          <p:cNvPr id="6" name="Table 5"/>
          <p:cNvGraphicFramePr>
            <a:graphicFrameLocks noGrp="1"/>
          </p:cNvGraphicFramePr>
          <p:nvPr>
            <p:extLst>
              <p:ext uri="{D42A27DB-BD31-4B8C-83A1-F6EECF244321}">
                <p14:modId xmlns:p14="http://schemas.microsoft.com/office/powerpoint/2010/main" val="2387308691"/>
              </p:ext>
            </p:extLst>
          </p:nvPr>
        </p:nvGraphicFramePr>
        <p:xfrm>
          <a:off x="335343" y="5074902"/>
          <a:ext cx="3840438" cy="1112520"/>
        </p:xfrm>
        <a:graphic>
          <a:graphicData uri="http://schemas.openxmlformats.org/drawingml/2006/table">
            <a:tbl>
              <a:tblPr firstRow="1" bandRow="1">
                <a:tableStyleId>{5C22544A-7EE6-4342-B048-85BDC9FD1C3A}</a:tableStyleId>
              </a:tblPr>
              <a:tblGrid>
                <a:gridCol w="3840438"/>
              </a:tblGrid>
              <a:tr h="370840">
                <a:tc>
                  <a:txBody>
                    <a:bodyPr/>
                    <a:lstStyle/>
                    <a:p>
                      <a:pPr algn="l"/>
                      <a:r>
                        <a:rPr lang="en-US" b="1" i="1" dirty="0" smtClean="0">
                          <a:solidFill>
                            <a:schemeClr val="accent1"/>
                          </a:solidFill>
                        </a:rPr>
                        <a:t>Faster</a:t>
                      </a:r>
                      <a:endParaRPr lang="en-US" b="1" i="1" dirty="0">
                        <a:solidFill>
                          <a:schemeClr val="accent1"/>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l"/>
                      <a:r>
                        <a:rPr lang="en-US" b="1" i="1" dirty="0" smtClean="0">
                          <a:solidFill>
                            <a:schemeClr val="accent1"/>
                          </a:solidFill>
                        </a:rPr>
                        <a:t>More specific (fewer</a:t>
                      </a:r>
                      <a:r>
                        <a:rPr lang="en-US" b="1" i="1" baseline="0" dirty="0" smtClean="0">
                          <a:solidFill>
                            <a:schemeClr val="accent1"/>
                          </a:solidFill>
                        </a:rPr>
                        <a:t> false positives)</a:t>
                      </a:r>
                      <a:endParaRPr lang="en-US" b="1" i="1" dirty="0">
                        <a:solidFill>
                          <a:schemeClr val="accent1"/>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l"/>
                      <a:r>
                        <a:rPr lang="en-US" b="1" i="1" dirty="0" smtClean="0">
                          <a:solidFill>
                            <a:srgbClr val="FF0000"/>
                          </a:solidFill>
                        </a:rPr>
                        <a:t>Less</a:t>
                      </a:r>
                      <a:r>
                        <a:rPr lang="en-US" b="1" i="1" baseline="0" dirty="0" smtClean="0">
                          <a:solidFill>
                            <a:srgbClr val="FF0000"/>
                          </a:solidFill>
                        </a:rPr>
                        <a:t> sensitive (more false negatives)</a:t>
                      </a:r>
                      <a:endParaRPr lang="en-US" b="1" i="1" dirty="0">
                        <a:solidFill>
                          <a:srgbClr val="FF0000"/>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40" name="Table 39"/>
          <p:cNvGraphicFramePr>
            <a:graphicFrameLocks noGrp="1"/>
          </p:cNvGraphicFramePr>
          <p:nvPr>
            <p:extLst>
              <p:ext uri="{D42A27DB-BD31-4B8C-83A1-F6EECF244321}">
                <p14:modId xmlns:p14="http://schemas.microsoft.com/office/powerpoint/2010/main" val="43187375"/>
              </p:ext>
            </p:extLst>
          </p:nvPr>
        </p:nvGraphicFramePr>
        <p:xfrm>
          <a:off x="7924780" y="5074902"/>
          <a:ext cx="3840438" cy="1112520"/>
        </p:xfrm>
        <a:graphic>
          <a:graphicData uri="http://schemas.openxmlformats.org/drawingml/2006/table">
            <a:tbl>
              <a:tblPr firstRow="1" bandRow="1">
                <a:tableStyleId>{5C22544A-7EE6-4342-B048-85BDC9FD1C3A}</a:tableStyleId>
              </a:tblPr>
              <a:tblGrid>
                <a:gridCol w="3840438"/>
              </a:tblGrid>
              <a:tr h="370840">
                <a:tc>
                  <a:txBody>
                    <a:bodyPr/>
                    <a:lstStyle/>
                    <a:p>
                      <a:pPr algn="r"/>
                      <a:r>
                        <a:rPr lang="en-US" b="1" i="1" dirty="0" smtClean="0">
                          <a:solidFill>
                            <a:srgbClr val="FF0000"/>
                          </a:solidFill>
                        </a:rPr>
                        <a:t>Slower</a:t>
                      </a:r>
                      <a:endParaRPr lang="en-US" b="1" i="1" dirty="0">
                        <a:solidFill>
                          <a:srgbClr val="FF0000"/>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r"/>
                      <a:r>
                        <a:rPr lang="en-US" b="1" i="1" dirty="0" smtClean="0">
                          <a:solidFill>
                            <a:srgbClr val="FF0000"/>
                          </a:solidFill>
                        </a:rPr>
                        <a:t>Less specific (more </a:t>
                      </a:r>
                      <a:r>
                        <a:rPr lang="en-US" b="1" i="1" baseline="0" dirty="0" smtClean="0">
                          <a:solidFill>
                            <a:srgbClr val="FF0000"/>
                          </a:solidFill>
                        </a:rPr>
                        <a:t>false positives)</a:t>
                      </a:r>
                      <a:endParaRPr lang="en-US" b="1" i="1" dirty="0">
                        <a:solidFill>
                          <a:srgbClr val="FF0000"/>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r"/>
                      <a:r>
                        <a:rPr lang="en-US" b="1" i="1" dirty="0" smtClean="0">
                          <a:solidFill>
                            <a:schemeClr val="accent1"/>
                          </a:solidFill>
                        </a:rPr>
                        <a:t>More</a:t>
                      </a:r>
                      <a:r>
                        <a:rPr lang="en-US" b="1" i="1" baseline="0" dirty="0" smtClean="0">
                          <a:solidFill>
                            <a:schemeClr val="accent1"/>
                          </a:solidFill>
                        </a:rPr>
                        <a:t> sensitive (fewer false negatives)</a:t>
                      </a:r>
                      <a:endParaRPr lang="en-US" b="1" i="1" dirty="0">
                        <a:solidFill>
                          <a:schemeClr val="accent1"/>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Left-Right Arrow 6"/>
          <p:cNvSpPr/>
          <p:nvPr/>
        </p:nvSpPr>
        <p:spPr>
          <a:xfrm>
            <a:off x="4742661" y="5349219"/>
            <a:ext cx="2560292" cy="640073"/>
          </a:xfrm>
          <a:prstGeom prst="leftRightArrow">
            <a:avLst>
              <a:gd name="adj1" fmla="val 68519"/>
              <a:gd name="adj2"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Trade-offs</a:t>
            </a:r>
            <a:endParaRPr lang="en-US" dirty="0"/>
          </a:p>
        </p:txBody>
      </p:sp>
    </p:spTree>
    <p:extLst>
      <p:ext uri="{BB962C8B-B14F-4D97-AF65-F5344CB8AC3E}">
        <p14:creationId xmlns:p14="http://schemas.microsoft.com/office/powerpoint/2010/main" val="34308148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077"/>
                                        </p:tgtEl>
                                        <p:attrNameLst>
                                          <p:attrName>style.visibility</p:attrName>
                                        </p:attrNameLst>
                                      </p:cBhvr>
                                      <p:to>
                                        <p:strVal val="visible"/>
                                      </p:to>
                                    </p:set>
                                    <p:animEffect transition="in" filter="fade">
                                      <p:cBhvr>
                                        <p:cTn id="20" dur="500"/>
                                        <p:tgtEl>
                                          <p:spTgt spid="307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075"/>
                                        </p:tgtEl>
                                        <p:attrNameLst>
                                          <p:attrName>style.visibility</p:attrName>
                                        </p:attrNameLst>
                                      </p:cBhvr>
                                      <p:to>
                                        <p:strVal val="visible"/>
                                      </p:to>
                                    </p:set>
                                    <p:animEffect transition="in" filter="fade">
                                      <p:cBhvr>
                                        <p:cTn id="35" dur="500"/>
                                        <p:tgtEl>
                                          <p:spTgt spid="307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500"/>
                                        <p:tgtEl>
                                          <p:spTgt spid="4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1" grpId="0"/>
      <p:bldP spid="32" grpId="0"/>
      <p:bldP spid="33" grpId="0"/>
      <p:bldP spid="36" grpId="0"/>
      <p:bldP spid="7" grpId="0" animBg="1"/>
    </p:bldLst>
  </p:timing>
</p:sld>
</file>

<file path=ppt/theme/theme1.xml><?xml version="1.0" encoding="utf-8"?>
<a:theme xmlns:a="http://schemas.openxmlformats.org/drawingml/2006/main" name="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emplate.potx" id="{C45E4124-DA99-1A43-8055-4E333AA50834}" vid="{58D7D9E8-718A-B446-ACCE-02EB861CA97B}"/>
    </a:ext>
  </a:extLst>
</a:theme>
</file>

<file path=ppt/theme/theme2.xml><?xml version="1.0" encoding="utf-8"?>
<a:theme xmlns:a="http://schemas.openxmlformats.org/drawingml/2006/main" name="2_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emplate.potx" id="{C45E4124-DA99-1A43-8055-4E333AA50834}" vid="{58D7D9E8-718A-B446-ACCE-02EB861CA97B}"/>
    </a:ext>
  </a:extLst>
</a:theme>
</file>

<file path=ppt/theme/theme3.xml><?xml version="1.0" encoding="utf-8"?>
<a:theme xmlns:a="http://schemas.openxmlformats.org/drawingml/2006/main" name="4_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emplate.potx" id="{C45E4124-DA99-1A43-8055-4E333AA50834}" vid="{58D7D9E8-718A-B446-ACCE-02EB861CA97B}"/>
    </a:ext>
  </a:extLst>
</a:theme>
</file>

<file path=ppt/theme/theme4.xml><?xml version="1.0" encoding="utf-8"?>
<a:theme xmlns:a="http://schemas.openxmlformats.org/drawingml/2006/main" name="1_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emplate.potx" id="{C45E4124-DA99-1A43-8055-4E333AA50834}" vid="{58D7D9E8-718A-B446-ACCE-02EB861CA97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Template>
  <TotalTime>2898</TotalTime>
  <Words>3549</Words>
  <Application>Microsoft Office PowerPoint</Application>
  <PresentationFormat>Custom</PresentationFormat>
  <Paragraphs>914</Paragraphs>
  <Slides>65</Slides>
  <Notes>19</Notes>
  <HiddenSlides>0</HiddenSlides>
  <MMClips>0</MMClips>
  <ScaleCrop>false</ScaleCrop>
  <HeadingPairs>
    <vt:vector size="4" baseType="variant">
      <vt:variant>
        <vt:lpstr>Theme</vt:lpstr>
      </vt:variant>
      <vt:variant>
        <vt:i4>4</vt:i4>
      </vt:variant>
      <vt:variant>
        <vt:lpstr>Slide Titles</vt:lpstr>
      </vt:variant>
      <vt:variant>
        <vt:i4>65</vt:i4>
      </vt:variant>
    </vt:vector>
  </HeadingPairs>
  <TitlesOfParts>
    <vt:vector size="69" baseType="lpstr">
      <vt:lpstr>template</vt:lpstr>
      <vt:lpstr>2_template</vt:lpstr>
      <vt:lpstr>4_template</vt:lpstr>
      <vt:lpstr>1_template</vt:lpstr>
      <vt:lpstr>Shotgun meta’omics</vt:lpstr>
      <vt:lpstr>Summary</vt:lpstr>
      <vt:lpstr>Profiling microbial communities by sequencing</vt:lpstr>
      <vt:lpstr>Profiling microbial communities by sequencing</vt:lpstr>
      <vt:lpstr>Comparing biological sequences</vt:lpstr>
      <vt:lpstr>Profiling meta’omes by homology-based search</vt:lpstr>
      <vt:lpstr>1. Queries: meta’omic shotgun sequencing reads</vt:lpstr>
      <vt:lpstr>2. Databases:  Isolate genomes &amp; their genes/proteins</vt:lpstr>
      <vt:lpstr>3. Search engines: Alignment and mapping</vt:lpstr>
      <vt:lpstr>Analysis workflow</vt:lpstr>
      <vt:lpstr>PowerPoint Presentation</vt:lpstr>
      <vt:lpstr>Standard search/mapping approaches won’t work</vt:lpstr>
      <vt:lpstr>Key concepts: curation and coverage</vt:lpstr>
      <vt:lpstr>Upstream “indexing” for efficient search (MetaPhlAn)</vt:lpstr>
      <vt:lpstr>The NIH Human Microbiome Project (HMP1)</vt:lpstr>
      <vt:lpstr>Ecology of ~700 human microbiome samples (HMP)</vt:lpstr>
      <vt:lpstr>Taxonomic binning of metagenomic reads</vt:lpstr>
      <vt:lpstr>PowerPoint Presentation</vt:lpstr>
      <vt:lpstr>Gene-level strain profiling</vt:lpstr>
      <vt:lpstr>Nucleotide-level strain profiling (haplotype calling)</vt:lpstr>
      <vt:lpstr>Nucleotide-level strain profiling (haplotype calling)</vt:lpstr>
      <vt:lpstr>Nucleotide-level strain profiling (haplotype calling)</vt:lpstr>
      <vt:lpstr>PowerPoint Presentation</vt:lpstr>
      <vt:lpstr>Functional profiling by translated search</vt:lpstr>
      <vt:lpstr>But translated search is slow, so use a tiered approach</vt:lpstr>
      <vt:lpstr>Tiered search performance on the human microbiome</vt:lpstr>
      <vt:lpstr>Summing reads over gene families and species</vt:lpstr>
      <vt:lpstr>Regrouping genes to pathways/modules</vt:lpstr>
      <vt:lpstr>Function tends to be more conserved than taxonomy</vt:lpstr>
      <vt:lpstr>Core functions of the human microbiome</vt:lpstr>
      <vt:lpstr>Core functions of the human microbiome</vt:lpstr>
      <vt:lpstr>Core functions of the human microbiome</vt:lpstr>
      <vt:lpstr>Four pathways with different stratified contributions</vt:lpstr>
      <vt:lpstr>PowerPoint Presentation</vt:lpstr>
      <vt:lpstr>From functional potential to activity</vt:lpstr>
      <vt:lpstr>From functional potential to activity</vt:lpstr>
      <vt:lpstr>From functional potential to activity</vt:lpstr>
      <vt:lpstr>From functional potential to activity</vt:lpstr>
      <vt:lpstr>From functional potential to activity</vt:lpstr>
      <vt:lpstr>From functional potential to activity</vt:lpstr>
      <vt:lpstr>PowerPoint Presentation</vt:lpstr>
      <vt:lpstr>All roads lead to abundance tables</vt:lpstr>
      <vt:lpstr>Mapping vs. assembly</vt:lpstr>
      <vt:lpstr>Amplicons vs. mapping vs. assembly</vt:lpstr>
      <vt:lpstr>Summary</vt:lpstr>
      <vt:lpstr>PowerPoint Presentation</vt:lpstr>
      <vt:lpstr>Properties of microbiome data (abundance tables)</vt:lpstr>
      <vt:lpstr>Why microbiome data are compositional</vt:lpstr>
      <vt:lpstr>Why microbiome data are compositional</vt:lpstr>
      <vt:lpstr>Why microbiome data are structured: taxonomy</vt:lpstr>
      <vt:lpstr>Why microbiome data are structured: contributions</vt:lpstr>
      <vt:lpstr>PowerPoint Presentation</vt:lpstr>
      <vt:lpstr>PowerPoint Presentation</vt:lpstr>
      <vt:lpstr>PowerPoint Presentation</vt:lpstr>
      <vt:lpstr>PowerPoint Presentation</vt:lpstr>
      <vt:lpstr>Temporal dynamics of microbial features</vt:lpstr>
      <vt:lpstr>Temporal dynamics of microbial species in the gut</vt:lpstr>
      <vt:lpstr>Multi’omic association (IBD example)</vt:lpstr>
      <vt:lpstr>Multi’omic association (IBD example)</vt:lpstr>
      <vt:lpstr>Ecological interaction networks</vt:lpstr>
      <vt:lpstr>Compositionality induces spurious associations</vt:lpstr>
      <vt:lpstr>(Compositionality-adjusted) Ecological interaction networks</vt:lpstr>
      <vt:lpstr>Summary</vt:lpstr>
      <vt:lpstr>PowerPoint Presentation</vt:lpstr>
      <vt:lpstr>Profiling microbial communities by sequencing</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Genomic Data Manipulation</dc:title>
  <dc:creator>Curtis Huttenhower</dc:creator>
  <cp:lastModifiedBy>Eric Franzosa</cp:lastModifiedBy>
  <cp:revision>1541</cp:revision>
  <dcterms:created xsi:type="dcterms:W3CDTF">2017-01-05T15:59:06Z</dcterms:created>
  <dcterms:modified xsi:type="dcterms:W3CDTF">2019-04-24T16:01:21Z</dcterms:modified>
</cp:coreProperties>
</file>