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8" r:id="rId2"/>
    <p:sldId id="468" r:id="rId3"/>
    <p:sldId id="472" r:id="rId4"/>
    <p:sldId id="462" r:id="rId5"/>
    <p:sldId id="463" r:id="rId6"/>
    <p:sldId id="492" r:id="rId7"/>
    <p:sldId id="473" r:id="rId8"/>
    <p:sldId id="500" r:id="rId9"/>
    <p:sldId id="493" r:id="rId10"/>
    <p:sldId id="412" r:id="rId11"/>
    <p:sldId id="410" r:id="rId12"/>
    <p:sldId id="495" r:id="rId13"/>
    <p:sldId id="496" r:id="rId14"/>
    <p:sldId id="497" r:id="rId15"/>
    <p:sldId id="498" r:id="rId16"/>
    <p:sldId id="499" r:id="rId17"/>
    <p:sldId id="502" r:id="rId18"/>
    <p:sldId id="501" r:id="rId19"/>
    <p:sldId id="503" r:id="rId20"/>
    <p:sldId id="504" r:id="rId21"/>
    <p:sldId id="505" r:id="rId22"/>
    <p:sldId id="506" r:id="rId23"/>
    <p:sldId id="507" r:id="rId24"/>
    <p:sldId id="508" r:id="rId25"/>
    <p:sldId id="343" r:id="rId26"/>
    <p:sldId id="349" r:id="rId27"/>
    <p:sldId id="350" r:id="rId28"/>
    <p:sldId id="293" r:id="rId29"/>
    <p:sldId id="270" r:id="rId30"/>
    <p:sldId id="367" r:id="rId31"/>
    <p:sldId id="335" r:id="rId32"/>
    <p:sldId id="357" r:id="rId33"/>
    <p:sldId id="314" r:id="rId34"/>
    <p:sldId id="4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AB70"/>
    <a:srgbClr val="832B21"/>
    <a:srgbClr val="FFFFFF"/>
    <a:srgbClr val="FDFEFE"/>
    <a:srgbClr val="FEFFFE"/>
    <a:srgbClr val="FCFDFD"/>
    <a:srgbClr val="F6FAFC"/>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p:restoredTop sz="94737"/>
  </p:normalViewPr>
  <p:slideViewPr>
    <p:cSldViewPr snapToGrid="0" snapToObjects="1" showGuides="1">
      <p:cViewPr varScale="1">
        <p:scale>
          <a:sx n="78" d="100"/>
          <a:sy n="78" d="100"/>
        </p:scale>
        <p:origin x="1576"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7F7CC-9B3E-7149-B1F3-3A385E09258F}" type="datetimeFigureOut">
              <a:rPr lang="en-US" smtClean="0"/>
              <a:t>4/29/19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686A9-7FAF-8641-935A-0FF8A4487F95}" type="slidenum">
              <a:rPr lang="en-US" smtClean="0"/>
              <a:t>‹#›</a:t>
            </a:fld>
            <a:endParaRPr lang="en-US"/>
          </a:p>
        </p:txBody>
      </p:sp>
    </p:spTree>
    <p:extLst>
      <p:ext uri="{BB962C8B-B14F-4D97-AF65-F5344CB8AC3E}">
        <p14:creationId xmlns:p14="http://schemas.microsoft.com/office/powerpoint/2010/main" val="42034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686A9-7FAF-8641-935A-0FF8A4487F95}" type="slidenum">
              <a:rPr lang="en-US" smtClean="0"/>
              <a:t>1</a:t>
            </a:fld>
            <a:endParaRPr lang="en-US"/>
          </a:p>
        </p:txBody>
      </p:sp>
    </p:spTree>
    <p:extLst>
      <p:ext uri="{BB962C8B-B14F-4D97-AF65-F5344CB8AC3E}">
        <p14:creationId xmlns:p14="http://schemas.microsoft.com/office/powerpoint/2010/main" val="421677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5B80F561-11F2-854F-AC34-E0154300E5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BD6E8B2-6A6F-5B4D-8AA5-AA6C756AD220}" type="slidenum">
              <a:rPr lang="en-US" altLang="en-US" smtClean="0">
                <a:latin typeface="Arial" panose="020B0604020202020204" pitchFamily="34" charset="0"/>
              </a:rPr>
              <a:pPr/>
              <a:t>4</a:t>
            </a:fld>
            <a:endParaRPr lang="en-US" altLang="en-US">
              <a:latin typeface="Arial" panose="020B0604020202020204" pitchFamily="34" charset="0"/>
            </a:endParaRPr>
          </a:p>
        </p:txBody>
      </p:sp>
      <p:sp>
        <p:nvSpPr>
          <p:cNvPr id="115714" name="Rectangle 2">
            <a:extLst>
              <a:ext uri="{FF2B5EF4-FFF2-40B4-BE49-F238E27FC236}">
                <a16:creationId xmlns:a16="http://schemas.microsoft.com/office/drawing/2014/main" id="{3D191C6B-DB56-D546-BEB5-F559B99B5BD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AB099E2F-D38A-7B4A-9A46-C49DA4DB42C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T-bet is on human chrosome 17 and mu chromosome 11</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2189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1CC1FB2-86A0-DA49-BEEE-85834C2F85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E711F3D-6063-664D-82D6-DDA2F979C5BF}" type="slidenum">
              <a:rPr lang="en-US" altLang="en-US" smtClean="0">
                <a:latin typeface="Arial" panose="020B0604020202020204" pitchFamily="34" charset="0"/>
              </a:rPr>
              <a:pPr/>
              <a:t>5</a:t>
            </a:fld>
            <a:endParaRPr lang="en-US" altLang="en-US">
              <a:latin typeface="Arial" panose="020B0604020202020204" pitchFamily="34" charset="0"/>
            </a:endParaRPr>
          </a:p>
        </p:txBody>
      </p:sp>
      <p:sp>
        <p:nvSpPr>
          <p:cNvPr id="117762" name="Rectangle 2">
            <a:extLst>
              <a:ext uri="{FF2B5EF4-FFF2-40B4-BE49-F238E27FC236}">
                <a16:creationId xmlns:a16="http://schemas.microsoft.com/office/drawing/2014/main" id="{96725303-33AE-F04C-A91B-98803E8E92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3" name="Rectangle 3">
            <a:extLst>
              <a:ext uri="{FF2B5EF4-FFF2-40B4-BE49-F238E27FC236}">
                <a16:creationId xmlns:a16="http://schemas.microsoft.com/office/drawing/2014/main" id="{5B9E3850-76F3-4748-B028-79651725B13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5930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1CC1FB2-86A0-DA49-BEEE-85834C2F85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E711F3D-6063-664D-82D6-DDA2F979C5BF}" type="slidenum">
              <a:rPr lang="en-US" altLang="en-US" smtClean="0">
                <a:latin typeface="Arial" panose="020B0604020202020204" pitchFamily="34" charset="0"/>
              </a:rPr>
              <a:pPr/>
              <a:t>6</a:t>
            </a:fld>
            <a:endParaRPr lang="en-US" altLang="en-US">
              <a:latin typeface="Arial" panose="020B0604020202020204" pitchFamily="34" charset="0"/>
            </a:endParaRPr>
          </a:p>
        </p:txBody>
      </p:sp>
      <p:sp>
        <p:nvSpPr>
          <p:cNvPr id="117762" name="Rectangle 2">
            <a:extLst>
              <a:ext uri="{FF2B5EF4-FFF2-40B4-BE49-F238E27FC236}">
                <a16:creationId xmlns:a16="http://schemas.microsoft.com/office/drawing/2014/main" id="{96725303-33AE-F04C-A91B-98803E8E92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3" name="Rectangle 3">
            <a:extLst>
              <a:ext uri="{FF2B5EF4-FFF2-40B4-BE49-F238E27FC236}">
                <a16:creationId xmlns:a16="http://schemas.microsoft.com/office/drawing/2014/main" id="{5B9E3850-76F3-4748-B028-79651725B13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177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31F0FA-C3E9-4A1D-A750-38555A4324C2}" type="slidenum">
              <a:rPr lang="fr-FR" smtClean="0"/>
              <a:t>11</a:t>
            </a:fld>
            <a:endParaRPr lang="fr-FR"/>
          </a:p>
        </p:txBody>
      </p:sp>
    </p:spTree>
    <p:extLst>
      <p:ext uri="{BB962C8B-B14F-4D97-AF65-F5344CB8AC3E}">
        <p14:creationId xmlns:p14="http://schemas.microsoft.com/office/powerpoint/2010/main" val="342039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t>
            </a:r>
          </a:p>
        </p:txBody>
      </p:sp>
      <p:sp>
        <p:nvSpPr>
          <p:cNvPr id="4" name="Slide Number Placeholder 3"/>
          <p:cNvSpPr>
            <a:spLocks noGrp="1"/>
          </p:cNvSpPr>
          <p:nvPr>
            <p:ph type="sldNum" sz="quarter" idx="10"/>
          </p:nvPr>
        </p:nvSpPr>
        <p:spPr/>
        <p:txBody>
          <a:bodyPr/>
          <a:lstStyle/>
          <a:p>
            <a:fld id="{EDF62AAE-90EA-4BB4-845B-9DA0464555CB}" type="slidenum">
              <a:rPr lang="en-US" smtClean="0"/>
              <a:pPr/>
              <a:t>28</a:t>
            </a:fld>
            <a:endParaRPr lang="en-US"/>
          </a:p>
        </p:txBody>
      </p:sp>
    </p:spTree>
    <p:extLst>
      <p:ext uri="{BB962C8B-B14F-4D97-AF65-F5344CB8AC3E}">
        <p14:creationId xmlns:p14="http://schemas.microsoft.com/office/powerpoint/2010/main" val="213788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F62AAE-90EA-4BB4-845B-9DA0464555CB}" type="slidenum">
              <a:rPr lang="en-US" smtClean="0"/>
              <a:pPr/>
              <a:t>32</a:t>
            </a:fld>
            <a:endParaRPr lang="en-US"/>
          </a:p>
        </p:txBody>
      </p:sp>
    </p:spTree>
    <p:extLst>
      <p:ext uri="{BB962C8B-B14F-4D97-AF65-F5344CB8AC3E}">
        <p14:creationId xmlns:p14="http://schemas.microsoft.com/office/powerpoint/2010/main" val="105399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4A1C-7410-DB41-A689-0DB8589C29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07A307-A29E-AA47-AB2A-26C67C5C0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152535-8B94-604C-8D08-223DB226FB2C}"/>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4A434A6D-BB0E-5C40-AEFD-7F558401C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95ED4-B995-7449-B03F-1E66F576A810}"/>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256253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5DE6-30AB-F843-94FD-F5B53A0C15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9B0A6-2AD7-C647-A169-C1CEDE0EA8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EE058-E3B6-1A41-886D-8C8C700161AD}"/>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7D25A9F6-9054-384C-B6BF-156BE84B6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F3679-1A6B-0946-AD7F-96A8318A01B1}"/>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191630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CE50C-64B6-E647-B171-B7297CE00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7E3A7-ED1A-4246-B289-FA5DDC62CF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34983-2BF2-DB42-B64A-B3848853AA8E}"/>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CD258A0E-5CE7-1443-B3FC-5DD8BF02F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1E06A-3C50-D14D-B174-D197743C5EB4}"/>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54574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2804-E7E1-1B41-8C7B-0AF765E87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C0A98-11A6-5840-AE76-F26C9404A1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57622-C920-BF43-BB2A-BAD390E470FB}"/>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7DA8602F-6631-3540-81E7-87AAA15E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DAF22-98F8-A843-AAC5-661AE16B41BD}"/>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65599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31A2-FBEC-8147-AC77-A9AC33249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93C37-2BC4-5041-A553-A9C7C3C24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3F4354-3A15-5A45-A8AA-E3E61F795A6E}"/>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157AA3BF-002B-6D4A-9325-318AA1135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327B7-6C13-974F-AEE2-03B1005E3988}"/>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43562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CFDA-9E80-8446-82A5-1B6175BA1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30C06-8733-1F41-A658-61C500D7BF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1037EB-59A5-224A-A768-4BA6EF1B60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3EEEA-071B-D24A-9125-788E20AF330F}"/>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6" name="Footer Placeholder 5">
            <a:extLst>
              <a:ext uri="{FF2B5EF4-FFF2-40B4-BE49-F238E27FC236}">
                <a16:creationId xmlns:a16="http://schemas.microsoft.com/office/drawing/2014/main" id="{6156FBE4-CEDA-DE46-B722-35829BFF7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0B1F0-868A-B246-AC6B-33E88F152B0F}"/>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5544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FC04-08C8-EB4E-BBF2-EB7ED277A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66F5CD-559D-6B4F-8833-E3CCE9A4CE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E97AB7-DD66-0D42-9F07-72C3042CBF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2D64D-8C27-9849-BFD1-0339690D1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5AA1FD-350C-BE4F-B1F1-694C8D2F6E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FA21F-9C7A-3A4F-8E1D-B0C403B27E61}"/>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8" name="Footer Placeholder 7">
            <a:extLst>
              <a:ext uri="{FF2B5EF4-FFF2-40B4-BE49-F238E27FC236}">
                <a16:creationId xmlns:a16="http://schemas.microsoft.com/office/drawing/2014/main" id="{11E65B86-C495-D74D-A86D-85A478181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022DC5-0BF4-E448-8B59-01A3D07EB827}"/>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73754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10B46-5500-EE43-B0D5-5BCD5151CE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FC0535-892E-BE42-8CFC-CAEA3E9D7099}"/>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4" name="Footer Placeholder 3">
            <a:extLst>
              <a:ext uri="{FF2B5EF4-FFF2-40B4-BE49-F238E27FC236}">
                <a16:creationId xmlns:a16="http://schemas.microsoft.com/office/drawing/2014/main" id="{C373E699-5772-5143-8F84-EE5361FBA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64751-F1D1-9E4B-B1A4-137CB1311DE1}"/>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89169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5479B-37F7-024F-911A-258CFBFABDD3}"/>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3" name="Footer Placeholder 2">
            <a:extLst>
              <a:ext uri="{FF2B5EF4-FFF2-40B4-BE49-F238E27FC236}">
                <a16:creationId xmlns:a16="http://schemas.microsoft.com/office/drawing/2014/main" id="{7125BE8E-F9FD-5E48-9446-36614D773C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5A7570-4855-9548-B8A3-9F50425427C4}"/>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46289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0757-FCA8-1A45-B973-E64E97651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536E9-432B-394D-9F9F-CC5BEDED8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DBFFC-4C97-FA4D-8BE2-DBFF750F9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E0E832-9016-1446-83F8-8D4F8C0325E9}"/>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6" name="Footer Placeholder 5">
            <a:extLst>
              <a:ext uri="{FF2B5EF4-FFF2-40B4-BE49-F238E27FC236}">
                <a16:creationId xmlns:a16="http://schemas.microsoft.com/office/drawing/2014/main" id="{B2574CBA-4A98-7544-89F6-2B133CBF2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BD36C-26F1-514F-B9B7-78DE91903407}"/>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234177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3B2D-C219-9B41-9717-5F15294A5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8D602-A039-954A-813A-61AD5523C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0A923F-C155-F747-BF38-A28402C6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B97366-05B8-0D43-A9EC-D1E925436F3D}"/>
              </a:ext>
            </a:extLst>
          </p:cNvPr>
          <p:cNvSpPr>
            <a:spLocks noGrp="1"/>
          </p:cNvSpPr>
          <p:nvPr>
            <p:ph type="dt" sz="half" idx="10"/>
          </p:nvPr>
        </p:nvSpPr>
        <p:spPr/>
        <p:txBody>
          <a:bodyPr/>
          <a:lstStyle/>
          <a:p>
            <a:fld id="{A46F8646-9F3C-DB40-8FD6-DC2F916B869F}" type="datetimeFigureOut">
              <a:rPr lang="en-US" smtClean="0"/>
              <a:t>4/29/19</a:t>
            </a:fld>
            <a:endParaRPr lang="en-US"/>
          </a:p>
        </p:txBody>
      </p:sp>
      <p:sp>
        <p:nvSpPr>
          <p:cNvPr id="6" name="Footer Placeholder 5">
            <a:extLst>
              <a:ext uri="{FF2B5EF4-FFF2-40B4-BE49-F238E27FC236}">
                <a16:creationId xmlns:a16="http://schemas.microsoft.com/office/drawing/2014/main" id="{18EF60FF-6B59-9542-A281-F6F1D474F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27641-A8C0-AC47-8B71-9CD7A1746609}"/>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09799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5188F3-754A-C543-B66B-A17A0D6C4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6409-177C-8549-A941-F4DABC9A6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7409A-D138-7C44-817A-5ACE85C2E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F8646-9F3C-DB40-8FD6-DC2F916B869F}" type="datetimeFigureOut">
              <a:rPr lang="en-US" smtClean="0"/>
              <a:t>4/29/19</a:t>
            </a:fld>
            <a:endParaRPr lang="en-US"/>
          </a:p>
        </p:txBody>
      </p:sp>
      <p:sp>
        <p:nvSpPr>
          <p:cNvPr id="5" name="Footer Placeholder 4">
            <a:extLst>
              <a:ext uri="{FF2B5EF4-FFF2-40B4-BE49-F238E27FC236}">
                <a16:creationId xmlns:a16="http://schemas.microsoft.com/office/drawing/2014/main" id="{96712A7D-6279-B046-8FC5-02846E65D8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9EDA2D-451B-9F4A-9F37-453B12128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3F64E-E3BE-864D-AC0B-D8C716BD6F41}" type="slidenum">
              <a:rPr lang="en-US" smtClean="0"/>
              <a:t>‹#›</a:t>
            </a:fld>
            <a:endParaRPr lang="en-US"/>
          </a:p>
        </p:txBody>
      </p:sp>
    </p:spTree>
    <p:extLst>
      <p:ext uri="{BB962C8B-B14F-4D97-AF65-F5344CB8AC3E}">
        <p14:creationId xmlns:p14="http://schemas.microsoft.com/office/powerpoint/2010/main" val="193766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healthline.com/health-news/new-drug-treatment-for-ib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ature.com/articles/s41564-018-0306-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ature.com/articles/s41564-018-0306-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nature.com/articles/s41564-018-0306-4" TargetMode="External"/><Relationship Id="rId1" Type="http://schemas.openxmlformats.org/officeDocument/2006/relationships/slideLayout" Target="../slideLayouts/slideLayout2.xml"/><Relationship Id="rId4" Type="http://schemas.openxmlformats.org/officeDocument/2006/relationships/hyperlink" Target="https://doi.org/10.1016/j.chom.2017.04.01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lifesciences.org/articles/39982"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ifesciences.org/articles/39982"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lifesciences.org/articles/39982"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lifesciences.org/articles/39982" TargetMode="External"/><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protomag.com/articles/bright-future-feces-cure" TargetMode="External"/><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hyperlink" Target="https://health.ucsd.edu/medinfo/nursing/Documents/PPT2017/Fecal%20Microbiota%20Transplantation%20for%20GUTS%20Sept%202017.ppt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gastroendonews.com/aimages/2014/GEN1114_031a_1539_425.jpg" TargetMode="External"/><Relationship Id="rId7" Type="http://schemas.openxmlformats.org/officeDocument/2006/relationships/hyperlink" Target="http://www.google.com/url?sa=i&amp;rct=j&amp;q=&amp;esrc=s&amp;source=images&amp;cd=&amp;cad=rja&amp;uact=8&amp;ved=0CAcQjRw&amp;url=http://www.syracuse.com/health/index.ssf/2015/03/fecal_transplant_massachusetts_stool_bank_pays_for_poop.html&amp;ei=zIZjVcivLJHVoATTnYGgBw&amp;bvm=bv.93990622,d.cGU&amp;psig=AFQjCNE0Dtk76YM8ULXjpgnJACZnhHDCzQ&amp;ust=143267179833524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www.gastroendonews.com/aimages/2014/GEN1114_030a_1539_425.jpg" TargetMode="External"/><Relationship Id="rId4" Type="http://schemas.openxmlformats.org/officeDocument/2006/relationships/image" Target="../media/image30.jpeg"/><Relationship Id="rId9" Type="http://schemas.openxmlformats.org/officeDocument/2006/relationships/hyperlink" Target="https://health.ucsd.edu/medinfo/nursing/Documents/PPT2017/Fecal%20Microbiota%20Transplantation%20for%20GUTS%20Sept%202017.ppt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s://health.ucsd.edu/medinfo/nursing/Documents/PPT2017/Fecal%20Microbiota%20Transplantation%20for%20GUTS%20Sept%202017.pptx" TargetMode="External"/><Relationship Id="rId2" Type="http://schemas.openxmlformats.org/officeDocument/2006/relationships/hyperlink" Target="http://www.google.com/url?sa=i&amp;rct=j&amp;q=&amp;esrc=s&amp;source=images&amp;cd=&amp;cad=rja&amp;uact=8&amp;ved=0CAcQjRw&amp;url=http://www.techtimes.com/articles/17729/20141012/fecal-pills-likely-to-help-patients-with-clostridium-difficile-infection.htm&amp;ei=0IljVeLJH9HmoATj84HwDw&amp;bvm=bv.93990622,d.cGU&amp;psig=AFQjCNF5Gi2679cKSfsZ2gHDfJacNo5VAg&amp;ust=1432673089948390" TargetMode="Externa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hyperlink" Target="http://www.google.com/url?sa=i&amp;rct=j&amp;q=&amp;esrc=s&amp;source=images&amp;cd=&amp;cad=rja&amp;uact=8&amp;ved=0CAcQjRxqFQoTCP_wjYPzlcYCFYIviAodWVAFSw&amp;url=http://pixgood.com/clostridium-difficile-spores.html&amp;ei=ifiAVb-ILILfoATZoJXYBA&amp;psig=AFQjCNHm3gufHKVyScYvWVOibQKeaFuxRw&amp;ust=1434601940837155" TargetMode="Externa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ell.com/trends/genetics/comments/S0168-9525(17)30106-3" TargetMode="External"/><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ncbi.nlm.nih.gov/core/lw/2.0/html/tileshop_pmc/tileshop_pmc_inline.html?title=Click%20on%20image%20to%20zoom&amp;p=PMC3&amp;id=3204665_nihms307430f2.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s://mbio.asm.org/content/8/5/e01492-1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FBCC-51AF-9045-ABD6-F5877BF57FBA}"/>
              </a:ext>
            </a:extLst>
          </p:cNvPr>
          <p:cNvSpPr>
            <a:spLocks noGrp="1"/>
          </p:cNvSpPr>
          <p:nvPr>
            <p:ph type="title"/>
          </p:nvPr>
        </p:nvSpPr>
        <p:spPr>
          <a:xfrm>
            <a:off x="-33867" y="1093544"/>
            <a:ext cx="10515600" cy="1325563"/>
          </a:xfrm>
        </p:spPr>
        <p:txBody>
          <a:bodyPr>
            <a:normAutofit fontScale="90000"/>
          </a:bodyPr>
          <a:lstStyle/>
          <a:p>
            <a:r>
              <a:rPr lang="en-US" b="1" u="sng" dirty="0">
                <a:latin typeface="+mn-lt"/>
              </a:rPr>
              <a:t>IID 209 Lecture #11:</a:t>
            </a:r>
            <a:br>
              <a:rPr lang="en-US" b="1" dirty="0">
                <a:latin typeface="+mn-lt"/>
              </a:rPr>
            </a:br>
            <a:br>
              <a:rPr lang="en-US" b="1" dirty="0">
                <a:latin typeface="+mn-lt"/>
              </a:rPr>
            </a:br>
            <a:r>
              <a:rPr lang="en-US" sz="3600" b="1" dirty="0">
                <a:latin typeface="+mn-lt"/>
              </a:rPr>
              <a:t>Crohn's disease &amp; ulcerative colitis as a model for </a:t>
            </a:r>
            <a:br>
              <a:rPr lang="en-US" sz="3600" b="1" dirty="0">
                <a:latin typeface="+mn-lt"/>
              </a:rPr>
            </a:br>
            <a:r>
              <a:rPr lang="en-US" sz="3600" b="1" dirty="0">
                <a:latin typeface="+mn-lt"/>
              </a:rPr>
              <a:t>disease-linked dysbiosis, disrupted microbial ecology,</a:t>
            </a:r>
            <a:br>
              <a:rPr lang="en-US" sz="3600" b="1" dirty="0">
                <a:latin typeface="+mn-lt"/>
              </a:rPr>
            </a:br>
            <a:r>
              <a:rPr lang="en-US" sz="3600" b="1" dirty="0">
                <a:latin typeface="+mn-lt"/>
              </a:rPr>
              <a:t> human genetic-microbe interactions &amp; </a:t>
            </a:r>
            <a:br>
              <a:rPr lang="en-US" sz="3600" b="1" dirty="0">
                <a:latin typeface="+mn-lt"/>
              </a:rPr>
            </a:br>
            <a:r>
              <a:rPr lang="en-US" sz="3600" b="1" dirty="0">
                <a:latin typeface="+mn-lt"/>
              </a:rPr>
              <a:t>fecal microbiota transplants (FMT). </a:t>
            </a:r>
            <a:br>
              <a:rPr lang="en-US" sz="4000" dirty="0"/>
            </a:br>
            <a:endParaRPr lang="en-US" sz="4200" b="1" dirty="0"/>
          </a:p>
        </p:txBody>
      </p:sp>
      <p:sp>
        <p:nvSpPr>
          <p:cNvPr id="3" name="Content Placeholder 2">
            <a:extLst>
              <a:ext uri="{FF2B5EF4-FFF2-40B4-BE49-F238E27FC236}">
                <a16:creationId xmlns:a16="http://schemas.microsoft.com/office/drawing/2014/main" id="{A78A1B43-ABBF-E648-BAAA-2283ED0A6BEA}"/>
              </a:ext>
            </a:extLst>
          </p:cNvPr>
          <p:cNvSpPr>
            <a:spLocks noGrp="1"/>
          </p:cNvSpPr>
          <p:nvPr>
            <p:ph idx="1"/>
          </p:nvPr>
        </p:nvSpPr>
        <p:spPr>
          <a:xfrm>
            <a:off x="21077" y="3388315"/>
            <a:ext cx="9414471" cy="2656024"/>
          </a:xfrm>
        </p:spPr>
        <p:txBody>
          <a:bodyPr>
            <a:normAutofit fontScale="92500"/>
          </a:bodyPr>
          <a:lstStyle/>
          <a:p>
            <a:pPr marL="0" indent="0">
              <a:buNone/>
            </a:pPr>
            <a:r>
              <a:rPr lang="en-US" b="1" dirty="0"/>
              <a:t>LEARNING OBJECTIVES</a:t>
            </a:r>
          </a:p>
          <a:p>
            <a:r>
              <a:rPr lang="en-US" dirty="0"/>
              <a:t>Identify known associations of the gut microbiome with inflammatory bowel disease phenotypes.</a:t>
            </a:r>
          </a:p>
          <a:p>
            <a:r>
              <a:rPr lang="en-US" dirty="0"/>
              <a:t>Describe FMT therapies and reflect upon successes and failures</a:t>
            </a:r>
          </a:p>
          <a:p>
            <a:pPr marL="0" indent="0">
              <a:buNone/>
            </a:pPr>
            <a:r>
              <a:rPr lang="en-US" dirty="0"/>
              <a:t>	</a:t>
            </a:r>
            <a:br>
              <a:rPr lang="en-US" dirty="0"/>
            </a:br>
            <a:endParaRPr lang="en-US" dirty="0"/>
          </a:p>
          <a:p>
            <a:endParaRPr lang="en-US" dirty="0"/>
          </a:p>
        </p:txBody>
      </p:sp>
      <p:pic>
        <p:nvPicPr>
          <p:cNvPr id="4" name="Picture 3">
            <a:extLst>
              <a:ext uri="{FF2B5EF4-FFF2-40B4-BE49-F238E27FC236}">
                <a16:creationId xmlns:a16="http://schemas.microsoft.com/office/drawing/2014/main" id="{7F67E013-6587-934A-98E2-8095C313C4AD}"/>
              </a:ext>
            </a:extLst>
          </p:cNvPr>
          <p:cNvPicPr>
            <a:picLocks noChangeAspect="1"/>
          </p:cNvPicPr>
          <p:nvPr/>
        </p:nvPicPr>
        <p:blipFill rotWithShape="1">
          <a:blip r:embed="rId3"/>
          <a:srcRect l="24448" t="2464" r="26914" b="16204"/>
          <a:stretch/>
        </p:blipFill>
        <p:spPr>
          <a:xfrm>
            <a:off x="9290957" y="-30179"/>
            <a:ext cx="2901043" cy="6888179"/>
          </a:xfrm>
          <a:prstGeom prst="rect">
            <a:avLst/>
          </a:prstGeom>
        </p:spPr>
      </p:pic>
      <p:sp>
        <p:nvSpPr>
          <p:cNvPr id="18" name="Rectangle 17">
            <a:extLst>
              <a:ext uri="{FF2B5EF4-FFF2-40B4-BE49-F238E27FC236}">
                <a16:creationId xmlns:a16="http://schemas.microsoft.com/office/drawing/2014/main" id="{05740360-1183-BA40-9B58-CB3449173961}"/>
              </a:ext>
            </a:extLst>
          </p:cNvPr>
          <p:cNvSpPr/>
          <p:nvPr/>
        </p:nvSpPr>
        <p:spPr>
          <a:xfrm>
            <a:off x="9334510" y="6632809"/>
            <a:ext cx="3287482" cy="200055"/>
          </a:xfrm>
          <a:prstGeom prst="rect">
            <a:avLst/>
          </a:prstGeom>
        </p:spPr>
        <p:txBody>
          <a:bodyPr wrap="square">
            <a:spAutoFit/>
          </a:bodyPr>
          <a:lstStyle/>
          <a:p>
            <a:r>
              <a:rPr lang="en-US" sz="700" b="1" dirty="0">
                <a:solidFill>
                  <a:schemeClr val="bg1"/>
                </a:solidFill>
                <a:hlinkClick r:id="rId4">
                  <a:extLst>
                    <a:ext uri="{A12FA001-AC4F-418D-AE19-62706E023703}">
                      <ahyp:hlinkClr xmlns:ahyp="http://schemas.microsoft.com/office/drawing/2018/hyperlinkcolor" val="tx"/>
                    </a:ext>
                  </a:extLst>
                </a:hlinkClick>
              </a:rPr>
              <a:t>https://www.healthline.com/health-news/new-drug-treatment-for-ibd </a:t>
            </a:r>
            <a:endParaRPr lang="en-US" sz="700" b="1" dirty="0">
              <a:solidFill>
                <a:schemeClr val="bg1"/>
              </a:solidFill>
            </a:endParaRPr>
          </a:p>
        </p:txBody>
      </p:sp>
    </p:spTree>
    <p:extLst>
      <p:ext uri="{BB962C8B-B14F-4D97-AF65-F5344CB8AC3E}">
        <p14:creationId xmlns:p14="http://schemas.microsoft.com/office/powerpoint/2010/main" val="42345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A21FD2-A6F9-45A4-90F7-5463BE875276}"/>
              </a:ext>
            </a:extLst>
          </p:cNvPr>
          <p:cNvPicPr>
            <a:picLocks noChangeAspect="1"/>
          </p:cNvPicPr>
          <p:nvPr/>
        </p:nvPicPr>
        <p:blipFill>
          <a:blip r:embed="rId2"/>
          <a:stretch>
            <a:fillRect/>
          </a:stretch>
        </p:blipFill>
        <p:spPr>
          <a:xfrm>
            <a:off x="2296892" y="1399406"/>
            <a:ext cx="8349337" cy="4824061"/>
          </a:xfrm>
          <a:prstGeom prst="rect">
            <a:avLst/>
          </a:prstGeom>
        </p:spPr>
      </p:pic>
      <p:sp>
        <p:nvSpPr>
          <p:cNvPr id="4" name="ZoneTexte 3">
            <a:extLst>
              <a:ext uri="{FF2B5EF4-FFF2-40B4-BE49-F238E27FC236}">
                <a16:creationId xmlns:a16="http://schemas.microsoft.com/office/drawing/2014/main" id="{0B8928B5-C1FF-4195-B7A9-A1FAF58794DF}"/>
              </a:ext>
            </a:extLst>
          </p:cNvPr>
          <p:cNvSpPr txBox="1"/>
          <p:nvPr/>
        </p:nvSpPr>
        <p:spPr>
          <a:xfrm>
            <a:off x="0" y="260633"/>
            <a:ext cx="12191999" cy="1138773"/>
          </a:xfrm>
          <a:prstGeom prst="rect">
            <a:avLst/>
          </a:prstGeom>
          <a:noFill/>
        </p:spPr>
        <p:txBody>
          <a:bodyPr wrap="square" rtlCol="0">
            <a:spAutoFit/>
          </a:bodyPr>
          <a:lstStyle/>
          <a:p>
            <a:pPr algn="ctr"/>
            <a:r>
              <a:rPr lang="en-US" sz="3400" b="1" dirty="0"/>
              <a:t>The host keeps control over the colonic ecosystem by limiting respiratory electron acceptors availability to maintain anaerobiosis </a:t>
            </a:r>
            <a:endParaRPr lang="fr-FR" sz="3400" b="1" dirty="0"/>
          </a:p>
        </p:txBody>
      </p:sp>
      <p:sp>
        <p:nvSpPr>
          <p:cNvPr id="5" name="ZoneTexte 4">
            <a:extLst>
              <a:ext uri="{FF2B5EF4-FFF2-40B4-BE49-F238E27FC236}">
                <a16:creationId xmlns:a16="http://schemas.microsoft.com/office/drawing/2014/main" id="{014BB7D4-0B89-4708-B681-A9CD3855B473}"/>
              </a:ext>
            </a:extLst>
          </p:cNvPr>
          <p:cNvSpPr txBox="1"/>
          <p:nvPr/>
        </p:nvSpPr>
        <p:spPr>
          <a:xfrm>
            <a:off x="246654" y="6355618"/>
            <a:ext cx="2522550" cy="338554"/>
          </a:xfrm>
          <a:prstGeom prst="rect">
            <a:avLst/>
          </a:prstGeom>
          <a:noFill/>
        </p:spPr>
        <p:txBody>
          <a:bodyPr wrap="none" rtlCol="0">
            <a:spAutoFit/>
          </a:bodyPr>
          <a:lstStyle/>
          <a:p>
            <a:r>
              <a:rPr lang="fr-FR" sz="1600" dirty="0" err="1"/>
              <a:t>Bindloss</a:t>
            </a:r>
            <a:r>
              <a:rPr lang="fr-FR" sz="1600" dirty="0"/>
              <a:t> et al., 2018</a:t>
            </a:r>
            <a:r>
              <a:rPr lang="fr-FR" sz="1600" i="1" dirty="0"/>
              <a:t>, Nature</a:t>
            </a:r>
          </a:p>
        </p:txBody>
      </p:sp>
    </p:spTree>
    <p:extLst>
      <p:ext uri="{BB962C8B-B14F-4D97-AF65-F5344CB8AC3E}">
        <p14:creationId xmlns:p14="http://schemas.microsoft.com/office/powerpoint/2010/main" val="117372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14" y="1087587"/>
            <a:ext cx="10525971" cy="532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F3133FD-23BD-0D44-8F00-9AB1A695EF15}"/>
              </a:ext>
            </a:extLst>
          </p:cNvPr>
          <p:cNvSpPr txBox="1"/>
          <p:nvPr/>
        </p:nvSpPr>
        <p:spPr>
          <a:xfrm>
            <a:off x="2710546" y="473529"/>
            <a:ext cx="6355330" cy="369332"/>
          </a:xfrm>
          <a:prstGeom prst="rect">
            <a:avLst/>
          </a:prstGeom>
          <a:noFill/>
        </p:spPr>
        <p:txBody>
          <a:bodyPr wrap="none" rtlCol="0">
            <a:spAutoFit/>
          </a:bodyPr>
          <a:lstStyle/>
          <a:p>
            <a:r>
              <a:rPr lang="en-US" b="1" dirty="0"/>
              <a:t>Molecular Model of Dysbiosis: The electron acceptor perspective</a:t>
            </a:r>
          </a:p>
        </p:txBody>
      </p:sp>
      <p:sp>
        <p:nvSpPr>
          <p:cNvPr id="4" name="Rectangle 3">
            <a:extLst>
              <a:ext uri="{FF2B5EF4-FFF2-40B4-BE49-F238E27FC236}">
                <a16:creationId xmlns:a16="http://schemas.microsoft.com/office/drawing/2014/main" id="{A01FA770-F1E5-074E-9B47-7BEC45A6AB52}"/>
              </a:ext>
            </a:extLst>
          </p:cNvPr>
          <p:cNvSpPr/>
          <p:nvPr/>
        </p:nvSpPr>
        <p:spPr>
          <a:xfrm>
            <a:off x="272922" y="6412095"/>
            <a:ext cx="3057312" cy="369332"/>
          </a:xfrm>
          <a:prstGeom prst="rect">
            <a:avLst/>
          </a:prstGeom>
        </p:spPr>
        <p:txBody>
          <a:bodyPr wrap="none">
            <a:spAutoFit/>
          </a:bodyPr>
          <a:lstStyle/>
          <a:p>
            <a:r>
              <a:rPr lang="en-US" dirty="0" err="1">
                <a:solidFill>
                  <a:srgbClr val="000000"/>
                </a:solidFill>
                <a:latin typeface="arial" panose="020B0604020202020204" pitchFamily="34" charset="0"/>
              </a:rPr>
              <a:t>doi</a:t>
            </a:r>
            <a:r>
              <a:rPr lang="en-US" dirty="0">
                <a:solidFill>
                  <a:srgbClr val="000000"/>
                </a:solidFill>
                <a:latin typeface="arial" panose="020B0604020202020204" pitchFamily="34" charset="0"/>
              </a:rPr>
              <a:t>: 10.1038/embor.2013.27</a:t>
            </a:r>
            <a:endParaRPr lang="en-US" dirty="0"/>
          </a:p>
        </p:txBody>
      </p:sp>
    </p:spTree>
    <p:extLst>
      <p:ext uri="{BB962C8B-B14F-4D97-AF65-F5344CB8AC3E}">
        <p14:creationId xmlns:p14="http://schemas.microsoft.com/office/powerpoint/2010/main" val="233421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5" name="TextBox 4">
            <a:extLst>
              <a:ext uri="{FF2B5EF4-FFF2-40B4-BE49-F238E27FC236}">
                <a16:creationId xmlns:a16="http://schemas.microsoft.com/office/drawing/2014/main" id="{554AC8B9-2F8D-E54A-AFAA-9447D5F61935}"/>
              </a:ext>
            </a:extLst>
          </p:cNvPr>
          <p:cNvSpPr txBox="1"/>
          <p:nvPr/>
        </p:nvSpPr>
        <p:spPr>
          <a:xfrm>
            <a:off x="228600" y="5649684"/>
            <a:ext cx="6188529" cy="369332"/>
          </a:xfrm>
          <a:prstGeom prst="rect">
            <a:avLst/>
          </a:prstGeom>
          <a:noFill/>
        </p:spPr>
        <p:txBody>
          <a:bodyPr wrap="square" rtlCol="0">
            <a:spAutoFit/>
          </a:bodyPr>
          <a:lstStyle/>
          <a:p>
            <a:r>
              <a:rPr lang="en-US" dirty="0"/>
              <a:t>https://</a:t>
            </a:r>
            <a:r>
              <a:rPr lang="en-US" dirty="0" err="1"/>
              <a:t>doi.org</a:t>
            </a:r>
            <a:r>
              <a:rPr lang="en-US" dirty="0"/>
              <a:t>/10.1371/journal.pone.0202587.g004</a:t>
            </a:r>
          </a:p>
        </p:txBody>
      </p:sp>
      <p:sp>
        <p:nvSpPr>
          <p:cNvPr id="6" name="TextBox 5">
            <a:extLst>
              <a:ext uri="{FF2B5EF4-FFF2-40B4-BE49-F238E27FC236}">
                <a16:creationId xmlns:a16="http://schemas.microsoft.com/office/drawing/2014/main" id="{27D1CAFF-7A82-9645-9D67-0E1EE675D0B6}"/>
              </a:ext>
            </a:extLst>
          </p:cNvPr>
          <p:cNvSpPr txBox="1"/>
          <p:nvPr/>
        </p:nvSpPr>
        <p:spPr>
          <a:xfrm>
            <a:off x="408212" y="1779814"/>
            <a:ext cx="5340821" cy="2739211"/>
          </a:xfrm>
          <a:prstGeom prst="rect">
            <a:avLst/>
          </a:prstGeom>
          <a:noFill/>
        </p:spPr>
        <p:txBody>
          <a:bodyPr wrap="none" rtlCol="0">
            <a:spAutoFit/>
          </a:bodyPr>
          <a:lstStyle/>
          <a:p>
            <a:r>
              <a:rPr lang="en-US" sz="4000" b="1" dirty="0"/>
              <a:t>Dysbiosis </a:t>
            </a:r>
          </a:p>
          <a:p>
            <a:endParaRPr lang="en-US" b="1" dirty="0"/>
          </a:p>
          <a:p>
            <a:pPr marL="285750" indent="-285750">
              <a:buFont typeface="Arial" panose="020B0604020202020204" pitchFamily="34" charset="0"/>
              <a:buChar char="•"/>
            </a:pPr>
            <a:r>
              <a:rPr lang="en-US" sz="2400" b="1" dirty="0"/>
              <a:t>Microbial community diversity (alpha)</a:t>
            </a:r>
          </a:p>
          <a:p>
            <a:pPr marL="285750" indent="-285750">
              <a:buFont typeface="Arial" panose="020B0604020202020204" pitchFamily="34" charset="0"/>
              <a:buChar char="•"/>
            </a:pPr>
            <a:r>
              <a:rPr lang="en-US" sz="2400" dirty="0"/>
              <a:t>Microbial community structure</a:t>
            </a:r>
          </a:p>
          <a:p>
            <a:pPr marL="285750" indent="-285750">
              <a:buFont typeface="Arial" panose="020B0604020202020204" pitchFamily="34" charset="0"/>
              <a:buChar char="•"/>
            </a:pPr>
            <a:r>
              <a:rPr lang="en-US" sz="2400" dirty="0"/>
              <a:t>Microbial community function</a:t>
            </a:r>
          </a:p>
          <a:p>
            <a:pPr marL="285750" indent="-285750">
              <a:buFont typeface="Arial" panose="020B0604020202020204" pitchFamily="34" charset="0"/>
              <a:buChar char="•"/>
            </a:pPr>
            <a:r>
              <a:rPr lang="en-US" sz="2400" dirty="0"/>
              <a:t>Biogeography</a:t>
            </a:r>
          </a:p>
          <a:p>
            <a:endParaRPr lang="en-US" dirty="0"/>
          </a:p>
        </p:txBody>
      </p:sp>
      <p:pic>
        <p:nvPicPr>
          <p:cNvPr id="3" name="Picture 2">
            <a:extLst>
              <a:ext uri="{FF2B5EF4-FFF2-40B4-BE49-F238E27FC236}">
                <a16:creationId xmlns:a16="http://schemas.microsoft.com/office/drawing/2014/main" id="{5948465C-76F6-6644-A9F1-AF8A3DD1F609}"/>
              </a:ext>
            </a:extLst>
          </p:cNvPr>
          <p:cNvPicPr>
            <a:picLocks noChangeAspect="1"/>
          </p:cNvPicPr>
          <p:nvPr/>
        </p:nvPicPr>
        <p:blipFill rotWithShape="1">
          <a:blip r:embed="rId2"/>
          <a:srcRect l="1595" t="8672" r="56228"/>
          <a:stretch/>
        </p:blipFill>
        <p:spPr>
          <a:xfrm>
            <a:off x="6856075" y="1581876"/>
            <a:ext cx="3628352" cy="2560320"/>
          </a:xfrm>
          <a:prstGeom prst="rect">
            <a:avLst/>
          </a:prstGeom>
        </p:spPr>
      </p:pic>
      <p:pic>
        <p:nvPicPr>
          <p:cNvPr id="8" name="Picture 7">
            <a:extLst>
              <a:ext uri="{FF2B5EF4-FFF2-40B4-BE49-F238E27FC236}">
                <a16:creationId xmlns:a16="http://schemas.microsoft.com/office/drawing/2014/main" id="{105B6987-B322-9247-B527-0F1BD73F0203}"/>
              </a:ext>
            </a:extLst>
          </p:cNvPr>
          <p:cNvPicPr>
            <a:picLocks noChangeAspect="1"/>
          </p:cNvPicPr>
          <p:nvPr/>
        </p:nvPicPr>
        <p:blipFill rotWithShape="1">
          <a:blip r:embed="rId2"/>
          <a:srcRect l="53755" t="6348" r="2993"/>
          <a:stretch/>
        </p:blipFill>
        <p:spPr>
          <a:xfrm>
            <a:off x="6856075" y="4297680"/>
            <a:ext cx="3628352" cy="2560320"/>
          </a:xfrm>
          <a:prstGeom prst="rect">
            <a:avLst/>
          </a:prstGeom>
        </p:spPr>
      </p:pic>
      <p:sp>
        <p:nvSpPr>
          <p:cNvPr id="9" name="Oval 8">
            <a:extLst>
              <a:ext uri="{FF2B5EF4-FFF2-40B4-BE49-F238E27FC236}">
                <a16:creationId xmlns:a16="http://schemas.microsoft.com/office/drawing/2014/main" id="{28214C45-23BD-984A-97DB-6402385E7B25}"/>
              </a:ext>
            </a:extLst>
          </p:cNvPr>
          <p:cNvSpPr/>
          <p:nvPr/>
        </p:nvSpPr>
        <p:spPr>
          <a:xfrm>
            <a:off x="6856075" y="1565547"/>
            <a:ext cx="344825" cy="19793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027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6" name="TextBox 5">
            <a:extLst>
              <a:ext uri="{FF2B5EF4-FFF2-40B4-BE49-F238E27FC236}">
                <a16:creationId xmlns:a16="http://schemas.microsoft.com/office/drawing/2014/main" id="{27D1CAFF-7A82-9645-9D67-0E1EE675D0B6}"/>
              </a:ext>
            </a:extLst>
          </p:cNvPr>
          <p:cNvSpPr txBox="1"/>
          <p:nvPr/>
        </p:nvSpPr>
        <p:spPr>
          <a:xfrm>
            <a:off x="408212" y="1779814"/>
            <a:ext cx="4436471" cy="2739211"/>
          </a:xfrm>
          <a:prstGeom prst="rect">
            <a:avLst/>
          </a:prstGeom>
          <a:noFill/>
        </p:spPr>
        <p:txBody>
          <a:bodyPr wrap="none" rtlCol="0">
            <a:spAutoFit/>
          </a:bodyPr>
          <a:lstStyle/>
          <a:p>
            <a:r>
              <a:rPr lang="en-US" sz="4000" b="1" dirty="0"/>
              <a:t>Dysbiosis </a:t>
            </a:r>
          </a:p>
          <a:p>
            <a:endParaRPr lang="en-US" b="1" dirty="0"/>
          </a:p>
          <a:p>
            <a:pPr marL="285750" indent="-285750">
              <a:buFont typeface="Arial" panose="020B0604020202020204" pitchFamily="34" charset="0"/>
              <a:buChar char="•"/>
            </a:pPr>
            <a:r>
              <a:rPr lang="en-US" sz="2400" dirty="0"/>
              <a:t>Microbial community diversity</a:t>
            </a:r>
          </a:p>
          <a:p>
            <a:pPr marL="285750" indent="-285750">
              <a:buFont typeface="Arial" panose="020B0604020202020204" pitchFamily="34" charset="0"/>
              <a:buChar char="•"/>
            </a:pPr>
            <a:r>
              <a:rPr lang="en-US" sz="2400" b="1" dirty="0"/>
              <a:t>Microbial community structure</a:t>
            </a:r>
          </a:p>
          <a:p>
            <a:pPr marL="285750" indent="-285750">
              <a:buFont typeface="Arial" panose="020B0604020202020204" pitchFamily="34" charset="0"/>
              <a:buChar char="•"/>
            </a:pPr>
            <a:r>
              <a:rPr lang="en-US" sz="2400" dirty="0"/>
              <a:t>Microbial community function</a:t>
            </a:r>
          </a:p>
          <a:p>
            <a:pPr marL="285750" indent="-285750">
              <a:buFont typeface="Arial" panose="020B0604020202020204" pitchFamily="34" charset="0"/>
              <a:buChar char="•"/>
            </a:pPr>
            <a:r>
              <a:rPr lang="en-US" sz="2400" dirty="0"/>
              <a:t>Biogeography</a:t>
            </a:r>
          </a:p>
          <a:p>
            <a:endParaRPr lang="en-US" dirty="0"/>
          </a:p>
        </p:txBody>
      </p:sp>
      <p:sp>
        <p:nvSpPr>
          <p:cNvPr id="2" name="Rectangle 1">
            <a:extLst>
              <a:ext uri="{FF2B5EF4-FFF2-40B4-BE49-F238E27FC236}">
                <a16:creationId xmlns:a16="http://schemas.microsoft.com/office/drawing/2014/main" id="{244697E9-AA64-614F-96A2-D3D9D3C45669}"/>
              </a:ext>
            </a:extLst>
          </p:cNvPr>
          <p:cNvSpPr/>
          <p:nvPr/>
        </p:nvSpPr>
        <p:spPr>
          <a:xfrm>
            <a:off x="6170275" y="3429000"/>
            <a:ext cx="1371600" cy="430302"/>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693CA0-9289-8140-89BF-75CF7092EDC9}"/>
              </a:ext>
            </a:extLst>
          </p:cNvPr>
          <p:cNvSpPr/>
          <p:nvPr/>
        </p:nvSpPr>
        <p:spPr>
          <a:xfrm>
            <a:off x="8181667" y="1175008"/>
            <a:ext cx="549997" cy="430302"/>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A201712D-E9CF-5247-9BD4-78C336BF6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67"/>
          <a:stretch/>
        </p:blipFill>
        <p:spPr bwMode="auto">
          <a:xfrm>
            <a:off x="8502796" y="1232551"/>
            <a:ext cx="3523032" cy="5032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Group 2">
            <a:extLst>
              <a:ext uri="{FF2B5EF4-FFF2-40B4-BE49-F238E27FC236}">
                <a16:creationId xmlns:a16="http://schemas.microsoft.com/office/drawing/2014/main" id="{A9B09C82-F672-DA43-9555-9F9EA4C1424A}"/>
              </a:ext>
            </a:extLst>
          </p:cNvPr>
          <p:cNvGrpSpPr/>
          <p:nvPr/>
        </p:nvGrpSpPr>
        <p:grpSpPr>
          <a:xfrm>
            <a:off x="4709670" y="1238434"/>
            <a:ext cx="3779384" cy="5328819"/>
            <a:chOff x="3538538" y="1175008"/>
            <a:chExt cx="3779384" cy="5328819"/>
          </a:xfrm>
        </p:grpSpPr>
        <p:pic>
          <p:nvPicPr>
            <p:cNvPr id="7" name="Picture 2">
              <a:extLst>
                <a:ext uri="{FF2B5EF4-FFF2-40B4-BE49-F238E27FC236}">
                  <a16:creationId xmlns:a16="http://schemas.microsoft.com/office/drawing/2014/main" id="{396B22A5-B45C-474C-A0B6-D091567F65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375"/>
            <a:stretch/>
          </p:blipFill>
          <p:spPr bwMode="auto">
            <a:xfrm>
              <a:off x="3538538" y="1175008"/>
              <a:ext cx="3779384" cy="5328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a:extLst>
                <a:ext uri="{FF2B5EF4-FFF2-40B4-BE49-F238E27FC236}">
                  <a16:creationId xmlns:a16="http://schemas.microsoft.com/office/drawing/2014/main" id="{24D5D825-DBB1-7C44-8A36-BBF15258DA3A}"/>
                </a:ext>
              </a:extLst>
            </p:cNvPr>
            <p:cNvSpPr/>
            <p:nvPr/>
          </p:nvSpPr>
          <p:spPr>
            <a:xfrm>
              <a:off x="3938906" y="1175008"/>
              <a:ext cx="549997" cy="430302"/>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53845E9-F4F4-5548-890E-EA262454B63A}"/>
              </a:ext>
            </a:extLst>
          </p:cNvPr>
          <p:cNvSpPr/>
          <p:nvPr/>
        </p:nvSpPr>
        <p:spPr>
          <a:xfrm>
            <a:off x="8181667" y="1163794"/>
            <a:ext cx="684747" cy="3896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FFEA8E-6600-FC46-BB08-BC530D095D13}"/>
              </a:ext>
            </a:extLst>
          </p:cNvPr>
          <p:cNvSpPr/>
          <p:nvPr/>
        </p:nvSpPr>
        <p:spPr>
          <a:xfrm>
            <a:off x="7200900" y="3265714"/>
            <a:ext cx="1530764" cy="7837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8B7006-62F5-B24B-A1B2-DDAA2301A80F}"/>
              </a:ext>
            </a:extLst>
          </p:cNvPr>
          <p:cNvSpPr/>
          <p:nvPr/>
        </p:nvSpPr>
        <p:spPr>
          <a:xfrm>
            <a:off x="10450286" y="1232551"/>
            <a:ext cx="244928" cy="221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41FC03-7263-F94D-A989-7B9C323FFFA8}"/>
              </a:ext>
            </a:extLst>
          </p:cNvPr>
          <p:cNvSpPr txBox="1"/>
          <p:nvPr/>
        </p:nvSpPr>
        <p:spPr>
          <a:xfrm>
            <a:off x="97968" y="6302825"/>
            <a:ext cx="4038285" cy="400110"/>
          </a:xfrm>
          <a:prstGeom prst="rect">
            <a:avLst/>
          </a:prstGeom>
          <a:noFill/>
        </p:spPr>
        <p:txBody>
          <a:bodyPr wrap="none" rtlCol="0">
            <a:spAutoFit/>
          </a:bodyPr>
          <a:lstStyle/>
          <a:p>
            <a:r>
              <a:rPr lang="en-US" altLang="en-US" sz="1000" i="1" dirty="0"/>
              <a:t>Cell Host &amp; Microbe</a:t>
            </a:r>
            <a:r>
              <a:rPr lang="en-US" altLang="en-US" sz="1000" dirty="0"/>
              <a:t> 2014 15, 382-392DOI: (10.1016/j.chom.2014.02.005) </a:t>
            </a:r>
          </a:p>
          <a:p>
            <a:endParaRPr lang="en-US" sz="1000" dirty="0"/>
          </a:p>
        </p:txBody>
      </p:sp>
      <p:sp>
        <p:nvSpPr>
          <p:cNvPr id="18" name="Up Arrow 17">
            <a:extLst>
              <a:ext uri="{FF2B5EF4-FFF2-40B4-BE49-F238E27FC236}">
                <a16:creationId xmlns:a16="http://schemas.microsoft.com/office/drawing/2014/main" id="{96C2E7FC-AAB6-0348-8EE2-1B9994319BF1}"/>
              </a:ext>
            </a:extLst>
          </p:cNvPr>
          <p:cNvSpPr/>
          <p:nvPr/>
        </p:nvSpPr>
        <p:spPr>
          <a:xfrm>
            <a:off x="7135589" y="2318649"/>
            <a:ext cx="228600" cy="459737"/>
          </a:xfrm>
          <a:prstGeom prst="upArrow">
            <a:avLst/>
          </a:prstGeom>
          <a:solidFill>
            <a:srgbClr val="8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67CC6D-4049-754E-95CB-205002F3F0D4}"/>
              </a:ext>
            </a:extLst>
          </p:cNvPr>
          <p:cNvSpPr txBox="1"/>
          <p:nvPr/>
        </p:nvSpPr>
        <p:spPr>
          <a:xfrm>
            <a:off x="7282542" y="2408168"/>
            <a:ext cx="450764" cy="369332"/>
          </a:xfrm>
          <a:prstGeom prst="rect">
            <a:avLst/>
          </a:prstGeom>
          <a:noFill/>
        </p:spPr>
        <p:txBody>
          <a:bodyPr wrap="none" rtlCol="0">
            <a:spAutoFit/>
          </a:bodyPr>
          <a:lstStyle/>
          <a:p>
            <a:r>
              <a:rPr lang="en-US" dirty="0"/>
              <a:t>CD</a:t>
            </a:r>
          </a:p>
        </p:txBody>
      </p:sp>
      <p:sp>
        <p:nvSpPr>
          <p:cNvPr id="20" name="Up Arrow 19">
            <a:extLst>
              <a:ext uri="{FF2B5EF4-FFF2-40B4-BE49-F238E27FC236}">
                <a16:creationId xmlns:a16="http://schemas.microsoft.com/office/drawing/2014/main" id="{E9734E94-3DF5-2746-B932-E7D9C2D97F0D}"/>
              </a:ext>
            </a:extLst>
          </p:cNvPr>
          <p:cNvSpPr/>
          <p:nvPr/>
        </p:nvSpPr>
        <p:spPr>
          <a:xfrm rot="10800000">
            <a:off x="7596241" y="4208035"/>
            <a:ext cx="228600" cy="459737"/>
          </a:xfrm>
          <a:prstGeom prst="upArrow">
            <a:avLst/>
          </a:prstGeom>
          <a:solidFill>
            <a:srgbClr val="9AA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25BC64-2E0B-1C46-8FEB-21D9F1B2E801}"/>
              </a:ext>
            </a:extLst>
          </p:cNvPr>
          <p:cNvSpPr txBox="1"/>
          <p:nvPr/>
        </p:nvSpPr>
        <p:spPr>
          <a:xfrm>
            <a:off x="7696201" y="4226083"/>
            <a:ext cx="450764" cy="369332"/>
          </a:xfrm>
          <a:prstGeom prst="rect">
            <a:avLst/>
          </a:prstGeom>
          <a:noFill/>
        </p:spPr>
        <p:txBody>
          <a:bodyPr wrap="none" rtlCol="0">
            <a:spAutoFit/>
          </a:bodyPr>
          <a:lstStyle/>
          <a:p>
            <a:r>
              <a:rPr lang="en-US" dirty="0"/>
              <a:t>CD</a:t>
            </a:r>
          </a:p>
        </p:txBody>
      </p:sp>
      <p:sp>
        <p:nvSpPr>
          <p:cNvPr id="22" name="Text Box 3">
            <a:extLst>
              <a:ext uri="{FF2B5EF4-FFF2-40B4-BE49-F238E27FC236}">
                <a16:creationId xmlns:a16="http://schemas.microsoft.com/office/drawing/2014/main" id="{9CA0482A-DD14-B547-A043-F1AD85D21CC0}"/>
              </a:ext>
            </a:extLst>
          </p:cNvPr>
          <p:cNvSpPr txBox="1">
            <a:spLocks noChangeArrowheads="1"/>
          </p:cNvSpPr>
          <p:nvPr/>
        </p:nvSpPr>
        <p:spPr bwMode="auto">
          <a:xfrm>
            <a:off x="59868" y="6547538"/>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1000" i="1" dirty="0">
                <a:solidFill>
                  <a:schemeClr val="tx1"/>
                </a:solidFill>
                <a:latin typeface="+mn-lt"/>
              </a:rPr>
              <a:t>Cell Host &amp; Microbe</a:t>
            </a:r>
            <a:r>
              <a:rPr lang="en-US" altLang="en-US" sz="1000" dirty="0">
                <a:solidFill>
                  <a:schemeClr val="tx1"/>
                </a:solidFill>
                <a:latin typeface="+mn-lt"/>
              </a:rPr>
              <a:t> 2017 21, 603-610.e3DOI: (10.1016/j.chom.2017.04.010) </a:t>
            </a:r>
          </a:p>
        </p:txBody>
      </p:sp>
    </p:spTree>
    <p:extLst>
      <p:ext uri="{BB962C8B-B14F-4D97-AF65-F5344CB8AC3E}">
        <p14:creationId xmlns:p14="http://schemas.microsoft.com/office/powerpoint/2010/main" val="407230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6" name="TextBox 5">
            <a:extLst>
              <a:ext uri="{FF2B5EF4-FFF2-40B4-BE49-F238E27FC236}">
                <a16:creationId xmlns:a16="http://schemas.microsoft.com/office/drawing/2014/main" id="{27D1CAFF-7A82-9645-9D67-0E1EE675D0B6}"/>
              </a:ext>
            </a:extLst>
          </p:cNvPr>
          <p:cNvSpPr txBox="1"/>
          <p:nvPr/>
        </p:nvSpPr>
        <p:spPr>
          <a:xfrm>
            <a:off x="32653" y="1714498"/>
            <a:ext cx="5800883" cy="2739211"/>
          </a:xfrm>
          <a:prstGeom prst="rect">
            <a:avLst/>
          </a:prstGeom>
          <a:noFill/>
        </p:spPr>
        <p:txBody>
          <a:bodyPr wrap="none" rtlCol="0">
            <a:spAutoFit/>
          </a:bodyPr>
          <a:lstStyle/>
          <a:p>
            <a:r>
              <a:rPr lang="en-US" sz="4000" b="1" dirty="0"/>
              <a:t>Dysbiosis </a:t>
            </a:r>
          </a:p>
          <a:p>
            <a:endParaRPr lang="en-US" b="1" dirty="0"/>
          </a:p>
          <a:p>
            <a:pPr marL="285750" indent="-285750">
              <a:buFont typeface="Arial" panose="020B0604020202020204" pitchFamily="34" charset="0"/>
              <a:buChar char="•"/>
            </a:pPr>
            <a:r>
              <a:rPr lang="en-US" sz="2400" b="1" dirty="0"/>
              <a:t>Microbial community diversity</a:t>
            </a:r>
          </a:p>
          <a:p>
            <a:pPr marL="285750" indent="-285750">
              <a:buFont typeface="Arial" panose="020B0604020202020204" pitchFamily="34" charset="0"/>
              <a:buChar char="•"/>
            </a:pPr>
            <a:r>
              <a:rPr lang="en-US" sz="2400" dirty="0"/>
              <a:t>Microbial community structure</a:t>
            </a:r>
          </a:p>
          <a:p>
            <a:pPr marL="285750" indent="-285750">
              <a:buFont typeface="Arial" panose="020B0604020202020204" pitchFamily="34" charset="0"/>
              <a:buChar char="•"/>
            </a:pPr>
            <a:r>
              <a:rPr lang="en-US" sz="2400" b="1" dirty="0"/>
              <a:t>Microbial community functional potential</a:t>
            </a:r>
          </a:p>
          <a:p>
            <a:pPr marL="285750" indent="-285750">
              <a:buFont typeface="Arial" panose="020B0604020202020204" pitchFamily="34" charset="0"/>
              <a:buChar char="•"/>
            </a:pPr>
            <a:r>
              <a:rPr lang="en-US" sz="2400" dirty="0"/>
              <a:t>Biogeography</a:t>
            </a:r>
          </a:p>
          <a:p>
            <a:endParaRPr lang="en-US" dirty="0"/>
          </a:p>
        </p:txBody>
      </p:sp>
      <p:pic>
        <p:nvPicPr>
          <p:cNvPr id="7" name="Picture 2">
            <a:extLst>
              <a:ext uri="{FF2B5EF4-FFF2-40B4-BE49-F238E27FC236}">
                <a16:creationId xmlns:a16="http://schemas.microsoft.com/office/drawing/2014/main" id="{B0E5FDC1-5B5F-734B-9187-39F7B1D33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471" y="1714498"/>
            <a:ext cx="6096000" cy="3767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F6CDD589-3A92-6C4B-8497-58FF8C157A10}"/>
              </a:ext>
            </a:extLst>
          </p:cNvPr>
          <p:cNvSpPr/>
          <p:nvPr/>
        </p:nvSpPr>
        <p:spPr>
          <a:xfrm>
            <a:off x="92525" y="6257251"/>
            <a:ext cx="7581904" cy="369332"/>
          </a:xfrm>
          <a:prstGeom prst="rect">
            <a:avLst/>
          </a:prstGeom>
        </p:spPr>
        <p:txBody>
          <a:bodyPr wrap="square">
            <a:spAutoFit/>
          </a:bodyPr>
          <a:lstStyle/>
          <a:p>
            <a:r>
              <a:rPr lang="en-US" altLang="en-US" i="1" dirty="0"/>
              <a:t>Cell Host &amp; Microbe</a:t>
            </a:r>
            <a:r>
              <a:rPr lang="en-US" altLang="en-US" dirty="0"/>
              <a:t> 2014 15, 382-392DOI: (10.1016/j.chom.2014.02.005) </a:t>
            </a:r>
          </a:p>
        </p:txBody>
      </p:sp>
    </p:spTree>
    <p:extLst>
      <p:ext uri="{BB962C8B-B14F-4D97-AF65-F5344CB8AC3E}">
        <p14:creationId xmlns:p14="http://schemas.microsoft.com/office/powerpoint/2010/main" val="319227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5" name="TextBox 4">
            <a:extLst>
              <a:ext uri="{FF2B5EF4-FFF2-40B4-BE49-F238E27FC236}">
                <a16:creationId xmlns:a16="http://schemas.microsoft.com/office/drawing/2014/main" id="{554AC8B9-2F8D-E54A-AFAA-9447D5F61935}"/>
              </a:ext>
            </a:extLst>
          </p:cNvPr>
          <p:cNvSpPr txBox="1"/>
          <p:nvPr/>
        </p:nvSpPr>
        <p:spPr>
          <a:xfrm>
            <a:off x="228600" y="6237514"/>
            <a:ext cx="6188529" cy="369332"/>
          </a:xfrm>
          <a:prstGeom prst="rect">
            <a:avLst/>
          </a:prstGeom>
          <a:noFill/>
        </p:spPr>
        <p:txBody>
          <a:bodyPr wrap="square" rtlCol="0">
            <a:spAutoFit/>
          </a:bodyPr>
          <a:lstStyle/>
          <a:p>
            <a:r>
              <a:rPr lang="en-US" dirty="0">
                <a:hlinkClick r:id="rId2"/>
              </a:rPr>
              <a:t>https://www.nature.com/articles/s41564-018-0306-4</a:t>
            </a:r>
            <a:endParaRPr lang="en-US" dirty="0"/>
          </a:p>
        </p:txBody>
      </p:sp>
      <p:sp>
        <p:nvSpPr>
          <p:cNvPr id="6" name="TextBox 5">
            <a:extLst>
              <a:ext uri="{FF2B5EF4-FFF2-40B4-BE49-F238E27FC236}">
                <a16:creationId xmlns:a16="http://schemas.microsoft.com/office/drawing/2014/main" id="{27D1CAFF-7A82-9645-9D67-0E1EE675D0B6}"/>
              </a:ext>
            </a:extLst>
          </p:cNvPr>
          <p:cNvSpPr txBox="1"/>
          <p:nvPr/>
        </p:nvSpPr>
        <p:spPr>
          <a:xfrm>
            <a:off x="408212" y="1779814"/>
            <a:ext cx="4436471" cy="2739211"/>
          </a:xfrm>
          <a:prstGeom prst="rect">
            <a:avLst/>
          </a:prstGeom>
          <a:noFill/>
        </p:spPr>
        <p:txBody>
          <a:bodyPr wrap="none" rtlCol="0">
            <a:spAutoFit/>
          </a:bodyPr>
          <a:lstStyle/>
          <a:p>
            <a:r>
              <a:rPr lang="en-US" sz="4000" b="1" dirty="0"/>
              <a:t>Dysbiosis </a:t>
            </a:r>
          </a:p>
          <a:p>
            <a:endParaRPr lang="en-US" b="1" dirty="0"/>
          </a:p>
          <a:p>
            <a:pPr marL="285750" indent="-285750">
              <a:buFont typeface="Arial" panose="020B0604020202020204" pitchFamily="34" charset="0"/>
              <a:buChar char="•"/>
            </a:pPr>
            <a:r>
              <a:rPr lang="en-US" sz="2400" dirty="0"/>
              <a:t>Microbial community diversity</a:t>
            </a:r>
          </a:p>
          <a:p>
            <a:pPr marL="285750" indent="-285750">
              <a:buFont typeface="Arial" panose="020B0604020202020204" pitchFamily="34" charset="0"/>
              <a:buChar char="•"/>
            </a:pPr>
            <a:r>
              <a:rPr lang="en-US" sz="2400" dirty="0"/>
              <a:t>Microbial community structure</a:t>
            </a:r>
          </a:p>
          <a:p>
            <a:pPr marL="285750" indent="-285750">
              <a:buFont typeface="Arial" panose="020B0604020202020204" pitchFamily="34" charset="0"/>
              <a:buChar char="•"/>
            </a:pPr>
            <a:r>
              <a:rPr lang="en-US" sz="2400" b="1" dirty="0"/>
              <a:t>Microbial community function</a:t>
            </a:r>
          </a:p>
          <a:p>
            <a:pPr marL="285750" indent="-285750">
              <a:buFont typeface="Arial" panose="020B0604020202020204" pitchFamily="34" charset="0"/>
              <a:buChar char="•"/>
            </a:pPr>
            <a:r>
              <a:rPr lang="en-US" sz="2400" dirty="0"/>
              <a:t>Biogeography</a:t>
            </a:r>
          </a:p>
          <a:p>
            <a:endParaRPr lang="en-US" dirty="0"/>
          </a:p>
        </p:txBody>
      </p:sp>
      <p:pic>
        <p:nvPicPr>
          <p:cNvPr id="2" name="Picture 1">
            <a:extLst>
              <a:ext uri="{FF2B5EF4-FFF2-40B4-BE49-F238E27FC236}">
                <a16:creationId xmlns:a16="http://schemas.microsoft.com/office/drawing/2014/main" id="{5EC942BD-8021-CF48-9BFE-0D6CE67912E9}"/>
              </a:ext>
            </a:extLst>
          </p:cNvPr>
          <p:cNvPicPr>
            <a:picLocks noChangeAspect="1"/>
          </p:cNvPicPr>
          <p:nvPr/>
        </p:nvPicPr>
        <p:blipFill>
          <a:blip r:embed="rId3"/>
          <a:stretch>
            <a:fillRect/>
          </a:stretch>
        </p:blipFill>
        <p:spPr>
          <a:xfrm>
            <a:off x="4688565" y="1746250"/>
            <a:ext cx="7247989" cy="3365500"/>
          </a:xfrm>
          <a:prstGeom prst="rect">
            <a:avLst/>
          </a:prstGeom>
        </p:spPr>
      </p:pic>
    </p:spTree>
    <p:extLst>
      <p:ext uri="{BB962C8B-B14F-4D97-AF65-F5344CB8AC3E}">
        <p14:creationId xmlns:p14="http://schemas.microsoft.com/office/powerpoint/2010/main" val="156009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5" name="TextBox 4">
            <a:extLst>
              <a:ext uri="{FF2B5EF4-FFF2-40B4-BE49-F238E27FC236}">
                <a16:creationId xmlns:a16="http://schemas.microsoft.com/office/drawing/2014/main" id="{554AC8B9-2F8D-E54A-AFAA-9447D5F61935}"/>
              </a:ext>
            </a:extLst>
          </p:cNvPr>
          <p:cNvSpPr txBox="1"/>
          <p:nvPr/>
        </p:nvSpPr>
        <p:spPr>
          <a:xfrm>
            <a:off x="228600" y="6237514"/>
            <a:ext cx="6188529" cy="369332"/>
          </a:xfrm>
          <a:prstGeom prst="rect">
            <a:avLst/>
          </a:prstGeom>
          <a:noFill/>
        </p:spPr>
        <p:txBody>
          <a:bodyPr wrap="square" rtlCol="0">
            <a:spAutoFit/>
          </a:bodyPr>
          <a:lstStyle/>
          <a:p>
            <a:r>
              <a:rPr lang="en-US" dirty="0">
                <a:hlinkClick r:id="rId2"/>
              </a:rPr>
              <a:t>https://www.nature.com/articles/s41564-018-0306-4</a:t>
            </a:r>
            <a:endParaRPr lang="en-US" dirty="0"/>
          </a:p>
        </p:txBody>
      </p:sp>
      <p:sp>
        <p:nvSpPr>
          <p:cNvPr id="6" name="TextBox 5">
            <a:extLst>
              <a:ext uri="{FF2B5EF4-FFF2-40B4-BE49-F238E27FC236}">
                <a16:creationId xmlns:a16="http://schemas.microsoft.com/office/drawing/2014/main" id="{27D1CAFF-7A82-9645-9D67-0E1EE675D0B6}"/>
              </a:ext>
            </a:extLst>
          </p:cNvPr>
          <p:cNvSpPr txBox="1"/>
          <p:nvPr/>
        </p:nvSpPr>
        <p:spPr>
          <a:xfrm>
            <a:off x="408212" y="1779814"/>
            <a:ext cx="4436471" cy="2739211"/>
          </a:xfrm>
          <a:prstGeom prst="rect">
            <a:avLst/>
          </a:prstGeom>
          <a:noFill/>
        </p:spPr>
        <p:txBody>
          <a:bodyPr wrap="none" rtlCol="0">
            <a:spAutoFit/>
          </a:bodyPr>
          <a:lstStyle/>
          <a:p>
            <a:r>
              <a:rPr lang="en-US" sz="4000" b="1" dirty="0"/>
              <a:t>Dysbiosis </a:t>
            </a:r>
          </a:p>
          <a:p>
            <a:endParaRPr lang="en-US" b="1" dirty="0"/>
          </a:p>
          <a:p>
            <a:pPr marL="285750" indent="-285750">
              <a:buFont typeface="Arial" panose="020B0604020202020204" pitchFamily="34" charset="0"/>
              <a:buChar char="•"/>
            </a:pPr>
            <a:r>
              <a:rPr lang="en-US" sz="2400" dirty="0"/>
              <a:t>Microbial community diversity</a:t>
            </a:r>
          </a:p>
          <a:p>
            <a:pPr marL="285750" indent="-285750">
              <a:buFont typeface="Arial" panose="020B0604020202020204" pitchFamily="34" charset="0"/>
              <a:buChar char="•"/>
            </a:pPr>
            <a:r>
              <a:rPr lang="en-US" sz="2400" dirty="0"/>
              <a:t>Microbial community structure</a:t>
            </a:r>
          </a:p>
          <a:p>
            <a:pPr marL="285750" indent="-285750">
              <a:buFont typeface="Arial" panose="020B0604020202020204" pitchFamily="34" charset="0"/>
              <a:buChar char="•"/>
            </a:pPr>
            <a:r>
              <a:rPr lang="en-US" sz="2400" b="1" dirty="0"/>
              <a:t>Microbial community function</a:t>
            </a:r>
          </a:p>
          <a:p>
            <a:pPr marL="285750" indent="-285750">
              <a:buFont typeface="Arial" panose="020B0604020202020204" pitchFamily="34" charset="0"/>
              <a:buChar char="•"/>
            </a:pPr>
            <a:r>
              <a:rPr lang="en-US" sz="2400" dirty="0"/>
              <a:t>Biogeography</a:t>
            </a:r>
          </a:p>
          <a:p>
            <a:endParaRPr lang="en-US" dirty="0"/>
          </a:p>
        </p:txBody>
      </p:sp>
      <p:pic>
        <p:nvPicPr>
          <p:cNvPr id="3" name="Picture 2">
            <a:extLst>
              <a:ext uri="{FF2B5EF4-FFF2-40B4-BE49-F238E27FC236}">
                <a16:creationId xmlns:a16="http://schemas.microsoft.com/office/drawing/2014/main" id="{DD6412A2-4494-234B-BF5C-D02FBAD04F14}"/>
              </a:ext>
            </a:extLst>
          </p:cNvPr>
          <p:cNvPicPr>
            <a:picLocks noChangeAspect="1"/>
          </p:cNvPicPr>
          <p:nvPr/>
        </p:nvPicPr>
        <p:blipFill rotWithShape="1">
          <a:blip r:embed="rId3"/>
          <a:srcRect l="4119" t="934" b="1"/>
          <a:stretch/>
        </p:blipFill>
        <p:spPr>
          <a:xfrm>
            <a:off x="4742478" y="1665514"/>
            <a:ext cx="7449522" cy="3004457"/>
          </a:xfrm>
          <a:prstGeom prst="rect">
            <a:avLst/>
          </a:prstGeom>
        </p:spPr>
      </p:pic>
    </p:spTree>
    <p:extLst>
      <p:ext uri="{BB962C8B-B14F-4D97-AF65-F5344CB8AC3E}">
        <p14:creationId xmlns:p14="http://schemas.microsoft.com/office/powerpoint/2010/main" val="643328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156129" y="354173"/>
            <a:ext cx="8327793" cy="1200329"/>
          </a:xfrm>
          <a:prstGeom prst="rect">
            <a:avLst/>
          </a:prstGeom>
        </p:spPr>
        <p:txBody>
          <a:bodyPr wrap="none">
            <a:spAutoFit/>
          </a:bodyPr>
          <a:lstStyle/>
          <a:p>
            <a:pPr algn="ctr"/>
            <a:r>
              <a:rPr lang="en-US" sz="3600" b="1" dirty="0">
                <a:cs typeface="Arial" panose="020B0604020202020204" pitchFamily="34" charset="0"/>
              </a:rPr>
              <a:t>IBD: A Model for Disease-Linked Dysbiosis </a:t>
            </a:r>
          </a:p>
          <a:p>
            <a:pPr algn="ctr"/>
            <a:r>
              <a:rPr lang="en-US" sz="3600" b="1" dirty="0">
                <a:cs typeface="Arial" panose="020B0604020202020204" pitchFamily="34" charset="0"/>
              </a:rPr>
              <a:t>and an Opportunity for……</a:t>
            </a:r>
          </a:p>
        </p:txBody>
      </p:sp>
      <p:sp>
        <p:nvSpPr>
          <p:cNvPr id="5" name="TextBox 4">
            <a:extLst>
              <a:ext uri="{FF2B5EF4-FFF2-40B4-BE49-F238E27FC236}">
                <a16:creationId xmlns:a16="http://schemas.microsoft.com/office/drawing/2014/main" id="{554AC8B9-2F8D-E54A-AFAA-9447D5F61935}"/>
              </a:ext>
            </a:extLst>
          </p:cNvPr>
          <p:cNvSpPr txBox="1"/>
          <p:nvPr/>
        </p:nvSpPr>
        <p:spPr>
          <a:xfrm>
            <a:off x="228600" y="6237514"/>
            <a:ext cx="6188529" cy="369332"/>
          </a:xfrm>
          <a:prstGeom prst="rect">
            <a:avLst/>
          </a:prstGeom>
          <a:noFill/>
        </p:spPr>
        <p:txBody>
          <a:bodyPr wrap="square" rtlCol="0">
            <a:spAutoFit/>
          </a:bodyPr>
          <a:lstStyle/>
          <a:p>
            <a:r>
              <a:rPr lang="en-US" dirty="0">
                <a:hlinkClick r:id="rId2"/>
              </a:rPr>
              <a:t>*https://www.nature.com/articles/s41564-018-0306-4</a:t>
            </a:r>
            <a:endParaRPr lang="en-US" dirty="0"/>
          </a:p>
        </p:txBody>
      </p:sp>
      <p:sp>
        <p:nvSpPr>
          <p:cNvPr id="2" name="TextBox 1">
            <a:extLst>
              <a:ext uri="{FF2B5EF4-FFF2-40B4-BE49-F238E27FC236}">
                <a16:creationId xmlns:a16="http://schemas.microsoft.com/office/drawing/2014/main" id="{0F377B42-BF89-CB4E-B182-8599A00FB6B3}"/>
              </a:ext>
            </a:extLst>
          </p:cNvPr>
          <p:cNvSpPr txBox="1"/>
          <p:nvPr/>
        </p:nvSpPr>
        <p:spPr>
          <a:xfrm>
            <a:off x="326569" y="2188029"/>
            <a:ext cx="6662057" cy="2862322"/>
          </a:xfrm>
          <a:prstGeom prst="rect">
            <a:avLst/>
          </a:prstGeom>
          <a:noFill/>
        </p:spPr>
        <p:txBody>
          <a:bodyPr wrap="square" rtlCol="0">
            <a:spAutoFit/>
          </a:bodyPr>
          <a:lstStyle/>
          <a:p>
            <a:r>
              <a:rPr lang="en-US" sz="3600" b="1" dirty="0"/>
              <a:t>Diagnostics</a:t>
            </a:r>
          </a:p>
          <a:p>
            <a:r>
              <a:rPr lang="en-US" sz="3600" b="1" dirty="0"/>
              <a:t>	A Dysbiosis Score*</a:t>
            </a:r>
          </a:p>
          <a:p>
            <a:r>
              <a:rPr lang="en-US" sz="3600" b="1" dirty="0"/>
              <a:t>Prognosis/Response Prediction**</a:t>
            </a:r>
          </a:p>
          <a:p>
            <a:r>
              <a:rPr lang="en-US" sz="3600" b="1" dirty="0"/>
              <a:t>Disease Monitoring </a:t>
            </a:r>
          </a:p>
          <a:p>
            <a:r>
              <a:rPr lang="en-US" sz="3600" b="1" dirty="0"/>
              <a:t>Therapeutics</a:t>
            </a:r>
          </a:p>
        </p:txBody>
      </p:sp>
      <p:pic>
        <p:nvPicPr>
          <p:cNvPr id="7" name="Picture 6">
            <a:extLst>
              <a:ext uri="{FF2B5EF4-FFF2-40B4-BE49-F238E27FC236}">
                <a16:creationId xmlns:a16="http://schemas.microsoft.com/office/drawing/2014/main" id="{8C037A8C-ABE7-2144-A383-BA3CE4F73C43}"/>
              </a:ext>
            </a:extLst>
          </p:cNvPr>
          <p:cNvPicPr>
            <a:picLocks noChangeAspect="1"/>
          </p:cNvPicPr>
          <p:nvPr/>
        </p:nvPicPr>
        <p:blipFill>
          <a:blip r:embed="rId3"/>
          <a:stretch>
            <a:fillRect/>
          </a:stretch>
        </p:blipFill>
        <p:spPr>
          <a:xfrm>
            <a:off x="6980464" y="1845128"/>
            <a:ext cx="4392385" cy="4392385"/>
          </a:xfrm>
          <a:prstGeom prst="rect">
            <a:avLst/>
          </a:prstGeom>
        </p:spPr>
      </p:pic>
      <p:sp>
        <p:nvSpPr>
          <p:cNvPr id="8" name="Rectangle 7">
            <a:extLst>
              <a:ext uri="{FF2B5EF4-FFF2-40B4-BE49-F238E27FC236}">
                <a16:creationId xmlns:a16="http://schemas.microsoft.com/office/drawing/2014/main" id="{64DEE24E-395B-D346-B7BD-D71FDBA9CBF4}"/>
              </a:ext>
            </a:extLst>
          </p:cNvPr>
          <p:cNvSpPr/>
          <p:nvPr/>
        </p:nvSpPr>
        <p:spPr>
          <a:xfrm>
            <a:off x="7138333" y="6281451"/>
            <a:ext cx="4612288" cy="369332"/>
          </a:xfrm>
          <a:prstGeom prst="rect">
            <a:avLst/>
          </a:prstGeom>
        </p:spPr>
        <p:txBody>
          <a:bodyPr wrap="none">
            <a:spAutoFit/>
          </a:bodyPr>
          <a:lstStyle/>
          <a:p>
            <a:r>
              <a:rPr lang="en-US" dirty="0">
                <a:solidFill>
                  <a:srgbClr val="0C7DBB"/>
                </a:solidFill>
                <a:latin typeface="NexusSans"/>
                <a:hlinkClick r:id="rId4" tooltip="Persistent link using digital object identifier"/>
              </a:rPr>
              <a:t>**https://doi.org/10.1016/j.chom.2017.04.010</a:t>
            </a:r>
            <a:endParaRPr lang="en-US" dirty="0"/>
          </a:p>
        </p:txBody>
      </p:sp>
    </p:spTree>
    <p:extLst>
      <p:ext uri="{BB962C8B-B14F-4D97-AF65-F5344CB8AC3E}">
        <p14:creationId xmlns:p14="http://schemas.microsoft.com/office/powerpoint/2010/main" val="774209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16881" y="2087649"/>
            <a:ext cx="10515600" cy="3539430"/>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Introduction to Inflammatory Bowel Disease (IBD</a:t>
            </a:r>
            <a:r>
              <a:rPr lang="en-US" sz="28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IBD: a model for disease-linked dysbiosis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ecology disruption</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structure alterations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functional changes</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Host genetic &amp; microbe interactions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FMT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Field Trip: mouse model</a:t>
            </a:r>
          </a:p>
        </p:txBody>
      </p:sp>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pic>
        <p:nvPicPr>
          <p:cNvPr id="3" name="Picture 2">
            <a:extLst>
              <a:ext uri="{FF2B5EF4-FFF2-40B4-BE49-F238E27FC236}">
                <a16:creationId xmlns:a16="http://schemas.microsoft.com/office/drawing/2014/main" id="{C9C91FBF-3408-274C-BB77-C1A54E35A3AE}"/>
              </a:ext>
            </a:extLst>
          </p:cNvPr>
          <p:cNvPicPr>
            <a:picLocks noChangeAspect="1"/>
          </p:cNvPicPr>
          <p:nvPr/>
        </p:nvPicPr>
        <p:blipFill>
          <a:blip r:embed="rId2"/>
          <a:stretch>
            <a:fillRect/>
          </a:stretch>
        </p:blipFill>
        <p:spPr>
          <a:xfrm>
            <a:off x="9160330" y="10091"/>
            <a:ext cx="3031670" cy="6858000"/>
          </a:xfrm>
          <a:prstGeom prst="rect">
            <a:avLst/>
          </a:prstGeom>
        </p:spPr>
      </p:pic>
    </p:spTree>
    <p:extLst>
      <p:ext uri="{BB962C8B-B14F-4D97-AF65-F5344CB8AC3E}">
        <p14:creationId xmlns:p14="http://schemas.microsoft.com/office/powerpoint/2010/main" val="3248539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4094-2A2E-394C-9B83-C4CB365B4FC2}"/>
              </a:ext>
            </a:extLst>
          </p:cNvPr>
          <p:cNvSpPr>
            <a:spLocks noGrp="1"/>
          </p:cNvSpPr>
          <p:nvPr>
            <p:ph type="title"/>
          </p:nvPr>
        </p:nvSpPr>
        <p:spPr/>
        <p:txBody>
          <a:bodyPr>
            <a:normAutofit/>
          </a:bodyPr>
          <a:lstStyle/>
          <a:p>
            <a:pPr algn="ctr"/>
            <a:r>
              <a:rPr lang="en-US" sz="3200" b="1" dirty="0">
                <a:latin typeface="+mn-lt"/>
              </a:rPr>
              <a:t>The common IBD risk allele T300A and how it affects gut inflammation</a:t>
            </a:r>
          </a:p>
        </p:txBody>
      </p:sp>
      <p:pic>
        <p:nvPicPr>
          <p:cNvPr id="5" name="Picture 4">
            <a:extLst>
              <a:ext uri="{FF2B5EF4-FFF2-40B4-BE49-F238E27FC236}">
                <a16:creationId xmlns:a16="http://schemas.microsoft.com/office/drawing/2014/main" id="{EFEEE1B4-0D84-F34B-ADCC-E5FDEF4F6509}"/>
              </a:ext>
            </a:extLst>
          </p:cNvPr>
          <p:cNvPicPr>
            <a:picLocks noChangeAspect="1"/>
          </p:cNvPicPr>
          <p:nvPr/>
        </p:nvPicPr>
        <p:blipFill>
          <a:blip r:embed="rId2"/>
          <a:stretch>
            <a:fillRect/>
          </a:stretch>
        </p:blipFill>
        <p:spPr>
          <a:xfrm>
            <a:off x="3043464" y="1548492"/>
            <a:ext cx="5627007" cy="5117776"/>
          </a:xfrm>
          <a:prstGeom prst="rect">
            <a:avLst/>
          </a:prstGeom>
        </p:spPr>
      </p:pic>
    </p:spTree>
    <p:extLst>
      <p:ext uri="{BB962C8B-B14F-4D97-AF65-F5344CB8AC3E}">
        <p14:creationId xmlns:p14="http://schemas.microsoft.com/office/powerpoint/2010/main" val="4179427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16881" y="2087649"/>
            <a:ext cx="10515600" cy="3539430"/>
          </a:xfrm>
          <a:prstGeom prst="rect">
            <a:avLst/>
          </a:prstGeom>
        </p:spPr>
        <p:txBody>
          <a:bodyPr wrap="square">
            <a:spAutoFit/>
          </a:bodyPr>
          <a:lstStyle/>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Introduction to Inflammatory Bowel Disease (IBD)</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IBD: a model for disease-linked dysbiosis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ecology disruption</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structure alterations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functional changes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Host genetic &amp; microbe interactions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FMT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Field Trip: ‘IBD’ mouse model</a:t>
            </a:r>
          </a:p>
        </p:txBody>
      </p:sp>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pic>
        <p:nvPicPr>
          <p:cNvPr id="3" name="Picture 2">
            <a:extLst>
              <a:ext uri="{FF2B5EF4-FFF2-40B4-BE49-F238E27FC236}">
                <a16:creationId xmlns:a16="http://schemas.microsoft.com/office/drawing/2014/main" id="{C9C91FBF-3408-274C-BB77-C1A54E35A3AE}"/>
              </a:ext>
            </a:extLst>
          </p:cNvPr>
          <p:cNvPicPr>
            <a:picLocks noChangeAspect="1"/>
          </p:cNvPicPr>
          <p:nvPr/>
        </p:nvPicPr>
        <p:blipFill>
          <a:blip r:embed="rId2"/>
          <a:stretch>
            <a:fillRect/>
          </a:stretch>
        </p:blipFill>
        <p:spPr>
          <a:xfrm>
            <a:off x="9160330" y="10091"/>
            <a:ext cx="3031670" cy="6858000"/>
          </a:xfrm>
          <a:prstGeom prst="rect">
            <a:avLst/>
          </a:prstGeom>
        </p:spPr>
      </p:pic>
    </p:spTree>
    <p:extLst>
      <p:ext uri="{BB962C8B-B14F-4D97-AF65-F5344CB8AC3E}">
        <p14:creationId xmlns:p14="http://schemas.microsoft.com/office/powerpoint/2010/main" val="291080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2038-C63F-754C-A785-321782777D3A}"/>
              </a:ext>
            </a:extLst>
          </p:cNvPr>
          <p:cNvSpPr>
            <a:spLocks noGrp="1"/>
          </p:cNvSpPr>
          <p:nvPr>
            <p:ph type="title"/>
          </p:nvPr>
        </p:nvSpPr>
        <p:spPr>
          <a:xfrm>
            <a:off x="195942" y="365125"/>
            <a:ext cx="12197443" cy="1316718"/>
          </a:xfrm>
        </p:spPr>
        <p:txBody>
          <a:bodyPr>
            <a:normAutofit/>
          </a:bodyPr>
          <a:lstStyle/>
          <a:p>
            <a:pPr algn="ctr"/>
            <a:r>
              <a:rPr lang="en-US" sz="4000" dirty="0">
                <a:latin typeface="+mn-lt"/>
              </a:rPr>
              <a:t>Does T300A affect the microbial community structure?</a:t>
            </a:r>
          </a:p>
        </p:txBody>
      </p:sp>
      <p:pic>
        <p:nvPicPr>
          <p:cNvPr id="4" name="Picture 3">
            <a:extLst>
              <a:ext uri="{FF2B5EF4-FFF2-40B4-BE49-F238E27FC236}">
                <a16:creationId xmlns:a16="http://schemas.microsoft.com/office/drawing/2014/main" id="{E98334FD-5CED-544B-A457-B09D69B3B0EA}"/>
              </a:ext>
            </a:extLst>
          </p:cNvPr>
          <p:cNvPicPr>
            <a:picLocks noChangeAspect="1"/>
          </p:cNvPicPr>
          <p:nvPr/>
        </p:nvPicPr>
        <p:blipFill>
          <a:blip r:embed="rId2"/>
          <a:stretch>
            <a:fillRect/>
          </a:stretch>
        </p:blipFill>
        <p:spPr>
          <a:xfrm>
            <a:off x="3586672" y="1877786"/>
            <a:ext cx="4593113" cy="4980214"/>
          </a:xfrm>
          <a:prstGeom prst="rect">
            <a:avLst/>
          </a:prstGeom>
        </p:spPr>
      </p:pic>
      <p:sp>
        <p:nvSpPr>
          <p:cNvPr id="5" name="TextBox 4">
            <a:extLst>
              <a:ext uri="{FF2B5EF4-FFF2-40B4-BE49-F238E27FC236}">
                <a16:creationId xmlns:a16="http://schemas.microsoft.com/office/drawing/2014/main" id="{E3EA422D-1DBF-A449-B915-C4B67B803352}"/>
              </a:ext>
            </a:extLst>
          </p:cNvPr>
          <p:cNvSpPr txBox="1"/>
          <p:nvPr/>
        </p:nvSpPr>
        <p:spPr>
          <a:xfrm>
            <a:off x="8376557" y="5306786"/>
            <a:ext cx="3380014" cy="646331"/>
          </a:xfrm>
          <a:prstGeom prst="rect">
            <a:avLst/>
          </a:prstGeom>
          <a:noFill/>
        </p:spPr>
        <p:txBody>
          <a:bodyPr wrap="square" rtlCol="0">
            <a:spAutoFit/>
          </a:bodyPr>
          <a:lstStyle/>
          <a:p>
            <a:r>
              <a:rPr lang="en-US" dirty="0"/>
              <a:t>Perhaps, under ‘homeostatic’ conditions.</a:t>
            </a:r>
          </a:p>
        </p:txBody>
      </p:sp>
      <p:sp>
        <p:nvSpPr>
          <p:cNvPr id="6" name="Rectangle 5">
            <a:extLst>
              <a:ext uri="{FF2B5EF4-FFF2-40B4-BE49-F238E27FC236}">
                <a16:creationId xmlns:a16="http://schemas.microsoft.com/office/drawing/2014/main" id="{0BA5DD33-0557-9F4B-BE04-79486A8EACEC}"/>
              </a:ext>
            </a:extLst>
          </p:cNvPr>
          <p:cNvSpPr/>
          <p:nvPr/>
        </p:nvSpPr>
        <p:spPr>
          <a:xfrm>
            <a:off x="114806" y="6444737"/>
            <a:ext cx="3896067" cy="369332"/>
          </a:xfrm>
          <a:prstGeom prst="rect">
            <a:avLst/>
          </a:prstGeom>
        </p:spPr>
        <p:txBody>
          <a:bodyPr wrap="none">
            <a:spAutoFit/>
          </a:bodyPr>
          <a:lstStyle/>
          <a:p>
            <a:r>
              <a:rPr lang="en-US" dirty="0">
                <a:hlinkClick r:id="rId3"/>
              </a:rPr>
              <a:t>https://elifesciences.org/articles/39982</a:t>
            </a:r>
            <a:endParaRPr lang="en-US" dirty="0"/>
          </a:p>
        </p:txBody>
      </p:sp>
    </p:spTree>
    <p:extLst>
      <p:ext uri="{BB962C8B-B14F-4D97-AF65-F5344CB8AC3E}">
        <p14:creationId xmlns:p14="http://schemas.microsoft.com/office/powerpoint/2010/main" val="66600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6720-CA4C-8640-81E1-662894F15187}"/>
              </a:ext>
            </a:extLst>
          </p:cNvPr>
          <p:cNvSpPr>
            <a:spLocks noGrp="1"/>
          </p:cNvSpPr>
          <p:nvPr>
            <p:ph type="title"/>
          </p:nvPr>
        </p:nvSpPr>
        <p:spPr/>
        <p:txBody>
          <a:bodyPr>
            <a:normAutofit/>
          </a:bodyPr>
          <a:lstStyle/>
          <a:p>
            <a:pPr algn="ctr"/>
            <a:r>
              <a:rPr lang="en-US" dirty="0">
                <a:latin typeface="+mn-lt"/>
              </a:rPr>
              <a:t>Does T300A affect microbiota structure under inflammatory conditions*</a:t>
            </a:r>
          </a:p>
        </p:txBody>
      </p:sp>
      <p:pic>
        <p:nvPicPr>
          <p:cNvPr id="4" name="Picture 3">
            <a:extLst>
              <a:ext uri="{FF2B5EF4-FFF2-40B4-BE49-F238E27FC236}">
                <a16:creationId xmlns:a16="http://schemas.microsoft.com/office/drawing/2014/main" id="{43BCABD9-F596-2E4A-8BA5-2066A7F87431}"/>
              </a:ext>
            </a:extLst>
          </p:cNvPr>
          <p:cNvPicPr>
            <a:picLocks noChangeAspect="1"/>
          </p:cNvPicPr>
          <p:nvPr/>
        </p:nvPicPr>
        <p:blipFill>
          <a:blip r:embed="rId2"/>
          <a:stretch>
            <a:fillRect/>
          </a:stretch>
        </p:blipFill>
        <p:spPr>
          <a:xfrm>
            <a:off x="3034145" y="1661080"/>
            <a:ext cx="4672942" cy="4968314"/>
          </a:xfrm>
          <a:prstGeom prst="rect">
            <a:avLst/>
          </a:prstGeom>
        </p:spPr>
      </p:pic>
      <p:sp>
        <p:nvSpPr>
          <p:cNvPr id="5" name="Rectangle 4">
            <a:extLst>
              <a:ext uri="{FF2B5EF4-FFF2-40B4-BE49-F238E27FC236}">
                <a16:creationId xmlns:a16="http://schemas.microsoft.com/office/drawing/2014/main" id="{1290FEF6-831A-8945-8988-7897F3BD021A}"/>
              </a:ext>
            </a:extLst>
          </p:cNvPr>
          <p:cNvSpPr/>
          <p:nvPr/>
        </p:nvSpPr>
        <p:spPr>
          <a:xfrm>
            <a:off x="-32153" y="6461066"/>
            <a:ext cx="3896067" cy="369332"/>
          </a:xfrm>
          <a:prstGeom prst="rect">
            <a:avLst/>
          </a:prstGeom>
        </p:spPr>
        <p:txBody>
          <a:bodyPr wrap="none">
            <a:spAutoFit/>
          </a:bodyPr>
          <a:lstStyle/>
          <a:p>
            <a:r>
              <a:rPr lang="en-US" dirty="0">
                <a:hlinkClick r:id="rId3"/>
              </a:rPr>
              <a:t>https://elifesciences.org/articles/39982</a:t>
            </a:r>
            <a:endParaRPr lang="en-US" dirty="0"/>
          </a:p>
        </p:txBody>
      </p:sp>
    </p:spTree>
    <p:extLst>
      <p:ext uri="{BB962C8B-B14F-4D97-AF65-F5344CB8AC3E}">
        <p14:creationId xmlns:p14="http://schemas.microsoft.com/office/powerpoint/2010/main" val="1048408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6F49-5842-DF46-AB1A-35C7C1043044}"/>
              </a:ext>
            </a:extLst>
          </p:cNvPr>
          <p:cNvSpPr>
            <a:spLocks noGrp="1"/>
          </p:cNvSpPr>
          <p:nvPr>
            <p:ph type="title"/>
          </p:nvPr>
        </p:nvSpPr>
        <p:spPr/>
        <p:txBody>
          <a:bodyPr>
            <a:normAutofit/>
          </a:bodyPr>
          <a:lstStyle/>
          <a:p>
            <a:pPr algn="ctr"/>
            <a:r>
              <a:rPr lang="en-US" sz="4000" b="1" dirty="0">
                <a:latin typeface="+mn-lt"/>
              </a:rPr>
              <a:t>Does the presence of the T300A allele directly influence the microbiota?</a:t>
            </a:r>
          </a:p>
        </p:txBody>
      </p:sp>
      <p:pic>
        <p:nvPicPr>
          <p:cNvPr id="4" name="Picture 3">
            <a:extLst>
              <a:ext uri="{FF2B5EF4-FFF2-40B4-BE49-F238E27FC236}">
                <a16:creationId xmlns:a16="http://schemas.microsoft.com/office/drawing/2014/main" id="{77ACAD2F-E675-C442-82C2-3C6C8FC73CBA}"/>
              </a:ext>
            </a:extLst>
          </p:cNvPr>
          <p:cNvPicPr>
            <a:picLocks noChangeAspect="1"/>
          </p:cNvPicPr>
          <p:nvPr/>
        </p:nvPicPr>
        <p:blipFill>
          <a:blip r:embed="rId2"/>
          <a:stretch>
            <a:fillRect/>
          </a:stretch>
        </p:blipFill>
        <p:spPr>
          <a:xfrm>
            <a:off x="1511619" y="1816100"/>
            <a:ext cx="9168761" cy="3507014"/>
          </a:xfrm>
          <a:prstGeom prst="rect">
            <a:avLst/>
          </a:prstGeom>
        </p:spPr>
      </p:pic>
      <p:sp>
        <p:nvSpPr>
          <p:cNvPr id="5" name="TextBox 4">
            <a:extLst>
              <a:ext uri="{FF2B5EF4-FFF2-40B4-BE49-F238E27FC236}">
                <a16:creationId xmlns:a16="http://schemas.microsoft.com/office/drawing/2014/main" id="{79F313A5-B81B-E541-BCD6-FA74D1E98404}"/>
              </a:ext>
            </a:extLst>
          </p:cNvPr>
          <p:cNvSpPr txBox="1"/>
          <p:nvPr/>
        </p:nvSpPr>
        <p:spPr>
          <a:xfrm>
            <a:off x="1518560" y="5404755"/>
            <a:ext cx="10123714" cy="369332"/>
          </a:xfrm>
          <a:prstGeom prst="rect">
            <a:avLst/>
          </a:prstGeom>
          <a:noFill/>
        </p:spPr>
        <p:txBody>
          <a:bodyPr wrap="square" rtlCol="0">
            <a:spAutoFit/>
          </a:bodyPr>
          <a:lstStyle/>
          <a:p>
            <a:r>
              <a:rPr lang="en-US" dirty="0"/>
              <a:t>Yes,</a:t>
            </a:r>
            <a:r>
              <a:rPr lang="en-US" b="1" dirty="0"/>
              <a:t> T300A alters gut microbiota composition in GF mice associated with human stool.</a:t>
            </a:r>
            <a:r>
              <a:rPr lang="en-US" dirty="0"/>
              <a:t> </a:t>
            </a:r>
          </a:p>
        </p:txBody>
      </p:sp>
      <p:sp>
        <p:nvSpPr>
          <p:cNvPr id="7" name="Rectangle 6">
            <a:extLst>
              <a:ext uri="{FF2B5EF4-FFF2-40B4-BE49-F238E27FC236}">
                <a16:creationId xmlns:a16="http://schemas.microsoft.com/office/drawing/2014/main" id="{AF3B8196-6201-9045-90DD-B37428372B60}"/>
              </a:ext>
            </a:extLst>
          </p:cNvPr>
          <p:cNvSpPr/>
          <p:nvPr/>
        </p:nvSpPr>
        <p:spPr>
          <a:xfrm>
            <a:off x="82140" y="6428412"/>
            <a:ext cx="3896067" cy="369332"/>
          </a:xfrm>
          <a:prstGeom prst="rect">
            <a:avLst/>
          </a:prstGeom>
        </p:spPr>
        <p:txBody>
          <a:bodyPr wrap="none">
            <a:spAutoFit/>
          </a:bodyPr>
          <a:lstStyle/>
          <a:p>
            <a:r>
              <a:rPr lang="en-US" dirty="0">
                <a:hlinkClick r:id="rId3"/>
              </a:rPr>
              <a:t>https://elifesciences.org/articles/39982</a:t>
            </a:r>
            <a:endParaRPr lang="en-US" dirty="0"/>
          </a:p>
        </p:txBody>
      </p:sp>
    </p:spTree>
    <p:extLst>
      <p:ext uri="{BB962C8B-B14F-4D97-AF65-F5344CB8AC3E}">
        <p14:creationId xmlns:p14="http://schemas.microsoft.com/office/powerpoint/2010/main" val="3180381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380C-9D91-A745-A983-A3757BCF100F}"/>
              </a:ext>
            </a:extLst>
          </p:cNvPr>
          <p:cNvSpPr>
            <a:spLocks noGrp="1"/>
          </p:cNvSpPr>
          <p:nvPr>
            <p:ph type="title"/>
          </p:nvPr>
        </p:nvSpPr>
        <p:spPr>
          <a:xfrm>
            <a:off x="1" y="365125"/>
            <a:ext cx="11985170" cy="1325563"/>
          </a:xfrm>
        </p:spPr>
        <p:txBody>
          <a:bodyPr>
            <a:normAutofit/>
          </a:bodyPr>
          <a:lstStyle/>
          <a:p>
            <a:pPr algn="ctr"/>
            <a:r>
              <a:rPr lang="en-US" dirty="0">
                <a:latin typeface="Calibri" panose="020F0502020204030204" pitchFamily="34" charset="0"/>
                <a:cs typeface="Calibri" panose="020F0502020204030204" pitchFamily="34" charset="0"/>
              </a:rPr>
              <a:t>Before any ‘IBD’, </a:t>
            </a:r>
            <a:r>
              <a:rPr lang="en-US" i="1" dirty="0">
                <a:latin typeface="Calibri" panose="020F0502020204030204" pitchFamily="34" charset="0"/>
                <a:cs typeface="Calibri" panose="020F0502020204030204" pitchFamily="34" charset="0"/>
              </a:rPr>
              <a:t>B. </a:t>
            </a:r>
            <a:r>
              <a:rPr lang="en-US" i="1" dirty="0" err="1">
                <a:latin typeface="Calibri" panose="020F0502020204030204" pitchFamily="34" charset="0"/>
                <a:cs typeface="Calibri" panose="020F0502020204030204" pitchFamily="34" charset="0"/>
              </a:rPr>
              <a:t>ovatus</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selectively increases IBD-associated pathogenic T cells in gnotobiotic mice</a:t>
            </a:r>
          </a:p>
        </p:txBody>
      </p:sp>
      <p:pic>
        <p:nvPicPr>
          <p:cNvPr id="4" name="Picture 3">
            <a:extLst>
              <a:ext uri="{FF2B5EF4-FFF2-40B4-BE49-F238E27FC236}">
                <a16:creationId xmlns:a16="http://schemas.microsoft.com/office/drawing/2014/main" id="{146ABBC2-2BCC-2C45-92EC-26F4FC129943}"/>
              </a:ext>
            </a:extLst>
          </p:cNvPr>
          <p:cNvPicPr>
            <a:picLocks noChangeAspect="1"/>
          </p:cNvPicPr>
          <p:nvPr/>
        </p:nvPicPr>
        <p:blipFill>
          <a:blip r:embed="rId2"/>
          <a:stretch>
            <a:fillRect/>
          </a:stretch>
        </p:blipFill>
        <p:spPr>
          <a:xfrm>
            <a:off x="4106186" y="1633454"/>
            <a:ext cx="4678585" cy="5224546"/>
          </a:xfrm>
          <a:prstGeom prst="rect">
            <a:avLst/>
          </a:prstGeom>
        </p:spPr>
      </p:pic>
      <p:sp>
        <p:nvSpPr>
          <p:cNvPr id="5" name="Rectangle 4">
            <a:extLst>
              <a:ext uri="{FF2B5EF4-FFF2-40B4-BE49-F238E27FC236}">
                <a16:creationId xmlns:a16="http://schemas.microsoft.com/office/drawing/2014/main" id="{8ED709A3-EECF-A745-B10E-BBAB89F8A52B}"/>
              </a:ext>
            </a:extLst>
          </p:cNvPr>
          <p:cNvSpPr/>
          <p:nvPr/>
        </p:nvSpPr>
        <p:spPr>
          <a:xfrm>
            <a:off x="82140" y="6428412"/>
            <a:ext cx="3896067" cy="369332"/>
          </a:xfrm>
          <a:prstGeom prst="rect">
            <a:avLst/>
          </a:prstGeom>
        </p:spPr>
        <p:txBody>
          <a:bodyPr wrap="none">
            <a:spAutoFit/>
          </a:bodyPr>
          <a:lstStyle/>
          <a:p>
            <a:r>
              <a:rPr lang="en-US" dirty="0">
                <a:hlinkClick r:id="rId3"/>
              </a:rPr>
              <a:t>https://elifesciences.org/articles/39982</a:t>
            </a:r>
            <a:endParaRPr lang="en-US" dirty="0"/>
          </a:p>
        </p:txBody>
      </p:sp>
    </p:spTree>
    <p:extLst>
      <p:ext uri="{BB962C8B-B14F-4D97-AF65-F5344CB8AC3E}">
        <p14:creationId xmlns:p14="http://schemas.microsoft.com/office/powerpoint/2010/main" val="1067327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16881" y="2087649"/>
            <a:ext cx="10515600" cy="3539430"/>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Introduction to Inflammatory Bowel Disease (IBD</a:t>
            </a:r>
            <a:r>
              <a:rPr lang="en-US" sz="28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IBD: a model for disease-linked dysbiosis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ecology disruption</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structure alterations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functional changes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Host genetic &amp; microbe interactions</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FMT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Field Trip: mouse model</a:t>
            </a:r>
          </a:p>
        </p:txBody>
      </p:sp>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pic>
        <p:nvPicPr>
          <p:cNvPr id="3" name="Picture 2">
            <a:extLst>
              <a:ext uri="{FF2B5EF4-FFF2-40B4-BE49-F238E27FC236}">
                <a16:creationId xmlns:a16="http://schemas.microsoft.com/office/drawing/2014/main" id="{C9C91FBF-3408-274C-BB77-C1A54E35A3AE}"/>
              </a:ext>
            </a:extLst>
          </p:cNvPr>
          <p:cNvPicPr>
            <a:picLocks noChangeAspect="1"/>
          </p:cNvPicPr>
          <p:nvPr/>
        </p:nvPicPr>
        <p:blipFill>
          <a:blip r:embed="rId2"/>
          <a:stretch>
            <a:fillRect/>
          </a:stretch>
        </p:blipFill>
        <p:spPr>
          <a:xfrm>
            <a:off x="9160330" y="10091"/>
            <a:ext cx="3031670" cy="6858000"/>
          </a:xfrm>
          <a:prstGeom prst="rect">
            <a:avLst/>
          </a:prstGeom>
        </p:spPr>
      </p:pic>
    </p:spTree>
    <p:extLst>
      <p:ext uri="{BB962C8B-B14F-4D97-AF65-F5344CB8AC3E}">
        <p14:creationId xmlns:p14="http://schemas.microsoft.com/office/powerpoint/2010/main" val="1261467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7929" y="704088"/>
            <a:ext cx="9878785" cy="819912"/>
          </a:xfrm>
        </p:spPr>
        <p:txBody>
          <a:bodyPr>
            <a:normAutofit/>
          </a:bodyPr>
          <a:lstStyle/>
          <a:p>
            <a:r>
              <a:rPr lang="en-US" b="1" dirty="0">
                <a:latin typeface="+mn-lt"/>
              </a:rPr>
              <a:t>FMT: Its Not so Brief History over Time</a:t>
            </a:r>
          </a:p>
        </p:txBody>
      </p:sp>
      <p:sp>
        <p:nvSpPr>
          <p:cNvPr id="5" name="Content Placeholder 4"/>
          <p:cNvSpPr>
            <a:spLocks noGrp="1"/>
          </p:cNvSpPr>
          <p:nvPr>
            <p:ph idx="1"/>
          </p:nvPr>
        </p:nvSpPr>
        <p:spPr>
          <a:xfrm>
            <a:off x="364668" y="1981200"/>
            <a:ext cx="8229600" cy="4343400"/>
          </a:xfrm>
        </p:spPr>
        <p:txBody>
          <a:bodyPr>
            <a:normAutofit/>
          </a:bodyPr>
          <a:lstStyle/>
          <a:p>
            <a:r>
              <a:rPr lang="en-US" sz="2400" b="1" dirty="0">
                <a:cs typeface="Arial" panose="020B0604020202020204" pitchFamily="34" charset="0"/>
              </a:rPr>
              <a:t>4</a:t>
            </a:r>
            <a:r>
              <a:rPr lang="en-US" sz="2400" b="1" baseline="30000" dirty="0">
                <a:cs typeface="Arial" panose="020B0604020202020204" pitchFamily="34" charset="0"/>
              </a:rPr>
              <a:t>th</a:t>
            </a:r>
            <a:r>
              <a:rPr lang="en-US" sz="2400" b="1" dirty="0">
                <a:cs typeface="Arial" panose="020B0604020202020204" pitchFamily="34" charset="0"/>
              </a:rPr>
              <a:t> Century: </a:t>
            </a:r>
            <a:r>
              <a:rPr lang="en-US" sz="2400" dirty="0">
                <a:cs typeface="Arial" panose="020B0604020202020204" pitchFamily="34" charset="0"/>
              </a:rPr>
              <a:t>Human fecal suspension for food poisoning or severe diarrhea</a:t>
            </a:r>
          </a:p>
          <a:p>
            <a:r>
              <a:rPr lang="en-US" sz="2400" b="1" dirty="0">
                <a:cs typeface="Arial" panose="020B0604020202020204" pitchFamily="34" charset="0"/>
              </a:rPr>
              <a:t>16</a:t>
            </a:r>
            <a:r>
              <a:rPr lang="en-US" sz="2400" b="1" baseline="30000" dirty="0">
                <a:cs typeface="Arial" panose="020B0604020202020204" pitchFamily="34" charset="0"/>
              </a:rPr>
              <a:t>th</a:t>
            </a:r>
            <a:r>
              <a:rPr lang="en-US" sz="2400" b="1" dirty="0">
                <a:cs typeface="Arial" panose="020B0604020202020204" pitchFamily="34" charset="0"/>
              </a:rPr>
              <a:t> -17</a:t>
            </a:r>
            <a:r>
              <a:rPr lang="en-US" sz="2400" b="1" baseline="30000" dirty="0">
                <a:cs typeface="Arial" panose="020B0604020202020204" pitchFamily="34" charset="0"/>
              </a:rPr>
              <a:t>th</a:t>
            </a:r>
            <a:r>
              <a:rPr lang="en-US" sz="2400" b="1" dirty="0">
                <a:cs typeface="Arial" panose="020B0604020202020204" pitchFamily="34" charset="0"/>
              </a:rPr>
              <a:t> Century</a:t>
            </a:r>
            <a:r>
              <a:rPr lang="en-US" sz="2400" dirty="0">
                <a:cs typeface="Arial" panose="020B0604020202020204" pitchFamily="34" charset="0"/>
              </a:rPr>
              <a:t>: yellow soup to treat diarrheal illnesses</a:t>
            </a:r>
          </a:p>
          <a:p>
            <a:r>
              <a:rPr lang="en-US" sz="2400" dirty="0">
                <a:cs typeface="Arial" panose="020B0604020202020204" pitchFamily="34" charset="0"/>
              </a:rPr>
              <a:t> </a:t>
            </a:r>
            <a:r>
              <a:rPr lang="en-US" sz="2400" b="1" dirty="0">
                <a:cs typeface="Arial" panose="020B0604020202020204" pitchFamily="34" charset="0"/>
              </a:rPr>
              <a:t>1900s</a:t>
            </a:r>
            <a:r>
              <a:rPr lang="en-US" sz="2400" dirty="0">
                <a:cs typeface="Arial" panose="020B0604020202020204" pitchFamily="34" charset="0"/>
              </a:rPr>
              <a:t>: </a:t>
            </a:r>
            <a:r>
              <a:rPr lang="en-US" sz="2400" dirty="0" err="1">
                <a:cs typeface="Arial" panose="020B0604020202020204" pitchFamily="34" charset="0"/>
              </a:rPr>
              <a:t>Transfaunation</a:t>
            </a:r>
            <a:r>
              <a:rPr lang="en-US" sz="2400" dirty="0">
                <a:cs typeface="Arial" panose="020B0604020202020204" pitchFamily="34" charset="0"/>
              </a:rPr>
              <a:t> by veterinarians                                                    </a:t>
            </a:r>
          </a:p>
          <a:p>
            <a:r>
              <a:rPr lang="en-US" sz="2400" b="1" dirty="0"/>
              <a:t>1958</a:t>
            </a:r>
            <a:r>
              <a:rPr lang="en-US" sz="2400" dirty="0"/>
              <a:t>:  FMT in patient with  pseudo-membranous enterocolitis</a:t>
            </a:r>
          </a:p>
          <a:p>
            <a:r>
              <a:rPr lang="en-US" sz="2400" b="1" dirty="0">
                <a:cs typeface="Arial" panose="020B0604020202020204" pitchFamily="34" charset="0"/>
              </a:rPr>
              <a:t>1983</a:t>
            </a:r>
            <a:r>
              <a:rPr lang="en-US" sz="2400" dirty="0">
                <a:cs typeface="Arial" panose="020B0604020202020204" pitchFamily="34" charset="0"/>
              </a:rPr>
              <a:t>:  FMT enema in 65 </a:t>
            </a:r>
            <a:r>
              <a:rPr lang="en-US" sz="2400" dirty="0" err="1">
                <a:cs typeface="Arial" panose="020B0604020202020204" pitchFamily="34" charset="0"/>
              </a:rPr>
              <a:t>yo</a:t>
            </a:r>
            <a:r>
              <a:rPr lang="en-US" sz="2400" dirty="0">
                <a:cs typeface="Arial" panose="020B0604020202020204" pitchFamily="34" charset="0"/>
              </a:rPr>
              <a:t> woman with </a:t>
            </a:r>
            <a:r>
              <a:rPr lang="en-US" sz="2400" i="1" dirty="0">
                <a:cs typeface="Arial" panose="020B0604020202020204" pitchFamily="34" charset="0"/>
              </a:rPr>
              <a:t>Clostridium difficile colitis</a:t>
            </a:r>
            <a:endParaRPr lang="en-US" sz="2400" dirty="0">
              <a:cs typeface="Arial" panose="020B0604020202020204" pitchFamily="34" charset="0"/>
            </a:endParaRPr>
          </a:p>
          <a:p>
            <a:r>
              <a:rPr lang="en-US" sz="2400" b="1" dirty="0">
                <a:cs typeface="Arial" panose="020B0604020202020204" pitchFamily="34" charset="0"/>
              </a:rPr>
              <a:t>1991</a:t>
            </a:r>
            <a:r>
              <a:rPr lang="en-US" sz="2400" dirty="0">
                <a:cs typeface="Arial" panose="020B0604020202020204" pitchFamily="34" charset="0"/>
              </a:rPr>
              <a:t>:  FMT Via NG tube</a:t>
            </a:r>
          </a:p>
          <a:p>
            <a:r>
              <a:rPr lang="en-US" sz="2400" b="1" dirty="0">
                <a:cs typeface="Arial" panose="020B0604020202020204" pitchFamily="34" charset="0"/>
              </a:rPr>
              <a:t>2000s</a:t>
            </a:r>
            <a:r>
              <a:rPr lang="en-US" sz="2400" dirty="0">
                <a:cs typeface="Arial" panose="020B0604020202020204" pitchFamily="34" charset="0"/>
              </a:rPr>
              <a:t>:  FMT via Colonoscopy</a:t>
            </a:r>
          </a:p>
          <a:p>
            <a:endParaRPr lang="en-US" dirty="0"/>
          </a:p>
          <a:p>
            <a:endParaRPr lang="en-US" dirty="0"/>
          </a:p>
        </p:txBody>
      </p:sp>
      <p:pic>
        <p:nvPicPr>
          <p:cNvPr id="2" name="Picture 1">
            <a:extLst>
              <a:ext uri="{FF2B5EF4-FFF2-40B4-BE49-F238E27FC236}">
                <a16:creationId xmlns:a16="http://schemas.microsoft.com/office/drawing/2014/main" id="{7159EB2B-B0BD-7645-B9D5-1B80360E739E}"/>
              </a:ext>
            </a:extLst>
          </p:cNvPr>
          <p:cNvPicPr>
            <a:picLocks noChangeAspect="1"/>
          </p:cNvPicPr>
          <p:nvPr/>
        </p:nvPicPr>
        <p:blipFill>
          <a:blip r:embed="rId2"/>
          <a:stretch>
            <a:fillRect/>
          </a:stretch>
        </p:blipFill>
        <p:spPr>
          <a:xfrm>
            <a:off x="9082524" y="1968664"/>
            <a:ext cx="3076818" cy="3713679"/>
          </a:xfrm>
          <a:prstGeom prst="rect">
            <a:avLst/>
          </a:prstGeom>
        </p:spPr>
      </p:pic>
      <p:sp>
        <p:nvSpPr>
          <p:cNvPr id="3" name="Rectangle 2">
            <a:extLst>
              <a:ext uri="{FF2B5EF4-FFF2-40B4-BE49-F238E27FC236}">
                <a16:creationId xmlns:a16="http://schemas.microsoft.com/office/drawing/2014/main" id="{9D2087A0-0A47-264E-BBAE-B7B005190EA1}"/>
              </a:ext>
            </a:extLst>
          </p:cNvPr>
          <p:cNvSpPr/>
          <p:nvPr/>
        </p:nvSpPr>
        <p:spPr>
          <a:xfrm>
            <a:off x="9181871" y="5465032"/>
            <a:ext cx="2757486" cy="230832"/>
          </a:xfrm>
          <a:prstGeom prst="rect">
            <a:avLst/>
          </a:prstGeom>
        </p:spPr>
        <p:txBody>
          <a:bodyPr wrap="none">
            <a:spAutoFit/>
          </a:bodyPr>
          <a:lstStyle/>
          <a:p>
            <a:r>
              <a:rPr lang="en-US" sz="900" dirty="0">
                <a:hlinkClick r:id="rId3"/>
              </a:rPr>
              <a:t>http://protomag.com/articles/bright-future-feces-cure</a:t>
            </a:r>
            <a:endParaRPr lang="en-US" sz="900" dirty="0"/>
          </a:p>
        </p:txBody>
      </p:sp>
      <p:sp>
        <p:nvSpPr>
          <p:cNvPr id="6" name="Rectangle 5">
            <a:extLst>
              <a:ext uri="{FF2B5EF4-FFF2-40B4-BE49-F238E27FC236}">
                <a16:creationId xmlns:a16="http://schemas.microsoft.com/office/drawing/2014/main" id="{6F37639F-E540-9F43-9897-7945906FE6EB}"/>
              </a:ext>
            </a:extLst>
          </p:cNvPr>
          <p:cNvSpPr/>
          <p:nvPr/>
        </p:nvSpPr>
        <p:spPr>
          <a:xfrm>
            <a:off x="252643" y="6208858"/>
            <a:ext cx="10311943" cy="461665"/>
          </a:xfrm>
          <a:prstGeom prst="rect">
            <a:avLst/>
          </a:prstGeom>
        </p:spPr>
        <p:txBody>
          <a:bodyPr wrap="square">
            <a:spAutoFit/>
          </a:bodyPr>
          <a:lstStyle/>
          <a:p>
            <a:br>
              <a:rPr lang="en-US" sz="1200" u="sng" dirty="0">
                <a:solidFill>
                  <a:srgbClr val="660099"/>
                </a:solidFill>
                <a:latin typeface="Roboto"/>
                <a:hlinkClick r:id="rId4"/>
              </a:rPr>
            </a:br>
            <a:r>
              <a:rPr lang="en-US" sz="1200" u="sng" dirty="0">
                <a:hlinkClick r:id="rId4"/>
              </a:rPr>
              <a:t>https://health.ucsd.edu/medinfo/nursing/Documents/PPT2017/Fecal%20Microbiota%20Transplantation%20for%20GUTS%20Sept%202017.pptx</a:t>
            </a:r>
            <a:endParaRPr lang="en-US" sz="1200" b="0" i="0" u="sng" dirty="0">
              <a:solidFill>
                <a:srgbClr val="660099"/>
              </a:solidFill>
              <a:effectLst/>
              <a:latin typeface="Roboto"/>
              <a:hlinkClick r:id="rId4"/>
            </a:endParaRPr>
          </a:p>
        </p:txBody>
      </p:sp>
    </p:spTree>
    <p:extLst>
      <p:ext uri="{BB962C8B-B14F-4D97-AF65-F5344CB8AC3E}">
        <p14:creationId xmlns:p14="http://schemas.microsoft.com/office/powerpoint/2010/main" val="395413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6571" y="533400"/>
            <a:ext cx="11446329" cy="914400"/>
          </a:xfrm>
        </p:spPr>
        <p:txBody>
          <a:bodyPr>
            <a:noAutofit/>
          </a:bodyPr>
          <a:lstStyle/>
          <a:p>
            <a:r>
              <a:rPr lang="en-US" sz="3000" dirty="0">
                <a:latin typeface="+mn-lt"/>
              </a:rPr>
              <a:t>       </a:t>
            </a:r>
            <a:r>
              <a:rPr lang="en-US" sz="3000" dirty="0" err="1">
                <a:latin typeface="+mn-lt"/>
              </a:rPr>
              <a:t>Drekonja</a:t>
            </a:r>
            <a:r>
              <a:rPr lang="en-US" sz="3000" dirty="0">
                <a:latin typeface="+mn-lt"/>
              </a:rPr>
              <a:t> D, et al. FMT for </a:t>
            </a:r>
            <a:r>
              <a:rPr lang="en-US" sz="3000" i="1" dirty="0" err="1">
                <a:latin typeface="+mn-lt"/>
              </a:rPr>
              <a:t>Clostridum</a:t>
            </a:r>
            <a:r>
              <a:rPr lang="en-US" sz="3000" i="1" dirty="0">
                <a:latin typeface="+mn-lt"/>
              </a:rPr>
              <a:t> difficile</a:t>
            </a:r>
            <a:r>
              <a:rPr lang="en-US" sz="3000" dirty="0">
                <a:latin typeface="+mn-lt"/>
              </a:rPr>
              <a:t>: A Systematic Review. </a:t>
            </a:r>
            <a:br>
              <a:rPr lang="en-US" sz="3000" dirty="0">
                <a:latin typeface="+mn-lt"/>
              </a:rPr>
            </a:br>
            <a:r>
              <a:rPr lang="en-US" sz="3000" dirty="0">
                <a:latin typeface="+mn-lt"/>
              </a:rPr>
              <a:t>                      Ann Intern Med  May, 2015; 162:630. Minneapolis VAMC.</a:t>
            </a:r>
          </a:p>
        </p:txBody>
      </p:sp>
      <p:sp>
        <p:nvSpPr>
          <p:cNvPr id="9" name="Content Placeholder 8"/>
          <p:cNvSpPr>
            <a:spLocks noGrp="1"/>
          </p:cNvSpPr>
          <p:nvPr>
            <p:ph idx="1"/>
          </p:nvPr>
        </p:nvSpPr>
        <p:spPr/>
        <p:txBody>
          <a:bodyPr/>
          <a:lstStyle/>
          <a:p>
            <a:endParaRPr lang="en-US" dirty="0"/>
          </a:p>
          <a:p>
            <a:endParaRPr lang="en-US" dirty="0"/>
          </a:p>
          <a:p>
            <a:endParaRPr lang="en-US" dirty="0"/>
          </a:p>
        </p:txBody>
      </p:sp>
      <p:pic>
        <p:nvPicPr>
          <p:cNvPr id="72706" name="Picture 2"/>
          <p:cNvPicPr>
            <a:picLocks noChangeAspect="1" noChangeArrowheads="1"/>
          </p:cNvPicPr>
          <p:nvPr/>
        </p:nvPicPr>
        <p:blipFill>
          <a:blip r:embed="rId2" cstate="print"/>
          <a:srcRect/>
          <a:stretch>
            <a:fillRect/>
          </a:stretch>
        </p:blipFill>
        <p:spPr bwMode="auto">
          <a:xfrm>
            <a:off x="168728" y="1539081"/>
            <a:ext cx="9144000" cy="4924425"/>
          </a:xfrm>
          <a:prstGeom prst="rect">
            <a:avLst/>
          </a:prstGeom>
          <a:noFill/>
          <a:ln w="9525">
            <a:noFill/>
            <a:miter lim="800000"/>
            <a:headEnd/>
            <a:tailEnd/>
          </a:ln>
        </p:spPr>
      </p:pic>
      <p:sp>
        <p:nvSpPr>
          <p:cNvPr id="5" name="Rectangle 4">
            <a:extLst>
              <a:ext uri="{FF2B5EF4-FFF2-40B4-BE49-F238E27FC236}">
                <a16:creationId xmlns:a16="http://schemas.microsoft.com/office/drawing/2014/main" id="{DAA94C35-E2D3-864E-A429-AE54C54EDAEA}"/>
              </a:ext>
            </a:extLst>
          </p:cNvPr>
          <p:cNvSpPr/>
          <p:nvPr/>
        </p:nvSpPr>
        <p:spPr>
          <a:xfrm>
            <a:off x="252643" y="6208858"/>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Tree>
    <p:extLst>
      <p:ext uri="{BB962C8B-B14F-4D97-AF65-F5344CB8AC3E}">
        <p14:creationId xmlns:p14="http://schemas.microsoft.com/office/powerpoint/2010/main" val="266589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370796" y="745671"/>
            <a:ext cx="8470901" cy="4495800"/>
          </a:xfrm>
          <a:prstGeom prst="rect">
            <a:avLst/>
          </a:prstGeom>
          <a:noFill/>
          <a:ln w="9525">
            <a:noFill/>
            <a:miter lim="800000"/>
            <a:headEnd/>
            <a:tailEnd/>
          </a:ln>
        </p:spPr>
      </p:pic>
      <p:sp>
        <p:nvSpPr>
          <p:cNvPr id="3" name="TextBox 2"/>
          <p:cNvSpPr txBox="1"/>
          <p:nvPr/>
        </p:nvSpPr>
        <p:spPr>
          <a:xfrm>
            <a:off x="1905000" y="5867400"/>
            <a:ext cx="8382000" cy="923330"/>
          </a:xfrm>
          <a:prstGeom prst="rect">
            <a:avLst/>
          </a:prstGeom>
          <a:noFill/>
        </p:spPr>
        <p:txBody>
          <a:bodyPr wrap="square" rtlCol="0">
            <a:spAutoFit/>
          </a:bodyPr>
          <a:lstStyle/>
          <a:p>
            <a:r>
              <a:rPr lang="en-US" dirty="0"/>
              <a:t>  </a:t>
            </a:r>
            <a:r>
              <a:rPr lang="en-US" dirty="0" err="1"/>
              <a:t>Drekonja</a:t>
            </a:r>
            <a:r>
              <a:rPr lang="en-US" dirty="0"/>
              <a:t> D, et al. FMT for Clostridium </a:t>
            </a:r>
            <a:r>
              <a:rPr lang="en-US" dirty="0" err="1"/>
              <a:t>difficile</a:t>
            </a:r>
            <a:r>
              <a:rPr lang="en-US" dirty="0"/>
              <a:t> Infection: A Systematic Review    </a:t>
            </a:r>
          </a:p>
          <a:p>
            <a:r>
              <a:rPr lang="en-US" dirty="0"/>
              <a:t>        (1980- Jan,2015).  Ann Intern Med 2015; 162:630. Minneapolis VAMC.</a:t>
            </a:r>
          </a:p>
          <a:p>
            <a:endParaRPr lang="en-US" dirty="0"/>
          </a:p>
        </p:txBody>
      </p:sp>
      <p:sp>
        <p:nvSpPr>
          <p:cNvPr id="2" name="Rectangle 1">
            <a:extLst>
              <a:ext uri="{FF2B5EF4-FFF2-40B4-BE49-F238E27FC236}">
                <a16:creationId xmlns:a16="http://schemas.microsoft.com/office/drawing/2014/main" id="{41188DC1-DBCD-984A-8F7C-22478DFB30A9}"/>
              </a:ext>
            </a:extLst>
          </p:cNvPr>
          <p:cNvSpPr/>
          <p:nvPr/>
        </p:nvSpPr>
        <p:spPr>
          <a:xfrm>
            <a:off x="9404568" y="2379505"/>
            <a:ext cx="2417313" cy="2585323"/>
          </a:xfrm>
          <a:prstGeom prst="rect">
            <a:avLst/>
          </a:prstGeom>
        </p:spPr>
        <p:txBody>
          <a:bodyPr wrap="square">
            <a:spAutoFit/>
          </a:bodyPr>
          <a:lstStyle/>
          <a:p>
            <a:r>
              <a:rPr lang="en-US" dirty="0"/>
              <a:t>Potential transmission of infectious agents contained in the stool.  Case reports of norovirus GE, E.coli and polymicrobial bacteremia, flare of quiescent UC, herpes zoster after FMT.</a:t>
            </a:r>
            <a:endParaRPr lang="en-US" i="1" u="sng" dirty="0">
              <a:hlinkClick r:id="" action="ppaction://noaction"/>
            </a:endParaRPr>
          </a:p>
        </p:txBody>
      </p:sp>
      <p:sp>
        <p:nvSpPr>
          <p:cNvPr id="4" name="TextBox 3">
            <a:extLst>
              <a:ext uri="{FF2B5EF4-FFF2-40B4-BE49-F238E27FC236}">
                <a16:creationId xmlns:a16="http://schemas.microsoft.com/office/drawing/2014/main" id="{8447EE3B-30D3-3A43-AF93-B10DE9C70802}"/>
              </a:ext>
            </a:extLst>
          </p:cNvPr>
          <p:cNvSpPr txBox="1"/>
          <p:nvPr/>
        </p:nvSpPr>
        <p:spPr>
          <a:xfrm>
            <a:off x="9258300" y="2073729"/>
            <a:ext cx="2562904" cy="3167742"/>
          </a:xfrm>
          <a:prstGeom prst="rect">
            <a:avLst/>
          </a:prstGeom>
          <a:noFill/>
          <a:ln w="22225">
            <a:solidFill>
              <a:schemeClr val="tx1"/>
            </a:solidFill>
          </a:ln>
        </p:spPr>
        <p:txBody>
          <a:bodyPr wrap="square" rtlCol="0">
            <a:spAutoFit/>
          </a:bodyPr>
          <a:lstStyle/>
          <a:p>
            <a:endParaRPr lang="en-US" dirty="0"/>
          </a:p>
        </p:txBody>
      </p:sp>
      <p:sp>
        <p:nvSpPr>
          <p:cNvPr id="6" name="Rectangle 5">
            <a:extLst>
              <a:ext uri="{FF2B5EF4-FFF2-40B4-BE49-F238E27FC236}">
                <a16:creationId xmlns:a16="http://schemas.microsoft.com/office/drawing/2014/main" id="{6DA23028-A4EF-324C-BA05-FBF19EC7D500}"/>
              </a:ext>
            </a:extLst>
          </p:cNvPr>
          <p:cNvSpPr/>
          <p:nvPr/>
        </p:nvSpPr>
        <p:spPr>
          <a:xfrm>
            <a:off x="252643" y="6274174"/>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Tree>
    <p:extLst>
      <p:ext uri="{BB962C8B-B14F-4D97-AF65-F5344CB8AC3E}">
        <p14:creationId xmlns:p14="http://schemas.microsoft.com/office/powerpoint/2010/main" val="860903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7962"/>
            <a:ext cx="8229600" cy="1066800"/>
          </a:xfrm>
        </p:spPr>
        <p:txBody>
          <a:bodyPr/>
          <a:lstStyle/>
          <a:p>
            <a:pPr algn="ctr"/>
            <a:r>
              <a:rPr lang="en-US" b="1" dirty="0">
                <a:latin typeface="+mn-lt"/>
              </a:rPr>
              <a:t>FMT Via Colonoscopy</a:t>
            </a:r>
          </a:p>
        </p:txBody>
      </p:sp>
      <p:sp>
        <p:nvSpPr>
          <p:cNvPr id="3" name="Content Placeholder 2"/>
          <p:cNvSpPr>
            <a:spLocks noGrp="1"/>
          </p:cNvSpPr>
          <p:nvPr>
            <p:ph idx="1"/>
          </p:nvPr>
        </p:nvSpPr>
        <p:spPr>
          <a:xfrm>
            <a:off x="38103" y="1763470"/>
            <a:ext cx="8011883" cy="4767954"/>
          </a:xfrm>
          <a:ln>
            <a:solidFill>
              <a:schemeClr val="accent1"/>
            </a:solidFill>
          </a:ln>
        </p:spPr>
        <p:txBody>
          <a:bodyPr>
            <a:normAutofit fontScale="62500" lnSpcReduction="20000"/>
          </a:bodyPr>
          <a:lstStyle/>
          <a:p>
            <a:pPr marL="0" indent="0">
              <a:buNone/>
            </a:pPr>
            <a:r>
              <a:rPr lang="en-US" sz="3600" dirty="0"/>
              <a:t>Greater area of recolonization  as compared to enema</a:t>
            </a:r>
          </a:p>
          <a:p>
            <a:pPr marL="0" indent="0">
              <a:buNone/>
            </a:pPr>
            <a:r>
              <a:rPr lang="en-US" sz="3600" dirty="0"/>
              <a:t>Greater capacity to inhibit spore formation proximal to the splenic flexure. </a:t>
            </a:r>
          </a:p>
          <a:p>
            <a:pPr marL="0" indent="0">
              <a:buNone/>
            </a:pPr>
            <a:r>
              <a:rPr lang="en-US" sz="3600" dirty="0"/>
              <a:t>Deliver the microbiota to the distal small bowel where </a:t>
            </a:r>
          </a:p>
          <a:p>
            <a:pPr marL="0" indent="0">
              <a:buNone/>
            </a:pPr>
            <a:r>
              <a:rPr lang="en-US" sz="3600" i="1" dirty="0"/>
              <a:t>C. </a:t>
            </a:r>
            <a:r>
              <a:rPr lang="en-US" sz="3600" i="1" dirty="0" err="1"/>
              <a:t>difficile</a:t>
            </a:r>
            <a:r>
              <a:rPr lang="en-US" sz="3600" i="1" dirty="0"/>
              <a:t> </a:t>
            </a:r>
            <a:r>
              <a:rPr lang="en-US" sz="3600" dirty="0"/>
              <a:t>can reside. </a:t>
            </a:r>
          </a:p>
          <a:p>
            <a:pPr marL="0" indent="0">
              <a:buNone/>
            </a:pPr>
            <a:endParaRPr lang="en-US" dirty="0"/>
          </a:p>
          <a:p>
            <a:pPr marL="0" indent="0">
              <a:buNone/>
            </a:pPr>
            <a:endParaRPr lang="en-US" dirty="0"/>
          </a:p>
          <a:p>
            <a:pPr marL="0" indent="0">
              <a:buNone/>
            </a:pPr>
            <a:r>
              <a:rPr lang="en-US" dirty="0"/>
              <a:t>26 patients:    92% symptom free</a:t>
            </a:r>
          </a:p>
          <a:p>
            <a:pPr marL="0" indent="0">
              <a:buNone/>
            </a:pPr>
            <a:r>
              <a:rPr lang="en-US" dirty="0"/>
              <a:t>                          </a:t>
            </a:r>
            <a:r>
              <a:rPr lang="en-US" dirty="0" err="1"/>
              <a:t>Avg</a:t>
            </a:r>
            <a:r>
              <a:rPr lang="en-US" dirty="0"/>
              <a:t> follow-up of 10.7 months </a:t>
            </a:r>
            <a:endParaRPr lang="en-US" baseline="-25000" dirty="0"/>
          </a:p>
          <a:p>
            <a:pPr marL="0" indent="0">
              <a:buNone/>
            </a:pPr>
            <a:r>
              <a:rPr lang="en-US" sz="1500" dirty="0"/>
              <a:t> </a:t>
            </a:r>
            <a:r>
              <a:rPr lang="en-US" sz="1700" dirty="0"/>
              <a:t>Kelly et al. J </a:t>
            </a:r>
            <a:r>
              <a:rPr lang="en-US" sz="1700" dirty="0" err="1"/>
              <a:t>Clin</a:t>
            </a:r>
            <a:r>
              <a:rPr lang="en-US" sz="1700" dirty="0"/>
              <a:t> </a:t>
            </a:r>
            <a:r>
              <a:rPr lang="en-US" sz="1700" dirty="0" err="1"/>
              <a:t>Gastroenterol</a:t>
            </a:r>
            <a:r>
              <a:rPr lang="en-US" sz="1700" dirty="0"/>
              <a:t>..2012 Feb; 46(2):145-9</a:t>
            </a:r>
          </a:p>
          <a:p>
            <a:pPr marL="0" indent="0">
              <a:buNone/>
            </a:pPr>
            <a:endParaRPr lang="en-US" sz="1500" i="1" baseline="-25000" dirty="0"/>
          </a:p>
          <a:p>
            <a:pPr marL="0" indent="0">
              <a:buNone/>
            </a:pPr>
            <a:r>
              <a:rPr lang="en-US" dirty="0"/>
              <a:t>RCT of 46 patients:   received full course </a:t>
            </a:r>
            <a:r>
              <a:rPr lang="en-US" dirty="0" err="1"/>
              <a:t>vanco</a:t>
            </a:r>
            <a:r>
              <a:rPr lang="en-US" dirty="0"/>
              <a:t> then</a:t>
            </a:r>
          </a:p>
          <a:p>
            <a:pPr marL="0" indent="0">
              <a:buNone/>
            </a:pPr>
            <a:r>
              <a:rPr lang="en-US" dirty="0"/>
              <a:t>                                          - donor stool (cure rate: 92%) or  autologous stool (63%) or</a:t>
            </a:r>
          </a:p>
          <a:p>
            <a:pPr marL="0" indent="0">
              <a:buNone/>
            </a:pPr>
            <a:r>
              <a:rPr lang="en-US" dirty="0"/>
              <a:t>                                          - placebo</a:t>
            </a:r>
          </a:p>
          <a:p>
            <a:pPr marL="0" indent="0">
              <a:buNone/>
            </a:pPr>
            <a:r>
              <a:rPr lang="en-US" dirty="0"/>
              <a:t> </a:t>
            </a:r>
            <a:r>
              <a:rPr lang="en-US" sz="1700" dirty="0"/>
              <a:t>Kelly et al. Ann Intern Med. 2016;165(9):609. </a:t>
            </a:r>
            <a:endParaRPr lang="en-US" dirty="0"/>
          </a:p>
          <a:p>
            <a:pPr marL="0" indent="0">
              <a:buNone/>
            </a:pPr>
            <a:endParaRPr lang="en-US" i="1" dirty="0"/>
          </a:p>
          <a:p>
            <a:pPr marL="0" indent="0">
              <a:buNone/>
            </a:pPr>
            <a:endParaRPr lang="en-US" i="1" baseline="-25000" dirty="0"/>
          </a:p>
          <a:p>
            <a:pPr marL="0" indent="0">
              <a:buNone/>
            </a:pPr>
            <a:endParaRPr lang="en-US" i="1" baseline="-25000" dirty="0"/>
          </a:p>
        </p:txBody>
      </p:sp>
      <p:sp>
        <p:nvSpPr>
          <p:cNvPr id="5" name="TextBox 4">
            <a:extLst>
              <a:ext uri="{FF2B5EF4-FFF2-40B4-BE49-F238E27FC236}">
                <a16:creationId xmlns:a16="http://schemas.microsoft.com/office/drawing/2014/main" id="{0BE1E50F-B07D-B345-A2CA-1B6EA2296E7A}"/>
              </a:ext>
            </a:extLst>
          </p:cNvPr>
          <p:cNvSpPr txBox="1"/>
          <p:nvPr/>
        </p:nvSpPr>
        <p:spPr>
          <a:xfrm>
            <a:off x="3445334" y="1132099"/>
            <a:ext cx="866135" cy="553998"/>
          </a:xfrm>
          <a:prstGeom prst="rect">
            <a:avLst/>
          </a:prstGeom>
          <a:noFill/>
        </p:spPr>
        <p:txBody>
          <a:bodyPr wrap="none" rtlCol="0">
            <a:spAutoFit/>
          </a:bodyPr>
          <a:lstStyle/>
          <a:p>
            <a:r>
              <a:rPr lang="en-US" sz="3000" dirty="0"/>
              <a:t>Pros</a:t>
            </a:r>
          </a:p>
        </p:txBody>
      </p:sp>
      <p:sp>
        <p:nvSpPr>
          <p:cNvPr id="7" name="Rectangle 6">
            <a:extLst>
              <a:ext uri="{FF2B5EF4-FFF2-40B4-BE49-F238E27FC236}">
                <a16:creationId xmlns:a16="http://schemas.microsoft.com/office/drawing/2014/main" id="{441D2FF3-296C-9846-8D60-FD63AADE8A37}"/>
              </a:ext>
            </a:extLst>
          </p:cNvPr>
          <p:cNvSpPr/>
          <p:nvPr/>
        </p:nvSpPr>
        <p:spPr>
          <a:xfrm>
            <a:off x="8360229" y="1775928"/>
            <a:ext cx="3793668" cy="1200329"/>
          </a:xfrm>
          <a:prstGeom prst="rect">
            <a:avLst/>
          </a:prstGeom>
          <a:ln>
            <a:solidFill>
              <a:srgbClr val="FF0000"/>
            </a:solidFill>
          </a:ln>
        </p:spPr>
        <p:txBody>
          <a:bodyPr wrap="square">
            <a:spAutoFit/>
          </a:bodyPr>
          <a:lstStyle/>
          <a:p>
            <a:r>
              <a:rPr lang="en-US" dirty="0"/>
              <a:t>Transient and mild</a:t>
            </a:r>
          </a:p>
          <a:p>
            <a:r>
              <a:rPr lang="en-US" dirty="0"/>
              <a:t>Post-enema symptoms:</a:t>
            </a:r>
          </a:p>
          <a:p>
            <a:pPr>
              <a:buNone/>
            </a:pPr>
            <a:r>
              <a:rPr lang="en-US" dirty="0"/>
              <a:t>          </a:t>
            </a:r>
            <a:r>
              <a:rPr lang="en-US" sz="1600" dirty="0"/>
              <a:t>Abdominal gurgling, gas, and noise</a:t>
            </a:r>
            <a:endParaRPr lang="en-US" dirty="0"/>
          </a:p>
          <a:p>
            <a:r>
              <a:rPr lang="en-US" dirty="0"/>
              <a:t>Colonoscopy complications</a:t>
            </a:r>
          </a:p>
        </p:txBody>
      </p:sp>
      <p:sp>
        <p:nvSpPr>
          <p:cNvPr id="9" name="TextBox 8">
            <a:extLst>
              <a:ext uri="{FF2B5EF4-FFF2-40B4-BE49-F238E27FC236}">
                <a16:creationId xmlns:a16="http://schemas.microsoft.com/office/drawing/2014/main" id="{7C50D154-3BE5-F34F-BDD8-E58C0C31B3CD}"/>
              </a:ext>
            </a:extLst>
          </p:cNvPr>
          <p:cNvSpPr txBox="1"/>
          <p:nvPr/>
        </p:nvSpPr>
        <p:spPr>
          <a:xfrm>
            <a:off x="9590331" y="1132099"/>
            <a:ext cx="946093" cy="553998"/>
          </a:xfrm>
          <a:prstGeom prst="rect">
            <a:avLst/>
          </a:prstGeom>
          <a:noFill/>
        </p:spPr>
        <p:txBody>
          <a:bodyPr wrap="none" rtlCol="0">
            <a:spAutoFit/>
          </a:bodyPr>
          <a:lstStyle/>
          <a:p>
            <a:r>
              <a:rPr lang="en-US" sz="3000" dirty="0"/>
              <a:t>Cons</a:t>
            </a:r>
          </a:p>
        </p:txBody>
      </p:sp>
      <p:sp>
        <p:nvSpPr>
          <p:cNvPr id="10" name="Rectangle 9">
            <a:extLst>
              <a:ext uri="{FF2B5EF4-FFF2-40B4-BE49-F238E27FC236}">
                <a16:creationId xmlns:a16="http://schemas.microsoft.com/office/drawing/2014/main" id="{531CF473-AC8A-FC45-A4A7-EAB1EFE88574}"/>
              </a:ext>
            </a:extLst>
          </p:cNvPr>
          <p:cNvSpPr/>
          <p:nvPr/>
        </p:nvSpPr>
        <p:spPr>
          <a:xfrm>
            <a:off x="236314" y="6437459"/>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
        <p:nvSpPr>
          <p:cNvPr id="4" name="TextBox 3">
            <a:extLst>
              <a:ext uri="{FF2B5EF4-FFF2-40B4-BE49-F238E27FC236}">
                <a16:creationId xmlns:a16="http://schemas.microsoft.com/office/drawing/2014/main" id="{C1952816-9609-2149-B4AD-A40B1B5988C8}"/>
              </a:ext>
            </a:extLst>
          </p:cNvPr>
          <p:cNvSpPr txBox="1"/>
          <p:nvPr/>
        </p:nvSpPr>
        <p:spPr>
          <a:xfrm>
            <a:off x="8605157" y="3396341"/>
            <a:ext cx="3200400" cy="3416320"/>
          </a:xfrm>
          <a:prstGeom prst="rect">
            <a:avLst/>
          </a:prstGeom>
          <a:noFill/>
        </p:spPr>
        <p:txBody>
          <a:bodyPr wrap="square" rtlCol="0">
            <a:spAutoFit/>
          </a:bodyPr>
          <a:lstStyle/>
          <a:p>
            <a:pPr>
              <a:buNone/>
            </a:pPr>
            <a:r>
              <a:rPr lang="en-US" b="1" i="1" dirty="0"/>
              <a:t>HOW TO IN BRIEF:</a:t>
            </a:r>
          </a:p>
          <a:p>
            <a:pPr>
              <a:buNone/>
            </a:pPr>
            <a:r>
              <a:rPr lang="en-US" dirty="0"/>
              <a:t>200-300 g of donor stool suspended in 200-300 mL of normal saline</a:t>
            </a:r>
          </a:p>
          <a:p>
            <a:pPr>
              <a:buNone/>
            </a:pPr>
            <a:r>
              <a:rPr lang="en-US" dirty="0"/>
              <a:t>         homogenize briefly (2 min) give via enema within 10 minutes or then infuse via colonoscopy into terminal ileum</a:t>
            </a:r>
          </a:p>
          <a:p>
            <a:pPr>
              <a:buNone/>
            </a:pPr>
            <a:r>
              <a:rPr lang="en-US" dirty="0"/>
              <a:t>         *retain for at least 6 hours (loperamide pretreatment) and then follow a high fiber diet </a:t>
            </a:r>
          </a:p>
          <a:p>
            <a:pPr>
              <a:buNone/>
            </a:pPr>
            <a:r>
              <a:rPr lang="en-US" i="1" dirty="0"/>
              <a:t>         </a:t>
            </a:r>
            <a:endParaRPr lang="en-US" dirty="0"/>
          </a:p>
        </p:txBody>
      </p:sp>
    </p:spTree>
    <p:extLst>
      <p:ext uri="{BB962C8B-B14F-4D97-AF65-F5344CB8AC3E}">
        <p14:creationId xmlns:p14="http://schemas.microsoft.com/office/powerpoint/2010/main" val="25488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838200"/>
          </a:xfrm>
        </p:spPr>
        <p:txBody>
          <a:bodyPr>
            <a:normAutofit fontScale="90000"/>
          </a:bodyPr>
          <a:lstStyle/>
          <a:p>
            <a:pPr algn="ctr"/>
            <a:r>
              <a:rPr lang="en-US" b="1" dirty="0">
                <a:latin typeface="+mn-lt"/>
              </a:rPr>
              <a:t>NGT FMT</a:t>
            </a:r>
            <a:r>
              <a:rPr lang="en-US" dirty="0">
                <a:latin typeface="+mn-lt"/>
              </a:rPr>
              <a:t>:</a:t>
            </a:r>
            <a:br>
              <a:rPr lang="en-US" dirty="0">
                <a:latin typeface="+mn-lt"/>
              </a:rPr>
            </a:br>
            <a:r>
              <a:rPr lang="en-US" dirty="0">
                <a:latin typeface="+mn-lt"/>
              </a:rPr>
              <a:t>Preparation and Method</a:t>
            </a:r>
          </a:p>
        </p:txBody>
      </p:sp>
      <p:sp>
        <p:nvSpPr>
          <p:cNvPr id="3" name="Content Placeholder 2"/>
          <p:cNvSpPr>
            <a:spLocks noGrp="1"/>
          </p:cNvSpPr>
          <p:nvPr>
            <p:ph idx="1"/>
          </p:nvPr>
        </p:nvSpPr>
        <p:spPr>
          <a:xfrm>
            <a:off x="838200" y="1825625"/>
            <a:ext cx="10515600" cy="3317875"/>
          </a:xfrm>
        </p:spPr>
        <p:txBody>
          <a:bodyPr>
            <a:normAutofit/>
          </a:bodyPr>
          <a:lstStyle/>
          <a:p>
            <a:r>
              <a:rPr lang="en-US" dirty="0"/>
              <a:t>Patient and stool preparation is similar. </a:t>
            </a:r>
          </a:p>
          <a:p>
            <a:r>
              <a:rPr lang="en-US" dirty="0"/>
              <a:t>PPI (omeprazole 20 mg) evening before and morning of the instillation to decrease gastric acid </a:t>
            </a:r>
          </a:p>
          <a:p>
            <a:r>
              <a:rPr lang="en-US" dirty="0"/>
              <a:t>NG or NJ tube is placed. </a:t>
            </a:r>
          </a:p>
          <a:p>
            <a:r>
              <a:rPr lang="en-US" dirty="0"/>
              <a:t>The positioning is confirmed by x-ray and </a:t>
            </a:r>
            <a:r>
              <a:rPr lang="en-US" dirty="0" err="1"/>
              <a:t>Gastrografin</a:t>
            </a:r>
            <a:r>
              <a:rPr lang="en-US" dirty="0"/>
              <a:t> follow-through </a:t>
            </a:r>
          </a:p>
          <a:p>
            <a:r>
              <a:rPr lang="en-US" dirty="0"/>
              <a:t>A single instillation of 25 to 30 g of stool diluted in 50 </a:t>
            </a:r>
            <a:r>
              <a:rPr lang="en-US" dirty="0" err="1"/>
              <a:t>mL</a:t>
            </a:r>
            <a:r>
              <a:rPr lang="en-US" dirty="0"/>
              <a:t> of saline.</a:t>
            </a:r>
          </a:p>
        </p:txBody>
      </p:sp>
      <p:pic>
        <p:nvPicPr>
          <p:cNvPr id="4" name="Picture 14" descr="http://i165.photobucket.com/albums/u57/aetiology/NasogastricTube.jpg">
            <a:extLst>
              <a:ext uri="{FF2B5EF4-FFF2-40B4-BE49-F238E27FC236}">
                <a16:creationId xmlns:a16="http://schemas.microsoft.com/office/drawing/2014/main" id="{8B758DEC-BC2A-3741-B7EC-59BEAE3D028C}"/>
              </a:ext>
            </a:extLst>
          </p:cNvPr>
          <p:cNvPicPr>
            <a:picLocks noChangeAspect="1" noChangeArrowheads="1"/>
          </p:cNvPicPr>
          <p:nvPr/>
        </p:nvPicPr>
        <p:blipFill>
          <a:blip r:embed="rId2" cstate="print"/>
          <a:srcRect/>
          <a:stretch>
            <a:fillRect/>
          </a:stretch>
        </p:blipFill>
        <p:spPr bwMode="auto">
          <a:xfrm>
            <a:off x="9900633" y="158484"/>
            <a:ext cx="1878321" cy="1996887"/>
          </a:xfrm>
          <a:prstGeom prst="rect">
            <a:avLst/>
          </a:prstGeom>
          <a:noFill/>
        </p:spPr>
      </p:pic>
      <p:sp>
        <p:nvSpPr>
          <p:cNvPr id="5" name="Rectangle 4">
            <a:extLst>
              <a:ext uri="{FF2B5EF4-FFF2-40B4-BE49-F238E27FC236}">
                <a16:creationId xmlns:a16="http://schemas.microsoft.com/office/drawing/2014/main" id="{1BCEC986-EC7E-5842-9158-3292B19B065D}"/>
              </a:ext>
            </a:extLst>
          </p:cNvPr>
          <p:cNvSpPr/>
          <p:nvPr/>
        </p:nvSpPr>
        <p:spPr>
          <a:xfrm>
            <a:off x="4099203" y="5285412"/>
            <a:ext cx="5378588" cy="369332"/>
          </a:xfrm>
          <a:prstGeom prst="rect">
            <a:avLst/>
          </a:prstGeom>
        </p:spPr>
        <p:txBody>
          <a:bodyPr wrap="none">
            <a:spAutoFit/>
          </a:bodyPr>
          <a:lstStyle/>
          <a:p>
            <a:r>
              <a:rPr lang="en-US" dirty="0"/>
              <a:t>******Risks of aspiration with nasogastric tube****** </a:t>
            </a:r>
          </a:p>
        </p:txBody>
      </p:sp>
      <p:sp>
        <p:nvSpPr>
          <p:cNvPr id="6" name="Rectangle 5">
            <a:extLst>
              <a:ext uri="{FF2B5EF4-FFF2-40B4-BE49-F238E27FC236}">
                <a16:creationId xmlns:a16="http://schemas.microsoft.com/office/drawing/2014/main" id="{1DF043F5-E0D8-8C4B-97DD-010F079797AE}"/>
              </a:ext>
            </a:extLst>
          </p:cNvPr>
          <p:cNvSpPr/>
          <p:nvPr/>
        </p:nvSpPr>
        <p:spPr>
          <a:xfrm>
            <a:off x="252643" y="6208858"/>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Tree>
    <p:extLst>
      <p:ext uri="{BB962C8B-B14F-4D97-AF65-F5344CB8AC3E}">
        <p14:creationId xmlns:p14="http://schemas.microsoft.com/office/powerpoint/2010/main" val="243194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298A-4761-5744-BD9D-61D1871D2E09}"/>
              </a:ext>
            </a:extLst>
          </p:cNvPr>
          <p:cNvSpPr>
            <a:spLocks noGrp="1"/>
          </p:cNvSpPr>
          <p:nvPr>
            <p:ph type="title"/>
          </p:nvPr>
        </p:nvSpPr>
        <p:spPr>
          <a:xfrm>
            <a:off x="359232" y="-53329"/>
            <a:ext cx="11918990" cy="1325563"/>
          </a:xfrm>
        </p:spPr>
        <p:txBody>
          <a:bodyPr>
            <a:normAutofit/>
          </a:bodyPr>
          <a:lstStyle/>
          <a:p>
            <a:r>
              <a:rPr lang="en-US" b="1" dirty="0">
                <a:latin typeface="+mn-lt"/>
              </a:rPr>
              <a:t>An Introduction to Inflammatory Bowel Disease</a:t>
            </a:r>
          </a:p>
        </p:txBody>
      </p:sp>
      <p:sp>
        <p:nvSpPr>
          <p:cNvPr id="7" name="TextBox 6">
            <a:extLst>
              <a:ext uri="{FF2B5EF4-FFF2-40B4-BE49-F238E27FC236}">
                <a16:creationId xmlns:a16="http://schemas.microsoft.com/office/drawing/2014/main" id="{68B9EEF4-FB43-874E-9DE2-68C27F91E8D4}"/>
              </a:ext>
            </a:extLst>
          </p:cNvPr>
          <p:cNvSpPr txBox="1"/>
          <p:nvPr/>
        </p:nvSpPr>
        <p:spPr>
          <a:xfrm>
            <a:off x="146955" y="1043630"/>
            <a:ext cx="11824840" cy="1200329"/>
          </a:xfrm>
          <a:prstGeom prst="rect">
            <a:avLst/>
          </a:prstGeom>
          <a:noFill/>
        </p:spPr>
        <p:txBody>
          <a:bodyPr wrap="none" rtlCol="0">
            <a:spAutoFit/>
          </a:bodyPr>
          <a:lstStyle/>
          <a:p>
            <a:r>
              <a:rPr lang="en-US" sz="2400" b="1" dirty="0"/>
              <a:t>Chronic, relapsing disorders of the GI tract characterized by exaggerated immune responses</a:t>
            </a:r>
          </a:p>
          <a:p>
            <a:r>
              <a:rPr lang="en-US" sz="2400" b="1" dirty="0"/>
              <a:t> to microbiota-derived components in a genetically predisposed individuals and influenced </a:t>
            </a:r>
          </a:p>
          <a:p>
            <a:pPr algn="ctr"/>
            <a:r>
              <a:rPr lang="en-US" sz="2400" b="1" dirty="0"/>
              <a:t>by environmental factors. IBD  afflicts &gt;3.1 million people in the U.S.</a:t>
            </a:r>
          </a:p>
        </p:txBody>
      </p:sp>
      <p:grpSp>
        <p:nvGrpSpPr>
          <p:cNvPr id="15" name="Group 14">
            <a:extLst>
              <a:ext uri="{FF2B5EF4-FFF2-40B4-BE49-F238E27FC236}">
                <a16:creationId xmlns:a16="http://schemas.microsoft.com/office/drawing/2014/main" id="{127323B5-B0E8-4B4B-82CD-D1F5D2BB7284}"/>
              </a:ext>
            </a:extLst>
          </p:cNvPr>
          <p:cNvGrpSpPr/>
          <p:nvPr/>
        </p:nvGrpSpPr>
        <p:grpSpPr>
          <a:xfrm>
            <a:off x="1526785" y="2351041"/>
            <a:ext cx="7924800" cy="4622800"/>
            <a:chOff x="-78922" y="2087107"/>
            <a:chExt cx="7924800" cy="4622800"/>
          </a:xfrm>
        </p:grpSpPr>
        <p:pic>
          <p:nvPicPr>
            <p:cNvPr id="16" name="Picture 15">
              <a:extLst>
                <a:ext uri="{FF2B5EF4-FFF2-40B4-BE49-F238E27FC236}">
                  <a16:creationId xmlns:a16="http://schemas.microsoft.com/office/drawing/2014/main" id="{2F804297-F35A-BC4F-8700-E58668A2B21B}"/>
                </a:ext>
              </a:extLst>
            </p:cNvPr>
            <p:cNvPicPr>
              <a:picLocks noChangeAspect="1"/>
            </p:cNvPicPr>
            <p:nvPr/>
          </p:nvPicPr>
          <p:blipFill>
            <a:blip r:embed="rId2"/>
            <a:stretch>
              <a:fillRect/>
            </a:stretch>
          </p:blipFill>
          <p:spPr>
            <a:xfrm>
              <a:off x="-78922" y="2087107"/>
              <a:ext cx="7924800" cy="4622800"/>
            </a:xfrm>
            <a:prstGeom prst="rect">
              <a:avLst/>
            </a:prstGeom>
          </p:spPr>
        </p:pic>
        <p:sp>
          <p:nvSpPr>
            <p:cNvPr id="17" name="TextBox 16">
              <a:extLst>
                <a:ext uri="{FF2B5EF4-FFF2-40B4-BE49-F238E27FC236}">
                  <a16:creationId xmlns:a16="http://schemas.microsoft.com/office/drawing/2014/main" id="{B52C939F-876F-0849-A515-DED48BA5D7EC}"/>
                </a:ext>
              </a:extLst>
            </p:cNvPr>
            <p:cNvSpPr txBox="1"/>
            <p:nvPr/>
          </p:nvSpPr>
          <p:spPr>
            <a:xfrm rot="16200000">
              <a:off x="-424546" y="4423257"/>
              <a:ext cx="3064493" cy="461665"/>
            </a:xfrm>
            <a:prstGeom prst="rect">
              <a:avLst/>
            </a:prstGeom>
            <a:noFill/>
          </p:spPr>
          <p:txBody>
            <a:bodyPr wrap="none" rtlCol="0">
              <a:spAutoFit/>
            </a:bodyPr>
            <a:lstStyle/>
            <a:p>
              <a:r>
                <a:rPr lang="en-US" sz="2400" b="1" dirty="0">
                  <a:solidFill>
                    <a:schemeClr val="bg1"/>
                  </a:solidFill>
                </a:rPr>
                <a:t>Genetic Predisposition</a:t>
              </a:r>
            </a:p>
          </p:txBody>
        </p:sp>
        <p:sp>
          <p:nvSpPr>
            <p:cNvPr id="18" name="TextBox 17">
              <a:extLst>
                <a:ext uri="{FF2B5EF4-FFF2-40B4-BE49-F238E27FC236}">
                  <a16:creationId xmlns:a16="http://schemas.microsoft.com/office/drawing/2014/main" id="{5A4AC808-C89F-5949-AF3C-9E1686E39A7A}"/>
                </a:ext>
              </a:extLst>
            </p:cNvPr>
            <p:cNvSpPr txBox="1"/>
            <p:nvPr/>
          </p:nvSpPr>
          <p:spPr>
            <a:xfrm rot="16200000">
              <a:off x="1490852" y="4423257"/>
              <a:ext cx="3032818" cy="461665"/>
            </a:xfrm>
            <a:prstGeom prst="rect">
              <a:avLst/>
            </a:prstGeom>
            <a:noFill/>
          </p:spPr>
          <p:txBody>
            <a:bodyPr wrap="none" rtlCol="0">
              <a:spAutoFit/>
            </a:bodyPr>
            <a:lstStyle/>
            <a:p>
              <a:r>
                <a:rPr lang="en-US" sz="2400" b="1" dirty="0">
                  <a:solidFill>
                    <a:schemeClr val="bg1"/>
                  </a:solidFill>
                </a:rPr>
                <a:t>Environmental Factors</a:t>
              </a:r>
            </a:p>
          </p:txBody>
        </p:sp>
        <p:sp>
          <p:nvSpPr>
            <p:cNvPr id="19" name="TextBox 18">
              <a:extLst>
                <a:ext uri="{FF2B5EF4-FFF2-40B4-BE49-F238E27FC236}">
                  <a16:creationId xmlns:a16="http://schemas.microsoft.com/office/drawing/2014/main" id="{62BCAE1C-8E41-0C40-9B1E-AF502C4F4B5F}"/>
                </a:ext>
              </a:extLst>
            </p:cNvPr>
            <p:cNvSpPr txBox="1"/>
            <p:nvPr/>
          </p:nvSpPr>
          <p:spPr>
            <a:xfrm rot="16200000">
              <a:off x="4128096" y="4423257"/>
              <a:ext cx="1590115" cy="461665"/>
            </a:xfrm>
            <a:prstGeom prst="rect">
              <a:avLst/>
            </a:prstGeom>
            <a:noFill/>
          </p:spPr>
          <p:txBody>
            <a:bodyPr wrap="none" rtlCol="0">
              <a:spAutoFit/>
            </a:bodyPr>
            <a:lstStyle/>
            <a:p>
              <a:r>
                <a:rPr lang="en-US" sz="2400" b="1" dirty="0">
                  <a:solidFill>
                    <a:schemeClr val="bg1"/>
                  </a:solidFill>
                </a:rPr>
                <a:t>Microbiota</a:t>
              </a:r>
            </a:p>
          </p:txBody>
        </p:sp>
        <p:sp>
          <p:nvSpPr>
            <p:cNvPr id="20" name="TextBox 19">
              <a:extLst>
                <a:ext uri="{FF2B5EF4-FFF2-40B4-BE49-F238E27FC236}">
                  <a16:creationId xmlns:a16="http://schemas.microsoft.com/office/drawing/2014/main" id="{073B8048-AB31-B546-862A-8A915E24E7E2}"/>
                </a:ext>
              </a:extLst>
            </p:cNvPr>
            <p:cNvSpPr txBox="1"/>
            <p:nvPr/>
          </p:nvSpPr>
          <p:spPr>
            <a:xfrm rot="16200000">
              <a:off x="5469577" y="4423257"/>
              <a:ext cx="2543004" cy="461665"/>
            </a:xfrm>
            <a:prstGeom prst="rect">
              <a:avLst/>
            </a:prstGeom>
            <a:noFill/>
          </p:spPr>
          <p:txBody>
            <a:bodyPr wrap="none" rtlCol="0">
              <a:spAutoFit/>
            </a:bodyPr>
            <a:lstStyle/>
            <a:p>
              <a:r>
                <a:rPr lang="en-US" sz="2400" b="1" dirty="0">
                  <a:solidFill>
                    <a:schemeClr val="bg1"/>
                  </a:solidFill>
                </a:rPr>
                <a:t>Immune Response</a:t>
              </a:r>
            </a:p>
          </p:txBody>
        </p:sp>
      </p:grpSp>
    </p:spTree>
    <p:extLst>
      <p:ext uri="{BB962C8B-B14F-4D97-AF65-F5344CB8AC3E}">
        <p14:creationId xmlns:p14="http://schemas.microsoft.com/office/powerpoint/2010/main" val="287475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762000"/>
            <a:ext cx="8534400" cy="838200"/>
          </a:xfrm>
        </p:spPr>
        <p:txBody>
          <a:bodyPr>
            <a:noAutofit/>
          </a:bodyPr>
          <a:lstStyle/>
          <a:p>
            <a:br>
              <a:rPr lang="en-US" sz="4000" b="1" dirty="0"/>
            </a:br>
            <a:br>
              <a:rPr lang="en-US" sz="4000" b="1" dirty="0"/>
            </a:br>
            <a:r>
              <a:rPr lang="en-US" sz="4000" b="1" dirty="0">
                <a:latin typeface="+mn-lt"/>
              </a:rPr>
              <a:t>   </a:t>
            </a:r>
            <a:r>
              <a:rPr lang="en-US" sz="4800" b="1" dirty="0">
                <a:latin typeface="+mn-lt"/>
              </a:rPr>
              <a:t>FMT Via Pill</a:t>
            </a:r>
          </a:p>
        </p:txBody>
      </p:sp>
      <p:sp>
        <p:nvSpPr>
          <p:cNvPr id="3" name="Text Placeholder 2"/>
          <p:cNvSpPr>
            <a:spLocks noGrp="1"/>
          </p:cNvSpPr>
          <p:nvPr>
            <p:ph idx="1"/>
          </p:nvPr>
        </p:nvSpPr>
        <p:spPr>
          <a:xfrm>
            <a:off x="1981200" y="2084617"/>
            <a:ext cx="8229600" cy="4038600"/>
          </a:xfrm>
        </p:spPr>
        <p:txBody>
          <a:bodyPr>
            <a:normAutofit/>
          </a:bodyPr>
          <a:lstStyle/>
          <a:p>
            <a:r>
              <a:rPr lang="en-US" sz="2000" dirty="0"/>
              <a:t>A fecal suspension in normal saline using a commercial blender. </a:t>
            </a:r>
          </a:p>
          <a:p>
            <a:r>
              <a:rPr lang="en-US" sz="2000" dirty="0"/>
              <a:t>Concentrated by centrifugation and resuspended in saline at one-tenth the volume. </a:t>
            </a:r>
          </a:p>
          <a:p>
            <a:r>
              <a:rPr lang="en-US" sz="2000" dirty="0" err="1"/>
              <a:t>Pipetted</a:t>
            </a:r>
            <a:r>
              <a:rPr lang="en-US" sz="2000" dirty="0"/>
              <a:t> into size 0 capsules (650 µL), closed and then sealed in size 00 capsules. </a:t>
            </a:r>
          </a:p>
          <a:p>
            <a:r>
              <a:rPr lang="en-US" sz="2000" dirty="0"/>
              <a:t>Acid resistant capsules were stored frozen at −80°C (−112°F). 1-2 hours prior to administration, they were transferred to −20°C, then transported on dry ice. </a:t>
            </a:r>
            <a:endParaRPr lang="en-US" sz="2000" baseline="30000" dirty="0"/>
          </a:p>
          <a:p>
            <a:r>
              <a:rPr lang="en-US" sz="2000" dirty="0"/>
              <a:t>30 capsules contained sieved, concentrated material derived from a mean of 48 g of fecal matter.</a:t>
            </a:r>
          </a:p>
          <a:p>
            <a:endParaRPr lang="en-US" dirty="0"/>
          </a:p>
        </p:txBody>
      </p:sp>
      <p:sp>
        <p:nvSpPr>
          <p:cNvPr id="5" name="TextBox 4"/>
          <p:cNvSpPr txBox="1"/>
          <p:nvPr/>
        </p:nvSpPr>
        <p:spPr>
          <a:xfrm>
            <a:off x="1905000" y="6172201"/>
            <a:ext cx="8382000" cy="307777"/>
          </a:xfrm>
          <a:prstGeom prst="rect">
            <a:avLst/>
          </a:prstGeom>
          <a:noFill/>
        </p:spPr>
        <p:txBody>
          <a:bodyPr wrap="square" rtlCol="0">
            <a:spAutoFit/>
          </a:bodyPr>
          <a:lstStyle/>
          <a:p>
            <a:r>
              <a:rPr lang="en-US" sz="1400" i="1" dirty="0"/>
              <a:t>Youngster et al.  JAMA. </a:t>
            </a:r>
            <a:r>
              <a:rPr lang="en-US" sz="1400" dirty="0"/>
              <a:t>2014;312(17):1772-1778. Division of Infectious Diseases, Massachusetts General Hospital.</a:t>
            </a:r>
          </a:p>
        </p:txBody>
      </p:sp>
      <p:pic>
        <p:nvPicPr>
          <p:cNvPr id="6" name="Picture 1" descr="http://media.salon.com/2013/10/shutterstock_76927255.jpg"/>
          <p:cNvPicPr>
            <a:picLocks noChangeAspect="1" noChangeArrowheads="1"/>
          </p:cNvPicPr>
          <p:nvPr/>
        </p:nvPicPr>
        <p:blipFill>
          <a:blip r:embed="rId2" cstate="print"/>
          <a:srcRect/>
          <a:stretch>
            <a:fillRect/>
          </a:stretch>
        </p:blipFill>
        <p:spPr bwMode="auto">
          <a:xfrm>
            <a:off x="6858001" y="228601"/>
            <a:ext cx="2280981" cy="1447800"/>
          </a:xfrm>
          <a:prstGeom prst="rect">
            <a:avLst/>
          </a:prstGeom>
          <a:noFill/>
        </p:spPr>
      </p:pic>
      <p:sp>
        <p:nvSpPr>
          <p:cNvPr id="7" name="Rectangle 6">
            <a:extLst>
              <a:ext uri="{FF2B5EF4-FFF2-40B4-BE49-F238E27FC236}">
                <a16:creationId xmlns:a16="http://schemas.microsoft.com/office/drawing/2014/main" id="{91AD1494-D958-C64A-9FDB-54F1918F9AE9}"/>
              </a:ext>
            </a:extLst>
          </p:cNvPr>
          <p:cNvSpPr/>
          <p:nvPr/>
        </p:nvSpPr>
        <p:spPr>
          <a:xfrm>
            <a:off x="252643" y="6274174"/>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Tree>
    <p:extLst>
      <p:ext uri="{BB962C8B-B14F-4D97-AF65-F5344CB8AC3E}">
        <p14:creationId xmlns:p14="http://schemas.microsoft.com/office/powerpoint/2010/main" val="72723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896112"/>
          </a:xfrm>
        </p:spPr>
        <p:txBody>
          <a:bodyPr/>
          <a:lstStyle/>
          <a:p>
            <a:r>
              <a:rPr lang="en-US" b="1" dirty="0">
                <a:latin typeface="+mn-lt"/>
              </a:rPr>
              <a:t>FMT Via Pill</a:t>
            </a:r>
          </a:p>
        </p:txBody>
      </p:sp>
      <p:sp>
        <p:nvSpPr>
          <p:cNvPr id="3" name="Content Placeholder 2"/>
          <p:cNvSpPr>
            <a:spLocks noGrp="1"/>
          </p:cNvSpPr>
          <p:nvPr>
            <p:ph idx="1"/>
          </p:nvPr>
        </p:nvSpPr>
        <p:spPr>
          <a:xfrm>
            <a:off x="1981200" y="2100941"/>
            <a:ext cx="8229600" cy="3962400"/>
          </a:xfrm>
        </p:spPr>
        <p:txBody>
          <a:bodyPr>
            <a:normAutofit/>
          </a:bodyPr>
          <a:lstStyle/>
          <a:p>
            <a:r>
              <a:rPr lang="en-US" dirty="0"/>
              <a:t>20 patients </a:t>
            </a:r>
          </a:p>
          <a:p>
            <a:r>
              <a:rPr lang="en-US" dirty="0"/>
              <a:t>Total 30 frozen FMT capsules (2 consecutive days). </a:t>
            </a:r>
          </a:p>
          <a:p>
            <a:r>
              <a:rPr lang="en-US" dirty="0"/>
              <a:t>Diarrhea resolved in 14 of 20 patients with single treatment and 4 of 6 </a:t>
            </a:r>
            <a:r>
              <a:rPr lang="en-US" dirty="0" err="1"/>
              <a:t>nonresponders</a:t>
            </a:r>
            <a:r>
              <a:rPr lang="en-US" dirty="0"/>
              <a:t> who were retreated. </a:t>
            </a:r>
          </a:p>
          <a:p>
            <a:r>
              <a:rPr lang="en-US" dirty="0"/>
              <a:t>No serious adverse events within six months follow-up. </a:t>
            </a:r>
          </a:p>
          <a:p>
            <a:r>
              <a:rPr lang="en-US" dirty="0"/>
              <a:t>Larger studies are needed and in process.</a:t>
            </a:r>
          </a:p>
        </p:txBody>
      </p:sp>
      <p:pic>
        <p:nvPicPr>
          <p:cNvPr id="4" name="Picture 1" descr="http://media.salon.com/2013/10/shutterstock_76927255.jpg"/>
          <p:cNvPicPr>
            <a:picLocks noChangeAspect="1" noChangeArrowheads="1"/>
          </p:cNvPicPr>
          <p:nvPr/>
        </p:nvPicPr>
        <p:blipFill>
          <a:blip r:embed="rId2" cstate="print"/>
          <a:srcRect/>
          <a:stretch>
            <a:fillRect/>
          </a:stretch>
        </p:blipFill>
        <p:spPr bwMode="auto">
          <a:xfrm>
            <a:off x="6858001" y="228601"/>
            <a:ext cx="2280981" cy="1447800"/>
          </a:xfrm>
          <a:prstGeom prst="rect">
            <a:avLst/>
          </a:prstGeom>
          <a:noFill/>
        </p:spPr>
      </p:pic>
      <p:sp>
        <p:nvSpPr>
          <p:cNvPr id="5" name="TextBox 4"/>
          <p:cNvSpPr txBox="1"/>
          <p:nvPr/>
        </p:nvSpPr>
        <p:spPr>
          <a:xfrm>
            <a:off x="1905000" y="6324600"/>
            <a:ext cx="8229600" cy="369332"/>
          </a:xfrm>
          <a:prstGeom prst="rect">
            <a:avLst/>
          </a:prstGeom>
          <a:noFill/>
        </p:spPr>
        <p:txBody>
          <a:bodyPr wrap="square" rtlCol="0">
            <a:spAutoFit/>
          </a:bodyPr>
          <a:lstStyle/>
          <a:p>
            <a:r>
              <a:rPr lang="en-US" dirty="0"/>
              <a:t>                                             Youngster et al. JAMA 2014</a:t>
            </a:r>
          </a:p>
        </p:txBody>
      </p:sp>
      <p:sp>
        <p:nvSpPr>
          <p:cNvPr id="6" name="Rectangle 5">
            <a:extLst>
              <a:ext uri="{FF2B5EF4-FFF2-40B4-BE49-F238E27FC236}">
                <a16:creationId xmlns:a16="http://schemas.microsoft.com/office/drawing/2014/main" id="{4B0DCF5D-91DA-364D-820B-BA4A6F00C849}"/>
              </a:ext>
            </a:extLst>
          </p:cNvPr>
          <p:cNvSpPr/>
          <p:nvPr/>
        </p:nvSpPr>
        <p:spPr>
          <a:xfrm>
            <a:off x="252643" y="6372146"/>
            <a:ext cx="10311943" cy="461665"/>
          </a:xfrm>
          <a:prstGeom prst="rect">
            <a:avLst/>
          </a:prstGeom>
        </p:spPr>
        <p:txBody>
          <a:bodyPr wrap="square">
            <a:spAutoFit/>
          </a:bodyPr>
          <a:lstStyle/>
          <a:p>
            <a:br>
              <a:rPr lang="en-US" sz="1200" u="sng" dirty="0">
                <a:solidFill>
                  <a:srgbClr val="660099"/>
                </a:solidFill>
                <a:latin typeface="Roboto"/>
                <a:hlinkClick r:id="rId3"/>
              </a:rPr>
            </a:br>
            <a:r>
              <a:rPr lang="en-US" sz="1200" u="sng" dirty="0">
                <a:hlinkClick r:id="rId3"/>
              </a:rPr>
              <a:t>https://health.ucsd.edu/medinfo/nursing/Documents/PPT2017/Fecal%20Microbiota%20Transplantation%20for%20GUTS%20Sept%202017.pptx</a:t>
            </a:r>
            <a:endParaRPr lang="en-US" sz="1200" b="0" i="0" u="sng" dirty="0">
              <a:solidFill>
                <a:srgbClr val="660099"/>
              </a:solidFill>
              <a:effectLst/>
              <a:latin typeface="Roboto"/>
              <a:hlinkClick r:id="rId3"/>
            </a:endParaRPr>
          </a:p>
        </p:txBody>
      </p:sp>
    </p:spTree>
    <p:extLst>
      <p:ext uri="{BB962C8B-B14F-4D97-AF65-F5344CB8AC3E}">
        <p14:creationId xmlns:p14="http://schemas.microsoft.com/office/powerpoint/2010/main" val="2902678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972312"/>
          </a:xfrm>
        </p:spPr>
        <p:txBody>
          <a:bodyPr/>
          <a:lstStyle/>
          <a:p>
            <a:r>
              <a:rPr lang="en-US" b="1" dirty="0"/>
              <a:t>The Present  </a:t>
            </a:r>
            <a:r>
              <a:rPr lang="en-US" dirty="0"/>
              <a:t>-   </a:t>
            </a:r>
            <a:r>
              <a:rPr lang="en-US" b="1" dirty="0" err="1"/>
              <a:t>OpenBiome</a:t>
            </a:r>
            <a:endParaRPr lang="en-US" b="1" dirty="0"/>
          </a:p>
        </p:txBody>
      </p:sp>
      <p:sp>
        <p:nvSpPr>
          <p:cNvPr id="3" name="Content Placeholder 2"/>
          <p:cNvSpPr>
            <a:spLocks noGrp="1"/>
          </p:cNvSpPr>
          <p:nvPr>
            <p:ph idx="1"/>
          </p:nvPr>
        </p:nvSpPr>
        <p:spPr>
          <a:xfrm>
            <a:off x="1311726" y="1828800"/>
            <a:ext cx="8229600" cy="4648200"/>
          </a:xfrm>
        </p:spPr>
        <p:txBody>
          <a:bodyPr>
            <a:normAutofit/>
          </a:bodyPr>
          <a:lstStyle/>
          <a:p>
            <a:endParaRPr lang="en-US" dirty="0"/>
          </a:p>
          <a:p>
            <a:r>
              <a:rPr lang="en-US" dirty="0"/>
              <a:t>Non-profit organization established in 2012</a:t>
            </a:r>
          </a:p>
          <a:p>
            <a:r>
              <a:rPr lang="en-US" dirty="0"/>
              <a:t>Increased the accessibility and ease of FMT</a:t>
            </a:r>
          </a:p>
          <a:p>
            <a:r>
              <a:rPr lang="en-US" dirty="0"/>
              <a:t>Donors: </a:t>
            </a:r>
            <a:r>
              <a:rPr lang="en-US" sz="2000" dirty="0"/>
              <a:t>young adults screened and tested every 60 days.</a:t>
            </a:r>
            <a:endParaRPr lang="en-US" dirty="0"/>
          </a:p>
          <a:p>
            <a:r>
              <a:rPr lang="en-US" dirty="0"/>
              <a:t>Three products: </a:t>
            </a:r>
          </a:p>
          <a:p>
            <a:pPr>
              <a:buNone/>
            </a:pPr>
            <a:r>
              <a:rPr lang="en-US" sz="2000" dirty="0"/>
              <a:t>           FMP250 : 250mL fecal </a:t>
            </a:r>
            <a:r>
              <a:rPr lang="en-US" sz="2000" dirty="0" err="1"/>
              <a:t>microbiota</a:t>
            </a:r>
            <a:r>
              <a:rPr lang="en-US" sz="2000" dirty="0"/>
              <a:t> preparation for lower delivery (colonoscopy, enema). </a:t>
            </a:r>
            <a:br>
              <a:rPr lang="en-US" sz="2000" dirty="0"/>
            </a:br>
            <a:r>
              <a:rPr lang="en-US" sz="2000" dirty="0"/>
              <a:t>      FMP30 : 30mL fecal </a:t>
            </a:r>
            <a:r>
              <a:rPr lang="en-US" sz="2000" dirty="0" err="1"/>
              <a:t>microbiota</a:t>
            </a:r>
            <a:r>
              <a:rPr lang="en-US" sz="2000" dirty="0"/>
              <a:t> preparation for upper delivery.</a:t>
            </a:r>
            <a:r>
              <a:rPr lang="en-US" dirty="0"/>
              <a:t> </a:t>
            </a:r>
          </a:p>
          <a:p>
            <a:pPr>
              <a:buNone/>
            </a:pPr>
            <a:r>
              <a:rPr lang="en-US" dirty="0"/>
              <a:t>        </a:t>
            </a:r>
            <a:r>
              <a:rPr lang="en-US" sz="2200" dirty="0"/>
              <a:t>FMT Capsule G3 (30 frozen capsules consumed within 90 min)</a:t>
            </a:r>
          </a:p>
        </p:txBody>
      </p:sp>
      <p:pic>
        <p:nvPicPr>
          <p:cNvPr id="4" name="Picture 2" descr="image">
            <a:hlinkClick r:id="rId3" tooltip="Photo"/>
            <a:extLst>
              <a:ext uri="{FF2B5EF4-FFF2-40B4-BE49-F238E27FC236}">
                <a16:creationId xmlns:a16="http://schemas.microsoft.com/office/drawing/2014/main" id="{F86CB8A6-C754-7D47-BE53-455AD46040C5}"/>
              </a:ext>
            </a:extLst>
          </p:cNvPr>
          <p:cNvPicPr>
            <a:picLocks noChangeAspect="1" noChangeArrowheads="1"/>
          </p:cNvPicPr>
          <p:nvPr/>
        </p:nvPicPr>
        <p:blipFill>
          <a:blip r:embed="rId4" cstate="print"/>
          <a:srcRect/>
          <a:stretch>
            <a:fillRect/>
          </a:stretch>
        </p:blipFill>
        <p:spPr bwMode="auto">
          <a:xfrm>
            <a:off x="0" y="-152400"/>
            <a:ext cx="2183501" cy="1099457"/>
          </a:xfrm>
          <a:prstGeom prst="rect">
            <a:avLst/>
          </a:prstGeom>
          <a:noFill/>
        </p:spPr>
      </p:pic>
      <p:pic>
        <p:nvPicPr>
          <p:cNvPr id="5" name="Picture 4" descr="image">
            <a:hlinkClick r:id="rId5" tooltip="Photo"/>
            <a:extLst>
              <a:ext uri="{FF2B5EF4-FFF2-40B4-BE49-F238E27FC236}">
                <a16:creationId xmlns:a16="http://schemas.microsoft.com/office/drawing/2014/main" id="{36C56BED-7180-5A43-A3D6-771C610F1241}"/>
              </a:ext>
            </a:extLst>
          </p:cNvPr>
          <p:cNvPicPr>
            <a:picLocks noChangeAspect="1" noChangeArrowheads="1"/>
          </p:cNvPicPr>
          <p:nvPr/>
        </p:nvPicPr>
        <p:blipFill>
          <a:blip r:embed="rId6" cstate="print"/>
          <a:srcRect/>
          <a:stretch>
            <a:fillRect/>
          </a:stretch>
        </p:blipFill>
        <p:spPr bwMode="auto">
          <a:xfrm>
            <a:off x="9369986" y="-4456"/>
            <a:ext cx="2822014" cy="1757056"/>
          </a:xfrm>
          <a:prstGeom prst="rect">
            <a:avLst/>
          </a:prstGeom>
          <a:noFill/>
        </p:spPr>
      </p:pic>
      <p:pic>
        <p:nvPicPr>
          <p:cNvPr id="6" name="Picture 6" descr="http://imgick.syracuse.com/home/syr-media/width620/img/health_impact/photo/openbiomejpg-8a0c7d4e29d96b58.jpg">
            <a:hlinkClick r:id="rId7"/>
            <a:extLst>
              <a:ext uri="{FF2B5EF4-FFF2-40B4-BE49-F238E27FC236}">
                <a16:creationId xmlns:a16="http://schemas.microsoft.com/office/drawing/2014/main" id="{E7775F15-3133-B34D-BCDC-65D669F30176}"/>
              </a:ext>
            </a:extLst>
          </p:cNvPr>
          <p:cNvPicPr>
            <a:picLocks noChangeAspect="1" noChangeArrowheads="1"/>
          </p:cNvPicPr>
          <p:nvPr/>
        </p:nvPicPr>
        <p:blipFill>
          <a:blip r:embed="rId8" cstate="print"/>
          <a:srcRect/>
          <a:stretch>
            <a:fillRect/>
          </a:stretch>
        </p:blipFill>
        <p:spPr bwMode="auto">
          <a:xfrm>
            <a:off x="9690360" y="5100944"/>
            <a:ext cx="2575225" cy="1757056"/>
          </a:xfrm>
          <a:prstGeom prst="rect">
            <a:avLst/>
          </a:prstGeom>
          <a:noFill/>
        </p:spPr>
      </p:pic>
      <p:sp>
        <p:nvSpPr>
          <p:cNvPr id="7" name="Rectangle 6">
            <a:extLst>
              <a:ext uri="{FF2B5EF4-FFF2-40B4-BE49-F238E27FC236}">
                <a16:creationId xmlns:a16="http://schemas.microsoft.com/office/drawing/2014/main" id="{F4D7DCF6-84CC-624A-814F-6E0F7E14A8C1}"/>
              </a:ext>
            </a:extLst>
          </p:cNvPr>
          <p:cNvSpPr/>
          <p:nvPr/>
        </p:nvSpPr>
        <p:spPr>
          <a:xfrm>
            <a:off x="252643" y="6208858"/>
            <a:ext cx="10311943" cy="461665"/>
          </a:xfrm>
          <a:prstGeom prst="rect">
            <a:avLst/>
          </a:prstGeom>
        </p:spPr>
        <p:txBody>
          <a:bodyPr wrap="square">
            <a:spAutoFit/>
          </a:bodyPr>
          <a:lstStyle/>
          <a:p>
            <a:br>
              <a:rPr lang="en-US" sz="1200" u="sng" dirty="0">
                <a:solidFill>
                  <a:srgbClr val="660099"/>
                </a:solidFill>
                <a:latin typeface="Roboto"/>
                <a:hlinkClick r:id="rId9"/>
              </a:rPr>
            </a:br>
            <a:r>
              <a:rPr lang="en-US" sz="1200" u="sng" dirty="0">
                <a:hlinkClick r:id="rId9"/>
              </a:rPr>
              <a:t>https://health.ucsd.edu/medinfo/nursing/Documents/PPT2017/Fecal%20Microbiota%20Transplantation%20for%20GUTS%20Sept%202017.pptx</a:t>
            </a:r>
            <a:endParaRPr lang="en-US" sz="1200" b="0" i="0" u="sng" dirty="0">
              <a:solidFill>
                <a:srgbClr val="660099"/>
              </a:solidFill>
              <a:effectLst/>
              <a:latin typeface="Roboto"/>
              <a:hlinkClick r:id="rId9"/>
            </a:endParaRPr>
          </a:p>
        </p:txBody>
      </p:sp>
    </p:spTree>
    <p:extLst>
      <p:ext uri="{BB962C8B-B14F-4D97-AF65-F5344CB8AC3E}">
        <p14:creationId xmlns:p14="http://schemas.microsoft.com/office/powerpoint/2010/main" val="419066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4352" y="838200"/>
            <a:ext cx="7772400" cy="1143000"/>
          </a:xfrm>
        </p:spPr>
        <p:txBody>
          <a:bodyPr/>
          <a:lstStyle/>
          <a:p>
            <a:r>
              <a:rPr lang="en-US" dirty="0"/>
              <a:t>The Future</a:t>
            </a:r>
          </a:p>
        </p:txBody>
      </p:sp>
      <p:sp>
        <p:nvSpPr>
          <p:cNvPr id="3" name="Content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pic>
        <p:nvPicPr>
          <p:cNvPr id="78850" name="Picture 2" descr="http://images.techtimes.com/data/images/full/21212/brown-colored-capsules.jpg?w=600">
            <a:hlinkClick r:id="rId2"/>
          </p:cNvPr>
          <p:cNvPicPr>
            <a:picLocks noChangeAspect="1" noChangeArrowheads="1"/>
          </p:cNvPicPr>
          <p:nvPr/>
        </p:nvPicPr>
        <p:blipFill>
          <a:blip r:embed="rId3" cstate="print"/>
          <a:srcRect/>
          <a:stretch>
            <a:fillRect/>
          </a:stretch>
        </p:blipFill>
        <p:spPr bwMode="auto">
          <a:xfrm>
            <a:off x="6098327" y="304801"/>
            <a:ext cx="3960073" cy="2819400"/>
          </a:xfrm>
          <a:prstGeom prst="rect">
            <a:avLst/>
          </a:prstGeom>
          <a:noFill/>
        </p:spPr>
      </p:pic>
      <p:pic>
        <p:nvPicPr>
          <p:cNvPr id="81922" name="Picture 2" descr="Image result for vaccination"/>
          <p:cNvPicPr>
            <a:picLocks noChangeAspect="1" noChangeArrowheads="1"/>
          </p:cNvPicPr>
          <p:nvPr/>
        </p:nvPicPr>
        <p:blipFill>
          <a:blip r:embed="rId4" cstate="print"/>
          <a:srcRect/>
          <a:stretch>
            <a:fillRect/>
          </a:stretch>
        </p:blipFill>
        <p:spPr bwMode="auto">
          <a:xfrm>
            <a:off x="1981200" y="2362201"/>
            <a:ext cx="3352800" cy="3352801"/>
          </a:xfrm>
          <a:prstGeom prst="rect">
            <a:avLst/>
          </a:prstGeom>
          <a:noFill/>
        </p:spPr>
      </p:pic>
      <p:pic>
        <p:nvPicPr>
          <p:cNvPr id="79874" name="Picture 2" descr="http://images-2.drive.com.au/2013/01/17/3960867/art-clostidium-difficile-620x349.jpg">
            <a:hlinkClick r:id="rId5"/>
          </p:cNvPr>
          <p:cNvPicPr>
            <a:picLocks noChangeAspect="1" noChangeArrowheads="1"/>
          </p:cNvPicPr>
          <p:nvPr/>
        </p:nvPicPr>
        <p:blipFill>
          <a:blip r:embed="rId6" cstate="print"/>
          <a:srcRect/>
          <a:stretch>
            <a:fillRect/>
          </a:stretch>
        </p:blipFill>
        <p:spPr bwMode="auto">
          <a:xfrm>
            <a:off x="5985740" y="3962401"/>
            <a:ext cx="4145692" cy="2333625"/>
          </a:xfrm>
          <a:prstGeom prst="rect">
            <a:avLst/>
          </a:prstGeom>
          <a:noFill/>
        </p:spPr>
      </p:pic>
      <p:sp>
        <p:nvSpPr>
          <p:cNvPr id="2" name="TextBox 1">
            <a:extLst>
              <a:ext uri="{FF2B5EF4-FFF2-40B4-BE49-F238E27FC236}">
                <a16:creationId xmlns:a16="http://schemas.microsoft.com/office/drawing/2014/main" id="{10A8232F-E8ED-F640-915A-C6F2CA6A01CA}"/>
              </a:ext>
            </a:extLst>
          </p:cNvPr>
          <p:cNvSpPr txBox="1"/>
          <p:nvPr/>
        </p:nvSpPr>
        <p:spPr>
          <a:xfrm>
            <a:off x="669471" y="6296026"/>
            <a:ext cx="4849982" cy="369332"/>
          </a:xfrm>
          <a:prstGeom prst="rect">
            <a:avLst/>
          </a:prstGeom>
          <a:noFill/>
        </p:spPr>
        <p:txBody>
          <a:bodyPr wrap="none" rtlCol="0">
            <a:spAutoFit/>
          </a:bodyPr>
          <a:lstStyle/>
          <a:p>
            <a:r>
              <a:rPr lang="en-US" dirty="0"/>
              <a:t>Clinical trial of FMT in progress for IBD in progress</a:t>
            </a:r>
          </a:p>
        </p:txBody>
      </p:sp>
      <p:sp>
        <p:nvSpPr>
          <p:cNvPr id="8" name="Rectangle 7">
            <a:extLst>
              <a:ext uri="{FF2B5EF4-FFF2-40B4-BE49-F238E27FC236}">
                <a16:creationId xmlns:a16="http://schemas.microsoft.com/office/drawing/2014/main" id="{D9880B0F-3349-6F4E-B26D-2779C0A47B64}"/>
              </a:ext>
            </a:extLst>
          </p:cNvPr>
          <p:cNvSpPr/>
          <p:nvPr/>
        </p:nvSpPr>
        <p:spPr>
          <a:xfrm>
            <a:off x="40370" y="6372147"/>
            <a:ext cx="10311943" cy="461665"/>
          </a:xfrm>
          <a:prstGeom prst="rect">
            <a:avLst/>
          </a:prstGeom>
        </p:spPr>
        <p:txBody>
          <a:bodyPr wrap="square">
            <a:spAutoFit/>
          </a:bodyPr>
          <a:lstStyle/>
          <a:p>
            <a:br>
              <a:rPr lang="en-US" sz="1200" u="sng" dirty="0">
                <a:solidFill>
                  <a:srgbClr val="660099"/>
                </a:solidFill>
                <a:latin typeface="Roboto"/>
                <a:hlinkClick r:id="rId7"/>
              </a:rPr>
            </a:br>
            <a:r>
              <a:rPr lang="en-US" sz="1200" u="sng" dirty="0">
                <a:hlinkClick r:id="rId7"/>
              </a:rPr>
              <a:t>https://health.ucsd.edu/medinfo/nursing/Documents/PPT2017/Fecal%20Microbiota%20Transplantation%20for%20GUTS%20Sept%202017.pptx</a:t>
            </a:r>
            <a:endParaRPr lang="en-US" sz="1200" b="0" i="0" u="sng" dirty="0">
              <a:solidFill>
                <a:srgbClr val="660099"/>
              </a:solidFill>
              <a:effectLst/>
              <a:latin typeface="Roboto"/>
              <a:hlinkClick r:id="rId7"/>
            </a:endParaRPr>
          </a:p>
        </p:txBody>
      </p:sp>
    </p:spTree>
    <p:extLst>
      <p:ext uri="{BB962C8B-B14F-4D97-AF65-F5344CB8AC3E}">
        <p14:creationId xmlns:p14="http://schemas.microsoft.com/office/powerpoint/2010/main" val="1041974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CC40-3DBB-3E4F-90DD-3A79E95CA655}"/>
              </a:ext>
            </a:extLst>
          </p:cNvPr>
          <p:cNvSpPr>
            <a:spLocks noGrp="1"/>
          </p:cNvSpPr>
          <p:nvPr>
            <p:ph type="title"/>
          </p:nvPr>
        </p:nvSpPr>
        <p:spPr>
          <a:xfrm>
            <a:off x="838200" y="1442818"/>
            <a:ext cx="10515600" cy="1325563"/>
          </a:xfrm>
        </p:spPr>
        <p:txBody>
          <a:bodyPr>
            <a:normAutofit fontScale="90000"/>
          </a:bodyPr>
          <a:lstStyle/>
          <a:p>
            <a:r>
              <a:rPr lang="en-US" b="1" dirty="0"/>
              <a:t>Field Trip….</a:t>
            </a:r>
            <a:br>
              <a:rPr lang="en-US" b="1" dirty="0"/>
            </a:br>
            <a:br>
              <a:rPr lang="en-US" b="1" dirty="0"/>
            </a:br>
            <a:br>
              <a:rPr lang="en-US" b="1" dirty="0"/>
            </a:br>
            <a:br>
              <a:rPr lang="en-US" b="1" dirty="0"/>
            </a:br>
            <a:br>
              <a:rPr lang="en-US" b="1" dirty="0"/>
            </a:br>
            <a:r>
              <a:rPr lang="en-US" b="1" dirty="0"/>
              <a:t>Colitis mouse models</a:t>
            </a:r>
          </a:p>
        </p:txBody>
      </p:sp>
    </p:spTree>
    <p:extLst>
      <p:ext uri="{BB962C8B-B14F-4D97-AF65-F5344CB8AC3E}">
        <p14:creationId xmlns:p14="http://schemas.microsoft.com/office/powerpoint/2010/main" val="8183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a:extLst>
              <a:ext uri="{FF2B5EF4-FFF2-40B4-BE49-F238E27FC236}">
                <a16:creationId xmlns:a16="http://schemas.microsoft.com/office/drawing/2014/main" id="{8AFBF149-F69E-B444-BBD4-3491D0727909}"/>
              </a:ext>
            </a:extLst>
          </p:cNvPr>
          <p:cNvSpPr txBox="1">
            <a:spLocks noChangeArrowheads="1"/>
          </p:cNvSpPr>
          <p:nvPr/>
        </p:nvSpPr>
        <p:spPr bwMode="auto">
          <a:xfrm>
            <a:off x="4158319" y="731838"/>
            <a:ext cx="3764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t>Ulcerative Colitis</a:t>
            </a:r>
          </a:p>
        </p:txBody>
      </p:sp>
      <p:graphicFrame>
        <p:nvGraphicFramePr>
          <p:cNvPr id="201753" name="Group 25">
            <a:extLst>
              <a:ext uri="{FF2B5EF4-FFF2-40B4-BE49-F238E27FC236}">
                <a16:creationId xmlns:a16="http://schemas.microsoft.com/office/drawing/2014/main" id="{7F8258EC-3A03-B340-B1C1-01867706F204}"/>
              </a:ext>
            </a:extLst>
          </p:cNvPr>
          <p:cNvGraphicFramePr>
            <a:graphicFrameLocks noGrp="1"/>
          </p:cNvGraphicFramePr>
          <p:nvPr/>
        </p:nvGraphicFramePr>
        <p:xfrm>
          <a:off x="2667000" y="2540000"/>
          <a:ext cx="6858000" cy="3251200"/>
        </p:xfrm>
        <a:graphic>
          <a:graphicData uri="http://schemas.openxmlformats.org/drawingml/2006/table">
            <a:tbl>
              <a:tblPr/>
              <a:tblGrid>
                <a:gridCol w="18288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Incidence: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11/100,000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Onset: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Between ages 15-30 or 60-80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Ethnicity: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Arial" charset="0"/>
                          <a:ea typeface="ＭＳ Ｐゴシック" charset="0"/>
                          <a:cs typeface="ＭＳ Ｐゴシック" charset="0"/>
                        </a:rPr>
                        <a:t>Ashkenazi Jewish&gt;Non-Jewish Caucasian&gt;African American&gt;Latino&gt;Asian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Pathology</a:t>
                      </a: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Mucosal disease. Rectum--&gt;Colon. Altered crypt architecture.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14707" name="Picture 26" descr="COLITIS">
            <a:extLst>
              <a:ext uri="{FF2B5EF4-FFF2-40B4-BE49-F238E27FC236}">
                <a16:creationId xmlns:a16="http://schemas.microsoft.com/office/drawing/2014/main" id="{88DF6329-F35E-E749-A794-AB791AE46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425" y="914401"/>
            <a:ext cx="142557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C3FBC81-9BE3-D34F-96CF-E6BC703950EB}"/>
              </a:ext>
            </a:extLst>
          </p:cNvPr>
          <p:cNvPicPr>
            <a:picLocks noChangeAspect="1"/>
          </p:cNvPicPr>
          <p:nvPr/>
        </p:nvPicPr>
        <p:blipFill rotWithShape="1">
          <a:blip r:embed="rId4"/>
          <a:srcRect l="66627" t="32476" r="1069" b="18917"/>
          <a:stretch/>
        </p:blipFill>
        <p:spPr>
          <a:xfrm>
            <a:off x="2324098" y="589444"/>
            <a:ext cx="1480457" cy="1782057"/>
          </a:xfrm>
          <a:prstGeom prst="rect">
            <a:avLst/>
          </a:prstGeom>
        </p:spPr>
      </p:pic>
    </p:spTree>
    <p:extLst>
      <p:ext uri="{BB962C8B-B14F-4D97-AF65-F5344CB8AC3E}">
        <p14:creationId xmlns:p14="http://schemas.microsoft.com/office/powerpoint/2010/main" val="74539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a:extLst>
              <a:ext uri="{FF2B5EF4-FFF2-40B4-BE49-F238E27FC236}">
                <a16:creationId xmlns:a16="http://schemas.microsoft.com/office/drawing/2014/main" id="{9B0E7E60-A746-A041-8FDC-91452502108A}"/>
              </a:ext>
            </a:extLst>
          </p:cNvPr>
          <p:cNvSpPr txBox="1">
            <a:spLocks noChangeArrowheads="1"/>
          </p:cNvSpPr>
          <p:nvPr/>
        </p:nvSpPr>
        <p:spPr bwMode="auto">
          <a:xfrm>
            <a:off x="4212190" y="682335"/>
            <a:ext cx="36681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latin typeface="+mn-lt"/>
              </a:rPr>
              <a:t>Crohn</a:t>
            </a:r>
            <a:r>
              <a:rPr lang="ja-JP" altLang="en-US" sz="4000" b="1">
                <a:latin typeface="+mn-lt"/>
              </a:rPr>
              <a:t>’</a:t>
            </a:r>
            <a:r>
              <a:rPr lang="en-US" altLang="ja-JP" sz="4000" b="1" dirty="0">
                <a:latin typeface="+mn-lt"/>
              </a:rPr>
              <a:t>s Disease</a:t>
            </a:r>
            <a:endParaRPr lang="en-US" altLang="en-US" sz="4000" b="1" dirty="0">
              <a:latin typeface="+mn-lt"/>
            </a:endParaRPr>
          </a:p>
        </p:txBody>
      </p:sp>
      <p:graphicFrame>
        <p:nvGraphicFramePr>
          <p:cNvPr id="227352" name="Group 24">
            <a:extLst>
              <a:ext uri="{FF2B5EF4-FFF2-40B4-BE49-F238E27FC236}">
                <a16:creationId xmlns:a16="http://schemas.microsoft.com/office/drawing/2014/main" id="{6C55873B-FE5B-5447-AFA9-C210954FAF87}"/>
              </a:ext>
            </a:extLst>
          </p:cNvPr>
          <p:cNvGraphicFramePr>
            <a:graphicFrameLocks noGrp="1"/>
          </p:cNvGraphicFramePr>
          <p:nvPr>
            <p:extLst>
              <p:ext uri="{D42A27DB-BD31-4B8C-83A1-F6EECF244321}">
                <p14:modId xmlns:p14="http://schemas.microsoft.com/office/powerpoint/2010/main" val="3765043213"/>
              </p:ext>
            </p:extLst>
          </p:nvPr>
        </p:nvGraphicFramePr>
        <p:xfrm>
          <a:off x="2667000" y="2540001"/>
          <a:ext cx="6858000" cy="3902074"/>
        </p:xfrm>
        <a:graphic>
          <a:graphicData uri="http://schemas.openxmlformats.org/drawingml/2006/table">
            <a:tbl>
              <a:tblPr/>
              <a:tblGrid>
                <a:gridCol w="18288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812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Incidence:</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7/100,000</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Onset:</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Between ages 15-30 or 60-80</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Ethnicity:</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chemeClr val="tx1"/>
                          </a:solidFill>
                          <a:effectLst/>
                          <a:latin typeface="Arial" charset="0"/>
                          <a:ea typeface="ＭＳ Ｐゴシック" charset="0"/>
                          <a:cs typeface="ＭＳ Ｐゴシック" charset="0"/>
                        </a:rPr>
                        <a:t>Ashkenazi Jewish&gt;Non-Jewish Caucasian&gt;African American&gt;Latino&gt;Asian</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632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ＭＳ Ｐゴシック" charset="0"/>
                        </a:rPr>
                        <a:t>Pathology</a:t>
                      </a: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a:t>
                      </a:r>
                    </a:p>
                  </a:txBody>
                  <a:tcPr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Can affect any part of the GI tract from the mouth to the anus. Most commonly affects the last part of the small intestine and parts of the large intestine. Often involves the entire bowel wall.</a:t>
                      </a:r>
                    </a:p>
                  </a:txBody>
                  <a:tcPr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16755" name="Picture 25" descr="crohn's">
            <a:extLst>
              <a:ext uri="{FF2B5EF4-FFF2-40B4-BE49-F238E27FC236}">
                <a16:creationId xmlns:a16="http://schemas.microsoft.com/office/drawing/2014/main" id="{D74ECE97-2786-6E40-BABD-308027939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188" y="276678"/>
            <a:ext cx="1419812" cy="185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8D3812A-F7CA-CA4B-8A74-F8C54135E07C}"/>
              </a:ext>
            </a:extLst>
          </p:cNvPr>
          <p:cNvPicPr>
            <a:picLocks noChangeAspect="1"/>
          </p:cNvPicPr>
          <p:nvPr/>
        </p:nvPicPr>
        <p:blipFill rotWithShape="1">
          <a:blip r:embed="rId4"/>
          <a:srcRect l="27945" t="25777" r="30283"/>
          <a:stretch/>
        </p:blipFill>
        <p:spPr>
          <a:xfrm>
            <a:off x="2666999" y="82777"/>
            <a:ext cx="1579695" cy="2245559"/>
          </a:xfrm>
          <a:prstGeom prst="rect">
            <a:avLst/>
          </a:prstGeom>
        </p:spPr>
      </p:pic>
    </p:spTree>
    <p:extLst>
      <p:ext uri="{BB962C8B-B14F-4D97-AF65-F5344CB8AC3E}">
        <p14:creationId xmlns:p14="http://schemas.microsoft.com/office/powerpoint/2010/main" val="168304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a:extLst>
              <a:ext uri="{FF2B5EF4-FFF2-40B4-BE49-F238E27FC236}">
                <a16:creationId xmlns:a16="http://schemas.microsoft.com/office/drawing/2014/main" id="{9B0E7E60-A746-A041-8FDC-91452502108A}"/>
              </a:ext>
            </a:extLst>
          </p:cNvPr>
          <p:cNvSpPr txBox="1">
            <a:spLocks noChangeArrowheads="1"/>
          </p:cNvSpPr>
          <p:nvPr/>
        </p:nvSpPr>
        <p:spPr bwMode="auto">
          <a:xfrm>
            <a:off x="2354574" y="176143"/>
            <a:ext cx="73833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latin typeface="+mn-lt"/>
              </a:rPr>
              <a:t>IBD: not as clear-cut as UC and CD</a:t>
            </a:r>
          </a:p>
          <a:p>
            <a:pPr algn="ctr" eaLnBrk="1" hangingPunct="1">
              <a:spcBef>
                <a:spcPct val="0"/>
              </a:spcBef>
              <a:buFontTx/>
              <a:buNone/>
            </a:pPr>
            <a:r>
              <a:rPr lang="en-US" altLang="en-US" sz="4000" b="1" dirty="0">
                <a:latin typeface="+mn-lt"/>
              </a:rPr>
              <a:t>IC and IBD-U</a:t>
            </a:r>
          </a:p>
        </p:txBody>
      </p:sp>
      <p:pic>
        <p:nvPicPr>
          <p:cNvPr id="2" name="Picture 1">
            <a:extLst>
              <a:ext uri="{FF2B5EF4-FFF2-40B4-BE49-F238E27FC236}">
                <a16:creationId xmlns:a16="http://schemas.microsoft.com/office/drawing/2014/main" id="{32A72C3A-F42F-194D-BE31-C903B70346BD}"/>
              </a:ext>
            </a:extLst>
          </p:cNvPr>
          <p:cNvPicPr>
            <a:picLocks noChangeAspect="1"/>
          </p:cNvPicPr>
          <p:nvPr/>
        </p:nvPicPr>
        <p:blipFill>
          <a:blip r:embed="rId3"/>
          <a:stretch>
            <a:fillRect/>
          </a:stretch>
        </p:blipFill>
        <p:spPr>
          <a:xfrm>
            <a:off x="1603828" y="1390221"/>
            <a:ext cx="9385300" cy="4950962"/>
          </a:xfrm>
          <a:prstGeom prst="rect">
            <a:avLst/>
          </a:prstGeom>
        </p:spPr>
      </p:pic>
      <p:sp>
        <p:nvSpPr>
          <p:cNvPr id="3" name="TextBox 2">
            <a:extLst>
              <a:ext uri="{FF2B5EF4-FFF2-40B4-BE49-F238E27FC236}">
                <a16:creationId xmlns:a16="http://schemas.microsoft.com/office/drawing/2014/main" id="{570426C9-DECB-BD46-82FC-C2D82B30DB8F}"/>
              </a:ext>
            </a:extLst>
          </p:cNvPr>
          <p:cNvSpPr txBox="1"/>
          <p:nvPr/>
        </p:nvSpPr>
        <p:spPr>
          <a:xfrm>
            <a:off x="65312" y="6504470"/>
            <a:ext cx="5306133" cy="369332"/>
          </a:xfrm>
          <a:prstGeom prst="rect">
            <a:avLst/>
          </a:prstGeom>
          <a:noFill/>
        </p:spPr>
        <p:txBody>
          <a:bodyPr wrap="none" rtlCol="0">
            <a:spAutoFit/>
          </a:bodyPr>
          <a:lstStyle/>
          <a:p>
            <a:r>
              <a:rPr lang="en-US" dirty="0"/>
              <a:t>ANNALS OF GASTROENTEROLOGY 2008, 21(3):173-179</a:t>
            </a:r>
          </a:p>
        </p:txBody>
      </p:sp>
    </p:spTree>
    <p:extLst>
      <p:ext uri="{BB962C8B-B14F-4D97-AF65-F5344CB8AC3E}">
        <p14:creationId xmlns:p14="http://schemas.microsoft.com/office/powerpoint/2010/main" val="2596921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1ECF-E5AF-E246-BE0C-55D7BD266883}"/>
              </a:ext>
            </a:extLst>
          </p:cNvPr>
          <p:cNvSpPr>
            <a:spLocks noGrp="1"/>
          </p:cNvSpPr>
          <p:nvPr>
            <p:ph type="title"/>
          </p:nvPr>
        </p:nvSpPr>
        <p:spPr>
          <a:xfrm>
            <a:off x="838200" y="365125"/>
            <a:ext cx="11353800" cy="1325563"/>
          </a:xfrm>
        </p:spPr>
        <p:txBody>
          <a:bodyPr>
            <a:normAutofit fontScale="90000"/>
          </a:bodyPr>
          <a:lstStyle/>
          <a:p>
            <a:r>
              <a:rPr lang="en-US" b="1" dirty="0">
                <a:latin typeface="+mn-lt"/>
              </a:rPr>
              <a:t>IBD and its ‘complex genetic architecture’</a:t>
            </a:r>
            <a:br>
              <a:rPr lang="en-US" b="1" dirty="0">
                <a:latin typeface="+mn-lt"/>
              </a:rPr>
            </a:br>
            <a:r>
              <a:rPr lang="en-US" sz="4000" b="1" dirty="0">
                <a:latin typeface="+mn-lt"/>
              </a:rPr>
              <a:t>mendelian genetics, polygenic, common genetic variants (GWAS), rare and ultra-rare genetic variants</a:t>
            </a:r>
          </a:p>
        </p:txBody>
      </p:sp>
      <p:pic>
        <p:nvPicPr>
          <p:cNvPr id="8" name="Picture 7">
            <a:extLst>
              <a:ext uri="{FF2B5EF4-FFF2-40B4-BE49-F238E27FC236}">
                <a16:creationId xmlns:a16="http://schemas.microsoft.com/office/drawing/2014/main" id="{A6F3DA00-B019-824E-B082-705246C1F3AF}"/>
              </a:ext>
            </a:extLst>
          </p:cNvPr>
          <p:cNvPicPr>
            <a:picLocks noChangeAspect="1"/>
          </p:cNvPicPr>
          <p:nvPr/>
        </p:nvPicPr>
        <p:blipFill>
          <a:blip r:embed="rId2"/>
          <a:stretch>
            <a:fillRect/>
          </a:stretch>
        </p:blipFill>
        <p:spPr>
          <a:xfrm>
            <a:off x="97970" y="2161597"/>
            <a:ext cx="5724136" cy="3978275"/>
          </a:xfrm>
          <a:prstGeom prst="rect">
            <a:avLst/>
          </a:prstGeom>
        </p:spPr>
      </p:pic>
      <p:sp>
        <p:nvSpPr>
          <p:cNvPr id="9" name="TextBox 8">
            <a:extLst>
              <a:ext uri="{FF2B5EF4-FFF2-40B4-BE49-F238E27FC236}">
                <a16:creationId xmlns:a16="http://schemas.microsoft.com/office/drawing/2014/main" id="{CA756036-602A-194C-A33C-1686E6F2551E}"/>
              </a:ext>
            </a:extLst>
          </p:cNvPr>
          <p:cNvSpPr txBox="1"/>
          <p:nvPr/>
        </p:nvSpPr>
        <p:spPr>
          <a:xfrm>
            <a:off x="97970" y="6515098"/>
            <a:ext cx="5645584" cy="307777"/>
          </a:xfrm>
          <a:prstGeom prst="rect">
            <a:avLst/>
          </a:prstGeom>
          <a:noFill/>
        </p:spPr>
        <p:txBody>
          <a:bodyPr wrap="none" rtlCol="0">
            <a:spAutoFit/>
          </a:bodyPr>
          <a:lstStyle/>
          <a:p>
            <a:r>
              <a:rPr lang="en-US" sz="1400" dirty="0">
                <a:hlinkClick r:id="rId3"/>
              </a:rPr>
              <a:t>https://www.cell.com/trends/genetics/comments/S0168-9525(17)30106-3</a:t>
            </a:r>
            <a:endParaRPr lang="en-US" sz="1400" dirty="0"/>
          </a:p>
        </p:txBody>
      </p:sp>
      <p:pic>
        <p:nvPicPr>
          <p:cNvPr id="10" name="Picture 2" descr="An external file that holds a picture, illustration, etc.&#10;Object name is nihms307430f2.jpg">
            <a:hlinkClick r:id="rId4"/>
            <a:extLst>
              <a:ext uri="{FF2B5EF4-FFF2-40B4-BE49-F238E27FC236}">
                <a16:creationId xmlns:a16="http://schemas.microsoft.com/office/drawing/2014/main" id="{3C3D0DD5-569F-024F-AB83-7EAF70E4A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47" y="2161596"/>
            <a:ext cx="5645583" cy="461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81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16881" y="2087649"/>
            <a:ext cx="10515600" cy="3539430"/>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Introduction to Inflammatory Bowel Disease (IBD)</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IBD: a model for disease-linked dysbiosis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ecology disruption</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structure alterations</a:t>
            </a:r>
          </a:p>
          <a:p>
            <a:pPr marL="742950" lvl="1"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Microbial community functional changes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Host genetic &amp; microbe interactions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FMT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Field Trip: mouse model</a:t>
            </a:r>
          </a:p>
        </p:txBody>
      </p:sp>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pic>
        <p:nvPicPr>
          <p:cNvPr id="3" name="Picture 2">
            <a:extLst>
              <a:ext uri="{FF2B5EF4-FFF2-40B4-BE49-F238E27FC236}">
                <a16:creationId xmlns:a16="http://schemas.microsoft.com/office/drawing/2014/main" id="{C9C91FBF-3408-274C-BB77-C1A54E35A3AE}"/>
              </a:ext>
            </a:extLst>
          </p:cNvPr>
          <p:cNvPicPr>
            <a:picLocks noChangeAspect="1"/>
          </p:cNvPicPr>
          <p:nvPr/>
        </p:nvPicPr>
        <p:blipFill>
          <a:blip r:embed="rId2"/>
          <a:stretch>
            <a:fillRect/>
          </a:stretch>
        </p:blipFill>
        <p:spPr>
          <a:xfrm>
            <a:off x="9160330" y="10091"/>
            <a:ext cx="3031670" cy="6858000"/>
          </a:xfrm>
          <a:prstGeom prst="rect">
            <a:avLst/>
          </a:prstGeom>
        </p:spPr>
      </p:pic>
    </p:spTree>
    <p:extLst>
      <p:ext uri="{BB962C8B-B14F-4D97-AF65-F5344CB8AC3E}">
        <p14:creationId xmlns:p14="http://schemas.microsoft.com/office/powerpoint/2010/main" val="91186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C454C-9A09-894D-8E4B-E7C5060A412F}"/>
              </a:ext>
            </a:extLst>
          </p:cNvPr>
          <p:cNvSpPr/>
          <p:nvPr/>
        </p:nvSpPr>
        <p:spPr>
          <a:xfrm>
            <a:off x="2629662" y="354173"/>
            <a:ext cx="8452827" cy="646331"/>
          </a:xfrm>
          <a:prstGeom prst="rect">
            <a:avLst/>
          </a:prstGeom>
        </p:spPr>
        <p:txBody>
          <a:bodyPr wrap="none">
            <a:spAutoFit/>
          </a:bodyPr>
          <a:lstStyle/>
          <a:p>
            <a:r>
              <a:rPr lang="en-US" sz="3600" b="1" dirty="0">
                <a:cs typeface="Arial" panose="020B0604020202020204" pitchFamily="34" charset="0"/>
              </a:rPr>
              <a:t>IBD: A Model for Disease-Linked Dysbiosis*</a:t>
            </a:r>
          </a:p>
        </p:txBody>
      </p:sp>
      <p:sp>
        <p:nvSpPr>
          <p:cNvPr id="5" name="TextBox 4">
            <a:extLst>
              <a:ext uri="{FF2B5EF4-FFF2-40B4-BE49-F238E27FC236}">
                <a16:creationId xmlns:a16="http://schemas.microsoft.com/office/drawing/2014/main" id="{554AC8B9-2F8D-E54A-AFAA-9447D5F61935}"/>
              </a:ext>
            </a:extLst>
          </p:cNvPr>
          <p:cNvSpPr txBox="1"/>
          <p:nvPr/>
        </p:nvSpPr>
        <p:spPr>
          <a:xfrm>
            <a:off x="228600" y="6237514"/>
            <a:ext cx="6188529" cy="369332"/>
          </a:xfrm>
          <a:prstGeom prst="rect">
            <a:avLst/>
          </a:prstGeom>
          <a:noFill/>
        </p:spPr>
        <p:txBody>
          <a:bodyPr wrap="square" rtlCol="0">
            <a:spAutoFit/>
          </a:bodyPr>
          <a:lstStyle/>
          <a:p>
            <a:r>
              <a:rPr lang="en-US" dirty="0">
                <a:hlinkClick r:id="rId2"/>
              </a:rPr>
              <a:t>https://mbio.asm.org/content/8/5/e01492-17</a:t>
            </a:r>
            <a:endParaRPr lang="en-US" dirty="0"/>
          </a:p>
        </p:txBody>
      </p:sp>
      <p:sp>
        <p:nvSpPr>
          <p:cNvPr id="6" name="TextBox 5">
            <a:extLst>
              <a:ext uri="{FF2B5EF4-FFF2-40B4-BE49-F238E27FC236}">
                <a16:creationId xmlns:a16="http://schemas.microsoft.com/office/drawing/2014/main" id="{27D1CAFF-7A82-9645-9D67-0E1EE675D0B6}"/>
              </a:ext>
            </a:extLst>
          </p:cNvPr>
          <p:cNvSpPr txBox="1"/>
          <p:nvPr/>
        </p:nvSpPr>
        <p:spPr>
          <a:xfrm>
            <a:off x="342899" y="1273627"/>
            <a:ext cx="11596701" cy="4708981"/>
          </a:xfrm>
          <a:prstGeom prst="rect">
            <a:avLst/>
          </a:prstGeom>
          <a:noFill/>
        </p:spPr>
        <p:txBody>
          <a:bodyPr wrap="none" rtlCol="0">
            <a:spAutoFit/>
          </a:bodyPr>
          <a:lstStyle/>
          <a:p>
            <a:r>
              <a:rPr lang="en-US" sz="2400" dirty="0"/>
              <a:t>Dysbiosis? </a:t>
            </a:r>
          </a:p>
          <a:p>
            <a:endParaRPr lang="en-US" sz="2400" dirty="0"/>
          </a:p>
          <a:p>
            <a:r>
              <a:rPr lang="en-US" sz="2400" dirty="0"/>
              <a:t>A physician-novelist, Elliott </a:t>
            </a:r>
            <a:r>
              <a:rPr lang="en-US" sz="2400" dirty="0" err="1"/>
              <a:t>Furney</a:t>
            </a:r>
            <a:r>
              <a:rPr lang="en-US" sz="2400" dirty="0"/>
              <a:t>  used both “</a:t>
            </a:r>
            <a:r>
              <a:rPr lang="en-US" sz="2400" dirty="0" err="1"/>
              <a:t>eubiosis</a:t>
            </a:r>
            <a:r>
              <a:rPr lang="en-US" sz="2400" dirty="0"/>
              <a:t>” and “dysbiosis” in a science fiction </a:t>
            </a:r>
          </a:p>
          <a:p>
            <a:r>
              <a:rPr lang="en-US" sz="2400" dirty="0"/>
              <a:t>account related to eugenics</a:t>
            </a:r>
          </a:p>
          <a:p>
            <a:endParaRPr lang="en-US" sz="2400" dirty="0"/>
          </a:p>
          <a:p>
            <a:r>
              <a:rPr lang="en-US" sz="2400" dirty="0"/>
              <a:t>C. Arthur </a:t>
            </a:r>
            <a:r>
              <a:rPr lang="en-US" sz="2400" dirty="0" err="1"/>
              <a:t>Scheunert</a:t>
            </a:r>
            <a:r>
              <a:rPr lang="en-US" sz="2400" dirty="0"/>
              <a:t> used the phrase “</a:t>
            </a:r>
            <a:r>
              <a:rPr lang="en-US" sz="2400" dirty="0" err="1"/>
              <a:t>Dysbiose</a:t>
            </a:r>
            <a:r>
              <a:rPr lang="en-US" sz="2400" dirty="0"/>
              <a:t> der </a:t>
            </a:r>
            <a:r>
              <a:rPr lang="en-US" sz="2400" dirty="0" err="1"/>
              <a:t>Darmflora</a:t>
            </a:r>
            <a:r>
              <a:rPr lang="en-US" sz="2400" dirty="0"/>
              <a:t>” in the 1920s regarding </a:t>
            </a:r>
          </a:p>
          <a:p>
            <a:r>
              <a:rPr lang="en-US" sz="2400" dirty="0"/>
              <a:t>intestinal “flora” and bone inflammation in horses</a:t>
            </a:r>
          </a:p>
          <a:p>
            <a:endParaRPr lang="en-US" sz="2400" dirty="0"/>
          </a:p>
          <a:p>
            <a:r>
              <a:rPr lang="en-US" sz="2400" dirty="0"/>
              <a:t>Helmut </a:t>
            </a:r>
            <a:r>
              <a:rPr lang="en-US" sz="2400" dirty="0" err="1"/>
              <a:t>Haenel</a:t>
            </a:r>
            <a:r>
              <a:rPr lang="en-US" sz="2400" dirty="0"/>
              <a:t> brought the word closer to the modern </a:t>
            </a:r>
          </a:p>
          <a:p>
            <a:r>
              <a:rPr lang="en-US" sz="2400" dirty="0"/>
              <a:t>concept of an ‘imbalanced’ or ‘altered’ microbiota associated</a:t>
            </a:r>
          </a:p>
          <a:p>
            <a:r>
              <a:rPr lang="en-US" sz="2400" dirty="0"/>
              <a:t>with negative health status</a:t>
            </a:r>
          </a:p>
          <a:p>
            <a:endParaRPr lang="en-US" dirty="0"/>
          </a:p>
          <a:p>
            <a:endParaRPr lang="en-US" dirty="0"/>
          </a:p>
        </p:txBody>
      </p:sp>
      <p:pic>
        <p:nvPicPr>
          <p:cNvPr id="7" name="Picture 6">
            <a:extLst>
              <a:ext uri="{FF2B5EF4-FFF2-40B4-BE49-F238E27FC236}">
                <a16:creationId xmlns:a16="http://schemas.microsoft.com/office/drawing/2014/main" id="{09011EC3-F0F6-6C4A-95FB-3A7F98EC4A2C}"/>
              </a:ext>
            </a:extLst>
          </p:cNvPr>
          <p:cNvPicPr>
            <a:picLocks noChangeAspect="1"/>
          </p:cNvPicPr>
          <p:nvPr/>
        </p:nvPicPr>
        <p:blipFill>
          <a:blip r:embed="rId3"/>
          <a:stretch>
            <a:fillRect/>
          </a:stretch>
        </p:blipFill>
        <p:spPr>
          <a:xfrm>
            <a:off x="8296285" y="4163570"/>
            <a:ext cx="3667115" cy="2258610"/>
          </a:xfrm>
          <a:prstGeom prst="rect">
            <a:avLst/>
          </a:prstGeom>
        </p:spPr>
      </p:pic>
    </p:spTree>
    <p:extLst>
      <p:ext uri="{BB962C8B-B14F-4D97-AF65-F5344CB8AC3E}">
        <p14:creationId xmlns:p14="http://schemas.microsoft.com/office/powerpoint/2010/main" val="435025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14579</TotalTime>
  <Words>1403</Words>
  <Application>Microsoft Macintosh PowerPoint</Application>
  <PresentationFormat>Widescreen</PresentationFormat>
  <Paragraphs>253</Paragraphs>
  <Slides>34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vt:lpstr>
      <vt:lpstr>Calibri</vt:lpstr>
      <vt:lpstr>Calibri Light</vt:lpstr>
      <vt:lpstr>NexusSans</vt:lpstr>
      <vt:lpstr>Roboto</vt:lpstr>
      <vt:lpstr>Office Theme</vt:lpstr>
      <vt:lpstr>IID 209 Lecture #11:  Crohn's disease &amp; ulcerative colitis as a model for  disease-linked dysbiosis, disrupted microbial ecology,  human genetic-microbe interactions &amp;  fecal microbiota transplants (FMT).  </vt:lpstr>
      <vt:lpstr>Outline</vt:lpstr>
      <vt:lpstr>An Introduction to Inflammatory Bowel Disease</vt:lpstr>
      <vt:lpstr>PowerPoint Presentation</vt:lpstr>
      <vt:lpstr>PowerPoint Presentation</vt:lpstr>
      <vt:lpstr>PowerPoint Presentation</vt:lpstr>
      <vt:lpstr>IBD and its ‘complex genetic architecture’ mendelian genetics, polygenic, common genetic variants (GWAS), rare and ultra-rare genetic variants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The common IBD risk allele T300A and how it affects gut inflammation</vt:lpstr>
      <vt:lpstr>Does T300A affect the microbial community structure?</vt:lpstr>
      <vt:lpstr>Does T300A affect microbiota structure under inflammatory conditions*</vt:lpstr>
      <vt:lpstr>Does the presence of the T300A allele directly influence the microbiota?</vt:lpstr>
      <vt:lpstr>Before any ‘IBD’, B. ovatus selectively increases IBD-associated pathogenic T cells in gnotobiotic mice</vt:lpstr>
      <vt:lpstr>Outline</vt:lpstr>
      <vt:lpstr>FMT: Its Not so Brief History over Time</vt:lpstr>
      <vt:lpstr>       Drekonja D, et al. FMT for Clostridum difficile: A Systematic Review.                        Ann Intern Med  May, 2015; 162:630. Minneapolis VAMC.</vt:lpstr>
      <vt:lpstr>PowerPoint Presentation</vt:lpstr>
      <vt:lpstr>FMT Via Colonoscopy</vt:lpstr>
      <vt:lpstr>NGT FMT: Preparation and Method</vt:lpstr>
      <vt:lpstr>     FMT Via Pill</vt:lpstr>
      <vt:lpstr>FMT Via Pill</vt:lpstr>
      <vt:lpstr>The Present  -   OpenBiome</vt:lpstr>
      <vt:lpstr>The Future</vt:lpstr>
      <vt:lpstr>Field Trip….     Colitis mouse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Garrett, Wendy</dc:creator>
  <cp:lastModifiedBy>Garrett, Wendy</cp:lastModifiedBy>
  <cp:revision>300</cp:revision>
  <dcterms:created xsi:type="dcterms:W3CDTF">2019-03-31T16:29:30Z</dcterms:created>
  <dcterms:modified xsi:type="dcterms:W3CDTF">2019-04-29T16:39:13Z</dcterms:modified>
</cp:coreProperties>
</file>