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339" r:id="rId2"/>
    <p:sldId id="269" r:id="rId3"/>
    <p:sldId id="261" r:id="rId4"/>
    <p:sldId id="260" r:id="rId5"/>
    <p:sldId id="262" r:id="rId6"/>
    <p:sldId id="263" r:id="rId7"/>
    <p:sldId id="267" r:id="rId8"/>
    <p:sldId id="271" r:id="rId9"/>
    <p:sldId id="270" r:id="rId10"/>
    <p:sldId id="284" r:id="rId11"/>
    <p:sldId id="281" r:id="rId12"/>
    <p:sldId id="282" r:id="rId13"/>
    <p:sldId id="257" r:id="rId14"/>
    <p:sldId id="285" r:id="rId15"/>
    <p:sldId id="268" r:id="rId16"/>
    <p:sldId id="272" r:id="rId17"/>
    <p:sldId id="283" r:id="rId18"/>
    <p:sldId id="273" r:id="rId19"/>
    <p:sldId id="275" r:id="rId20"/>
    <p:sldId id="286" r:id="rId21"/>
    <p:sldId id="287" r:id="rId22"/>
    <p:sldId id="288" r:id="rId23"/>
    <p:sldId id="289" r:id="rId24"/>
    <p:sldId id="290" r:id="rId25"/>
    <p:sldId id="291" r:id="rId26"/>
    <p:sldId id="292" r:id="rId27"/>
    <p:sldId id="293" r:id="rId28"/>
    <p:sldId id="294" r:id="rId29"/>
    <p:sldId id="295" r:id="rId30"/>
    <p:sldId id="296" r:id="rId31"/>
    <p:sldId id="297" r:id="rId32"/>
    <p:sldId id="298" r:id="rId33"/>
    <p:sldId id="299" r:id="rId34"/>
    <p:sldId id="300" r:id="rId35"/>
    <p:sldId id="301" r:id="rId36"/>
    <p:sldId id="302" r:id="rId37"/>
    <p:sldId id="303" r:id="rId38"/>
    <p:sldId id="304" r:id="rId39"/>
    <p:sldId id="305" r:id="rId40"/>
    <p:sldId id="306" r:id="rId41"/>
    <p:sldId id="274" r:id="rId42"/>
    <p:sldId id="307" r:id="rId43"/>
    <p:sldId id="308" r:id="rId44"/>
    <p:sldId id="309" r:id="rId45"/>
    <p:sldId id="312" r:id="rId46"/>
    <p:sldId id="313" r:id="rId47"/>
    <p:sldId id="323" r:id="rId48"/>
    <p:sldId id="314" r:id="rId49"/>
    <p:sldId id="316" r:id="rId50"/>
    <p:sldId id="317" r:id="rId51"/>
    <p:sldId id="318" r:id="rId52"/>
    <p:sldId id="319" r:id="rId53"/>
    <p:sldId id="320" r:id="rId54"/>
    <p:sldId id="338" r:id="rId55"/>
    <p:sldId id="337" r:id="rId56"/>
    <p:sldId id="321" r:id="rId57"/>
    <p:sldId id="324" r:id="rId58"/>
    <p:sldId id="258" r:id="rId59"/>
    <p:sldId id="264" r:id="rId60"/>
    <p:sldId id="346" r:id="rId61"/>
    <p:sldId id="349" r:id="rId62"/>
    <p:sldId id="279" r:id="rId63"/>
    <p:sldId id="280" r:id="rId64"/>
    <p:sldId id="277" r:id="rId65"/>
    <p:sldId id="278" r:id="rId66"/>
    <p:sldId id="334" r:id="rId67"/>
    <p:sldId id="333" r:id="rId68"/>
    <p:sldId id="335" r:id="rId69"/>
    <p:sldId id="340" r:id="rId70"/>
    <p:sldId id="256" r:id="rId71"/>
    <p:sldId id="343" r:id="rId72"/>
    <p:sldId id="344" r:id="rId73"/>
    <p:sldId id="345"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p:restoredTop sz="94737"/>
  </p:normalViewPr>
  <p:slideViewPr>
    <p:cSldViewPr snapToGrid="0" snapToObjects="1">
      <p:cViewPr varScale="1">
        <p:scale>
          <a:sx n="78" d="100"/>
          <a:sy n="78" d="100"/>
        </p:scale>
        <p:origin x="2320"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4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2" Type="http://schemas.openxmlformats.org/officeDocument/2006/relationships/oleObject" Target="file:////C:\Users\chamutalg\Desktop\FN%20ARTICLE%20FINAL%20DOCUMENTS%201714\analysis%20ka%20radioactive%20fn%20lib1%20and%20hynridoma%204%2019314.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chamutalg\Desktop\FN%20ARTICLE%20FINAL%20DOCUMENTS%201714\chamutal-2%2016.7.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746105448970103E-2"/>
          <c:y val="2.30461030436028E-2"/>
          <c:w val="0.84699852259109998"/>
          <c:h val="0.77396596868865297"/>
        </c:manualLayout>
      </c:layout>
      <c:barChart>
        <c:barDir val="col"/>
        <c:grouping val="clustered"/>
        <c:varyColors val="0"/>
        <c:ser>
          <c:idx val="0"/>
          <c:order val="0"/>
          <c:spPr>
            <a:solidFill>
              <a:schemeClr val="tx1"/>
            </a:solidFill>
          </c:spPr>
          <c:invertIfNegative val="0"/>
          <c:errBars>
            <c:errBarType val="both"/>
            <c:errValType val="cust"/>
            <c:noEndCap val="0"/>
            <c:plus>
              <c:numRef>
                <c:f>Sheet1!$AC$30:$AC$45</c:f>
                <c:numCache>
                  <c:formatCode>General</c:formatCode>
                  <c:ptCount val="16"/>
                  <c:pt idx="0">
                    <c:v>5.6279927482193743</c:v>
                  </c:pt>
                  <c:pt idx="1">
                    <c:v>8.8388347648318177</c:v>
                  </c:pt>
                  <c:pt idx="2">
                    <c:v>10.619876563502601</c:v>
                  </c:pt>
                  <c:pt idx="3">
                    <c:v>7.2454964296154687</c:v>
                  </c:pt>
                  <c:pt idx="4">
                    <c:v>2.7393967309890548</c:v>
                  </c:pt>
                  <c:pt idx="5">
                    <c:v>5.8414556951456813</c:v>
                  </c:pt>
                  <c:pt idx="6">
                    <c:v>3.3364485212433759</c:v>
                  </c:pt>
                  <c:pt idx="7">
                    <c:v>3.3472510352025751</c:v>
                  </c:pt>
                  <c:pt idx="8">
                    <c:v>4.1107539964014066</c:v>
                  </c:pt>
                  <c:pt idx="9">
                    <c:v>4.26</c:v>
                  </c:pt>
                  <c:pt idx="10">
                    <c:v>5.7169840944895673</c:v>
                  </c:pt>
                  <c:pt idx="11">
                    <c:v>0.68846096342727103</c:v>
                  </c:pt>
                  <c:pt idx="12">
                    <c:v>3.1347463590419911</c:v>
                  </c:pt>
                  <c:pt idx="13">
                    <c:v>7.3396007308264828</c:v>
                  </c:pt>
                  <c:pt idx="14">
                    <c:v>3.2959929854074002</c:v>
                  </c:pt>
                  <c:pt idx="15">
                    <c:v>1.8662642318707321</c:v>
                  </c:pt>
                </c:numCache>
              </c:numRef>
            </c:plus>
            <c:minus>
              <c:numRef>
                <c:f>Sheet1!$AC$30:$AC$45</c:f>
                <c:numCache>
                  <c:formatCode>General</c:formatCode>
                  <c:ptCount val="16"/>
                  <c:pt idx="0">
                    <c:v>5.6279927482193743</c:v>
                  </c:pt>
                  <c:pt idx="1">
                    <c:v>8.8388347648318177</c:v>
                  </c:pt>
                  <c:pt idx="2">
                    <c:v>10.619876563502601</c:v>
                  </c:pt>
                  <c:pt idx="3">
                    <c:v>7.2454964296154687</c:v>
                  </c:pt>
                  <c:pt idx="4">
                    <c:v>2.7393967309890548</c:v>
                  </c:pt>
                  <c:pt idx="5">
                    <c:v>5.8414556951456813</c:v>
                  </c:pt>
                  <c:pt idx="6">
                    <c:v>3.3364485212433759</c:v>
                  </c:pt>
                  <c:pt idx="7">
                    <c:v>3.3472510352025751</c:v>
                  </c:pt>
                  <c:pt idx="8">
                    <c:v>4.1107539964014066</c:v>
                  </c:pt>
                  <c:pt idx="9">
                    <c:v>4.26</c:v>
                  </c:pt>
                  <c:pt idx="10">
                    <c:v>5.7169840944895673</c:v>
                  </c:pt>
                  <c:pt idx="11">
                    <c:v>0.68846096342727103</c:v>
                  </c:pt>
                  <c:pt idx="12">
                    <c:v>3.1347463590419911</c:v>
                  </c:pt>
                  <c:pt idx="13">
                    <c:v>7.3396007308264828</c:v>
                  </c:pt>
                  <c:pt idx="14">
                    <c:v>3.2959929854074002</c:v>
                  </c:pt>
                  <c:pt idx="15">
                    <c:v>1.8662642318707321</c:v>
                  </c:pt>
                </c:numCache>
              </c:numRef>
            </c:minus>
            <c:spPr>
              <a:ln w="3175"/>
            </c:spPr>
          </c:errBars>
          <c:cat>
            <c:strRef>
              <c:f>Sheet1!$AE$30:$AE$45</c:f>
              <c:strCache>
                <c:ptCount val="16"/>
                <c:pt idx="0">
                  <c:v>721.221</c:v>
                </c:pt>
                <c:pt idx="1">
                  <c:v>FN726</c:v>
                </c:pt>
                <c:pt idx="2">
                  <c:v>K50</c:v>
                </c:pt>
                <c:pt idx="3">
                  <c:v>#2</c:v>
                </c:pt>
                <c:pt idx="4">
                  <c:v>#4</c:v>
                </c:pt>
                <c:pt idx="5">
                  <c:v>#6</c:v>
                </c:pt>
                <c:pt idx="6">
                  <c:v>#10</c:v>
                </c:pt>
                <c:pt idx="7">
                  <c:v>#11</c:v>
                </c:pt>
                <c:pt idx="8">
                  <c:v>#12</c:v>
                </c:pt>
                <c:pt idx="9">
                  <c:v>#13</c:v>
                </c:pt>
                <c:pt idx="10">
                  <c:v>#15</c:v>
                </c:pt>
                <c:pt idx="11">
                  <c:v>#16</c:v>
                </c:pt>
                <c:pt idx="12">
                  <c:v>#18</c:v>
                </c:pt>
                <c:pt idx="13">
                  <c:v>#19</c:v>
                </c:pt>
                <c:pt idx="14">
                  <c:v>D22</c:v>
                </c:pt>
                <c:pt idx="15">
                  <c:v>#24</c:v>
                </c:pt>
              </c:strCache>
            </c:strRef>
          </c:cat>
          <c:val>
            <c:numRef>
              <c:f>Sheet1!$AD$30:$AD$45</c:f>
              <c:numCache>
                <c:formatCode>General</c:formatCode>
                <c:ptCount val="16"/>
                <c:pt idx="0">
                  <c:v>47.040816326530617</c:v>
                </c:pt>
                <c:pt idx="1">
                  <c:v>21.117424242424239</c:v>
                </c:pt>
                <c:pt idx="2">
                  <c:v>54.067584480599997</c:v>
                </c:pt>
                <c:pt idx="3">
                  <c:v>21.537001897533219</c:v>
                </c:pt>
                <c:pt idx="4">
                  <c:v>13.801452784503651</c:v>
                </c:pt>
                <c:pt idx="5">
                  <c:v>30.912863070539419</c:v>
                </c:pt>
                <c:pt idx="6">
                  <c:v>23.690383111806131</c:v>
                </c:pt>
                <c:pt idx="7">
                  <c:v>30.76923076923077</c:v>
                </c:pt>
                <c:pt idx="8">
                  <c:v>31.32821962050868</c:v>
                </c:pt>
                <c:pt idx="9">
                  <c:v>30.259999999999991</c:v>
                </c:pt>
                <c:pt idx="10">
                  <c:v>30.179972311952039</c:v>
                </c:pt>
                <c:pt idx="11">
                  <c:v>27.829614604462471</c:v>
                </c:pt>
                <c:pt idx="12">
                  <c:v>26.955782312924779</c:v>
                </c:pt>
                <c:pt idx="13">
                  <c:v>29.12813738441216</c:v>
                </c:pt>
                <c:pt idx="14">
                  <c:v>56.365883807169347</c:v>
                </c:pt>
                <c:pt idx="15">
                  <c:v>27.90811339198412</c:v>
                </c:pt>
              </c:numCache>
            </c:numRef>
          </c:val>
          <c:extLst>
            <c:ext xmlns:c16="http://schemas.microsoft.com/office/drawing/2014/chart" uri="{C3380CC4-5D6E-409C-BE32-E72D297353CC}">
              <c16:uniqueId val="{00000000-4286-394D-ACC3-D626BA9A055B}"/>
            </c:ext>
          </c:extLst>
        </c:ser>
        <c:dLbls>
          <c:showLegendKey val="0"/>
          <c:showVal val="0"/>
          <c:showCatName val="0"/>
          <c:showSerName val="0"/>
          <c:showPercent val="0"/>
          <c:showBubbleSize val="0"/>
        </c:dLbls>
        <c:gapWidth val="150"/>
        <c:axId val="959308992"/>
        <c:axId val="960800816"/>
      </c:barChart>
      <c:catAx>
        <c:axId val="959308992"/>
        <c:scaling>
          <c:orientation val="minMax"/>
        </c:scaling>
        <c:delete val="0"/>
        <c:axPos val="b"/>
        <c:numFmt formatCode="General" sourceLinked="1"/>
        <c:majorTickMark val="out"/>
        <c:minorTickMark val="none"/>
        <c:tickLblPos val="nextTo"/>
        <c:txPr>
          <a:bodyPr rot="-5400000" vert="horz"/>
          <a:lstStyle/>
          <a:p>
            <a:pPr>
              <a:defRPr sz="1200">
                <a:latin typeface="Arial" panose="020B0604020202020204" pitchFamily="34" charset="0"/>
                <a:cs typeface="Arial" panose="020B0604020202020204" pitchFamily="34" charset="0"/>
              </a:defRPr>
            </a:pPr>
            <a:endParaRPr lang="en-US"/>
          </a:p>
        </c:txPr>
        <c:crossAx val="960800816"/>
        <c:crosses val="autoZero"/>
        <c:auto val="1"/>
        <c:lblAlgn val="ctr"/>
        <c:lblOffset val="100"/>
        <c:noMultiLvlLbl val="0"/>
      </c:catAx>
      <c:valAx>
        <c:axId val="960800816"/>
        <c:scaling>
          <c:orientation val="minMax"/>
        </c:scaling>
        <c:delete val="0"/>
        <c:axPos val="l"/>
        <c:numFmt formatCode="General" sourceLinked="1"/>
        <c:majorTickMark val="out"/>
        <c:minorTickMark val="none"/>
        <c:tickLblPos val="nextTo"/>
        <c:txPr>
          <a:bodyPr/>
          <a:lstStyle/>
          <a:p>
            <a:pPr>
              <a:defRPr sz="1200">
                <a:latin typeface="Arial" panose="020B0604020202020204" pitchFamily="34" charset="0"/>
                <a:cs typeface="Arial" panose="020B0604020202020204" pitchFamily="34" charset="0"/>
              </a:defRPr>
            </a:pPr>
            <a:endParaRPr lang="en-US"/>
          </a:p>
        </c:txPr>
        <c:crossAx val="959308992"/>
        <c:crosses val="autoZero"/>
        <c:crossBetween val="between"/>
      </c:valAx>
      <c:spPr>
        <a:noFill/>
        <a:ln w="25400">
          <a:noFill/>
        </a:ln>
      </c:spPr>
    </c:plotArea>
    <c:plotVisOnly val="1"/>
    <c:dispBlanksAs val="gap"/>
    <c:showDLblsOverMax val="0"/>
  </c:chart>
  <c:spPr>
    <a:noFill/>
    <a:ln>
      <a:noFill/>
    </a:ln>
  </c:spPr>
  <c:txPr>
    <a:bodyPr/>
    <a:lstStyle/>
    <a:p>
      <a:pPr>
        <a:defRPr>
          <a:latin typeface="Times New Roman" pitchFamily="18" charset="0"/>
          <a:cs typeface="Times New Roman" pitchFamily="18"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'chamutal-2 16.7'!$O$1193</c:f>
              <c:strCache>
                <c:ptCount val="1"/>
                <c:pt idx="0">
                  <c:v>721221</c:v>
                </c:pt>
              </c:strCache>
            </c:strRef>
          </c:tx>
          <c:spPr>
            <a:ln w="19050">
              <a:solidFill>
                <a:schemeClr val="tx1">
                  <a:lumMod val="50000"/>
                  <a:lumOff val="50000"/>
                </a:schemeClr>
              </a:solidFill>
            </a:ln>
          </c:spPr>
          <c:marker>
            <c:symbol val="circle"/>
            <c:size val="9"/>
            <c:spPr>
              <a:solidFill>
                <a:schemeClr val="tx1"/>
              </a:solidFill>
              <a:ln>
                <a:solidFill>
                  <a:prstClr val="black">
                    <a:lumMod val="50000"/>
                    <a:lumOff val="50000"/>
                  </a:prstClr>
                </a:solidFill>
              </a:ln>
            </c:spPr>
          </c:marker>
          <c:errBars>
            <c:errDir val="y"/>
            <c:errBarType val="both"/>
            <c:errValType val="cust"/>
            <c:noEndCap val="0"/>
            <c:plus>
              <c:numRef>
                <c:f>'chamutal-2 16.7'!$T$1193:$V$1193</c:f>
                <c:numCache>
                  <c:formatCode>General</c:formatCode>
                  <c:ptCount val="3"/>
                  <c:pt idx="0">
                    <c:v>0.72452476545104105</c:v>
                  </c:pt>
                  <c:pt idx="1">
                    <c:v>3.1556390082370012</c:v>
                  </c:pt>
                  <c:pt idx="2">
                    <c:v>3.8756324755069311</c:v>
                  </c:pt>
                </c:numCache>
              </c:numRef>
            </c:plus>
            <c:minus>
              <c:numRef>
                <c:f>'chamutal-2 16.7'!$T$1193:$V$1193</c:f>
                <c:numCache>
                  <c:formatCode>General</c:formatCode>
                  <c:ptCount val="3"/>
                  <c:pt idx="0">
                    <c:v>0.72452476545104105</c:v>
                  </c:pt>
                  <c:pt idx="1">
                    <c:v>3.1556390082370012</c:v>
                  </c:pt>
                  <c:pt idx="2">
                    <c:v>3.8756324755069311</c:v>
                  </c:pt>
                </c:numCache>
              </c:numRef>
            </c:minus>
            <c:spPr>
              <a:ln w="3175">
                <a:solidFill>
                  <a:srgbClr val="000000"/>
                </a:solidFill>
                <a:prstDash val="solid"/>
              </a:ln>
            </c:spPr>
          </c:errBars>
          <c:cat>
            <c:strRef>
              <c:f>'chamutal-2 16.7'!$P$1192:$R$1192</c:f>
              <c:strCache>
                <c:ptCount val="3"/>
                <c:pt idx="0">
                  <c:v>10:1</c:v>
                </c:pt>
                <c:pt idx="1">
                  <c:v>5:1</c:v>
                </c:pt>
                <c:pt idx="2">
                  <c:v>2.5:1</c:v>
                </c:pt>
              </c:strCache>
            </c:strRef>
          </c:cat>
          <c:val>
            <c:numRef>
              <c:f>'chamutal-2 16.7'!$P$1193:$R$1193</c:f>
              <c:numCache>
                <c:formatCode>General</c:formatCode>
                <c:ptCount val="3"/>
                <c:pt idx="0">
                  <c:v>32.762767701118072</c:v>
                </c:pt>
                <c:pt idx="1">
                  <c:v>24.03893243025902</c:v>
                </c:pt>
                <c:pt idx="2">
                  <c:v>21.372538035198929</c:v>
                </c:pt>
              </c:numCache>
            </c:numRef>
          </c:val>
          <c:smooth val="0"/>
          <c:extLst>
            <c:ext xmlns:c16="http://schemas.microsoft.com/office/drawing/2014/chart" uri="{C3380CC4-5D6E-409C-BE32-E72D297353CC}">
              <c16:uniqueId val="{00000000-E715-8F46-B939-1C2822628B7F}"/>
            </c:ext>
          </c:extLst>
        </c:ser>
        <c:ser>
          <c:idx val="1"/>
          <c:order val="1"/>
          <c:tx>
            <c:strRef>
              <c:f>'chamutal-2 16.7'!$O$1194</c:f>
              <c:strCache>
                <c:ptCount val="1"/>
                <c:pt idx="0">
                  <c:v>721221+FN726+TIGIT-Ig</c:v>
                </c:pt>
              </c:strCache>
            </c:strRef>
          </c:tx>
          <c:spPr>
            <a:ln w="19050">
              <a:solidFill>
                <a:schemeClr val="tx1"/>
              </a:solidFill>
            </a:ln>
          </c:spPr>
          <c:marker>
            <c:symbol val="square"/>
            <c:size val="9"/>
            <c:spPr>
              <a:solidFill>
                <a:schemeClr val="bg1">
                  <a:lumMod val="75000"/>
                </a:schemeClr>
              </a:solidFill>
              <a:ln>
                <a:solidFill>
                  <a:prstClr val="black"/>
                </a:solidFill>
              </a:ln>
            </c:spPr>
          </c:marker>
          <c:errBars>
            <c:errDir val="y"/>
            <c:errBarType val="both"/>
            <c:errValType val="cust"/>
            <c:noEndCap val="0"/>
            <c:plus>
              <c:numRef>
                <c:f>'chamutal-2 16.7'!$T$1194:$V$1194</c:f>
                <c:numCache>
                  <c:formatCode>General</c:formatCode>
                  <c:ptCount val="3"/>
                  <c:pt idx="0">
                    <c:v>3.264042774816589</c:v>
                  </c:pt>
                  <c:pt idx="1">
                    <c:v>1.1308719884021521</c:v>
                  </c:pt>
                  <c:pt idx="2">
                    <c:v>0.32584447123454302</c:v>
                  </c:pt>
                </c:numCache>
              </c:numRef>
            </c:plus>
            <c:minus>
              <c:numRef>
                <c:f>'chamutal-2 16.7'!$T$1194:$V$1194</c:f>
                <c:numCache>
                  <c:formatCode>General</c:formatCode>
                  <c:ptCount val="3"/>
                  <c:pt idx="0">
                    <c:v>3.264042774816589</c:v>
                  </c:pt>
                  <c:pt idx="1">
                    <c:v>1.1308719884021521</c:v>
                  </c:pt>
                  <c:pt idx="2">
                    <c:v>0.32584447123454302</c:v>
                  </c:pt>
                </c:numCache>
              </c:numRef>
            </c:minus>
          </c:errBars>
          <c:cat>
            <c:strRef>
              <c:f>'chamutal-2 16.7'!$P$1192:$R$1192</c:f>
              <c:strCache>
                <c:ptCount val="3"/>
                <c:pt idx="0">
                  <c:v>10:1</c:v>
                </c:pt>
                <c:pt idx="1">
                  <c:v>5:1</c:v>
                </c:pt>
                <c:pt idx="2">
                  <c:v>2.5:1</c:v>
                </c:pt>
              </c:strCache>
            </c:strRef>
          </c:cat>
          <c:val>
            <c:numRef>
              <c:f>'chamutal-2 16.7'!$P$1194:$R$1194</c:f>
              <c:numCache>
                <c:formatCode>General</c:formatCode>
                <c:ptCount val="3"/>
                <c:pt idx="0">
                  <c:v>20.887328346907729</c:v>
                </c:pt>
                <c:pt idx="1">
                  <c:v>18.065522282599218</c:v>
                </c:pt>
                <c:pt idx="2">
                  <c:v>13.6579750582342</c:v>
                </c:pt>
              </c:numCache>
            </c:numRef>
          </c:val>
          <c:smooth val="0"/>
          <c:extLst>
            <c:ext xmlns:c16="http://schemas.microsoft.com/office/drawing/2014/chart" uri="{C3380CC4-5D6E-409C-BE32-E72D297353CC}">
              <c16:uniqueId val="{00000001-E715-8F46-B939-1C2822628B7F}"/>
            </c:ext>
          </c:extLst>
        </c:ser>
        <c:ser>
          <c:idx val="2"/>
          <c:order val="2"/>
          <c:tx>
            <c:strRef>
              <c:f>'chamutal-2 16.7'!$O$1195</c:f>
              <c:strCache>
                <c:ptCount val="1"/>
                <c:pt idx="0">
                  <c:v>721221+FN726+C-Ig</c:v>
                </c:pt>
              </c:strCache>
            </c:strRef>
          </c:tx>
          <c:spPr>
            <a:ln w="19050">
              <a:solidFill>
                <a:prstClr val="black"/>
              </a:solidFill>
            </a:ln>
          </c:spPr>
          <c:marker>
            <c:symbol val="triangle"/>
            <c:size val="9"/>
            <c:spPr>
              <a:noFill/>
              <a:ln>
                <a:solidFill>
                  <a:prstClr val="black"/>
                </a:solidFill>
              </a:ln>
            </c:spPr>
          </c:marker>
          <c:errBars>
            <c:errDir val="y"/>
            <c:errBarType val="both"/>
            <c:errValType val="cust"/>
            <c:noEndCap val="0"/>
            <c:plus>
              <c:numRef>
                <c:f>'chamutal-2 16.7'!$T$1195:$V$1195</c:f>
                <c:numCache>
                  <c:formatCode>General</c:formatCode>
                  <c:ptCount val="3"/>
                  <c:pt idx="0">
                    <c:v>0.14567164596363599</c:v>
                  </c:pt>
                  <c:pt idx="1">
                    <c:v>1.3148782780403969</c:v>
                  </c:pt>
                  <c:pt idx="2">
                    <c:v>0.38334643674652702</c:v>
                  </c:pt>
                </c:numCache>
              </c:numRef>
            </c:plus>
            <c:minus>
              <c:numRef>
                <c:f>'chamutal-2 16.7'!$T$1195:$V$1195</c:f>
                <c:numCache>
                  <c:formatCode>General</c:formatCode>
                  <c:ptCount val="3"/>
                  <c:pt idx="0">
                    <c:v>0.14567164596363599</c:v>
                  </c:pt>
                  <c:pt idx="1">
                    <c:v>1.3148782780403969</c:v>
                  </c:pt>
                  <c:pt idx="2">
                    <c:v>0.38334643674652702</c:v>
                  </c:pt>
                </c:numCache>
              </c:numRef>
            </c:minus>
            <c:spPr>
              <a:ln w="3175">
                <a:solidFill>
                  <a:srgbClr val="000000"/>
                </a:solidFill>
                <a:prstDash val="solid"/>
              </a:ln>
            </c:spPr>
          </c:errBars>
          <c:cat>
            <c:strRef>
              <c:f>'chamutal-2 16.7'!$P$1192:$R$1192</c:f>
              <c:strCache>
                <c:ptCount val="3"/>
                <c:pt idx="0">
                  <c:v>10:1</c:v>
                </c:pt>
                <c:pt idx="1">
                  <c:v>5:1</c:v>
                </c:pt>
                <c:pt idx="2">
                  <c:v>2.5:1</c:v>
                </c:pt>
              </c:strCache>
            </c:strRef>
          </c:cat>
          <c:val>
            <c:numRef>
              <c:f>'chamutal-2 16.7'!$P$1195:$R$1195</c:f>
              <c:numCache>
                <c:formatCode>General</c:formatCode>
                <c:ptCount val="3"/>
                <c:pt idx="0">
                  <c:v>13.877539218857811</c:v>
                </c:pt>
                <c:pt idx="1">
                  <c:v>12.861038475230821</c:v>
                </c:pt>
                <c:pt idx="2">
                  <c:v>10.50004608136706</c:v>
                </c:pt>
              </c:numCache>
            </c:numRef>
          </c:val>
          <c:smooth val="0"/>
          <c:extLst>
            <c:ext xmlns:c16="http://schemas.microsoft.com/office/drawing/2014/chart" uri="{C3380CC4-5D6E-409C-BE32-E72D297353CC}">
              <c16:uniqueId val="{00000002-E715-8F46-B939-1C2822628B7F}"/>
            </c:ext>
          </c:extLst>
        </c:ser>
        <c:dLbls>
          <c:showLegendKey val="0"/>
          <c:showVal val="0"/>
          <c:showCatName val="0"/>
          <c:showSerName val="0"/>
          <c:showPercent val="0"/>
          <c:showBubbleSize val="0"/>
        </c:dLbls>
        <c:marker val="1"/>
        <c:smooth val="0"/>
        <c:axId val="960977984"/>
        <c:axId val="960607152"/>
      </c:lineChart>
      <c:catAx>
        <c:axId val="960977984"/>
        <c:scaling>
          <c:orientation val="minMax"/>
        </c:scaling>
        <c:delete val="0"/>
        <c:axPos val="b"/>
        <c:title>
          <c:tx>
            <c:rich>
              <a:bodyPr/>
              <a:lstStyle/>
              <a:p>
                <a:pPr>
                  <a:defRPr>
                    <a:latin typeface="Arial" panose="020B0604020202020204" pitchFamily="34" charset="0"/>
                    <a:cs typeface="Arial" panose="020B0604020202020204" pitchFamily="34" charset="0"/>
                  </a:defRPr>
                </a:pPr>
                <a:r>
                  <a:rPr lang="en-US" dirty="0">
                    <a:latin typeface="Arial" panose="020B0604020202020204" pitchFamily="34" charset="0"/>
                    <a:cs typeface="Arial" panose="020B0604020202020204" pitchFamily="34" charset="0"/>
                  </a:rPr>
                  <a:t>E:T ratio</a:t>
                </a:r>
              </a:p>
            </c:rich>
          </c:tx>
          <c:overlay val="0"/>
        </c:title>
        <c:numFmt formatCode="General" sourceLinked="1"/>
        <c:majorTickMark val="out"/>
        <c:minorTickMark val="none"/>
        <c:tickLblPos val="nextTo"/>
        <c:txPr>
          <a:bodyPr rot="-5400000" vert="horz"/>
          <a:lstStyle/>
          <a:p>
            <a:pPr>
              <a:defRPr>
                <a:latin typeface="Arial" panose="020B0604020202020204" pitchFamily="34" charset="0"/>
                <a:cs typeface="Arial" panose="020B0604020202020204" pitchFamily="34" charset="0"/>
              </a:defRPr>
            </a:pPr>
            <a:endParaRPr lang="en-US"/>
          </a:p>
        </c:txPr>
        <c:crossAx val="960607152"/>
        <c:crosses val="autoZero"/>
        <c:auto val="1"/>
        <c:lblAlgn val="ctr"/>
        <c:lblOffset val="100"/>
        <c:noMultiLvlLbl val="0"/>
      </c:catAx>
      <c:valAx>
        <c:axId val="960607152"/>
        <c:scaling>
          <c:orientation val="minMax"/>
        </c:scaling>
        <c:delete val="0"/>
        <c:axPos val="l"/>
        <c:title>
          <c:tx>
            <c:rich>
              <a:bodyPr rot="-5400000" vert="horz"/>
              <a:lstStyle/>
              <a:p>
                <a:pPr>
                  <a:defRPr>
                    <a:latin typeface="Arial" panose="020B0604020202020204" pitchFamily="34" charset="0"/>
                    <a:cs typeface="Arial" panose="020B0604020202020204" pitchFamily="34" charset="0"/>
                  </a:defRPr>
                </a:pPr>
                <a:r>
                  <a:rPr lang="en-US">
                    <a:latin typeface="Arial" panose="020B0604020202020204" pitchFamily="34" charset="0"/>
                    <a:cs typeface="Arial" panose="020B0604020202020204" pitchFamily="34" charset="0"/>
                  </a:rPr>
                  <a:t>Killing (%)</a:t>
                </a:r>
              </a:p>
            </c:rich>
          </c:tx>
          <c:overlay val="0"/>
        </c:title>
        <c:numFmt formatCode="General" sourceLinked="1"/>
        <c:majorTickMark val="out"/>
        <c:minorTickMark val="none"/>
        <c:tickLblPos val="nextTo"/>
        <c:txPr>
          <a:bodyPr/>
          <a:lstStyle/>
          <a:p>
            <a:pPr>
              <a:defRPr>
                <a:latin typeface="Arial" panose="020B0604020202020204" pitchFamily="34" charset="0"/>
                <a:cs typeface="Arial" panose="020B0604020202020204" pitchFamily="34" charset="0"/>
              </a:defRPr>
            </a:pPr>
            <a:endParaRPr lang="en-US"/>
          </a:p>
        </c:txPr>
        <c:crossAx val="960977984"/>
        <c:crosses val="autoZero"/>
        <c:crossBetween val="between"/>
      </c:valAx>
      <c:spPr>
        <a:noFill/>
        <a:ln w="25400">
          <a:noFill/>
        </a:ln>
      </c:spPr>
    </c:plotArea>
    <c:legend>
      <c:legendPos val="r"/>
      <c:layout>
        <c:manualLayout>
          <c:xMode val="edge"/>
          <c:yMode val="edge"/>
          <c:x val="0.56213094951262499"/>
          <c:y val="0.24232573501180801"/>
          <c:w val="0.43786910532057399"/>
          <c:h val="0.38948578076671297"/>
        </c:manualLayout>
      </c:layout>
      <c:overlay val="0"/>
      <c:txPr>
        <a:bodyPr/>
        <a:lstStyle/>
        <a:p>
          <a:pPr>
            <a:defRPr>
              <a:latin typeface="Arial" panose="020B0604020202020204" pitchFamily="34" charset="0"/>
              <a:cs typeface="Arial" panose="020B0604020202020204" pitchFamily="34" charset="0"/>
            </a:defRPr>
          </a:pPr>
          <a:endParaRPr lang="en-US"/>
        </a:p>
      </c:txPr>
    </c:legend>
    <c:plotVisOnly val="1"/>
    <c:dispBlanksAs val="gap"/>
    <c:showDLblsOverMax val="0"/>
  </c:chart>
  <c:spPr>
    <a:noFill/>
    <a:ln>
      <a:noFill/>
    </a:ln>
  </c:spPr>
  <c:txPr>
    <a:bodyPr/>
    <a:lstStyle/>
    <a:p>
      <a:pPr>
        <a:defRPr sz="1200" b="0">
          <a:latin typeface="Times New Roman" pitchFamily="18" charset="0"/>
          <a:cs typeface="Times New Roman" pitchFamily="18" charset="0"/>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C57DD7-AEC8-7E48-BBC4-B926A7DE8A4A}" type="datetimeFigureOut">
              <a:rPr lang="en-US" smtClean="0"/>
              <a:t>5/5/19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88A64B-61EF-3B4A-82B3-DEF030473BBD}" type="slidenum">
              <a:rPr lang="en-US" smtClean="0"/>
              <a:t>‹#›</a:t>
            </a:fld>
            <a:endParaRPr lang="en-US"/>
          </a:p>
        </p:txBody>
      </p:sp>
    </p:spTree>
    <p:extLst>
      <p:ext uri="{BB962C8B-B14F-4D97-AF65-F5344CB8AC3E}">
        <p14:creationId xmlns:p14="http://schemas.microsoft.com/office/powerpoint/2010/main" val="35828157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2686A9-7FAF-8641-935A-0FF8A4487F95}" type="slidenum">
              <a:rPr lang="en-US" smtClean="0"/>
              <a:t>1</a:t>
            </a:fld>
            <a:endParaRPr lang="en-US"/>
          </a:p>
        </p:txBody>
      </p:sp>
    </p:spTree>
    <p:extLst>
      <p:ext uri="{BB962C8B-B14F-4D97-AF65-F5344CB8AC3E}">
        <p14:creationId xmlns:p14="http://schemas.microsoft.com/office/powerpoint/2010/main" val="1614094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1C1DE0B-23E6-3D41-B8EB-0B4A9E849714}" type="slidenum">
              <a:rPr lang="en-US" sz="1200"/>
              <a:pPr eaLnBrk="1" hangingPunct="1"/>
              <a:t>29</a:t>
            </a:fld>
            <a:endParaRPr lang="en-US" sz="1200"/>
          </a:p>
        </p:txBody>
      </p:sp>
      <p:sp>
        <p:nvSpPr>
          <p:cNvPr id="112642" name="Rectangle 2"/>
          <p:cNvSpPr>
            <a:spLocks noGrp="1" noRot="1" noChangeAspect="1" noChangeArrowheads="1"/>
          </p:cNvSpPr>
          <p:nvPr>
            <p:ph type="sldImg"/>
          </p:nvPr>
        </p:nvSpPr>
        <p:spPr bwMode="auto">
          <a:xfrm>
            <a:off x="1143000" y="685800"/>
            <a:ext cx="4572000" cy="34290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12643"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E786AAF-07C4-9F4D-B840-2A31B3C06D65}" type="slidenum">
              <a:rPr lang="en-US" sz="1200"/>
              <a:pPr/>
              <a:t>30</a:t>
            </a:fld>
            <a:endParaRPr lang="en-US" sz="1200"/>
          </a:p>
        </p:txBody>
      </p:sp>
      <p:sp>
        <p:nvSpPr>
          <p:cNvPr id="64515" name="Rectangle 2"/>
          <p:cNvSpPr>
            <a:spLocks noGrp="1" noRot="1" noChangeAspect="1" noChangeArrowheads="1" noTextEdit="1"/>
          </p:cNvSpPr>
          <p:nvPr>
            <p:ph type="sldImg"/>
          </p:nvPr>
        </p:nvSpPr>
        <p:spPr>
          <a:xfrm>
            <a:off x="1143000" y="685800"/>
            <a:ext cx="4572000" cy="3429000"/>
          </a:xfrm>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REDO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16738"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1673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2C45D52-534E-9240-AC4C-7906D2CEAA7F}" type="slidenum">
              <a:rPr lang="en-US" sz="1200"/>
              <a:pPr eaLnBrk="1" hangingPunct="1"/>
              <a:t>43</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Differences in melanoma outgrowth and tumor-specific immune responses between C57BL/6 JAX and TAC mice are eliminated when mice are cohoused. (</a:t>
            </a:r>
            <a:r>
              <a:rPr lang="en-GB" sz="1300" b="1">
                <a:latin typeface="Arial" charset="0"/>
                <a:cs typeface="msgothic" charset="0"/>
              </a:rPr>
              <a:t>A</a:t>
            </a:r>
            <a:r>
              <a:rPr lang="en-GB">
                <a:latin typeface="Arial" charset="0"/>
                <a:cs typeface="msgothic" charset="0"/>
              </a:rPr>
              <a:t>) B16.SIY tumor growth kinetics in newly arrived JAX and TAC mice. (</a:t>
            </a:r>
            <a:r>
              <a:rPr lang="en-GB" sz="1300" b="1">
                <a:latin typeface="Arial" charset="0"/>
                <a:cs typeface="msgothic" charset="0"/>
              </a:rPr>
              <a:t>B</a:t>
            </a:r>
            <a:r>
              <a:rPr lang="en-GB">
                <a:latin typeface="Arial" charset="0"/>
                <a:cs typeface="msgothic" charset="0"/>
              </a:rPr>
              <a:t>) IFN-γ enzyme-linked immunospot assay (ELISPOT) in tumor-bearing JAX and TAC mice 7 days after tumor inoculation. (</a:t>
            </a:r>
            <a:r>
              <a:rPr lang="en-GB" sz="1300" b="1">
                <a:latin typeface="Arial" charset="0"/>
                <a:cs typeface="msgothic" charset="0"/>
              </a:rPr>
              <a:t>C</a:t>
            </a:r>
            <a:r>
              <a:rPr lang="en-GB">
                <a:latin typeface="Arial" charset="0"/>
                <a:cs typeface="msgothic" charset="0"/>
              </a:rPr>
              <a:t>) Mean size of IFN-γ spots (10</a:t>
            </a:r>
            <a:r>
              <a:rPr lang="en-GB" baseline="33000">
                <a:latin typeface="Arial" charset="0"/>
                <a:cs typeface="msgothic" charset="0"/>
              </a:rPr>
              <a:t>−3</a:t>
            </a:r>
            <a:r>
              <a:rPr lang="en-GB">
                <a:latin typeface="Arial" charset="0"/>
                <a:cs typeface="msgothic" charset="0"/>
              </a:rPr>
              <a:t> mm</a:t>
            </a:r>
            <a:r>
              <a:rPr lang="en-GB" baseline="33000">
                <a:latin typeface="Arial" charset="0"/>
                <a:cs typeface="msgothic" charset="0"/>
              </a:rPr>
              <a:t>2</a:t>
            </a:r>
            <a:r>
              <a:rPr lang="en-GB">
                <a:latin typeface="Arial" charset="0"/>
                <a:cs typeface="msgothic" charset="0"/>
              </a:rPr>
              <a:t>). (</a:t>
            </a:r>
            <a:r>
              <a:rPr lang="en-GB" sz="1300" b="1">
                <a:latin typeface="Arial" charset="0"/>
                <a:cs typeface="msgothic" charset="0"/>
              </a:rPr>
              <a:t>D</a:t>
            </a:r>
            <a:r>
              <a:rPr lang="en-GB">
                <a:latin typeface="Arial" charset="0"/>
                <a:cs typeface="msgothic" charset="0"/>
              </a:rPr>
              <a:t>) Percentage of SIY</a:t>
            </a:r>
            <a:r>
              <a:rPr lang="en-GB" baseline="33000">
                <a:latin typeface="Arial" charset="0"/>
                <a:cs typeface="msgothic" charset="0"/>
              </a:rPr>
              <a:t>+</a:t>
            </a:r>
            <a:r>
              <a:rPr lang="en-GB">
                <a:latin typeface="Arial" charset="0"/>
                <a:cs typeface="msgothic" charset="0"/>
              </a:rPr>
              <a:t> T cells of total CD8</a:t>
            </a:r>
            <a:r>
              <a:rPr lang="en-GB" baseline="33000">
                <a:latin typeface="Arial" charset="0"/>
                <a:cs typeface="msgothic" charset="0"/>
              </a:rPr>
              <a:t>+</a:t>
            </a:r>
            <a:r>
              <a:rPr lang="en-GB">
                <a:latin typeface="Arial" charset="0"/>
                <a:cs typeface="msgothic" charset="0"/>
              </a:rPr>
              <a:t> T cells within the tumor of JAX and TAC mice as determined by flow cytometry 21 days after tumor inoculation. Representative plots (left), quantification (right). (</a:t>
            </a:r>
            <a:r>
              <a:rPr lang="en-GB" sz="1300" b="1">
                <a:latin typeface="Arial" charset="0"/>
                <a:cs typeface="msgothic" charset="0"/>
              </a:rPr>
              <a:t>E</a:t>
            </a:r>
            <a:r>
              <a:rPr lang="en-GB">
                <a:latin typeface="Arial" charset="0"/>
                <a:cs typeface="msgothic" charset="0"/>
              </a:rPr>
              <a:t>) B16.SIY tumor growth kinetics in JAX and TAC mice cohoused for 3 weeks before tumor inoculation. (</a:t>
            </a:r>
            <a:r>
              <a:rPr lang="en-GB" sz="1300" b="1">
                <a:latin typeface="Arial" charset="0"/>
                <a:cs typeface="msgothic" charset="0"/>
              </a:rPr>
              <a:t>F</a:t>
            </a:r>
            <a:r>
              <a:rPr lang="en-GB">
                <a:latin typeface="Arial" charset="0"/>
                <a:cs typeface="msgothic" charset="0"/>
              </a:rPr>
              <a:t>) Number of IFN-γ spots/10</a:t>
            </a:r>
            <a:r>
              <a:rPr lang="en-GB" baseline="33000">
                <a:latin typeface="Arial" charset="0"/>
                <a:cs typeface="msgothic" charset="0"/>
              </a:rPr>
              <a:t>6</a:t>
            </a:r>
            <a:r>
              <a:rPr lang="en-GB">
                <a:latin typeface="Arial" charset="0"/>
                <a:cs typeface="msgothic" charset="0"/>
              </a:rPr>
              <a:t> splenocytes in tumor-bearing JAX and TAC mice cohoused for 3 weeks before tumor inoculation. (</a:t>
            </a:r>
            <a:r>
              <a:rPr lang="en-GB" sz="1300" b="1">
                <a:latin typeface="Arial" charset="0"/>
                <a:cs typeface="msgothic" charset="0"/>
              </a:rPr>
              <a:t>G</a:t>
            </a:r>
            <a:r>
              <a:rPr lang="en-GB">
                <a:latin typeface="Arial" charset="0"/>
                <a:cs typeface="msgothic" charset="0"/>
              </a:rPr>
              <a:t>) Mean size of IFN-γ spots (10</a:t>
            </a:r>
            <a:r>
              <a:rPr lang="en-GB" baseline="33000">
                <a:latin typeface="Arial" charset="0"/>
                <a:cs typeface="msgothic" charset="0"/>
              </a:rPr>
              <a:t>−3</a:t>
            </a:r>
            <a:r>
              <a:rPr lang="en-GB">
                <a:latin typeface="Arial" charset="0"/>
                <a:cs typeface="msgothic" charset="0"/>
              </a:rPr>
              <a:t> mm</a:t>
            </a:r>
            <a:r>
              <a:rPr lang="en-GB" baseline="33000">
                <a:latin typeface="Arial" charset="0"/>
                <a:cs typeface="msgothic" charset="0"/>
              </a:rPr>
              <a:t>2</a:t>
            </a:r>
            <a:r>
              <a:rPr lang="en-GB">
                <a:latin typeface="Arial" charset="0"/>
                <a:cs typeface="msgothic" charset="0"/>
              </a:rPr>
              <a:t>). (</a:t>
            </a:r>
            <a:r>
              <a:rPr lang="en-GB" sz="1300" b="1">
                <a:latin typeface="Arial" charset="0"/>
                <a:cs typeface="msgothic" charset="0"/>
              </a:rPr>
              <a:t>H</a:t>
            </a:r>
            <a:r>
              <a:rPr lang="en-GB">
                <a:latin typeface="Arial" charset="0"/>
                <a:cs typeface="msgothic" charset="0"/>
              </a:rPr>
              <a:t>) Percentage of SIY</a:t>
            </a:r>
            <a:r>
              <a:rPr lang="en-GB" baseline="33000">
                <a:latin typeface="Arial" charset="0"/>
                <a:cs typeface="msgothic" charset="0"/>
              </a:rPr>
              <a:t>+</a:t>
            </a:r>
            <a:r>
              <a:rPr lang="en-GB">
                <a:latin typeface="Arial" charset="0"/>
                <a:cs typeface="msgothic" charset="0"/>
              </a:rPr>
              <a:t> T cells of total CD8</a:t>
            </a:r>
            <a:r>
              <a:rPr lang="en-GB" baseline="33000">
                <a:latin typeface="Arial" charset="0"/>
                <a:cs typeface="msgothic" charset="0"/>
              </a:rPr>
              <a:t>+</a:t>
            </a:r>
            <a:r>
              <a:rPr lang="en-GB">
                <a:latin typeface="Arial" charset="0"/>
                <a:cs typeface="msgothic" charset="0"/>
              </a:rPr>
              <a:t> T cells within the tumor of JAX and TAC mice cohoused for 3 weeks before tumor inoculation. Means ± SEM combined from six independent experiments, analyzed by two-way analysis of variance (ANOVA) with Sidak</a:t>
            </a:r>
            <a:r>
              <a:rPr lang="en-GB" altLang="en-GB">
                <a:latin typeface="Arial" charset="0"/>
                <a:cs typeface="msgothic" charset="0"/>
              </a:rPr>
              <a:t>’</a:t>
            </a:r>
            <a:r>
              <a:rPr lang="en-GB">
                <a:latin typeface="Arial" charset="0"/>
                <a:cs typeface="msgothic" charset="0"/>
              </a:rPr>
              <a:t>s correction for multiple comparisons (A) and (E), or individual mice with means ± SEM combined from four (B), (C), (F), (G) or three (D) and (H) independent experiments, analyzed by Student</a:t>
            </a:r>
            <a:r>
              <a:rPr lang="en-GB" altLang="en-GB">
                <a:latin typeface="Arial" charset="0"/>
                <a:cs typeface="msgothic" charset="0"/>
              </a:rPr>
              <a:t>’</a:t>
            </a:r>
            <a:r>
              <a:rPr lang="en-GB">
                <a:latin typeface="Arial" charset="0"/>
                <a:cs typeface="msgothic" charset="0"/>
              </a:rPr>
              <a:t>s </a:t>
            </a:r>
            <a:r>
              <a:rPr lang="en-GB" i="1">
                <a:latin typeface="Arial" charset="0"/>
                <a:cs typeface="msgothic" charset="0"/>
              </a:rPr>
              <a:t>t</a:t>
            </a:r>
            <a:r>
              <a:rPr lang="en-GB">
                <a:latin typeface="Arial" charset="0"/>
                <a:cs typeface="msgothic" charset="0"/>
              </a:rPr>
              <a:t> test; five mice per group per experiment; *</a:t>
            </a:r>
            <a:r>
              <a:rPr lang="en-GB" i="1">
                <a:latin typeface="Arial" charset="0"/>
                <a:cs typeface="msgothic" charset="0"/>
              </a:rPr>
              <a:t>P</a:t>
            </a:r>
            <a:r>
              <a:rPr lang="en-GB">
                <a:latin typeface="Arial" charset="0"/>
                <a:cs typeface="msgothic" charset="0"/>
              </a:rPr>
              <a:t> &lt; 0.005, **</a:t>
            </a:r>
            <a:r>
              <a:rPr lang="en-GB" i="1">
                <a:latin typeface="Arial" charset="0"/>
                <a:cs typeface="msgothic" charset="0"/>
              </a:rPr>
              <a:t>P</a:t>
            </a:r>
            <a:r>
              <a:rPr lang="en-GB">
                <a:latin typeface="Arial" charset="0"/>
                <a:cs typeface="msgothic" charset="0"/>
              </a:rPr>
              <a:t> &lt; 0.01; NS, not significant.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9683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Oral administration of JAX fecal material to TAC mice enhances spontaneous antitumor immunity and response to αPD-L1 mAb therapy. (</a:t>
            </a:r>
            <a:r>
              <a:rPr lang="en-GB" sz="1300" b="1">
                <a:latin typeface="Arial" charset="0"/>
                <a:cs typeface="msgothic" charset="0"/>
              </a:rPr>
              <a:t>A</a:t>
            </a:r>
            <a:r>
              <a:rPr lang="en-GB">
                <a:latin typeface="Arial" charset="0"/>
                <a:cs typeface="msgothic" charset="0"/>
              </a:rPr>
              <a:t>) B16.SIY tumor growth in newly arrived TAC mice, TAC and JAX mice orally gavaged with phosphate-buffered saline or TAC or JAX fecal material before tumor implantation. (</a:t>
            </a:r>
            <a:r>
              <a:rPr lang="en-GB" sz="1300" b="1">
                <a:latin typeface="Arial" charset="0"/>
                <a:cs typeface="msgothic" charset="0"/>
              </a:rPr>
              <a:t>B</a:t>
            </a:r>
            <a:r>
              <a:rPr lang="en-GB">
                <a:latin typeface="Arial" charset="0"/>
                <a:cs typeface="msgothic" charset="0"/>
              </a:rPr>
              <a:t>) Number of IFN-γ spots × mean spot size (10</a:t>
            </a:r>
            <a:r>
              <a:rPr lang="en-GB" baseline="33000">
                <a:latin typeface="Arial" charset="0"/>
                <a:cs typeface="msgothic" charset="0"/>
              </a:rPr>
              <a:t>−3</a:t>
            </a:r>
            <a:r>
              <a:rPr lang="en-GB">
                <a:latin typeface="Arial" charset="0"/>
                <a:cs typeface="msgothic" charset="0"/>
              </a:rPr>
              <a:t> mm</a:t>
            </a:r>
            <a:r>
              <a:rPr lang="en-GB" baseline="33000">
                <a:latin typeface="Arial" charset="0"/>
                <a:cs typeface="msgothic" charset="0"/>
              </a:rPr>
              <a:t>2</a:t>
            </a:r>
            <a:r>
              <a:rPr lang="en-GB">
                <a:latin typeface="Arial" charset="0"/>
                <a:cs typeface="msgothic" charset="0"/>
              </a:rPr>
              <a:t>), determined by ELISPOT 7 days after tumor inoculation. (</a:t>
            </a:r>
            <a:r>
              <a:rPr lang="en-GB" sz="1300" b="1">
                <a:latin typeface="Arial" charset="0"/>
                <a:cs typeface="msgothic" charset="0"/>
              </a:rPr>
              <a:t>C</a:t>
            </a:r>
            <a:r>
              <a:rPr lang="en-GB">
                <a:latin typeface="Arial" charset="0"/>
                <a:cs typeface="msgothic" charset="0"/>
              </a:rPr>
              <a:t>) Percentage of SIY</a:t>
            </a:r>
            <a:r>
              <a:rPr lang="en-GB" baseline="33000">
                <a:latin typeface="Arial" charset="0"/>
                <a:cs typeface="msgothic" charset="0"/>
              </a:rPr>
              <a:t>+</a:t>
            </a:r>
            <a:r>
              <a:rPr lang="en-GB">
                <a:latin typeface="Arial" charset="0"/>
                <a:cs typeface="msgothic" charset="0"/>
              </a:rPr>
              <a:t> CD8</a:t>
            </a:r>
            <a:r>
              <a:rPr lang="en-GB" baseline="33000">
                <a:latin typeface="Arial" charset="0"/>
                <a:cs typeface="msgothic" charset="0"/>
              </a:rPr>
              <a:t>+</a:t>
            </a:r>
            <a:r>
              <a:rPr lang="en-GB">
                <a:latin typeface="Arial" charset="0"/>
                <a:cs typeface="msgothic" charset="0"/>
              </a:rPr>
              <a:t> T cells within the tumor of TAC and JAX mice treated as in (A), 21 days after tumor inoculation. Representative plots (left), quantification (right). (</a:t>
            </a:r>
            <a:r>
              <a:rPr lang="en-GB" sz="1300" b="1">
                <a:latin typeface="Arial" charset="0"/>
                <a:cs typeface="msgothic" charset="0"/>
              </a:rPr>
              <a:t>D</a:t>
            </a:r>
            <a:r>
              <a:rPr lang="en-GB">
                <a:latin typeface="Arial" charset="0"/>
                <a:cs typeface="msgothic" charset="0"/>
              </a:rPr>
              <a:t>) B16.SIY tumor growth in TAC mice, untreated or treated with JAX fecal material 7 and 14 days after tumor implantation, αPD-L1 mAb 7, 10, 13, and 16 days after tumor implantation, or both regimens. (</a:t>
            </a:r>
            <a:r>
              <a:rPr lang="en-GB" sz="1300" b="1">
                <a:latin typeface="Arial" charset="0"/>
                <a:cs typeface="msgothic" charset="0"/>
              </a:rPr>
              <a:t>E</a:t>
            </a:r>
            <a:r>
              <a:rPr lang="en-GB">
                <a:latin typeface="Arial" charset="0"/>
                <a:cs typeface="msgothic" charset="0"/>
              </a:rPr>
              <a:t>) IFN-γ ELISPOT assessed 5 days after start of treatment. (</a:t>
            </a:r>
            <a:r>
              <a:rPr lang="en-GB" sz="1300" b="1">
                <a:latin typeface="Arial" charset="0"/>
                <a:cs typeface="msgothic" charset="0"/>
              </a:rPr>
              <a:t>F</a:t>
            </a:r>
            <a:r>
              <a:rPr lang="en-GB">
                <a:latin typeface="Arial" charset="0"/>
                <a:cs typeface="msgothic" charset="0"/>
              </a:rPr>
              <a:t>) Percentage of tumor-infiltrating SIY</a:t>
            </a:r>
            <a:r>
              <a:rPr lang="en-GB" baseline="33000">
                <a:latin typeface="Arial" charset="0"/>
                <a:cs typeface="msgothic" charset="0"/>
              </a:rPr>
              <a:t>+</a:t>
            </a:r>
            <a:r>
              <a:rPr lang="en-GB">
                <a:latin typeface="Arial" charset="0"/>
                <a:cs typeface="msgothic" charset="0"/>
              </a:rPr>
              <a:t> CD8</a:t>
            </a:r>
            <a:r>
              <a:rPr lang="en-GB" baseline="33000">
                <a:latin typeface="Arial" charset="0"/>
                <a:cs typeface="msgothic" charset="0"/>
              </a:rPr>
              <a:t>+</a:t>
            </a:r>
            <a:r>
              <a:rPr lang="en-GB">
                <a:latin typeface="Arial" charset="0"/>
                <a:cs typeface="msgothic" charset="0"/>
              </a:rPr>
              <a:t> T cells, determined by flow cytometry 14 days after start of treatment. (</a:t>
            </a:r>
            <a:r>
              <a:rPr lang="en-GB" sz="1300" b="1">
                <a:latin typeface="Arial" charset="0"/>
                <a:cs typeface="msgothic" charset="0"/>
              </a:rPr>
              <a:t>G</a:t>
            </a:r>
            <a:r>
              <a:rPr lang="en-GB">
                <a:latin typeface="Arial" charset="0"/>
                <a:cs typeface="msgothic" charset="0"/>
              </a:rPr>
              <a:t>) B16.SIY tumor growth kinetics in TAC and JAX mice, untreated or treated with αPD-L1 mAb 7, 10, 13, and 16 days after tumor implantation. Means ± SEM analyzed by two-way analysis of variance (ANOVA) with Dunnett</a:t>
            </a:r>
            <a:r>
              <a:rPr lang="en-GB" altLang="en-GB">
                <a:latin typeface="Arial" charset="0"/>
                <a:cs typeface="msgothic" charset="0"/>
              </a:rPr>
              <a:t>’</a:t>
            </a:r>
            <a:r>
              <a:rPr lang="en-GB">
                <a:latin typeface="Arial" charset="0"/>
                <a:cs typeface="msgothic" charset="0"/>
              </a:rPr>
              <a:t>s (A) or Tukey</a:t>
            </a:r>
            <a:r>
              <a:rPr lang="en-GB" altLang="en-GB">
                <a:latin typeface="Arial" charset="0"/>
                <a:cs typeface="msgothic" charset="0"/>
              </a:rPr>
              <a:t>’</a:t>
            </a:r>
            <a:r>
              <a:rPr lang="en-GB">
                <a:latin typeface="Arial" charset="0"/>
                <a:cs typeface="msgothic" charset="0"/>
              </a:rPr>
              <a:t>s (D) and (G) correction for multiple comparisons; or individual mice with means ± SEM analyzed by one-way ANOVA with Holm-Sidak correction for multiple comparisons (B), (C), (E), and (F); data are representative of (A) to (C), (F), and (G) or combined from (D) and (E) two to four independent experiments; five mice per group per experiment; *</a:t>
            </a:r>
            <a:r>
              <a:rPr lang="en-GB" i="1">
                <a:latin typeface="Arial" charset="0"/>
                <a:cs typeface="msgothic" charset="0"/>
              </a:rPr>
              <a:t>P</a:t>
            </a:r>
            <a:r>
              <a:rPr lang="en-GB">
                <a:latin typeface="Arial" charset="0"/>
                <a:cs typeface="msgothic" charset="0"/>
              </a:rPr>
              <a:t> &lt; 0.05, **</a:t>
            </a:r>
            <a:r>
              <a:rPr lang="en-GB" i="1">
                <a:latin typeface="Arial" charset="0"/>
                <a:cs typeface="msgothic" charset="0"/>
              </a:rPr>
              <a:t>P</a:t>
            </a:r>
            <a:r>
              <a:rPr lang="en-GB">
                <a:latin typeface="Arial" charset="0"/>
                <a:cs typeface="msgothic" charset="0"/>
              </a:rPr>
              <a:t> &lt; 0.01, ****</a:t>
            </a:r>
            <a:r>
              <a:rPr lang="en-GB" i="1">
                <a:latin typeface="Arial" charset="0"/>
                <a:cs typeface="msgothic" charset="0"/>
              </a:rPr>
              <a:t>P</a:t>
            </a:r>
            <a:r>
              <a:rPr lang="en-GB">
                <a:latin typeface="Arial" charset="0"/>
                <a:cs typeface="msgothic" charset="0"/>
              </a:rPr>
              <a:t> &lt; 0.0001; NS, not significant.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4160694"/>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Direct administration of </a:t>
            </a:r>
            <a:r>
              <a:rPr lang="en-GB" i="1">
                <a:latin typeface="Arial" charset="0"/>
                <a:cs typeface="msgothic" charset="0"/>
              </a:rPr>
              <a:t>Bifidobacterium</a:t>
            </a:r>
            <a:r>
              <a:rPr lang="en-GB">
                <a:latin typeface="Arial" charset="0"/>
                <a:cs typeface="msgothic" charset="0"/>
              </a:rPr>
              <a:t> to TAC recipients with established tumors improves tumor-specific immunity and response to αPD-L1 mAb therapy. (</a:t>
            </a:r>
            <a:r>
              <a:rPr lang="en-GB" sz="1300" b="1">
                <a:latin typeface="Arial" charset="0"/>
                <a:cs typeface="msgothic" charset="0"/>
              </a:rPr>
              <a:t>A</a:t>
            </a:r>
            <a:r>
              <a:rPr lang="en-GB">
                <a:latin typeface="Arial" charset="0"/>
                <a:cs typeface="msgothic" charset="0"/>
              </a:rPr>
              <a:t>) Principal coordinate analysis plot of bacterial β-diversity over time in groups treated as in Fig. 2A, each group is made up of at least two cages, three or four mice per cage; data represent three independent experiments; **</a:t>
            </a:r>
            <a:r>
              <a:rPr lang="en-GB" i="1">
                <a:latin typeface="Arial" charset="0"/>
                <a:cs typeface="msgothic" charset="0"/>
              </a:rPr>
              <a:t>P</a:t>
            </a:r>
            <a:r>
              <a:rPr lang="en-GB">
                <a:latin typeface="Arial" charset="0"/>
                <a:cs typeface="msgothic" charset="0"/>
              </a:rPr>
              <a:t> &lt; 0.01, ***</a:t>
            </a:r>
            <a:r>
              <a:rPr lang="en-GB" i="1">
                <a:latin typeface="Arial" charset="0"/>
                <a:cs typeface="msgothic" charset="0"/>
              </a:rPr>
              <a:t>P</a:t>
            </a:r>
            <a:r>
              <a:rPr lang="en-GB">
                <a:latin typeface="Arial" charset="0"/>
                <a:cs typeface="msgothic" charset="0"/>
              </a:rPr>
              <a:t> &lt; 0.001 (ANOSIM). (</a:t>
            </a:r>
            <a:r>
              <a:rPr lang="en-GB" sz="1300" b="1">
                <a:latin typeface="Arial" charset="0"/>
                <a:cs typeface="msgothic" charset="0"/>
              </a:rPr>
              <a:t>B</a:t>
            </a:r>
            <a:r>
              <a:rPr lang="en-GB">
                <a:latin typeface="Arial" charset="0"/>
                <a:cs typeface="msgothic" charset="0"/>
              </a:rPr>
              <a:t>) Phylogenetic analysis of taxa that are of significantly different abundance in newly arrived JAX versus TAC mice FDR &lt; 0.05 (nonparametric </a:t>
            </a:r>
            <a:r>
              <a:rPr lang="en-GB" i="1">
                <a:latin typeface="Arial" charset="0"/>
                <a:cs typeface="msgothic" charset="0"/>
              </a:rPr>
              <a:t>t</a:t>
            </a:r>
            <a:r>
              <a:rPr lang="en-GB">
                <a:latin typeface="Arial" charset="0"/>
                <a:cs typeface="msgothic" charset="0"/>
              </a:rPr>
              <a:t> test); bars represent log-transformed fold changes, inner circle, log</a:t>
            </a:r>
            <a:r>
              <a:rPr lang="en-GB" baseline="-33000">
                <a:latin typeface="Arial" charset="0"/>
                <a:cs typeface="msgothic" charset="0"/>
              </a:rPr>
              <a:t>10</a:t>
            </a:r>
            <a:r>
              <a:rPr lang="en-GB">
                <a:latin typeface="Arial" charset="0"/>
                <a:cs typeface="msgothic" charset="0"/>
              </a:rPr>
              <a:t>(10); middle circle, log</a:t>
            </a:r>
            <a:r>
              <a:rPr lang="en-GB" baseline="-33000">
                <a:latin typeface="Arial" charset="0"/>
                <a:cs typeface="msgothic" charset="0"/>
              </a:rPr>
              <a:t>10</a:t>
            </a:r>
            <a:r>
              <a:rPr lang="en-GB">
                <a:latin typeface="Arial" charset="0"/>
                <a:cs typeface="msgothic" charset="0"/>
              </a:rPr>
              <a:t>(100); outer circle, log</a:t>
            </a:r>
            <a:r>
              <a:rPr lang="en-GB" baseline="-33000">
                <a:latin typeface="Arial" charset="0"/>
                <a:cs typeface="msgothic" charset="0"/>
              </a:rPr>
              <a:t>10</a:t>
            </a:r>
            <a:r>
              <a:rPr lang="en-GB">
                <a:latin typeface="Arial" charset="0"/>
                <a:cs typeface="msgothic" charset="0"/>
              </a:rPr>
              <a:t>(1000). (</a:t>
            </a:r>
            <a:r>
              <a:rPr lang="en-GB" sz="1300" b="1">
                <a:latin typeface="Arial" charset="0"/>
                <a:cs typeface="msgothic" charset="0"/>
              </a:rPr>
              <a:t>C</a:t>
            </a:r>
            <a:r>
              <a:rPr lang="en-GB">
                <a:latin typeface="Arial" charset="0"/>
                <a:cs typeface="msgothic" charset="0"/>
              </a:rPr>
              <a:t>) Heat map showing relative abundance over time of significantly altered genus-level taxa in JAX-fed TAC mice FDR &lt; 0.05 (nonparametric </a:t>
            </a:r>
            <a:r>
              <a:rPr lang="en-GB" i="1">
                <a:latin typeface="Arial" charset="0"/>
                <a:cs typeface="msgothic" charset="0"/>
              </a:rPr>
              <a:t>t</a:t>
            </a:r>
            <a:r>
              <a:rPr lang="en-GB">
                <a:latin typeface="Arial" charset="0"/>
                <a:cs typeface="msgothic" charset="0"/>
              </a:rPr>
              <a:t> test); columns depict individual mice; each time point shows mice from two separate cages, three or four mice per cage. (</a:t>
            </a:r>
            <a:r>
              <a:rPr lang="en-GB" sz="1300" b="1">
                <a:latin typeface="Arial" charset="0"/>
                <a:cs typeface="msgothic" charset="0"/>
              </a:rPr>
              <a:t>D</a:t>
            </a:r>
            <a:r>
              <a:rPr lang="en-GB">
                <a:latin typeface="Arial" charset="0"/>
                <a:cs typeface="msgothic" charset="0"/>
              </a:rPr>
              <a:t>) Correlation plot of relative abundance of </a:t>
            </a:r>
            <a:r>
              <a:rPr lang="en-GB" i="1">
                <a:latin typeface="Arial" charset="0"/>
                <a:cs typeface="msgothic" charset="0"/>
              </a:rPr>
              <a:t>Bifidobacterium</a:t>
            </a:r>
            <a:r>
              <a:rPr lang="en-GB">
                <a:latin typeface="Arial" charset="0"/>
                <a:cs typeface="msgothic" charset="0"/>
              </a:rPr>
              <a:t> OTU_681370 in fecal material obtained from groups, as in (A), 14 days after arrival and frequency of SIY</a:t>
            </a:r>
            <a:r>
              <a:rPr lang="en-GB" baseline="33000">
                <a:latin typeface="Arial" charset="0"/>
                <a:cs typeface="msgothic" charset="0"/>
              </a:rPr>
              <a:t>+</a:t>
            </a:r>
            <a:r>
              <a:rPr lang="en-GB">
                <a:latin typeface="Arial" charset="0"/>
                <a:cs typeface="msgothic" charset="0"/>
              </a:rPr>
              <a:t> CD8</a:t>
            </a:r>
            <a:r>
              <a:rPr lang="en-GB" baseline="33000">
                <a:latin typeface="Arial" charset="0"/>
                <a:cs typeface="msgothic" charset="0"/>
              </a:rPr>
              <a:t>+</a:t>
            </a:r>
            <a:r>
              <a:rPr lang="en-GB">
                <a:latin typeface="Arial" charset="0"/>
                <a:cs typeface="msgothic" charset="0"/>
              </a:rPr>
              <a:t> T cells in tumor; </a:t>
            </a:r>
            <a:r>
              <a:rPr lang="en-GB" i="1">
                <a:latin typeface="Arial" charset="0"/>
                <a:cs typeface="msgothic" charset="0"/>
              </a:rPr>
              <a:t>P</a:t>
            </a:r>
            <a:r>
              <a:rPr lang="en-GB">
                <a:latin typeface="Arial" charset="0"/>
                <a:cs typeface="msgothic" charset="0"/>
              </a:rPr>
              <a:t> = 1.4 × 10</a:t>
            </a:r>
            <a:r>
              <a:rPr lang="en-GB" baseline="33000">
                <a:latin typeface="Arial" charset="0"/>
                <a:cs typeface="msgothic" charset="0"/>
              </a:rPr>
              <a:t>−5</a:t>
            </a:r>
            <a:r>
              <a:rPr lang="en-GB">
                <a:latin typeface="Arial" charset="0"/>
                <a:cs typeface="msgothic" charset="0"/>
              </a:rPr>
              <a:t>, FDR = 0.0002, correlation </a:t>
            </a:r>
            <a:r>
              <a:rPr lang="en-GB" i="1">
                <a:latin typeface="Arial" charset="0"/>
                <a:cs typeface="msgothic" charset="0"/>
              </a:rPr>
              <a:t>R</a:t>
            </a:r>
            <a:r>
              <a:rPr lang="en-GB" baseline="33000">
                <a:latin typeface="Arial" charset="0"/>
                <a:cs typeface="msgothic" charset="0"/>
              </a:rPr>
              <a:t>2</a:t>
            </a:r>
            <a:r>
              <a:rPr lang="en-GB">
                <a:latin typeface="Arial" charset="0"/>
                <a:cs typeface="msgothic" charset="0"/>
              </a:rPr>
              <a:t> = 0.86 (univariate regression). (</a:t>
            </a:r>
            <a:r>
              <a:rPr lang="en-GB" sz="1300" b="1">
                <a:latin typeface="Arial" charset="0"/>
                <a:cs typeface="msgothic" charset="0"/>
              </a:rPr>
              <a:t>E</a:t>
            </a:r>
            <a:r>
              <a:rPr lang="en-GB">
                <a:latin typeface="Arial" charset="0"/>
                <a:cs typeface="msgothic" charset="0"/>
              </a:rPr>
              <a:t>) B16.SIY tumor growth kinetics in TAC mice, untreated or treated with </a:t>
            </a:r>
            <a:r>
              <a:rPr lang="en-GB" i="1">
                <a:latin typeface="Arial" charset="0"/>
                <a:cs typeface="msgothic" charset="0"/>
              </a:rPr>
              <a:t>Bifidobacterium</a:t>
            </a:r>
            <a:r>
              <a:rPr lang="en-GB">
                <a:latin typeface="Arial" charset="0"/>
                <a:cs typeface="msgothic" charset="0"/>
              </a:rPr>
              <a:t> 7 and 14 days after tumor implantation, αPD-L1 mAb 7, 10, 13, and 16 days after tumor implantation, or both regimens. (</a:t>
            </a:r>
            <a:r>
              <a:rPr lang="en-GB" sz="1300" b="1">
                <a:latin typeface="Arial" charset="0"/>
                <a:cs typeface="msgothic" charset="0"/>
              </a:rPr>
              <a:t>F</a:t>
            </a:r>
            <a:r>
              <a:rPr lang="en-GB">
                <a:latin typeface="Arial" charset="0"/>
                <a:cs typeface="msgothic" charset="0"/>
              </a:rPr>
              <a:t>) IFN-γ ELISPOT assessed 5 days after start of treatment. (</a:t>
            </a:r>
            <a:r>
              <a:rPr lang="en-GB" sz="1300" b="1">
                <a:latin typeface="Arial" charset="0"/>
                <a:cs typeface="msgothic" charset="0"/>
              </a:rPr>
              <a:t>G</a:t>
            </a:r>
            <a:r>
              <a:rPr lang="en-GB">
                <a:latin typeface="Arial" charset="0"/>
                <a:cs typeface="msgothic" charset="0"/>
              </a:rPr>
              <a:t>) Percentage of tumor-infiltrating SIY</a:t>
            </a:r>
            <a:r>
              <a:rPr lang="en-GB" baseline="33000">
                <a:latin typeface="Arial" charset="0"/>
                <a:cs typeface="msgothic" charset="0"/>
              </a:rPr>
              <a:t>+</a:t>
            </a:r>
            <a:r>
              <a:rPr lang="en-GB">
                <a:latin typeface="Arial" charset="0"/>
                <a:cs typeface="msgothic" charset="0"/>
              </a:rPr>
              <a:t> CD8</a:t>
            </a:r>
            <a:r>
              <a:rPr lang="en-GB" baseline="33000">
                <a:latin typeface="Arial" charset="0"/>
                <a:cs typeface="msgothic" charset="0"/>
              </a:rPr>
              <a:t>+</a:t>
            </a:r>
            <a:r>
              <a:rPr lang="en-GB">
                <a:latin typeface="Arial" charset="0"/>
                <a:cs typeface="msgothic" charset="0"/>
              </a:rPr>
              <a:t> T cells, determined by flow cytometry 14 days after start of treatment. Means ± SEM analyzed by two-way ANOVA with Tukey</a:t>
            </a:r>
            <a:r>
              <a:rPr lang="en-GB" altLang="en-GB">
                <a:latin typeface="Arial" charset="0"/>
                <a:cs typeface="msgothic" charset="0"/>
              </a:rPr>
              <a:t>’</a:t>
            </a:r>
            <a:r>
              <a:rPr lang="en-GB">
                <a:latin typeface="Arial" charset="0"/>
                <a:cs typeface="msgothic" charset="0"/>
              </a:rPr>
              <a:t>s correction (E) or individual mice with means ± SEM analyzed by one-way ANOVA with Holm-Sidak correction (F) and (G), and are combined from two independent experiments; five mice per group per experiment: *</a:t>
            </a:r>
            <a:r>
              <a:rPr lang="en-GB" i="1">
                <a:latin typeface="Arial" charset="0"/>
                <a:cs typeface="msgothic" charset="0"/>
              </a:rPr>
              <a:t>P</a:t>
            </a:r>
            <a:r>
              <a:rPr lang="en-GB">
                <a:latin typeface="Arial" charset="0"/>
                <a:cs typeface="msgothic" charset="0"/>
              </a:rPr>
              <a:t> &lt; 0.05, ***</a:t>
            </a:r>
            <a:r>
              <a:rPr lang="en-GB" i="1">
                <a:latin typeface="Arial" charset="0"/>
                <a:cs typeface="msgothic" charset="0"/>
              </a:rPr>
              <a:t>P</a:t>
            </a:r>
            <a:r>
              <a:rPr lang="en-GB">
                <a:latin typeface="Arial" charset="0"/>
                <a:cs typeface="msgothic" charset="0"/>
              </a:rPr>
              <a:t> &lt; 0.001, ****</a:t>
            </a:r>
            <a:r>
              <a:rPr lang="en-GB" i="1">
                <a:latin typeface="Arial" charset="0"/>
                <a:cs typeface="msgothic" charset="0"/>
              </a:rPr>
              <a:t>P</a:t>
            </a:r>
            <a:r>
              <a:rPr lang="en-GB">
                <a:latin typeface="Arial" charset="0"/>
                <a:cs typeface="msgothic" charset="0"/>
              </a:rPr>
              <a:t> &lt; 0.0001.</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4345421"/>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Dendritic cells isolated from JAX and </a:t>
            </a:r>
            <a:r>
              <a:rPr lang="en-GB" i="1">
                <a:latin typeface="Arial" charset="0"/>
                <a:cs typeface="msgothic" charset="0"/>
              </a:rPr>
              <a:t>Bifidobacterium</a:t>
            </a:r>
            <a:r>
              <a:rPr lang="en-GB">
                <a:latin typeface="Arial" charset="0"/>
                <a:cs typeface="msgothic" charset="0"/>
              </a:rPr>
              <a:t>-fed TAC mice show increased expression of genes associated with antitumor immunity and heightened capability for T cell activation. (</a:t>
            </a:r>
            <a:r>
              <a:rPr lang="en-GB" sz="1300" b="1">
                <a:latin typeface="Arial" charset="0"/>
                <a:cs typeface="msgothic" charset="0"/>
              </a:rPr>
              <a:t>A</a:t>
            </a:r>
            <a:r>
              <a:rPr lang="en-GB">
                <a:latin typeface="Arial" charset="0"/>
                <a:cs typeface="msgothic" charset="0"/>
              </a:rPr>
              <a:t>) Quantification of IFN-γ mean fluorescence intensity (MFI) of 2C CD8</a:t>
            </a:r>
            <a:r>
              <a:rPr lang="en-GB" baseline="33000">
                <a:latin typeface="Arial" charset="0"/>
                <a:cs typeface="msgothic" charset="0"/>
              </a:rPr>
              <a:t>+</a:t>
            </a:r>
            <a:r>
              <a:rPr lang="en-GB">
                <a:latin typeface="Arial" charset="0"/>
                <a:cs typeface="msgothic" charset="0"/>
              </a:rPr>
              <a:t> T cells in the tumor-draining lymph node (left) and spleen (right) of TAC, JAX, and </a:t>
            </a:r>
            <a:r>
              <a:rPr lang="en-GB" i="1">
                <a:latin typeface="Arial" charset="0"/>
                <a:cs typeface="msgothic" charset="0"/>
              </a:rPr>
              <a:t>Bifidobacterium</a:t>
            </a:r>
            <a:r>
              <a:rPr lang="en-GB">
                <a:latin typeface="Arial" charset="0"/>
                <a:cs typeface="msgothic" charset="0"/>
              </a:rPr>
              <a:t>-fed TAC mice on day 7 after adoptive transfer. (</a:t>
            </a:r>
            <a:r>
              <a:rPr lang="en-GB" sz="1300" b="1">
                <a:latin typeface="Arial" charset="0"/>
                <a:cs typeface="msgothic" charset="0"/>
              </a:rPr>
              <a:t>B</a:t>
            </a:r>
            <a:r>
              <a:rPr lang="en-GB">
                <a:latin typeface="Arial" charset="0"/>
                <a:cs typeface="msgothic" charset="0"/>
              </a:rPr>
              <a:t>) Percentage of MHC Class II</a:t>
            </a:r>
            <a:r>
              <a:rPr lang="en-GB" baseline="33000">
                <a:latin typeface="Arial" charset="0"/>
                <a:cs typeface="msgothic" charset="0"/>
              </a:rPr>
              <a:t>hi</a:t>
            </a:r>
            <a:r>
              <a:rPr lang="en-GB">
                <a:latin typeface="Arial" charset="0"/>
                <a:cs typeface="msgothic" charset="0"/>
              </a:rPr>
              <a:t> DCs in tumors isolated from TAC, JAX, and </a:t>
            </a:r>
            <a:r>
              <a:rPr lang="en-GB" i="1">
                <a:latin typeface="Arial" charset="0"/>
                <a:cs typeface="msgothic" charset="0"/>
              </a:rPr>
              <a:t>Bifidobacterium</a:t>
            </a:r>
            <a:r>
              <a:rPr lang="en-GB">
                <a:latin typeface="Arial" charset="0"/>
                <a:cs typeface="msgothic" charset="0"/>
              </a:rPr>
              <a:t>-fed TAC mice 40 hours after tumor implantation as assessed by flow cytometry. Data in (A) and (B) show individual mice with means ± SEM, analyzed by one-way ANOVA with Holm-Sidak correction; representative of two to four independent experiments, eight or nine mice per group per experiment: *</a:t>
            </a:r>
            <a:r>
              <a:rPr lang="en-GB" i="1">
                <a:latin typeface="Arial" charset="0"/>
                <a:cs typeface="msgothic" charset="0"/>
              </a:rPr>
              <a:t>P</a:t>
            </a:r>
            <a:r>
              <a:rPr lang="en-GB">
                <a:latin typeface="Arial" charset="0"/>
                <a:cs typeface="msgothic" charset="0"/>
              </a:rPr>
              <a:t> &lt; 0.05, **</a:t>
            </a:r>
            <a:r>
              <a:rPr lang="en-GB" i="1">
                <a:latin typeface="Arial" charset="0"/>
                <a:cs typeface="msgothic" charset="0"/>
              </a:rPr>
              <a:t>P</a:t>
            </a:r>
            <a:r>
              <a:rPr lang="en-GB">
                <a:latin typeface="Arial" charset="0"/>
                <a:cs typeface="msgothic" charset="0"/>
              </a:rPr>
              <a:t> &lt; 0.01, ****</a:t>
            </a:r>
            <a:r>
              <a:rPr lang="en-GB" i="1">
                <a:latin typeface="Arial" charset="0"/>
                <a:cs typeface="msgothic" charset="0"/>
              </a:rPr>
              <a:t>P</a:t>
            </a:r>
            <a:r>
              <a:rPr lang="en-GB">
                <a:latin typeface="Arial" charset="0"/>
                <a:cs typeface="msgothic" charset="0"/>
              </a:rPr>
              <a:t> &lt; 0.0001. (</a:t>
            </a:r>
            <a:r>
              <a:rPr lang="en-GB" sz="1300" b="1">
                <a:latin typeface="Arial" charset="0"/>
                <a:cs typeface="msgothic" charset="0"/>
              </a:rPr>
              <a:t>C</a:t>
            </a:r>
            <a:r>
              <a:rPr lang="en-GB">
                <a:latin typeface="Arial" charset="0"/>
                <a:cs typeface="msgothic" charset="0"/>
              </a:rPr>
              <a:t>) Enriched biological pathways and functions found within the subset of elevated genes in JAX and </a:t>
            </a:r>
            <a:r>
              <a:rPr lang="en-GB" i="1">
                <a:latin typeface="Arial" charset="0"/>
                <a:cs typeface="msgothic" charset="0"/>
              </a:rPr>
              <a:t>Bifidobacterium</a:t>
            </a:r>
            <a:r>
              <a:rPr lang="en-GB">
                <a:latin typeface="Arial" charset="0"/>
                <a:cs typeface="msgothic" charset="0"/>
              </a:rPr>
              <a:t>-treated TAC-derived DCs relative to untreated TAC DCs isolated from tumors 40 hours after tumor inoculation, as assessed by DAVID pathway analysis. Red bars indicate the percentage of genes in a pathway up-regulated in DCs isolated from JAX and </a:t>
            </a:r>
            <a:r>
              <a:rPr lang="en-GB" i="1">
                <a:latin typeface="Arial" charset="0"/>
                <a:cs typeface="msgothic" charset="0"/>
              </a:rPr>
              <a:t>Bifidobacterium</a:t>
            </a:r>
            <a:r>
              <a:rPr lang="en-GB">
                <a:latin typeface="Arial" charset="0"/>
                <a:cs typeface="msgothic" charset="0"/>
              </a:rPr>
              <a:t>-fed TAC mice. Blue line indicates </a:t>
            </a:r>
            <a:r>
              <a:rPr lang="en-GB" i="1">
                <a:latin typeface="Arial" charset="0"/>
                <a:cs typeface="msgothic" charset="0"/>
              </a:rPr>
              <a:t>P</a:t>
            </a:r>
            <a:r>
              <a:rPr lang="en-GB">
                <a:latin typeface="Arial" charset="0"/>
                <a:cs typeface="msgothic" charset="0"/>
              </a:rPr>
              <a:t> values calculated by Fisher</a:t>
            </a:r>
            <a:r>
              <a:rPr lang="en-GB" altLang="en-GB">
                <a:latin typeface="Arial" charset="0"/>
                <a:cs typeface="msgothic" charset="0"/>
              </a:rPr>
              <a:t>’</a:t>
            </a:r>
            <a:r>
              <a:rPr lang="en-GB">
                <a:latin typeface="Arial" charset="0"/>
                <a:cs typeface="msgothic" charset="0"/>
              </a:rPr>
              <a:t>s exact test. (</a:t>
            </a:r>
            <a:r>
              <a:rPr lang="en-GB" sz="1300" b="1">
                <a:latin typeface="Arial" charset="0"/>
                <a:cs typeface="msgothic" charset="0"/>
              </a:rPr>
              <a:t>D</a:t>
            </a:r>
            <a:r>
              <a:rPr lang="en-GB">
                <a:latin typeface="Arial" charset="0"/>
                <a:cs typeface="msgothic" charset="0"/>
              </a:rPr>
              <a:t>) Heat map of key antitumor immunity genes in DCs isolated from JAX, </a:t>
            </a:r>
            <a:r>
              <a:rPr lang="en-GB" i="1">
                <a:latin typeface="Arial" charset="0"/>
                <a:cs typeface="msgothic" charset="0"/>
              </a:rPr>
              <a:t>Bifidobacterium</a:t>
            </a:r>
            <a:r>
              <a:rPr lang="en-GB">
                <a:latin typeface="Arial" charset="0"/>
                <a:cs typeface="msgothic" charset="0"/>
              </a:rPr>
              <a:t>-treated TAC or untreated TAC mice. Mean fold-change for each gene transcript is shown on the right. (</a:t>
            </a:r>
            <a:r>
              <a:rPr lang="en-GB" sz="1300" b="1">
                <a:latin typeface="Arial" charset="0"/>
                <a:cs typeface="msgothic" charset="0"/>
              </a:rPr>
              <a:t>E</a:t>
            </a:r>
            <a:r>
              <a:rPr lang="en-GB">
                <a:latin typeface="Arial" charset="0"/>
                <a:cs typeface="msgothic" charset="0"/>
              </a:rPr>
              <a:t>) Quantification of IFN-γ</a:t>
            </a:r>
            <a:r>
              <a:rPr lang="en-GB" baseline="33000">
                <a:latin typeface="Arial" charset="0"/>
                <a:cs typeface="msgothic" charset="0"/>
              </a:rPr>
              <a:t>+</a:t>
            </a:r>
            <a:r>
              <a:rPr lang="en-GB">
                <a:latin typeface="Arial" charset="0"/>
                <a:cs typeface="msgothic" charset="0"/>
              </a:rPr>
              <a:t> 2C TCR Tg CD8</a:t>
            </a:r>
            <a:r>
              <a:rPr lang="en-GB" baseline="33000">
                <a:latin typeface="Arial" charset="0"/>
                <a:cs typeface="msgothic" charset="0"/>
              </a:rPr>
              <a:t>+</a:t>
            </a:r>
            <a:r>
              <a:rPr lang="en-GB">
                <a:latin typeface="Arial" charset="0"/>
                <a:cs typeface="msgothic" charset="0"/>
              </a:rPr>
              <a:t> T cells stimulated in vitro with DCs purified from peripheral lymphoid tissues of naïve TAC, JAX, and </a:t>
            </a:r>
            <a:r>
              <a:rPr lang="en-GB" i="1">
                <a:latin typeface="Arial" charset="0"/>
                <a:cs typeface="msgothic" charset="0"/>
              </a:rPr>
              <a:t>Bifidobacterium</a:t>
            </a:r>
            <a:r>
              <a:rPr lang="en-GB">
                <a:latin typeface="Arial" charset="0"/>
                <a:cs typeface="msgothic" charset="0"/>
              </a:rPr>
              <a:t>-treated TAC mice in the presence of different concentrations of SIY peptide. Analyses in (C) to (E) were performed on data combined from two independent experiments, five mice pooled per group per experiment. (E) Technical replicates of pooled samples from each experiment separately and were analyzed by fitting a linear mixed model, with Bonferroni correction for multiple comparisons: *</a:t>
            </a:r>
            <a:r>
              <a:rPr lang="en-GB" i="1">
                <a:latin typeface="Arial" charset="0"/>
                <a:cs typeface="msgothic" charset="0"/>
              </a:rPr>
              <a:t>P</a:t>
            </a:r>
            <a:r>
              <a:rPr lang="en-GB">
                <a:latin typeface="Arial" charset="0"/>
                <a:cs typeface="msgothic" charset="0"/>
              </a:rPr>
              <a:t> &lt; 0.05, ****</a:t>
            </a:r>
            <a:r>
              <a:rPr lang="en-GB" i="1">
                <a:latin typeface="Arial" charset="0"/>
                <a:cs typeface="msgothic" charset="0"/>
              </a:rPr>
              <a:t>P</a:t>
            </a:r>
            <a:r>
              <a:rPr lang="en-GB">
                <a:latin typeface="Arial" charset="0"/>
                <a:cs typeface="msgothic" charset="0"/>
              </a:rPr>
              <a:t> &lt; 0.0001.</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71FEE90D-80DC-D048-A7CD-ED58C50B3611}"/>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7C965F65-3A4F-A14C-AD64-526A9CB9E2AA}"/>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Antibiotics compromise the efficacy of PD-1 blockade in mouse tumor models and cancer patients. (</a:t>
            </a:r>
            <a:r>
              <a:rPr lang="en-GB" altLang="en-US" sz="1400" b="1">
                <a:latin typeface="Arial" panose="020B0604020202020204" pitchFamily="34" charset="0"/>
                <a:ea typeface="msgothic" charset="0"/>
                <a:cs typeface="msgothic" charset="0"/>
              </a:rPr>
              <a:t>A</a:t>
            </a:r>
            <a:r>
              <a:rPr lang="en-GB" altLang="en-US">
                <a:latin typeface="Arial" panose="020B0604020202020204" pitchFamily="34" charset="0"/>
                <a:ea typeface="msgothic" charset="0"/>
                <a:cs typeface="msgothic" charset="0"/>
              </a:rPr>
              <a:t>) Tumor growth kinetics of RET melanoma (left) and MCA-205 sarcoma in mice (right) treated with four injections of PD-1 (clone RMP1-14) mAb (αPD-1) or isotype control mAb (Iso Ctrl) in the presence or absence of broad-spectrum antibiotics (ATB). Data are means ± SEM of tumor sizes for 10 to 12 mice per group. (</a:t>
            </a:r>
            <a:r>
              <a:rPr lang="en-GB" altLang="en-US" sz="1400" b="1">
                <a:latin typeface="Arial" panose="020B0604020202020204" pitchFamily="34" charset="0"/>
                <a:ea typeface="msgothic" charset="0"/>
                <a:cs typeface="msgothic" charset="0"/>
              </a:rPr>
              <a:t>B</a:t>
            </a:r>
            <a:r>
              <a:rPr lang="en-GB" altLang="en-US">
                <a:latin typeface="Arial" panose="020B0604020202020204" pitchFamily="34" charset="0"/>
                <a:ea typeface="msgothic" charset="0"/>
                <a:cs typeface="msgothic" charset="0"/>
              </a:rPr>
              <a:t>) Survival curves of RET-bearing mice (left) and MCA-205–bearing mice (right) treated with PD-1 mAb combined with CTLA-4 mAbs. Each line represents one survival curve for each group of five mice from two or three independent experiments. *</a:t>
            </a:r>
            <a:r>
              <a:rPr lang="en-GB" altLang="en-US" i="1">
                <a:latin typeface="Arial" panose="020B0604020202020204" pitchFamily="34" charset="0"/>
                <a:ea typeface="msgothic" charset="0"/>
                <a:cs typeface="msgothic" charset="0"/>
              </a:rPr>
              <a:t>P</a:t>
            </a:r>
            <a:r>
              <a:rPr lang="en-GB" altLang="en-US">
                <a:latin typeface="Arial" panose="020B0604020202020204" pitchFamily="34" charset="0"/>
                <a:ea typeface="msgothic" charset="0"/>
                <a:cs typeface="msgothic" charset="0"/>
              </a:rPr>
              <a:t> &lt; 0.05, **</a:t>
            </a:r>
            <a:r>
              <a:rPr lang="en-GB" altLang="en-US" i="1">
                <a:latin typeface="Arial" panose="020B0604020202020204" pitchFamily="34" charset="0"/>
                <a:ea typeface="msgothic" charset="0"/>
                <a:cs typeface="msgothic" charset="0"/>
              </a:rPr>
              <a:t>P</a:t>
            </a:r>
            <a:r>
              <a:rPr lang="en-GB" altLang="en-US">
                <a:latin typeface="Arial" panose="020B0604020202020204" pitchFamily="34" charset="0"/>
                <a:ea typeface="msgothic" charset="0"/>
                <a:cs typeface="msgothic" charset="0"/>
              </a:rPr>
              <a:t> &lt; 0.01, ***</a:t>
            </a:r>
            <a:r>
              <a:rPr lang="en-GB" altLang="en-US" i="1">
                <a:latin typeface="Arial" panose="020B0604020202020204" pitchFamily="34" charset="0"/>
                <a:ea typeface="msgothic" charset="0"/>
                <a:cs typeface="msgothic" charset="0"/>
              </a:rPr>
              <a:t>P</a:t>
            </a:r>
            <a:r>
              <a:rPr lang="en-GB" altLang="en-US">
                <a:latin typeface="Arial" panose="020B0604020202020204" pitchFamily="34" charset="0"/>
                <a:ea typeface="msgothic" charset="0"/>
                <a:cs typeface="msgothic" charset="0"/>
              </a:rPr>
              <a:t> &lt; 0.001 [analysis of variance (ANOVA) and log-rank (Mantel-Cox) analysis]; ns, not significant. (</a:t>
            </a:r>
            <a:r>
              <a:rPr lang="en-GB" altLang="en-US" sz="1400" b="1">
                <a:latin typeface="Arial" panose="020B0604020202020204" pitchFamily="34" charset="0"/>
                <a:ea typeface="msgothic" charset="0"/>
                <a:cs typeface="msgothic" charset="0"/>
              </a:rPr>
              <a:t>C</a:t>
            </a:r>
            <a:r>
              <a:rPr lang="en-GB" altLang="en-US">
                <a:latin typeface="Arial" panose="020B0604020202020204" pitchFamily="34" charset="0"/>
                <a:ea typeface="msgothic" charset="0"/>
                <a:cs typeface="msgothic" charset="0"/>
              </a:rPr>
              <a:t> to </a:t>
            </a:r>
            <a:r>
              <a:rPr lang="en-GB" altLang="en-US" sz="1400" b="1">
                <a:latin typeface="Arial" panose="020B0604020202020204" pitchFamily="34" charset="0"/>
                <a:ea typeface="msgothic" charset="0"/>
                <a:cs typeface="msgothic" charset="0"/>
              </a:rPr>
              <a:t>E</a:t>
            </a:r>
            <a:r>
              <a:rPr lang="en-GB" altLang="en-US">
                <a:latin typeface="Arial" panose="020B0604020202020204" pitchFamily="34" charset="0"/>
                <a:ea typeface="msgothic" charset="0"/>
                <a:cs typeface="msgothic" charset="0"/>
              </a:rPr>
              <a:t>) Kaplan-Meier estimates for progression-free survival (PFS) or overall survival (OS) of cancer patients. (C) All cancer patients (</a:t>
            </a:r>
            <a:r>
              <a:rPr lang="en-GB" altLang="en-US" i="1">
                <a:latin typeface="Arial" panose="020B0604020202020204" pitchFamily="34" charset="0"/>
                <a:ea typeface="msgothic" charset="0"/>
                <a:cs typeface="msgothic" charset="0"/>
              </a:rPr>
              <a:t>n</a:t>
            </a:r>
            <a:r>
              <a:rPr lang="en-GB" altLang="en-US">
                <a:latin typeface="Arial" panose="020B0604020202020204" pitchFamily="34" charset="0"/>
                <a:ea typeface="msgothic" charset="0"/>
                <a:cs typeface="msgothic" charset="0"/>
              </a:rPr>
              <a:t> = 249); (D) patients with advanced non–small cell lung cancer (NSCLC, </a:t>
            </a:r>
            <a:r>
              <a:rPr lang="en-GB" altLang="en-US" i="1">
                <a:latin typeface="Arial" panose="020B0604020202020204" pitchFamily="34" charset="0"/>
                <a:ea typeface="msgothic" charset="0"/>
                <a:cs typeface="msgothic" charset="0"/>
              </a:rPr>
              <a:t>n</a:t>
            </a:r>
            <a:r>
              <a:rPr lang="en-GB" altLang="en-US">
                <a:latin typeface="Arial" panose="020B0604020202020204" pitchFamily="34" charset="0"/>
                <a:ea typeface="msgothic" charset="0"/>
                <a:cs typeface="msgothic" charset="0"/>
              </a:rPr>
              <a:t> = 140, fig. S1A; fig. S1D for the validation cohort); (E) renal cell carcinoma (RCC, </a:t>
            </a:r>
            <a:r>
              <a:rPr lang="en-GB" altLang="en-US" i="1">
                <a:latin typeface="Arial" panose="020B0604020202020204" pitchFamily="34" charset="0"/>
                <a:ea typeface="msgothic" charset="0"/>
                <a:cs typeface="msgothic" charset="0"/>
              </a:rPr>
              <a:t>n</a:t>
            </a:r>
            <a:r>
              <a:rPr lang="en-GB" altLang="en-US">
                <a:latin typeface="Arial" panose="020B0604020202020204" pitchFamily="34" charset="0"/>
                <a:ea typeface="msgothic" charset="0"/>
                <a:cs typeface="msgothic" charset="0"/>
              </a:rPr>
              <a:t> = 67, fig. S1B). [See fig. S1C and tables S1 to S6 for data on patients with urothelial carcinoma (</a:t>
            </a:r>
            <a:r>
              <a:rPr lang="en-GB" altLang="en-US" i="1">
                <a:latin typeface="Arial" panose="020B0604020202020204" pitchFamily="34" charset="0"/>
                <a:ea typeface="msgothic" charset="0"/>
                <a:cs typeface="msgothic" charset="0"/>
              </a:rPr>
              <a:t>n</a:t>
            </a:r>
            <a:r>
              <a:rPr lang="en-GB" altLang="en-US">
                <a:latin typeface="Arial" panose="020B0604020202020204" pitchFamily="34" charset="0"/>
                <a:ea typeface="msgothic" charset="0"/>
                <a:cs typeface="msgothic" charset="0"/>
              </a:rPr>
              <a:t> = 42) treated with PD-1/PD-L1 mAb who did or did not receive ATB.] The points represent data censored at the last time the patient was known to be alive and without progression. </a:t>
            </a:r>
            <a:r>
              <a:rPr lang="en-GB" altLang="en-US" i="1">
                <a:latin typeface="Arial" panose="020B0604020202020204" pitchFamily="34" charset="0"/>
                <a:ea typeface="msgothic" charset="0"/>
                <a:cs typeface="msgothic" charset="0"/>
              </a:rPr>
              <a:t>P </a:t>
            </a:r>
            <a:r>
              <a:rPr lang="en-GB" altLang="en-US">
                <a:latin typeface="Arial" panose="020B0604020202020204" pitchFamily="34" charset="0"/>
                <a:ea typeface="msgothic" charset="0"/>
                <a:cs typeface="msgothic" charset="0"/>
              </a:rPr>
              <a:t>values are shown [log-rank (Mantel-Cox) analysis].</a:t>
            </a:r>
          </a:p>
        </p:txBody>
      </p:sp>
    </p:spTree>
    <p:extLst>
      <p:ext uri="{BB962C8B-B14F-4D97-AF65-F5344CB8AC3E}">
        <p14:creationId xmlns:p14="http://schemas.microsoft.com/office/powerpoint/2010/main" val="2735926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D7C36529-87F3-A74B-9B07-4C62A99FC6FF}"/>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24EAB355-8809-0C4E-AEBB-425B434A3B3F}"/>
              </a:ext>
            </a:extLst>
          </p:cNvPr>
          <p:cNvSpPr txBox="1">
            <a:spLocks noGrp="1" noChangeArrowheads="1"/>
          </p:cNvSpPr>
          <p:nvPr>
            <p:ph type="body"/>
          </p:nvPr>
        </p:nvSpPr>
        <p:spPr bwMode="auto">
          <a:xfrm>
            <a:off x="1185863" y="4787900"/>
            <a:ext cx="5407025" cy="560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Metagenomic analysis of fecal samples predicts response at 3 months of PD-1 mAb treatment in cancer patients. (</a:t>
            </a:r>
            <a:r>
              <a:rPr lang="en-GB" altLang="en-US" sz="1400" b="1">
                <a:latin typeface="Arial" panose="020B0604020202020204" pitchFamily="34" charset="0"/>
                <a:ea typeface="msgothic" charset="0"/>
                <a:cs typeface="msgothic" charset="0"/>
              </a:rPr>
              <a:t>A</a:t>
            </a:r>
            <a:r>
              <a:rPr lang="en-GB" altLang="en-US">
                <a:latin typeface="Arial" panose="020B0604020202020204" pitchFamily="34" charset="0"/>
                <a:ea typeface="msgothic" charset="0"/>
                <a:cs typeface="msgothic" charset="0"/>
              </a:rPr>
              <a:t>) Shotgun sequencing of fecal samples at diagnosis with representation of gene and MGS counts for all cancer patients according to clinical outcome (PFS at 6 months). Data are means ± SEM of counts for patients experiencing PFS shorter or longer than 6 months. Gene or MGS richness did not predict PFS at 3 months. (</a:t>
            </a:r>
            <a:r>
              <a:rPr lang="en-GB" altLang="en-US" sz="1400" b="1">
                <a:latin typeface="Arial" panose="020B0604020202020204" pitchFamily="34" charset="0"/>
                <a:ea typeface="msgothic" charset="0"/>
                <a:cs typeface="msgothic" charset="0"/>
              </a:rPr>
              <a:t>B</a:t>
            </a:r>
            <a:r>
              <a:rPr lang="en-GB" altLang="en-US">
                <a:latin typeface="Arial" panose="020B0604020202020204" pitchFamily="34" charset="0"/>
                <a:ea typeface="msgothic" charset="0"/>
                <a:cs typeface="msgothic" charset="0"/>
              </a:rPr>
              <a:t> and </a:t>
            </a:r>
            <a:r>
              <a:rPr lang="en-GB" altLang="en-US" sz="1400" b="1">
                <a:latin typeface="Arial" panose="020B0604020202020204" pitchFamily="34" charset="0"/>
                <a:ea typeface="msgothic" charset="0"/>
                <a:cs typeface="msgothic" charset="0"/>
              </a:rPr>
              <a:t>C</a:t>
            </a:r>
            <a:r>
              <a:rPr lang="en-GB" altLang="en-US">
                <a:latin typeface="Arial" panose="020B0604020202020204" pitchFamily="34" charset="0"/>
                <a:ea typeface="msgothic" charset="0"/>
                <a:cs typeface="msgothic" charset="0"/>
              </a:rPr>
              <a:t>) Shotgun sequencing of fecal samples at diagnosis with representation of the relative abundance of each MGS in responders (R) (partial response or stable disease) over nonresponders (NR) (progression or death) defined using the best clinical response according to RECIST1.1 criteria (B) or PFS at 3 months (C) and the corresponding </a:t>
            </a:r>
            <a:r>
              <a:rPr lang="en-GB" altLang="en-US" i="1">
                <a:latin typeface="Arial" panose="020B0604020202020204" pitchFamily="34" charset="0"/>
                <a:ea typeface="msgothic" charset="0"/>
                <a:cs typeface="msgothic" charset="0"/>
              </a:rPr>
              <a:t>P </a:t>
            </a:r>
            <a:r>
              <a:rPr lang="en-GB" altLang="en-US">
                <a:latin typeface="Arial" panose="020B0604020202020204" pitchFamily="34" charset="0"/>
                <a:ea typeface="msgothic" charset="0"/>
                <a:cs typeface="msgothic" charset="0"/>
              </a:rPr>
              <a:t>value on the entire cohort of </a:t>
            </a:r>
            <a:r>
              <a:rPr lang="en-GB" altLang="en-US" i="1">
                <a:latin typeface="Arial" panose="020B0604020202020204" pitchFamily="34" charset="0"/>
                <a:ea typeface="msgothic" charset="0"/>
                <a:cs typeface="msgothic" charset="0"/>
              </a:rPr>
              <a:t>n</a:t>
            </a:r>
            <a:r>
              <a:rPr lang="en-GB" altLang="en-US">
                <a:latin typeface="Arial" panose="020B0604020202020204" pitchFamily="34" charset="0"/>
                <a:ea typeface="msgothic" charset="0"/>
                <a:cs typeface="msgothic" charset="0"/>
              </a:rPr>
              <a:t> = 100 (60 NSCLC and 40 RCC) patients (B) and excluding those who took ATB (C) (fig. S5B), </a:t>
            </a:r>
            <a:r>
              <a:rPr lang="en-GB" altLang="en-US" i="1">
                <a:latin typeface="Arial" panose="020B0604020202020204" pitchFamily="34" charset="0"/>
                <a:ea typeface="msgothic" charset="0"/>
                <a:cs typeface="msgothic" charset="0"/>
              </a:rPr>
              <a:t>n</a:t>
            </a:r>
            <a:r>
              <a:rPr lang="en-GB" altLang="en-US">
                <a:latin typeface="Arial" panose="020B0604020202020204" pitchFamily="34" charset="0"/>
                <a:ea typeface="msgothic" charset="0"/>
                <a:cs typeface="msgothic" charset="0"/>
              </a:rPr>
              <a:t> = 78 (42 R, 36 NR); see also fig. S5A for all patients. T0 samples were analyzed; when not available, T1 specimens were used, as there was no statistical difference between T0 and T1 (fig. S3A). (</a:t>
            </a:r>
            <a:r>
              <a:rPr lang="en-GB" altLang="en-US" sz="1400" b="1">
                <a:latin typeface="Arial" panose="020B0604020202020204" pitchFamily="34" charset="0"/>
                <a:ea typeface="msgothic" charset="0"/>
                <a:cs typeface="msgothic" charset="0"/>
              </a:rPr>
              <a:t>D</a:t>
            </a:r>
            <a:r>
              <a:rPr lang="en-GB" altLang="en-US">
                <a:latin typeface="Arial" panose="020B0604020202020204" pitchFamily="34" charset="0"/>
                <a:ea typeface="msgothic" charset="0"/>
                <a:cs typeface="msgothic" charset="0"/>
              </a:rPr>
              <a:t>) Frequency of patients with detectable </a:t>
            </a:r>
            <a:r>
              <a:rPr lang="en-GB" altLang="en-US" i="1">
                <a:latin typeface="Arial" panose="020B0604020202020204" pitchFamily="34" charset="0"/>
                <a:ea typeface="msgothic" charset="0"/>
                <a:cs typeface="msgothic" charset="0"/>
              </a:rPr>
              <a:t>A. muciniphila</a:t>
            </a:r>
            <a:r>
              <a:rPr lang="en-GB" altLang="en-US">
                <a:latin typeface="Arial" panose="020B0604020202020204" pitchFamily="34" charset="0"/>
                <a:ea typeface="msgothic" charset="0"/>
                <a:cs typeface="msgothic" charset="0"/>
              </a:rPr>
              <a:t> in their feces according to PR (partial response), SD (stable disease), or PD (progressive disease) clinical status, as assessed by metagenomics and analyzed by Cochran-Armitage test. (</a:t>
            </a:r>
            <a:r>
              <a:rPr lang="en-GB" altLang="en-US" sz="1400" b="1">
                <a:latin typeface="Arial" panose="020B0604020202020204" pitchFamily="34" charset="0"/>
                <a:ea typeface="msgothic" charset="0"/>
                <a:cs typeface="msgothic" charset="0"/>
              </a:rPr>
              <a:t>E</a:t>
            </a:r>
            <a:r>
              <a:rPr lang="en-GB" altLang="en-US">
                <a:latin typeface="Arial" panose="020B0604020202020204" pitchFamily="34" charset="0"/>
                <a:ea typeface="msgothic" charset="0"/>
                <a:cs typeface="msgothic" charset="0"/>
              </a:rPr>
              <a:t> and </a:t>
            </a:r>
            <a:r>
              <a:rPr lang="en-GB" altLang="en-US" sz="1400" b="1">
                <a:latin typeface="Arial" panose="020B0604020202020204" pitchFamily="34" charset="0"/>
                <a:ea typeface="msgothic" charset="0"/>
                <a:cs typeface="msgothic" charset="0"/>
              </a:rPr>
              <a:t>F</a:t>
            </a:r>
            <a:r>
              <a:rPr lang="en-GB" altLang="en-US">
                <a:latin typeface="Arial" panose="020B0604020202020204" pitchFamily="34" charset="0"/>
                <a:ea typeface="msgothic" charset="0"/>
                <a:cs typeface="msgothic" charset="0"/>
              </a:rPr>
              <a:t>) Circulating memory T cell immune responses directed against commensals detected during PD-1 blockade and evaluation of the time to progression. (E) Heat map of the </a:t>
            </a:r>
            <a:r>
              <a:rPr lang="en-GB" altLang="en-US" i="1">
                <a:latin typeface="Arial" panose="020B0604020202020204" pitchFamily="34" charset="0"/>
                <a:ea typeface="msgothic" charset="0"/>
                <a:cs typeface="msgothic" charset="0"/>
              </a:rPr>
              <a:t>P </a:t>
            </a:r>
            <a:r>
              <a:rPr lang="en-GB" altLang="en-US">
                <a:latin typeface="Arial" panose="020B0604020202020204" pitchFamily="34" charset="0"/>
                <a:ea typeface="msgothic" charset="0"/>
                <a:cs typeface="msgothic" charset="0"/>
              </a:rPr>
              <a:t>values for each cytokine and each commensal, segregating NSCLC+RCC patients’ PFS according to the median value of cytokine production of the whole cohort. Significant </a:t>
            </a:r>
            <a:r>
              <a:rPr lang="en-GB" altLang="en-US" i="1">
                <a:latin typeface="Arial" panose="020B0604020202020204" pitchFamily="34" charset="0"/>
                <a:ea typeface="msgothic" charset="0"/>
                <a:cs typeface="msgothic" charset="0"/>
              </a:rPr>
              <a:t>P</a:t>
            </a:r>
            <a:r>
              <a:rPr lang="en-GB" altLang="en-US">
                <a:latin typeface="Arial" panose="020B0604020202020204" pitchFamily="34" charset="0"/>
                <a:ea typeface="msgothic" charset="0"/>
                <a:cs typeface="msgothic" charset="0"/>
              </a:rPr>
              <a:t> values (&lt;0.05, Student </a:t>
            </a:r>
            <a:r>
              <a:rPr lang="en-GB" altLang="en-US" i="1">
                <a:latin typeface="Arial" panose="020B0604020202020204" pitchFamily="34" charset="0"/>
                <a:ea typeface="msgothic" charset="0"/>
                <a:cs typeface="msgothic" charset="0"/>
              </a:rPr>
              <a:t>t</a:t>
            </a:r>
            <a:r>
              <a:rPr lang="en-GB" altLang="en-US">
                <a:latin typeface="Arial" panose="020B0604020202020204" pitchFamily="34" charset="0"/>
                <a:ea typeface="msgothic" charset="0"/>
                <a:cs typeface="msgothic" charset="0"/>
              </a:rPr>
              <a:t> test) are indicated with an asterisk for the relevant commensals. (F) Univariate analysis and Kaplan-Meier curves showing PFS for peripheral blood memory Th1 and Tc1 immune responses directed against </a:t>
            </a:r>
            <a:r>
              <a:rPr lang="en-GB" altLang="en-US" i="1">
                <a:latin typeface="Arial" panose="020B0604020202020204" pitchFamily="34" charset="0"/>
                <a:ea typeface="msgothic" charset="0"/>
                <a:cs typeface="msgothic" charset="0"/>
              </a:rPr>
              <a:t>A. muciniphila and E. hirae</a:t>
            </a:r>
            <a:r>
              <a:rPr lang="en-GB" altLang="en-US">
                <a:latin typeface="Arial" panose="020B0604020202020204" pitchFamily="34" charset="0"/>
                <a:ea typeface="msgothic" charset="0"/>
                <a:cs typeface="msgothic" charset="0"/>
              </a:rPr>
              <a:t> 13144, respectively. See fig. S9 for PFS curves for nonspecific T cell receptor–driven cytokine release. (</a:t>
            </a:r>
            <a:r>
              <a:rPr lang="en-GB" altLang="en-US" sz="1400" b="1">
                <a:latin typeface="Arial" panose="020B0604020202020204" pitchFamily="34" charset="0"/>
                <a:ea typeface="msgothic" charset="0"/>
                <a:cs typeface="msgothic" charset="0"/>
              </a:rPr>
              <a:t>G</a:t>
            </a:r>
            <a:r>
              <a:rPr lang="en-GB" altLang="en-US">
                <a:latin typeface="Arial" panose="020B0604020202020204" pitchFamily="34" charset="0"/>
                <a:ea typeface="msgothic" charset="0"/>
                <a:cs typeface="msgothic" charset="0"/>
              </a:rPr>
              <a:t>) Culturomics-based analyses of fecal samples in 16 R and 16 NR NSCLC patients (defined as the best clinical outcome) before therapy, each commensal colony having been identified by mass spectrometry. Colored bars show relative frequencies of each commensal in all fecal cultures in R over NR patients, with </a:t>
            </a:r>
            <a:r>
              <a:rPr lang="en-GB" altLang="en-US" i="1">
                <a:latin typeface="Arial" panose="020B0604020202020204" pitchFamily="34" charset="0"/>
                <a:ea typeface="msgothic" charset="0"/>
                <a:cs typeface="msgothic" charset="0"/>
              </a:rPr>
              <a:t>P </a:t>
            </a:r>
            <a:r>
              <a:rPr lang="en-GB" altLang="en-US">
                <a:latin typeface="Arial" panose="020B0604020202020204" pitchFamily="34" charset="0"/>
                <a:ea typeface="msgothic" charset="0"/>
                <a:cs typeface="msgothic" charset="0"/>
              </a:rPr>
              <a:t>values of the difference shown at the right.</a:t>
            </a:r>
          </a:p>
        </p:txBody>
      </p:sp>
    </p:spTree>
    <p:extLst>
      <p:ext uri="{BB962C8B-B14F-4D97-AF65-F5344CB8AC3E}">
        <p14:creationId xmlns:p14="http://schemas.microsoft.com/office/powerpoint/2010/main" val="3903381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7097EC64-C30A-7541-9E78-4D126EA24C0F}"/>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0105F8D6-6FFB-5D44-84AE-B10ED218EDE2}"/>
              </a:ext>
            </a:extLst>
          </p:cNvPr>
          <p:cNvSpPr txBox="1">
            <a:spLocks noGrp="1" noChangeArrowheads="1"/>
          </p:cNvSpPr>
          <p:nvPr>
            <p:ph type="body"/>
          </p:nvPr>
        </p:nvSpPr>
        <p:spPr bwMode="auto">
          <a:xfrm>
            <a:off x="1185863" y="4787900"/>
            <a:ext cx="5407025" cy="3979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Fecal microbiota transplantation (FMT) of stool samples from NSCLC and RCC patients into mice dictates outcome after PD-1 blockade. (</a:t>
            </a:r>
            <a:r>
              <a:rPr lang="en-GB" altLang="en-US" sz="1400" b="1">
                <a:latin typeface="Arial" panose="020B0604020202020204" pitchFamily="34" charset="0"/>
                <a:ea typeface="msgothic" charset="0"/>
                <a:cs typeface="msgothic" charset="0"/>
              </a:rPr>
              <a:t>A</a:t>
            </a:r>
            <a:r>
              <a:rPr lang="en-GB" altLang="en-US">
                <a:latin typeface="Arial" panose="020B0604020202020204" pitchFamily="34" charset="0"/>
                <a:ea typeface="msgothic" charset="0"/>
                <a:cs typeface="msgothic" charset="0"/>
              </a:rPr>
              <a:t>) Experimental setting: FMT was performed in germ-free recipients or after 3 days of ATB in SPF mice. Two weeks later, MCA-205 sarcoma cells were inoculated and PD-1 mAb was injected intraperitoneally every 3 days starting on D+5. (</a:t>
            </a:r>
            <a:r>
              <a:rPr lang="en-GB" altLang="en-US" sz="1400" b="1">
                <a:latin typeface="Arial" panose="020B0604020202020204" pitchFamily="34" charset="0"/>
                <a:ea typeface="msgothic" charset="0"/>
                <a:cs typeface="msgothic" charset="0"/>
              </a:rPr>
              <a:t>B</a:t>
            </a:r>
            <a:r>
              <a:rPr lang="en-GB" altLang="en-US">
                <a:latin typeface="Arial" panose="020B0604020202020204" pitchFamily="34" charset="0"/>
                <a:ea typeface="msgothic" charset="0"/>
                <a:cs typeface="msgothic" charset="0"/>
              </a:rPr>
              <a:t>) Representative MCA-205 tumor growth curves after FMT from NSCLC patients into germ-free (left) or ATB-treated mice (right) during therapy with PD-1 mAb. (</a:t>
            </a:r>
            <a:r>
              <a:rPr lang="en-GB" altLang="en-US" sz="1400" b="1">
                <a:latin typeface="Arial" panose="020B0604020202020204" pitchFamily="34" charset="0"/>
                <a:ea typeface="msgothic" charset="0"/>
                <a:cs typeface="msgothic" charset="0"/>
              </a:rPr>
              <a:t>C</a:t>
            </a:r>
            <a:r>
              <a:rPr lang="en-GB" altLang="en-US">
                <a:latin typeface="Arial" panose="020B0604020202020204" pitchFamily="34" charset="0"/>
                <a:ea typeface="msgothic" charset="0"/>
                <a:cs typeface="msgothic" charset="0"/>
              </a:rPr>
              <a:t>) Means ± SEM of tumor sizes after Iso Ctrl mAb (left) or after PD1 mAb (center and right) in MCA-205–bearing, SPF-reared mice treated with ATB and then receiving FMT from eight NSCLC patients (</a:t>
            </a:r>
            <a:r>
              <a:rPr lang="en-GB" altLang="en-US" i="1">
                <a:latin typeface="Arial" panose="020B0604020202020204" pitchFamily="34" charset="0"/>
                <a:ea typeface="msgothic" charset="0"/>
                <a:cs typeface="msgothic" charset="0"/>
              </a:rPr>
              <a:t>n</a:t>
            </a:r>
            <a:r>
              <a:rPr lang="en-GB" altLang="en-US">
                <a:latin typeface="Arial" panose="020B0604020202020204" pitchFamily="34" charset="0"/>
                <a:ea typeface="msgothic" charset="0"/>
                <a:cs typeface="msgothic" charset="0"/>
              </a:rPr>
              <a:t> = 4 NR, </a:t>
            </a:r>
            <a:r>
              <a:rPr lang="en-GB" altLang="en-US" i="1">
                <a:latin typeface="Arial" panose="020B0604020202020204" pitchFamily="34" charset="0"/>
                <a:ea typeface="msgothic" charset="0"/>
                <a:cs typeface="msgothic" charset="0"/>
              </a:rPr>
              <a:t>n</a:t>
            </a:r>
            <a:r>
              <a:rPr lang="en-GB" altLang="en-US">
                <a:latin typeface="Arial" panose="020B0604020202020204" pitchFamily="34" charset="0"/>
                <a:ea typeface="msgothic" charset="0"/>
                <a:cs typeface="msgothic" charset="0"/>
              </a:rPr>
              <a:t> = 4 R) before PD1 mAb. Pooled data from all patients (left and center) or individual patients (right) are shown; each fecal sample was transferred into five mice per group. (</a:t>
            </a:r>
            <a:r>
              <a:rPr lang="en-GB" altLang="en-US" sz="1400" b="1">
                <a:latin typeface="Arial" panose="020B0604020202020204" pitchFamily="34" charset="0"/>
                <a:ea typeface="msgothic" charset="0"/>
                <a:cs typeface="msgothic" charset="0"/>
              </a:rPr>
              <a:t>D</a:t>
            </a:r>
            <a:r>
              <a:rPr lang="en-GB" altLang="en-US">
                <a:latin typeface="Arial" panose="020B0604020202020204" pitchFamily="34" charset="0"/>
                <a:ea typeface="msgothic" charset="0"/>
                <a:cs typeface="msgothic" charset="0"/>
              </a:rPr>
              <a:t> and </a:t>
            </a:r>
            <a:r>
              <a:rPr lang="en-GB" altLang="en-US" sz="1400" b="1">
                <a:latin typeface="Arial" panose="020B0604020202020204" pitchFamily="34" charset="0"/>
                <a:ea typeface="msgothic" charset="0"/>
                <a:cs typeface="msgothic" charset="0"/>
              </a:rPr>
              <a:t>E</a:t>
            </a:r>
            <a:r>
              <a:rPr lang="en-GB" altLang="en-US">
                <a:latin typeface="Arial" panose="020B0604020202020204" pitchFamily="34" charset="0"/>
                <a:ea typeface="msgothic" charset="0"/>
                <a:cs typeface="msgothic" charset="0"/>
              </a:rPr>
              <a:t>) Flow cytometry analysis of CXCR3 (D) or PD-L1 (E) expression on tumor-infiltrating lymphocytes (TILs) (D) or CD3</a:t>
            </a:r>
            <a:r>
              <a:rPr lang="en-GB" altLang="en-US" baseline="33000">
                <a:latin typeface="Arial" panose="020B0604020202020204" pitchFamily="34" charset="0"/>
                <a:ea typeface="msgothic" charset="0"/>
                <a:cs typeface="msgothic" charset="0"/>
              </a:rPr>
              <a:t>+</a:t>
            </a:r>
            <a:r>
              <a:rPr lang="en-GB" altLang="en-US">
                <a:latin typeface="Arial" panose="020B0604020202020204" pitchFamily="34" charset="0"/>
                <a:ea typeface="msgothic" charset="0"/>
                <a:cs typeface="msgothic" charset="0"/>
              </a:rPr>
              <a:t>CD4</a:t>
            </a:r>
            <a:r>
              <a:rPr lang="en-GB" altLang="en-US" baseline="33000">
                <a:latin typeface="Arial" panose="020B0604020202020204" pitchFamily="34" charset="0"/>
                <a:ea typeface="msgothic" charset="0"/>
                <a:cs typeface="msgothic" charset="0"/>
              </a:rPr>
              <a:t>+</a:t>
            </a:r>
            <a:r>
              <a:rPr lang="en-GB" altLang="en-US">
                <a:latin typeface="Arial" panose="020B0604020202020204" pitchFamily="34" charset="0"/>
                <a:ea typeface="msgothic" charset="0"/>
                <a:cs typeface="msgothic" charset="0"/>
              </a:rPr>
              <a:t> splenocytes (E) in 38 and 80 animals, respectively, analyzed at killing times corresponding to those in (C). (</a:t>
            </a:r>
            <a:r>
              <a:rPr lang="en-GB" altLang="en-US" sz="1400" b="1">
                <a:latin typeface="Arial" panose="020B0604020202020204" pitchFamily="34" charset="0"/>
                <a:ea typeface="msgothic" charset="0"/>
                <a:cs typeface="msgothic" charset="0"/>
              </a:rPr>
              <a:t>F</a:t>
            </a:r>
            <a:r>
              <a:rPr lang="en-GB" altLang="en-US">
                <a:latin typeface="Arial" panose="020B0604020202020204" pitchFamily="34" charset="0"/>
                <a:ea typeface="msgothic" charset="0"/>
                <a:cs typeface="msgothic" charset="0"/>
              </a:rPr>
              <a:t>) Monitoring of RENCA progression via bioluminescence imaging of luciferase activity in ATB-treated mice (</a:t>
            </a:r>
            <a:r>
              <a:rPr lang="en-GB" altLang="en-US" i="1">
                <a:latin typeface="Arial" panose="020B0604020202020204" pitchFamily="34" charset="0"/>
                <a:ea typeface="msgothic" charset="0"/>
                <a:cs typeface="msgothic" charset="0"/>
              </a:rPr>
              <a:t>n</a:t>
            </a:r>
            <a:r>
              <a:rPr lang="en-GB" altLang="en-US">
                <a:latin typeface="Arial" panose="020B0604020202020204" pitchFamily="34" charset="0"/>
                <a:ea typeface="msgothic" charset="0"/>
                <a:cs typeface="msgothic" charset="0"/>
              </a:rPr>
              <a:t> = 133) after FMT with feces from three R and four NR RCC patients and treated with a combination of PD-1 and CTLA-4 mAbs. All experiments included five to seven mice per group and were performed at least twice in similar conditions yielding similar results. Data are means ± SEM. *</a:t>
            </a:r>
            <a:r>
              <a:rPr lang="en-GB" altLang="en-US" i="1">
                <a:latin typeface="Arial" panose="020B0604020202020204" pitchFamily="34" charset="0"/>
                <a:ea typeface="msgothic" charset="0"/>
                <a:cs typeface="msgothic" charset="0"/>
              </a:rPr>
              <a:t>P</a:t>
            </a:r>
            <a:r>
              <a:rPr lang="en-GB" altLang="en-US">
                <a:latin typeface="Arial" panose="020B0604020202020204" pitchFamily="34" charset="0"/>
                <a:ea typeface="msgothic" charset="0"/>
                <a:cs typeface="msgothic" charset="0"/>
              </a:rPr>
              <a:t> &lt; 0.05, **</a:t>
            </a:r>
            <a:r>
              <a:rPr lang="en-GB" altLang="en-US" i="1">
                <a:latin typeface="Arial" panose="020B0604020202020204" pitchFamily="34" charset="0"/>
                <a:ea typeface="msgothic" charset="0"/>
                <a:cs typeface="msgothic" charset="0"/>
              </a:rPr>
              <a:t>P</a:t>
            </a:r>
            <a:r>
              <a:rPr lang="en-GB" altLang="en-US">
                <a:latin typeface="Arial" panose="020B0604020202020204" pitchFamily="34" charset="0"/>
                <a:ea typeface="msgothic" charset="0"/>
                <a:cs typeface="msgothic" charset="0"/>
              </a:rPr>
              <a:t> &lt; 0.01, ***</a:t>
            </a:r>
            <a:r>
              <a:rPr lang="en-GB" altLang="en-US" i="1">
                <a:latin typeface="Arial" panose="020B0604020202020204" pitchFamily="34" charset="0"/>
                <a:ea typeface="msgothic" charset="0"/>
                <a:cs typeface="msgothic" charset="0"/>
              </a:rPr>
              <a:t>P</a:t>
            </a:r>
            <a:r>
              <a:rPr lang="en-GB" altLang="en-US">
                <a:latin typeface="Arial" panose="020B0604020202020204" pitchFamily="34" charset="0"/>
                <a:ea typeface="msgothic" charset="0"/>
                <a:cs typeface="msgothic" charset="0"/>
              </a:rPr>
              <a:t> &lt; 0.001 (ANOVA and Student </a:t>
            </a:r>
            <a:r>
              <a:rPr lang="en-GB" altLang="en-US" i="1">
                <a:latin typeface="Arial" panose="020B0604020202020204" pitchFamily="34" charset="0"/>
                <a:ea typeface="msgothic" charset="0"/>
                <a:cs typeface="msgothic" charset="0"/>
              </a:rPr>
              <a:t>t</a:t>
            </a:r>
            <a:r>
              <a:rPr lang="en-GB" altLang="en-US">
                <a:latin typeface="Arial" panose="020B0604020202020204" pitchFamily="34" charset="0"/>
                <a:ea typeface="msgothic" charset="0"/>
                <a:cs typeface="msgothic" charset="0"/>
              </a:rPr>
              <a:t> test). Dx, last IVIS (bioluminescent imaging) measurement; D0, day of randomization.</a:t>
            </a:r>
          </a:p>
        </p:txBody>
      </p:sp>
    </p:spTree>
    <p:extLst>
      <p:ext uri="{BB962C8B-B14F-4D97-AF65-F5344CB8AC3E}">
        <p14:creationId xmlns:p14="http://schemas.microsoft.com/office/powerpoint/2010/main" val="2201002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2FD7EE-8546-1344-8955-A42668FCC8BB}" type="slidenum">
              <a:rPr lang="en-US" sz="1200"/>
              <a:pPr eaLnBrk="1" hangingPunct="1"/>
              <a:t>8</a:t>
            </a:fld>
            <a:endParaRPr lang="en-US" sz="1200"/>
          </a:p>
        </p:txBody>
      </p:sp>
      <p:sp>
        <p:nvSpPr>
          <p:cNvPr id="86018" name="Rectangle 2"/>
          <p:cNvSpPr>
            <a:spLocks noGrp="1" noRot="1" noChangeAspect="1" noChangeArrowheads="1"/>
          </p:cNvSpPr>
          <p:nvPr>
            <p:ph type="sldImg"/>
          </p:nvPr>
        </p:nvSpPr>
        <p:spPr bwMode="auto">
          <a:xfrm>
            <a:off x="1143000" y="685800"/>
            <a:ext cx="4572000" cy="34290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86019"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534EB4D2-6482-C742-8C5F-83C717D3106A}"/>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1C0EC556-A61C-1040-A14D-BC75F32A21C4}"/>
              </a:ext>
            </a:extLst>
          </p:cNvPr>
          <p:cNvSpPr txBox="1">
            <a:spLocks noGrp="1" noChangeArrowheads="1"/>
          </p:cNvSpPr>
          <p:nvPr>
            <p:ph type="body"/>
          </p:nvPr>
        </p:nvSpPr>
        <p:spPr bwMode="auto">
          <a:xfrm>
            <a:off x="1185863" y="4787900"/>
            <a:ext cx="5407025" cy="49434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Biological importance of </a:t>
            </a:r>
            <a:r>
              <a:rPr lang="en-GB" altLang="en-US" i="1">
                <a:latin typeface="Arial" panose="020B0604020202020204" pitchFamily="34" charset="0"/>
                <a:ea typeface="msgothic" charset="0"/>
                <a:cs typeface="msgothic" charset="0"/>
              </a:rPr>
              <a:t>A. muciniphila</a:t>
            </a:r>
            <a:r>
              <a:rPr lang="en-GB" altLang="en-US">
                <a:latin typeface="Arial" panose="020B0604020202020204" pitchFamily="34" charset="0"/>
                <a:ea typeface="msgothic" charset="0"/>
                <a:cs typeface="msgothic" charset="0"/>
              </a:rPr>
              <a:t> during anticancer PD-1 blockade treatment. (</a:t>
            </a:r>
            <a:r>
              <a:rPr lang="en-GB" altLang="en-US" sz="1400" b="1">
                <a:latin typeface="Arial" panose="020B0604020202020204" pitchFamily="34" charset="0"/>
                <a:ea typeface="msgothic" charset="0"/>
                <a:cs typeface="msgothic" charset="0"/>
              </a:rPr>
              <a:t>A</a:t>
            </a:r>
            <a:r>
              <a:rPr lang="en-GB" altLang="en-US">
                <a:latin typeface="Arial" panose="020B0604020202020204" pitchFamily="34" charset="0"/>
                <a:ea typeface="msgothic" charset="0"/>
                <a:cs typeface="msgothic" charset="0"/>
              </a:rPr>
              <a:t> and </a:t>
            </a:r>
            <a:r>
              <a:rPr lang="en-GB" altLang="en-US" sz="1400" b="1">
                <a:latin typeface="Arial" panose="020B0604020202020204" pitchFamily="34" charset="0"/>
                <a:ea typeface="msgothic" charset="0"/>
                <a:cs typeface="msgothic" charset="0"/>
              </a:rPr>
              <a:t>B</a:t>
            </a:r>
            <a:r>
              <a:rPr lang="en-GB" altLang="en-US">
                <a:latin typeface="Arial" panose="020B0604020202020204" pitchFamily="34" charset="0"/>
                <a:ea typeface="msgothic" charset="0"/>
                <a:cs typeface="msgothic" charset="0"/>
              </a:rPr>
              <a:t>) ATB-induced dysbiosis was restored by oral administration of </a:t>
            </a:r>
            <a:r>
              <a:rPr lang="en-GB" altLang="en-US" i="1">
                <a:latin typeface="Arial" panose="020B0604020202020204" pitchFamily="34" charset="0"/>
                <a:ea typeface="msgothic" charset="0"/>
                <a:cs typeface="msgothic" charset="0"/>
              </a:rPr>
              <a:t>A. muciniphila </a:t>
            </a:r>
            <a:r>
              <a:rPr lang="en-GB" altLang="en-US">
                <a:latin typeface="Arial" panose="020B0604020202020204" pitchFamily="34" charset="0"/>
                <a:ea typeface="msgothic" charset="0"/>
                <a:cs typeface="msgothic" charset="0"/>
              </a:rPr>
              <a:t>(</a:t>
            </a:r>
            <a:r>
              <a:rPr lang="en-GB" altLang="en-US" i="1">
                <a:latin typeface="Arial" panose="020B0604020202020204" pitchFamily="34" charset="0"/>
                <a:ea typeface="msgothic" charset="0"/>
                <a:cs typeface="msgothic" charset="0"/>
              </a:rPr>
              <a:t>Akkermansia</a:t>
            </a:r>
            <a:r>
              <a:rPr lang="en-GB" altLang="en-US">
                <a:latin typeface="Arial" panose="020B0604020202020204" pitchFamily="34" charset="0"/>
                <a:ea typeface="msgothic" charset="0"/>
                <a:cs typeface="msgothic" charset="0"/>
              </a:rPr>
              <a:t>) alone or combined with </a:t>
            </a:r>
            <a:r>
              <a:rPr lang="en-GB" altLang="en-US" i="1">
                <a:latin typeface="Arial" panose="020B0604020202020204" pitchFamily="34" charset="0"/>
                <a:ea typeface="msgothic" charset="0"/>
                <a:cs typeface="msgothic" charset="0"/>
              </a:rPr>
              <a:t>Enterococcus hirae</a:t>
            </a:r>
            <a:r>
              <a:rPr lang="en-GB" altLang="en-US">
                <a:latin typeface="Arial" panose="020B0604020202020204" pitchFamily="34" charset="0"/>
                <a:ea typeface="msgothic" charset="0"/>
                <a:cs typeface="msgothic" charset="0"/>
              </a:rPr>
              <a:t> 13144 (</a:t>
            </a:r>
            <a:r>
              <a:rPr lang="en-GB" altLang="en-US" i="1">
                <a:latin typeface="Arial" panose="020B0604020202020204" pitchFamily="34" charset="0"/>
                <a:ea typeface="msgothic" charset="0"/>
                <a:cs typeface="msgothic" charset="0"/>
              </a:rPr>
              <a:t>E. hirae</a:t>
            </a:r>
            <a:r>
              <a:rPr lang="en-GB" altLang="en-US">
                <a:latin typeface="Arial" panose="020B0604020202020204" pitchFamily="34" charset="0"/>
                <a:ea typeface="msgothic" charset="0"/>
                <a:cs typeface="msgothic" charset="0"/>
              </a:rPr>
              <a:t>) to recipient mice receiving PD-1 mAb. Commensals and PD-1 mAb regimens were administered five times every 3 days against RET melanomas (A) and four times in luciferase-expressing orthotopic LLC non–small cell lung cancers treated, or not, with radiotherapy plus PD-1 mAb (B). (</a:t>
            </a:r>
            <a:r>
              <a:rPr lang="en-GB" altLang="en-US" sz="1400" b="1">
                <a:latin typeface="Arial" panose="020B0604020202020204" pitchFamily="34" charset="0"/>
                <a:ea typeface="msgothic" charset="0"/>
                <a:cs typeface="msgothic" charset="0"/>
              </a:rPr>
              <a:t>C</a:t>
            </a:r>
            <a:r>
              <a:rPr lang="en-GB" altLang="en-US">
                <a:latin typeface="Arial" panose="020B0604020202020204" pitchFamily="34" charset="0"/>
                <a:ea typeface="msgothic" charset="0"/>
                <a:cs typeface="msgothic" charset="0"/>
              </a:rPr>
              <a:t>) Means ± SEM of tumor sizes at time of killing in mice exhibiting NR FMT-induced dysbiosis and compensated with </a:t>
            </a:r>
            <a:r>
              <a:rPr lang="en-GB" altLang="en-US" i="1">
                <a:latin typeface="Arial" panose="020B0604020202020204" pitchFamily="34" charset="0"/>
                <a:ea typeface="msgothic" charset="0"/>
                <a:cs typeface="msgothic" charset="0"/>
              </a:rPr>
              <a:t>A. muciniphila</a:t>
            </a:r>
            <a:r>
              <a:rPr lang="en-GB" altLang="en-US">
                <a:latin typeface="Arial" panose="020B0604020202020204" pitchFamily="34" charset="0"/>
                <a:ea typeface="msgothic" charset="0"/>
                <a:cs typeface="msgothic" charset="0"/>
              </a:rPr>
              <a:t> alone or combined with </a:t>
            </a:r>
            <a:r>
              <a:rPr lang="en-GB" altLang="en-US" i="1">
                <a:latin typeface="Arial" panose="020B0604020202020204" pitchFamily="34" charset="0"/>
                <a:ea typeface="msgothic" charset="0"/>
                <a:cs typeface="msgothic" charset="0"/>
              </a:rPr>
              <a:t>E. hirae</a:t>
            </a:r>
            <a:r>
              <a:rPr lang="en-GB" altLang="en-US">
                <a:latin typeface="Arial" panose="020B0604020202020204" pitchFamily="34" charset="0"/>
                <a:ea typeface="msgothic" charset="0"/>
                <a:cs typeface="msgothic" charset="0"/>
              </a:rPr>
              <a:t> (also refer to fig. S12) or control bacteria (fig. S13) during PD-1 mAb–based therapy. Each color represents one NR donor of feces transferred into five mice per group. (</a:t>
            </a:r>
            <a:r>
              <a:rPr lang="en-GB" altLang="en-US" sz="1400" b="1">
                <a:latin typeface="Arial" panose="020B0604020202020204" pitchFamily="34" charset="0"/>
                <a:ea typeface="msgothic" charset="0"/>
                <a:cs typeface="msgothic" charset="0"/>
              </a:rPr>
              <a:t>D</a:t>
            </a:r>
            <a:r>
              <a:rPr lang="en-GB" altLang="en-US">
                <a:latin typeface="Arial" panose="020B0604020202020204" pitchFamily="34" charset="0"/>
                <a:ea typeface="msgothic" charset="0"/>
                <a:cs typeface="msgothic" charset="0"/>
              </a:rPr>
              <a:t> and </a:t>
            </a:r>
            <a:r>
              <a:rPr lang="en-GB" altLang="en-US" sz="1400" b="1">
                <a:latin typeface="Arial" panose="020B0604020202020204" pitchFamily="34" charset="0"/>
                <a:ea typeface="msgothic" charset="0"/>
                <a:cs typeface="msgothic" charset="0"/>
              </a:rPr>
              <a:t>E</a:t>
            </a:r>
            <a:r>
              <a:rPr lang="en-GB" altLang="en-US">
                <a:latin typeface="Arial" panose="020B0604020202020204" pitchFamily="34" charset="0"/>
                <a:ea typeface="msgothic" charset="0"/>
                <a:cs typeface="msgothic" charset="0"/>
              </a:rPr>
              <a:t>) Flow cytometry analysis of CCR9 and CXCR3 expression in mLN-residing CD4</a:t>
            </a:r>
            <a:r>
              <a:rPr lang="en-GB" altLang="en-US" baseline="33000">
                <a:latin typeface="Arial" panose="020B0604020202020204" pitchFamily="34" charset="0"/>
                <a:ea typeface="msgothic" charset="0"/>
                <a:cs typeface="msgothic" charset="0"/>
              </a:rPr>
              <a:t>+</a:t>
            </a:r>
            <a:r>
              <a:rPr lang="en-GB" altLang="en-US">
                <a:latin typeface="Arial" panose="020B0604020202020204" pitchFamily="34" charset="0"/>
                <a:ea typeface="msgothic" charset="0"/>
                <a:cs typeface="msgothic" charset="0"/>
              </a:rPr>
              <a:t> TCM at 48 hours (D) and at D+17 among the tumor-infiltrating lymphocytes (TILs) (E) after the first injection of PD-1 mAb in ATB-treated animals compensated with a mixture of </a:t>
            </a:r>
            <a:r>
              <a:rPr lang="en-GB" altLang="en-US" i="1">
                <a:latin typeface="Arial" panose="020B0604020202020204" pitchFamily="34" charset="0"/>
                <a:ea typeface="msgothic" charset="0"/>
                <a:cs typeface="msgothic" charset="0"/>
              </a:rPr>
              <a:t>A. muciniphila </a:t>
            </a:r>
            <a:r>
              <a:rPr lang="en-GB" altLang="en-US">
                <a:latin typeface="Arial" panose="020B0604020202020204" pitchFamily="34" charset="0"/>
                <a:ea typeface="msgothic" charset="0"/>
                <a:cs typeface="msgothic" charset="0"/>
              </a:rPr>
              <a:t>and</a:t>
            </a:r>
            <a:r>
              <a:rPr lang="en-GB" altLang="en-US" i="1">
                <a:latin typeface="Arial" panose="020B0604020202020204" pitchFamily="34" charset="0"/>
                <a:ea typeface="msgothic" charset="0"/>
                <a:cs typeface="msgothic" charset="0"/>
              </a:rPr>
              <a:t> E. hirae.</a:t>
            </a:r>
            <a:r>
              <a:rPr lang="en-GB" altLang="en-US">
                <a:latin typeface="Arial" panose="020B0604020202020204" pitchFamily="34" charset="0"/>
                <a:ea typeface="msgothic" charset="0"/>
                <a:cs typeface="msgothic" charset="0"/>
              </a:rPr>
              <a:t> Data are pooled from two independent experiments composed of five to seven mice per group; each symbol represents one mouse. (</a:t>
            </a:r>
            <a:r>
              <a:rPr lang="en-GB" altLang="en-US" sz="1400" b="1">
                <a:latin typeface="Arial" panose="020B0604020202020204" pitchFamily="34" charset="0"/>
                <a:ea typeface="msgothic" charset="0"/>
                <a:cs typeface="msgothic" charset="0"/>
              </a:rPr>
              <a:t>F</a:t>
            </a:r>
            <a:r>
              <a:rPr lang="en-GB" altLang="en-US">
                <a:latin typeface="Arial" panose="020B0604020202020204" pitchFamily="34" charset="0"/>
                <a:ea typeface="msgothic" charset="0"/>
                <a:cs typeface="msgothic" charset="0"/>
              </a:rPr>
              <a:t> and </a:t>
            </a:r>
            <a:r>
              <a:rPr lang="en-GB" altLang="en-US" sz="1400" b="1">
                <a:latin typeface="Arial" panose="020B0604020202020204" pitchFamily="34" charset="0"/>
                <a:ea typeface="msgothic" charset="0"/>
                <a:cs typeface="msgothic" charset="0"/>
              </a:rPr>
              <a:t>G</a:t>
            </a:r>
            <a:r>
              <a:rPr lang="en-GB" altLang="en-US">
                <a:latin typeface="Arial" panose="020B0604020202020204" pitchFamily="34" charset="0"/>
                <a:ea typeface="msgothic" charset="0"/>
                <a:cs typeface="msgothic" charset="0"/>
              </a:rPr>
              <a:t>) Immunohistochemical determination of CD4 and FoxP3 infiltrates in D+10-treated tumor beds [representative micrograph in (F)] calculated by image analyzer for the experimental setting described in Fig. 3C and calculation of the ratios between these two values on the whole tumor sample [(G), left]; Spearman correlation between CD4/FoxP3 ratios and tumor size at the time of killing [(G), right]. (</a:t>
            </a:r>
            <a:r>
              <a:rPr lang="en-GB" altLang="en-US" sz="1400" b="1">
                <a:latin typeface="Arial" panose="020B0604020202020204" pitchFamily="34" charset="0"/>
                <a:ea typeface="msgothic" charset="0"/>
                <a:cs typeface="msgothic" charset="0"/>
              </a:rPr>
              <a:t>H</a:t>
            </a:r>
            <a:r>
              <a:rPr lang="en-GB" altLang="en-US">
                <a:latin typeface="Arial" panose="020B0604020202020204" pitchFamily="34" charset="0"/>
                <a:ea typeface="msgothic" charset="0"/>
                <a:cs typeface="msgothic" charset="0"/>
              </a:rPr>
              <a:t>) Effects of neutralizing IL-12p40 mAb on the anticancer efficacy of PD-1 inhibition alone (left) or combined with </a:t>
            </a:r>
            <a:r>
              <a:rPr lang="en-GB" altLang="en-US" i="1">
                <a:latin typeface="Arial" panose="020B0604020202020204" pitchFamily="34" charset="0"/>
                <a:ea typeface="msgothic" charset="0"/>
                <a:cs typeface="msgothic" charset="0"/>
              </a:rPr>
              <a:t>Akkermansia</a:t>
            </a:r>
            <a:r>
              <a:rPr lang="en-GB" altLang="en-US">
                <a:latin typeface="Arial" panose="020B0604020202020204" pitchFamily="34" charset="0"/>
                <a:ea typeface="msgothic" charset="0"/>
                <a:cs typeface="msgothic" charset="0"/>
              </a:rPr>
              <a:t> (right). Data are means ± SEM of tumor sizes at killing; each symbol represents one tumor and each group comprises five mice. One representative experiment out of four is shown. *</a:t>
            </a:r>
            <a:r>
              <a:rPr lang="en-GB" altLang="en-US" i="1">
                <a:latin typeface="Arial" panose="020B0604020202020204" pitchFamily="34" charset="0"/>
                <a:ea typeface="msgothic" charset="0"/>
                <a:cs typeface="msgothic" charset="0"/>
              </a:rPr>
              <a:t>P</a:t>
            </a:r>
            <a:r>
              <a:rPr lang="en-GB" altLang="en-US">
                <a:latin typeface="Arial" panose="020B0604020202020204" pitchFamily="34" charset="0"/>
                <a:ea typeface="msgothic" charset="0"/>
                <a:cs typeface="msgothic" charset="0"/>
              </a:rPr>
              <a:t> &lt; 0.05, **</a:t>
            </a:r>
            <a:r>
              <a:rPr lang="en-GB" altLang="en-US" i="1">
                <a:latin typeface="Arial" panose="020B0604020202020204" pitchFamily="34" charset="0"/>
                <a:ea typeface="msgothic" charset="0"/>
                <a:cs typeface="msgothic" charset="0"/>
              </a:rPr>
              <a:t>P</a:t>
            </a:r>
            <a:r>
              <a:rPr lang="en-GB" altLang="en-US">
                <a:latin typeface="Arial" panose="020B0604020202020204" pitchFamily="34" charset="0"/>
                <a:ea typeface="msgothic" charset="0"/>
                <a:cs typeface="msgothic" charset="0"/>
              </a:rPr>
              <a:t> &lt; 0.01, ***</a:t>
            </a:r>
            <a:r>
              <a:rPr lang="en-GB" altLang="en-US" i="1">
                <a:latin typeface="Arial" panose="020B0604020202020204" pitchFamily="34" charset="0"/>
                <a:ea typeface="msgothic" charset="0"/>
                <a:cs typeface="msgothic" charset="0"/>
              </a:rPr>
              <a:t>P</a:t>
            </a:r>
            <a:r>
              <a:rPr lang="en-GB" altLang="en-US">
                <a:latin typeface="Arial" panose="020B0604020202020204" pitchFamily="34" charset="0"/>
                <a:ea typeface="msgothic" charset="0"/>
                <a:cs typeface="msgothic" charset="0"/>
              </a:rPr>
              <a:t> &lt; 0.001 (ANOVA and Student </a:t>
            </a:r>
            <a:r>
              <a:rPr lang="en-GB" altLang="en-US" i="1">
                <a:latin typeface="Arial" panose="020B0604020202020204" pitchFamily="34" charset="0"/>
                <a:ea typeface="msgothic" charset="0"/>
                <a:cs typeface="msgothic" charset="0"/>
              </a:rPr>
              <a:t>t</a:t>
            </a:r>
            <a:r>
              <a:rPr lang="en-GB" altLang="en-US">
                <a:latin typeface="Arial" panose="020B0604020202020204" pitchFamily="34" charset="0"/>
                <a:ea typeface="msgothic" charset="0"/>
                <a:cs typeface="msgothic" charset="0"/>
              </a:rPr>
              <a:t> test). Dx, last IVIS measurement; D0, day of randomization.</a:t>
            </a:r>
          </a:p>
        </p:txBody>
      </p:sp>
    </p:spTree>
    <p:extLst>
      <p:ext uri="{BB962C8B-B14F-4D97-AF65-F5344CB8AC3E}">
        <p14:creationId xmlns:p14="http://schemas.microsoft.com/office/powerpoint/2010/main" val="2886847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05737C8-2079-6D48-A28D-0E1BC965C4DE}" type="slidenum">
              <a:rPr lang="en-US" sz="1200"/>
              <a:pPr eaLnBrk="1" hangingPunct="1"/>
              <a:t>9</a:t>
            </a:fld>
            <a:endParaRPr lang="en-US" sz="1200"/>
          </a:p>
        </p:txBody>
      </p:sp>
      <p:sp>
        <p:nvSpPr>
          <p:cNvPr id="90114"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9011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0BB1CF-76C0-844D-8082-3E63D0899BDF}" type="slidenum">
              <a:rPr lang="en-US" sz="1200"/>
              <a:pPr eaLnBrk="1" hangingPunct="1"/>
              <a:t>20</a:t>
            </a:fld>
            <a:endParaRPr lang="en-US" sz="1200"/>
          </a:p>
        </p:txBody>
      </p:sp>
      <p:sp>
        <p:nvSpPr>
          <p:cNvPr id="92162"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92163"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96258"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962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53374EB-BC56-C541-8F51-4B7B2FDCD883}" type="slidenum">
              <a:rPr lang="en-US" sz="1200"/>
              <a:pPr eaLnBrk="1" hangingPunct="1"/>
              <a:t>21</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A2356B-3531-AD44-A235-0A0ADF54C73F}" type="slidenum">
              <a:rPr lang="en-US" sz="1200"/>
              <a:pPr eaLnBrk="1" hangingPunct="1"/>
              <a:t>22</a:t>
            </a:fld>
            <a:endParaRPr lang="en-US" sz="1200"/>
          </a:p>
        </p:txBody>
      </p:sp>
      <p:sp>
        <p:nvSpPr>
          <p:cNvPr id="100354" name="Rectangle 2"/>
          <p:cNvSpPr>
            <a:spLocks noGrp="1" noRot="1" noChangeAspect="1" noChangeArrowheads="1"/>
          </p:cNvSpPr>
          <p:nvPr>
            <p:ph type="sldImg"/>
          </p:nvPr>
        </p:nvSpPr>
        <p:spPr bwMode="auto">
          <a:xfrm>
            <a:off x="1143000" y="685800"/>
            <a:ext cx="4572000" cy="34290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0035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05474"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10547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CE6C2E-F32E-704D-80D4-48A7CC4737AF}" type="slidenum">
              <a:rPr lang="en-US" sz="1200">
                <a:latin typeface="Calibri" charset="0"/>
              </a:rPr>
              <a:pPr eaLnBrk="1" hangingPunct="1"/>
              <a:t>25</a:t>
            </a:fld>
            <a:endParaRPr lang="en-US"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0752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1075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4116F3-956C-7C4D-AFEF-7E62B3BDF68C}" type="slidenum">
              <a:rPr lang="en-US" sz="1200">
                <a:latin typeface="Calibri" charset="0"/>
              </a:rPr>
              <a:pPr eaLnBrk="1" hangingPunct="1"/>
              <a:t>26</a:t>
            </a:fld>
            <a:endParaRPr lang="en-US" sz="120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389FB2-38A5-FF43-97E0-37925731E357}" type="slidenum">
              <a:rPr lang="en-US" sz="1200"/>
              <a:pPr eaLnBrk="1" hangingPunct="1"/>
              <a:t>27</a:t>
            </a:fld>
            <a:endParaRPr lang="en-US" sz="1200"/>
          </a:p>
        </p:txBody>
      </p:sp>
      <p:sp>
        <p:nvSpPr>
          <p:cNvPr id="109570" name="Rectangle 2"/>
          <p:cNvSpPr>
            <a:spLocks noGrp="1" noRot="1" noChangeAspect="1" noChangeArrowheads="1"/>
          </p:cNvSpPr>
          <p:nvPr>
            <p:ph type="sldImg"/>
          </p:nvPr>
        </p:nvSpPr>
        <p:spPr bwMode="auto">
          <a:xfrm>
            <a:off x="1143000" y="685800"/>
            <a:ext cx="4572000" cy="34290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0957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6679B22-4C40-8543-B137-ABB6B79E0345}" type="datetimeFigureOut">
              <a:rPr lang="en-US" smtClean="0"/>
              <a:t>5/5/19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E5EB37-A3F0-674F-82DD-39E6352EEA95}" type="slidenum">
              <a:rPr lang="en-US" smtClean="0"/>
              <a:t>‹#›</a:t>
            </a:fld>
            <a:endParaRPr lang="en-US"/>
          </a:p>
        </p:txBody>
      </p:sp>
    </p:spTree>
    <p:extLst>
      <p:ext uri="{BB962C8B-B14F-4D97-AF65-F5344CB8AC3E}">
        <p14:creationId xmlns:p14="http://schemas.microsoft.com/office/powerpoint/2010/main" val="3967789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679B22-4C40-8543-B137-ABB6B79E0345}" type="datetimeFigureOut">
              <a:rPr lang="en-US" smtClean="0"/>
              <a:t>5/5/19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E5EB37-A3F0-674F-82DD-39E6352EEA95}" type="slidenum">
              <a:rPr lang="en-US" smtClean="0"/>
              <a:t>‹#›</a:t>
            </a:fld>
            <a:endParaRPr lang="en-US"/>
          </a:p>
        </p:txBody>
      </p:sp>
    </p:spTree>
    <p:extLst>
      <p:ext uri="{BB962C8B-B14F-4D97-AF65-F5344CB8AC3E}">
        <p14:creationId xmlns:p14="http://schemas.microsoft.com/office/powerpoint/2010/main" val="2486819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679B22-4C40-8543-B137-ABB6B79E0345}" type="datetimeFigureOut">
              <a:rPr lang="en-US" smtClean="0"/>
              <a:t>5/5/19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E5EB37-A3F0-674F-82DD-39E6352EEA95}" type="slidenum">
              <a:rPr lang="en-US" smtClean="0"/>
              <a:t>‹#›</a:t>
            </a:fld>
            <a:endParaRPr lang="en-US"/>
          </a:p>
        </p:txBody>
      </p:sp>
    </p:spTree>
    <p:extLst>
      <p:ext uri="{BB962C8B-B14F-4D97-AF65-F5344CB8AC3E}">
        <p14:creationId xmlns:p14="http://schemas.microsoft.com/office/powerpoint/2010/main" val="4150032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B0921717-2C74-1248-ACED-75C9374677C9}" type="slidenum">
              <a:rPr lang="en-US"/>
              <a:pPr/>
              <a:t>‹#›</a:t>
            </a:fld>
            <a:endParaRPr lang="en-US"/>
          </a:p>
        </p:txBody>
      </p:sp>
    </p:spTree>
    <p:extLst>
      <p:ext uri="{BB962C8B-B14F-4D97-AF65-F5344CB8AC3E}">
        <p14:creationId xmlns:p14="http://schemas.microsoft.com/office/powerpoint/2010/main" val="2506311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679B22-4C40-8543-B137-ABB6B79E0345}" type="datetimeFigureOut">
              <a:rPr lang="en-US" smtClean="0"/>
              <a:t>5/5/19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E5EB37-A3F0-674F-82DD-39E6352EEA95}" type="slidenum">
              <a:rPr lang="en-US" smtClean="0"/>
              <a:t>‹#›</a:t>
            </a:fld>
            <a:endParaRPr lang="en-US"/>
          </a:p>
        </p:txBody>
      </p:sp>
    </p:spTree>
    <p:extLst>
      <p:ext uri="{BB962C8B-B14F-4D97-AF65-F5344CB8AC3E}">
        <p14:creationId xmlns:p14="http://schemas.microsoft.com/office/powerpoint/2010/main" val="2520006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679B22-4C40-8543-B137-ABB6B79E0345}" type="datetimeFigureOut">
              <a:rPr lang="en-US" smtClean="0"/>
              <a:t>5/5/19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E5EB37-A3F0-674F-82DD-39E6352EEA95}" type="slidenum">
              <a:rPr lang="en-US" smtClean="0"/>
              <a:t>‹#›</a:t>
            </a:fld>
            <a:endParaRPr lang="en-US"/>
          </a:p>
        </p:txBody>
      </p:sp>
    </p:spTree>
    <p:extLst>
      <p:ext uri="{BB962C8B-B14F-4D97-AF65-F5344CB8AC3E}">
        <p14:creationId xmlns:p14="http://schemas.microsoft.com/office/powerpoint/2010/main" val="4201013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679B22-4C40-8543-B137-ABB6B79E0345}" type="datetimeFigureOut">
              <a:rPr lang="en-US" smtClean="0"/>
              <a:t>5/5/19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E5EB37-A3F0-674F-82DD-39E6352EEA95}" type="slidenum">
              <a:rPr lang="en-US" smtClean="0"/>
              <a:t>‹#›</a:t>
            </a:fld>
            <a:endParaRPr lang="en-US"/>
          </a:p>
        </p:txBody>
      </p:sp>
    </p:spTree>
    <p:extLst>
      <p:ext uri="{BB962C8B-B14F-4D97-AF65-F5344CB8AC3E}">
        <p14:creationId xmlns:p14="http://schemas.microsoft.com/office/powerpoint/2010/main" val="16995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679B22-4C40-8543-B137-ABB6B79E0345}" type="datetimeFigureOut">
              <a:rPr lang="en-US" smtClean="0"/>
              <a:t>5/5/19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E5EB37-A3F0-674F-82DD-39E6352EEA95}" type="slidenum">
              <a:rPr lang="en-US" smtClean="0"/>
              <a:t>‹#›</a:t>
            </a:fld>
            <a:endParaRPr lang="en-US"/>
          </a:p>
        </p:txBody>
      </p:sp>
    </p:spTree>
    <p:extLst>
      <p:ext uri="{BB962C8B-B14F-4D97-AF65-F5344CB8AC3E}">
        <p14:creationId xmlns:p14="http://schemas.microsoft.com/office/powerpoint/2010/main" val="1001054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679B22-4C40-8543-B137-ABB6B79E0345}" type="datetimeFigureOut">
              <a:rPr lang="en-US" smtClean="0"/>
              <a:t>5/5/19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E5EB37-A3F0-674F-82DD-39E6352EEA95}" type="slidenum">
              <a:rPr lang="en-US" smtClean="0"/>
              <a:t>‹#›</a:t>
            </a:fld>
            <a:endParaRPr lang="en-US"/>
          </a:p>
        </p:txBody>
      </p:sp>
    </p:spTree>
    <p:extLst>
      <p:ext uri="{BB962C8B-B14F-4D97-AF65-F5344CB8AC3E}">
        <p14:creationId xmlns:p14="http://schemas.microsoft.com/office/powerpoint/2010/main" val="3533027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679B22-4C40-8543-B137-ABB6B79E0345}" type="datetimeFigureOut">
              <a:rPr lang="en-US" smtClean="0"/>
              <a:t>5/5/19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E5EB37-A3F0-674F-82DD-39E6352EEA95}" type="slidenum">
              <a:rPr lang="en-US" smtClean="0"/>
              <a:t>‹#›</a:t>
            </a:fld>
            <a:endParaRPr lang="en-US"/>
          </a:p>
        </p:txBody>
      </p:sp>
    </p:spTree>
    <p:extLst>
      <p:ext uri="{BB962C8B-B14F-4D97-AF65-F5344CB8AC3E}">
        <p14:creationId xmlns:p14="http://schemas.microsoft.com/office/powerpoint/2010/main" val="3616477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679B22-4C40-8543-B137-ABB6B79E0345}" type="datetimeFigureOut">
              <a:rPr lang="en-US" smtClean="0"/>
              <a:t>5/5/19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E5EB37-A3F0-674F-82DD-39E6352EEA95}" type="slidenum">
              <a:rPr lang="en-US" smtClean="0"/>
              <a:t>‹#›</a:t>
            </a:fld>
            <a:endParaRPr lang="en-US"/>
          </a:p>
        </p:txBody>
      </p:sp>
    </p:spTree>
    <p:extLst>
      <p:ext uri="{BB962C8B-B14F-4D97-AF65-F5344CB8AC3E}">
        <p14:creationId xmlns:p14="http://schemas.microsoft.com/office/powerpoint/2010/main" val="3386218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679B22-4C40-8543-B137-ABB6B79E0345}" type="datetimeFigureOut">
              <a:rPr lang="en-US" smtClean="0"/>
              <a:t>5/5/19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E5EB37-A3F0-674F-82DD-39E6352EEA95}" type="slidenum">
              <a:rPr lang="en-US" smtClean="0"/>
              <a:t>‹#›</a:t>
            </a:fld>
            <a:endParaRPr lang="en-US"/>
          </a:p>
        </p:txBody>
      </p:sp>
    </p:spTree>
    <p:extLst>
      <p:ext uri="{BB962C8B-B14F-4D97-AF65-F5344CB8AC3E}">
        <p14:creationId xmlns:p14="http://schemas.microsoft.com/office/powerpoint/2010/main" val="1167970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679B22-4C40-8543-B137-ABB6B79E0345}" type="datetimeFigureOut">
              <a:rPr lang="en-US" smtClean="0"/>
              <a:t>5/5/19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E5EB37-A3F0-674F-82DD-39E6352EEA95}" type="slidenum">
              <a:rPr lang="en-US" smtClean="0"/>
              <a:t>‹#›</a:t>
            </a:fld>
            <a:endParaRPr lang="en-US"/>
          </a:p>
        </p:txBody>
      </p:sp>
    </p:spTree>
    <p:extLst>
      <p:ext uri="{BB962C8B-B14F-4D97-AF65-F5344CB8AC3E}">
        <p14:creationId xmlns:p14="http://schemas.microsoft.com/office/powerpoint/2010/main" val="467846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healthline.com/health-news/new-drug-treatment-for-ibd"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5.xml"/><Relationship Id="rId5" Type="http://schemas.openxmlformats.org/officeDocument/2006/relationships/image" Target="../media/image15.emf"/><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68.emf"/></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emf"/></Relationships>
</file>

<file path=ppt/slides/_rels/slide5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hyperlink" Target="http://www.ncbi.nlm.nih.gov/pubmed/26515465" TargetMode="External"/><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29.png"/></Relationships>
</file>

<file path=ppt/slides/_rels/slide5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gut.bmj.com/content/67/11/2056" TargetMode="External"/><Relationship Id="rId2" Type="http://schemas.openxmlformats.org/officeDocument/2006/relationships/image" Target="../media/image83.tiff"/><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8.tif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2FBCC-51AF-9045-ABD6-F5877BF57FBA}"/>
              </a:ext>
            </a:extLst>
          </p:cNvPr>
          <p:cNvSpPr>
            <a:spLocks noGrp="1"/>
          </p:cNvSpPr>
          <p:nvPr>
            <p:ph type="title"/>
          </p:nvPr>
        </p:nvSpPr>
        <p:spPr>
          <a:xfrm>
            <a:off x="-25400" y="853019"/>
            <a:ext cx="8712200" cy="1818562"/>
          </a:xfrm>
        </p:spPr>
        <p:txBody>
          <a:bodyPr>
            <a:normAutofit fontScale="90000"/>
          </a:bodyPr>
          <a:lstStyle/>
          <a:p>
            <a:pPr algn="l"/>
            <a:r>
              <a:rPr lang="en-US" b="1" u="sng" dirty="0">
                <a:latin typeface="+mn-lt"/>
              </a:rPr>
              <a:t>IID 209 Lecture #13: </a:t>
            </a:r>
            <a:br>
              <a:rPr lang="en-US" b="1" u="sng" dirty="0">
                <a:latin typeface="+mn-lt"/>
              </a:rPr>
            </a:br>
            <a:r>
              <a:rPr lang="en-US" b="1" u="sng" dirty="0">
                <a:latin typeface="+mn-lt"/>
              </a:rPr>
              <a:t>Colon Cancer &amp; the Microbiome</a:t>
            </a:r>
            <a:br>
              <a:rPr lang="en-US" b="1" dirty="0">
                <a:latin typeface="+mn-lt"/>
              </a:rPr>
            </a:br>
            <a:br>
              <a:rPr lang="en-US" b="1" dirty="0">
                <a:latin typeface="+mn-lt"/>
              </a:rPr>
            </a:br>
            <a:br>
              <a:rPr lang="en-US" sz="3000" dirty="0"/>
            </a:br>
            <a:endParaRPr lang="en-US" sz="3150" b="1" dirty="0"/>
          </a:p>
        </p:txBody>
      </p:sp>
      <p:sp>
        <p:nvSpPr>
          <p:cNvPr id="3" name="Content Placeholder 2">
            <a:extLst>
              <a:ext uri="{FF2B5EF4-FFF2-40B4-BE49-F238E27FC236}">
                <a16:creationId xmlns:a16="http://schemas.microsoft.com/office/drawing/2014/main" id="{A78A1B43-ABBF-E648-BAAA-2283ED0A6BEA}"/>
              </a:ext>
            </a:extLst>
          </p:cNvPr>
          <p:cNvSpPr>
            <a:spLocks noGrp="1"/>
          </p:cNvSpPr>
          <p:nvPr>
            <p:ph idx="1"/>
          </p:nvPr>
        </p:nvSpPr>
        <p:spPr>
          <a:xfrm>
            <a:off x="15808" y="2565729"/>
            <a:ext cx="8017849" cy="3247243"/>
          </a:xfrm>
        </p:spPr>
        <p:txBody>
          <a:bodyPr>
            <a:normAutofit fontScale="47500" lnSpcReduction="20000"/>
          </a:bodyPr>
          <a:lstStyle/>
          <a:p>
            <a:pPr marL="0" indent="0">
              <a:buNone/>
            </a:pPr>
            <a:r>
              <a:rPr lang="en-US" sz="6000" b="1" dirty="0"/>
              <a:t>LEARNING OBJECTIVES</a:t>
            </a:r>
          </a:p>
          <a:p>
            <a:r>
              <a:rPr lang="en-US" sz="5900" dirty="0"/>
              <a:t>1. Delineate ways in which the microbiome interacts with tumorigenesis, chemotherapy, and immunotherapy.</a:t>
            </a:r>
          </a:p>
          <a:p>
            <a:endParaRPr lang="en-US" sz="5900" dirty="0"/>
          </a:p>
          <a:p>
            <a:r>
              <a:rPr lang="en-US" sz="5900" dirty="0"/>
              <a:t>2. Identify known associations of the gut microbiome with colorectal cancer.</a:t>
            </a:r>
          </a:p>
          <a:p>
            <a:pPr marL="0" indent="0">
              <a:buNone/>
            </a:pPr>
            <a:r>
              <a:rPr lang="en-US" dirty="0"/>
              <a:t>	</a:t>
            </a:r>
            <a:br>
              <a:rPr lang="en-US" dirty="0"/>
            </a:br>
            <a:endParaRPr lang="en-US" dirty="0"/>
          </a:p>
          <a:p>
            <a:endParaRPr lang="en-US" dirty="0"/>
          </a:p>
        </p:txBody>
      </p:sp>
      <p:sp>
        <p:nvSpPr>
          <p:cNvPr id="18" name="Rectangle 17">
            <a:extLst>
              <a:ext uri="{FF2B5EF4-FFF2-40B4-BE49-F238E27FC236}">
                <a16:creationId xmlns:a16="http://schemas.microsoft.com/office/drawing/2014/main" id="{05740360-1183-BA40-9B58-CB3449173961}"/>
              </a:ext>
            </a:extLst>
          </p:cNvPr>
          <p:cNvSpPr/>
          <p:nvPr/>
        </p:nvSpPr>
        <p:spPr>
          <a:xfrm>
            <a:off x="7000882" y="5831857"/>
            <a:ext cx="2465612" cy="173124"/>
          </a:xfrm>
          <a:prstGeom prst="rect">
            <a:avLst/>
          </a:prstGeom>
        </p:spPr>
        <p:txBody>
          <a:bodyPr wrap="square">
            <a:spAutoFit/>
          </a:bodyPr>
          <a:lstStyle/>
          <a:p>
            <a:r>
              <a:rPr lang="en-US" sz="525" b="1" dirty="0">
                <a:solidFill>
                  <a:schemeClr val="bg1"/>
                </a:solidFill>
                <a:hlinkClick r:id="rId3">
                  <a:extLst>
                    <a:ext uri="{A12FA001-AC4F-418D-AE19-62706E023703}">
                      <ahyp:hlinkClr xmlns:ahyp="http://schemas.microsoft.com/office/drawing/2018/hyperlinkcolor" val="tx"/>
                    </a:ext>
                  </a:extLst>
                </a:hlinkClick>
              </a:rPr>
              <a:t>https://www.healthline.com/health-news/new-drug-treatment-for-ibd </a:t>
            </a:r>
            <a:endParaRPr lang="en-US" sz="525" b="1" dirty="0">
              <a:solidFill>
                <a:schemeClr val="bg1"/>
              </a:solidFill>
            </a:endParaRPr>
          </a:p>
        </p:txBody>
      </p:sp>
      <p:pic>
        <p:nvPicPr>
          <p:cNvPr id="5" name="Picture 4">
            <a:extLst>
              <a:ext uri="{FF2B5EF4-FFF2-40B4-BE49-F238E27FC236}">
                <a16:creationId xmlns:a16="http://schemas.microsoft.com/office/drawing/2014/main" id="{C8BB6344-30B7-3B4A-9B16-5A97DBE014F8}"/>
              </a:ext>
            </a:extLst>
          </p:cNvPr>
          <p:cNvPicPr>
            <a:picLocks noChangeAspect="1"/>
          </p:cNvPicPr>
          <p:nvPr/>
        </p:nvPicPr>
        <p:blipFill rotWithShape="1">
          <a:blip r:embed="rId4"/>
          <a:srcRect l="16964" t="5098" r="20894" b="2148"/>
          <a:stretch/>
        </p:blipFill>
        <p:spPr>
          <a:xfrm>
            <a:off x="7151914" y="135969"/>
            <a:ext cx="1992086" cy="1620001"/>
          </a:xfrm>
          <a:prstGeom prst="rect">
            <a:avLst/>
          </a:prstGeom>
        </p:spPr>
      </p:pic>
    </p:spTree>
    <p:extLst>
      <p:ext uri="{BB962C8B-B14F-4D97-AF65-F5344CB8AC3E}">
        <p14:creationId xmlns:p14="http://schemas.microsoft.com/office/powerpoint/2010/main" val="273138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framework to keep in mind</a:t>
            </a:r>
          </a:p>
        </p:txBody>
      </p:sp>
      <p:graphicFrame>
        <p:nvGraphicFramePr>
          <p:cNvPr id="10" name="Table 9"/>
          <p:cNvGraphicFramePr>
            <a:graphicFrameLocks noGrp="1"/>
          </p:cNvGraphicFramePr>
          <p:nvPr>
            <p:extLst>
              <p:ext uri="{D42A27DB-BD31-4B8C-83A1-F6EECF244321}">
                <p14:modId xmlns:p14="http://schemas.microsoft.com/office/powerpoint/2010/main" val="3890435637"/>
              </p:ext>
            </p:extLst>
          </p:nvPr>
        </p:nvGraphicFramePr>
        <p:xfrm>
          <a:off x="1993292" y="1665619"/>
          <a:ext cx="6156268" cy="4433075"/>
        </p:xfrm>
        <a:graphic>
          <a:graphicData uri="http://schemas.openxmlformats.org/drawingml/2006/table">
            <a:tbl>
              <a:tblPr bandRow="1">
                <a:tableStyleId>{5C22544A-7EE6-4342-B048-85BDC9FD1C3A}</a:tableStyleId>
              </a:tblPr>
              <a:tblGrid>
                <a:gridCol w="6156268">
                  <a:extLst>
                    <a:ext uri="{9D8B030D-6E8A-4147-A177-3AD203B41FA5}">
                      <a16:colId xmlns:a16="http://schemas.microsoft.com/office/drawing/2014/main" val="20000"/>
                    </a:ext>
                  </a:extLst>
                </a:gridCol>
              </a:tblGrid>
              <a:tr h="886615">
                <a:tc>
                  <a:txBody>
                    <a:bodyPr/>
                    <a:lstStyle/>
                    <a:p>
                      <a:r>
                        <a:rPr lang="en-US" b="1" dirty="0"/>
                        <a:t>Epidemiology</a:t>
                      </a:r>
                    </a:p>
                  </a:txBody>
                  <a:tcPr/>
                </a:tc>
                <a:extLst>
                  <a:ext uri="{0D108BD9-81ED-4DB2-BD59-A6C34878D82A}">
                    <a16:rowId xmlns:a16="http://schemas.microsoft.com/office/drawing/2014/main" val="10000"/>
                  </a:ext>
                </a:extLst>
              </a:tr>
              <a:tr h="886615">
                <a:tc>
                  <a:txBody>
                    <a:bodyPr/>
                    <a:lstStyle/>
                    <a:p>
                      <a:r>
                        <a:rPr lang="en-US" b="1" dirty="0"/>
                        <a:t>Immunological</a:t>
                      </a:r>
                      <a:r>
                        <a:rPr lang="en-US" b="1" baseline="0" dirty="0"/>
                        <a:t> Response</a:t>
                      </a:r>
                      <a:endParaRPr lang="en-US" b="1" dirty="0"/>
                    </a:p>
                  </a:txBody>
                  <a:tcPr/>
                </a:tc>
                <a:extLst>
                  <a:ext uri="{0D108BD9-81ED-4DB2-BD59-A6C34878D82A}">
                    <a16:rowId xmlns:a16="http://schemas.microsoft.com/office/drawing/2014/main" val="10001"/>
                  </a:ext>
                </a:extLst>
              </a:tr>
              <a:tr h="886615">
                <a:tc>
                  <a:txBody>
                    <a:bodyPr/>
                    <a:lstStyle/>
                    <a:p>
                      <a:r>
                        <a:rPr lang="en-US" b="1" dirty="0"/>
                        <a:t>Experimental Disease Reproduction</a:t>
                      </a:r>
                    </a:p>
                  </a:txBody>
                  <a:tcPr/>
                </a:tc>
                <a:extLst>
                  <a:ext uri="{0D108BD9-81ED-4DB2-BD59-A6C34878D82A}">
                    <a16:rowId xmlns:a16="http://schemas.microsoft.com/office/drawing/2014/main" val="10002"/>
                  </a:ext>
                </a:extLst>
              </a:tr>
              <a:tr h="886615">
                <a:tc>
                  <a:txBody>
                    <a:bodyPr/>
                    <a:lstStyle/>
                    <a:p>
                      <a:r>
                        <a:rPr lang="en-US" b="1" dirty="0"/>
                        <a:t>Biological Plausibility</a:t>
                      </a:r>
                    </a:p>
                  </a:txBody>
                  <a:tcPr/>
                </a:tc>
                <a:extLst>
                  <a:ext uri="{0D108BD9-81ED-4DB2-BD59-A6C34878D82A}">
                    <a16:rowId xmlns:a16="http://schemas.microsoft.com/office/drawing/2014/main" val="10003"/>
                  </a:ext>
                </a:extLst>
              </a:tr>
              <a:tr h="886615">
                <a:tc>
                  <a:txBody>
                    <a:bodyPr/>
                    <a:lstStyle/>
                    <a:p>
                      <a:r>
                        <a:rPr lang="en-US" b="1" dirty="0"/>
                        <a:t>Elimination or modification</a:t>
                      </a:r>
                      <a:r>
                        <a:rPr lang="en-US" b="1" baseline="0" dirty="0"/>
                        <a:t> of agent prevents disease</a:t>
                      </a:r>
                      <a:endParaRPr lang="en-US" b="1"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518841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7458"/>
            <a:ext cx="8229600" cy="1143000"/>
          </a:xfrm>
        </p:spPr>
        <p:txBody>
          <a:bodyPr>
            <a:normAutofit fontScale="90000"/>
          </a:bodyPr>
          <a:lstStyle/>
          <a:p>
            <a:r>
              <a:rPr lang="en-US" dirty="0"/>
              <a:t>What other cancers in humans are associated with bacteria?</a:t>
            </a:r>
            <a:br>
              <a:rPr lang="en-US" dirty="0"/>
            </a:br>
            <a:endParaRPr lang="en-US" dirty="0"/>
          </a:p>
        </p:txBody>
      </p:sp>
      <p:pic>
        <p:nvPicPr>
          <p:cNvPr id="7" name="Picture 6" descr="CancerHuma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904" y="2748182"/>
            <a:ext cx="8769096" cy="1924924"/>
          </a:xfrm>
          <a:prstGeom prst="rect">
            <a:avLst/>
          </a:prstGeom>
        </p:spPr>
      </p:pic>
    </p:spTree>
    <p:extLst>
      <p:ext uri="{BB962C8B-B14F-4D97-AF65-F5344CB8AC3E}">
        <p14:creationId xmlns:p14="http://schemas.microsoft.com/office/powerpoint/2010/main" val="3052312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‘mouse’ cancers?</a:t>
            </a:r>
          </a:p>
        </p:txBody>
      </p:sp>
      <p:pic>
        <p:nvPicPr>
          <p:cNvPr id="8" name="Picture 7" descr="mousecanc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84" y="1417638"/>
            <a:ext cx="8203669" cy="5285232"/>
          </a:xfrm>
          <a:prstGeom prst="rect">
            <a:avLst/>
          </a:prstGeom>
        </p:spPr>
      </p:pic>
    </p:spTree>
    <p:extLst>
      <p:ext uri="{BB962C8B-B14F-4D97-AF65-F5344CB8AC3E}">
        <p14:creationId xmlns:p14="http://schemas.microsoft.com/office/powerpoint/2010/main" val="3672540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Cancer and the Gut </a:t>
            </a:r>
            <a:r>
              <a:rPr lang="en-US" b="1" dirty="0" err="1"/>
              <a:t>Microbiota</a:t>
            </a:r>
            <a:br>
              <a:rPr lang="en-US" dirty="0"/>
            </a:br>
            <a:endParaRPr lang="en-US" sz="3600" dirty="0">
              <a:solidFill>
                <a:schemeClr val="bg1">
                  <a:lumMod val="50000"/>
                </a:schemeClr>
              </a:solidFill>
            </a:endParaRPr>
          </a:p>
        </p:txBody>
      </p:sp>
      <p:pic>
        <p:nvPicPr>
          <p:cNvPr id="7" name="Picture 6"/>
          <p:cNvPicPr>
            <a:picLocks noChangeAspect="1"/>
          </p:cNvPicPr>
          <p:nvPr/>
        </p:nvPicPr>
        <p:blipFill rotWithShape="1">
          <a:blip r:embed="rId2"/>
          <a:srcRect b="82693"/>
          <a:stretch/>
        </p:blipFill>
        <p:spPr>
          <a:xfrm>
            <a:off x="-122818" y="3308420"/>
            <a:ext cx="1191400" cy="784223"/>
          </a:xfrm>
          <a:prstGeom prst="rect">
            <a:avLst/>
          </a:prstGeom>
        </p:spPr>
      </p:pic>
      <p:pic>
        <p:nvPicPr>
          <p:cNvPr id="8" name="Picture 7"/>
          <p:cNvPicPr>
            <a:picLocks noChangeAspect="1"/>
          </p:cNvPicPr>
          <p:nvPr/>
        </p:nvPicPr>
        <p:blipFill rotWithShape="1">
          <a:blip r:embed="rId3"/>
          <a:srcRect t="22712" b="60831"/>
          <a:stretch/>
        </p:blipFill>
        <p:spPr>
          <a:xfrm>
            <a:off x="685996" y="2998936"/>
            <a:ext cx="2239263" cy="1401587"/>
          </a:xfrm>
          <a:prstGeom prst="rect">
            <a:avLst/>
          </a:prstGeom>
        </p:spPr>
      </p:pic>
      <p:pic>
        <p:nvPicPr>
          <p:cNvPr id="9" name="Picture 8"/>
          <p:cNvPicPr>
            <a:picLocks noChangeAspect="1"/>
          </p:cNvPicPr>
          <p:nvPr/>
        </p:nvPicPr>
        <p:blipFill rotWithShape="1">
          <a:blip r:embed="rId4"/>
          <a:srcRect t="64549" b="5821"/>
          <a:stretch/>
        </p:blipFill>
        <p:spPr>
          <a:xfrm>
            <a:off x="5741977" y="1417670"/>
            <a:ext cx="3455270" cy="3893797"/>
          </a:xfrm>
          <a:prstGeom prst="rect">
            <a:avLst/>
          </a:prstGeom>
        </p:spPr>
      </p:pic>
      <p:pic>
        <p:nvPicPr>
          <p:cNvPr id="10" name="Picture 9"/>
          <p:cNvPicPr>
            <a:picLocks noChangeAspect="1"/>
          </p:cNvPicPr>
          <p:nvPr/>
        </p:nvPicPr>
        <p:blipFill rotWithShape="1">
          <a:blip r:embed="rId5"/>
          <a:srcRect t="42998" b="37623"/>
          <a:stretch/>
        </p:blipFill>
        <p:spPr>
          <a:xfrm>
            <a:off x="2592463" y="2083480"/>
            <a:ext cx="3481355" cy="2566012"/>
          </a:xfrm>
          <a:prstGeom prst="rect">
            <a:avLst/>
          </a:prstGeom>
        </p:spPr>
      </p:pic>
    </p:spTree>
    <p:extLst>
      <p:ext uri="{BB962C8B-B14F-4D97-AF65-F5344CB8AC3E}">
        <p14:creationId xmlns:p14="http://schemas.microsoft.com/office/powerpoint/2010/main" val="689856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REDUCTIONIST APPROACHES: </a:t>
            </a:r>
            <a:br>
              <a:rPr lang="en-US" dirty="0"/>
            </a:br>
            <a:r>
              <a:rPr lang="en-US" dirty="0"/>
              <a:t>Five bacteria to consider and counting….</a:t>
            </a:r>
          </a:p>
        </p:txBody>
      </p:sp>
      <p:sp>
        <p:nvSpPr>
          <p:cNvPr id="7" name="TextBox 6"/>
          <p:cNvSpPr txBox="1"/>
          <p:nvPr/>
        </p:nvSpPr>
        <p:spPr>
          <a:xfrm>
            <a:off x="564480" y="2064008"/>
            <a:ext cx="9143999" cy="3416320"/>
          </a:xfrm>
          <a:prstGeom prst="rect">
            <a:avLst/>
          </a:prstGeom>
          <a:noFill/>
        </p:spPr>
        <p:txBody>
          <a:bodyPr wrap="square" rtlCol="0">
            <a:spAutoFit/>
          </a:bodyPr>
          <a:lstStyle/>
          <a:p>
            <a:r>
              <a:rPr lang="en-US" sz="2400" i="1" dirty="0"/>
              <a:t>Escherichia coli</a:t>
            </a:r>
          </a:p>
          <a:p>
            <a:endParaRPr lang="en-US" sz="2400" i="1" dirty="0"/>
          </a:p>
          <a:p>
            <a:r>
              <a:rPr lang="en-US" sz="2400" i="1" dirty="0" err="1"/>
              <a:t>Enterotoxigenic</a:t>
            </a:r>
            <a:r>
              <a:rPr lang="en-US" sz="2400" i="1" dirty="0"/>
              <a:t> </a:t>
            </a:r>
            <a:r>
              <a:rPr lang="en-US" sz="2400" i="1" dirty="0" err="1"/>
              <a:t>Bacteroides</a:t>
            </a:r>
            <a:r>
              <a:rPr lang="en-US" sz="2400" i="1" dirty="0"/>
              <a:t> </a:t>
            </a:r>
            <a:r>
              <a:rPr lang="en-US" sz="2400" i="1" dirty="0" err="1"/>
              <a:t>fragilis</a:t>
            </a:r>
            <a:endParaRPr lang="en-US" sz="2400" i="1" dirty="0"/>
          </a:p>
          <a:p>
            <a:endParaRPr lang="en-US" sz="2400" i="1" dirty="0"/>
          </a:p>
          <a:p>
            <a:r>
              <a:rPr lang="en-US" sz="2400" i="1" dirty="0"/>
              <a:t>Fusobacterium </a:t>
            </a:r>
            <a:r>
              <a:rPr lang="en-US" sz="2400" i="1" dirty="0" err="1"/>
              <a:t>nucleatum</a:t>
            </a:r>
            <a:endParaRPr lang="en-US" sz="2400" i="1" dirty="0"/>
          </a:p>
          <a:p>
            <a:endParaRPr lang="en-US" sz="2400" i="1" dirty="0"/>
          </a:p>
          <a:p>
            <a:r>
              <a:rPr lang="en-US" sz="2400" dirty="0" err="1"/>
              <a:t>Bifidobacteria</a:t>
            </a:r>
            <a:r>
              <a:rPr lang="en-US" sz="2400" dirty="0"/>
              <a:t> spp.</a:t>
            </a:r>
          </a:p>
          <a:p>
            <a:endParaRPr lang="en-US" sz="2400" i="1" dirty="0"/>
          </a:p>
          <a:p>
            <a:r>
              <a:rPr lang="en-US" sz="2400" i="1" dirty="0" err="1"/>
              <a:t>Akkermansia</a:t>
            </a:r>
            <a:r>
              <a:rPr lang="en-US" sz="2400" i="1" dirty="0"/>
              <a:t> </a:t>
            </a:r>
            <a:r>
              <a:rPr lang="en-US" sz="2400" i="1" dirty="0" err="1"/>
              <a:t>muciniphila</a:t>
            </a:r>
            <a:endParaRPr lang="en-US" sz="2400" i="1" dirty="0"/>
          </a:p>
        </p:txBody>
      </p:sp>
    </p:spTree>
    <p:extLst>
      <p:ext uri="{BB962C8B-B14F-4D97-AF65-F5344CB8AC3E}">
        <p14:creationId xmlns:p14="http://schemas.microsoft.com/office/powerpoint/2010/main" val="1570307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ience-2015-Garrett-80-6-4-3.png"/>
          <p:cNvPicPr>
            <a:picLocks noChangeAspect="1"/>
          </p:cNvPicPr>
          <p:nvPr/>
        </p:nvPicPr>
        <p:blipFill rotWithShape="1">
          <a:blip r:embed="rId2">
            <a:extLst>
              <a:ext uri="{28A0092B-C50C-407E-A947-70E740481C1C}">
                <a14:useLocalDpi xmlns:a14="http://schemas.microsoft.com/office/drawing/2010/main" val="0"/>
              </a:ext>
            </a:extLst>
          </a:blip>
          <a:srcRect r="17127" b="57548"/>
          <a:stretch/>
        </p:blipFill>
        <p:spPr>
          <a:xfrm>
            <a:off x="17887" y="2236062"/>
            <a:ext cx="2611294" cy="2911377"/>
          </a:xfrm>
          <a:prstGeom prst="rect">
            <a:avLst/>
          </a:prstGeom>
        </p:spPr>
      </p:pic>
      <p:pic>
        <p:nvPicPr>
          <p:cNvPr id="5" name="Picture 4" descr="Science-2015-Garrett-80-6-4-3.png"/>
          <p:cNvPicPr>
            <a:picLocks noChangeAspect="1"/>
          </p:cNvPicPr>
          <p:nvPr/>
        </p:nvPicPr>
        <p:blipFill rotWithShape="1">
          <a:blip r:embed="rId2">
            <a:extLst>
              <a:ext uri="{28A0092B-C50C-407E-A947-70E740481C1C}">
                <a14:useLocalDpi xmlns:a14="http://schemas.microsoft.com/office/drawing/2010/main" val="0"/>
              </a:ext>
            </a:extLst>
          </a:blip>
          <a:srcRect t="42116" r="21514" b="29578"/>
          <a:stretch/>
        </p:blipFill>
        <p:spPr>
          <a:xfrm>
            <a:off x="5812802" y="2149588"/>
            <a:ext cx="3300127" cy="2590471"/>
          </a:xfrm>
          <a:prstGeom prst="rect">
            <a:avLst/>
          </a:prstGeom>
        </p:spPr>
      </p:pic>
      <p:pic>
        <p:nvPicPr>
          <p:cNvPr id="6" name="Picture 5" descr="Science-2015-Garrett-80-6-4-3.png"/>
          <p:cNvPicPr>
            <a:picLocks noChangeAspect="1"/>
          </p:cNvPicPr>
          <p:nvPr/>
        </p:nvPicPr>
        <p:blipFill rotWithShape="1">
          <a:blip r:embed="rId2">
            <a:extLst>
              <a:ext uri="{28A0092B-C50C-407E-A947-70E740481C1C}">
                <a14:useLocalDpi xmlns:a14="http://schemas.microsoft.com/office/drawing/2010/main" val="0"/>
              </a:ext>
            </a:extLst>
          </a:blip>
          <a:srcRect t="68248" r="20019"/>
          <a:stretch/>
        </p:blipFill>
        <p:spPr>
          <a:xfrm>
            <a:off x="2594895" y="2320689"/>
            <a:ext cx="3271570" cy="2826750"/>
          </a:xfrm>
          <a:prstGeom prst="rect">
            <a:avLst/>
          </a:prstGeom>
        </p:spPr>
      </p:pic>
      <p:sp>
        <p:nvSpPr>
          <p:cNvPr id="7" name="TextBox 6"/>
          <p:cNvSpPr txBox="1"/>
          <p:nvPr/>
        </p:nvSpPr>
        <p:spPr>
          <a:xfrm>
            <a:off x="385656" y="1753072"/>
            <a:ext cx="1432491" cy="369332"/>
          </a:xfrm>
          <a:prstGeom prst="rect">
            <a:avLst/>
          </a:prstGeom>
          <a:noFill/>
        </p:spPr>
        <p:txBody>
          <a:bodyPr wrap="none" rtlCol="0">
            <a:spAutoFit/>
          </a:bodyPr>
          <a:lstStyle/>
          <a:p>
            <a:r>
              <a:rPr lang="en-US" dirty="0"/>
              <a:t>DNA Damage</a:t>
            </a:r>
          </a:p>
        </p:txBody>
      </p:sp>
      <p:sp>
        <p:nvSpPr>
          <p:cNvPr id="8" name="TextBox 7"/>
          <p:cNvSpPr txBox="1"/>
          <p:nvPr/>
        </p:nvSpPr>
        <p:spPr>
          <a:xfrm>
            <a:off x="2702262" y="1780256"/>
            <a:ext cx="2544286" cy="369332"/>
          </a:xfrm>
          <a:prstGeom prst="rect">
            <a:avLst/>
          </a:prstGeom>
          <a:noFill/>
        </p:spPr>
        <p:txBody>
          <a:bodyPr wrap="none" rtlCol="0">
            <a:spAutoFit/>
          </a:bodyPr>
          <a:lstStyle/>
          <a:p>
            <a:r>
              <a:rPr lang="en-US" dirty="0"/>
              <a:t>Pro-inflammatory Signals</a:t>
            </a:r>
          </a:p>
        </p:txBody>
      </p:sp>
      <p:sp>
        <p:nvSpPr>
          <p:cNvPr id="9" name="TextBox 8"/>
          <p:cNvSpPr txBox="1"/>
          <p:nvPr/>
        </p:nvSpPr>
        <p:spPr>
          <a:xfrm>
            <a:off x="6127800" y="1932656"/>
            <a:ext cx="2691813" cy="369332"/>
          </a:xfrm>
          <a:prstGeom prst="rect">
            <a:avLst/>
          </a:prstGeom>
          <a:noFill/>
        </p:spPr>
        <p:txBody>
          <a:bodyPr wrap="none" rtlCol="0">
            <a:spAutoFit/>
          </a:bodyPr>
          <a:lstStyle/>
          <a:p>
            <a:r>
              <a:rPr lang="en-US" dirty="0"/>
              <a:t>Altered </a:t>
            </a:r>
            <a:r>
              <a:rPr lang="en-US" dirty="0">
                <a:latin typeface="Symbol" charset="2"/>
                <a:cs typeface="Symbol" charset="2"/>
              </a:rPr>
              <a:t>b</a:t>
            </a:r>
            <a:r>
              <a:rPr lang="en-US" dirty="0"/>
              <a:t>-catenin signaling</a:t>
            </a:r>
          </a:p>
        </p:txBody>
      </p:sp>
    </p:spTree>
    <p:extLst>
      <p:ext uri="{BB962C8B-B14F-4D97-AF65-F5344CB8AC3E}">
        <p14:creationId xmlns:p14="http://schemas.microsoft.com/office/powerpoint/2010/main" val="3631759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DNA Damage</a:t>
            </a:r>
          </a:p>
        </p:txBody>
      </p:sp>
      <p:pic>
        <p:nvPicPr>
          <p:cNvPr id="4" name="Picture 3" descr="Science-2015-Garrett-80-6-4-3.png"/>
          <p:cNvPicPr>
            <a:picLocks noChangeAspect="1"/>
          </p:cNvPicPr>
          <p:nvPr/>
        </p:nvPicPr>
        <p:blipFill rotWithShape="1">
          <a:blip r:embed="rId2">
            <a:extLst>
              <a:ext uri="{28A0092B-C50C-407E-A947-70E740481C1C}">
                <a14:useLocalDpi xmlns:a14="http://schemas.microsoft.com/office/drawing/2010/main" val="0"/>
              </a:ext>
            </a:extLst>
          </a:blip>
          <a:srcRect r="17127" b="57548"/>
          <a:stretch/>
        </p:blipFill>
        <p:spPr>
          <a:xfrm>
            <a:off x="2506672" y="1785037"/>
            <a:ext cx="4249348" cy="4737672"/>
          </a:xfrm>
          <a:prstGeom prst="rect">
            <a:avLst/>
          </a:prstGeom>
        </p:spPr>
      </p:pic>
    </p:spTree>
    <p:extLst>
      <p:ext uri="{BB962C8B-B14F-4D97-AF65-F5344CB8AC3E}">
        <p14:creationId xmlns:p14="http://schemas.microsoft.com/office/powerpoint/2010/main" val="3059326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E. coli </a:t>
            </a:r>
            <a:r>
              <a:rPr lang="en-US" dirty="0"/>
              <a:t>expressing a pathogenicity island including a toxin called </a:t>
            </a:r>
            <a:r>
              <a:rPr lang="en-US" dirty="0" err="1"/>
              <a:t>colibactin</a:t>
            </a:r>
            <a:r>
              <a:rPr lang="en-US" dirty="0"/>
              <a:t> enhance tumorigenesis</a:t>
            </a:r>
          </a:p>
        </p:txBody>
      </p:sp>
      <p:pic>
        <p:nvPicPr>
          <p:cNvPr id="5" name="Picture 4" descr="Arthur.png"/>
          <p:cNvPicPr>
            <a:picLocks noChangeAspect="1"/>
          </p:cNvPicPr>
          <p:nvPr/>
        </p:nvPicPr>
        <p:blipFill rotWithShape="1">
          <a:blip r:embed="rId2">
            <a:extLst>
              <a:ext uri="{28A0092B-C50C-407E-A947-70E740481C1C}">
                <a14:useLocalDpi xmlns:a14="http://schemas.microsoft.com/office/drawing/2010/main" val="0"/>
              </a:ext>
            </a:extLst>
          </a:blip>
          <a:srcRect b="40512"/>
          <a:stretch/>
        </p:blipFill>
        <p:spPr>
          <a:xfrm>
            <a:off x="5205620" y="2079952"/>
            <a:ext cx="3648095" cy="4427119"/>
          </a:xfrm>
          <a:prstGeom prst="rect">
            <a:avLst/>
          </a:prstGeom>
        </p:spPr>
      </p:pic>
      <p:pic>
        <p:nvPicPr>
          <p:cNvPr id="6" name="Picture 5" descr="Arthur.png"/>
          <p:cNvPicPr>
            <a:picLocks noChangeAspect="1"/>
          </p:cNvPicPr>
          <p:nvPr/>
        </p:nvPicPr>
        <p:blipFill rotWithShape="1">
          <a:blip r:embed="rId2">
            <a:extLst>
              <a:ext uri="{28A0092B-C50C-407E-A947-70E740481C1C}">
                <a14:useLocalDpi xmlns:a14="http://schemas.microsoft.com/office/drawing/2010/main" val="0"/>
              </a:ext>
            </a:extLst>
          </a:blip>
          <a:srcRect t="59382"/>
          <a:stretch/>
        </p:blipFill>
        <p:spPr>
          <a:xfrm>
            <a:off x="0" y="1889351"/>
            <a:ext cx="5572817" cy="4617720"/>
          </a:xfrm>
          <a:prstGeom prst="rect">
            <a:avLst/>
          </a:prstGeom>
        </p:spPr>
      </p:pic>
      <p:sp>
        <p:nvSpPr>
          <p:cNvPr id="7" name="TextBox 6"/>
          <p:cNvSpPr txBox="1"/>
          <p:nvPr/>
        </p:nvSpPr>
        <p:spPr>
          <a:xfrm>
            <a:off x="70557" y="6505180"/>
            <a:ext cx="2636584" cy="369332"/>
          </a:xfrm>
          <a:prstGeom prst="rect">
            <a:avLst/>
          </a:prstGeom>
          <a:noFill/>
        </p:spPr>
        <p:txBody>
          <a:bodyPr wrap="none" rtlCol="0">
            <a:spAutoFit/>
          </a:bodyPr>
          <a:lstStyle/>
          <a:p>
            <a:r>
              <a:rPr lang="en-US" dirty="0"/>
              <a:t>Arthur et al. 2012. </a:t>
            </a:r>
            <a:r>
              <a:rPr lang="en-US" i="1" dirty="0"/>
              <a:t>Science</a:t>
            </a:r>
            <a:endParaRPr lang="en-US" dirty="0"/>
          </a:p>
        </p:txBody>
      </p:sp>
    </p:spTree>
    <p:extLst>
      <p:ext uri="{BB962C8B-B14F-4D97-AF65-F5344CB8AC3E}">
        <p14:creationId xmlns:p14="http://schemas.microsoft.com/office/powerpoint/2010/main" val="4237470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2800" dirty="0" err="1">
                <a:latin typeface="Arial"/>
                <a:cs typeface="Arial"/>
              </a:rPr>
              <a:t>Enterotoxigenic</a:t>
            </a:r>
            <a:r>
              <a:rPr lang="en-US" sz="2800" dirty="0">
                <a:latin typeface="Arial"/>
                <a:cs typeface="Arial"/>
              </a:rPr>
              <a:t> </a:t>
            </a:r>
            <a:r>
              <a:rPr lang="en-US" sz="2800" i="1" dirty="0">
                <a:latin typeface="Arial"/>
                <a:cs typeface="Arial"/>
              </a:rPr>
              <a:t>Bacteroides fragilis </a:t>
            </a:r>
            <a:r>
              <a:rPr lang="en-US" sz="2800" dirty="0">
                <a:latin typeface="Arial"/>
                <a:cs typeface="Arial"/>
              </a:rPr>
              <a:t>induces colitis (with persistently elevated mucosal Il-17) and enhances colonic tumor number in APC/</a:t>
            </a:r>
            <a:r>
              <a:rPr lang="en-US" sz="2800" baseline="30000" dirty="0">
                <a:latin typeface="Arial"/>
                <a:cs typeface="Arial"/>
              </a:rPr>
              <a:t>Min+ </a:t>
            </a:r>
            <a:r>
              <a:rPr lang="en-US" sz="2800" dirty="0">
                <a:latin typeface="Arial"/>
                <a:cs typeface="Arial"/>
              </a:rPr>
              <a:t>mice</a:t>
            </a:r>
          </a:p>
        </p:txBody>
      </p:sp>
      <p:pic>
        <p:nvPicPr>
          <p:cNvPr id="4" name="Content Placeholder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109" r="1204" b="-700"/>
          <a:stretch/>
        </p:blipFill>
        <p:spPr>
          <a:xfrm>
            <a:off x="2328862" y="1524858"/>
            <a:ext cx="3452351" cy="2340864"/>
          </a:xfrm>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 name="Picture 2" descr="Cindy-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795" y="3865722"/>
            <a:ext cx="7382318" cy="2862072"/>
          </a:xfrm>
          <a:prstGeom prst="rect">
            <a:avLst/>
          </a:prstGeom>
        </p:spPr>
      </p:pic>
      <p:sp>
        <p:nvSpPr>
          <p:cNvPr id="5" name="TextBox 4"/>
          <p:cNvSpPr txBox="1"/>
          <p:nvPr/>
        </p:nvSpPr>
        <p:spPr>
          <a:xfrm>
            <a:off x="810930" y="2631514"/>
            <a:ext cx="1589385" cy="369332"/>
          </a:xfrm>
          <a:prstGeom prst="rect">
            <a:avLst/>
          </a:prstGeom>
          <a:noFill/>
        </p:spPr>
        <p:txBody>
          <a:bodyPr wrap="none" rtlCol="0">
            <a:spAutoFit/>
          </a:bodyPr>
          <a:lstStyle/>
          <a:p>
            <a:r>
              <a:rPr lang="en-US" dirty="0"/>
              <a:t>Wild type mice</a:t>
            </a:r>
          </a:p>
        </p:txBody>
      </p:sp>
      <p:sp>
        <p:nvSpPr>
          <p:cNvPr id="12" name="TextBox 11"/>
          <p:cNvSpPr txBox="1"/>
          <p:nvPr/>
        </p:nvSpPr>
        <p:spPr>
          <a:xfrm>
            <a:off x="137076" y="4757485"/>
            <a:ext cx="1058290" cy="369332"/>
          </a:xfrm>
          <a:prstGeom prst="rect">
            <a:avLst/>
          </a:prstGeom>
          <a:noFill/>
        </p:spPr>
        <p:txBody>
          <a:bodyPr wrap="none" rtlCol="0">
            <a:spAutoFit/>
          </a:bodyPr>
          <a:lstStyle/>
          <a:p>
            <a:r>
              <a:rPr lang="en-US" dirty="0"/>
              <a:t>Min mice</a:t>
            </a:r>
          </a:p>
        </p:txBody>
      </p:sp>
      <p:sp>
        <p:nvSpPr>
          <p:cNvPr id="13" name="TextBox 9"/>
          <p:cNvSpPr txBox="1">
            <a:spLocks noChangeArrowheads="1"/>
          </p:cNvSpPr>
          <p:nvPr/>
        </p:nvSpPr>
        <p:spPr bwMode="auto">
          <a:xfrm>
            <a:off x="4724400" y="6476649"/>
            <a:ext cx="42418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t>Wu et al (Sears Lab). Nature Medicine. 2009</a:t>
            </a:r>
          </a:p>
        </p:txBody>
      </p:sp>
    </p:spTree>
    <p:extLst>
      <p:ext uri="{BB962C8B-B14F-4D97-AF65-F5344CB8AC3E}">
        <p14:creationId xmlns:p14="http://schemas.microsoft.com/office/powerpoint/2010/main" val="339931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Bft</a:t>
            </a:r>
            <a:r>
              <a:rPr lang="en-US" dirty="0"/>
              <a:t> and carcinogenesis</a:t>
            </a:r>
          </a:p>
        </p:txBody>
      </p:sp>
      <p:pic>
        <p:nvPicPr>
          <p:cNvPr id="4" name="Picture 3" descr="Cindy_I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2046" y="1537154"/>
            <a:ext cx="5885793" cy="4800600"/>
          </a:xfrm>
          <a:prstGeom prst="rect">
            <a:avLst/>
          </a:prstGeom>
        </p:spPr>
      </p:pic>
    </p:spTree>
    <p:extLst>
      <p:ext uri="{BB962C8B-B14F-4D97-AF65-F5344CB8AC3E}">
        <p14:creationId xmlns:p14="http://schemas.microsoft.com/office/powerpoint/2010/main" val="1969553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94140"/>
            <a:ext cx="7772400" cy="1470025"/>
          </a:xfrm>
        </p:spPr>
        <p:txBody>
          <a:bodyPr>
            <a:noAutofit/>
          </a:bodyPr>
          <a:lstStyle/>
          <a:p>
            <a:r>
              <a:rPr lang="en-US" sz="6000" b="1" dirty="0"/>
              <a:t>Cancer and the </a:t>
            </a:r>
            <a:r>
              <a:rPr lang="en-US" sz="6000" b="1" dirty="0" err="1"/>
              <a:t>Microbiota</a:t>
            </a:r>
            <a:endParaRPr lang="en-US" sz="6000" b="1" dirty="0"/>
          </a:p>
        </p:txBody>
      </p:sp>
      <p:pic>
        <p:nvPicPr>
          <p:cNvPr id="4" name="Picture 3"/>
          <p:cNvPicPr>
            <a:picLocks noChangeAspect="1"/>
          </p:cNvPicPr>
          <p:nvPr/>
        </p:nvPicPr>
        <p:blipFill>
          <a:blip r:embed="rId2">
            <a:alphaModFix amt="20000"/>
          </a:blip>
          <a:stretch>
            <a:fillRect/>
          </a:stretch>
        </p:blipFill>
        <p:spPr>
          <a:xfrm>
            <a:off x="-1296813" y="-530506"/>
            <a:ext cx="13997453" cy="8169942"/>
          </a:xfrm>
          <a:prstGeom prst="rect">
            <a:avLst/>
          </a:prstGeom>
        </p:spPr>
      </p:pic>
    </p:spTree>
    <p:extLst>
      <p:ext uri="{BB962C8B-B14F-4D97-AF65-F5344CB8AC3E}">
        <p14:creationId xmlns:p14="http://schemas.microsoft.com/office/powerpoint/2010/main" val="1512666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ext Box 4"/>
          <p:cNvSpPr txBox="1">
            <a:spLocks noChangeArrowheads="1"/>
          </p:cNvSpPr>
          <p:nvPr/>
        </p:nvSpPr>
        <p:spPr bwMode="auto">
          <a:xfrm>
            <a:off x="457202" y="381005"/>
            <a:ext cx="8307832" cy="5385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396" tIns="45698" rIns="91396" bIns="4569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900"/>
              <a:t>Mining Cancer Genomes for Microbial Signatures</a:t>
            </a:r>
            <a:endParaRPr lang="en-US"/>
          </a:p>
        </p:txBody>
      </p:sp>
      <p:pic>
        <p:nvPicPr>
          <p:cNvPr id="91138" name="Picture 5" descr="Untitled-3"/>
          <p:cNvPicPr>
            <a:picLocks noChangeAspect="1" noChangeArrowheads="1"/>
          </p:cNvPicPr>
          <p:nvPr/>
        </p:nvPicPr>
        <p:blipFill>
          <a:blip r:embed="rId3">
            <a:alphaModFix amt="65000"/>
            <a:extLst>
              <a:ext uri="{28A0092B-C50C-407E-A947-70E740481C1C}">
                <a14:useLocalDpi xmlns:a14="http://schemas.microsoft.com/office/drawing/2010/main" val="0"/>
              </a:ext>
            </a:extLst>
          </a:blip>
          <a:srcRect/>
          <a:stretch>
            <a:fillRect/>
          </a:stretch>
        </p:blipFill>
        <p:spPr bwMode="auto">
          <a:xfrm>
            <a:off x="5397500" y="3935417"/>
            <a:ext cx="3073400" cy="2163762"/>
          </a:xfrm>
          <a:prstGeom prst="rect">
            <a:avLst/>
          </a:prstGeom>
          <a:noFill/>
          <a:ln>
            <a:noFill/>
          </a:ln>
          <a:extLst>
            <a:ext uri="{909E8E84-426E-40dd-AFC4-6F175D3DCCD1}">
              <a14:hiddenFill xmlns:a14="http://schemas.microsoft.com/office/drawing/2010/main" xmlns="">
                <a:solidFill>
                  <a:srgbClr val="FFFFFF">
                    <a:alpha val="65097"/>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39" name="Picture 1" descr="Untitled-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8700" y="1238252"/>
            <a:ext cx="3251200" cy="473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40" name="Text Box 9"/>
          <p:cNvSpPr txBox="1">
            <a:spLocks noChangeArrowheads="1"/>
          </p:cNvSpPr>
          <p:nvPr/>
        </p:nvSpPr>
        <p:spPr bwMode="auto">
          <a:xfrm>
            <a:off x="7543803" y="1441450"/>
            <a:ext cx="1005515" cy="3385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396" tIns="45698" rIns="91396" bIns="4569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t>PathSeq</a:t>
            </a:r>
          </a:p>
        </p:txBody>
      </p:sp>
      <p:pic>
        <p:nvPicPr>
          <p:cNvPr id="91141" name="Picture 3" descr="colorectalcancer"/>
          <p:cNvPicPr>
            <a:picLocks noChangeAspect="1" noChangeArrowheads="1"/>
          </p:cNvPicPr>
          <p:nvPr/>
        </p:nvPicPr>
        <p:blipFill>
          <a:blip r:embed="rId5">
            <a:extLst>
              <a:ext uri="{28A0092B-C50C-407E-A947-70E740481C1C}">
                <a14:useLocalDpi xmlns:a14="http://schemas.microsoft.com/office/drawing/2010/main" val="0"/>
              </a:ext>
            </a:extLst>
          </a:blip>
          <a:srcRect l="34155" t="11896" r="20358" b="34854"/>
          <a:stretch>
            <a:fillRect/>
          </a:stretch>
        </p:blipFill>
        <p:spPr bwMode="auto">
          <a:xfrm>
            <a:off x="5448304" y="1441450"/>
            <a:ext cx="3198813" cy="2357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42" name="TextBox 2"/>
          <p:cNvSpPr txBox="1">
            <a:spLocks noChangeArrowheads="1"/>
          </p:cNvSpPr>
          <p:nvPr/>
        </p:nvSpPr>
        <p:spPr bwMode="auto">
          <a:xfrm>
            <a:off x="6594478" y="1960564"/>
            <a:ext cx="2121856" cy="36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96" tIns="45698" rIns="91396" bIns="4569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Colorectal cancer</a:t>
            </a:r>
          </a:p>
        </p:txBody>
      </p:sp>
      <p:sp>
        <p:nvSpPr>
          <p:cNvPr id="91143" name="TextBox 1"/>
          <p:cNvSpPr txBox="1">
            <a:spLocks noChangeArrowheads="1"/>
          </p:cNvSpPr>
          <p:nvPr/>
        </p:nvSpPr>
        <p:spPr bwMode="auto">
          <a:xfrm>
            <a:off x="322266" y="6492877"/>
            <a:ext cx="3115893" cy="276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96" tIns="45698" rIns="91396" bIns="4569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err="1"/>
              <a:t>Kostic</a:t>
            </a:r>
            <a:r>
              <a:rPr lang="en-US" sz="1200" dirty="0"/>
              <a:t> AD et al. 2011 Nature Biotechnology</a:t>
            </a:r>
          </a:p>
        </p:txBody>
      </p:sp>
    </p:spTree>
    <p:extLst>
      <p:ext uri="{BB962C8B-B14F-4D97-AF65-F5344CB8AC3E}">
        <p14:creationId xmlns:p14="http://schemas.microsoft.com/office/powerpoint/2010/main" val="3555345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person_outline3.png"/>
          <p:cNvPicPr>
            <a:picLocks noChangeAspect="1"/>
          </p:cNvPicPr>
          <p:nvPr/>
        </p:nvPicPr>
        <p:blipFill>
          <a:blip r:embed="rId3">
            <a:extLst>
              <a:ext uri="{28A0092B-C50C-407E-A947-70E740481C1C}">
                <a14:useLocalDpi xmlns:a14="http://schemas.microsoft.com/office/drawing/2010/main" val="0"/>
              </a:ext>
            </a:extLst>
          </a:blip>
          <a:srcRect b="14870"/>
          <a:stretch>
            <a:fillRect/>
          </a:stretch>
        </p:blipFill>
        <p:spPr bwMode="auto">
          <a:xfrm>
            <a:off x="-76200" y="685800"/>
            <a:ext cx="5486400" cy="181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4" name="Picture 3" descr="align_strategy.png"/>
          <p:cNvPicPr>
            <a:picLocks noChangeAspect="1"/>
          </p:cNvPicPr>
          <p:nvPr/>
        </p:nvPicPr>
        <p:blipFill>
          <a:blip r:embed="rId4">
            <a:extLst>
              <a:ext uri="{28A0092B-C50C-407E-A947-70E740481C1C}">
                <a14:useLocalDpi xmlns:a14="http://schemas.microsoft.com/office/drawing/2010/main" val="0"/>
              </a:ext>
            </a:extLst>
          </a:blip>
          <a:srcRect b="-751"/>
          <a:stretch>
            <a:fillRect/>
          </a:stretch>
        </p:blipFill>
        <p:spPr bwMode="auto">
          <a:xfrm>
            <a:off x="4267200" y="2057403"/>
            <a:ext cx="4740275" cy="471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5" name="TextBox 1"/>
          <p:cNvSpPr txBox="1">
            <a:spLocks noChangeArrowheads="1"/>
          </p:cNvSpPr>
          <p:nvPr/>
        </p:nvSpPr>
        <p:spPr bwMode="auto">
          <a:xfrm>
            <a:off x="4419603" y="3352802"/>
            <a:ext cx="1826453" cy="584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96" tIns="45698" rIns="91396" bIns="4569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t>PathSeq</a:t>
            </a:r>
          </a:p>
        </p:txBody>
      </p:sp>
      <p:pic>
        <p:nvPicPr>
          <p:cNvPr id="5" name="Picture 4" descr="person_9.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7517" y="2679915"/>
            <a:ext cx="1147606" cy="2240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5387975"/>
            <a:ext cx="838200" cy="941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1"/>
          <p:cNvSpPr txBox="1">
            <a:spLocks noChangeArrowheads="1"/>
          </p:cNvSpPr>
          <p:nvPr/>
        </p:nvSpPr>
        <p:spPr bwMode="auto">
          <a:xfrm>
            <a:off x="152401" y="6400800"/>
            <a:ext cx="1339165" cy="36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96" tIns="45698" rIns="91396" bIns="4569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Alex Kostic</a:t>
            </a:r>
          </a:p>
        </p:txBody>
      </p:sp>
    </p:spTree>
    <p:extLst>
      <p:ext uri="{BB962C8B-B14F-4D97-AF65-F5344CB8AC3E}">
        <p14:creationId xmlns:p14="http://schemas.microsoft.com/office/powerpoint/2010/main" val="902468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LEfSE9Tumorvsnorm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8900" y="2794000"/>
            <a:ext cx="6756400" cy="3354388"/>
          </a:xfrm>
          <a:prstGeom prst="rect">
            <a:avLst/>
          </a:prstGeom>
          <a:solidFill>
            <a:srgbClr val="EC1C1C"/>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99330" name="Text Box 3"/>
          <p:cNvSpPr txBox="1">
            <a:spLocks noChangeArrowheads="1"/>
          </p:cNvSpPr>
          <p:nvPr/>
        </p:nvSpPr>
        <p:spPr bwMode="auto">
          <a:xfrm>
            <a:off x="940432" y="303214"/>
            <a:ext cx="7263138" cy="13849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396" tIns="45698" rIns="91396" bIns="4569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a:t>LEfSe analysis of PathSeq filtered</a:t>
            </a:r>
          </a:p>
          <a:p>
            <a:pPr algn="ctr" eaLnBrk="1" hangingPunct="1"/>
            <a:r>
              <a:rPr lang="en-US" sz="2800"/>
              <a:t>whole genome sequence colonic tissue from</a:t>
            </a:r>
          </a:p>
          <a:p>
            <a:pPr algn="ctr" eaLnBrk="1" hangingPunct="1"/>
            <a:r>
              <a:rPr lang="en-US" sz="2800"/>
              <a:t>9 tumor-normal pairs </a:t>
            </a:r>
          </a:p>
        </p:txBody>
      </p:sp>
      <p:sp>
        <p:nvSpPr>
          <p:cNvPr id="99331" name="AutoShape 4"/>
          <p:cNvSpPr>
            <a:spLocks noChangeArrowheads="1"/>
          </p:cNvSpPr>
          <p:nvPr/>
        </p:nvSpPr>
        <p:spPr bwMode="auto">
          <a:xfrm>
            <a:off x="5410200" y="2133604"/>
            <a:ext cx="292100" cy="347663"/>
          </a:xfrm>
          <a:prstGeom prst="upArrow">
            <a:avLst>
              <a:gd name="adj1" fmla="val 50000"/>
              <a:gd name="adj2" fmla="val 29755"/>
            </a:avLst>
          </a:prstGeom>
          <a:solidFill>
            <a:srgbClr val="EC1C1C"/>
          </a:solidFill>
          <a:ln w="9525">
            <a:solidFill>
              <a:srgbClr val="EC1C1C"/>
            </a:solidFill>
            <a:miter lim="800000"/>
            <a:headEnd/>
            <a:tailEnd/>
          </a:ln>
        </p:spPr>
        <p:txBody>
          <a:bodyPr wrap="none" lIns="91396" tIns="45698" rIns="91396" bIns="45698" anchor="ctr"/>
          <a:lstStyle/>
          <a:p>
            <a:endParaRPr lang="en-US"/>
          </a:p>
        </p:txBody>
      </p:sp>
      <p:sp>
        <p:nvSpPr>
          <p:cNvPr id="99332" name="Text Box 5"/>
          <p:cNvSpPr txBox="1">
            <a:spLocks noChangeArrowheads="1"/>
          </p:cNvSpPr>
          <p:nvPr/>
        </p:nvSpPr>
        <p:spPr bwMode="auto">
          <a:xfrm>
            <a:off x="5791200" y="2144713"/>
            <a:ext cx="1895182" cy="3385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396" tIns="45698" rIns="91396" bIns="4569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Enriched in tumors</a:t>
            </a:r>
            <a:endParaRPr lang="en-US" sz="1400"/>
          </a:p>
        </p:txBody>
      </p:sp>
      <p:sp>
        <p:nvSpPr>
          <p:cNvPr id="99333" name="AutoShape 6"/>
          <p:cNvSpPr>
            <a:spLocks noChangeArrowheads="1"/>
          </p:cNvSpPr>
          <p:nvPr/>
        </p:nvSpPr>
        <p:spPr bwMode="auto">
          <a:xfrm flipV="1">
            <a:off x="1446213" y="2133604"/>
            <a:ext cx="292100" cy="347663"/>
          </a:xfrm>
          <a:prstGeom prst="upArrow">
            <a:avLst>
              <a:gd name="adj1" fmla="val 50000"/>
              <a:gd name="adj2" fmla="val 29755"/>
            </a:avLst>
          </a:prstGeom>
          <a:solidFill>
            <a:srgbClr val="3366FF"/>
          </a:solidFill>
          <a:ln>
            <a:noFill/>
          </a:ln>
          <a:extLst>
            <a:ext uri="{91240B29-F687-4f45-9708-019B960494DF}">
              <a14:hiddenLine xmlns:a14="http://schemas.microsoft.com/office/drawing/2010/main" xmlns="" w="9525">
                <a:solidFill>
                  <a:srgbClr val="EC1C1C"/>
                </a:solidFill>
                <a:miter lim="800000"/>
                <a:headEnd/>
                <a:tailEnd/>
              </a14:hiddenLine>
            </a:ext>
          </a:extLst>
        </p:spPr>
        <p:txBody>
          <a:bodyPr wrap="none" lIns="91396" tIns="45698" rIns="91396" bIns="45698" anchor="ctr"/>
          <a:lstStyle/>
          <a:p>
            <a:endParaRPr lang="en-US"/>
          </a:p>
        </p:txBody>
      </p:sp>
      <p:sp>
        <p:nvSpPr>
          <p:cNvPr id="99334" name="Text Box 7"/>
          <p:cNvSpPr txBox="1">
            <a:spLocks noChangeArrowheads="1"/>
          </p:cNvSpPr>
          <p:nvPr/>
        </p:nvSpPr>
        <p:spPr bwMode="auto">
          <a:xfrm>
            <a:off x="1827215" y="2144713"/>
            <a:ext cx="2077623" cy="3385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396" tIns="45698" rIns="91396" bIns="4569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Decreased in tumors</a:t>
            </a:r>
            <a:endParaRPr lang="en-US" sz="1400"/>
          </a:p>
        </p:txBody>
      </p:sp>
      <p:sp>
        <p:nvSpPr>
          <p:cNvPr id="99335" name="TextBox 7"/>
          <p:cNvSpPr txBox="1">
            <a:spLocks noChangeArrowheads="1"/>
          </p:cNvSpPr>
          <p:nvPr/>
        </p:nvSpPr>
        <p:spPr bwMode="auto">
          <a:xfrm>
            <a:off x="322265" y="6492877"/>
            <a:ext cx="3033013" cy="276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96" tIns="45698" rIns="91396" bIns="4569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err="1"/>
              <a:t>Kostic</a:t>
            </a:r>
            <a:r>
              <a:rPr lang="en-US" sz="1200" dirty="0"/>
              <a:t> AD et al.  2012. Genome Research</a:t>
            </a:r>
          </a:p>
        </p:txBody>
      </p:sp>
    </p:spTree>
    <p:extLst>
      <p:ext uri="{BB962C8B-B14F-4D97-AF65-F5344CB8AC3E}">
        <p14:creationId xmlns:p14="http://schemas.microsoft.com/office/powerpoint/2010/main" val="1276624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p:txBody>
          <a:bodyPr/>
          <a:lstStyle/>
          <a:p>
            <a:pPr eaLnBrk="1" hangingPunct="1"/>
            <a:r>
              <a:rPr lang="en-US" i="1">
                <a:latin typeface="Arial" charset="0"/>
                <a:cs typeface="Arial" charset="0"/>
              </a:rPr>
              <a:t>Fusobacterium nucleatum</a:t>
            </a:r>
          </a:p>
        </p:txBody>
      </p:sp>
      <p:pic>
        <p:nvPicPr>
          <p:cNvPr id="101378" name="Picture 3" descr="biofil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464593" y="2488408"/>
            <a:ext cx="3954463" cy="452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dmathissmile.png"/>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537798" y="1395019"/>
            <a:ext cx="2048254" cy="566928"/>
          </a:xfrm>
          <a:prstGeom prst="rect">
            <a:avLst/>
          </a:prstGeom>
        </p:spPr>
      </p:pic>
      <p:sp>
        <p:nvSpPr>
          <p:cNvPr id="10" name="Up-Down Arrow 9"/>
          <p:cNvSpPr/>
          <p:nvPr/>
        </p:nvSpPr>
        <p:spPr>
          <a:xfrm>
            <a:off x="4630738" y="1693867"/>
            <a:ext cx="252412" cy="1087437"/>
          </a:xfrm>
          <a:prstGeom prst="upDownArrow">
            <a:avLst/>
          </a:prstGeom>
          <a:gradFill flip="none" rotWithShape="1">
            <a:gsLst>
              <a:gs pos="0">
                <a:schemeClr val="accent1">
                  <a:tint val="100000"/>
                  <a:shade val="100000"/>
                  <a:satMod val="130000"/>
                  <a:alpha val="46000"/>
                </a:schemeClr>
              </a:gs>
              <a:gs pos="100000">
                <a:schemeClr val="accent1">
                  <a:tint val="50000"/>
                  <a:shade val="100000"/>
                  <a:satMod val="350000"/>
                  <a:alpha val="46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lIns="91396" tIns="45698" rIns="91396" bIns="45698" anchor="ctr"/>
          <a:lstStyle/>
          <a:p>
            <a:pPr algn="ctr">
              <a:defRPr/>
            </a:pPr>
            <a:endParaRPr lang="en-US"/>
          </a:p>
        </p:txBody>
      </p:sp>
      <p:sp>
        <p:nvSpPr>
          <p:cNvPr id="101381" name="TextBox 2"/>
          <p:cNvSpPr txBox="1">
            <a:spLocks noChangeArrowheads="1"/>
          </p:cNvSpPr>
          <p:nvPr/>
        </p:nvSpPr>
        <p:spPr bwMode="auto">
          <a:xfrm>
            <a:off x="2246317" y="6332539"/>
            <a:ext cx="1608545" cy="36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96" tIns="45698" rIns="91396" bIns="4569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rPr>
              <a:t>ASM (c) 2009</a:t>
            </a:r>
          </a:p>
        </p:txBody>
      </p:sp>
    </p:spTree>
    <p:extLst>
      <p:ext uri="{BB962C8B-B14F-4D97-AF65-F5344CB8AC3E}">
        <p14:creationId xmlns:p14="http://schemas.microsoft.com/office/powerpoint/2010/main" val="2282759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2400" dirty="0">
                <a:latin typeface="Arial"/>
                <a:cs typeface="Arial"/>
              </a:rPr>
              <a:t>Does a </a:t>
            </a:r>
            <a:r>
              <a:rPr lang="en-US" sz="2400" dirty="0" err="1">
                <a:latin typeface="Arial"/>
                <a:cs typeface="Arial"/>
              </a:rPr>
              <a:t>Fusobacterium</a:t>
            </a:r>
            <a:r>
              <a:rPr lang="en-US" sz="2400" dirty="0">
                <a:latin typeface="Arial"/>
                <a:cs typeface="Arial"/>
              </a:rPr>
              <a:t>-colorectal (CRC) association explain long standing observations about </a:t>
            </a:r>
            <a:r>
              <a:rPr lang="en-US" sz="2400" i="1" dirty="0">
                <a:latin typeface="Arial"/>
                <a:cs typeface="Arial"/>
              </a:rPr>
              <a:t>Streptococcus </a:t>
            </a:r>
            <a:r>
              <a:rPr lang="en-US" sz="2400" i="1" dirty="0" err="1">
                <a:latin typeface="Arial"/>
                <a:cs typeface="Arial"/>
              </a:rPr>
              <a:t>gallolyticus</a:t>
            </a:r>
            <a:r>
              <a:rPr lang="en-US" sz="2400" i="1" dirty="0">
                <a:latin typeface="Arial"/>
                <a:cs typeface="Arial"/>
              </a:rPr>
              <a:t> (</a:t>
            </a:r>
            <a:r>
              <a:rPr lang="en-US" sz="2400" i="1" dirty="0" err="1">
                <a:latin typeface="Arial"/>
                <a:cs typeface="Arial"/>
              </a:rPr>
              <a:t>bovis</a:t>
            </a:r>
            <a:r>
              <a:rPr lang="en-US" sz="2400" i="1" dirty="0">
                <a:latin typeface="Arial"/>
                <a:cs typeface="Arial"/>
              </a:rPr>
              <a:t>) </a:t>
            </a:r>
            <a:r>
              <a:rPr lang="en-US" sz="2400" dirty="0">
                <a:latin typeface="Arial"/>
                <a:cs typeface="Arial"/>
              </a:rPr>
              <a:t>and CRC</a:t>
            </a:r>
          </a:p>
        </p:txBody>
      </p:sp>
      <p:pic>
        <p:nvPicPr>
          <p:cNvPr id="103426" name="Picture 3" descr="cornco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8729" y="1958978"/>
            <a:ext cx="2538413" cy="2982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27" name="Picture 2" descr="LEfSE9Tumorvsnormal"/>
          <p:cNvPicPr>
            <a:picLocks noChangeAspect="1" noChangeArrowheads="1"/>
          </p:cNvPicPr>
          <p:nvPr/>
        </p:nvPicPr>
        <p:blipFill>
          <a:blip r:embed="rId3">
            <a:extLst>
              <a:ext uri="{28A0092B-C50C-407E-A947-70E740481C1C}">
                <a14:useLocalDpi xmlns:a14="http://schemas.microsoft.com/office/drawing/2010/main" val="0"/>
              </a:ext>
            </a:extLst>
          </a:blip>
          <a:srcRect b="1038"/>
          <a:stretch>
            <a:fillRect/>
          </a:stretch>
        </p:blipFill>
        <p:spPr bwMode="auto">
          <a:xfrm>
            <a:off x="195263" y="2012950"/>
            <a:ext cx="5935662" cy="2928938"/>
          </a:xfrm>
          <a:prstGeom prst="rect">
            <a:avLst/>
          </a:prstGeom>
          <a:solidFill>
            <a:srgbClr val="EC1C1C"/>
          </a:solidFill>
          <a:ln>
            <a:noFill/>
          </a:ln>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77854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descr="person_9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8839200" cy="464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15707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4" y="4114800"/>
            <a:ext cx="8604250" cy="16271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06498" name="Picture 7" descr="16S_strategy.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95604" y="990600"/>
            <a:ext cx="3629025" cy="278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499" name="Title 1"/>
          <p:cNvSpPr>
            <a:spLocks noGrp="1"/>
          </p:cNvSpPr>
          <p:nvPr>
            <p:ph type="title"/>
          </p:nvPr>
        </p:nvSpPr>
        <p:spPr>
          <a:xfrm>
            <a:off x="457204" y="0"/>
            <a:ext cx="8229600" cy="1143000"/>
          </a:xfrm>
        </p:spPr>
        <p:txBody>
          <a:bodyPr/>
          <a:lstStyle/>
          <a:p>
            <a:pPr eaLnBrk="1" hangingPunct="1"/>
            <a:r>
              <a:rPr lang="en-US" sz="3200">
                <a:latin typeface="Arial" charset="0"/>
                <a:cs typeface="Arial" charset="0"/>
              </a:rPr>
              <a:t>16S rRNA gene sequencing</a:t>
            </a:r>
            <a:endParaRPr lang="en-US" sz="3200" i="1">
              <a:latin typeface="Arial" charset="0"/>
              <a:cs typeface="Arial" charset="0"/>
            </a:endParaRPr>
          </a:p>
        </p:txBody>
      </p:sp>
    </p:spTree>
    <p:extLst>
      <p:ext uri="{BB962C8B-B14F-4D97-AF65-F5344CB8AC3E}">
        <p14:creationId xmlns:p14="http://schemas.microsoft.com/office/powerpoint/2010/main" val="586995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title"/>
          </p:nvPr>
        </p:nvSpPr>
        <p:spPr/>
        <p:txBody>
          <a:bodyPr>
            <a:normAutofit fontScale="90000"/>
          </a:bodyPr>
          <a:lstStyle/>
          <a:p>
            <a:pPr eaLnBrk="1" hangingPunct="1">
              <a:defRPr/>
            </a:pPr>
            <a:r>
              <a:rPr lang="en-US" sz="2800" dirty="0" err="1">
                <a:latin typeface="Arial" charset="0"/>
                <a:cs typeface="Arial" charset="0"/>
              </a:rPr>
              <a:t>LEfSe</a:t>
            </a:r>
            <a:r>
              <a:rPr lang="en-US" sz="2800" dirty="0">
                <a:latin typeface="Arial" charset="0"/>
                <a:cs typeface="Arial" charset="0"/>
              </a:rPr>
              <a:t> analysis of a 16S </a:t>
            </a:r>
            <a:r>
              <a:rPr lang="en-US" sz="2800" dirty="0" err="1">
                <a:latin typeface="Arial" charset="0"/>
                <a:cs typeface="Arial" charset="0"/>
              </a:rPr>
              <a:t>rRNA</a:t>
            </a:r>
            <a:r>
              <a:rPr lang="en-US" sz="2800" dirty="0">
                <a:latin typeface="Arial" charset="0"/>
                <a:cs typeface="Arial" charset="0"/>
              </a:rPr>
              <a:t> </a:t>
            </a:r>
            <a:r>
              <a:rPr lang="en-US" sz="2800" dirty="0" err="1">
                <a:latin typeface="Arial" charset="0"/>
                <a:cs typeface="Arial" charset="0"/>
              </a:rPr>
              <a:t>metagenomic</a:t>
            </a:r>
            <a:r>
              <a:rPr lang="en-US" sz="2800" dirty="0">
                <a:latin typeface="Arial" charset="0"/>
                <a:cs typeface="Arial" charset="0"/>
              </a:rPr>
              <a:t> survey of </a:t>
            </a:r>
            <a:r>
              <a:rPr lang="en-US" sz="2800" b="1" dirty="0">
                <a:latin typeface="Arial" charset="0"/>
                <a:cs typeface="Arial" charset="0"/>
              </a:rPr>
              <a:t>95</a:t>
            </a:r>
            <a:r>
              <a:rPr lang="en-US" sz="2800" dirty="0">
                <a:latin typeface="Arial" charset="0"/>
                <a:cs typeface="Arial" charset="0"/>
              </a:rPr>
              <a:t> tumor-normal pairs demonstrates an enrichment of Fusobacterium in tumor tissue</a:t>
            </a:r>
            <a:endParaRPr lang="en-US" dirty="0">
              <a:latin typeface="Arial" charset="0"/>
              <a:cs typeface="Arial" charset="0"/>
            </a:endParaRPr>
          </a:p>
        </p:txBody>
      </p:sp>
      <p:pic>
        <p:nvPicPr>
          <p:cNvPr id="108546" name="Picture 3" descr="Cancer Clado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5" y="2189167"/>
            <a:ext cx="4649788" cy="460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7" name="Rectangle 4"/>
          <p:cNvSpPr>
            <a:spLocks noChangeArrowheads="1"/>
          </p:cNvSpPr>
          <p:nvPr/>
        </p:nvSpPr>
        <p:spPr bwMode="auto">
          <a:xfrm>
            <a:off x="257179" y="1712913"/>
            <a:ext cx="320675" cy="165100"/>
          </a:xfrm>
          <a:prstGeom prst="rect">
            <a:avLst/>
          </a:prstGeom>
          <a:solidFill>
            <a:srgbClr val="FF2B49">
              <a:alpha val="50195"/>
            </a:srgbClr>
          </a:solidFill>
          <a:ln w="9525">
            <a:solidFill>
              <a:schemeClr val="tx1"/>
            </a:solidFill>
            <a:miter lim="800000"/>
            <a:headEnd/>
            <a:tailEnd/>
          </a:ln>
        </p:spPr>
        <p:txBody>
          <a:bodyPr wrap="none" lIns="91396" tIns="45698" rIns="91396" bIns="45698" anchor="ctr"/>
          <a:lstStyle/>
          <a:p>
            <a:endParaRPr lang="en-US"/>
          </a:p>
        </p:txBody>
      </p:sp>
      <p:sp>
        <p:nvSpPr>
          <p:cNvPr id="108548" name="Rectangle 5"/>
          <p:cNvSpPr>
            <a:spLocks noChangeArrowheads="1"/>
          </p:cNvSpPr>
          <p:nvPr/>
        </p:nvSpPr>
        <p:spPr bwMode="auto">
          <a:xfrm>
            <a:off x="257179" y="2078042"/>
            <a:ext cx="320675" cy="165100"/>
          </a:xfrm>
          <a:prstGeom prst="rect">
            <a:avLst/>
          </a:prstGeom>
          <a:solidFill>
            <a:srgbClr val="0000FF">
              <a:alpha val="50195"/>
            </a:srgbClr>
          </a:solidFill>
          <a:ln w="9525">
            <a:solidFill>
              <a:schemeClr val="tx1"/>
            </a:solidFill>
            <a:miter lim="800000"/>
            <a:headEnd/>
            <a:tailEnd/>
          </a:ln>
        </p:spPr>
        <p:txBody>
          <a:bodyPr wrap="none" lIns="91396" tIns="45698" rIns="91396" bIns="45698" anchor="ctr"/>
          <a:lstStyle/>
          <a:p>
            <a:endParaRPr lang="en-US"/>
          </a:p>
        </p:txBody>
      </p:sp>
      <p:sp>
        <p:nvSpPr>
          <p:cNvPr id="108549" name="Text Box 6"/>
          <p:cNvSpPr txBox="1">
            <a:spLocks noChangeArrowheads="1"/>
          </p:cNvSpPr>
          <p:nvPr/>
        </p:nvSpPr>
        <p:spPr bwMode="auto">
          <a:xfrm>
            <a:off x="561975" y="1619250"/>
            <a:ext cx="1792589" cy="3385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396" tIns="45698" rIns="91396" bIns="4569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Enriched in tumor</a:t>
            </a:r>
            <a:endParaRPr lang="en-US" sz="1800">
              <a:solidFill>
                <a:srgbClr val="9795F5"/>
              </a:solidFill>
            </a:endParaRPr>
          </a:p>
        </p:txBody>
      </p:sp>
      <p:sp>
        <p:nvSpPr>
          <p:cNvPr id="108550" name="Text Box 7"/>
          <p:cNvSpPr txBox="1">
            <a:spLocks noChangeArrowheads="1"/>
          </p:cNvSpPr>
          <p:nvPr/>
        </p:nvSpPr>
        <p:spPr bwMode="auto">
          <a:xfrm>
            <a:off x="561975" y="2000250"/>
            <a:ext cx="1895282" cy="3385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396" tIns="45698" rIns="91396" bIns="4569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Enriched in normal</a:t>
            </a:r>
            <a:endParaRPr lang="en-US" sz="1800">
              <a:solidFill>
                <a:srgbClr val="9795F5"/>
              </a:solidFill>
            </a:endParaRPr>
          </a:p>
        </p:txBody>
      </p:sp>
      <p:pic>
        <p:nvPicPr>
          <p:cNvPr id="108551" name="Picture 1" descr="untitled 3.png"/>
          <p:cNvPicPr>
            <a:picLocks noChangeAspect="1"/>
          </p:cNvPicPr>
          <p:nvPr/>
        </p:nvPicPr>
        <p:blipFill>
          <a:blip r:embed="rId4">
            <a:extLst>
              <a:ext uri="{28A0092B-C50C-407E-A947-70E740481C1C}">
                <a14:useLocalDpi xmlns:a14="http://schemas.microsoft.com/office/drawing/2010/main" val="0"/>
              </a:ext>
            </a:extLst>
          </a:blip>
          <a:srcRect t="792"/>
          <a:stretch>
            <a:fillRect/>
          </a:stretch>
        </p:blipFill>
        <p:spPr bwMode="auto">
          <a:xfrm>
            <a:off x="5545138" y="1798638"/>
            <a:ext cx="2705100" cy="490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52" name="TextBox 2"/>
          <p:cNvSpPr txBox="1">
            <a:spLocks noChangeArrowheads="1"/>
          </p:cNvSpPr>
          <p:nvPr/>
        </p:nvSpPr>
        <p:spPr bwMode="auto">
          <a:xfrm rot="-5400000">
            <a:off x="4226652" y="4145264"/>
            <a:ext cx="2032138" cy="36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96" tIns="45698" rIns="91396" bIns="4569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LDA score (log10)</a:t>
            </a:r>
          </a:p>
        </p:txBody>
      </p:sp>
      <p:sp>
        <p:nvSpPr>
          <p:cNvPr id="108553" name="TextBox 3"/>
          <p:cNvSpPr txBox="1">
            <a:spLocks noChangeArrowheads="1"/>
          </p:cNvSpPr>
          <p:nvPr/>
        </p:nvSpPr>
        <p:spPr bwMode="auto">
          <a:xfrm>
            <a:off x="4575177" y="2936875"/>
            <a:ext cx="1030963" cy="36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96" tIns="45698" rIns="91396" bIns="4569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TUMOR</a:t>
            </a:r>
          </a:p>
        </p:txBody>
      </p:sp>
      <p:sp>
        <p:nvSpPr>
          <p:cNvPr id="108554" name="TextBox 11"/>
          <p:cNvSpPr txBox="1">
            <a:spLocks noChangeArrowheads="1"/>
          </p:cNvSpPr>
          <p:nvPr/>
        </p:nvSpPr>
        <p:spPr bwMode="auto">
          <a:xfrm>
            <a:off x="4581526" y="5694363"/>
            <a:ext cx="1163586" cy="36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96" tIns="45698" rIns="91396" bIns="4569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NORMAL</a:t>
            </a:r>
          </a:p>
        </p:txBody>
      </p:sp>
    </p:spTree>
    <p:extLst>
      <p:ext uri="{BB962C8B-B14F-4D97-AF65-F5344CB8AC3E}">
        <p14:creationId xmlns:p14="http://schemas.microsoft.com/office/powerpoint/2010/main" val="4179775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a:xfrm>
            <a:off x="457204" y="228600"/>
            <a:ext cx="8229600" cy="1143000"/>
          </a:xfrm>
        </p:spPr>
        <p:txBody>
          <a:bodyPr>
            <a:normAutofit fontScale="90000"/>
          </a:bodyPr>
          <a:lstStyle/>
          <a:p>
            <a:r>
              <a:rPr lang="en-US" sz="3200" i="1">
                <a:latin typeface="Arial" charset="0"/>
                <a:cs typeface="Arial" charset="0"/>
              </a:rPr>
              <a:t>Fusobacterium nucleatum </a:t>
            </a:r>
            <a:r>
              <a:rPr lang="en-US" sz="3200">
                <a:latin typeface="Arial" charset="0"/>
                <a:cs typeface="Arial" charset="0"/>
              </a:rPr>
              <a:t>are specifically enriched and some patient’s tumors are dominated by fusobacterium</a:t>
            </a:r>
          </a:p>
        </p:txBody>
      </p:sp>
      <p:pic>
        <p:nvPicPr>
          <p:cNvPr id="110594" name="Picture 2" descr="Untitled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01779"/>
            <a:ext cx="2895600" cy="5199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Oval 3"/>
          <p:cNvSpPr/>
          <p:nvPr/>
        </p:nvSpPr>
        <p:spPr>
          <a:xfrm>
            <a:off x="2133600" y="3962400"/>
            <a:ext cx="914400" cy="152400"/>
          </a:xfrm>
          <a:prstGeom prst="ellipse">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lIns="91396" tIns="45698" rIns="91396" bIns="45698" anchor="ctr"/>
          <a:lstStyle/>
          <a:p>
            <a:pPr algn="ctr">
              <a:defRPr/>
            </a:pPr>
            <a:endParaRPr lang="en-US"/>
          </a:p>
        </p:txBody>
      </p:sp>
      <p:pic>
        <p:nvPicPr>
          <p:cNvPr id="110596" name="Picture 4" descr="Untitled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600200"/>
            <a:ext cx="4191000" cy="4964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77078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FusoFigure"/>
          <p:cNvPicPr>
            <a:picLocks noChangeAspect="1" noChangeArrowheads="1"/>
          </p:cNvPicPr>
          <p:nvPr/>
        </p:nvPicPr>
        <p:blipFill>
          <a:blip r:embed="rId3">
            <a:extLst>
              <a:ext uri="{28A0092B-C50C-407E-A947-70E740481C1C}">
                <a14:useLocalDpi xmlns:a14="http://schemas.microsoft.com/office/drawing/2010/main" val="0"/>
              </a:ext>
            </a:extLst>
          </a:blip>
          <a:srcRect l="63327" t="34369" b="11690"/>
          <a:stretch>
            <a:fillRect/>
          </a:stretch>
        </p:blipFill>
        <p:spPr bwMode="auto">
          <a:xfrm>
            <a:off x="2722567" y="2338388"/>
            <a:ext cx="4668837" cy="355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8" name="Text Box 3"/>
          <p:cNvSpPr txBox="1">
            <a:spLocks noChangeArrowheads="1"/>
          </p:cNvSpPr>
          <p:nvPr/>
        </p:nvSpPr>
        <p:spPr bwMode="auto">
          <a:xfrm>
            <a:off x="496491" y="341315"/>
            <a:ext cx="8087522" cy="8309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396" tIns="45698" rIns="91396" bIns="4569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i="1"/>
              <a:t>Fusobacterium spp. </a:t>
            </a:r>
            <a:r>
              <a:rPr lang="en-US"/>
              <a:t>can be visualized using FISH and are </a:t>
            </a:r>
          </a:p>
          <a:p>
            <a:pPr algn="ctr" eaLnBrk="1" hangingPunct="1"/>
            <a:r>
              <a:rPr lang="en-US"/>
              <a:t>enriched in colorectal cancer tumors.</a:t>
            </a:r>
          </a:p>
        </p:txBody>
      </p:sp>
      <p:sp>
        <p:nvSpPr>
          <p:cNvPr id="111619" name="TextBox 2"/>
          <p:cNvSpPr txBox="1">
            <a:spLocks noChangeArrowheads="1"/>
          </p:cNvSpPr>
          <p:nvPr/>
        </p:nvSpPr>
        <p:spPr bwMode="auto">
          <a:xfrm>
            <a:off x="5494338" y="2339976"/>
            <a:ext cx="1916271" cy="646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96" tIns="45698" rIns="91396" bIns="4569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3366FF"/>
                </a:solidFill>
              </a:rPr>
              <a:t>DAPI</a:t>
            </a:r>
          </a:p>
          <a:p>
            <a:pPr eaLnBrk="1" hangingPunct="1"/>
            <a:r>
              <a:rPr lang="en-US" sz="1800">
                <a:solidFill>
                  <a:srgbClr val="FF0000"/>
                </a:solidFill>
              </a:rPr>
              <a:t>16S rRNA FUSO</a:t>
            </a:r>
          </a:p>
        </p:txBody>
      </p:sp>
    </p:spTree>
    <p:extLst>
      <p:ext uri="{BB962C8B-B14F-4D97-AF65-F5344CB8AC3E}">
        <p14:creationId xmlns:p14="http://schemas.microsoft.com/office/powerpoint/2010/main" val="4242696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Rectangle 9"/>
          <p:cNvSpPr>
            <a:spLocks noGrp="1" noChangeArrowheads="1"/>
          </p:cNvSpPr>
          <p:nvPr>
            <p:ph type="title"/>
          </p:nvPr>
        </p:nvSpPr>
        <p:spPr/>
        <p:txBody>
          <a:bodyPr/>
          <a:lstStyle/>
          <a:p>
            <a:r>
              <a:rPr lang="en-US"/>
              <a:t>Cancers by Type in U.S.</a:t>
            </a:r>
          </a:p>
        </p:txBody>
      </p:sp>
      <p:pic>
        <p:nvPicPr>
          <p:cNvPr id="6156" name="Picture 1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03538" y="1600200"/>
            <a:ext cx="3336925" cy="4525963"/>
          </a:xfrm>
          <a:noFill/>
          <a:ln/>
        </p:spPr>
      </p:pic>
      <p:sp>
        <p:nvSpPr>
          <p:cNvPr id="6158" name="Text Box 14"/>
          <p:cNvSpPr txBox="1">
            <a:spLocks noChangeArrowheads="1"/>
          </p:cNvSpPr>
          <p:nvPr/>
        </p:nvSpPr>
        <p:spPr bwMode="auto">
          <a:xfrm>
            <a:off x="5562600" y="6248400"/>
            <a:ext cx="32829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i="1"/>
              <a:t>from American Cancer Society</a:t>
            </a:r>
          </a:p>
        </p:txBody>
      </p:sp>
    </p:spTree>
    <p:extLst>
      <p:ext uri="{BB962C8B-B14F-4D97-AF65-F5344CB8AC3E}">
        <p14:creationId xmlns:p14="http://schemas.microsoft.com/office/powerpoint/2010/main" val="1453624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76200" y="209553"/>
            <a:ext cx="8940800" cy="190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96" tIns="45698" rIns="91396" bIns="45698" anchor="ctr"/>
          <a:lstStyle/>
          <a:p>
            <a:pPr algn="ctr" eaLnBrk="1" hangingPunct="1"/>
            <a:r>
              <a:rPr lang="en-US" sz="3200" dirty="0">
                <a:solidFill>
                  <a:srgbClr val="000000"/>
                </a:solidFill>
                <a:latin typeface="Arial"/>
                <a:cs typeface="Arial"/>
              </a:rPr>
              <a:t>Colorectal cancers develop via a progressive series of discrete histologic &amp; genetic alterations</a:t>
            </a:r>
          </a:p>
        </p:txBody>
      </p:sp>
      <p:pic>
        <p:nvPicPr>
          <p:cNvPr id="63491" name="Picture 10" descr="bbbb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642" y="2647954"/>
            <a:ext cx="7578725" cy="1560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2" name="Text Box 11"/>
          <p:cNvSpPr txBox="1">
            <a:spLocks noChangeArrowheads="1"/>
          </p:cNvSpPr>
          <p:nvPr/>
        </p:nvSpPr>
        <p:spPr bwMode="auto">
          <a:xfrm>
            <a:off x="609602" y="4191000"/>
            <a:ext cx="1544437" cy="36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96" tIns="45698" rIns="91396" bIns="4569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Normal colon</a:t>
            </a:r>
            <a:endParaRPr lang="en-US"/>
          </a:p>
        </p:txBody>
      </p:sp>
      <p:sp>
        <p:nvSpPr>
          <p:cNvPr id="63494" name="Text Box 14"/>
          <p:cNvSpPr txBox="1">
            <a:spLocks noChangeArrowheads="1"/>
          </p:cNvSpPr>
          <p:nvPr/>
        </p:nvSpPr>
        <p:spPr bwMode="auto">
          <a:xfrm>
            <a:off x="2276353" y="4191002"/>
            <a:ext cx="2070347" cy="646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96" tIns="45698" rIns="91396" bIns="4569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t>Hyper-proliferative</a:t>
            </a:r>
          </a:p>
          <a:p>
            <a:pPr algn="ctr"/>
            <a:r>
              <a:rPr lang="en-US" sz="1800"/>
              <a:t>epithelium</a:t>
            </a:r>
            <a:endParaRPr lang="en-US"/>
          </a:p>
        </p:txBody>
      </p:sp>
      <p:sp>
        <p:nvSpPr>
          <p:cNvPr id="63495" name="Text Box 15"/>
          <p:cNvSpPr txBox="1">
            <a:spLocks noChangeArrowheads="1"/>
          </p:cNvSpPr>
          <p:nvPr/>
        </p:nvSpPr>
        <p:spPr bwMode="auto">
          <a:xfrm>
            <a:off x="4876803" y="4191000"/>
            <a:ext cx="1185540" cy="36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96" tIns="45698" rIns="91396" bIns="4569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Adenoma</a:t>
            </a:r>
            <a:endParaRPr lang="en-US"/>
          </a:p>
        </p:txBody>
      </p:sp>
      <p:sp>
        <p:nvSpPr>
          <p:cNvPr id="63496" name="Text Box 16"/>
          <p:cNvSpPr txBox="1">
            <a:spLocks noChangeArrowheads="1"/>
          </p:cNvSpPr>
          <p:nvPr/>
        </p:nvSpPr>
        <p:spPr bwMode="auto">
          <a:xfrm>
            <a:off x="7086601" y="4191000"/>
            <a:ext cx="1300643" cy="36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96" tIns="45698" rIns="91396" bIns="4569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Carcinoma</a:t>
            </a:r>
            <a:endParaRPr lang="en-US"/>
          </a:p>
        </p:txBody>
      </p:sp>
    </p:spTree>
    <p:extLst>
      <p:ext uri="{BB962C8B-B14F-4D97-AF65-F5344CB8AC3E}">
        <p14:creationId xmlns:p14="http://schemas.microsoft.com/office/powerpoint/2010/main" val="15333080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err="1">
                <a:latin typeface="Arial"/>
                <a:cs typeface="Arial"/>
              </a:rPr>
              <a:t>Fusobacterium</a:t>
            </a:r>
            <a:r>
              <a:rPr lang="en-US" sz="2400" dirty="0">
                <a:latin typeface="Arial"/>
                <a:cs typeface="Arial"/>
              </a:rPr>
              <a:t> is enriched in adenoma </a:t>
            </a:r>
            <a:br>
              <a:rPr lang="en-US" sz="2400" dirty="0">
                <a:latin typeface="Arial"/>
                <a:cs typeface="Arial"/>
              </a:rPr>
            </a:br>
            <a:r>
              <a:rPr lang="en-US" sz="2400" dirty="0">
                <a:latin typeface="Arial"/>
                <a:cs typeface="Arial"/>
              </a:rPr>
              <a:t>versus adjacent normal tissue</a:t>
            </a:r>
            <a:br>
              <a:rPr lang="en-US" sz="2400" dirty="0">
                <a:latin typeface="Arial"/>
                <a:cs typeface="Arial"/>
              </a:rPr>
            </a:br>
            <a:endParaRPr lang="en-US" sz="2400" dirty="0">
              <a:latin typeface="Arial"/>
              <a:cs typeface="Arial"/>
            </a:endParaRPr>
          </a:p>
        </p:txBody>
      </p:sp>
      <p:pic>
        <p:nvPicPr>
          <p:cNvPr id="4" name="Picture 3" descr="LAS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4376" y="1948180"/>
            <a:ext cx="4304825" cy="4198620"/>
          </a:xfrm>
          <a:prstGeom prst="rect">
            <a:avLst/>
          </a:prstGeom>
        </p:spPr>
      </p:pic>
    </p:spTree>
    <p:extLst>
      <p:ext uri="{BB962C8B-B14F-4D97-AF65-F5344CB8AC3E}">
        <p14:creationId xmlns:p14="http://schemas.microsoft.com/office/powerpoint/2010/main" val="2477205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4" y="487998"/>
            <a:ext cx="8229600" cy="1143000"/>
          </a:xfrm>
        </p:spPr>
        <p:txBody>
          <a:bodyPr>
            <a:normAutofit fontScale="90000"/>
          </a:bodyPr>
          <a:lstStyle/>
          <a:p>
            <a:r>
              <a:rPr lang="en-US" sz="2700" dirty="0" err="1">
                <a:latin typeface="Arial"/>
                <a:cs typeface="Arial"/>
              </a:rPr>
              <a:t>Fusobacterium</a:t>
            </a:r>
            <a:r>
              <a:rPr lang="en-US" sz="2700" dirty="0">
                <a:latin typeface="Arial"/>
                <a:cs typeface="Arial"/>
              </a:rPr>
              <a:t> is detected at a higher abundance in stool from CRC and adenoma cases than from healthy controls</a:t>
            </a:r>
            <a:br>
              <a:rPr lang="en-US" sz="2700" dirty="0"/>
            </a:br>
            <a:endParaRPr lang="en-US" sz="2700" dirty="0"/>
          </a:p>
        </p:txBody>
      </p:sp>
      <p:pic>
        <p:nvPicPr>
          <p:cNvPr id="4" name="Picture 3" descr="last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684" y="1943102"/>
            <a:ext cx="5869384" cy="4214928"/>
          </a:xfrm>
          <a:prstGeom prst="rect">
            <a:avLst/>
          </a:prstGeom>
        </p:spPr>
      </p:pic>
    </p:spTree>
    <p:extLst>
      <p:ext uri="{BB962C8B-B14F-4D97-AF65-F5344CB8AC3E}">
        <p14:creationId xmlns:p14="http://schemas.microsoft.com/office/powerpoint/2010/main" val="7879559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Arial"/>
                <a:cs typeface="Arial"/>
              </a:rPr>
              <a:t>Approaching causality using mouse models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859" y="2810702"/>
            <a:ext cx="3248066" cy="2107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descr="mouse_strateg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86917" y="3006503"/>
            <a:ext cx="4835848" cy="1800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46431" y="6378212"/>
            <a:ext cx="3297973" cy="307777"/>
          </a:xfrm>
          <a:prstGeom prst="rect">
            <a:avLst/>
          </a:prstGeom>
          <a:noFill/>
        </p:spPr>
        <p:txBody>
          <a:bodyPr wrap="none" rtlCol="0">
            <a:spAutoFit/>
          </a:bodyPr>
          <a:lstStyle/>
          <a:p>
            <a:r>
              <a:rPr lang="en-US" sz="1400" dirty="0" err="1">
                <a:latin typeface="Arial"/>
                <a:cs typeface="Arial"/>
              </a:rPr>
              <a:t>Kostic</a:t>
            </a:r>
            <a:r>
              <a:rPr lang="en-US" sz="1400" dirty="0">
                <a:latin typeface="Arial"/>
                <a:cs typeface="Arial"/>
              </a:rPr>
              <a:t> et al. 2013. Cell Host &amp; Microbe. </a:t>
            </a:r>
          </a:p>
        </p:txBody>
      </p:sp>
      <p:pic>
        <p:nvPicPr>
          <p:cNvPr id="7" name="Picture 47"/>
          <p:cNvPicPr>
            <a:picLocks noChangeAspect="1"/>
          </p:cNvPicPr>
          <p:nvPr/>
        </p:nvPicPr>
        <p:blipFill rotWithShape="1">
          <a:blip r:embed="rId4">
            <a:extLst>
              <a:ext uri="{28A0092B-C50C-407E-A947-70E740481C1C}">
                <a14:useLocalDpi xmlns:a14="http://schemas.microsoft.com/office/drawing/2010/main" val="0"/>
              </a:ext>
            </a:extLst>
          </a:blip>
          <a:srcRect r="8907"/>
          <a:stretch/>
        </p:blipFill>
        <p:spPr bwMode="auto">
          <a:xfrm>
            <a:off x="246431" y="5141573"/>
            <a:ext cx="763540" cy="941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1"/>
          <p:cNvSpPr txBox="1">
            <a:spLocks noChangeArrowheads="1"/>
          </p:cNvSpPr>
          <p:nvPr/>
        </p:nvSpPr>
        <p:spPr bwMode="auto">
          <a:xfrm>
            <a:off x="246431" y="6154398"/>
            <a:ext cx="1072616" cy="307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96" tIns="45698" rIns="91396" bIns="4569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latin typeface="Arial"/>
                <a:cs typeface="Arial"/>
              </a:rPr>
              <a:t>Alex </a:t>
            </a:r>
            <a:r>
              <a:rPr lang="en-US" sz="1400" dirty="0" err="1">
                <a:latin typeface="Arial"/>
                <a:cs typeface="Arial"/>
              </a:rPr>
              <a:t>Kostic</a:t>
            </a:r>
            <a:endParaRPr lang="en-US" sz="1400" dirty="0">
              <a:latin typeface="Arial"/>
              <a:cs typeface="Arial"/>
            </a:endParaRPr>
          </a:p>
        </p:txBody>
      </p:sp>
      <p:pic>
        <p:nvPicPr>
          <p:cNvPr id="9" name="Picture 43"/>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1451073" y="5141573"/>
            <a:ext cx="768096" cy="942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1451073" y="6154398"/>
            <a:ext cx="1472277" cy="307732"/>
          </a:xfrm>
          <a:prstGeom prst="rect">
            <a:avLst/>
          </a:prstGeom>
          <a:noFill/>
        </p:spPr>
        <p:txBody>
          <a:bodyPr wrap="none" lIns="91396" tIns="45698" rIns="91396" bIns="45698" rtlCol="0">
            <a:spAutoFit/>
          </a:bodyPr>
          <a:lstStyle/>
          <a:p>
            <a:r>
              <a:rPr lang="en-US" sz="1400" dirty="0" err="1">
                <a:latin typeface="Arial"/>
                <a:cs typeface="Arial"/>
              </a:rPr>
              <a:t>Eunyoung</a:t>
            </a:r>
            <a:r>
              <a:rPr lang="en-US" sz="1400" dirty="0">
                <a:latin typeface="Arial"/>
                <a:cs typeface="Arial"/>
              </a:rPr>
              <a:t> Chun</a:t>
            </a:r>
          </a:p>
        </p:txBody>
      </p:sp>
    </p:spTree>
    <p:extLst>
      <p:ext uri="{BB962C8B-B14F-4D97-AF65-F5344CB8AC3E}">
        <p14:creationId xmlns:p14="http://schemas.microsoft.com/office/powerpoint/2010/main" val="3837499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1" dirty="0" err="1">
                <a:latin typeface="Arial"/>
                <a:cs typeface="Arial"/>
              </a:rPr>
              <a:t>Fusobacterium</a:t>
            </a:r>
            <a:r>
              <a:rPr lang="en-US" sz="3200" i="1" dirty="0">
                <a:latin typeface="Arial"/>
                <a:cs typeface="Arial"/>
              </a:rPr>
              <a:t> </a:t>
            </a:r>
            <a:r>
              <a:rPr lang="en-US" sz="3200" i="1" dirty="0" err="1">
                <a:latin typeface="Arial"/>
                <a:cs typeface="Arial"/>
              </a:rPr>
              <a:t>nucleatum</a:t>
            </a:r>
            <a:r>
              <a:rPr lang="en-US" sz="3200" i="1" dirty="0">
                <a:latin typeface="Arial"/>
                <a:cs typeface="Arial"/>
              </a:rPr>
              <a:t> </a:t>
            </a:r>
            <a:r>
              <a:rPr lang="en-US" sz="3200" dirty="0">
                <a:latin typeface="Arial"/>
                <a:cs typeface="Arial"/>
              </a:rPr>
              <a:t>promotes intestinal </a:t>
            </a:r>
            <a:r>
              <a:rPr lang="en-US" sz="3200" dirty="0" err="1">
                <a:latin typeface="Arial"/>
                <a:cs typeface="Arial"/>
              </a:rPr>
              <a:t>tumorigenesis</a:t>
            </a:r>
            <a:endParaRPr lang="en-US" sz="3200" i="1" dirty="0">
              <a:latin typeface="Arial"/>
              <a:cs typeface="Arial"/>
            </a:endParaRPr>
          </a:p>
        </p:txBody>
      </p:sp>
      <p:pic>
        <p:nvPicPr>
          <p:cNvPr id="4" name="Picture 3" descr="Kostic_F1A.png"/>
          <p:cNvPicPr>
            <a:picLocks noChangeAspect="1"/>
          </p:cNvPicPr>
          <p:nvPr/>
        </p:nvPicPr>
        <p:blipFill rotWithShape="1">
          <a:blip r:embed="rId2">
            <a:extLst>
              <a:ext uri="{28A0092B-C50C-407E-A947-70E740481C1C}">
                <a14:useLocalDpi xmlns:a14="http://schemas.microsoft.com/office/drawing/2010/main" val="0"/>
              </a:ext>
            </a:extLst>
          </a:blip>
          <a:srcRect l="14266" b="41579"/>
          <a:stretch/>
        </p:blipFill>
        <p:spPr>
          <a:xfrm>
            <a:off x="1559954" y="1481460"/>
            <a:ext cx="5381331" cy="3251422"/>
          </a:xfrm>
          <a:prstGeom prst="rect">
            <a:avLst/>
          </a:prstGeom>
        </p:spPr>
      </p:pic>
      <p:pic>
        <p:nvPicPr>
          <p:cNvPr id="5" name="Picture 4" descr="Kostic_1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271" y="5111964"/>
            <a:ext cx="6007767" cy="1603123"/>
          </a:xfrm>
          <a:prstGeom prst="rect">
            <a:avLst/>
          </a:prstGeom>
        </p:spPr>
      </p:pic>
    </p:spTree>
    <p:extLst>
      <p:ext uri="{BB962C8B-B14F-4D97-AF65-F5344CB8AC3E}">
        <p14:creationId xmlns:p14="http://schemas.microsoft.com/office/powerpoint/2010/main" val="8401716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latin typeface="Arial"/>
                <a:cs typeface="Arial"/>
              </a:rPr>
              <a:t>F. </a:t>
            </a:r>
            <a:r>
              <a:rPr lang="en-US" i="1" dirty="0" err="1">
                <a:latin typeface="Arial"/>
                <a:cs typeface="Arial"/>
              </a:rPr>
              <a:t>nucleatum</a:t>
            </a:r>
            <a:r>
              <a:rPr lang="en-US" i="1" dirty="0">
                <a:latin typeface="Arial"/>
                <a:cs typeface="Arial"/>
              </a:rPr>
              <a:t> </a:t>
            </a:r>
            <a:r>
              <a:rPr lang="en-US" dirty="0">
                <a:latin typeface="Arial"/>
                <a:cs typeface="Arial"/>
              </a:rPr>
              <a:t>is enriched in tumor tissues of </a:t>
            </a:r>
            <a:r>
              <a:rPr lang="en-US" dirty="0" err="1">
                <a:latin typeface="Arial"/>
                <a:cs typeface="Arial"/>
              </a:rPr>
              <a:t>Apc</a:t>
            </a:r>
            <a:r>
              <a:rPr lang="en-US" i="1" baseline="30000" dirty="0" err="1">
                <a:latin typeface="Arial"/>
                <a:cs typeface="Arial"/>
              </a:rPr>
              <a:t>Min</a:t>
            </a:r>
            <a:r>
              <a:rPr lang="en-US" i="1" baseline="30000" dirty="0">
                <a:latin typeface="Arial"/>
                <a:cs typeface="Arial"/>
              </a:rPr>
              <a:t>/+</a:t>
            </a:r>
            <a:r>
              <a:rPr lang="en-US" i="1" dirty="0">
                <a:latin typeface="Arial"/>
                <a:cs typeface="Arial"/>
              </a:rPr>
              <a:t> </a:t>
            </a:r>
            <a:r>
              <a:rPr lang="en-US" dirty="0">
                <a:latin typeface="Arial"/>
                <a:cs typeface="Arial"/>
              </a:rPr>
              <a:t>mice</a:t>
            </a:r>
            <a:endParaRPr lang="en-US" i="1" baseline="30000" dirty="0">
              <a:latin typeface="Arial"/>
              <a:cs typeface="Arial"/>
            </a:endParaRPr>
          </a:p>
        </p:txBody>
      </p:sp>
      <p:pic>
        <p:nvPicPr>
          <p:cNvPr id="5" name="Picture 4" descr="Untitled-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333" y="2613359"/>
            <a:ext cx="8507759" cy="2234081"/>
          </a:xfrm>
          <a:prstGeom prst="rect">
            <a:avLst/>
          </a:prstGeom>
        </p:spPr>
      </p:pic>
    </p:spTree>
    <p:extLst>
      <p:ext uri="{BB962C8B-B14F-4D97-AF65-F5344CB8AC3E}">
        <p14:creationId xmlns:p14="http://schemas.microsoft.com/office/powerpoint/2010/main" val="13470583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4" y="274638"/>
            <a:ext cx="8534400" cy="1371282"/>
          </a:xfrm>
        </p:spPr>
        <p:txBody>
          <a:bodyPr>
            <a:normAutofit fontScale="90000"/>
          </a:bodyPr>
          <a:lstStyle/>
          <a:p>
            <a:r>
              <a:rPr lang="en-US" i="1" dirty="0">
                <a:latin typeface="Arial"/>
                <a:cs typeface="Arial"/>
              </a:rPr>
              <a:t>F. </a:t>
            </a:r>
            <a:r>
              <a:rPr lang="en-US" i="1" dirty="0" err="1">
                <a:latin typeface="Arial"/>
                <a:cs typeface="Arial"/>
              </a:rPr>
              <a:t>nucleatum</a:t>
            </a:r>
            <a:r>
              <a:rPr lang="en-US" i="1" dirty="0">
                <a:latin typeface="Arial"/>
                <a:cs typeface="Arial"/>
              </a:rPr>
              <a:t> </a:t>
            </a:r>
            <a:r>
              <a:rPr lang="en-US" dirty="0">
                <a:latin typeface="Arial"/>
                <a:cs typeface="Arial"/>
              </a:rPr>
              <a:t>promotes intestinal </a:t>
            </a:r>
            <a:r>
              <a:rPr lang="en-US" dirty="0" err="1">
                <a:latin typeface="Arial"/>
                <a:cs typeface="Arial"/>
              </a:rPr>
              <a:t>tumorigenesis</a:t>
            </a:r>
            <a:endParaRPr lang="en-US" dirty="0">
              <a:latin typeface="Arial"/>
              <a:cs typeface="Arial"/>
            </a:endParaRPr>
          </a:p>
        </p:txBody>
      </p:sp>
      <p:pic>
        <p:nvPicPr>
          <p:cNvPr id="3" name="Picture 2" descr="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4" y="2895599"/>
            <a:ext cx="8959815" cy="1234368"/>
          </a:xfrm>
          <a:prstGeom prst="rect">
            <a:avLst/>
          </a:prstGeom>
        </p:spPr>
      </p:pic>
      <p:pic>
        <p:nvPicPr>
          <p:cNvPr id="5" name="Picture 10" descr="bbbbb"/>
          <p:cNvPicPr>
            <a:picLocks noChangeAspect="1" noChangeArrowheads="1"/>
          </p:cNvPicPr>
          <p:nvPr/>
        </p:nvPicPr>
        <p:blipFill rotWithShape="1">
          <a:blip r:embed="rId3">
            <a:extLst>
              <a:ext uri="{28A0092B-C50C-407E-A947-70E740481C1C}">
                <a14:useLocalDpi xmlns:a14="http://schemas.microsoft.com/office/drawing/2010/main" val="0"/>
              </a:ext>
            </a:extLst>
          </a:blip>
          <a:srcRect l="22940"/>
          <a:stretch/>
        </p:blipFill>
        <p:spPr bwMode="auto">
          <a:xfrm>
            <a:off x="1774155" y="4478006"/>
            <a:ext cx="5840172" cy="1560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14"/>
          <p:cNvSpPr txBox="1">
            <a:spLocks noChangeArrowheads="1"/>
          </p:cNvSpPr>
          <p:nvPr/>
        </p:nvSpPr>
        <p:spPr bwMode="auto">
          <a:xfrm>
            <a:off x="1529313" y="6021054"/>
            <a:ext cx="2070347" cy="646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96" tIns="45698" rIns="91396" bIns="4569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t>Hyper-proliferative</a:t>
            </a:r>
          </a:p>
          <a:p>
            <a:pPr algn="ctr"/>
            <a:r>
              <a:rPr lang="en-US" sz="1800"/>
              <a:t>epithelium</a:t>
            </a:r>
            <a:endParaRPr lang="en-US"/>
          </a:p>
        </p:txBody>
      </p:sp>
      <p:sp>
        <p:nvSpPr>
          <p:cNvPr id="8" name="Text Box 15"/>
          <p:cNvSpPr txBox="1">
            <a:spLocks noChangeArrowheads="1"/>
          </p:cNvSpPr>
          <p:nvPr/>
        </p:nvSpPr>
        <p:spPr bwMode="auto">
          <a:xfrm>
            <a:off x="4129763" y="6021052"/>
            <a:ext cx="1185540" cy="36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96" tIns="45698" rIns="91396" bIns="4569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Adenoma</a:t>
            </a:r>
            <a:endParaRPr lang="en-US"/>
          </a:p>
        </p:txBody>
      </p:sp>
      <p:sp>
        <p:nvSpPr>
          <p:cNvPr id="9" name="Text Box 16"/>
          <p:cNvSpPr txBox="1">
            <a:spLocks noChangeArrowheads="1"/>
          </p:cNvSpPr>
          <p:nvPr/>
        </p:nvSpPr>
        <p:spPr bwMode="auto">
          <a:xfrm>
            <a:off x="6339561" y="6021052"/>
            <a:ext cx="1300643" cy="36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96" tIns="45698" rIns="91396" bIns="4569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Carcinoma</a:t>
            </a:r>
            <a:endParaRPr lang="en-US"/>
          </a:p>
        </p:txBody>
      </p:sp>
    </p:spTree>
    <p:extLst>
      <p:ext uri="{BB962C8B-B14F-4D97-AF65-F5344CB8AC3E}">
        <p14:creationId xmlns:p14="http://schemas.microsoft.com/office/powerpoint/2010/main" val="3109736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latin typeface="Arial"/>
                <a:cs typeface="Arial"/>
              </a:rPr>
              <a:t>The tumor microenvironment is host to a diversity of immune cells that promote tumor growth and spread</a:t>
            </a:r>
          </a:p>
        </p:txBody>
      </p:sp>
      <p:pic>
        <p:nvPicPr>
          <p:cNvPr id="4" name="Picture 3" descr="tumorimmun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0120" y="2105503"/>
            <a:ext cx="4983480" cy="4589935"/>
          </a:xfrm>
          <a:prstGeom prst="rect">
            <a:avLst/>
          </a:prstGeom>
        </p:spPr>
      </p:pic>
    </p:spTree>
    <p:extLst>
      <p:ext uri="{BB962C8B-B14F-4D97-AF65-F5344CB8AC3E}">
        <p14:creationId xmlns:p14="http://schemas.microsoft.com/office/powerpoint/2010/main" val="365895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274638"/>
            <a:ext cx="8829040" cy="1218882"/>
          </a:xfrm>
        </p:spPr>
        <p:txBody>
          <a:bodyPr>
            <a:normAutofit fontScale="90000"/>
          </a:bodyPr>
          <a:lstStyle/>
          <a:p>
            <a:br>
              <a:rPr lang="en-US" sz="2700" dirty="0">
                <a:latin typeface="Arial"/>
                <a:cs typeface="Arial"/>
              </a:rPr>
            </a:br>
            <a:r>
              <a:rPr lang="en-US" sz="2700" i="1" dirty="0">
                <a:latin typeface="Arial"/>
                <a:cs typeface="Arial"/>
              </a:rPr>
              <a:t>F. </a:t>
            </a:r>
            <a:r>
              <a:rPr lang="en-US" sz="2700" i="1" dirty="0" err="1">
                <a:latin typeface="Arial"/>
                <a:cs typeface="Arial"/>
              </a:rPr>
              <a:t>nucleatum</a:t>
            </a:r>
            <a:r>
              <a:rPr lang="en-US" sz="2700" i="1" dirty="0">
                <a:latin typeface="Arial"/>
                <a:cs typeface="Arial"/>
              </a:rPr>
              <a:t> </a:t>
            </a:r>
            <a:r>
              <a:rPr lang="en-US" sz="2700" dirty="0">
                <a:latin typeface="Arial"/>
                <a:cs typeface="Arial"/>
              </a:rPr>
              <a:t>selectively expands myeloid-derived immune cells </a:t>
            </a:r>
          </a:p>
        </p:txBody>
      </p:sp>
      <p:pic>
        <p:nvPicPr>
          <p:cNvPr id="7" name="Picture 6" descr="Myeloi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0808" y="1993902"/>
            <a:ext cx="6599037" cy="3971351"/>
          </a:xfrm>
          <a:prstGeom prst="rect">
            <a:avLst/>
          </a:prstGeom>
        </p:spPr>
      </p:pic>
    </p:spTree>
    <p:extLst>
      <p:ext uri="{BB962C8B-B14F-4D97-AF65-F5344CB8AC3E}">
        <p14:creationId xmlns:p14="http://schemas.microsoft.com/office/powerpoint/2010/main" val="16349195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53" y="274638"/>
            <a:ext cx="8850527" cy="1330642"/>
          </a:xfrm>
        </p:spPr>
        <p:txBody>
          <a:bodyPr>
            <a:noAutofit/>
          </a:bodyPr>
          <a:lstStyle/>
          <a:p>
            <a:br>
              <a:rPr lang="en-US" sz="2400" dirty="0">
                <a:latin typeface="Arial"/>
                <a:cs typeface="Arial"/>
              </a:rPr>
            </a:br>
            <a:r>
              <a:rPr lang="en-US" sz="2400" i="1" dirty="0">
                <a:latin typeface="Arial"/>
                <a:cs typeface="Arial"/>
              </a:rPr>
              <a:t>F. </a:t>
            </a:r>
            <a:r>
              <a:rPr lang="en-US" sz="2400" i="1" dirty="0" err="1">
                <a:latin typeface="Arial"/>
                <a:cs typeface="Arial"/>
              </a:rPr>
              <a:t>nucleatum</a:t>
            </a:r>
            <a:r>
              <a:rPr lang="en-US" sz="2400" i="1" dirty="0">
                <a:latin typeface="Arial"/>
                <a:cs typeface="Arial"/>
              </a:rPr>
              <a:t> </a:t>
            </a:r>
            <a:r>
              <a:rPr lang="en-US" sz="2400" dirty="0">
                <a:latin typeface="Arial"/>
                <a:cs typeface="Arial"/>
              </a:rPr>
              <a:t>selectively expands myeloid-derived immune cells </a:t>
            </a:r>
            <a:endParaRPr lang="en-US" sz="2400" dirty="0"/>
          </a:p>
        </p:txBody>
      </p:sp>
      <p:pic>
        <p:nvPicPr>
          <p:cNvPr id="8" name="Picture 7" descr="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53" y="1879602"/>
            <a:ext cx="8672347" cy="4285278"/>
          </a:xfrm>
          <a:prstGeom prst="rect">
            <a:avLst/>
          </a:prstGeom>
        </p:spPr>
      </p:pic>
    </p:spTree>
    <p:extLst>
      <p:ext uri="{BB962C8B-B14F-4D97-AF65-F5344CB8AC3E}">
        <p14:creationId xmlns:p14="http://schemas.microsoft.com/office/powerpoint/2010/main" val="2858969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dirty="0">
                <a:solidFill>
                  <a:schemeClr val="tx1"/>
                </a:solidFill>
              </a:rPr>
              <a:t>Cancer is a Genetic Disease</a:t>
            </a:r>
          </a:p>
        </p:txBody>
      </p:sp>
      <p:sp>
        <p:nvSpPr>
          <p:cNvPr id="99331" name="Rectangle 3"/>
          <p:cNvSpPr>
            <a:spLocks noGrp="1" noChangeArrowheads="1"/>
          </p:cNvSpPr>
          <p:nvPr>
            <p:ph type="body" idx="1"/>
          </p:nvPr>
        </p:nvSpPr>
        <p:spPr>
          <a:xfrm>
            <a:off x="304800" y="1823449"/>
            <a:ext cx="8458200" cy="3507312"/>
          </a:xfrm>
        </p:spPr>
        <p:txBody>
          <a:bodyPr/>
          <a:lstStyle/>
          <a:p>
            <a:r>
              <a:rPr lang="en-US" dirty="0"/>
              <a:t>Somatic mutations occur in most cancers.</a:t>
            </a:r>
          </a:p>
          <a:p>
            <a:r>
              <a:rPr lang="en-US" dirty="0"/>
              <a:t>Inherited </a:t>
            </a:r>
            <a:r>
              <a:rPr lang="en-US" dirty="0" err="1"/>
              <a:t>germline</a:t>
            </a:r>
            <a:r>
              <a:rPr lang="en-US" dirty="0"/>
              <a:t> mutations occur in rare familial cancer syndromes.</a:t>
            </a:r>
          </a:p>
          <a:p>
            <a:r>
              <a:rPr lang="en-US" dirty="0"/>
              <a:t>Increases in mutation rate or genomic instability increase frequency of cancer.</a:t>
            </a:r>
          </a:p>
          <a:p>
            <a:r>
              <a:rPr lang="en-US" dirty="0"/>
              <a:t>Aneuploidy is a hallmark of cancer cells.</a:t>
            </a:r>
          </a:p>
        </p:txBody>
      </p:sp>
    </p:spTree>
    <p:extLst>
      <p:ext uri="{BB962C8B-B14F-4D97-AF65-F5344CB8AC3E}">
        <p14:creationId xmlns:p14="http://schemas.microsoft.com/office/powerpoint/2010/main" val="1265260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53" y="274638"/>
            <a:ext cx="8850527" cy="1330642"/>
          </a:xfrm>
        </p:spPr>
        <p:txBody>
          <a:bodyPr>
            <a:noAutofit/>
          </a:bodyPr>
          <a:lstStyle/>
          <a:p>
            <a:br>
              <a:rPr lang="en-US" sz="2400" dirty="0">
                <a:latin typeface="Arial"/>
                <a:cs typeface="Arial"/>
              </a:rPr>
            </a:br>
            <a:r>
              <a:rPr lang="en-US" sz="2400" i="1" dirty="0">
                <a:latin typeface="Arial"/>
                <a:cs typeface="Arial"/>
              </a:rPr>
              <a:t>F. </a:t>
            </a:r>
            <a:r>
              <a:rPr lang="en-US" sz="2400" i="1" dirty="0" err="1">
                <a:latin typeface="Arial"/>
                <a:cs typeface="Arial"/>
              </a:rPr>
              <a:t>nucleatum</a:t>
            </a:r>
            <a:r>
              <a:rPr lang="en-US" sz="2400" i="1" dirty="0">
                <a:latin typeface="Arial"/>
                <a:cs typeface="Arial"/>
              </a:rPr>
              <a:t> </a:t>
            </a:r>
            <a:r>
              <a:rPr lang="en-US" sz="2400" dirty="0">
                <a:latin typeface="Arial"/>
                <a:cs typeface="Arial"/>
              </a:rPr>
              <a:t>selectively expands myeloid-derived immune cells </a:t>
            </a:r>
            <a:endParaRPr lang="en-US" sz="2400" dirty="0"/>
          </a:p>
        </p:txBody>
      </p:sp>
      <p:pic>
        <p:nvPicPr>
          <p:cNvPr id="3" name="Picture 2" descr="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206" y="1503071"/>
            <a:ext cx="8112317" cy="4913509"/>
          </a:xfrm>
          <a:prstGeom prst="rect">
            <a:avLst/>
          </a:prstGeom>
        </p:spPr>
      </p:pic>
    </p:spTree>
    <p:extLst>
      <p:ext uri="{BB962C8B-B14F-4D97-AF65-F5344CB8AC3E}">
        <p14:creationId xmlns:p14="http://schemas.microsoft.com/office/powerpoint/2010/main" val="4841859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p:cNvSpPr>
            <a:spLocks noGrp="1"/>
          </p:cNvSpPr>
          <p:nvPr>
            <p:ph type="title"/>
          </p:nvPr>
        </p:nvSpPr>
        <p:spPr/>
        <p:txBody>
          <a:bodyPr>
            <a:normAutofit fontScale="90000"/>
          </a:bodyPr>
          <a:lstStyle/>
          <a:p>
            <a:r>
              <a:rPr lang="en-US" sz="3600">
                <a:latin typeface="Calibri" charset="0"/>
              </a:rPr>
              <a:t>Many myeloid cell subsets promote the hallmarks of carcinogenesis</a:t>
            </a:r>
          </a:p>
        </p:txBody>
      </p:sp>
      <p:pic>
        <p:nvPicPr>
          <p:cNvPr id="129026" name="Picture 1" descr="t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614488"/>
            <a:ext cx="4953000" cy="4659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27" name="TextBox 2"/>
          <p:cNvSpPr txBox="1">
            <a:spLocks noChangeArrowheads="1"/>
          </p:cNvSpPr>
          <p:nvPr/>
        </p:nvSpPr>
        <p:spPr bwMode="auto">
          <a:xfrm>
            <a:off x="-9525" y="6400800"/>
            <a:ext cx="60356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Adapted from Hanahan and Coussens, </a:t>
            </a:r>
            <a:r>
              <a:rPr lang="en-US" sz="1800" i="1"/>
              <a:t>Cancer Cell 2012</a:t>
            </a:r>
          </a:p>
        </p:txBody>
      </p:sp>
    </p:spTree>
    <p:extLst>
      <p:ext uri="{BB962C8B-B14F-4D97-AF65-F5344CB8AC3E}">
        <p14:creationId xmlns:p14="http://schemas.microsoft.com/office/powerpoint/2010/main" val="28819786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descr="mousehuma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4" y="1905003"/>
            <a:ext cx="2679700" cy="229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94302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p:cNvSpPr>
            <a:spLocks noGrp="1"/>
          </p:cNvSpPr>
          <p:nvPr>
            <p:ph type="title"/>
          </p:nvPr>
        </p:nvSpPr>
        <p:spPr>
          <a:xfrm>
            <a:off x="2286000" y="5341938"/>
            <a:ext cx="4343400" cy="1143000"/>
          </a:xfrm>
        </p:spPr>
        <p:txBody>
          <a:bodyPr/>
          <a:lstStyle/>
          <a:p>
            <a:pPr eaLnBrk="1" hangingPunct="1"/>
            <a:r>
              <a:rPr lang="en-US" sz="3000">
                <a:latin typeface="Arial" charset="0"/>
                <a:cs typeface="Arial" charset="0"/>
              </a:rPr>
              <a:t>133 Colon Tumors</a:t>
            </a:r>
          </a:p>
        </p:txBody>
      </p:sp>
      <p:sp>
        <p:nvSpPr>
          <p:cNvPr id="115714" name="TextBox 10"/>
          <p:cNvSpPr txBox="1">
            <a:spLocks noChangeArrowheads="1"/>
          </p:cNvSpPr>
          <p:nvPr/>
        </p:nvSpPr>
        <p:spPr bwMode="auto">
          <a:xfrm>
            <a:off x="5238751" y="3316289"/>
            <a:ext cx="2096045" cy="646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96" tIns="45698" rIns="91396" bIns="4569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chemeClr val="bg1">
                    <a:lumMod val="65000"/>
                  </a:schemeClr>
                </a:solidFill>
              </a:rPr>
              <a:t>Microbial</a:t>
            </a:r>
          </a:p>
          <a:p>
            <a:pPr eaLnBrk="1" hangingPunct="1"/>
            <a:r>
              <a:rPr lang="en-US" sz="1800" dirty="0" err="1">
                <a:solidFill>
                  <a:schemeClr val="bg1">
                    <a:lumMod val="65000"/>
                  </a:schemeClr>
                </a:solidFill>
              </a:rPr>
              <a:t>Metatranscriptome</a:t>
            </a:r>
            <a:endParaRPr lang="en-US" sz="1800" dirty="0">
              <a:solidFill>
                <a:schemeClr val="bg1">
                  <a:lumMod val="65000"/>
                </a:schemeClr>
              </a:solidFill>
            </a:endParaRPr>
          </a:p>
        </p:txBody>
      </p:sp>
      <p:sp>
        <p:nvSpPr>
          <p:cNvPr id="115715" name="TextBox 13"/>
          <p:cNvSpPr txBox="1">
            <a:spLocks noChangeArrowheads="1"/>
          </p:cNvSpPr>
          <p:nvPr/>
        </p:nvSpPr>
        <p:spPr bwMode="auto">
          <a:xfrm>
            <a:off x="5238751" y="2173289"/>
            <a:ext cx="2382332" cy="646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96" tIns="45698" rIns="91396" bIns="4569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Microbial</a:t>
            </a:r>
          </a:p>
          <a:p>
            <a:pPr eaLnBrk="1" hangingPunct="1"/>
            <a:r>
              <a:rPr lang="en-US" sz="1800" b="1" dirty="0"/>
              <a:t>Relative Abundance</a:t>
            </a:r>
          </a:p>
        </p:txBody>
      </p:sp>
      <p:sp>
        <p:nvSpPr>
          <p:cNvPr id="115716" name="Title 1"/>
          <p:cNvSpPr txBox="1">
            <a:spLocks/>
          </p:cNvSpPr>
          <p:nvPr/>
        </p:nvSpPr>
        <p:spPr bwMode="auto">
          <a:xfrm>
            <a:off x="76200" y="60329"/>
            <a:ext cx="8839200"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96" tIns="45698" rIns="91396" bIns="45698"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a:cs typeface="Arial" charset="0"/>
              </a:rPr>
              <a:t>RNA-Seq analysis: Colorectal cancer </a:t>
            </a:r>
          </a:p>
          <a:p>
            <a:pPr algn="ctr" eaLnBrk="1" hangingPunct="1"/>
            <a:r>
              <a:rPr lang="en-US" sz="2800">
                <a:cs typeface="Arial" charset="0"/>
              </a:rPr>
              <a:t>transcriptomic signatures</a:t>
            </a:r>
          </a:p>
        </p:txBody>
      </p:sp>
      <p:grpSp>
        <p:nvGrpSpPr>
          <p:cNvPr id="115717" name="Group 4"/>
          <p:cNvGrpSpPr>
            <a:grpSpLocks/>
          </p:cNvGrpSpPr>
          <p:nvPr/>
        </p:nvGrpSpPr>
        <p:grpSpPr bwMode="auto">
          <a:xfrm>
            <a:off x="838200" y="2590800"/>
            <a:ext cx="3448050" cy="2667000"/>
            <a:chOff x="76200" y="2590800"/>
            <a:chExt cx="3447770" cy="2667000"/>
          </a:xfrm>
        </p:grpSpPr>
        <p:pic>
          <p:nvPicPr>
            <p:cNvPr id="115740" name="Picture 12" descr="c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90800"/>
              <a:ext cx="344777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15741" name="Group 75"/>
            <p:cNvGrpSpPr>
              <a:grpSpLocks/>
            </p:cNvGrpSpPr>
            <p:nvPr/>
          </p:nvGrpSpPr>
          <p:grpSpPr bwMode="auto">
            <a:xfrm>
              <a:off x="1905000" y="4506912"/>
              <a:ext cx="457200" cy="215900"/>
              <a:chOff x="5943600" y="5791200"/>
              <a:chExt cx="968334" cy="673100"/>
            </a:xfrm>
          </p:grpSpPr>
          <p:sp>
            <p:nvSpPr>
              <p:cNvPr id="16" name="Freeform 34"/>
              <p:cNvSpPr/>
              <p:nvPr/>
            </p:nvSpPr>
            <p:spPr bwMode="auto">
              <a:xfrm>
                <a:off x="5943600" y="5791200"/>
                <a:ext cx="968334" cy="673100"/>
              </a:xfrm>
              <a:custGeom>
                <a:avLst/>
                <a:gdLst>
                  <a:gd name="connsiteX0" fmla="*/ 255537 w 968334"/>
                  <a:gd name="connsiteY0" fmla="*/ 88900 h 673100"/>
                  <a:gd name="connsiteX1" fmla="*/ 141237 w 968334"/>
                  <a:gd name="connsiteY1" fmla="*/ 101600 h 673100"/>
                  <a:gd name="connsiteX2" fmla="*/ 103137 w 968334"/>
                  <a:gd name="connsiteY2" fmla="*/ 114300 h 673100"/>
                  <a:gd name="connsiteX3" fmla="*/ 39637 w 968334"/>
                  <a:gd name="connsiteY3" fmla="*/ 228600 h 673100"/>
                  <a:gd name="connsiteX4" fmla="*/ 26937 w 968334"/>
                  <a:gd name="connsiteY4" fmla="*/ 304800 h 673100"/>
                  <a:gd name="connsiteX5" fmla="*/ 1537 w 968334"/>
                  <a:gd name="connsiteY5" fmla="*/ 342900 h 673100"/>
                  <a:gd name="connsiteX6" fmla="*/ 14237 w 968334"/>
                  <a:gd name="connsiteY6" fmla="*/ 457200 h 673100"/>
                  <a:gd name="connsiteX7" fmla="*/ 52337 w 968334"/>
                  <a:gd name="connsiteY7" fmla="*/ 469900 h 673100"/>
                  <a:gd name="connsiteX8" fmla="*/ 65037 w 968334"/>
                  <a:gd name="connsiteY8" fmla="*/ 533400 h 673100"/>
                  <a:gd name="connsiteX9" fmla="*/ 77737 w 968334"/>
                  <a:gd name="connsiteY9" fmla="*/ 571500 h 673100"/>
                  <a:gd name="connsiteX10" fmla="*/ 153937 w 968334"/>
                  <a:gd name="connsiteY10" fmla="*/ 622300 h 673100"/>
                  <a:gd name="connsiteX11" fmla="*/ 230137 w 968334"/>
                  <a:gd name="connsiteY11" fmla="*/ 673100 h 673100"/>
                  <a:gd name="connsiteX12" fmla="*/ 369837 w 968334"/>
                  <a:gd name="connsiteY12" fmla="*/ 660400 h 673100"/>
                  <a:gd name="connsiteX13" fmla="*/ 407937 w 968334"/>
                  <a:gd name="connsiteY13" fmla="*/ 635000 h 673100"/>
                  <a:gd name="connsiteX14" fmla="*/ 420637 w 968334"/>
                  <a:gd name="connsiteY14" fmla="*/ 673100 h 673100"/>
                  <a:gd name="connsiteX15" fmla="*/ 611137 w 968334"/>
                  <a:gd name="connsiteY15" fmla="*/ 660400 h 673100"/>
                  <a:gd name="connsiteX16" fmla="*/ 687337 w 968334"/>
                  <a:gd name="connsiteY16" fmla="*/ 647700 h 673100"/>
                  <a:gd name="connsiteX17" fmla="*/ 763537 w 968334"/>
                  <a:gd name="connsiteY17" fmla="*/ 635000 h 673100"/>
                  <a:gd name="connsiteX18" fmla="*/ 839737 w 968334"/>
                  <a:gd name="connsiteY18" fmla="*/ 571500 h 673100"/>
                  <a:gd name="connsiteX19" fmla="*/ 852437 w 968334"/>
                  <a:gd name="connsiteY19" fmla="*/ 533400 h 673100"/>
                  <a:gd name="connsiteX20" fmla="*/ 865137 w 968334"/>
                  <a:gd name="connsiteY20" fmla="*/ 457200 h 673100"/>
                  <a:gd name="connsiteX21" fmla="*/ 915937 w 968334"/>
                  <a:gd name="connsiteY21" fmla="*/ 444500 h 673100"/>
                  <a:gd name="connsiteX22" fmla="*/ 928637 w 968334"/>
                  <a:gd name="connsiteY22" fmla="*/ 254000 h 673100"/>
                  <a:gd name="connsiteX23" fmla="*/ 890537 w 968334"/>
                  <a:gd name="connsiteY23" fmla="*/ 241300 h 673100"/>
                  <a:gd name="connsiteX24" fmla="*/ 852437 w 968334"/>
                  <a:gd name="connsiteY24" fmla="*/ 215900 h 673100"/>
                  <a:gd name="connsiteX25" fmla="*/ 865137 w 968334"/>
                  <a:gd name="connsiteY25" fmla="*/ 177800 h 673100"/>
                  <a:gd name="connsiteX26" fmla="*/ 852437 w 968334"/>
                  <a:gd name="connsiteY26" fmla="*/ 101600 h 673100"/>
                  <a:gd name="connsiteX27" fmla="*/ 763537 w 968334"/>
                  <a:gd name="connsiteY27" fmla="*/ 38100 h 673100"/>
                  <a:gd name="connsiteX28" fmla="*/ 623837 w 968334"/>
                  <a:gd name="connsiteY28" fmla="*/ 0 h 673100"/>
                  <a:gd name="connsiteX29" fmla="*/ 522237 w 968334"/>
                  <a:gd name="connsiteY29" fmla="*/ 12700 h 673100"/>
                  <a:gd name="connsiteX30" fmla="*/ 471437 w 968334"/>
                  <a:gd name="connsiteY30" fmla="*/ 0 h 673100"/>
                  <a:gd name="connsiteX31" fmla="*/ 242837 w 968334"/>
                  <a:gd name="connsiteY31" fmla="*/ 12700 h 673100"/>
                  <a:gd name="connsiteX32" fmla="*/ 255537 w 968334"/>
                  <a:gd name="connsiteY32" fmla="*/ 889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68334" h="673100">
                    <a:moveTo>
                      <a:pt x="255537" y="88900"/>
                    </a:moveTo>
                    <a:cubicBezTo>
                      <a:pt x="238604" y="103717"/>
                      <a:pt x="179050" y="95298"/>
                      <a:pt x="141237" y="101600"/>
                    </a:cubicBezTo>
                    <a:cubicBezTo>
                      <a:pt x="128032" y="103801"/>
                      <a:pt x="112603" y="104834"/>
                      <a:pt x="103137" y="114300"/>
                    </a:cubicBezTo>
                    <a:cubicBezTo>
                      <a:pt x="75075" y="142362"/>
                      <a:pt x="48763" y="187534"/>
                      <a:pt x="39637" y="228600"/>
                    </a:cubicBezTo>
                    <a:cubicBezTo>
                      <a:pt x="34051" y="253737"/>
                      <a:pt x="35080" y="280371"/>
                      <a:pt x="26937" y="304800"/>
                    </a:cubicBezTo>
                    <a:cubicBezTo>
                      <a:pt x="22110" y="319280"/>
                      <a:pt x="10004" y="330200"/>
                      <a:pt x="1537" y="342900"/>
                    </a:cubicBezTo>
                    <a:cubicBezTo>
                      <a:pt x="5770" y="381000"/>
                      <a:pt x="0" y="421607"/>
                      <a:pt x="14237" y="457200"/>
                    </a:cubicBezTo>
                    <a:cubicBezTo>
                      <a:pt x="19209" y="469629"/>
                      <a:pt x="44911" y="458761"/>
                      <a:pt x="52337" y="469900"/>
                    </a:cubicBezTo>
                    <a:cubicBezTo>
                      <a:pt x="64311" y="487861"/>
                      <a:pt x="59802" y="512459"/>
                      <a:pt x="65037" y="533400"/>
                    </a:cubicBezTo>
                    <a:cubicBezTo>
                      <a:pt x="68284" y="546387"/>
                      <a:pt x="70311" y="560361"/>
                      <a:pt x="77737" y="571500"/>
                    </a:cubicBezTo>
                    <a:cubicBezTo>
                      <a:pt x="117527" y="631185"/>
                      <a:pt x="104594" y="594887"/>
                      <a:pt x="153937" y="622300"/>
                    </a:cubicBezTo>
                    <a:cubicBezTo>
                      <a:pt x="180622" y="637125"/>
                      <a:pt x="230137" y="673100"/>
                      <a:pt x="230137" y="673100"/>
                    </a:cubicBezTo>
                    <a:cubicBezTo>
                      <a:pt x="276704" y="668867"/>
                      <a:pt x="324116" y="670197"/>
                      <a:pt x="369837" y="660400"/>
                    </a:cubicBezTo>
                    <a:cubicBezTo>
                      <a:pt x="384762" y="657202"/>
                      <a:pt x="393129" y="631298"/>
                      <a:pt x="407937" y="635000"/>
                    </a:cubicBezTo>
                    <a:cubicBezTo>
                      <a:pt x="420924" y="638247"/>
                      <a:pt x="416404" y="660400"/>
                      <a:pt x="420637" y="673100"/>
                    </a:cubicBezTo>
                    <a:cubicBezTo>
                      <a:pt x="484137" y="668867"/>
                      <a:pt x="548362" y="670863"/>
                      <a:pt x="611137" y="660400"/>
                    </a:cubicBezTo>
                    <a:cubicBezTo>
                      <a:pt x="709614" y="643987"/>
                      <a:pt x="591572" y="615778"/>
                      <a:pt x="687337" y="647700"/>
                    </a:cubicBezTo>
                    <a:cubicBezTo>
                      <a:pt x="712737" y="643467"/>
                      <a:pt x="739108" y="643143"/>
                      <a:pt x="763537" y="635000"/>
                    </a:cubicBezTo>
                    <a:cubicBezTo>
                      <a:pt x="790059" y="626159"/>
                      <a:pt x="822052" y="589185"/>
                      <a:pt x="839737" y="571500"/>
                    </a:cubicBezTo>
                    <a:cubicBezTo>
                      <a:pt x="843970" y="558800"/>
                      <a:pt x="849533" y="546468"/>
                      <a:pt x="852437" y="533400"/>
                    </a:cubicBezTo>
                    <a:cubicBezTo>
                      <a:pt x="858023" y="508263"/>
                      <a:pt x="850170" y="478154"/>
                      <a:pt x="865137" y="457200"/>
                    </a:cubicBezTo>
                    <a:cubicBezTo>
                      <a:pt x="875282" y="442997"/>
                      <a:pt x="899004" y="448733"/>
                      <a:pt x="915937" y="444500"/>
                    </a:cubicBezTo>
                    <a:cubicBezTo>
                      <a:pt x="961909" y="375542"/>
                      <a:pt x="968334" y="383016"/>
                      <a:pt x="928637" y="254000"/>
                    </a:cubicBezTo>
                    <a:cubicBezTo>
                      <a:pt x="924700" y="241205"/>
                      <a:pt x="902511" y="247287"/>
                      <a:pt x="890537" y="241300"/>
                    </a:cubicBezTo>
                    <a:cubicBezTo>
                      <a:pt x="876885" y="234474"/>
                      <a:pt x="865137" y="224367"/>
                      <a:pt x="852437" y="215900"/>
                    </a:cubicBezTo>
                    <a:cubicBezTo>
                      <a:pt x="856670" y="203200"/>
                      <a:pt x="865137" y="191187"/>
                      <a:pt x="865137" y="177800"/>
                    </a:cubicBezTo>
                    <a:cubicBezTo>
                      <a:pt x="865137" y="152050"/>
                      <a:pt x="862895" y="125131"/>
                      <a:pt x="852437" y="101600"/>
                    </a:cubicBezTo>
                    <a:cubicBezTo>
                      <a:pt x="839167" y="71743"/>
                      <a:pt x="790117" y="48732"/>
                      <a:pt x="763537" y="38100"/>
                    </a:cubicBezTo>
                    <a:cubicBezTo>
                      <a:pt x="699085" y="12319"/>
                      <a:pt x="687610" y="12755"/>
                      <a:pt x="623837" y="0"/>
                    </a:cubicBezTo>
                    <a:cubicBezTo>
                      <a:pt x="589970" y="4233"/>
                      <a:pt x="556367" y="12700"/>
                      <a:pt x="522237" y="12700"/>
                    </a:cubicBezTo>
                    <a:cubicBezTo>
                      <a:pt x="504783" y="12700"/>
                      <a:pt x="488891" y="0"/>
                      <a:pt x="471437" y="0"/>
                    </a:cubicBezTo>
                    <a:cubicBezTo>
                      <a:pt x="395119" y="0"/>
                      <a:pt x="319037" y="8467"/>
                      <a:pt x="242837" y="12700"/>
                    </a:cubicBezTo>
                    <a:cubicBezTo>
                      <a:pt x="227460" y="58832"/>
                      <a:pt x="272470" y="74083"/>
                      <a:pt x="255537" y="88900"/>
                    </a:cubicBezTo>
                    <a:close/>
                  </a:path>
                </a:pathLst>
              </a:custGeom>
              <a:gradFill flip="none" rotWithShape="1">
                <a:gsLst>
                  <a:gs pos="0">
                    <a:srgbClr val="FF6600"/>
                  </a:gs>
                  <a:gs pos="100000">
                    <a:srgbClr val="FFFFFF"/>
                  </a:gs>
                </a:gsLst>
                <a:path path="circle">
                  <a:fillToRect l="50000" t="50000" r="50000" b="50000"/>
                </a:path>
                <a:tileRect/>
              </a:gradFill>
              <a:ln w="28575" cap="flat" cmpd="sng" algn="ctr">
                <a:solidFill>
                  <a:srgbClr val="FF0000"/>
                </a:solidFill>
                <a:prstDash val="solid"/>
                <a:round/>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endParaRPr lang="en-US"/>
              </a:p>
            </p:txBody>
          </p:sp>
          <p:sp>
            <p:nvSpPr>
              <p:cNvPr id="115751" name="Freeform 74"/>
              <p:cNvSpPr>
                <a:spLocks noChangeArrowheads="1"/>
              </p:cNvSpPr>
              <p:nvPr/>
            </p:nvSpPr>
            <p:spPr bwMode="auto">
              <a:xfrm>
                <a:off x="6174079" y="5981700"/>
                <a:ext cx="458508" cy="279400"/>
              </a:xfrm>
              <a:custGeom>
                <a:avLst/>
                <a:gdLst>
                  <a:gd name="T0" fmla="*/ 88558 w 458508"/>
                  <a:gd name="T1" fmla="*/ 545655861 h 215900"/>
                  <a:gd name="T2" fmla="*/ 37758 w 458508"/>
                  <a:gd name="T3" fmla="*/ 682062564 h 215900"/>
                  <a:gd name="T4" fmla="*/ 25058 w 458508"/>
                  <a:gd name="T5" fmla="*/ 2046212094 h 215900"/>
                  <a:gd name="T6" fmla="*/ 101258 w 458508"/>
                  <a:gd name="T7" fmla="*/ 2147483647 h 215900"/>
                  <a:gd name="T8" fmla="*/ 152058 w 458508"/>
                  <a:gd name="T9" fmla="*/ 2147483647 h 215900"/>
                  <a:gd name="T10" fmla="*/ 190158 w 458508"/>
                  <a:gd name="T11" fmla="*/ 2046212094 h 215900"/>
                  <a:gd name="T12" fmla="*/ 380658 w 458508"/>
                  <a:gd name="T13" fmla="*/ 1909796712 h 215900"/>
                  <a:gd name="T14" fmla="*/ 418758 w 458508"/>
                  <a:gd name="T15" fmla="*/ 1773386420 h 215900"/>
                  <a:gd name="T16" fmla="*/ 418758 w 458508"/>
                  <a:gd name="T17" fmla="*/ 682062564 h 215900"/>
                  <a:gd name="T18" fmla="*/ 304458 w 458508"/>
                  <a:gd name="T19" fmla="*/ 136416028 h 215900"/>
                  <a:gd name="T20" fmla="*/ 266358 w 458508"/>
                  <a:gd name="T21" fmla="*/ 0 h 215900"/>
                  <a:gd name="T22" fmla="*/ 101258 w 458508"/>
                  <a:gd name="T23" fmla="*/ 136416028 h 215900"/>
                  <a:gd name="T24" fmla="*/ 88558 w 458508"/>
                  <a:gd name="T25" fmla="*/ 545655861 h 2159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8508"/>
                  <a:gd name="T40" fmla="*/ 0 h 215900"/>
                  <a:gd name="T41" fmla="*/ 458508 w 458508"/>
                  <a:gd name="T42" fmla="*/ 215900 h 2159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8508" h="215900">
                    <a:moveTo>
                      <a:pt x="88558" y="50800"/>
                    </a:moveTo>
                    <a:cubicBezTo>
                      <a:pt x="77975" y="59267"/>
                      <a:pt x="52281" y="53818"/>
                      <a:pt x="37758" y="63500"/>
                    </a:cubicBezTo>
                    <a:cubicBezTo>
                      <a:pt x="0" y="88672"/>
                      <a:pt x="1872" y="160689"/>
                      <a:pt x="25058" y="190500"/>
                    </a:cubicBezTo>
                    <a:cubicBezTo>
                      <a:pt x="41496" y="211634"/>
                      <a:pt x="101258" y="215900"/>
                      <a:pt x="101258" y="215900"/>
                    </a:cubicBezTo>
                    <a:cubicBezTo>
                      <a:pt x="118191" y="211667"/>
                      <a:pt x="135275" y="207995"/>
                      <a:pt x="152058" y="203200"/>
                    </a:cubicBezTo>
                    <a:cubicBezTo>
                      <a:pt x="164930" y="199522"/>
                      <a:pt x="176853" y="191978"/>
                      <a:pt x="190158" y="190500"/>
                    </a:cubicBezTo>
                    <a:cubicBezTo>
                      <a:pt x="253410" y="183472"/>
                      <a:pt x="317158" y="182033"/>
                      <a:pt x="380658" y="177800"/>
                    </a:cubicBezTo>
                    <a:cubicBezTo>
                      <a:pt x="393358" y="173567"/>
                      <a:pt x="408305" y="173463"/>
                      <a:pt x="418758" y="165100"/>
                    </a:cubicBezTo>
                    <a:cubicBezTo>
                      <a:pt x="458508" y="133300"/>
                      <a:pt x="447281" y="103432"/>
                      <a:pt x="418758" y="63500"/>
                    </a:cubicBezTo>
                    <a:cubicBezTo>
                      <a:pt x="399890" y="37085"/>
                      <a:pt x="322326" y="18656"/>
                      <a:pt x="304458" y="12700"/>
                    </a:cubicBezTo>
                    <a:lnTo>
                      <a:pt x="266358" y="0"/>
                    </a:lnTo>
                    <a:cubicBezTo>
                      <a:pt x="211325" y="4233"/>
                      <a:pt x="155509" y="2528"/>
                      <a:pt x="101258" y="12700"/>
                    </a:cubicBezTo>
                    <a:cubicBezTo>
                      <a:pt x="59636" y="20504"/>
                      <a:pt x="99141" y="42333"/>
                      <a:pt x="88558" y="50800"/>
                    </a:cubicBezTo>
                    <a:close/>
                  </a:path>
                </a:pathLst>
              </a:custGeom>
              <a:solidFill>
                <a:srgbClr val="FF0000"/>
              </a:solidFill>
              <a:ln w="19050">
                <a:solidFill>
                  <a:schemeClr val="tx1"/>
                </a:solidFill>
                <a:round/>
                <a:headEnd/>
                <a:tailEnd/>
              </a:ln>
            </p:spPr>
            <p:txBody>
              <a:bodyPr/>
              <a:lstStyle/>
              <a:p>
                <a:endParaRPr lang="en-US"/>
              </a:p>
            </p:txBody>
          </p:sp>
        </p:grpSp>
        <p:grpSp>
          <p:nvGrpSpPr>
            <p:cNvPr id="115742" name="Group 9"/>
            <p:cNvGrpSpPr>
              <a:grpSpLocks/>
            </p:cNvGrpSpPr>
            <p:nvPr/>
          </p:nvGrpSpPr>
          <p:grpSpPr bwMode="auto">
            <a:xfrm>
              <a:off x="1371600" y="4735512"/>
              <a:ext cx="381000" cy="152400"/>
              <a:chOff x="252463" y="444500"/>
              <a:chExt cx="968334" cy="673100"/>
            </a:xfrm>
          </p:grpSpPr>
          <p:sp>
            <p:nvSpPr>
              <p:cNvPr id="19" name="Freeform 1"/>
              <p:cNvSpPr/>
              <p:nvPr/>
            </p:nvSpPr>
            <p:spPr bwMode="auto">
              <a:xfrm>
                <a:off x="252463" y="444500"/>
                <a:ext cx="968334" cy="673100"/>
              </a:xfrm>
              <a:custGeom>
                <a:avLst/>
                <a:gdLst>
                  <a:gd name="connsiteX0" fmla="*/ 255537 w 968334"/>
                  <a:gd name="connsiteY0" fmla="*/ 88900 h 673100"/>
                  <a:gd name="connsiteX1" fmla="*/ 141237 w 968334"/>
                  <a:gd name="connsiteY1" fmla="*/ 101600 h 673100"/>
                  <a:gd name="connsiteX2" fmla="*/ 103137 w 968334"/>
                  <a:gd name="connsiteY2" fmla="*/ 114300 h 673100"/>
                  <a:gd name="connsiteX3" fmla="*/ 39637 w 968334"/>
                  <a:gd name="connsiteY3" fmla="*/ 228600 h 673100"/>
                  <a:gd name="connsiteX4" fmla="*/ 26937 w 968334"/>
                  <a:gd name="connsiteY4" fmla="*/ 304800 h 673100"/>
                  <a:gd name="connsiteX5" fmla="*/ 1537 w 968334"/>
                  <a:gd name="connsiteY5" fmla="*/ 342900 h 673100"/>
                  <a:gd name="connsiteX6" fmla="*/ 14237 w 968334"/>
                  <a:gd name="connsiteY6" fmla="*/ 457200 h 673100"/>
                  <a:gd name="connsiteX7" fmla="*/ 52337 w 968334"/>
                  <a:gd name="connsiteY7" fmla="*/ 469900 h 673100"/>
                  <a:gd name="connsiteX8" fmla="*/ 65037 w 968334"/>
                  <a:gd name="connsiteY8" fmla="*/ 533400 h 673100"/>
                  <a:gd name="connsiteX9" fmla="*/ 77737 w 968334"/>
                  <a:gd name="connsiteY9" fmla="*/ 571500 h 673100"/>
                  <a:gd name="connsiteX10" fmla="*/ 153937 w 968334"/>
                  <a:gd name="connsiteY10" fmla="*/ 622300 h 673100"/>
                  <a:gd name="connsiteX11" fmla="*/ 230137 w 968334"/>
                  <a:gd name="connsiteY11" fmla="*/ 673100 h 673100"/>
                  <a:gd name="connsiteX12" fmla="*/ 369837 w 968334"/>
                  <a:gd name="connsiteY12" fmla="*/ 660400 h 673100"/>
                  <a:gd name="connsiteX13" fmla="*/ 407937 w 968334"/>
                  <a:gd name="connsiteY13" fmla="*/ 635000 h 673100"/>
                  <a:gd name="connsiteX14" fmla="*/ 420637 w 968334"/>
                  <a:gd name="connsiteY14" fmla="*/ 673100 h 673100"/>
                  <a:gd name="connsiteX15" fmla="*/ 611137 w 968334"/>
                  <a:gd name="connsiteY15" fmla="*/ 660400 h 673100"/>
                  <a:gd name="connsiteX16" fmla="*/ 687337 w 968334"/>
                  <a:gd name="connsiteY16" fmla="*/ 647700 h 673100"/>
                  <a:gd name="connsiteX17" fmla="*/ 763537 w 968334"/>
                  <a:gd name="connsiteY17" fmla="*/ 635000 h 673100"/>
                  <a:gd name="connsiteX18" fmla="*/ 839737 w 968334"/>
                  <a:gd name="connsiteY18" fmla="*/ 571500 h 673100"/>
                  <a:gd name="connsiteX19" fmla="*/ 852437 w 968334"/>
                  <a:gd name="connsiteY19" fmla="*/ 533400 h 673100"/>
                  <a:gd name="connsiteX20" fmla="*/ 865137 w 968334"/>
                  <a:gd name="connsiteY20" fmla="*/ 457200 h 673100"/>
                  <a:gd name="connsiteX21" fmla="*/ 915937 w 968334"/>
                  <a:gd name="connsiteY21" fmla="*/ 444500 h 673100"/>
                  <a:gd name="connsiteX22" fmla="*/ 928637 w 968334"/>
                  <a:gd name="connsiteY22" fmla="*/ 254000 h 673100"/>
                  <a:gd name="connsiteX23" fmla="*/ 890537 w 968334"/>
                  <a:gd name="connsiteY23" fmla="*/ 241300 h 673100"/>
                  <a:gd name="connsiteX24" fmla="*/ 852437 w 968334"/>
                  <a:gd name="connsiteY24" fmla="*/ 215900 h 673100"/>
                  <a:gd name="connsiteX25" fmla="*/ 865137 w 968334"/>
                  <a:gd name="connsiteY25" fmla="*/ 177800 h 673100"/>
                  <a:gd name="connsiteX26" fmla="*/ 852437 w 968334"/>
                  <a:gd name="connsiteY26" fmla="*/ 101600 h 673100"/>
                  <a:gd name="connsiteX27" fmla="*/ 763537 w 968334"/>
                  <a:gd name="connsiteY27" fmla="*/ 38100 h 673100"/>
                  <a:gd name="connsiteX28" fmla="*/ 623837 w 968334"/>
                  <a:gd name="connsiteY28" fmla="*/ 0 h 673100"/>
                  <a:gd name="connsiteX29" fmla="*/ 522237 w 968334"/>
                  <a:gd name="connsiteY29" fmla="*/ 12700 h 673100"/>
                  <a:gd name="connsiteX30" fmla="*/ 471437 w 968334"/>
                  <a:gd name="connsiteY30" fmla="*/ 0 h 673100"/>
                  <a:gd name="connsiteX31" fmla="*/ 242837 w 968334"/>
                  <a:gd name="connsiteY31" fmla="*/ 12700 h 673100"/>
                  <a:gd name="connsiteX32" fmla="*/ 255537 w 968334"/>
                  <a:gd name="connsiteY32" fmla="*/ 889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68334" h="673100">
                    <a:moveTo>
                      <a:pt x="255537" y="88900"/>
                    </a:moveTo>
                    <a:cubicBezTo>
                      <a:pt x="238604" y="103717"/>
                      <a:pt x="179050" y="95298"/>
                      <a:pt x="141237" y="101600"/>
                    </a:cubicBezTo>
                    <a:cubicBezTo>
                      <a:pt x="128032" y="103801"/>
                      <a:pt x="112603" y="104834"/>
                      <a:pt x="103137" y="114300"/>
                    </a:cubicBezTo>
                    <a:cubicBezTo>
                      <a:pt x="75075" y="142362"/>
                      <a:pt x="48763" y="187534"/>
                      <a:pt x="39637" y="228600"/>
                    </a:cubicBezTo>
                    <a:cubicBezTo>
                      <a:pt x="34051" y="253737"/>
                      <a:pt x="35080" y="280371"/>
                      <a:pt x="26937" y="304800"/>
                    </a:cubicBezTo>
                    <a:cubicBezTo>
                      <a:pt x="22110" y="319280"/>
                      <a:pt x="10004" y="330200"/>
                      <a:pt x="1537" y="342900"/>
                    </a:cubicBezTo>
                    <a:cubicBezTo>
                      <a:pt x="5770" y="381000"/>
                      <a:pt x="0" y="421607"/>
                      <a:pt x="14237" y="457200"/>
                    </a:cubicBezTo>
                    <a:cubicBezTo>
                      <a:pt x="19209" y="469629"/>
                      <a:pt x="44911" y="458761"/>
                      <a:pt x="52337" y="469900"/>
                    </a:cubicBezTo>
                    <a:cubicBezTo>
                      <a:pt x="64311" y="487861"/>
                      <a:pt x="59802" y="512459"/>
                      <a:pt x="65037" y="533400"/>
                    </a:cubicBezTo>
                    <a:cubicBezTo>
                      <a:pt x="68284" y="546387"/>
                      <a:pt x="70311" y="560361"/>
                      <a:pt x="77737" y="571500"/>
                    </a:cubicBezTo>
                    <a:cubicBezTo>
                      <a:pt x="117527" y="631185"/>
                      <a:pt x="104594" y="594887"/>
                      <a:pt x="153937" y="622300"/>
                    </a:cubicBezTo>
                    <a:cubicBezTo>
                      <a:pt x="180622" y="637125"/>
                      <a:pt x="230137" y="673100"/>
                      <a:pt x="230137" y="673100"/>
                    </a:cubicBezTo>
                    <a:cubicBezTo>
                      <a:pt x="276704" y="668867"/>
                      <a:pt x="324116" y="670197"/>
                      <a:pt x="369837" y="660400"/>
                    </a:cubicBezTo>
                    <a:cubicBezTo>
                      <a:pt x="384762" y="657202"/>
                      <a:pt x="393129" y="631298"/>
                      <a:pt x="407937" y="635000"/>
                    </a:cubicBezTo>
                    <a:cubicBezTo>
                      <a:pt x="420924" y="638247"/>
                      <a:pt x="416404" y="660400"/>
                      <a:pt x="420637" y="673100"/>
                    </a:cubicBezTo>
                    <a:cubicBezTo>
                      <a:pt x="484137" y="668867"/>
                      <a:pt x="548362" y="670863"/>
                      <a:pt x="611137" y="660400"/>
                    </a:cubicBezTo>
                    <a:cubicBezTo>
                      <a:pt x="709614" y="643987"/>
                      <a:pt x="591572" y="615778"/>
                      <a:pt x="687337" y="647700"/>
                    </a:cubicBezTo>
                    <a:cubicBezTo>
                      <a:pt x="712737" y="643467"/>
                      <a:pt x="739108" y="643143"/>
                      <a:pt x="763537" y="635000"/>
                    </a:cubicBezTo>
                    <a:cubicBezTo>
                      <a:pt x="790059" y="626159"/>
                      <a:pt x="822052" y="589185"/>
                      <a:pt x="839737" y="571500"/>
                    </a:cubicBezTo>
                    <a:cubicBezTo>
                      <a:pt x="843970" y="558800"/>
                      <a:pt x="849533" y="546468"/>
                      <a:pt x="852437" y="533400"/>
                    </a:cubicBezTo>
                    <a:cubicBezTo>
                      <a:pt x="858023" y="508263"/>
                      <a:pt x="850170" y="478154"/>
                      <a:pt x="865137" y="457200"/>
                    </a:cubicBezTo>
                    <a:cubicBezTo>
                      <a:pt x="875282" y="442997"/>
                      <a:pt x="899004" y="448733"/>
                      <a:pt x="915937" y="444500"/>
                    </a:cubicBezTo>
                    <a:cubicBezTo>
                      <a:pt x="961909" y="375542"/>
                      <a:pt x="968334" y="383016"/>
                      <a:pt x="928637" y="254000"/>
                    </a:cubicBezTo>
                    <a:cubicBezTo>
                      <a:pt x="924700" y="241205"/>
                      <a:pt x="902511" y="247287"/>
                      <a:pt x="890537" y="241300"/>
                    </a:cubicBezTo>
                    <a:cubicBezTo>
                      <a:pt x="876885" y="234474"/>
                      <a:pt x="865137" y="224367"/>
                      <a:pt x="852437" y="215900"/>
                    </a:cubicBezTo>
                    <a:cubicBezTo>
                      <a:pt x="856670" y="203200"/>
                      <a:pt x="865137" y="191187"/>
                      <a:pt x="865137" y="177800"/>
                    </a:cubicBezTo>
                    <a:cubicBezTo>
                      <a:pt x="865137" y="152050"/>
                      <a:pt x="862895" y="125131"/>
                      <a:pt x="852437" y="101600"/>
                    </a:cubicBezTo>
                    <a:cubicBezTo>
                      <a:pt x="839167" y="71743"/>
                      <a:pt x="790117" y="48732"/>
                      <a:pt x="763537" y="38100"/>
                    </a:cubicBezTo>
                    <a:cubicBezTo>
                      <a:pt x="699085" y="12319"/>
                      <a:pt x="687610" y="12755"/>
                      <a:pt x="623837" y="0"/>
                    </a:cubicBezTo>
                    <a:cubicBezTo>
                      <a:pt x="589970" y="4233"/>
                      <a:pt x="556367" y="12700"/>
                      <a:pt x="522237" y="12700"/>
                    </a:cubicBezTo>
                    <a:cubicBezTo>
                      <a:pt x="504783" y="12700"/>
                      <a:pt x="488891" y="0"/>
                      <a:pt x="471437" y="0"/>
                    </a:cubicBezTo>
                    <a:cubicBezTo>
                      <a:pt x="395119" y="0"/>
                      <a:pt x="319037" y="8467"/>
                      <a:pt x="242837" y="12700"/>
                    </a:cubicBezTo>
                    <a:cubicBezTo>
                      <a:pt x="227460" y="58832"/>
                      <a:pt x="272470" y="74083"/>
                      <a:pt x="255537" y="88900"/>
                    </a:cubicBezTo>
                    <a:close/>
                  </a:path>
                </a:pathLst>
              </a:custGeom>
              <a:gradFill flip="none" rotWithShape="1">
                <a:gsLst>
                  <a:gs pos="0">
                    <a:srgbClr val="387DFF"/>
                  </a:gs>
                  <a:gs pos="100000">
                    <a:srgbClr val="FFFFFF">
                      <a:alpha val="50000"/>
                    </a:srgbClr>
                  </a:gs>
                </a:gsLst>
                <a:path path="circle">
                  <a:fillToRect l="50000" t="50000" r="50000" b="50000"/>
                </a:path>
                <a:tileRect/>
              </a:gradFill>
              <a:ln w="28575" cap="flat" cmpd="sng" algn="ctr">
                <a:solidFill>
                  <a:srgbClr val="000090"/>
                </a:solidFill>
                <a:prstDash val="solid"/>
                <a:round/>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endParaRPr lang="en-US"/>
              </a:p>
            </p:txBody>
          </p:sp>
          <p:sp>
            <p:nvSpPr>
              <p:cNvPr id="115747" name="Freeform 2"/>
              <p:cNvSpPr>
                <a:spLocks noChangeArrowheads="1"/>
              </p:cNvSpPr>
              <p:nvPr/>
            </p:nvSpPr>
            <p:spPr bwMode="auto">
              <a:xfrm>
                <a:off x="482942" y="635000"/>
                <a:ext cx="458508" cy="279400"/>
              </a:xfrm>
              <a:custGeom>
                <a:avLst/>
                <a:gdLst>
                  <a:gd name="T0" fmla="*/ 88558 w 458508"/>
                  <a:gd name="T1" fmla="*/ 706142879 h 215900"/>
                  <a:gd name="T2" fmla="*/ 37758 w 458508"/>
                  <a:gd name="T3" fmla="*/ 882669200 h 215900"/>
                  <a:gd name="T4" fmla="*/ 25058 w 458508"/>
                  <a:gd name="T5" fmla="*/ 2147483647 h 215900"/>
                  <a:gd name="T6" fmla="*/ 101258 w 458508"/>
                  <a:gd name="T7" fmla="*/ 2147483647 h 215900"/>
                  <a:gd name="T8" fmla="*/ 152058 w 458508"/>
                  <a:gd name="T9" fmla="*/ 2147483647 h 215900"/>
                  <a:gd name="T10" fmla="*/ 190158 w 458508"/>
                  <a:gd name="T11" fmla="*/ 2147483647 h 215900"/>
                  <a:gd name="T12" fmla="*/ 380658 w 458508"/>
                  <a:gd name="T13" fmla="*/ 2147483647 h 215900"/>
                  <a:gd name="T14" fmla="*/ 418758 w 458508"/>
                  <a:gd name="T15" fmla="*/ 2147483647 h 215900"/>
                  <a:gd name="T16" fmla="*/ 418758 w 458508"/>
                  <a:gd name="T17" fmla="*/ 882669200 h 215900"/>
                  <a:gd name="T18" fmla="*/ 304458 w 458508"/>
                  <a:gd name="T19" fmla="*/ 176538389 h 215900"/>
                  <a:gd name="T20" fmla="*/ 266358 w 458508"/>
                  <a:gd name="T21" fmla="*/ 0 h 215900"/>
                  <a:gd name="T22" fmla="*/ 101258 w 458508"/>
                  <a:gd name="T23" fmla="*/ 176538389 h 215900"/>
                  <a:gd name="T24" fmla="*/ 88558 w 458508"/>
                  <a:gd name="T25" fmla="*/ 706142879 h 2159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8508"/>
                  <a:gd name="T40" fmla="*/ 0 h 215900"/>
                  <a:gd name="T41" fmla="*/ 458508 w 458508"/>
                  <a:gd name="T42" fmla="*/ 215900 h 2159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8508" h="215900">
                    <a:moveTo>
                      <a:pt x="88558" y="50800"/>
                    </a:moveTo>
                    <a:cubicBezTo>
                      <a:pt x="77975" y="59267"/>
                      <a:pt x="52281" y="53818"/>
                      <a:pt x="37758" y="63500"/>
                    </a:cubicBezTo>
                    <a:cubicBezTo>
                      <a:pt x="0" y="88672"/>
                      <a:pt x="1872" y="160689"/>
                      <a:pt x="25058" y="190500"/>
                    </a:cubicBezTo>
                    <a:cubicBezTo>
                      <a:pt x="41496" y="211634"/>
                      <a:pt x="101258" y="215900"/>
                      <a:pt x="101258" y="215900"/>
                    </a:cubicBezTo>
                    <a:cubicBezTo>
                      <a:pt x="118191" y="211667"/>
                      <a:pt x="135275" y="207995"/>
                      <a:pt x="152058" y="203200"/>
                    </a:cubicBezTo>
                    <a:cubicBezTo>
                      <a:pt x="164930" y="199522"/>
                      <a:pt x="176853" y="191978"/>
                      <a:pt x="190158" y="190500"/>
                    </a:cubicBezTo>
                    <a:cubicBezTo>
                      <a:pt x="253410" y="183472"/>
                      <a:pt x="317158" y="182033"/>
                      <a:pt x="380658" y="177800"/>
                    </a:cubicBezTo>
                    <a:cubicBezTo>
                      <a:pt x="393358" y="173567"/>
                      <a:pt x="408305" y="173463"/>
                      <a:pt x="418758" y="165100"/>
                    </a:cubicBezTo>
                    <a:cubicBezTo>
                      <a:pt x="458508" y="133300"/>
                      <a:pt x="447281" y="103432"/>
                      <a:pt x="418758" y="63500"/>
                    </a:cubicBezTo>
                    <a:cubicBezTo>
                      <a:pt x="399890" y="37085"/>
                      <a:pt x="322326" y="18656"/>
                      <a:pt x="304458" y="12700"/>
                    </a:cubicBezTo>
                    <a:lnTo>
                      <a:pt x="266358" y="0"/>
                    </a:lnTo>
                    <a:cubicBezTo>
                      <a:pt x="211325" y="4233"/>
                      <a:pt x="155509" y="2528"/>
                      <a:pt x="101258" y="12700"/>
                    </a:cubicBezTo>
                    <a:cubicBezTo>
                      <a:pt x="59636" y="20504"/>
                      <a:pt x="99141" y="42333"/>
                      <a:pt x="88558" y="50800"/>
                    </a:cubicBezTo>
                    <a:close/>
                  </a:path>
                </a:pathLst>
              </a:custGeom>
              <a:solidFill>
                <a:srgbClr val="333399"/>
              </a:solidFill>
              <a:ln w="19050">
                <a:solidFill>
                  <a:schemeClr val="tx1"/>
                </a:solidFill>
                <a:round/>
                <a:headEnd/>
                <a:tailEnd/>
              </a:ln>
            </p:spPr>
            <p:txBody>
              <a:bodyPr/>
              <a:lstStyle/>
              <a:p>
                <a:endParaRPr lang="en-US"/>
              </a:p>
            </p:txBody>
          </p:sp>
        </p:grpSp>
        <p:pic>
          <p:nvPicPr>
            <p:cNvPr id="21" name="Picture 41"/>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971521" y="4659313"/>
              <a:ext cx="542881" cy="5984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sp>
        <p:nvSpPr>
          <p:cNvPr id="22" name="Sun 21"/>
          <p:cNvSpPr/>
          <p:nvPr/>
        </p:nvSpPr>
        <p:spPr>
          <a:xfrm>
            <a:off x="2362204" y="2362200"/>
            <a:ext cx="76200" cy="46038"/>
          </a:xfrm>
          <a:prstGeom prst="sun">
            <a:avLst/>
          </a:prstGeom>
        </p:spPr>
        <p:style>
          <a:lnRef idx="1">
            <a:schemeClr val="accent1"/>
          </a:lnRef>
          <a:fillRef idx="3">
            <a:schemeClr val="accent1"/>
          </a:fillRef>
          <a:effectRef idx="2">
            <a:schemeClr val="accent1"/>
          </a:effectRef>
          <a:fontRef idx="minor">
            <a:schemeClr val="lt1"/>
          </a:fontRef>
        </p:style>
        <p:txBody>
          <a:bodyPr lIns="91396" tIns="45698" rIns="91396" bIns="45698" anchor="ctr"/>
          <a:lstStyle/>
          <a:p>
            <a:pPr algn="ctr">
              <a:defRPr/>
            </a:pPr>
            <a:endParaRPr lang="en-US" dirty="0"/>
          </a:p>
        </p:txBody>
      </p:sp>
      <p:sp>
        <p:nvSpPr>
          <p:cNvPr id="28" name="Sun 27"/>
          <p:cNvSpPr/>
          <p:nvPr/>
        </p:nvSpPr>
        <p:spPr>
          <a:xfrm>
            <a:off x="2514604" y="2514600"/>
            <a:ext cx="76200" cy="46038"/>
          </a:xfrm>
          <a:prstGeom prst="sun">
            <a:avLst/>
          </a:prstGeom>
        </p:spPr>
        <p:style>
          <a:lnRef idx="1">
            <a:schemeClr val="accent1"/>
          </a:lnRef>
          <a:fillRef idx="3">
            <a:schemeClr val="accent1"/>
          </a:fillRef>
          <a:effectRef idx="2">
            <a:schemeClr val="accent1"/>
          </a:effectRef>
          <a:fontRef idx="minor">
            <a:schemeClr val="lt1"/>
          </a:fontRef>
        </p:style>
        <p:txBody>
          <a:bodyPr lIns="91396" tIns="45698" rIns="91396" bIns="45698" anchor="ctr"/>
          <a:lstStyle/>
          <a:p>
            <a:pPr algn="ctr">
              <a:defRPr/>
            </a:pPr>
            <a:endParaRPr lang="en-US" dirty="0"/>
          </a:p>
        </p:txBody>
      </p:sp>
      <p:sp>
        <p:nvSpPr>
          <p:cNvPr id="29" name="Sun 28"/>
          <p:cNvSpPr/>
          <p:nvPr/>
        </p:nvSpPr>
        <p:spPr>
          <a:xfrm>
            <a:off x="2667000" y="2362200"/>
            <a:ext cx="76200" cy="46038"/>
          </a:xfrm>
          <a:prstGeom prst="sun">
            <a:avLst/>
          </a:prstGeom>
        </p:spPr>
        <p:style>
          <a:lnRef idx="1">
            <a:schemeClr val="accent1"/>
          </a:lnRef>
          <a:fillRef idx="3">
            <a:schemeClr val="accent1"/>
          </a:fillRef>
          <a:effectRef idx="2">
            <a:schemeClr val="accent1"/>
          </a:effectRef>
          <a:fontRef idx="minor">
            <a:schemeClr val="lt1"/>
          </a:fontRef>
        </p:style>
        <p:txBody>
          <a:bodyPr lIns="91396" tIns="45698" rIns="91396" bIns="45698" anchor="ctr"/>
          <a:lstStyle/>
          <a:p>
            <a:pPr algn="ctr">
              <a:defRPr/>
            </a:pPr>
            <a:endParaRPr lang="en-US" dirty="0"/>
          </a:p>
        </p:txBody>
      </p:sp>
      <p:sp>
        <p:nvSpPr>
          <p:cNvPr id="30" name="Sun 29"/>
          <p:cNvSpPr/>
          <p:nvPr/>
        </p:nvSpPr>
        <p:spPr>
          <a:xfrm>
            <a:off x="2895600" y="2514600"/>
            <a:ext cx="76200" cy="46038"/>
          </a:xfrm>
          <a:prstGeom prst="sun">
            <a:avLst/>
          </a:prstGeom>
        </p:spPr>
        <p:style>
          <a:lnRef idx="1">
            <a:schemeClr val="accent1"/>
          </a:lnRef>
          <a:fillRef idx="3">
            <a:schemeClr val="accent1"/>
          </a:fillRef>
          <a:effectRef idx="2">
            <a:schemeClr val="accent1"/>
          </a:effectRef>
          <a:fontRef idx="minor">
            <a:schemeClr val="lt1"/>
          </a:fontRef>
        </p:style>
        <p:txBody>
          <a:bodyPr lIns="91396" tIns="45698" rIns="91396" bIns="45698" anchor="ctr"/>
          <a:lstStyle/>
          <a:p>
            <a:pPr algn="ctr">
              <a:defRPr/>
            </a:pPr>
            <a:endParaRPr lang="en-US" dirty="0"/>
          </a:p>
        </p:txBody>
      </p:sp>
      <p:sp>
        <p:nvSpPr>
          <p:cNvPr id="31" name="Sun 30"/>
          <p:cNvSpPr/>
          <p:nvPr/>
        </p:nvSpPr>
        <p:spPr>
          <a:xfrm>
            <a:off x="2286003" y="2590800"/>
            <a:ext cx="76200" cy="46038"/>
          </a:xfrm>
          <a:prstGeom prst="sun">
            <a:avLst/>
          </a:prstGeom>
        </p:spPr>
        <p:style>
          <a:lnRef idx="1">
            <a:schemeClr val="accent1"/>
          </a:lnRef>
          <a:fillRef idx="3">
            <a:schemeClr val="accent1"/>
          </a:fillRef>
          <a:effectRef idx="2">
            <a:schemeClr val="accent1"/>
          </a:effectRef>
          <a:fontRef idx="minor">
            <a:schemeClr val="lt1"/>
          </a:fontRef>
        </p:style>
        <p:txBody>
          <a:bodyPr lIns="91396" tIns="45698" rIns="91396" bIns="45698" anchor="ctr"/>
          <a:lstStyle/>
          <a:p>
            <a:pPr algn="ctr">
              <a:defRPr/>
            </a:pPr>
            <a:endParaRPr lang="en-US" dirty="0"/>
          </a:p>
        </p:txBody>
      </p:sp>
      <p:sp>
        <p:nvSpPr>
          <p:cNvPr id="32" name="Sun 31"/>
          <p:cNvSpPr/>
          <p:nvPr/>
        </p:nvSpPr>
        <p:spPr>
          <a:xfrm>
            <a:off x="1981200" y="2667000"/>
            <a:ext cx="76200" cy="46038"/>
          </a:xfrm>
          <a:prstGeom prst="sun">
            <a:avLst/>
          </a:prstGeom>
        </p:spPr>
        <p:style>
          <a:lnRef idx="1">
            <a:schemeClr val="accent1"/>
          </a:lnRef>
          <a:fillRef idx="3">
            <a:schemeClr val="accent1"/>
          </a:fillRef>
          <a:effectRef idx="2">
            <a:schemeClr val="accent1"/>
          </a:effectRef>
          <a:fontRef idx="minor">
            <a:schemeClr val="lt1"/>
          </a:fontRef>
        </p:style>
        <p:txBody>
          <a:bodyPr lIns="91396" tIns="45698" rIns="91396" bIns="45698" anchor="ctr"/>
          <a:lstStyle/>
          <a:p>
            <a:pPr algn="ctr">
              <a:defRPr/>
            </a:pPr>
            <a:endParaRPr lang="en-US" dirty="0"/>
          </a:p>
        </p:txBody>
      </p:sp>
      <p:sp>
        <p:nvSpPr>
          <p:cNvPr id="33" name="Sun 32"/>
          <p:cNvSpPr/>
          <p:nvPr/>
        </p:nvSpPr>
        <p:spPr>
          <a:xfrm>
            <a:off x="3352804" y="2667000"/>
            <a:ext cx="76200" cy="46038"/>
          </a:xfrm>
          <a:prstGeom prst="sun">
            <a:avLst/>
          </a:prstGeom>
        </p:spPr>
        <p:style>
          <a:lnRef idx="1">
            <a:schemeClr val="accent1"/>
          </a:lnRef>
          <a:fillRef idx="3">
            <a:schemeClr val="accent1"/>
          </a:fillRef>
          <a:effectRef idx="2">
            <a:schemeClr val="accent1"/>
          </a:effectRef>
          <a:fontRef idx="minor">
            <a:schemeClr val="lt1"/>
          </a:fontRef>
        </p:style>
        <p:txBody>
          <a:bodyPr lIns="91396" tIns="45698" rIns="91396" bIns="45698" anchor="ctr"/>
          <a:lstStyle/>
          <a:p>
            <a:pPr algn="ctr">
              <a:defRPr/>
            </a:pPr>
            <a:endParaRPr lang="en-US" dirty="0"/>
          </a:p>
        </p:txBody>
      </p:sp>
      <p:sp>
        <p:nvSpPr>
          <p:cNvPr id="34" name="Sun 33"/>
          <p:cNvSpPr/>
          <p:nvPr/>
        </p:nvSpPr>
        <p:spPr>
          <a:xfrm>
            <a:off x="1600204" y="2590800"/>
            <a:ext cx="76200" cy="46038"/>
          </a:xfrm>
          <a:prstGeom prst="sun">
            <a:avLst/>
          </a:prstGeom>
        </p:spPr>
        <p:style>
          <a:lnRef idx="1">
            <a:schemeClr val="accent1"/>
          </a:lnRef>
          <a:fillRef idx="3">
            <a:schemeClr val="accent1"/>
          </a:fillRef>
          <a:effectRef idx="2">
            <a:schemeClr val="accent1"/>
          </a:effectRef>
          <a:fontRef idx="minor">
            <a:schemeClr val="lt1"/>
          </a:fontRef>
        </p:style>
        <p:txBody>
          <a:bodyPr lIns="91396" tIns="45698" rIns="91396" bIns="45698" anchor="ctr"/>
          <a:lstStyle/>
          <a:p>
            <a:pPr algn="ctr">
              <a:defRPr/>
            </a:pPr>
            <a:endParaRPr lang="en-US" dirty="0"/>
          </a:p>
        </p:txBody>
      </p:sp>
      <p:sp>
        <p:nvSpPr>
          <p:cNvPr id="35" name="Sun 34"/>
          <p:cNvSpPr/>
          <p:nvPr/>
        </p:nvSpPr>
        <p:spPr>
          <a:xfrm>
            <a:off x="1143000" y="2667000"/>
            <a:ext cx="76200" cy="46038"/>
          </a:xfrm>
          <a:prstGeom prst="sun">
            <a:avLst/>
          </a:prstGeom>
        </p:spPr>
        <p:style>
          <a:lnRef idx="1">
            <a:schemeClr val="accent1"/>
          </a:lnRef>
          <a:fillRef idx="3">
            <a:schemeClr val="accent1"/>
          </a:fillRef>
          <a:effectRef idx="2">
            <a:schemeClr val="accent1"/>
          </a:effectRef>
          <a:fontRef idx="minor">
            <a:schemeClr val="lt1"/>
          </a:fontRef>
        </p:style>
        <p:txBody>
          <a:bodyPr lIns="91396" tIns="45698" rIns="91396" bIns="45698" anchor="ctr"/>
          <a:lstStyle/>
          <a:p>
            <a:pPr algn="ctr">
              <a:defRPr/>
            </a:pPr>
            <a:endParaRPr lang="en-US" dirty="0"/>
          </a:p>
        </p:txBody>
      </p:sp>
      <p:sp>
        <p:nvSpPr>
          <p:cNvPr id="36" name="Sun 35"/>
          <p:cNvSpPr/>
          <p:nvPr/>
        </p:nvSpPr>
        <p:spPr>
          <a:xfrm>
            <a:off x="2667000" y="2667000"/>
            <a:ext cx="76200" cy="46038"/>
          </a:xfrm>
          <a:prstGeom prst="sun">
            <a:avLst/>
          </a:prstGeom>
        </p:spPr>
        <p:style>
          <a:lnRef idx="1">
            <a:schemeClr val="accent1"/>
          </a:lnRef>
          <a:fillRef idx="3">
            <a:schemeClr val="accent1"/>
          </a:fillRef>
          <a:effectRef idx="2">
            <a:schemeClr val="accent1"/>
          </a:effectRef>
          <a:fontRef idx="minor">
            <a:schemeClr val="lt1"/>
          </a:fontRef>
        </p:style>
        <p:txBody>
          <a:bodyPr lIns="91396" tIns="45698" rIns="91396" bIns="45698" anchor="ctr"/>
          <a:lstStyle/>
          <a:p>
            <a:pPr algn="ctr">
              <a:defRPr/>
            </a:pPr>
            <a:endParaRPr lang="en-US" dirty="0"/>
          </a:p>
        </p:txBody>
      </p:sp>
      <p:sp>
        <p:nvSpPr>
          <p:cNvPr id="23" name="Arc 22"/>
          <p:cNvSpPr/>
          <p:nvPr/>
        </p:nvSpPr>
        <p:spPr>
          <a:xfrm>
            <a:off x="3505200" y="2514600"/>
            <a:ext cx="304800" cy="76200"/>
          </a:xfrm>
          <a:prstGeom prst="arc">
            <a:avLst/>
          </a:prstGeom>
        </p:spPr>
        <p:style>
          <a:lnRef idx="2">
            <a:schemeClr val="accent3"/>
          </a:lnRef>
          <a:fillRef idx="0">
            <a:schemeClr val="accent3"/>
          </a:fillRef>
          <a:effectRef idx="1">
            <a:schemeClr val="accent3"/>
          </a:effectRef>
          <a:fontRef idx="minor">
            <a:schemeClr val="tx1"/>
          </a:fontRef>
        </p:style>
        <p:txBody>
          <a:bodyPr lIns="91396" tIns="45698" rIns="91396" bIns="45698" anchor="ctr"/>
          <a:lstStyle/>
          <a:p>
            <a:pPr algn="ctr">
              <a:defRPr/>
            </a:pPr>
            <a:endParaRPr lang="en-US"/>
          </a:p>
        </p:txBody>
      </p:sp>
      <p:sp>
        <p:nvSpPr>
          <p:cNvPr id="38" name="Arc 37"/>
          <p:cNvSpPr/>
          <p:nvPr/>
        </p:nvSpPr>
        <p:spPr>
          <a:xfrm>
            <a:off x="1524000" y="2438400"/>
            <a:ext cx="304800" cy="76200"/>
          </a:xfrm>
          <a:prstGeom prst="arc">
            <a:avLst/>
          </a:prstGeom>
        </p:spPr>
        <p:style>
          <a:lnRef idx="2">
            <a:schemeClr val="accent3"/>
          </a:lnRef>
          <a:fillRef idx="0">
            <a:schemeClr val="accent3"/>
          </a:fillRef>
          <a:effectRef idx="1">
            <a:schemeClr val="accent3"/>
          </a:effectRef>
          <a:fontRef idx="minor">
            <a:schemeClr val="tx1"/>
          </a:fontRef>
        </p:style>
        <p:txBody>
          <a:bodyPr lIns="91396" tIns="45698" rIns="91396" bIns="45698" anchor="ctr"/>
          <a:lstStyle/>
          <a:p>
            <a:pPr algn="ctr">
              <a:defRPr/>
            </a:pPr>
            <a:endParaRPr lang="en-US"/>
          </a:p>
        </p:txBody>
      </p:sp>
      <p:sp>
        <p:nvSpPr>
          <p:cNvPr id="39" name="Arc 38"/>
          <p:cNvSpPr/>
          <p:nvPr/>
        </p:nvSpPr>
        <p:spPr>
          <a:xfrm>
            <a:off x="3657600" y="2667000"/>
            <a:ext cx="304800" cy="76200"/>
          </a:xfrm>
          <a:prstGeom prst="arc">
            <a:avLst/>
          </a:prstGeom>
        </p:spPr>
        <p:style>
          <a:lnRef idx="2">
            <a:schemeClr val="accent3"/>
          </a:lnRef>
          <a:fillRef idx="0">
            <a:schemeClr val="accent3"/>
          </a:fillRef>
          <a:effectRef idx="1">
            <a:schemeClr val="accent3"/>
          </a:effectRef>
          <a:fontRef idx="minor">
            <a:schemeClr val="tx1"/>
          </a:fontRef>
        </p:style>
        <p:txBody>
          <a:bodyPr lIns="91396" tIns="45698" rIns="91396" bIns="45698" anchor="ctr"/>
          <a:lstStyle/>
          <a:p>
            <a:pPr algn="ctr">
              <a:defRPr/>
            </a:pPr>
            <a:endParaRPr lang="en-US"/>
          </a:p>
        </p:txBody>
      </p:sp>
      <p:sp>
        <p:nvSpPr>
          <p:cNvPr id="40" name="Arc 39"/>
          <p:cNvSpPr/>
          <p:nvPr/>
        </p:nvSpPr>
        <p:spPr>
          <a:xfrm>
            <a:off x="2286000" y="4648200"/>
            <a:ext cx="304800" cy="76200"/>
          </a:xfrm>
          <a:prstGeom prst="arc">
            <a:avLst/>
          </a:prstGeom>
        </p:spPr>
        <p:style>
          <a:lnRef idx="2">
            <a:schemeClr val="accent3"/>
          </a:lnRef>
          <a:fillRef idx="0">
            <a:schemeClr val="accent3"/>
          </a:fillRef>
          <a:effectRef idx="1">
            <a:schemeClr val="accent3"/>
          </a:effectRef>
          <a:fontRef idx="minor">
            <a:schemeClr val="tx1"/>
          </a:fontRef>
        </p:style>
        <p:txBody>
          <a:bodyPr lIns="91396" tIns="45698" rIns="91396" bIns="45698" anchor="ctr"/>
          <a:lstStyle/>
          <a:p>
            <a:pPr algn="ctr">
              <a:defRPr/>
            </a:pPr>
            <a:endParaRPr lang="en-US"/>
          </a:p>
        </p:txBody>
      </p:sp>
      <p:sp>
        <p:nvSpPr>
          <p:cNvPr id="41" name="Arc 40"/>
          <p:cNvSpPr/>
          <p:nvPr/>
        </p:nvSpPr>
        <p:spPr>
          <a:xfrm>
            <a:off x="2667000" y="4800600"/>
            <a:ext cx="304800" cy="76200"/>
          </a:xfrm>
          <a:prstGeom prst="arc">
            <a:avLst/>
          </a:prstGeom>
        </p:spPr>
        <p:style>
          <a:lnRef idx="2">
            <a:schemeClr val="accent3"/>
          </a:lnRef>
          <a:fillRef idx="0">
            <a:schemeClr val="accent3"/>
          </a:fillRef>
          <a:effectRef idx="1">
            <a:schemeClr val="accent3"/>
          </a:effectRef>
          <a:fontRef idx="minor">
            <a:schemeClr val="tx1"/>
          </a:fontRef>
        </p:style>
        <p:txBody>
          <a:bodyPr lIns="91396" tIns="45698" rIns="91396" bIns="45698" anchor="ctr"/>
          <a:lstStyle/>
          <a:p>
            <a:pPr algn="ctr">
              <a:defRPr/>
            </a:pPr>
            <a:endParaRPr lang="en-US"/>
          </a:p>
        </p:txBody>
      </p:sp>
      <p:sp>
        <p:nvSpPr>
          <p:cNvPr id="42" name="Arc 41"/>
          <p:cNvSpPr/>
          <p:nvPr/>
        </p:nvSpPr>
        <p:spPr>
          <a:xfrm>
            <a:off x="2362200" y="2895600"/>
            <a:ext cx="304800" cy="76200"/>
          </a:xfrm>
          <a:prstGeom prst="arc">
            <a:avLst/>
          </a:prstGeom>
        </p:spPr>
        <p:style>
          <a:lnRef idx="2">
            <a:schemeClr val="accent3"/>
          </a:lnRef>
          <a:fillRef idx="0">
            <a:schemeClr val="accent3"/>
          </a:fillRef>
          <a:effectRef idx="1">
            <a:schemeClr val="accent3"/>
          </a:effectRef>
          <a:fontRef idx="minor">
            <a:schemeClr val="tx1"/>
          </a:fontRef>
        </p:style>
        <p:txBody>
          <a:bodyPr lIns="91396" tIns="45698" rIns="91396" bIns="45698" anchor="ctr"/>
          <a:lstStyle/>
          <a:p>
            <a:pPr algn="ctr">
              <a:defRPr/>
            </a:pPr>
            <a:endParaRPr lang="en-US"/>
          </a:p>
        </p:txBody>
      </p:sp>
      <p:sp>
        <p:nvSpPr>
          <p:cNvPr id="43" name="Arc 42"/>
          <p:cNvSpPr/>
          <p:nvPr/>
        </p:nvSpPr>
        <p:spPr>
          <a:xfrm>
            <a:off x="990600" y="2590800"/>
            <a:ext cx="304800" cy="76200"/>
          </a:xfrm>
          <a:prstGeom prst="arc">
            <a:avLst/>
          </a:prstGeom>
        </p:spPr>
        <p:style>
          <a:lnRef idx="2">
            <a:schemeClr val="accent3"/>
          </a:lnRef>
          <a:fillRef idx="0">
            <a:schemeClr val="accent3"/>
          </a:fillRef>
          <a:effectRef idx="1">
            <a:schemeClr val="accent3"/>
          </a:effectRef>
          <a:fontRef idx="minor">
            <a:schemeClr val="tx1"/>
          </a:fontRef>
        </p:style>
        <p:txBody>
          <a:bodyPr lIns="91396" tIns="45698" rIns="91396" bIns="45698" anchor="ctr"/>
          <a:lstStyle/>
          <a:p>
            <a:pPr algn="ctr">
              <a:defRPr/>
            </a:pPr>
            <a:endParaRPr lang="en-US"/>
          </a:p>
        </p:txBody>
      </p:sp>
      <p:sp>
        <p:nvSpPr>
          <p:cNvPr id="44" name="Arc 43"/>
          <p:cNvSpPr/>
          <p:nvPr/>
        </p:nvSpPr>
        <p:spPr>
          <a:xfrm>
            <a:off x="2895600" y="2590800"/>
            <a:ext cx="304800" cy="76200"/>
          </a:xfrm>
          <a:prstGeom prst="arc">
            <a:avLst/>
          </a:prstGeom>
        </p:spPr>
        <p:style>
          <a:lnRef idx="3">
            <a:schemeClr val="accent4"/>
          </a:lnRef>
          <a:fillRef idx="0">
            <a:schemeClr val="accent4"/>
          </a:fillRef>
          <a:effectRef idx="2">
            <a:schemeClr val="accent4"/>
          </a:effectRef>
          <a:fontRef idx="minor">
            <a:schemeClr val="tx1"/>
          </a:fontRef>
        </p:style>
        <p:txBody>
          <a:bodyPr lIns="91396" tIns="45698" rIns="91396" bIns="45698" anchor="ctr"/>
          <a:lstStyle/>
          <a:p>
            <a:pPr algn="ctr">
              <a:defRPr/>
            </a:pPr>
            <a:endParaRPr lang="en-US"/>
          </a:p>
        </p:txBody>
      </p:sp>
      <p:sp>
        <p:nvSpPr>
          <p:cNvPr id="45" name="Arc 44"/>
          <p:cNvSpPr/>
          <p:nvPr/>
        </p:nvSpPr>
        <p:spPr>
          <a:xfrm>
            <a:off x="1676400" y="2590800"/>
            <a:ext cx="304800" cy="76200"/>
          </a:xfrm>
          <a:prstGeom prst="arc">
            <a:avLst/>
          </a:prstGeom>
        </p:spPr>
        <p:style>
          <a:lnRef idx="3">
            <a:schemeClr val="accent4"/>
          </a:lnRef>
          <a:fillRef idx="0">
            <a:schemeClr val="accent4"/>
          </a:fillRef>
          <a:effectRef idx="2">
            <a:schemeClr val="accent4"/>
          </a:effectRef>
          <a:fontRef idx="minor">
            <a:schemeClr val="tx1"/>
          </a:fontRef>
        </p:style>
        <p:txBody>
          <a:bodyPr lIns="91396" tIns="45698" rIns="91396" bIns="45698" anchor="ctr"/>
          <a:lstStyle/>
          <a:p>
            <a:pPr algn="ctr">
              <a:defRPr/>
            </a:pPr>
            <a:endParaRPr lang="en-US"/>
          </a:p>
        </p:txBody>
      </p:sp>
      <p:cxnSp>
        <p:nvCxnSpPr>
          <p:cNvPr id="26" name="Curved Connector 25"/>
          <p:cNvCxnSpPr/>
          <p:nvPr/>
        </p:nvCxnSpPr>
        <p:spPr>
          <a:xfrm rot="16200000" flipH="1">
            <a:off x="3352800" y="2514600"/>
            <a:ext cx="152400" cy="152400"/>
          </a:xfrm>
          <a:prstGeom prst="curvedConnector3">
            <a:avLst/>
          </a:prstGeom>
        </p:spPr>
        <p:style>
          <a:lnRef idx="2">
            <a:schemeClr val="accent2"/>
          </a:lnRef>
          <a:fillRef idx="0">
            <a:schemeClr val="accent2"/>
          </a:fillRef>
          <a:effectRef idx="1">
            <a:schemeClr val="accent2"/>
          </a:effectRef>
          <a:fontRef idx="minor">
            <a:schemeClr val="tx1"/>
          </a:fontRef>
        </p:style>
      </p:cxnSp>
      <p:cxnSp>
        <p:nvCxnSpPr>
          <p:cNvPr id="50" name="Curved Connector 49"/>
          <p:cNvCxnSpPr/>
          <p:nvPr/>
        </p:nvCxnSpPr>
        <p:spPr>
          <a:xfrm rot="16200000" flipH="1">
            <a:off x="2438400" y="4876800"/>
            <a:ext cx="152400" cy="152400"/>
          </a:xfrm>
          <a:prstGeom prst="curvedConnector3">
            <a:avLst/>
          </a:prstGeom>
        </p:spPr>
        <p:style>
          <a:lnRef idx="2">
            <a:schemeClr val="accent2"/>
          </a:lnRef>
          <a:fillRef idx="0">
            <a:schemeClr val="accent2"/>
          </a:fillRef>
          <a:effectRef idx="1">
            <a:schemeClr val="accent2"/>
          </a:effectRef>
          <a:fontRef idx="minor">
            <a:schemeClr val="tx1"/>
          </a:fontRef>
        </p:style>
      </p:cxnSp>
      <p:sp>
        <p:nvSpPr>
          <p:cNvPr id="115739" name="TextBox 1"/>
          <p:cNvSpPr txBox="1">
            <a:spLocks noChangeArrowheads="1"/>
          </p:cNvSpPr>
          <p:nvPr/>
        </p:nvSpPr>
        <p:spPr bwMode="auto">
          <a:xfrm>
            <a:off x="5238754" y="4594225"/>
            <a:ext cx="2352351" cy="36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96" tIns="45698" rIns="91396" bIns="4569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cs typeface="Arial" charset="0"/>
              </a:rPr>
              <a:t>Host </a:t>
            </a:r>
            <a:r>
              <a:rPr lang="en-US" sz="1800" b="1" dirty="0" err="1">
                <a:cs typeface="Arial" charset="0"/>
              </a:rPr>
              <a:t>Transcriptome</a:t>
            </a:r>
            <a:endParaRPr lang="en-US" sz="1800" b="1" dirty="0">
              <a:cs typeface="Arial" charset="0"/>
            </a:endParaRPr>
          </a:p>
        </p:txBody>
      </p:sp>
    </p:spTree>
    <p:extLst>
      <p:ext uri="{BB962C8B-B14F-4D97-AF65-F5344CB8AC3E}">
        <p14:creationId xmlns:p14="http://schemas.microsoft.com/office/powerpoint/2010/main" val="30510274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4" y="467678"/>
            <a:ext cx="8229600" cy="1143000"/>
          </a:xfrm>
        </p:spPr>
        <p:txBody>
          <a:bodyPr>
            <a:noAutofit/>
          </a:bodyPr>
          <a:lstStyle/>
          <a:p>
            <a:r>
              <a:rPr lang="en-US" sz="2400" dirty="0">
                <a:latin typeface="Arial"/>
                <a:cs typeface="Arial"/>
              </a:rPr>
              <a:t>There is a distinctive immune-inflammatory </a:t>
            </a:r>
            <a:r>
              <a:rPr lang="en-US" sz="2400" dirty="0" err="1">
                <a:latin typeface="Arial"/>
                <a:cs typeface="Arial"/>
              </a:rPr>
              <a:t>Fusobacterium</a:t>
            </a:r>
            <a:r>
              <a:rPr lang="en-US" sz="2400" dirty="0">
                <a:latin typeface="Arial"/>
                <a:cs typeface="Arial"/>
              </a:rPr>
              <a:t>-associated host gene expression signature in the human </a:t>
            </a:r>
            <a:r>
              <a:rPr lang="en-US" sz="2400" dirty="0" err="1">
                <a:latin typeface="Arial"/>
                <a:cs typeface="Arial"/>
              </a:rPr>
              <a:t>RNASeq</a:t>
            </a:r>
            <a:r>
              <a:rPr lang="en-US" sz="2400" dirty="0">
                <a:latin typeface="Arial"/>
                <a:cs typeface="Arial"/>
              </a:rPr>
              <a:t> colon cancer data</a:t>
            </a:r>
            <a:endParaRPr lang="en-US" sz="2400" dirty="0"/>
          </a:p>
        </p:txBody>
      </p:sp>
      <p:pic>
        <p:nvPicPr>
          <p:cNvPr id="4" name="Picture 3" descr="Figure4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5700" y="2349499"/>
            <a:ext cx="4472425" cy="3986784"/>
          </a:xfrm>
          <a:prstGeom prst="rect">
            <a:avLst/>
          </a:prstGeom>
        </p:spPr>
      </p:pic>
    </p:spTree>
    <p:extLst>
      <p:ext uri="{BB962C8B-B14F-4D97-AF65-F5344CB8AC3E}">
        <p14:creationId xmlns:p14="http://schemas.microsoft.com/office/powerpoint/2010/main" val="3723346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71840" cy="1249362"/>
          </a:xfrm>
        </p:spPr>
        <p:txBody>
          <a:bodyPr>
            <a:normAutofit fontScale="90000"/>
          </a:bodyPr>
          <a:lstStyle/>
          <a:p>
            <a:br>
              <a:rPr lang="en-US" sz="2700" dirty="0">
                <a:latin typeface="Arial"/>
                <a:cs typeface="Arial"/>
              </a:rPr>
            </a:br>
            <a:r>
              <a:rPr lang="en-US" sz="2700" dirty="0">
                <a:latin typeface="Arial"/>
                <a:cs typeface="Arial"/>
              </a:rPr>
              <a:t>A </a:t>
            </a:r>
            <a:r>
              <a:rPr lang="en-US" sz="2700" dirty="0" err="1">
                <a:latin typeface="Arial"/>
                <a:cs typeface="Arial"/>
              </a:rPr>
              <a:t>Fusobacterium</a:t>
            </a:r>
            <a:r>
              <a:rPr lang="en-US" sz="2700" dirty="0">
                <a:latin typeface="Arial"/>
                <a:cs typeface="Arial"/>
              </a:rPr>
              <a:t>-associated human colorectal cancer </a:t>
            </a:r>
            <a:br>
              <a:rPr lang="en-US" sz="2700" dirty="0">
                <a:latin typeface="Arial"/>
                <a:cs typeface="Arial"/>
              </a:rPr>
            </a:br>
            <a:r>
              <a:rPr lang="en-US" sz="2700" dirty="0">
                <a:latin typeface="Arial"/>
                <a:cs typeface="Arial"/>
              </a:rPr>
              <a:t>gene signature</a:t>
            </a:r>
            <a:br>
              <a:rPr lang="en-US" sz="2700" dirty="0">
                <a:latin typeface="Arial"/>
                <a:cs typeface="Arial"/>
              </a:rPr>
            </a:br>
            <a:endParaRPr lang="en-US" sz="2700" dirty="0">
              <a:latin typeface="Arial"/>
              <a:cs typeface="Arial"/>
            </a:endParaRPr>
          </a:p>
        </p:txBody>
      </p:sp>
      <p:pic>
        <p:nvPicPr>
          <p:cNvPr id="4" name="Picture 3" descr="Fig4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4135" y="1701801"/>
            <a:ext cx="6545317" cy="4593919"/>
          </a:xfrm>
          <a:prstGeom prst="rect">
            <a:avLst/>
          </a:prstGeom>
        </p:spPr>
      </p:pic>
    </p:spTree>
    <p:extLst>
      <p:ext uri="{BB962C8B-B14F-4D97-AF65-F5344CB8AC3E}">
        <p14:creationId xmlns:p14="http://schemas.microsoft.com/office/powerpoint/2010/main" val="32739448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descr="mousehuma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4" y="1905003"/>
            <a:ext cx="2679700" cy="229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244476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err="1">
                <a:latin typeface="Arial"/>
                <a:cs typeface="Arial"/>
              </a:rPr>
              <a:t>Fusobacterium</a:t>
            </a:r>
            <a:r>
              <a:rPr lang="en-US" sz="2400" dirty="0">
                <a:latin typeface="Arial"/>
                <a:cs typeface="Arial"/>
              </a:rPr>
              <a:t> abundant colon cancers have an </a:t>
            </a:r>
            <a:br>
              <a:rPr lang="en-US" sz="2400" dirty="0">
                <a:latin typeface="Arial"/>
                <a:cs typeface="Arial"/>
              </a:rPr>
            </a:br>
            <a:r>
              <a:rPr lang="en-US" sz="2400" dirty="0">
                <a:latin typeface="Arial"/>
                <a:cs typeface="Arial"/>
              </a:rPr>
              <a:t>increased level of </a:t>
            </a:r>
            <a:r>
              <a:rPr lang="en-US" sz="2400" dirty="0"/>
              <a:t>NF-</a:t>
            </a:r>
            <a:r>
              <a:rPr lang="en-US" sz="2400" dirty="0">
                <a:latin typeface="Symbol" charset="2"/>
                <a:cs typeface="Symbol" charset="2"/>
              </a:rPr>
              <a:t>kb</a:t>
            </a:r>
            <a:r>
              <a:rPr lang="en-US" sz="2400" dirty="0"/>
              <a:t> </a:t>
            </a:r>
            <a:r>
              <a:rPr lang="en-US" sz="2400" dirty="0">
                <a:latin typeface="Arial"/>
                <a:cs typeface="Arial"/>
              </a:rPr>
              <a:t>activation</a:t>
            </a:r>
          </a:p>
        </p:txBody>
      </p:sp>
      <p:pic>
        <p:nvPicPr>
          <p:cNvPr id="4" name="Picture 3" descr="NFk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073" y="1778003"/>
            <a:ext cx="3055981" cy="4641631"/>
          </a:xfrm>
          <a:prstGeom prst="rect">
            <a:avLst/>
          </a:prstGeom>
        </p:spPr>
      </p:pic>
      <p:sp>
        <p:nvSpPr>
          <p:cNvPr id="5" name="TextBox 4"/>
          <p:cNvSpPr txBox="1"/>
          <p:nvPr/>
        </p:nvSpPr>
        <p:spPr>
          <a:xfrm>
            <a:off x="305396" y="6127723"/>
            <a:ext cx="1816559" cy="276954"/>
          </a:xfrm>
          <a:prstGeom prst="rect">
            <a:avLst/>
          </a:prstGeom>
          <a:noFill/>
        </p:spPr>
        <p:txBody>
          <a:bodyPr wrap="none" lIns="91396" tIns="45698" rIns="91396" bIns="45698" rtlCol="0">
            <a:spAutoFit/>
          </a:bodyPr>
          <a:lstStyle/>
          <a:p>
            <a:r>
              <a:rPr lang="en-US" sz="1200" dirty="0"/>
              <a:t>Adapted from </a:t>
            </a:r>
            <a:r>
              <a:rPr lang="en-US" sz="1200" dirty="0" err="1"/>
              <a:t>abcam.com</a:t>
            </a:r>
            <a:endParaRPr lang="en-US" sz="1200" dirty="0"/>
          </a:p>
        </p:txBody>
      </p:sp>
      <p:pic>
        <p:nvPicPr>
          <p:cNvPr id="3" name="Picture 2" descr="Untitled-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4269" y="2276309"/>
            <a:ext cx="5082535" cy="2663819"/>
          </a:xfrm>
          <a:prstGeom prst="rect">
            <a:avLst/>
          </a:prstGeom>
        </p:spPr>
      </p:pic>
    </p:spTree>
    <p:extLst>
      <p:ext uri="{BB962C8B-B14F-4D97-AF65-F5344CB8AC3E}">
        <p14:creationId xmlns:p14="http://schemas.microsoft.com/office/powerpoint/2010/main" val="37239502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4" y="345758"/>
            <a:ext cx="8229600" cy="1143000"/>
          </a:xfrm>
        </p:spPr>
        <p:txBody>
          <a:bodyPr>
            <a:normAutofit/>
          </a:bodyPr>
          <a:lstStyle/>
          <a:p>
            <a:r>
              <a:rPr lang="en-US" sz="2400" dirty="0" err="1">
                <a:latin typeface="Arial"/>
                <a:cs typeface="Arial"/>
              </a:rPr>
              <a:t>Fusobacterium</a:t>
            </a:r>
            <a:r>
              <a:rPr lang="en-US" sz="2400" dirty="0">
                <a:latin typeface="Arial"/>
                <a:cs typeface="Arial"/>
              </a:rPr>
              <a:t> induces a host expression profile shared between humans and mouse</a:t>
            </a:r>
          </a:p>
        </p:txBody>
      </p:sp>
      <p:pic>
        <p:nvPicPr>
          <p:cNvPr id="4" name="Picture 3" descr="Fig4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656" y="2209800"/>
            <a:ext cx="7842170" cy="3225800"/>
          </a:xfrm>
          <a:prstGeom prst="rect">
            <a:avLst/>
          </a:prstGeom>
        </p:spPr>
      </p:pic>
    </p:spTree>
    <p:extLst>
      <p:ext uri="{BB962C8B-B14F-4D97-AF65-F5344CB8AC3E}">
        <p14:creationId xmlns:p14="http://schemas.microsoft.com/office/powerpoint/2010/main" val="41188441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Bacteria and Cancer</a:t>
            </a:r>
            <a:br>
              <a:rPr lang="en-US" dirty="0"/>
            </a:br>
            <a:r>
              <a:rPr lang="en-US" dirty="0"/>
              <a:t>‘Live and Let Live’ Hypothesis</a:t>
            </a:r>
          </a:p>
        </p:txBody>
      </p:sp>
      <p:pic>
        <p:nvPicPr>
          <p:cNvPr id="5" name="Picture 4" descr="Nokill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948" y="2117705"/>
            <a:ext cx="2922230" cy="2414016"/>
          </a:xfrm>
          <a:prstGeom prst="rect">
            <a:avLst/>
          </a:prstGeom>
        </p:spPr>
      </p:pic>
      <p:pic>
        <p:nvPicPr>
          <p:cNvPr id="6" name="Picture 5" descr="Killi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459" y="2117705"/>
            <a:ext cx="2744357" cy="2414016"/>
          </a:xfrm>
          <a:prstGeom prst="rect">
            <a:avLst/>
          </a:prstGeom>
        </p:spPr>
      </p:pic>
      <p:sp>
        <p:nvSpPr>
          <p:cNvPr id="10" name="TextBox 9"/>
          <p:cNvSpPr txBox="1"/>
          <p:nvPr/>
        </p:nvSpPr>
        <p:spPr>
          <a:xfrm>
            <a:off x="-44588" y="4782369"/>
            <a:ext cx="9188588" cy="1908215"/>
          </a:xfrm>
          <a:prstGeom prst="rect">
            <a:avLst/>
          </a:prstGeom>
          <a:noFill/>
        </p:spPr>
        <p:txBody>
          <a:bodyPr wrap="square" rtlCol="0">
            <a:spAutoFit/>
          </a:bodyPr>
          <a:lstStyle/>
          <a:p>
            <a:pPr marL="342900" indent="-342900">
              <a:buAutoNum type="arabicPeriod"/>
            </a:pPr>
            <a:r>
              <a:rPr lang="en-US" sz="2000" dirty="0">
                <a:solidFill>
                  <a:schemeClr val="bg1">
                    <a:lumMod val="75000"/>
                  </a:schemeClr>
                </a:solidFill>
              </a:rPr>
              <a:t>Create a immune microenvironment that is permissive for microbe and tumor 	</a:t>
            </a:r>
          </a:p>
          <a:p>
            <a:pPr lvl="1"/>
            <a:r>
              <a:rPr lang="en-US" sz="2000" dirty="0">
                <a:solidFill>
                  <a:schemeClr val="bg1">
                    <a:lumMod val="75000"/>
                  </a:schemeClr>
                </a:solidFill>
              </a:rPr>
              <a:t>	Recruit and recondition immune cell types.  </a:t>
            </a:r>
            <a:r>
              <a:rPr lang="en-US" sz="2000" b="1" dirty="0">
                <a:solidFill>
                  <a:schemeClr val="bg1">
                    <a:lumMod val="75000"/>
                  </a:schemeClr>
                </a:solidFill>
              </a:rPr>
              <a:t>Ccl2, Chun et al 2015 </a:t>
            </a:r>
            <a:r>
              <a:rPr lang="en-US" sz="2000" b="1" i="1" dirty="0">
                <a:solidFill>
                  <a:schemeClr val="bg1">
                    <a:lumMod val="75000"/>
                  </a:schemeClr>
                </a:solidFill>
              </a:rPr>
              <a:t>Cell Reports</a:t>
            </a:r>
            <a:endParaRPr lang="en-US" sz="2000" dirty="0">
              <a:solidFill>
                <a:schemeClr val="bg1">
                  <a:lumMod val="75000"/>
                </a:schemeClr>
              </a:solidFill>
            </a:endParaRPr>
          </a:p>
          <a:p>
            <a:pPr marL="342900" indent="-342900">
              <a:buAutoNum type="arabicPeriod"/>
            </a:pPr>
            <a:r>
              <a:rPr lang="en-US" sz="2000" dirty="0"/>
              <a:t>Inhibit Immune Cell Mediated Killing of Bacteria.  </a:t>
            </a:r>
            <a:r>
              <a:rPr lang="en-US" sz="2000" b="1" dirty="0"/>
              <a:t>Fap2 and TIGIT</a:t>
            </a:r>
            <a:endParaRPr lang="en-US" sz="2000" dirty="0"/>
          </a:p>
          <a:p>
            <a:pPr lvl="1"/>
            <a:r>
              <a:rPr lang="en-US" sz="2000" dirty="0"/>
              <a:t>	Protein-Protein Interactions, </a:t>
            </a:r>
            <a:r>
              <a:rPr lang="en-US" sz="2000" dirty="0" err="1"/>
              <a:t>Gur</a:t>
            </a:r>
            <a:r>
              <a:rPr lang="en-US" sz="2000" dirty="0"/>
              <a:t> et al 2015 </a:t>
            </a:r>
            <a:r>
              <a:rPr lang="en-US" sz="2000" i="1" dirty="0"/>
              <a:t>Immunity</a:t>
            </a:r>
            <a:endParaRPr lang="en-US" sz="2000" dirty="0"/>
          </a:p>
          <a:p>
            <a:pPr lvl="1"/>
            <a:endParaRPr lang="en-US" sz="2000" dirty="0"/>
          </a:p>
          <a:p>
            <a:r>
              <a:rPr lang="en-US" dirty="0"/>
              <a:t>		 </a:t>
            </a:r>
          </a:p>
        </p:txBody>
      </p:sp>
      <p:sp>
        <p:nvSpPr>
          <p:cNvPr id="11" name="TextBox 10"/>
          <p:cNvSpPr txBox="1"/>
          <p:nvPr/>
        </p:nvSpPr>
        <p:spPr>
          <a:xfrm>
            <a:off x="7054944" y="3857255"/>
            <a:ext cx="2089055" cy="461665"/>
          </a:xfrm>
          <a:prstGeom prst="rect">
            <a:avLst/>
          </a:prstGeom>
          <a:noFill/>
        </p:spPr>
        <p:txBody>
          <a:bodyPr wrap="square" rtlCol="0">
            <a:spAutoFit/>
          </a:bodyPr>
          <a:lstStyle/>
          <a:p>
            <a:r>
              <a:rPr lang="en-US" sz="1200" dirty="0"/>
              <a:t>Image adapted from</a:t>
            </a:r>
          </a:p>
          <a:p>
            <a:r>
              <a:rPr lang="en-US" sz="1200" dirty="0"/>
              <a:t>Elsevier Press, </a:t>
            </a:r>
            <a:r>
              <a:rPr lang="en-US" sz="1200" i="1" dirty="0"/>
              <a:t>Immunity</a:t>
            </a:r>
            <a:r>
              <a:rPr lang="en-US" sz="1200" dirty="0"/>
              <a:t> 2015</a:t>
            </a:r>
            <a:endParaRPr lang="en-US" sz="1200" i="1" dirty="0"/>
          </a:p>
        </p:txBody>
      </p:sp>
    </p:spTree>
    <p:extLst>
      <p:ext uri="{BB962C8B-B14F-4D97-AF65-F5344CB8AC3E}">
        <p14:creationId xmlns:p14="http://schemas.microsoft.com/office/powerpoint/2010/main" val="4154103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normAutofit fontScale="90000"/>
          </a:bodyPr>
          <a:lstStyle/>
          <a:p>
            <a:r>
              <a:rPr lang="en-US" sz="3600" dirty="0"/>
              <a:t>So what causes those human cancer mutations</a:t>
            </a:r>
          </a:p>
        </p:txBody>
      </p:sp>
      <p:sp>
        <p:nvSpPr>
          <p:cNvPr id="128003" name="Rectangle 3"/>
          <p:cNvSpPr>
            <a:spLocks noGrp="1" noChangeArrowheads="1"/>
          </p:cNvSpPr>
          <p:nvPr>
            <p:ph type="body" sz="half" idx="1"/>
          </p:nvPr>
        </p:nvSpPr>
        <p:spPr>
          <a:xfrm>
            <a:off x="457200" y="1295400"/>
            <a:ext cx="4038600" cy="4525963"/>
          </a:xfrm>
        </p:spPr>
        <p:txBody>
          <a:bodyPr>
            <a:normAutofit lnSpcReduction="10000"/>
          </a:bodyPr>
          <a:lstStyle/>
          <a:p>
            <a:pPr>
              <a:lnSpc>
                <a:spcPct val="90000"/>
              </a:lnSpc>
            </a:pPr>
            <a:r>
              <a:rPr lang="en-US" sz="2400" dirty="0"/>
              <a:t>Chemical Exposure</a:t>
            </a:r>
          </a:p>
          <a:p>
            <a:pPr lvl="1">
              <a:lnSpc>
                <a:spcPct val="90000"/>
              </a:lnSpc>
            </a:pPr>
            <a:r>
              <a:rPr lang="en-US" sz="2400" dirty="0"/>
              <a:t>Tobacco smoke</a:t>
            </a:r>
          </a:p>
          <a:p>
            <a:pPr lvl="1">
              <a:lnSpc>
                <a:spcPct val="90000"/>
              </a:lnSpc>
            </a:pPr>
            <a:r>
              <a:rPr lang="en-US" sz="2400" dirty="0"/>
              <a:t>Environmental (PCBs)</a:t>
            </a:r>
          </a:p>
          <a:p>
            <a:pPr lvl="1">
              <a:lnSpc>
                <a:spcPct val="90000"/>
              </a:lnSpc>
            </a:pPr>
            <a:r>
              <a:rPr lang="en-US" sz="2400" dirty="0"/>
              <a:t>Occupational (coal tar, asbestos, aniline dye)</a:t>
            </a:r>
          </a:p>
          <a:p>
            <a:pPr lvl="1">
              <a:lnSpc>
                <a:spcPct val="90000"/>
              </a:lnSpc>
            </a:pPr>
            <a:r>
              <a:rPr lang="en-US" sz="2400" dirty="0"/>
              <a:t>Diet </a:t>
            </a:r>
          </a:p>
          <a:p>
            <a:pPr lvl="1">
              <a:lnSpc>
                <a:spcPct val="90000"/>
              </a:lnSpc>
            </a:pPr>
            <a:r>
              <a:rPr lang="en-US" sz="2400" dirty="0"/>
              <a:t>Radiation (UV, ionizing)</a:t>
            </a:r>
          </a:p>
          <a:p>
            <a:pPr>
              <a:lnSpc>
                <a:spcPct val="90000"/>
              </a:lnSpc>
            </a:pPr>
            <a:r>
              <a:rPr lang="en-US" sz="2400" dirty="0"/>
              <a:t>Infection</a:t>
            </a:r>
          </a:p>
          <a:p>
            <a:pPr lvl="1">
              <a:lnSpc>
                <a:spcPct val="90000"/>
              </a:lnSpc>
            </a:pPr>
            <a:r>
              <a:rPr lang="en-US" sz="2400" dirty="0"/>
              <a:t>Viruses (EBV, hepatitis B, papilloma)</a:t>
            </a:r>
          </a:p>
          <a:p>
            <a:pPr>
              <a:lnSpc>
                <a:spcPct val="90000"/>
              </a:lnSpc>
            </a:pPr>
            <a:r>
              <a:rPr lang="en-US" sz="2400" dirty="0"/>
              <a:t>Inherited familial cancer syndromes</a:t>
            </a:r>
          </a:p>
          <a:p>
            <a:pPr>
              <a:lnSpc>
                <a:spcPct val="90000"/>
              </a:lnSpc>
            </a:pPr>
            <a:endParaRPr lang="en-US" sz="2400" dirty="0"/>
          </a:p>
        </p:txBody>
      </p:sp>
      <p:pic>
        <p:nvPicPr>
          <p:cNvPr id="128004"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629400" y="1219200"/>
            <a:ext cx="1173163" cy="1493838"/>
          </a:xfrm>
          <a:noFill/>
          <a:ln/>
        </p:spPr>
      </p:pic>
      <p:pic>
        <p:nvPicPr>
          <p:cNvPr id="128005" name="Picture 5"/>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486400" y="2819400"/>
            <a:ext cx="3443288" cy="2187575"/>
          </a:xfrm>
          <a:noFill/>
          <a:ln/>
        </p:spPr>
      </p:pic>
      <p:pic>
        <p:nvPicPr>
          <p:cNvPr id="12800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5181600"/>
            <a:ext cx="1355725" cy="1508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0013835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121" y="274638"/>
            <a:ext cx="8229600" cy="1143000"/>
          </a:xfrm>
        </p:spPr>
        <p:txBody>
          <a:bodyPr>
            <a:normAutofit fontScale="90000"/>
          </a:bodyPr>
          <a:lstStyle/>
          <a:p>
            <a:r>
              <a:rPr lang="en-US" i="1" dirty="0"/>
              <a:t>F. </a:t>
            </a:r>
            <a:r>
              <a:rPr lang="en-US" i="1" dirty="0" err="1"/>
              <a:t>nucleatum</a:t>
            </a:r>
            <a:r>
              <a:rPr lang="en-US" i="1" dirty="0"/>
              <a:t> </a:t>
            </a:r>
            <a:r>
              <a:rPr lang="en-US" dirty="0"/>
              <a:t>clinical tumor isolates differ in their ability to suppress NK-cytotoxicity</a:t>
            </a:r>
            <a:endParaRPr lang="en-US" i="1" dirty="0"/>
          </a:p>
        </p:txBody>
      </p:sp>
      <p:pic>
        <p:nvPicPr>
          <p:cNvPr id="4" name="Picture 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6855" y="1872290"/>
            <a:ext cx="4633665" cy="5101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155095" y="4882552"/>
            <a:ext cx="822960" cy="740664"/>
          </a:xfrm>
          <a:prstGeom prst="rect">
            <a:avLst/>
          </a:prstGeom>
        </p:spPr>
      </p:pic>
      <p:sp>
        <p:nvSpPr>
          <p:cNvPr id="5" name="TextBox 4"/>
          <p:cNvSpPr txBox="1"/>
          <p:nvPr/>
        </p:nvSpPr>
        <p:spPr>
          <a:xfrm>
            <a:off x="143663" y="5582045"/>
            <a:ext cx="4769417" cy="1200329"/>
          </a:xfrm>
          <a:prstGeom prst="rect">
            <a:avLst/>
          </a:prstGeom>
          <a:noFill/>
        </p:spPr>
        <p:txBody>
          <a:bodyPr wrap="none" rtlCol="0">
            <a:spAutoFit/>
          </a:bodyPr>
          <a:lstStyle/>
          <a:p>
            <a:r>
              <a:rPr lang="en-US" dirty="0" err="1"/>
              <a:t>Chamutal</a:t>
            </a:r>
            <a:r>
              <a:rPr lang="en-US" dirty="0"/>
              <a:t> </a:t>
            </a:r>
            <a:r>
              <a:rPr lang="en-US" dirty="0" err="1"/>
              <a:t>Gur</a:t>
            </a:r>
            <a:endParaRPr lang="en-US" dirty="0"/>
          </a:p>
          <a:p>
            <a:r>
              <a:rPr lang="en-US" dirty="0"/>
              <a:t>Collaboration with </a:t>
            </a:r>
            <a:r>
              <a:rPr lang="en-US" dirty="0" err="1"/>
              <a:t>Mandelboim</a:t>
            </a:r>
            <a:r>
              <a:rPr lang="en-US" dirty="0"/>
              <a:t> &amp; </a:t>
            </a:r>
            <a:r>
              <a:rPr lang="en-US" dirty="0" err="1"/>
              <a:t>Bachrach</a:t>
            </a:r>
            <a:r>
              <a:rPr lang="en-US" dirty="0"/>
              <a:t> Labs</a:t>
            </a:r>
          </a:p>
          <a:p>
            <a:r>
              <a:rPr lang="en-US" dirty="0"/>
              <a:t>Hebrew University of Jerusalem</a:t>
            </a:r>
          </a:p>
          <a:p>
            <a:r>
              <a:rPr lang="en-US" dirty="0" err="1"/>
              <a:t>Gur</a:t>
            </a:r>
            <a:r>
              <a:rPr lang="en-US" dirty="0"/>
              <a:t> et al</a:t>
            </a:r>
            <a:r>
              <a:rPr lang="en-US" i="1" dirty="0"/>
              <a:t>. Immunity </a:t>
            </a:r>
            <a:r>
              <a:rPr lang="en-US" dirty="0"/>
              <a:t>2015</a:t>
            </a:r>
            <a:endParaRPr lang="en-US" i="1" dirty="0"/>
          </a:p>
        </p:txBody>
      </p:sp>
    </p:spTree>
    <p:extLst>
      <p:ext uri="{BB962C8B-B14F-4D97-AF65-F5344CB8AC3E}">
        <p14:creationId xmlns:p14="http://schemas.microsoft.com/office/powerpoint/2010/main" val="17943044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Screening of a library of </a:t>
            </a:r>
            <a:r>
              <a:rPr lang="en-US" sz="3200" i="1" dirty="0"/>
              <a:t>F. </a:t>
            </a:r>
            <a:r>
              <a:rPr lang="en-US" sz="3200" i="1" dirty="0" err="1"/>
              <a:t>nucleatum</a:t>
            </a:r>
            <a:r>
              <a:rPr lang="en-US" sz="3200" i="1" dirty="0"/>
              <a:t> </a:t>
            </a:r>
            <a:r>
              <a:rPr lang="en-US" sz="3200" dirty="0"/>
              <a:t>23726</a:t>
            </a:r>
            <a:r>
              <a:rPr lang="en-US" sz="3200" i="1" dirty="0"/>
              <a:t> </a:t>
            </a:r>
            <a:r>
              <a:rPr lang="en-US" sz="3200" dirty="0"/>
              <a:t>identified two clones that did not impair NK cytotoxicity</a:t>
            </a:r>
          </a:p>
        </p:txBody>
      </p:sp>
      <p:graphicFrame>
        <p:nvGraphicFramePr>
          <p:cNvPr id="5" name="Chart 4"/>
          <p:cNvGraphicFramePr>
            <a:graphicFrameLocks/>
          </p:cNvGraphicFramePr>
          <p:nvPr>
            <p:extLst>
              <p:ext uri="{D42A27DB-BD31-4B8C-83A1-F6EECF244321}">
                <p14:modId xmlns:p14="http://schemas.microsoft.com/office/powerpoint/2010/main" val="3645538716"/>
              </p:ext>
            </p:extLst>
          </p:nvPr>
        </p:nvGraphicFramePr>
        <p:xfrm>
          <a:off x="2685918" y="2570825"/>
          <a:ext cx="6077919" cy="421857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rot="16200000">
            <a:off x="1944065" y="4155181"/>
            <a:ext cx="966931" cy="369332"/>
          </a:xfrm>
          <a:prstGeom prst="rect">
            <a:avLst/>
          </a:prstGeom>
          <a:noFill/>
        </p:spPr>
        <p:txBody>
          <a:bodyPr wrap="none" rtlCol="0">
            <a:spAutoFit/>
          </a:bodyPr>
          <a:lstStyle/>
          <a:p>
            <a:r>
              <a:rPr lang="en-US" dirty="0"/>
              <a:t>Killing %</a:t>
            </a:r>
          </a:p>
        </p:txBody>
      </p:sp>
      <p:pic>
        <p:nvPicPr>
          <p:cNvPr id="7" name="Picture 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14764"/>
            <a:ext cx="2069452" cy="2112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7"/>
          <p:cNvGrpSpPr/>
          <p:nvPr/>
        </p:nvGrpSpPr>
        <p:grpSpPr>
          <a:xfrm>
            <a:off x="136068" y="3626885"/>
            <a:ext cx="1484136" cy="2042160"/>
            <a:chOff x="215448" y="3960042"/>
            <a:chExt cx="1484136" cy="2005584"/>
          </a:xfrm>
        </p:grpSpPr>
        <p:pic>
          <p:nvPicPr>
            <p:cNvPr id="3" name="Picture 2"/>
            <p:cNvPicPr>
              <a:picLocks noChangeAspect="1"/>
            </p:cNvPicPr>
            <p:nvPr/>
          </p:nvPicPr>
          <p:blipFill>
            <a:blip r:embed="rId4"/>
            <a:stretch>
              <a:fillRect/>
            </a:stretch>
          </p:blipFill>
          <p:spPr>
            <a:xfrm>
              <a:off x="215448" y="3960043"/>
              <a:ext cx="1484136" cy="2005583"/>
            </a:xfrm>
            <a:prstGeom prst="rect">
              <a:avLst/>
            </a:prstGeom>
          </p:spPr>
        </p:pic>
        <p:sp>
          <p:nvSpPr>
            <p:cNvPr id="4" name="Rectangle 3"/>
            <p:cNvSpPr/>
            <p:nvPr/>
          </p:nvSpPr>
          <p:spPr>
            <a:xfrm>
              <a:off x="1326738" y="3960042"/>
              <a:ext cx="298415" cy="224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830964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4" y="353038"/>
            <a:ext cx="8229600" cy="1143000"/>
          </a:xfrm>
        </p:spPr>
        <p:txBody>
          <a:bodyPr>
            <a:noAutofit/>
          </a:bodyPr>
          <a:lstStyle/>
          <a:p>
            <a:r>
              <a:rPr lang="en-US" sz="2400" dirty="0"/>
              <a:t>Sequencing of the </a:t>
            </a:r>
            <a:r>
              <a:rPr lang="en-US" sz="2400" i="1" dirty="0"/>
              <a:t>F. </a:t>
            </a:r>
            <a:r>
              <a:rPr lang="en-US" sz="2400" i="1" dirty="0" err="1"/>
              <a:t>nucleatum</a:t>
            </a:r>
            <a:r>
              <a:rPr lang="en-US" sz="2400" i="1" dirty="0"/>
              <a:t> </a:t>
            </a:r>
            <a:r>
              <a:rPr lang="en-US" sz="2400" dirty="0"/>
              <a:t>clones identified </a:t>
            </a:r>
            <a:r>
              <a:rPr lang="en-US" sz="2400" b="1" dirty="0"/>
              <a:t>fap2</a:t>
            </a:r>
            <a:r>
              <a:rPr lang="en-US" sz="2400" dirty="0"/>
              <a:t>, an </a:t>
            </a:r>
            <a:r>
              <a:rPr lang="en-US" sz="2400" dirty="0" err="1"/>
              <a:t>adhesin</a:t>
            </a:r>
            <a:r>
              <a:rPr lang="en-US" sz="2400" dirty="0"/>
              <a:t>, as the disrupted gene and numerous NK cell clone studies identified </a:t>
            </a:r>
            <a:r>
              <a:rPr lang="en-US" sz="2400" b="1" dirty="0"/>
              <a:t>TIGIT</a:t>
            </a:r>
            <a:r>
              <a:rPr lang="en-US" sz="2400" dirty="0"/>
              <a:t> as fap2’s binding partner</a:t>
            </a:r>
          </a:p>
        </p:txBody>
      </p:sp>
      <p:graphicFrame>
        <p:nvGraphicFramePr>
          <p:cNvPr id="4" name="Chart 3"/>
          <p:cNvGraphicFramePr>
            <a:graphicFrameLocks/>
          </p:cNvGraphicFramePr>
          <p:nvPr>
            <p:extLst>
              <p:ext uri="{D42A27DB-BD31-4B8C-83A1-F6EECF244321}">
                <p14:modId xmlns:p14="http://schemas.microsoft.com/office/powerpoint/2010/main" val="3258378157"/>
              </p:ext>
            </p:extLst>
          </p:nvPr>
        </p:nvGraphicFramePr>
        <p:xfrm>
          <a:off x="5338235" y="1902386"/>
          <a:ext cx="3189608" cy="3019752"/>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52" descr="G:\immunity before publication\Sample 2Ba  x 20000 spot 2.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162" y="2284965"/>
            <a:ext cx="3062966" cy="2637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716399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4" y="431438"/>
            <a:ext cx="8229600" cy="1143000"/>
          </a:xfrm>
        </p:spPr>
        <p:txBody>
          <a:bodyPr>
            <a:normAutofit fontScale="90000"/>
          </a:bodyPr>
          <a:lstStyle/>
          <a:p>
            <a:r>
              <a:rPr lang="en-US" dirty="0"/>
              <a:t>TIGIT is expressed in human colon tumors and expressed on human colon cancer tumor infiltrating lymphocytes</a:t>
            </a:r>
          </a:p>
        </p:txBody>
      </p:sp>
      <p:pic>
        <p:nvPicPr>
          <p:cNvPr id="4" name="Picture 79"/>
          <p:cNvPicPr>
            <a:picLocks noChangeAspect="1" noChangeArrowheads="1"/>
          </p:cNvPicPr>
          <p:nvPr/>
        </p:nvPicPr>
        <p:blipFill>
          <a:blip r:embed="rId2">
            <a:extLst>
              <a:ext uri="{28A0092B-C50C-407E-A947-70E740481C1C}">
                <a14:useLocalDpi xmlns:a14="http://schemas.microsoft.com/office/drawing/2010/main" val="0"/>
              </a:ext>
            </a:extLst>
          </a:blip>
          <a:srcRect r="9235"/>
          <a:stretch>
            <a:fillRect/>
          </a:stretch>
        </p:blipFill>
        <p:spPr bwMode="auto">
          <a:xfrm>
            <a:off x="943211" y="2612862"/>
            <a:ext cx="2278063" cy="2519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7" descr="5D05.tmp.em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87892" y="2409508"/>
            <a:ext cx="1814013" cy="1719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8" descr="5D25.tmp.em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87892" y="4128580"/>
            <a:ext cx="1817400" cy="1719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9" descr="5D36.tmp.em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14331" y="2409508"/>
            <a:ext cx="1814013" cy="1719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0" descr="5D47.tmp.em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62739" y="4128580"/>
            <a:ext cx="1817400" cy="1719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2414386" y="2728301"/>
            <a:ext cx="671979" cy="369332"/>
          </a:xfrm>
          <a:prstGeom prst="rect">
            <a:avLst/>
          </a:prstGeom>
          <a:noFill/>
        </p:spPr>
        <p:txBody>
          <a:bodyPr wrap="none" rtlCol="0">
            <a:spAutoFit/>
          </a:bodyPr>
          <a:lstStyle/>
          <a:p>
            <a:r>
              <a:rPr lang="en-US" dirty="0">
                <a:solidFill>
                  <a:srgbClr val="00FD00"/>
                </a:solidFill>
              </a:rPr>
              <a:t>TIGIT</a:t>
            </a:r>
          </a:p>
        </p:txBody>
      </p:sp>
      <p:sp>
        <p:nvSpPr>
          <p:cNvPr id="10" name="TextBox 9"/>
          <p:cNvSpPr txBox="1"/>
          <p:nvPr/>
        </p:nvSpPr>
        <p:spPr>
          <a:xfrm>
            <a:off x="4358392" y="5832924"/>
            <a:ext cx="671979" cy="369332"/>
          </a:xfrm>
          <a:prstGeom prst="rect">
            <a:avLst/>
          </a:prstGeom>
          <a:noFill/>
        </p:spPr>
        <p:txBody>
          <a:bodyPr wrap="none" rtlCol="0">
            <a:spAutoFit/>
          </a:bodyPr>
          <a:lstStyle/>
          <a:p>
            <a:r>
              <a:rPr lang="en-US" dirty="0"/>
              <a:t>TIGIT </a:t>
            </a:r>
          </a:p>
        </p:txBody>
      </p:sp>
      <p:cxnSp>
        <p:nvCxnSpPr>
          <p:cNvPr id="12" name="Straight Arrow Connector 11"/>
          <p:cNvCxnSpPr/>
          <p:nvPr/>
        </p:nvCxnSpPr>
        <p:spPr>
          <a:xfrm>
            <a:off x="4499491" y="5847652"/>
            <a:ext cx="3403429"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rot="16200000">
            <a:off x="3724214" y="2937135"/>
            <a:ext cx="566757" cy="369332"/>
          </a:xfrm>
          <a:prstGeom prst="rect">
            <a:avLst/>
          </a:prstGeom>
          <a:noFill/>
        </p:spPr>
        <p:txBody>
          <a:bodyPr wrap="none" rtlCol="0">
            <a:spAutoFit/>
          </a:bodyPr>
          <a:lstStyle/>
          <a:p>
            <a:r>
              <a:rPr lang="en-US" dirty="0"/>
              <a:t>CD3</a:t>
            </a:r>
          </a:p>
        </p:txBody>
      </p:sp>
      <p:sp>
        <p:nvSpPr>
          <p:cNvPr id="14" name="Rectangle 13"/>
          <p:cNvSpPr/>
          <p:nvPr/>
        </p:nvSpPr>
        <p:spPr>
          <a:xfrm rot="16200000">
            <a:off x="3124872" y="4639854"/>
            <a:ext cx="1765440" cy="369332"/>
          </a:xfrm>
          <a:prstGeom prst="rect">
            <a:avLst/>
          </a:prstGeom>
        </p:spPr>
        <p:txBody>
          <a:bodyPr wrap="none">
            <a:spAutoFit/>
          </a:bodyPr>
          <a:lstStyle/>
          <a:p>
            <a:r>
              <a:rPr lang="en-US" dirty="0"/>
              <a:t>CD56 and NKp46 </a:t>
            </a:r>
          </a:p>
        </p:txBody>
      </p:sp>
      <p:sp>
        <p:nvSpPr>
          <p:cNvPr id="15" name="TextBox 14"/>
          <p:cNvSpPr txBox="1"/>
          <p:nvPr/>
        </p:nvSpPr>
        <p:spPr>
          <a:xfrm rot="16200000">
            <a:off x="5800683" y="2937135"/>
            <a:ext cx="569387" cy="369332"/>
          </a:xfrm>
          <a:prstGeom prst="rect">
            <a:avLst/>
          </a:prstGeom>
          <a:noFill/>
        </p:spPr>
        <p:txBody>
          <a:bodyPr wrap="none" rtlCol="0">
            <a:spAutoFit/>
          </a:bodyPr>
          <a:lstStyle/>
          <a:p>
            <a:r>
              <a:rPr lang="en-US" dirty="0"/>
              <a:t>CD4</a:t>
            </a:r>
          </a:p>
        </p:txBody>
      </p:sp>
      <p:sp>
        <p:nvSpPr>
          <p:cNvPr id="16" name="TextBox 15"/>
          <p:cNvSpPr txBox="1"/>
          <p:nvPr/>
        </p:nvSpPr>
        <p:spPr>
          <a:xfrm rot="16200000">
            <a:off x="5811981" y="4639853"/>
            <a:ext cx="569387" cy="369332"/>
          </a:xfrm>
          <a:prstGeom prst="rect">
            <a:avLst/>
          </a:prstGeom>
          <a:noFill/>
        </p:spPr>
        <p:txBody>
          <a:bodyPr wrap="none" rtlCol="0">
            <a:spAutoFit/>
          </a:bodyPr>
          <a:lstStyle/>
          <a:p>
            <a:r>
              <a:rPr lang="en-US" dirty="0"/>
              <a:t>CD8</a:t>
            </a:r>
          </a:p>
        </p:txBody>
      </p:sp>
    </p:spTree>
    <p:extLst>
      <p:ext uri="{BB962C8B-B14F-4D97-AF65-F5344CB8AC3E}">
        <p14:creationId xmlns:p14="http://schemas.microsoft.com/office/powerpoint/2010/main" val="40862407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54272" y="530755"/>
            <a:ext cx="8473075" cy="5833014"/>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10" t="63787" r="52586"/>
          <a:stretch/>
        </p:blipFill>
        <p:spPr>
          <a:xfrm>
            <a:off x="6294502" y="5379682"/>
            <a:ext cx="2629534" cy="1285875"/>
          </a:xfrm>
          <a:prstGeom prst="rect">
            <a:avLst/>
          </a:prstGeom>
        </p:spPr>
      </p:pic>
    </p:spTree>
    <p:extLst>
      <p:ext uri="{BB962C8B-B14F-4D97-AF65-F5344CB8AC3E}">
        <p14:creationId xmlns:p14="http://schemas.microsoft.com/office/powerpoint/2010/main" val="20919632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8978688" cy="6322492"/>
          </a:xfrm>
          <a:prstGeom prst="rect">
            <a:avLst/>
          </a:prstGeom>
        </p:spPr>
      </p:pic>
    </p:spTree>
    <p:extLst>
      <p:ext uri="{BB962C8B-B14F-4D97-AF65-F5344CB8AC3E}">
        <p14:creationId xmlns:p14="http://schemas.microsoft.com/office/powerpoint/2010/main" val="2251248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244" y="206598"/>
            <a:ext cx="6584711" cy="1143000"/>
          </a:xfrm>
        </p:spPr>
        <p:txBody>
          <a:bodyPr>
            <a:normAutofit/>
          </a:bodyPr>
          <a:lstStyle/>
          <a:p>
            <a:pPr algn="l"/>
            <a:r>
              <a:rPr lang="en-US" sz="2400" dirty="0"/>
              <a:t>The many CRC </a:t>
            </a:r>
            <a:r>
              <a:rPr lang="en-US" sz="2400" dirty="0" err="1"/>
              <a:t>microbiome</a:t>
            </a:r>
            <a:r>
              <a:rPr lang="en-US" sz="2400" dirty="0"/>
              <a:t> configurations</a:t>
            </a:r>
          </a:p>
        </p:txBody>
      </p:sp>
      <p:pic>
        <p:nvPicPr>
          <p:cNvPr id="4" name="Picture 3"/>
          <p:cNvPicPr>
            <a:picLocks noChangeAspect="1"/>
          </p:cNvPicPr>
          <p:nvPr/>
        </p:nvPicPr>
        <p:blipFill rotWithShape="1">
          <a:blip r:embed="rId2"/>
          <a:srcRect t="17872"/>
          <a:stretch/>
        </p:blipFill>
        <p:spPr>
          <a:xfrm>
            <a:off x="0" y="1281445"/>
            <a:ext cx="9144000" cy="5480104"/>
          </a:xfrm>
          <a:prstGeom prst="rect">
            <a:avLst/>
          </a:prstGeom>
        </p:spPr>
      </p:pic>
      <p:pic>
        <p:nvPicPr>
          <p:cNvPr id="5" name="Picture 4"/>
          <p:cNvPicPr>
            <a:picLocks noChangeAspect="1"/>
          </p:cNvPicPr>
          <p:nvPr/>
        </p:nvPicPr>
        <p:blipFill rotWithShape="1">
          <a:blip r:embed="rId2"/>
          <a:srcRect l="82344" t="1387" r="1410" b="86546"/>
          <a:stretch/>
        </p:blipFill>
        <p:spPr>
          <a:xfrm>
            <a:off x="7177997" y="749394"/>
            <a:ext cx="1598879" cy="634224"/>
          </a:xfrm>
          <a:prstGeom prst="rect">
            <a:avLst/>
          </a:prstGeom>
        </p:spPr>
      </p:pic>
      <p:sp>
        <p:nvSpPr>
          <p:cNvPr id="3" name="Rectangle 2"/>
          <p:cNvSpPr/>
          <p:nvPr/>
        </p:nvSpPr>
        <p:spPr>
          <a:xfrm>
            <a:off x="48232" y="6396854"/>
            <a:ext cx="2736672" cy="276999"/>
          </a:xfrm>
          <a:prstGeom prst="rect">
            <a:avLst/>
          </a:prstGeom>
        </p:spPr>
        <p:txBody>
          <a:bodyPr wrap="none">
            <a:spAutoFit/>
          </a:bodyPr>
          <a:lstStyle/>
          <a:p>
            <a:r>
              <a:rPr lang="en-US" sz="1200" u="sng" dirty="0">
                <a:hlinkClick r:id="rId3"/>
              </a:rPr>
              <a:t>Nagatsu et al. Nat Commun. 2015 Oct 30</a:t>
            </a:r>
            <a:endParaRPr lang="en-US" sz="1200" dirty="0"/>
          </a:p>
        </p:txBody>
      </p:sp>
    </p:spTree>
    <p:extLst>
      <p:ext uri="{BB962C8B-B14F-4D97-AF65-F5344CB8AC3E}">
        <p14:creationId xmlns:p14="http://schemas.microsoft.com/office/powerpoint/2010/main" val="21953636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studies need to be carried out for cancer </a:t>
            </a:r>
            <a:r>
              <a:rPr lang="en-US" dirty="0" err="1"/>
              <a:t>microbiome</a:t>
            </a:r>
            <a:r>
              <a:rPr lang="en-US" dirty="0"/>
              <a:t> studies</a:t>
            </a:r>
          </a:p>
        </p:txBody>
      </p:sp>
      <p:pic>
        <p:nvPicPr>
          <p:cNvPr id="4" name="Picture 3" descr="Whatdowedonex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588" y="1609344"/>
            <a:ext cx="7402228" cy="5248656"/>
          </a:xfrm>
          <a:prstGeom prst="rect">
            <a:avLst/>
          </a:prstGeom>
        </p:spPr>
      </p:pic>
      <p:sp>
        <p:nvSpPr>
          <p:cNvPr id="5" name="TextBox 4"/>
          <p:cNvSpPr txBox="1"/>
          <p:nvPr/>
        </p:nvSpPr>
        <p:spPr>
          <a:xfrm>
            <a:off x="5674916" y="6469374"/>
            <a:ext cx="2510460" cy="369332"/>
          </a:xfrm>
          <a:prstGeom prst="rect">
            <a:avLst/>
          </a:prstGeom>
          <a:noFill/>
        </p:spPr>
        <p:txBody>
          <a:bodyPr wrap="none" rtlCol="0">
            <a:spAutoFit/>
          </a:bodyPr>
          <a:lstStyle/>
          <a:p>
            <a:r>
              <a:rPr lang="en-US" dirty="0"/>
              <a:t>Thomas and </a:t>
            </a:r>
            <a:r>
              <a:rPr lang="en-US" dirty="0" err="1"/>
              <a:t>Jobin</a:t>
            </a:r>
            <a:r>
              <a:rPr lang="en-US" dirty="0"/>
              <a:t>. 2016.  </a:t>
            </a:r>
          </a:p>
        </p:txBody>
      </p:sp>
    </p:spTree>
    <p:extLst>
      <p:ext uri="{BB962C8B-B14F-4D97-AF65-F5344CB8AC3E}">
        <p14:creationId xmlns:p14="http://schemas.microsoft.com/office/powerpoint/2010/main" val="2883745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274638"/>
            <a:ext cx="9042400" cy="1143000"/>
          </a:xfrm>
        </p:spPr>
        <p:txBody>
          <a:bodyPr>
            <a:normAutofit fontScale="90000"/>
          </a:bodyPr>
          <a:lstStyle/>
          <a:p>
            <a:r>
              <a:rPr lang="en-US" sz="4000" b="1" dirty="0"/>
              <a:t>The Gut </a:t>
            </a:r>
            <a:r>
              <a:rPr lang="en-US" sz="4000" b="1" dirty="0" err="1"/>
              <a:t>Microbiota</a:t>
            </a:r>
            <a:r>
              <a:rPr lang="en-US" sz="4000" b="1" dirty="0"/>
              <a:t> and Cancer</a:t>
            </a:r>
            <a:br>
              <a:rPr lang="en-US" sz="4000" b="1" dirty="0"/>
            </a:br>
            <a:r>
              <a:rPr lang="en-US" sz="4000" b="1" dirty="0"/>
              <a:t> </a:t>
            </a:r>
            <a:r>
              <a:rPr lang="en-US" sz="2700" b="1" i="1" dirty="0">
                <a:solidFill>
                  <a:srgbClr val="7F7F7F"/>
                </a:solidFill>
              </a:rPr>
              <a:t>leveraging the </a:t>
            </a:r>
            <a:r>
              <a:rPr lang="en-US" sz="2700" b="1" i="1" dirty="0" err="1">
                <a:solidFill>
                  <a:srgbClr val="7F7F7F"/>
                </a:solidFill>
              </a:rPr>
              <a:t>microbiome</a:t>
            </a:r>
            <a:r>
              <a:rPr lang="en-US" sz="2700" b="1" i="1" dirty="0">
                <a:solidFill>
                  <a:srgbClr val="7F7F7F"/>
                </a:solidFill>
              </a:rPr>
              <a:t> for cancer care</a:t>
            </a:r>
            <a:endParaRPr lang="en-US" sz="2700" i="1" dirty="0">
              <a:solidFill>
                <a:srgbClr val="7F7F7F"/>
              </a:solidFill>
            </a:endParaRPr>
          </a:p>
        </p:txBody>
      </p:sp>
      <p:pic>
        <p:nvPicPr>
          <p:cNvPr id="5" name="Picture 4" descr="Nokill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2892405"/>
            <a:ext cx="2922230" cy="2414016"/>
          </a:xfrm>
          <a:prstGeom prst="rect">
            <a:avLst/>
          </a:prstGeom>
        </p:spPr>
      </p:pic>
      <p:pic>
        <p:nvPicPr>
          <p:cNvPr id="6" name="Picture 5" descr="Killi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1159" y="2740005"/>
            <a:ext cx="2744357" cy="2414016"/>
          </a:xfrm>
          <a:prstGeom prst="rect">
            <a:avLst/>
          </a:prstGeom>
        </p:spPr>
      </p:pic>
      <p:pic>
        <p:nvPicPr>
          <p:cNvPr id="12" name="Picture 3" descr="biofil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817335" y="1184481"/>
            <a:ext cx="1367594" cy="2048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5"/>
          <a:stretch>
            <a:fillRect/>
          </a:stretch>
        </p:blipFill>
        <p:spPr>
          <a:xfrm>
            <a:off x="3290059" y="3096621"/>
            <a:ext cx="2451100" cy="2120900"/>
          </a:xfrm>
          <a:prstGeom prst="rect">
            <a:avLst/>
          </a:prstGeom>
        </p:spPr>
      </p:pic>
    </p:spTree>
    <p:extLst>
      <p:ext uri="{BB962C8B-B14F-4D97-AF65-F5344CB8AC3E}">
        <p14:creationId xmlns:p14="http://schemas.microsoft.com/office/powerpoint/2010/main" val="18039977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943" y="2165349"/>
            <a:ext cx="8075375" cy="277187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 name="Text Box 3"/>
          <p:cNvSpPr txBox="1">
            <a:spLocks noChangeArrowheads="1"/>
          </p:cNvSpPr>
          <p:nvPr/>
        </p:nvSpPr>
        <p:spPr bwMode="auto">
          <a:xfrm>
            <a:off x="952500" y="6400800"/>
            <a:ext cx="8255000" cy="2270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9pPr>
          </a:lstStyle>
          <a:p>
            <a:r>
              <a:rPr lang="en-US" sz="900" i="1" dirty="0" err="1">
                <a:solidFill>
                  <a:schemeClr val="tx1"/>
                </a:solidFill>
              </a:rPr>
              <a:t>Paluck</a:t>
            </a:r>
            <a:r>
              <a:rPr lang="en-US" sz="900" i="1" dirty="0">
                <a:solidFill>
                  <a:schemeClr val="tx1"/>
                </a:solidFill>
              </a:rPr>
              <a:t> and </a:t>
            </a:r>
            <a:r>
              <a:rPr lang="en-US" sz="900" i="1" dirty="0" err="1">
                <a:solidFill>
                  <a:schemeClr val="tx1"/>
                </a:solidFill>
              </a:rPr>
              <a:t>Coussens</a:t>
            </a:r>
            <a:r>
              <a:rPr lang="en-US" sz="900" i="1" dirty="0">
                <a:solidFill>
                  <a:schemeClr val="tx1"/>
                </a:solidFill>
              </a:rPr>
              <a:t>. Cell</a:t>
            </a:r>
            <a:r>
              <a:rPr lang="en-US" sz="900" dirty="0">
                <a:solidFill>
                  <a:schemeClr val="tx1"/>
                </a:solidFill>
              </a:rPr>
              <a:t> 2016 164, 1233-1247DOI: (10.1016/j.cell.2016.01.049) </a:t>
            </a:r>
          </a:p>
        </p:txBody>
      </p:sp>
    </p:spTree>
    <p:extLst>
      <p:ext uri="{BB962C8B-B14F-4D97-AF65-F5344CB8AC3E}">
        <p14:creationId xmlns:p14="http://schemas.microsoft.com/office/powerpoint/2010/main" val="3977609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Cancer is a </a:t>
            </a:r>
            <a:r>
              <a:rPr lang="en-US" b="1" dirty="0"/>
              <a:t>Complex</a:t>
            </a:r>
            <a:r>
              <a:rPr lang="en-US" dirty="0"/>
              <a:t> Genetic Disease</a:t>
            </a:r>
            <a:br>
              <a:rPr lang="en-US" dirty="0"/>
            </a:br>
            <a:endParaRPr lang="en-US" sz="2700" dirty="0"/>
          </a:p>
        </p:txBody>
      </p:sp>
      <p:sp>
        <p:nvSpPr>
          <p:cNvPr id="3" name="Content Placeholder 2"/>
          <p:cNvSpPr>
            <a:spLocks noGrp="1"/>
          </p:cNvSpPr>
          <p:nvPr>
            <p:ph idx="1"/>
          </p:nvPr>
        </p:nvSpPr>
        <p:spPr>
          <a:xfrm>
            <a:off x="457200" y="1691995"/>
            <a:ext cx="8229600" cy="2897868"/>
          </a:xfrm>
        </p:spPr>
        <p:txBody>
          <a:bodyPr/>
          <a:lstStyle/>
          <a:p>
            <a:r>
              <a:rPr lang="en-US" dirty="0"/>
              <a:t>What factors influence tumor? </a:t>
            </a:r>
          </a:p>
          <a:p>
            <a:pPr lvl="1"/>
            <a:r>
              <a:rPr lang="en-US" dirty="0"/>
              <a:t>Susceptibility</a:t>
            </a:r>
          </a:p>
          <a:p>
            <a:pPr lvl="1"/>
            <a:r>
              <a:rPr lang="en-US" dirty="0"/>
              <a:t>Initiation</a:t>
            </a:r>
          </a:p>
          <a:p>
            <a:pPr lvl="1"/>
            <a:r>
              <a:rPr lang="en-US" dirty="0"/>
              <a:t>Progression</a:t>
            </a:r>
          </a:p>
        </p:txBody>
      </p:sp>
      <p:pic>
        <p:nvPicPr>
          <p:cNvPr id="5" name="Picture 4" descr="bod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2514600"/>
            <a:ext cx="4572000" cy="4343400"/>
          </a:xfrm>
          <a:prstGeom prst="rect">
            <a:avLst/>
          </a:prstGeom>
        </p:spPr>
      </p:pic>
    </p:spTree>
    <p:extLst>
      <p:ext uri="{BB962C8B-B14F-4D97-AF65-F5344CB8AC3E}">
        <p14:creationId xmlns:p14="http://schemas.microsoft.com/office/powerpoint/2010/main" val="10670296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3BA74-8160-D74C-8C56-091CDB77CEF2}"/>
              </a:ext>
            </a:extLst>
          </p:cNvPr>
          <p:cNvSpPr>
            <a:spLocks noGrp="1"/>
          </p:cNvSpPr>
          <p:nvPr>
            <p:ph type="title"/>
          </p:nvPr>
        </p:nvSpPr>
        <p:spPr/>
        <p:txBody>
          <a:bodyPr>
            <a:normAutofit fontScale="90000"/>
          </a:bodyPr>
          <a:lstStyle/>
          <a:p>
            <a:r>
              <a:rPr lang="en-US" dirty="0"/>
              <a:t>Bacteria as ‘facilitators’ of cancer therapy efficacy</a:t>
            </a:r>
          </a:p>
        </p:txBody>
      </p:sp>
      <p:pic>
        <p:nvPicPr>
          <p:cNvPr id="5" name="Picture 4">
            <a:extLst>
              <a:ext uri="{FF2B5EF4-FFF2-40B4-BE49-F238E27FC236}">
                <a16:creationId xmlns:a16="http://schemas.microsoft.com/office/drawing/2014/main" id="{EEAD3D00-F0EF-0745-AA83-D0F5499B3891}"/>
              </a:ext>
            </a:extLst>
          </p:cNvPr>
          <p:cNvPicPr>
            <a:picLocks noChangeAspect="1"/>
          </p:cNvPicPr>
          <p:nvPr/>
        </p:nvPicPr>
        <p:blipFill rotWithShape="1">
          <a:blip r:embed="rId2"/>
          <a:srcRect l="23617" t="49674" r="3757" b="23293"/>
          <a:stretch/>
        </p:blipFill>
        <p:spPr>
          <a:xfrm>
            <a:off x="197222" y="3708956"/>
            <a:ext cx="8543364" cy="3185649"/>
          </a:xfrm>
          <a:prstGeom prst="rect">
            <a:avLst/>
          </a:prstGeom>
        </p:spPr>
      </p:pic>
      <p:graphicFrame>
        <p:nvGraphicFramePr>
          <p:cNvPr id="7" name="Table 6">
            <a:extLst>
              <a:ext uri="{FF2B5EF4-FFF2-40B4-BE49-F238E27FC236}">
                <a16:creationId xmlns:a16="http://schemas.microsoft.com/office/drawing/2014/main" id="{A519164A-BF83-D448-9152-D054C11A34A4}"/>
              </a:ext>
            </a:extLst>
          </p:cNvPr>
          <p:cNvGraphicFramePr>
            <a:graphicFrameLocks noGrp="1"/>
          </p:cNvGraphicFramePr>
          <p:nvPr>
            <p:extLst/>
          </p:nvPr>
        </p:nvGraphicFramePr>
        <p:xfrm>
          <a:off x="197224" y="1737655"/>
          <a:ext cx="8543364" cy="1716592"/>
        </p:xfrm>
        <a:graphic>
          <a:graphicData uri="http://schemas.openxmlformats.org/drawingml/2006/table">
            <a:tbl>
              <a:tblPr firstRow="1" bandRow="1">
                <a:tableStyleId>{5C22544A-7EE6-4342-B048-85BDC9FD1C3A}</a:tableStyleId>
              </a:tblPr>
              <a:tblGrid>
                <a:gridCol w="1488141">
                  <a:extLst>
                    <a:ext uri="{9D8B030D-6E8A-4147-A177-3AD203B41FA5}">
                      <a16:colId xmlns:a16="http://schemas.microsoft.com/office/drawing/2014/main" val="722948238"/>
                    </a:ext>
                  </a:extLst>
                </a:gridCol>
                <a:gridCol w="1237129">
                  <a:extLst>
                    <a:ext uri="{9D8B030D-6E8A-4147-A177-3AD203B41FA5}">
                      <a16:colId xmlns:a16="http://schemas.microsoft.com/office/drawing/2014/main" val="784235565"/>
                    </a:ext>
                  </a:extLst>
                </a:gridCol>
                <a:gridCol w="1434353">
                  <a:extLst>
                    <a:ext uri="{9D8B030D-6E8A-4147-A177-3AD203B41FA5}">
                      <a16:colId xmlns:a16="http://schemas.microsoft.com/office/drawing/2014/main" val="221475323"/>
                    </a:ext>
                  </a:extLst>
                </a:gridCol>
                <a:gridCol w="1434353">
                  <a:extLst>
                    <a:ext uri="{9D8B030D-6E8A-4147-A177-3AD203B41FA5}">
                      <a16:colId xmlns:a16="http://schemas.microsoft.com/office/drawing/2014/main" val="4166108217"/>
                    </a:ext>
                  </a:extLst>
                </a:gridCol>
                <a:gridCol w="1398494">
                  <a:extLst>
                    <a:ext uri="{9D8B030D-6E8A-4147-A177-3AD203B41FA5}">
                      <a16:colId xmlns:a16="http://schemas.microsoft.com/office/drawing/2014/main" val="2608481119"/>
                    </a:ext>
                  </a:extLst>
                </a:gridCol>
                <a:gridCol w="1550894">
                  <a:extLst>
                    <a:ext uri="{9D8B030D-6E8A-4147-A177-3AD203B41FA5}">
                      <a16:colId xmlns:a16="http://schemas.microsoft.com/office/drawing/2014/main" val="55935043"/>
                    </a:ext>
                  </a:extLst>
                </a:gridCol>
              </a:tblGrid>
              <a:tr h="771712">
                <a:tc>
                  <a:txBody>
                    <a:bodyPr/>
                    <a:lstStyle/>
                    <a:p>
                      <a:r>
                        <a:rPr lang="en-US" dirty="0" err="1"/>
                        <a:t>Cisplatinum</a:t>
                      </a:r>
                      <a:endParaRPr lang="en-US" dirty="0"/>
                    </a:p>
                    <a:p>
                      <a:r>
                        <a:rPr lang="en-US" sz="1700" baseline="0" dirty="0" err="1"/>
                        <a:t>Oxaliplatinum</a:t>
                      </a:r>
                      <a:endParaRPr lang="en-US" sz="1700" baseline="0" dirty="0"/>
                    </a:p>
                  </a:txBody>
                  <a:tcPr/>
                </a:tc>
                <a:tc>
                  <a:txBody>
                    <a:bodyPr/>
                    <a:lstStyle/>
                    <a:p>
                      <a:r>
                        <a:rPr lang="en-US" dirty="0"/>
                        <a:t>TBI</a:t>
                      </a:r>
                    </a:p>
                  </a:txBody>
                  <a:tcPr/>
                </a:tc>
                <a:tc>
                  <a:txBody>
                    <a:bodyPr/>
                    <a:lstStyle/>
                    <a:p>
                      <a:r>
                        <a:rPr lang="en-US" sz="1600" baseline="0" dirty="0"/>
                        <a:t>Cytoxan</a:t>
                      </a:r>
                    </a:p>
                  </a:txBody>
                  <a:tcPr/>
                </a:tc>
                <a:tc>
                  <a:txBody>
                    <a:bodyPr/>
                    <a:lstStyle/>
                    <a:p>
                      <a:r>
                        <a:rPr lang="en-US" dirty="0" err="1"/>
                        <a:t>CpG</a:t>
                      </a:r>
                      <a:endParaRPr lang="en-US" dirty="0"/>
                    </a:p>
                  </a:txBody>
                  <a:tcPr/>
                </a:tc>
                <a:tc>
                  <a:txBody>
                    <a:bodyPr/>
                    <a:lstStyle/>
                    <a:p>
                      <a:r>
                        <a:rPr lang="en-US" dirty="0"/>
                        <a:t>Anti-CTLA4</a:t>
                      </a:r>
                    </a:p>
                  </a:txBody>
                  <a:tcPr/>
                </a:tc>
                <a:tc>
                  <a:txBody>
                    <a:bodyPr/>
                    <a:lstStyle/>
                    <a:p>
                      <a:r>
                        <a:rPr lang="en-US" dirty="0"/>
                        <a:t>Anti-PDL1</a:t>
                      </a:r>
                    </a:p>
                  </a:txBody>
                  <a:tcPr/>
                </a:tc>
                <a:extLst>
                  <a:ext uri="{0D108BD9-81ED-4DB2-BD59-A6C34878D82A}">
                    <a16:rowId xmlns:a16="http://schemas.microsoft.com/office/drawing/2014/main" val="174795137"/>
                  </a:ext>
                </a:extLst>
              </a:tr>
              <a:tr h="771712">
                <a:tc>
                  <a:txBody>
                    <a:bodyPr/>
                    <a:lstStyle/>
                    <a:p>
                      <a:r>
                        <a:rPr lang="en-US" sz="1600" i="1" baseline="0" dirty="0"/>
                        <a:t>+ L. acidophilus</a:t>
                      </a:r>
                    </a:p>
                    <a:p>
                      <a:r>
                        <a:rPr lang="en-US" sz="1600" i="1" baseline="0" dirty="0"/>
                        <a:t>- F. </a:t>
                      </a:r>
                      <a:r>
                        <a:rPr lang="en-US" sz="1600" i="1" baseline="0" dirty="0" err="1"/>
                        <a:t>nucleatum</a:t>
                      </a:r>
                      <a:endParaRPr lang="en-US" sz="1600" i="1" baseline="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Gram-negatives</a:t>
                      </a:r>
                    </a:p>
                  </a:txBody>
                  <a:tcPr/>
                </a:tc>
                <a:tc>
                  <a:txBody>
                    <a:bodyPr/>
                    <a:lstStyle/>
                    <a:p>
                      <a:r>
                        <a:rPr lang="en-US" sz="1400" i="1" baseline="0" dirty="0"/>
                        <a:t>E. </a:t>
                      </a:r>
                      <a:r>
                        <a:rPr lang="en-US" sz="1400" i="1" baseline="0" dirty="0" err="1"/>
                        <a:t>hirae</a:t>
                      </a:r>
                      <a:endParaRPr lang="en-US" sz="1400" i="1" baseline="0" dirty="0"/>
                    </a:p>
                    <a:p>
                      <a:r>
                        <a:rPr lang="en-US" sz="1400" i="1" baseline="0" dirty="0"/>
                        <a:t>L. </a:t>
                      </a:r>
                      <a:r>
                        <a:rPr lang="en-US" sz="1400" i="1" baseline="0" dirty="0" err="1"/>
                        <a:t>johnsonii</a:t>
                      </a:r>
                      <a:endParaRPr lang="en-US" sz="1400" i="1" baseline="0" dirty="0"/>
                    </a:p>
                    <a:p>
                      <a:r>
                        <a:rPr lang="en-US" sz="1400" i="1" baseline="0" dirty="0" err="1"/>
                        <a:t>Barnesiella</a:t>
                      </a:r>
                      <a:r>
                        <a:rPr lang="en-US" sz="1400" i="1" baseline="0" dirty="0"/>
                        <a:t> </a:t>
                      </a:r>
                      <a:r>
                        <a:rPr lang="en-US" sz="1400" i="1" baseline="0" dirty="0" err="1"/>
                        <a:t>intestinihominis</a:t>
                      </a:r>
                      <a:endParaRPr lang="en-US" sz="1400" i="1" baseline="0" dirty="0"/>
                    </a:p>
                  </a:txBody>
                  <a:tcPr/>
                </a:tc>
                <a:tc>
                  <a:txBody>
                    <a:bodyPr/>
                    <a:lstStyle/>
                    <a:p>
                      <a:r>
                        <a:rPr lang="en-US" sz="1400" i="1" baseline="0" dirty="0"/>
                        <a:t>A. </a:t>
                      </a:r>
                      <a:r>
                        <a:rPr lang="en-US" sz="1400" i="1" baseline="0" dirty="0" err="1"/>
                        <a:t>shahii</a:t>
                      </a:r>
                      <a:endParaRPr lang="en-US" sz="1400" i="1" baseline="0" dirty="0"/>
                    </a:p>
                  </a:txBody>
                  <a:tcPr/>
                </a:tc>
                <a:tc>
                  <a:txBody>
                    <a:bodyPr/>
                    <a:lstStyle/>
                    <a:p>
                      <a:r>
                        <a:rPr lang="en-US" sz="1400" i="1" baseline="0" dirty="0"/>
                        <a:t>B. </a:t>
                      </a:r>
                      <a:r>
                        <a:rPr lang="en-US" sz="1400" i="1" baseline="0" dirty="0" err="1"/>
                        <a:t>fragilis</a:t>
                      </a:r>
                      <a:endParaRPr lang="en-US" sz="1400" i="1" baseline="0" dirty="0"/>
                    </a:p>
                    <a:p>
                      <a:r>
                        <a:rPr lang="en-US" sz="1400" i="1" baseline="0" dirty="0"/>
                        <a:t>B. theta</a:t>
                      </a:r>
                    </a:p>
                    <a:p>
                      <a:r>
                        <a:rPr lang="en-US" sz="1400" i="1" baseline="0" dirty="0" err="1"/>
                        <a:t>Burkholderales</a:t>
                      </a:r>
                      <a:endParaRPr lang="en-US" sz="1400" i="1" baseline="0" dirty="0"/>
                    </a:p>
                  </a:txBody>
                  <a:tcPr/>
                </a:tc>
                <a:tc>
                  <a:txBody>
                    <a:bodyPr/>
                    <a:lstStyle/>
                    <a:p>
                      <a:r>
                        <a:rPr lang="en-US" i="1" dirty="0"/>
                        <a:t>B. breve</a:t>
                      </a:r>
                    </a:p>
                    <a:p>
                      <a:r>
                        <a:rPr lang="en-US" i="1" dirty="0"/>
                        <a:t>B. </a:t>
                      </a:r>
                      <a:r>
                        <a:rPr lang="en-US" i="1" dirty="0" err="1"/>
                        <a:t>longum</a:t>
                      </a:r>
                      <a:endParaRPr lang="en-US" i="1" dirty="0"/>
                    </a:p>
                    <a:p>
                      <a:r>
                        <a:rPr lang="en-US" sz="1600" i="1" baseline="0" dirty="0"/>
                        <a:t>B. </a:t>
                      </a:r>
                      <a:r>
                        <a:rPr lang="en-US" sz="1600" i="1" baseline="0" dirty="0" err="1"/>
                        <a:t>adolescentis</a:t>
                      </a:r>
                      <a:endParaRPr lang="en-US" sz="1600" i="1" baseline="0" dirty="0"/>
                    </a:p>
                  </a:txBody>
                  <a:tcPr/>
                </a:tc>
                <a:extLst>
                  <a:ext uri="{0D108BD9-81ED-4DB2-BD59-A6C34878D82A}">
                    <a16:rowId xmlns:a16="http://schemas.microsoft.com/office/drawing/2014/main" val="153145852"/>
                  </a:ext>
                </a:extLst>
              </a:tr>
            </a:tbl>
          </a:graphicData>
        </a:graphic>
      </p:graphicFrame>
    </p:spTree>
    <p:extLst>
      <p:ext uri="{BB962C8B-B14F-4D97-AF65-F5344CB8AC3E}">
        <p14:creationId xmlns:p14="http://schemas.microsoft.com/office/powerpoint/2010/main" val="18647036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3D9C5-8E20-B445-BDAE-AC5436CE5A5F}"/>
              </a:ext>
            </a:extLst>
          </p:cNvPr>
          <p:cNvSpPr>
            <a:spLocks noGrp="1"/>
          </p:cNvSpPr>
          <p:nvPr>
            <p:ph type="title"/>
          </p:nvPr>
        </p:nvSpPr>
        <p:spPr>
          <a:xfrm>
            <a:off x="457200" y="274638"/>
            <a:ext cx="8229600" cy="1143000"/>
          </a:xfrm>
        </p:spPr>
        <p:txBody>
          <a:bodyPr/>
          <a:lstStyle/>
          <a:p>
            <a:r>
              <a:rPr lang="en-US" dirty="0"/>
              <a:t>Checkpoint…what?</a:t>
            </a:r>
          </a:p>
        </p:txBody>
      </p:sp>
      <p:pic>
        <p:nvPicPr>
          <p:cNvPr id="8" name="Picture 7">
            <a:extLst>
              <a:ext uri="{FF2B5EF4-FFF2-40B4-BE49-F238E27FC236}">
                <a16:creationId xmlns:a16="http://schemas.microsoft.com/office/drawing/2014/main" id="{632FE21A-4400-9146-A43E-45983AE6C456}"/>
              </a:ext>
            </a:extLst>
          </p:cNvPr>
          <p:cNvPicPr>
            <a:picLocks noChangeAspect="1"/>
          </p:cNvPicPr>
          <p:nvPr/>
        </p:nvPicPr>
        <p:blipFill>
          <a:blip r:embed="rId2"/>
          <a:stretch>
            <a:fillRect/>
          </a:stretch>
        </p:blipFill>
        <p:spPr>
          <a:xfrm>
            <a:off x="587829" y="1755576"/>
            <a:ext cx="7641771" cy="4328347"/>
          </a:xfrm>
          <a:prstGeom prst="rect">
            <a:avLst/>
          </a:prstGeom>
        </p:spPr>
      </p:pic>
      <p:sp>
        <p:nvSpPr>
          <p:cNvPr id="9" name="TextBox 8">
            <a:extLst>
              <a:ext uri="{FF2B5EF4-FFF2-40B4-BE49-F238E27FC236}">
                <a16:creationId xmlns:a16="http://schemas.microsoft.com/office/drawing/2014/main" id="{3E4C9FE3-B918-7745-B0EA-1DD9ED730425}"/>
              </a:ext>
            </a:extLst>
          </p:cNvPr>
          <p:cNvSpPr txBox="1"/>
          <p:nvPr/>
        </p:nvSpPr>
        <p:spPr>
          <a:xfrm>
            <a:off x="375557" y="6433457"/>
            <a:ext cx="4104393" cy="369332"/>
          </a:xfrm>
          <a:prstGeom prst="rect">
            <a:avLst/>
          </a:prstGeom>
          <a:noFill/>
        </p:spPr>
        <p:txBody>
          <a:bodyPr wrap="none" rtlCol="0">
            <a:spAutoFit/>
          </a:bodyPr>
          <a:lstStyle/>
          <a:p>
            <a:r>
              <a:rPr lang="en-US" dirty="0">
                <a:hlinkClick r:id="rId3"/>
              </a:rPr>
              <a:t>https://gut.bmj.com</a:t>
            </a:r>
            <a:r>
              <a:rPr lang="en-US">
                <a:hlinkClick r:id="rId3"/>
              </a:rPr>
              <a:t>/content/67/11/2056</a:t>
            </a:r>
            <a:endParaRPr lang="en-US"/>
          </a:p>
        </p:txBody>
      </p:sp>
    </p:spTree>
    <p:extLst>
      <p:ext uri="{BB962C8B-B14F-4D97-AF65-F5344CB8AC3E}">
        <p14:creationId xmlns:p14="http://schemas.microsoft.com/office/powerpoint/2010/main" val="25334764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dirty="0">
                <a:latin typeface="Arial" charset="0"/>
              </a:rPr>
              <a:t>Differences in melanoma outgrowth and </a:t>
            </a:r>
            <a:r>
              <a:rPr lang="en-GB" sz="1500" b="1" dirty="0" err="1">
                <a:latin typeface="Arial" charset="0"/>
              </a:rPr>
              <a:t>tumor</a:t>
            </a:r>
            <a:r>
              <a:rPr lang="en-GB" sz="1500" b="1" dirty="0">
                <a:latin typeface="Arial" charset="0"/>
              </a:rPr>
              <a:t>-specific immune responses between C57BL/6 JAX and TAC mice are eliminated when mice are cohoused.</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960" y="979302"/>
            <a:ext cx="6462704" cy="53763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45600" y="6488278"/>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a:latin typeface="Arial" charset="0"/>
              </a:rPr>
              <a:t>Sivan et al. Science 2015;350:1084-1089</a:t>
            </a:r>
          </a:p>
        </p:txBody>
      </p:sp>
    </p:spTree>
    <p:extLst>
      <p:ext uri="{BB962C8B-B14F-4D97-AF65-F5344CB8AC3E}">
        <p14:creationId xmlns:p14="http://schemas.microsoft.com/office/powerpoint/2010/main" val="39801131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dirty="0">
                <a:latin typeface="Arial" charset="0"/>
              </a:rPr>
              <a:t>Oral administration of JAX </a:t>
            </a:r>
            <a:r>
              <a:rPr lang="en-GB" sz="1500" b="1" dirty="0" err="1">
                <a:latin typeface="Arial" charset="0"/>
              </a:rPr>
              <a:t>fecal</a:t>
            </a:r>
            <a:r>
              <a:rPr lang="en-GB" sz="1500" b="1" dirty="0">
                <a:latin typeface="Arial" charset="0"/>
              </a:rPr>
              <a:t> material to TAC mice enhances spontaneous antitumor immunity and response to αPD-L1 </a:t>
            </a:r>
            <a:r>
              <a:rPr lang="en-GB" sz="1500" b="1" dirty="0" err="1">
                <a:latin typeface="Arial" charset="0"/>
              </a:rPr>
              <a:t>mAb</a:t>
            </a:r>
            <a:r>
              <a:rPr lang="en-GB" sz="1500" b="1" dirty="0">
                <a:latin typeface="Arial" charset="0"/>
              </a:rPr>
              <a:t> therapy.</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61" y="979302"/>
            <a:ext cx="7082750" cy="547785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34049" y="6527968"/>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a:latin typeface="Arial" charset="0"/>
              </a:rPr>
              <a:t>Sivan et al. Science 2015;350:1084-1089</a:t>
            </a:r>
          </a:p>
        </p:txBody>
      </p:sp>
    </p:spTree>
    <p:extLst>
      <p:ext uri="{BB962C8B-B14F-4D97-AF65-F5344CB8AC3E}">
        <p14:creationId xmlns:p14="http://schemas.microsoft.com/office/powerpoint/2010/main" val="4235438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dirty="0">
                <a:latin typeface="Arial" charset="0"/>
              </a:rPr>
              <a:t>Direct administration of Bifidobacterium to TAC recipients with established </a:t>
            </a:r>
            <a:r>
              <a:rPr lang="en-GB" sz="1500" b="1" dirty="0" err="1">
                <a:latin typeface="Arial" charset="0"/>
              </a:rPr>
              <a:t>tumors</a:t>
            </a:r>
            <a:r>
              <a:rPr lang="en-GB" sz="1500" b="1" dirty="0">
                <a:latin typeface="Arial" charset="0"/>
              </a:rPr>
              <a:t> improves </a:t>
            </a:r>
            <a:r>
              <a:rPr lang="en-GB" sz="1500" b="1" dirty="0" err="1">
                <a:latin typeface="Arial" charset="0"/>
              </a:rPr>
              <a:t>tumor</a:t>
            </a:r>
            <a:r>
              <a:rPr lang="en-GB" sz="1500" b="1" dirty="0">
                <a:latin typeface="Arial" charset="0"/>
              </a:rPr>
              <a:t>-specific immunity and response to αPD-L1 </a:t>
            </a:r>
            <a:r>
              <a:rPr lang="en-GB" sz="1500" b="1" dirty="0" err="1">
                <a:latin typeface="Arial" charset="0"/>
              </a:rPr>
              <a:t>mAb</a:t>
            </a:r>
            <a:r>
              <a:rPr lang="en-GB" sz="1500" b="1" dirty="0">
                <a:latin typeface="Arial" charset="0"/>
              </a:rPr>
              <a:t> therapy.</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3040" y="1056232"/>
            <a:ext cx="5621604" cy="575254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159156" y="6607348"/>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a:latin typeface="Arial" charset="0"/>
              </a:rPr>
              <a:t>Sivan et al. Science 2015;350:1084-1089</a:t>
            </a:r>
          </a:p>
        </p:txBody>
      </p:sp>
    </p:spTree>
    <p:extLst>
      <p:ext uri="{BB962C8B-B14F-4D97-AF65-F5344CB8AC3E}">
        <p14:creationId xmlns:p14="http://schemas.microsoft.com/office/powerpoint/2010/main" val="23599926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53068" y="381641"/>
            <a:ext cx="8765492" cy="75642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dirty="0">
                <a:latin typeface="Arial" charset="0"/>
              </a:rPr>
              <a:t>DCs isolated from JAX &amp; Bifidobacterium-fed TAC mice show increased expression of genes associated with antitumor immunity &amp; heightened capability for T cell activation.</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199" y="1138062"/>
            <a:ext cx="6521377" cy="54159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53068" y="6633808"/>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a:latin typeface="Arial" charset="0"/>
              </a:rPr>
              <a:t>Sivan et al. Science 2015;350:1084-1089</a:t>
            </a:r>
          </a:p>
        </p:txBody>
      </p:sp>
    </p:spTree>
    <p:extLst>
      <p:ext uri="{BB962C8B-B14F-4D97-AF65-F5344CB8AC3E}">
        <p14:creationId xmlns:p14="http://schemas.microsoft.com/office/powerpoint/2010/main" val="17028757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9328" y="1388962"/>
            <a:ext cx="5875519" cy="4031873"/>
          </a:xfrm>
          <a:prstGeom prst="rect">
            <a:avLst/>
          </a:prstGeom>
          <a:noFill/>
        </p:spPr>
        <p:txBody>
          <a:bodyPr wrap="none" rtlCol="0">
            <a:spAutoFit/>
          </a:bodyPr>
          <a:lstStyle/>
          <a:p>
            <a:pPr algn="ctr"/>
            <a:r>
              <a:rPr lang="en-US" sz="3200" dirty="0"/>
              <a:t>How does this work?</a:t>
            </a:r>
          </a:p>
          <a:p>
            <a:pPr algn="ctr"/>
            <a:endParaRPr lang="en-US" sz="3200" dirty="0"/>
          </a:p>
          <a:p>
            <a:pPr algn="ctr"/>
            <a:r>
              <a:rPr lang="en-US" sz="3200" dirty="0"/>
              <a:t>Can this be translated to humans?</a:t>
            </a:r>
          </a:p>
          <a:p>
            <a:pPr algn="ctr"/>
            <a:endParaRPr lang="en-US" sz="3200" dirty="0"/>
          </a:p>
          <a:p>
            <a:pPr algn="ctr"/>
            <a:endParaRPr lang="en-US" sz="3200" dirty="0"/>
          </a:p>
          <a:p>
            <a:pPr algn="ctr"/>
            <a:endParaRPr lang="en-US" sz="3200" dirty="0"/>
          </a:p>
          <a:p>
            <a:pPr algn="ctr"/>
            <a:r>
              <a:rPr lang="en-US" sz="3200" dirty="0"/>
              <a:t>DON</a:t>
            </a:r>
            <a:r>
              <a:rPr lang="fr-FR" sz="3200" dirty="0"/>
              <a:t>’</a:t>
            </a:r>
            <a:r>
              <a:rPr lang="en-US" sz="3200" dirty="0"/>
              <a:t>T KNOW</a:t>
            </a:r>
          </a:p>
          <a:p>
            <a:pPr algn="ctr"/>
            <a:r>
              <a:rPr lang="en-US" sz="3200" dirty="0"/>
              <a:t>NOT SURE….</a:t>
            </a:r>
          </a:p>
        </p:txBody>
      </p:sp>
      <p:pic>
        <p:nvPicPr>
          <p:cNvPr id="3" name="Picture 2">
            <a:extLst>
              <a:ext uri="{FF2B5EF4-FFF2-40B4-BE49-F238E27FC236}">
                <a16:creationId xmlns:a16="http://schemas.microsoft.com/office/drawing/2014/main" id="{36420DF9-5A6C-0641-A654-FD1091633E01}"/>
              </a:ext>
            </a:extLst>
          </p:cNvPr>
          <p:cNvPicPr>
            <a:picLocks noChangeAspect="1"/>
          </p:cNvPicPr>
          <p:nvPr/>
        </p:nvPicPr>
        <p:blipFill rotWithShape="1">
          <a:blip r:embed="rId2"/>
          <a:srcRect t="16843" b="16841"/>
          <a:stretch/>
        </p:blipFill>
        <p:spPr>
          <a:xfrm>
            <a:off x="6034314" y="4653643"/>
            <a:ext cx="2146299" cy="1991835"/>
          </a:xfrm>
          <a:prstGeom prst="rect">
            <a:avLst/>
          </a:prstGeom>
        </p:spPr>
      </p:pic>
      <p:sp>
        <p:nvSpPr>
          <p:cNvPr id="4" name="TextBox 3">
            <a:extLst>
              <a:ext uri="{FF2B5EF4-FFF2-40B4-BE49-F238E27FC236}">
                <a16:creationId xmlns:a16="http://schemas.microsoft.com/office/drawing/2014/main" id="{B149E318-5FBF-8640-8F2D-80FD53323A89}"/>
              </a:ext>
            </a:extLst>
          </p:cNvPr>
          <p:cNvSpPr txBox="1"/>
          <p:nvPr/>
        </p:nvSpPr>
        <p:spPr>
          <a:xfrm>
            <a:off x="6890656" y="3771900"/>
            <a:ext cx="540533" cy="1015663"/>
          </a:xfrm>
          <a:prstGeom prst="rect">
            <a:avLst/>
          </a:prstGeom>
          <a:noFill/>
        </p:spPr>
        <p:txBody>
          <a:bodyPr wrap="none" rtlCol="0">
            <a:spAutoFit/>
          </a:bodyPr>
          <a:lstStyle/>
          <a:p>
            <a:r>
              <a:rPr lang="en-US" sz="6000" dirty="0"/>
              <a:t>?</a:t>
            </a:r>
          </a:p>
        </p:txBody>
      </p:sp>
    </p:spTree>
    <p:extLst>
      <p:ext uri="{BB962C8B-B14F-4D97-AF65-F5344CB8AC3E}">
        <p14:creationId xmlns:p14="http://schemas.microsoft.com/office/powerpoint/2010/main" val="7022065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9078" y="2370125"/>
            <a:ext cx="7547323" cy="1569660"/>
          </a:xfrm>
          <a:prstGeom prst="rect">
            <a:avLst/>
          </a:prstGeom>
          <a:noFill/>
        </p:spPr>
        <p:txBody>
          <a:bodyPr wrap="none" rtlCol="0">
            <a:spAutoFit/>
          </a:bodyPr>
          <a:lstStyle/>
          <a:p>
            <a:pPr algn="ctr"/>
            <a:r>
              <a:rPr lang="en-US" sz="3200" dirty="0"/>
              <a:t>What do we now know about microbes and </a:t>
            </a:r>
          </a:p>
          <a:p>
            <a:pPr algn="ctr"/>
            <a:r>
              <a:rPr lang="en-US" sz="3200" dirty="0"/>
              <a:t>how they make cancer therapies via</a:t>
            </a:r>
          </a:p>
          <a:p>
            <a:pPr algn="ctr"/>
            <a:r>
              <a:rPr lang="en-US" sz="3200" dirty="0"/>
              <a:t>host-microbe interactions?</a:t>
            </a:r>
          </a:p>
        </p:txBody>
      </p:sp>
    </p:spTree>
    <p:extLst>
      <p:ext uri="{BB962C8B-B14F-4D97-AF65-F5344CB8AC3E}">
        <p14:creationId xmlns:p14="http://schemas.microsoft.com/office/powerpoint/2010/main" val="14374005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856" y="1390819"/>
            <a:ext cx="8244758" cy="3046988"/>
          </a:xfrm>
          <a:prstGeom prst="rect">
            <a:avLst/>
          </a:prstGeom>
          <a:noFill/>
        </p:spPr>
        <p:txBody>
          <a:bodyPr wrap="none" rtlCol="0">
            <a:spAutoFit/>
          </a:bodyPr>
          <a:lstStyle/>
          <a:p>
            <a:pPr algn="ctr"/>
            <a:r>
              <a:rPr lang="en-US" sz="3200" dirty="0"/>
              <a:t>What do we now know about microbes and </a:t>
            </a:r>
          </a:p>
          <a:p>
            <a:pPr algn="ctr"/>
            <a:r>
              <a:rPr lang="en-US" sz="3200" dirty="0"/>
              <a:t>how they contribute to cancer therapy efficacy? </a:t>
            </a:r>
          </a:p>
          <a:p>
            <a:pPr algn="ctr"/>
            <a:endParaRPr lang="en-US" sz="3200" dirty="0"/>
          </a:p>
          <a:p>
            <a:pPr algn="ctr"/>
            <a:r>
              <a:rPr lang="en-US" sz="3200" dirty="0"/>
              <a:t>What experimental questions should we ask?</a:t>
            </a:r>
          </a:p>
          <a:p>
            <a:pPr algn="ctr"/>
            <a:endParaRPr lang="en-US" sz="3200" dirty="0"/>
          </a:p>
          <a:p>
            <a:pPr algn="ctr"/>
            <a:r>
              <a:rPr lang="en-US" sz="3200" dirty="0"/>
              <a:t> How should we approach such questions?</a:t>
            </a:r>
          </a:p>
        </p:txBody>
      </p:sp>
    </p:spTree>
    <p:extLst>
      <p:ext uri="{BB962C8B-B14F-4D97-AF65-F5344CB8AC3E}">
        <p14:creationId xmlns:p14="http://schemas.microsoft.com/office/powerpoint/2010/main" val="4405431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D240FC-5A03-6643-9279-98292AC59613}"/>
              </a:ext>
            </a:extLst>
          </p:cNvPr>
          <p:cNvPicPr>
            <a:picLocks noChangeAspect="1"/>
          </p:cNvPicPr>
          <p:nvPr/>
        </p:nvPicPr>
        <p:blipFill>
          <a:blip r:embed="rId2"/>
          <a:stretch>
            <a:fillRect/>
          </a:stretch>
        </p:blipFill>
        <p:spPr>
          <a:xfrm>
            <a:off x="0" y="159361"/>
            <a:ext cx="7903029" cy="5651806"/>
          </a:xfrm>
          <a:prstGeom prst="rect">
            <a:avLst/>
          </a:prstGeom>
        </p:spPr>
      </p:pic>
    </p:spTree>
    <p:extLst>
      <p:ext uri="{BB962C8B-B14F-4D97-AF65-F5344CB8AC3E}">
        <p14:creationId xmlns:p14="http://schemas.microsoft.com/office/powerpoint/2010/main" val="2912861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Cell Intrinsic and Extrinsic Hallmarks of Cancers</a:t>
            </a:r>
          </a:p>
        </p:txBody>
      </p:sp>
      <p:pic>
        <p:nvPicPr>
          <p:cNvPr id="4" name="Picture 2" descr="mskccgraphics"/>
          <p:cNvPicPr>
            <a:picLocks noChangeAspect="1" noChangeArrowheads="1"/>
          </p:cNvPicPr>
          <p:nvPr/>
        </p:nvPicPr>
        <p:blipFill>
          <a:blip r:embed="rId2">
            <a:extLst>
              <a:ext uri="{28A0092B-C50C-407E-A947-70E740481C1C}">
                <a14:useLocalDpi xmlns:a14="http://schemas.microsoft.com/office/drawing/2010/main" val="0"/>
              </a:ext>
            </a:extLst>
          </a:blip>
          <a:srcRect t="18365"/>
          <a:stretch>
            <a:fillRect/>
          </a:stretch>
        </p:blipFill>
        <p:spPr bwMode="auto">
          <a:xfrm>
            <a:off x="347737" y="2000335"/>
            <a:ext cx="7708619" cy="3905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49879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58FA3F69-8116-464C-8D5B-976FA4777BD3}"/>
              </a:ext>
            </a:extLst>
          </p:cNvPr>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1" b="1" dirty="0">
                <a:latin typeface="Arial" panose="020B0604020202020204" pitchFamily="34" charset="0"/>
              </a:rPr>
              <a:t>Antibiotics compromise the efficacy of PD-1 blockade in mouse </a:t>
            </a:r>
            <a:r>
              <a:rPr lang="en-GB" altLang="en-US" sz="1451" b="1" dirty="0" err="1">
                <a:latin typeface="Arial" panose="020B0604020202020204" pitchFamily="34" charset="0"/>
              </a:rPr>
              <a:t>tumor</a:t>
            </a:r>
            <a:r>
              <a:rPr lang="en-GB" altLang="en-US" sz="1451" b="1" dirty="0">
                <a:latin typeface="Arial" panose="020B0604020202020204" pitchFamily="34" charset="0"/>
              </a:rPr>
              <a:t> models and cancer patients.</a:t>
            </a:r>
          </a:p>
        </p:txBody>
      </p:sp>
      <p:pic>
        <p:nvPicPr>
          <p:cNvPr id="3075" name="Picture 3">
            <a:extLst>
              <a:ext uri="{FF2B5EF4-FFF2-40B4-BE49-F238E27FC236}">
                <a16:creationId xmlns:a16="http://schemas.microsoft.com/office/drawing/2014/main" id="{3BE469C2-83AD-D64C-8152-BDFB70B01B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721" y="979561"/>
            <a:ext cx="313488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3BD1E5C7-A2B7-B541-8ED6-922043C297FC}"/>
              </a:ext>
            </a:extLst>
          </p:cNvPr>
          <p:cNvSpPr txBox="1">
            <a:spLocks noChangeArrowheads="1"/>
          </p:cNvSpPr>
          <p:nvPr/>
        </p:nvSpPr>
        <p:spPr bwMode="auto">
          <a:xfrm>
            <a:off x="10080" y="665316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dirty="0" err="1">
                <a:latin typeface="Arial" panose="020B0604020202020204" pitchFamily="34" charset="0"/>
              </a:rPr>
              <a:t>Routy</a:t>
            </a:r>
            <a:r>
              <a:rPr lang="en-GB" altLang="en-US" sz="1089" b="1" dirty="0">
                <a:latin typeface="Arial" panose="020B0604020202020204" pitchFamily="34" charset="0"/>
              </a:rPr>
              <a:t> et al. Science 2018;359:91-97</a:t>
            </a:r>
          </a:p>
        </p:txBody>
      </p:sp>
    </p:spTree>
    <p:extLst>
      <p:ext uri="{BB962C8B-B14F-4D97-AF65-F5344CB8AC3E}">
        <p14:creationId xmlns:p14="http://schemas.microsoft.com/office/powerpoint/2010/main" val="32119758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3248387D-1475-894D-953F-286C39202861}"/>
              </a:ext>
            </a:extLst>
          </p:cNvPr>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1" b="1" dirty="0">
                <a:latin typeface="Arial" panose="020B0604020202020204" pitchFamily="34" charset="0"/>
              </a:rPr>
              <a:t>Metagenomic analysis of </a:t>
            </a:r>
            <a:r>
              <a:rPr lang="en-GB" altLang="en-US" sz="1451" b="1" dirty="0" err="1">
                <a:latin typeface="Arial" panose="020B0604020202020204" pitchFamily="34" charset="0"/>
              </a:rPr>
              <a:t>fecal</a:t>
            </a:r>
            <a:r>
              <a:rPr lang="en-GB" altLang="en-US" sz="1451" b="1" dirty="0">
                <a:latin typeface="Arial" panose="020B0604020202020204" pitchFamily="34" charset="0"/>
              </a:rPr>
              <a:t> samples predicts response at 3 months of PD-1 </a:t>
            </a:r>
            <a:r>
              <a:rPr lang="en-GB" altLang="en-US" sz="1451" b="1" dirty="0" err="1">
                <a:latin typeface="Arial" panose="020B0604020202020204" pitchFamily="34" charset="0"/>
              </a:rPr>
              <a:t>mAb</a:t>
            </a:r>
            <a:r>
              <a:rPr lang="en-GB" altLang="en-US" sz="1451" b="1" dirty="0">
                <a:latin typeface="Arial" panose="020B0604020202020204" pitchFamily="34" charset="0"/>
              </a:rPr>
              <a:t> treatment in cancer patients.</a:t>
            </a:r>
          </a:p>
        </p:txBody>
      </p:sp>
      <p:pic>
        <p:nvPicPr>
          <p:cNvPr id="3075" name="Picture 3">
            <a:extLst>
              <a:ext uri="{FF2B5EF4-FFF2-40B4-BE49-F238E27FC236}">
                <a16:creationId xmlns:a16="http://schemas.microsoft.com/office/drawing/2014/main" id="{BC44D276-3AB5-E841-B763-E46B3FEE8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881" y="979561"/>
            <a:ext cx="446112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27FA25B0-083B-CA42-A6BA-865E87D53F9A}"/>
              </a:ext>
            </a:extLst>
          </p:cNvPr>
          <p:cNvSpPr txBox="1">
            <a:spLocks noChangeArrowheads="1"/>
          </p:cNvSpPr>
          <p:nvPr/>
        </p:nvSpPr>
        <p:spPr bwMode="auto">
          <a:xfrm>
            <a:off x="10080" y="6584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dirty="0" err="1">
                <a:latin typeface="Arial" panose="020B0604020202020204" pitchFamily="34" charset="0"/>
              </a:rPr>
              <a:t>Routy</a:t>
            </a:r>
            <a:r>
              <a:rPr lang="en-GB" altLang="en-US" sz="1089" b="1" dirty="0">
                <a:latin typeface="Arial" panose="020B0604020202020204" pitchFamily="34" charset="0"/>
              </a:rPr>
              <a:t> et al. Science 2018;359:91-97</a:t>
            </a:r>
          </a:p>
        </p:txBody>
      </p:sp>
    </p:spTree>
    <p:extLst>
      <p:ext uri="{BB962C8B-B14F-4D97-AF65-F5344CB8AC3E}">
        <p14:creationId xmlns:p14="http://schemas.microsoft.com/office/powerpoint/2010/main" val="24148403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038889B8-4D76-D643-AFC1-FE6E964AD044}"/>
              </a:ext>
            </a:extLst>
          </p:cNvPr>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1" b="1" dirty="0" err="1">
                <a:latin typeface="Arial" panose="020B0604020202020204" pitchFamily="34" charset="0"/>
              </a:rPr>
              <a:t>Fecal</a:t>
            </a:r>
            <a:r>
              <a:rPr lang="en-GB" altLang="en-US" sz="1451" b="1" dirty="0">
                <a:latin typeface="Arial" panose="020B0604020202020204" pitchFamily="34" charset="0"/>
              </a:rPr>
              <a:t> microbiota transplantation (FMT) of stool samples from NSCLC and RCC patients into mice dictates outcome after PD-1 blockade.</a:t>
            </a:r>
          </a:p>
        </p:txBody>
      </p:sp>
      <p:pic>
        <p:nvPicPr>
          <p:cNvPr id="3075" name="Picture 3">
            <a:extLst>
              <a:ext uri="{FF2B5EF4-FFF2-40B4-BE49-F238E27FC236}">
                <a16:creationId xmlns:a16="http://schemas.microsoft.com/office/drawing/2014/main" id="{044FBB64-4EA3-A640-B0E6-2FA6717DBB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041" y="979561"/>
            <a:ext cx="384624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EC11D4E1-304E-8640-9AA3-98F7B01DE291}"/>
              </a:ext>
            </a:extLst>
          </p:cNvPr>
          <p:cNvSpPr txBox="1">
            <a:spLocks noChangeArrowheads="1"/>
          </p:cNvSpPr>
          <p:nvPr/>
        </p:nvSpPr>
        <p:spPr bwMode="auto">
          <a:xfrm>
            <a:off x="148320" y="6584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dirty="0" err="1">
                <a:latin typeface="Arial" panose="020B0604020202020204" pitchFamily="34" charset="0"/>
              </a:rPr>
              <a:t>Routy</a:t>
            </a:r>
            <a:r>
              <a:rPr lang="en-GB" altLang="en-US" sz="1089" b="1" dirty="0">
                <a:latin typeface="Arial" panose="020B0604020202020204" pitchFamily="34" charset="0"/>
              </a:rPr>
              <a:t> et al. Science 2018;359:91-97</a:t>
            </a:r>
          </a:p>
        </p:txBody>
      </p:sp>
    </p:spTree>
    <p:extLst>
      <p:ext uri="{BB962C8B-B14F-4D97-AF65-F5344CB8AC3E}">
        <p14:creationId xmlns:p14="http://schemas.microsoft.com/office/powerpoint/2010/main" val="3868050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61099C33-8903-734F-9904-9DDAE87F3D3A}"/>
              </a:ext>
            </a:extLst>
          </p:cNvPr>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1" b="1" dirty="0">
                <a:latin typeface="Arial" panose="020B0604020202020204" pitchFamily="34" charset="0"/>
              </a:rPr>
              <a:t>Biological importance of A. </a:t>
            </a:r>
            <a:r>
              <a:rPr lang="en-GB" altLang="en-US" sz="1451" b="1" dirty="0" err="1">
                <a:latin typeface="Arial" panose="020B0604020202020204" pitchFamily="34" charset="0"/>
              </a:rPr>
              <a:t>muciniphila</a:t>
            </a:r>
            <a:r>
              <a:rPr lang="en-GB" altLang="en-US" sz="1451" b="1" dirty="0">
                <a:latin typeface="Arial" panose="020B0604020202020204" pitchFamily="34" charset="0"/>
              </a:rPr>
              <a:t> during anticancer PD-1 blockade treatment.</a:t>
            </a:r>
          </a:p>
        </p:txBody>
      </p:sp>
      <p:pic>
        <p:nvPicPr>
          <p:cNvPr id="3075" name="Picture 3">
            <a:extLst>
              <a:ext uri="{FF2B5EF4-FFF2-40B4-BE49-F238E27FC236}">
                <a16:creationId xmlns:a16="http://schemas.microsoft.com/office/drawing/2014/main" id="{6A0CD83B-924E-C94C-8D2C-802257E819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041" y="979561"/>
            <a:ext cx="485568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C021265B-AC6A-054C-9E03-93C5C5479F8A}"/>
              </a:ext>
            </a:extLst>
          </p:cNvPr>
          <p:cNvSpPr txBox="1">
            <a:spLocks noChangeArrowheads="1"/>
          </p:cNvSpPr>
          <p:nvPr/>
        </p:nvSpPr>
        <p:spPr bwMode="auto">
          <a:xfrm>
            <a:off x="79200" y="6608520"/>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dirty="0" err="1">
                <a:latin typeface="Arial" panose="020B0604020202020204" pitchFamily="34" charset="0"/>
              </a:rPr>
              <a:t>Routy</a:t>
            </a:r>
            <a:r>
              <a:rPr lang="en-GB" altLang="en-US" sz="1089" b="1" dirty="0">
                <a:latin typeface="Arial" panose="020B0604020202020204" pitchFamily="34" charset="0"/>
              </a:rPr>
              <a:t> et al. Science 2018;359:91-97</a:t>
            </a:r>
          </a:p>
        </p:txBody>
      </p:sp>
    </p:spTree>
    <p:extLst>
      <p:ext uri="{BB962C8B-B14F-4D97-AF65-F5344CB8AC3E}">
        <p14:creationId xmlns:p14="http://schemas.microsoft.com/office/powerpoint/2010/main" val="33421539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3" name="Group 4"/>
          <p:cNvGrpSpPr>
            <a:grpSpLocks/>
          </p:cNvGrpSpPr>
          <p:nvPr/>
        </p:nvGrpSpPr>
        <p:grpSpPr bwMode="auto">
          <a:xfrm>
            <a:off x="294823" y="644943"/>
            <a:ext cx="8260337" cy="4972050"/>
            <a:chOff x="882489" y="1119673"/>
            <a:chExt cx="8261101" cy="4971564"/>
          </a:xfrm>
        </p:grpSpPr>
        <p:pic>
          <p:nvPicPr>
            <p:cNvPr id="84994" name="Picture 2" descr="mskccgraphics"/>
            <p:cNvPicPr>
              <a:picLocks noChangeAspect="1" noChangeArrowheads="1"/>
            </p:cNvPicPr>
            <p:nvPr/>
          </p:nvPicPr>
          <p:blipFill>
            <a:blip r:embed="rId3">
              <a:extLst>
                <a:ext uri="{28A0092B-C50C-407E-A947-70E740481C1C}">
                  <a14:useLocalDpi xmlns:a14="http://schemas.microsoft.com/office/drawing/2010/main" val="0"/>
                </a:ext>
              </a:extLst>
            </a:blip>
            <a:srcRect t="18365"/>
            <a:stretch>
              <a:fillRect/>
            </a:stretch>
          </p:blipFill>
          <p:spPr bwMode="auto">
            <a:xfrm>
              <a:off x="882489" y="2673846"/>
              <a:ext cx="6746875" cy="34173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1569940" y="2807020"/>
              <a:ext cx="2206829" cy="58573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4996" name="TextBox 2"/>
            <p:cNvSpPr txBox="1">
              <a:spLocks noChangeArrowheads="1"/>
            </p:cNvSpPr>
            <p:nvPr/>
          </p:nvSpPr>
          <p:spPr bwMode="auto">
            <a:xfrm>
              <a:off x="2451501" y="2840999"/>
              <a:ext cx="1454605" cy="369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800080"/>
                  </a:solidFill>
                </a:rPr>
                <a:t>Metabolism</a:t>
              </a:r>
            </a:p>
          </p:txBody>
        </p:sp>
        <p:sp>
          <p:nvSpPr>
            <p:cNvPr id="84997" name="TextBox 3"/>
            <p:cNvSpPr txBox="1">
              <a:spLocks noChangeArrowheads="1"/>
            </p:cNvSpPr>
            <p:nvPr/>
          </p:nvSpPr>
          <p:spPr bwMode="auto">
            <a:xfrm>
              <a:off x="1403556" y="1119673"/>
              <a:ext cx="7740034" cy="707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a:t>Hallmarks of Cancer or Bacteria?</a:t>
              </a:r>
            </a:p>
          </p:txBody>
        </p:sp>
      </p:grpSp>
    </p:spTree>
    <p:extLst>
      <p:ext uri="{BB962C8B-B14F-4D97-AF65-F5344CB8AC3E}">
        <p14:creationId xmlns:p14="http://schemas.microsoft.com/office/powerpoint/2010/main" val="127753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6" descr="untitledm"/>
          <p:cNvPicPr>
            <a:picLocks noChangeAspect="1" noChangeArrowheads="1"/>
          </p:cNvPicPr>
          <p:nvPr/>
        </p:nvPicPr>
        <p:blipFill>
          <a:blip r:embed="rId3">
            <a:extLst>
              <a:ext uri="{28A0092B-C50C-407E-A947-70E740481C1C}">
                <a14:useLocalDpi xmlns:a14="http://schemas.microsoft.com/office/drawing/2010/main" val="0"/>
              </a:ext>
            </a:extLst>
          </a:blip>
          <a:srcRect l="42720" r="24559" b="32344"/>
          <a:stretch>
            <a:fillRect/>
          </a:stretch>
        </p:blipFill>
        <p:spPr bwMode="auto">
          <a:xfrm>
            <a:off x="3581400" y="2362200"/>
            <a:ext cx="27432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0" name="Text Box 8"/>
          <p:cNvSpPr txBox="1">
            <a:spLocks noChangeArrowheads="1"/>
          </p:cNvSpPr>
          <p:nvPr/>
        </p:nvSpPr>
        <p:spPr bwMode="auto">
          <a:xfrm>
            <a:off x="98429" y="2659067"/>
            <a:ext cx="4244975" cy="641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96" tIns="45698" rIns="91396" bIns="4569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i="1"/>
              <a:t>H. pylori</a:t>
            </a:r>
            <a:r>
              <a:rPr lang="en-US" sz="1800"/>
              <a:t> </a:t>
            </a:r>
            <a:br>
              <a:rPr lang="en-US" sz="1800"/>
            </a:br>
            <a:r>
              <a:rPr lang="en-US" sz="1800"/>
              <a:t>Gastric MALT &amp; adenocarcinoma</a:t>
            </a:r>
          </a:p>
        </p:txBody>
      </p:sp>
      <p:sp>
        <p:nvSpPr>
          <p:cNvPr id="89091" name="Text Box 9"/>
          <p:cNvSpPr txBox="1">
            <a:spLocks noChangeArrowheads="1"/>
          </p:cNvSpPr>
          <p:nvPr/>
        </p:nvSpPr>
        <p:spPr bwMode="auto">
          <a:xfrm>
            <a:off x="6934200" y="2787650"/>
            <a:ext cx="2209800" cy="641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96" tIns="45698" rIns="91396" bIns="4569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dirty="0"/>
              <a:t>KSHV</a:t>
            </a:r>
            <a:br>
              <a:rPr lang="en-US" sz="1800" dirty="0"/>
            </a:br>
            <a:r>
              <a:rPr lang="en-US" sz="1800" dirty="0"/>
              <a:t>Kaposi</a:t>
            </a:r>
            <a:r>
              <a:rPr lang="ja-JP" altLang="en-US" sz="1800"/>
              <a:t>’</a:t>
            </a:r>
            <a:r>
              <a:rPr lang="en-US" altLang="ja-JP" sz="1800" dirty="0"/>
              <a:t>s sarcoma</a:t>
            </a:r>
            <a:endParaRPr lang="en-US" sz="1800" dirty="0"/>
          </a:p>
        </p:txBody>
      </p:sp>
      <p:sp>
        <p:nvSpPr>
          <p:cNvPr id="89092" name="Text Box 10"/>
          <p:cNvSpPr txBox="1">
            <a:spLocks noChangeArrowheads="1"/>
          </p:cNvSpPr>
          <p:nvPr/>
        </p:nvSpPr>
        <p:spPr bwMode="auto">
          <a:xfrm>
            <a:off x="304800" y="3810004"/>
            <a:ext cx="2667000" cy="11906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96" tIns="45698" rIns="91396" bIns="4569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t>HPV 16, 18, 31, 35</a:t>
            </a:r>
            <a:br>
              <a:rPr lang="en-US" sz="1800"/>
            </a:br>
            <a:r>
              <a:rPr lang="en-US" sz="1800"/>
              <a:t>Cervical cancer</a:t>
            </a:r>
            <a:br>
              <a:rPr lang="en-US" sz="1800"/>
            </a:br>
            <a:r>
              <a:rPr lang="en-US" sz="1800"/>
              <a:t>Anal cancer</a:t>
            </a:r>
            <a:br>
              <a:rPr lang="en-US" sz="1800"/>
            </a:br>
            <a:r>
              <a:rPr lang="en-US" sz="1800"/>
              <a:t>Head &amp; Neck cancer</a:t>
            </a:r>
          </a:p>
        </p:txBody>
      </p:sp>
      <p:sp>
        <p:nvSpPr>
          <p:cNvPr id="89093" name="Text Box 12"/>
          <p:cNvSpPr txBox="1">
            <a:spLocks noChangeArrowheads="1"/>
          </p:cNvSpPr>
          <p:nvPr/>
        </p:nvSpPr>
        <p:spPr bwMode="auto">
          <a:xfrm>
            <a:off x="5334000" y="5334003"/>
            <a:ext cx="3581400" cy="641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96" tIns="45698" rIns="91396" bIns="4569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t>Schistosoma haematobium</a:t>
            </a:r>
            <a:br>
              <a:rPr lang="en-US" sz="1800"/>
            </a:br>
            <a:r>
              <a:rPr lang="en-US" sz="1800"/>
              <a:t>Bladder SCC</a:t>
            </a:r>
          </a:p>
        </p:txBody>
      </p:sp>
      <p:sp>
        <p:nvSpPr>
          <p:cNvPr id="89094" name="Text Box 13"/>
          <p:cNvSpPr txBox="1">
            <a:spLocks noChangeArrowheads="1"/>
          </p:cNvSpPr>
          <p:nvPr/>
        </p:nvSpPr>
        <p:spPr bwMode="auto">
          <a:xfrm>
            <a:off x="6934204" y="3962400"/>
            <a:ext cx="2438400" cy="9159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96" tIns="45698" rIns="91396" bIns="4569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t>HCV</a:t>
            </a:r>
            <a:r>
              <a:rPr lang="en-US" sz="1800"/>
              <a:t> </a:t>
            </a:r>
            <a:br>
              <a:rPr lang="en-US" sz="1800"/>
            </a:br>
            <a:r>
              <a:rPr lang="en-US" sz="1800"/>
              <a:t>Hepatocellular carcinoma</a:t>
            </a:r>
          </a:p>
        </p:txBody>
      </p:sp>
      <p:sp>
        <p:nvSpPr>
          <p:cNvPr id="89095" name="Text Box 14"/>
          <p:cNvSpPr txBox="1">
            <a:spLocks noChangeArrowheads="1"/>
          </p:cNvSpPr>
          <p:nvPr/>
        </p:nvSpPr>
        <p:spPr bwMode="auto">
          <a:xfrm>
            <a:off x="2438404" y="5372103"/>
            <a:ext cx="1600200" cy="641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96" tIns="45698" rIns="91396" bIns="4569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t>EBV</a:t>
            </a:r>
            <a:br>
              <a:rPr lang="en-US" sz="1800" b="1"/>
            </a:br>
            <a:r>
              <a:rPr lang="en-US" sz="1800"/>
              <a:t>Lymphoma</a:t>
            </a:r>
          </a:p>
        </p:txBody>
      </p:sp>
      <p:sp>
        <p:nvSpPr>
          <p:cNvPr id="89096" name="Text Box 15"/>
          <p:cNvSpPr txBox="1">
            <a:spLocks noChangeArrowheads="1"/>
          </p:cNvSpPr>
          <p:nvPr/>
        </p:nvSpPr>
        <p:spPr bwMode="auto">
          <a:xfrm>
            <a:off x="459437" y="328613"/>
            <a:ext cx="8167983" cy="9540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396" tIns="45698" rIns="91396" bIns="4569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a:t>There are numerous well-established associations</a:t>
            </a:r>
          </a:p>
          <a:p>
            <a:pPr algn="ctr" eaLnBrk="1" hangingPunct="1"/>
            <a:r>
              <a:rPr lang="en-US" sz="2800"/>
              <a:t>between microbes and cancers</a:t>
            </a:r>
            <a:endParaRPr lang="en-US" sz="1800"/>
          </a:p>
        </p:txBody>
      </p:sp>
    </p:spTree>
    <p:extLst>
      <p:ext uri="{BB962C8B-B14F-4D97-AF65-F5344CB8AC3E}">
        <p14:creationId xmlns:p14="http://schemas.microsoft.com/office/powerpoint/2010/main" val="41955281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5289</TotalTime>
  <Words>4158</Words>
  <Application>Microsoft Macintosh PowerPoint</Application>
  <PresentationFormat>On-screen Show (4:3)</PresentationFormat>
  <Paragraphs>246</Paragraphs>
  <Slides>73</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73</vt:i4>
      </vt:variant>
    </vt:vector>
  </HeadingPairs>
  <TitlesOfParts>
    <vt:vector size="78" baseType="lpstr">
      <vt:lpstr>Arial</vt:lpstr>
      <vt:lpstr>Calibri</vt:lpstr>
      <vt:lpstr>Symbol</vt:lpstr>
      <vt:lpstr>Wingdings</vt:lpstr>
      <vt:lpstr>Office Theme</vt:lpstr>
      <vt:lpstr>IID 209 Lecture #13:  Colon Cancer &amp; the Microbiome   </vt:lpstr>
      <vt:lpstr>Cancer and the Microbiota</vt:lpstr>
      <vt:lpstr>Cancers by Type in U.S.</vt:lpstr>
      <vt:lpstr>Cancer is a Genetic Disease</vt:lpstr>
      <vt:lpstr>So what causes those human cancer mutations</vt:lpstr>
      <vt:lpstr>Cancer is a Complex Genetic Disease </vt:lpstr>
      <vt:lpstr>Cell Intrinsic and Extrinsic Hallmarks of Cancers</vt:lpstr>
      <vt:lpstr>PowerPoint Presentation</vt:lpstr>
      <vt:lpstr>PowerPoint Presentation</vt:lpstr>
      <vt:lpstr>A framework to keep in mind</vt:lpstr>
      <vt:lpstr>What other cancers in humans are associated with bacteria? </vt:lpstr>
      <vt:lpstr>What about ‘mouse’ cancers?</vt:lpstr>
      <vt:lpstr>Cancer and the Gut Microbiota </vt:lpstr>
      <vt:lpstr>REDUCTIONIST APPROACHES:  Five bacteria to consider and counting….</vt:lpstr>
      <vt:lpstr>PowerPoint Presentation</vt:lpstr>
      <vt:lpstr>DNA Damage</vt:lpstr>
      <vt:lpstr>E. coli expressing a pathogenicity island including a toxin called colibactin enhance tumorigenesis</vt:lpstr>
      <vt:lpstr>Enterotoxigenic Bacteroides fragilis induces colitis (with persistently elevated mucosal Il-17) and enhances colonic tumor number in APC/Min+ mice</vt:lpstr>
      <vt:lpstr>Bft and carcinogenesis</vt:lpstr>
      <vt:lpstr>PowerPoint Presentation</vt:lpstr>
      <vt:lpstr>PowerPoint Presentation</vt:lpstr>
      <vt:lpstr>PowerPoint Presentation</vt:lpstr>
      <vt:lpstr>Fusobacterium nucleatum</vt:lpstr>
      <vt:lpstr>Does a Fusobacterium-colorectal (CRC) association explain long standing observations about Streptococcus gallolyticus (bovis) and CRC</vt:lpstr>
      <vt:lpstr>PowerPoint Presentation</vt:lpstr>
      <vt:lpstr>16S rRNA gene sequencing</vt:lpstr>
      <vt:lpstr>LEfSe analysis of a 16S rRNA metagenomic survey of 95 tumor-normal pairs demonstrates an enrichment of Fusobacterium in tumor tissue</vt:lpstr>
      <vt:lpstr>Fusobacterium nucleatum are specifically enriched and some patient’s tumors are dominated by fusobacterium</vt:lpstr>
      <vt:lpstr>PowerPoint Presentation</vt:lpstr>
      <vt:lpstr>PowerPoint Presentation</vt:lpstr>
      <vt:lpstr>Fusobacterium is enriched in adenoma  versus adjacent normal tissue </vt:lpstr>
      <vt:lpstr>Fusobacterium is detected at a higher abundance in stool from CRC and adenoma cases than from healthy controls </vt:lpstr>
      <vt:lpstr>Approaching causality using mouse models</vt:lpstr>
      <vt:lpstr>Fusobacterium nucleatum promotes intestinal tumorigenesis</vt:lpstr>
      <vt:lpstr>F. nucleatum is enriched in tumor tissues of ApcMin/+ mice</vt:lpstr>
      <vt:lpstr>F. nucleatum promotes intestinal tumorigenesis</vt:lpstr>
      <vt:lpstr>The tumor microenvironment is host to a diversity of immune cells that promote tumor growth and spread</vt:lpstr>
      <vt:lpstr> F. nucleatum selectively expands myeloid-derived immune cells </vt:lpstr>
      <vt:lpstr> F. nucleatum selectively expands myeloid-derived immune cells </vt:lpstr>
      <vt:lpstr> F. nucleatum selectively expands myeloid-derived immune cells </vt:lpstr>
      <vt:lpstr>Many myeloid cell subsets promote the hallmarks of carcinogenesis</vt:lpstr>
      <vt:lpstr>PowerPoint Presentation</vt:lpstr>
      <vt:lpstr>133 Colon Tumors</vt:lpstr>
      <vt:lpstr>There is a distinctive immune-inflammatory Fusobacterium-associated host gene expression signature in the human RNASeq colon cancer data</vt:lpstr>
      <vt:lpstr> A Fusobacterium-associated human colorectal cancer  gene signature </vt:lpstr>
      <vt:lpstr>PowerPoint Presentation</vt:lpstr>
      <vt:lpstr>Fusobacterium abundant colon cancers have an  increased level of NF-kb activation</vt:lpstr>
      <vt:lpstr>Fusobacterium induces a host expression profile shared between humans and mouse</vt:lpstr>
      <vt:lpstr>Bacteria and Cancer ‘Live and Let Live’ Hypothesis</vt:lpstr>
      <vt:lpstr>F. nucleatum clinical tumor isolates differ in their ability to suppress NK-cytotoxicity</vt:lpstr>
      <vt:lpstr>Screening of a library of F. nucleatum 23726 identified two clones that did not impair NK cytotoxicity</vt:lpstr>
      <vt:lpstr>Sequencing of the F. nucleatum clones identified fap2, an adhesin, as the disrupted gene and numerous NK cell clone studies identified TIGIT as fap2’s binding partner</vt:lpstr>
      <vt:lpstr>TIGIT is expressed in human colon tumors and expressed on human colon cancer tumor infiltrating lymphocytes</vt:lpstr>
      <vt:lpstr>PowerPoint Presentation</vt:lpstr>
      <vt:lpstr>PowerPoint Presentation</vt:lpstr>
      <vt:lpstr>The many CRC microbiome configurations</vt:lpstr>
      <vt:lpstr>What studies need to be carried out for cancer microbiome studies</vt:lpstr>
      <vt:lpstr>The Gut Microbiota and Cancer  leveraging the microbiome for cancer care</vt:lpstr>
      <vt:lpstr>PowerPoint Presentation</vt:lpstr>
      <vt:lpstr>Bacteria as ‘facilitators’ of cancer therapy efficacy</vt:lpstr>
      <vt:lpstr>Checkpoint…what?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Harvard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Wendy S. Garrett</dc:creator>
  <cp:lastModifiedBy>Garrett, Wendy</cp:lastModifiedBy>
  <cp:revision>67</cp:revision>
  <dcterms:created xsi:type="dcterms:W3CDTF">2016-03-16T14:09:09Z</dcterms:created>
  <dcterms:modified xsi:type="dcterms:W3CDTF">2019-05-06T21:01:06Z</dcterms:modified>
</cp:coreProperties>
</file>