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4" r:id="rId1"/>
  </p:sldMasterIdLst>
  <p:notesMasterIdLst>
    <p:notesMasterId r:id="rId62"/>
  </p:notesMasterIdLst>
  <p:sldIdLst>
    <p:sldId id="256" r:id="rId2"/>
    <p:sldId id="295" r:id="rId3"/>
    <p:sldId id="305" r:id="rId4"/>
    <p:sldId id="294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23" r:id="rId28"/>
    <p:sldId id="319" r:id="rId29"/>
    <p:sldId id="354" r:id="rId30"/>
    <p:sldId id="324" r:id="rId31"/>
    <p:sldId id="325" r:id="rId32"/>
    <p:sldId id="326" r:id="rId33"/>
    <p:sldId id="327" r:id="rId34"/>
    <p:sldId id="328" r:id="rId35"/>
    <p:sldId id="332" r:id="rId36"/>
    <p:sldId id="329" r:id="rId37"/>
    <p:sldId id="331" r:id="rId38"/>
    <p:sldId id="330" r:id="rId39"/>
    <p:sldId id="320" r:id="rId40"/>
    <p:sldId id="321" r:id="rId41"/>
    <p:sldId id="352" r:id="rId42"/>
    <p:sldId id="353" r:id="rId43"/>
    <p:sldId id="349" r:id="rId44"/>
    <p:sldId id="350" r:id="rId45"/>
    <p:sldId id="351" r:id="rId46"/>
    <p:sldId id="333" r:id="rId47"/>
    <p:sldId id="334" r:id="rId48"/>
    <p:sldId id="335" r:id="rId49"/>
    <p:sldId id="336" r:id="rId50"/>
    <p:sldId id="337" r:id="rId51"/>
    <p:sldId id="338" r:id="rId52"/>
    <p:sldId id="339" r:id="rId53"/>
    <p:sldId id="340" r:id="rId54"/>
    <p:sldId id="341" r:id="rId55"/>
    <p:sldId id="342" r:id="rId56"/>
    <p:sldId id="343" r:id="rId57"/>
    <p:sldId id="344" r:id="rId58"/>
    <p:sldId id="345" r:id="rId59"/>
    <p:sldId id="355" r:id="rId60"/>
    <p:sldId id="266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/>
    <p:restoredTop sz="93088"/>
  </p:normalViewPr>
  <p:slideViewPr>
    <p:cSldViewPr snapToGrid="0" snapToObjects="1">
      <p:cViewPr varScale="1">
        <p:scale>
          <a:sx n="109" d="100"/>
          <a:sy n="109" d="100"/>
        </p:scale>
        <p:origin x="68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78786-9B84-E947-8820-7E1CB9ABDCEA}" type="datetimeFigureOut">
              <a:rPr lang="en-US" smtClean="0"/>
              <a:t>1/21/19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5D2-6E04-3648-AD61-524203FBD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6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1/21/19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1/21/19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1/21/19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1/21/19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1/21/19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1/21/19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6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uttenhower.sph.harvard.edu/bst28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anvas.harvard.edu/courses/55671/quizzes/125180" TargetMode="External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ejes.ca/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hyperlink" Target="https://canvas.harvard.edu/courses/55671/quizzes/125181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banana-slug.soe.ucsc.edu/bioinformatic_tools:quake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Sequence assembly, annotation, and analysis.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Curtis Huttenhower (</a:t>
            </a:r>
            <a:r>
              <a:rPr lang="en-US" dirty="0" err="1"/>
              <a:t>chuttenh@hsph.harvard.edu</a:t>
            </a:r>
            <a:r>
              <a:rPr lang="en-US" dirty="0"/>
              <a:t>)</a:t>
            </a:r>
          </a:p>
          <a:p>
            <a:r>
              <a:rPr lang="en-US" dirty="0"/>
              <a:t>Eric </a:t>
            </a:r>
            <a:r>
              <a:rPr lang="en-US" dirty="0" err="1"/>
              <a:t>Franzosa</a:t>
            </a:r>
            <a:r>
              <a:rPr lang="en-US" dirty="0"/>
              <a:t> (</a:t>
            </a:r>
            <a:r>
              <a:rPr lang="en-US" dirty="0" err="1"/>
              <a:t>franzosa@hsph.harvard.edu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http://huttenhower.sph.harvard.edu/bst281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37680" y="5370790"/>
            <a:ext cx="27166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 elements courtesy of:</a:t>
            </a:r>
          </a:p>
          <a:p>
            <a:pPr algn="ctr"/>
            <a:r>
              <a:rPr lang="en-US" b="1" dirty="0"/>
              <a:t>Oliver Hofmann</a:t>
            </a:r>
          </a:p>
          <a:p>
            <a:pPr algn="ctr"/>
            <a:r>
              <a:rPr lang="en-US" b="1" dirty="0"/>
              <a:t>Cathy Ball</a:t>
            </a:r>
          </a:p>
          <a:p>
            <a:pPr algn="ctr"/>
            <a:r>
              <a:rPr lang="en-US" b="1" dirty="0"/>
              <a:t>Michelle </a:t>
            </a:r>
            <a:r>
              <a:rPr lang="en-US" b="1" dirty="0" err="1"/>
              <a:t>Giglio</a:t>
            </a:r>
            <a:endParaRPr lang="en-US" b="1" dirty="0"/>
          </a:p>
          <a:p>
            <a:pPr algn="ctr"/>
            <a:r>
              <a:rPr lang="en-US" b="1" dirty="0" err="1"/>
              <a:t>Istvan</a:t>
            </a:r>
            <a:r>
              <a:rPr lang="en-US" b="1" dirty="0"/>
              <a:t> Albert</a:t>
            </a:r>
          </a:p>
        </p:txBody>
      </p:sp>
    </p:spTree>
    <p:extLst>
      <p:ext uri="{BB962C8B-B14F-4D97-AF65-F5344CB8AC3E}">
        <p14:creationId xmlns:p14="http://schemas.microsoft.com/office/powerpoint/2010/main" val="1607012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Toolkit #3: FASTX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18453" r="14985" b="15848"/>
          <a:stretch/>
        </p:blipFill>
        <p:spPr bwMode="auto">
          <a:xfrm>
            <a:off x="1890486" y="883920"/>
            <a:ext cx="8411029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0902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Toolkit #3: FASTX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" t="18045" r="3089" b="14469"/>
          <a:stretch/>
        </p:blipFill>
        <p:spPr bwMode="auto">
          <a:xfrm>
            <a:off x="964316" y="883920"/>
            <a:ext cx="10263369" cy="56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55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9"/>
          <a:stretch/>
        </p:blipFill>
        <p:spPr bwMode="auto">
          <a:xfrm>
            <a:off x="4551431" y="1889760"/>
            <a:ext cx="7569670" cy="496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Toolkit #3: FASTX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t="50928" r="55726" b="6967"/>
          <a:stretch/>
        </p:blipFill>
        <p:spPr bwMode="auto">
          <a:xfrm>
            <a:off x="112273" y="1021080"/>
            <a:ext cx="4160520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664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Toolkit #4: </a:t>
            </a:r>
            <a:r>
              <a:rPr lang="en-US" dirty="0" err="1"/>
              <a:t>Trimmomatic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" y="946821"/>
            <a:ext cx="10332720" cy="572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6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C:\Users\eblis\Desktop\F1.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40" y="122033"/>
            <a:ext cx="7855000" cy="6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19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Assembly: the basics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68681" y="1584960"/>
            <a:ext cx="3352799" cy="4431983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lIns="182880" tIns="182880" rIns="182880" bIns="182880" rtlCol="0">
            <a:spAutoFit/>
          </a:bodyPr>
          <a:lstStyle/>
          <a:p>
            <a:pPr algn="just"/>
            <a:r>
              <a:rPr lang="en-US" sz="2400" dirty="0"/>
              <a:t>In a hole in the ground there lived a hobbit. Not a nasty, dirty, wet hole, filled with the ends of worms and an oozy smell, nor yet a dry, bare, sandy hole with nothing in it to sit down on or to eat: it was a hobbit-hole, and that means comfort.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84520" y="121920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a hole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61960" y="2743200"/>
            <a:ext cx="1456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the ground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80809" y="2558534"/>
            <a:ext cx="1352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 lived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26318" y="4431369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hobbit. Not 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29800" y="1358672"/>
            <a:ext cx="1664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nasty, dirty, wet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39552" y="1866270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hole, filled with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84520" y="4431369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ends of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431953" y="3616285"/>
            <a:ext cx="1516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worms and an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41229" y="1640562"/>
            <a:ext cx="1601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oozy smell, nor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46973" y="3684508"/>
            <a:ext cx="1000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yet a dry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139839" y="5266098"/>
            <a:ext cx="1733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bare, sandy hole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12336" y="5586037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nothing in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44567" y="3305820"/>
            <a:ext cx="836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 to sit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97530" y="2422047"/>
            <a:ext cx="126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 on or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50307" y="4616035"/>
            <a:ext cx="980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eat: it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04852" y="5962820"/>
            <a:ext cx="1914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was a hobbit-hole,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386661" y="5962820"/>
            <a:ext cx="1650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that means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36802" y="978252"/>
            <a:ext cx="988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comfort.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51984" y="2009894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hole in the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061251" y="3358685"/>
            <a:ext cx="1352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 lived 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34084" y="3197822"/>
            <a:ext cx="1290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a nasty,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354249" y="5174032"/>
            <a:ext cx="1581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wet hole, filled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950106" y="503446"/>
            <a:ext cx="1570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ends of worms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10661" y="611019"/>
            <a:ext cx="151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oozy smell,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066917" y="4220407"/>
            <a:ext cx="1042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yet a dry,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196913" y="5030868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sandy hole with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516396" y="6304678"/>
            <a:ext cx="79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it to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529587" y="5732029"/>
            <a:ext cx="126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 on or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299285" y="6457718"/>
            <a:ext cx="1146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eat: it was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872615" y="2925736"/>
            <a:ext cx="2179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hobbit-hole, and that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864791" y="255904"/>
            <a:ext cx="1663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means comfort.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404701" y="1887669"/>
            <a:ext cx="1570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ends of worms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139839" y="4733071"/>
            <a:ext cx="1236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sit down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11837" y="3851075"/>
            <a:ext cx="1017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nor yet a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4513365" y="2594622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sandy hole with</a:t>
            </a:r>
          </a:p>
        </p:txBody>
      </p:sp>
    </p:spTree>
    <p:extLst>
      <p:ext uri="{BB962C8B-B14F-4D97-AF65-F5344CB8AC3E}">
        <p14:creationId xmlns:p14="http://schemas.microsoft.com/office/powerpoint/2010/main" val="42329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Assembly: the basics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16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" y="149693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a hole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40786" y="2206855"/>
            <a:ext cx="1456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the ground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29581" y="1453714"/>
            <a:ext cx="1352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 lived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31012" y="1446540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hobbit. Not 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96810" y="1440836"/>
            <a:ext cx="1664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nasty, dirty, wet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83241" y="1484590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hole, filled with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60885" y="1464407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ends of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161395" y="1453265"/>
            <a:ext cx="1516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worms and an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7903" y="3696064"/>
            <a:ext cx="1601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oozy smell, nor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36546" y="3669369"/>
            <a:ext cx="1042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yet a dry,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01434" y="3323774"/>
            <a:ext cx="1733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bare, sandy hole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34794" y="3362941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nothing in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11592" y="3349939"/>
            <a:ext cx="836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 to sit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48231" y="3349939"/>
            <a:ext cx="126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 on or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70547" y="3351115"/>
            <a:ext cx="980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eat: it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051008" y="3401182"/>
            <a:ext cx="1914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was a hobbit-hole,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37817" y="5183554"/>
            <a:ext cx="1650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that means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54355" y="5190606"/>
            <a:ext cx="988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comfort.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7903" y="1873473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hole in the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29581" y="1821887"/>
            <a:ext cx="1352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 lived 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65237" y="1840208"/>
            <a:ext cx="1290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a nasty,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39395" y="1873473"/>
            <a:ext cx="1581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wet hole, filled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12122" y="1841946"/>
            <a:ext cx="1570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ends of worms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30832" y="3377785"/>
            <a:ext cx="151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oozy smell,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536546" y="3323774"/>
            <a:ext cx="1042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yet a dry,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283797" y="3693106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sandy hole with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664222" y="3699688"/>
            <a:ext cx="79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it to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855478" y="3669369"/>
            <a:ext cx="126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 on or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435200" y="3728654"/>
            <a:ext cx="1146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eat: it was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83857" y="4821274"/>
            <a:ext cx="2179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hobbit-hole, and that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33772" y="4821274"/>
            <a:ext cx="1663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means comfort.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533772" y="1203960"/>
            <a:ext cx="195809" cy="1372227"/>
          </a:xfrm>
          <a:prstGeom prst="line">
            <a:avLst/>
          </a:prstGeom>
          <a:ln w="1270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052750" y="1203960"/>
            <a:ext cx="195809" cy="1372227"/>
          </a:xfrm>
          <a:prstGeom prst="line">
            <a:avLst/>
          </a:prstGeom>
          <a:ln w="1270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845858" y="1124054"/>
            <a:ext cx="195809" cy="1372227"/>
          </a:xfrm>
          <a:prstGeom prst="line">
            <a:avLst/>
          </a:prstGeom>
          <a:ln w="1270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581846" y="3002605"/>
            <a:ext cx="195809" cy="1372227"/>
          </a:xfrm>
          <a:prstGeom prst="line">
            <a:avLst/>
          </a:prstGeom>
          <a:ln w="1270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9019938" y="3113623"/>
            <a:ext cx="195809" cy="1372227"/>
          </a:xfrm>
          <a:prstGeom prst="line">
            <a:avLst/>
          </a:prstGeom>
          <a:ln w="1270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9317133" y="1413631"/>
            <a:ext cx="1779212" cy="1507601"/>
          </a:xfrm>
          <a:prstGeom prst="ellipse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447289" y="2162111"/>
            <a:ext cx="1570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ends of worms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433275" y="3987623"/>
            <a:ext cx="1236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sit down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990921" y="4034079"/>
            <a:ext cx="1017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nor yet a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4283797" y="4072736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sandy hole with</a:t>
            </a:r>
          </a:p>
        </p:txBody>
      </p:sp>
      <p:sp>
        <p:nvSpPr>
          <p:cNvPr id="54" name="Oval 53"/>
          <p:cNvSpPr/>
          <p:nvPr/>
        </p:nvSpPr>
        <p:spPr>
          <a:xfrm>
            <a:off x="4227913" y="3318070"/>
            <a:ext cx="1779212" cy="1507601"/>
          </a:xfrm>
          <a:prstGeom prst="ellipse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2505273" y="1047362"/>
            <a:ext cx="1779212" cy="1507601"/>
          </a:xfrm>
          <a:prstGeom prst="ellipse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1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4" grpId="0" animBg="1"/>
      <p:bldP spid="5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Assembly: the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5000"/>
              </a:lnSpc>
            </a:pPr>
            <a:r>
              <a:rPr lang="en-US" dirty="0"/>
              <a:t>How to make a computer do this?</a:t>
            </a:r>
          </a:p>
          <a:p>
            <a:pPr>
              <a:lnSpc>
                <a:spcPct val="105000"/>
              </a:lnSpc>
            </a:pPr>
            <a:r>
              <a:rPr lang="en-US" dirty="0"/>
              <a:t>Start with “short” reads.</a:t>
            </a:r>
          </a:p>
          <a:p>
            <a:pPr>
              <a:lnSpc>
                <a:spcPct val="105000"/>
              </a:lnSpc>
            </a:pPr>
            <a:r>
              <a:rPr lang="en-US" dirty="0"/>
              <a:t>Turn each read into even shorter k-</a:t>
            </a:r>
            <a:r>
              <a:rPr lang="en-US" dirty="0" err="1"/>
              <a:t>mers</a:t>
            </a:r>
            <a:r>
              <a:rPr lang="en-US" dirty="0"/>
              <a:t>.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e.g. For k=3, ACGTTACGA = ACG, CGT, GTT, TTA, TAC, ACG, CGA</a:t>
            </a:r>
          </a:p>
          <a:p>
            <a:pPr>
              <a:lnSpc>
                <a:spcPct val="105000"/>
              </a:lnSpc>
            </a:pPr>
            <a:r>
              <a:rPr lang="en-US" dirty="0"/>
              <a:t>Build a graph of all overlapping k-</a:t>
            </a:r>
            <a:r>
              <a:rPr lang="en-US" dirty="0" err="1"/>
              <a:t>mers</a:t>
            </a:r>
            <a:r>
              <a:rPr lang="en-US" dirty="0"/>
              <a:t>.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e.g. ACG -&gt; CGT and CGA</a:t>
            </a:r>
          </a:p>
          <a:p>
            <a:pPr>
              <a:lnSpc>
                <a:spcPct val="105000"/>
              </a:lnSpc>
            </a:pPr>
            <a:r>
              <a:rPr lang="en-US" dirty="0"/>
              <a:t>Count how often each path occurs.</a:t>
            </a:r>
          </a:p>
          <a:p>
            <a:pPr>
              <a:lnSpc>
                <a:spcPct val="105000"/>
              </a:lnSpc>
            </a:pPr>
            <a:r>
              <a:rPr lang="en-US" dirty="0"/>
              <a:t>Simplify linear stretches.</a:t>
            </a:r>
          </a:p>
          <a:p>
            <a:pPr>
              <a:lnSpc>
                <a:spcPct val="105000"/>
              </a:lnSpc>
            </a:pPr>
            <a:r>
              <a:rPr lang="en-US" dirty="0"/>
              <a:t>Remove orphan tips and small bubbles: they are errors.</a:t>
            </a:r>
          </a:p>
          <a:p>
            <a:pPr>
              <a:lnSpc>
                <a:spcPct val="105000"/>
              </a:lnSpc>
            </a:pPr>
            <a:r>
              <a:rPr lang="en-US" dirty="0"/>
              <a:t>Resolve large cyclical regions: they are ambiguous repeats.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1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Assembly: short reads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487904" y="1097280"/>
            <a:ext cx="7214606" cy="4154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46" tIns="45675" rIns="91346" bIns="4567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>
                <a:solidFill>
                  <a:prstClr val="black"/>
                </a:solidFill>
              </a:rPr>
              <a:t>TAGTCGAGGCTTTAGATCCGATGAGGCTTTAGAGACAG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490249" y="2136776"/>
            <a:ext cx="5230537" cy="403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6" tIns="45675" rIns="91346" bIns="4567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AGTCGAG     CTTTAGA   CGATGAG       CTTTAGA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  GTCGGG    TTAGATC    ATGAGGC    GAGACAG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GAGGCT</a:t>
            </a:r>
            <a:r>
              <a:rPr lang="en-US" sz="1600" dirty="0">
                <a:solidFill>
                  <a:srgbClr val="FF0000"/>
                </a:solidFill>
              </a:rPr>
              <a:t>C</a:t>
            </a:r>
            <a:r>
              <a:rPr lang="en-US" sz="1600" dirty="0">
                <a:solidFill>
                  <a:prstClr val="black"/>
                </a:solidFill>
              </a:rPr>
              <a:t>      ATCCGAT    AGGCTTT    GAGACAG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    AGTCGAG   TAGATCC    ATGAGGC     TAGAGA</a:t>
            </a:r>
            <a:r>
              <a:rPr lang="en-US" sz="1600" dirty="0">
                <a:solidFill>
                  <a:srgbClr val="FF0000"/>
                </a:solidFill>
              </a:rPr>
              <a:t>A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TAGTCGA   CTTTAGA     CCGATGA     TTAGAGA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CGAGGCT     AGATCCG   TGAGGCT    AGAGACA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   TAGTCGA   GCTTTAG    TCCGATG      GCT</a:t>
            </a:r>
            <a:r>
              <a:rPr lang="en-US" sz="1600" dirty="0">
                <a:solidFill>
                  <a:srgbClr val="FF0000"/>
                </a:solidFill>
              </a:rPr>
              <a:t>C</a:t>
            </a:r>
            <a:r>
              <a:rPr lang="en-US" sz="1600" dirty="0">
                <a:solidFill>
                  <a:prstClr val="black"/>
                </a:solidFill>
              </a:rPr>
              <a:t>TAG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 TCGA</a:t>
            </a:r>
            <a:r>
              <a:rPr lang="en-US" sz="1600" dirty="0">
                <a:solidFill>
                  <a:srgbClr val="FF0000"/>
                </a:solidFill>
              </a:rPr>
              <a:t>C</a:t>
            </a:r>
            <a:r>
              <a:rPr lang="en-US" sz="1600" dirty="0">
                <a:solidFill>
                  <a:prstClr val="black"/>
                </a:solidFill>
              </a:rPr>
              <a:t>GC    GATCCGA     GAGGCTT   AGAGACA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    TAGTCGA   TTAGATC    GATGAGG      TTTAGAG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GTCGAGG    T</a:t>
            </a:r>
            <a:r>
              <a:rPr lang="en-US" sz="1600" dirty="0">
                <a:solidFill>
                  <a:srgbClr val="FF0000"/>
                </a:solidFill>
              </a:rPr>
              <a:t>C</a:t>
            </a:r>
            <a:r>
              <a:rPr lang="en-US" sz="1600" dirty="0">
                <a:solidFill>
                  <a:prstClr val="black"/>
                </a:solidFill>
              </a:rPr>
              <a:t>TAGAT       ATGAGGC       TAGAGAC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  AGGCTTT    ATCCGAT    AGGCTTT        GAGACAG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AGTCGAG      TTAGAT</a:t>
            </a:r>
            <a:r>
              <a:rPr lang="en-US" sz="1600" dirty="0">
                <a:solidFill>
                  <a:srgbClr val="FF0000"/>
                </a:solidFill>
              </a:rPr>
              <a:t>T</a:t>
            </a:r>
            <a:r>
              <a:rPr lang="en-US" sz="1600" dirty="0">
                <a:solidFill>
                  <a:prstClr val="black"/>
                </a:solidFill>
              </a:rPr>
              <a:t>      ATGAGGC    AGAGACA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 GGCTTTA          TCCGATG           TTTAGAG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CGAGGCT   TAGATCC    TGAGGCT      GAGACAG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 AGTCGAG   TTTAGATC     ATGAGGC      TTAGAGA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GAGGCTT   GATCCGA     GAGGCTT      GAGACAG</a:t>
            </a:r>
          </a:p>
        </p:txBody>
      </p:sp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6093118" y="1513206"/>
            <a:ext cx="1648270" cy="581716"/>
            <a:chOff x="4572794" y="644892"/>
            <a:chExt cx="1648301" cy="581881"/>
          </a:xfrm>
        </p:grpSpPr>
        <p:cxnSp>
          <p:nvCxnSpPr>
            <p:cNvPr id="9" name="Straight Connector 8"/>
            <p:cNvCxnSpPr>
              <a:cxnSpLocks noChangeShapeType="1"/>
            </p:cNvCxnSpPr>
            <p:nvPr/>
          </p:nvCxnSpPr>
          <p:spPr bwMode="auto">
            <a:xfrm>
              <a:off x="4572794" y="644892"/>
              <a:ext cx="0" cy="55959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4648200" y="764977"/>
              <a:ext cx="1572895" cy="461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346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>
                  <a:solidFill>
                    <a:prstClr val="black"/>
                  </a:solidFill>
                </a:rPr>
                <a:t>Sequence</a:t>
              </a:r>
            </a:p>
          </p:txBody>
        </p:sp>
      </p:grp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5043137" y="6169005"/>
            <a:ext cx="2090637" cy="678622"/>
            <a:chOff x="3538610" y="5482650"/>
            <a:chExt cx="2091134" cy="678814"/>
          </a:xfrm>
        </p:grpSpPr>
        <p:cxnSp>
          <p:nvCxnSpPr>
            <p:cNvPr id="12" name="Straight Connector 11"/>
            <p:cNvCxnSpPr>
              <a:cxnSpLocks noChangeShapeType="1"/>
            </p:cNvCxnSpPr>
            <p:nvPr/>
          </p:nvCxnSpPr>
          <p:spPr bwMode="auto">
            <a:xfrm flipH="1">
              <a:off x="4572397" y="5482650"/>
              <a:ext cx="1" cy="2928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TextBox 12"/>
            <p:cNvSpPr txBox="1">
              <a:spLocks noChangeArrowheads="1"/>
            </p:cNvSpPr>
            <p:nvPr/>
          </p:nvSpPr>
          <p:spPr bwMode="auto">
            <a:xfrm>
              <a:off x="3538610" y="5699671"/>
              <a:ext cx="2091134" cy="461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346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</a:rPr>
                <a:t>k-</a:t>
              </a:r>
              <a:r>
                <a:rPr lang="en-US" dirty="0" err="1">
                  <a:solidFill>
                    <a:prstClr val="black"/>
                  </a:solidFill>
                </a:rPr>
                <a:t>mers</a:t>
              </a:r>
              <a:r>
                <a:rPr lang="en-US" dirty="0">
                  <a:solidFill>
                    <a:prstClr val="black"/>
                  </a:solidFill>
                </a:rPr>
                <a:t> (k = 4)</a:t>
              </a:r>
            </a:p>
          </p:txBody>
        </p: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489491" y="1097280"/>
            <a:ext cx="7214606" cy="4154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46" tIns="45675" rIns="91346" bIns="4567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>
                <a:solidFill>
                  <a:prstClr val="black"/>
                </a:solidFill>
              </a:rPr>
              <a:t>TAGTC</a:t>
            </a:r>
            <a:r>
              <a:rPr lang="en-US" sz="2100">
                <a:solidFill>
                  <a:srgbClr val="1818FF"/>
                </a:solidFill>
              </a:rPr>
              <a:t>GAGGCTTTAGA</a:t>
            </a:r>
            <a:r>
              <a:rPr lang="en-US" sz="2100">
                <a:solidFill>
                  <a:prstClr val="black"/>
                </a:solidFill>
              </a:rPr>
              <a:t>TCCGAT</a:t>
            </a:r>
            <a:r>
              <a:rPr lang="en-US" sz="2100">
                <a:solidFill>
                  <a:srgbClr val="1818FF"/>
                </a:solidFill>
              </a:rPr>
              <a:t>GAGGCTTTAGA</a:t>
            </a:r>
            <a:r>
              <a:rPr lang="en-US" sz="2100">
                <a:solidFill>
                  <a:prstClr val="black"/>
                </a:solidFill>
              </a:rPr>
              <a:t>GACAG</a:t>
            </a:r>
          </a:p>
        </p:txBody>
      </p:sp>
    </p:spTree>
    <p:extLst>
      <p:ext uri="{BB962C8B-B14F-4D97-AF65-F5344CB8AC3E}">
        <p14:creationId xmlns:p14="http://schemas.microsoft.com/office/powerpoint/2010/main" val="1844485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Assembly: k-</a:t>
            </a:r>
            <a:r>
              <a:rPr lang="en-US" dirty="0" err="1"/>
              <a:t>mer</a:t>
            </a:r>
            <a:r>
              <a:rPr lang="en-US" dirty="0"/>
              <a:t> graph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19</a:t>
            </a:fld>
            <a:endParaRPr lang="en-US"/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1" y="1676400"/>
            <a:ext cx="12119238" cy="4629590"/>
          </a:xfrm>
          <a:prstGeom prst="rect">
            <a:avLst/>
          </a:prstGeom>
        </p:spPr>
      </p:pic>
      <p:sp>
        <p:nvSpPr>
          <p:cNvPr id="105" name="TextBox 104"/>
          <p:cNvSpPr txBox="1"/>
          <p:nvPr/>
        </p:nvSpPr>
        <p:spPr>
          <a:xfrm>
            <a:off x="6850095" y="6089260"/>
            <a:ext cx="4720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This is called a </a:t>
            </a:r>
            <a:r>
              <a:rPr lang="en-US" sz="2800" b="1" u="sng" dirty="0"/>
              <a:t>de </a:t>
            </a:r>
            <a:r>
              <a:rPr lang="en-US" sz="2800" b="1" u="sng" dirty="0" err="1"/>
              <a:t>Bruijn</a:t>
            </a:r>
            <a:r>
              <a:rPr lang="en-US" sz="2800" b="1" u="sng" dirty="0"/>
              <a:t> graph</a:t>
            </a:r>
            <a:r>
              <a:rPr lang="en-US" sz="2800" dirty="0"/>
              <a:t>.</a:t>
            </a:r>
          </a:p>
        </p:txBody>
      </p:sp>
      <p:sp>
        <p:nvSpPr>
          <p:cNvPr id="108" name="TextBox 107"/>
          <p:cNvSpPr txBox="1">
            <a:spLocks noChangeArrowheads="1"/>
          </p:cNvSpPr>
          <p:nvPr/>
        </p:nvSpPr>
        <p:spPr bwMode="auto">
          <a:xfrm>
            <a:off x="4973611" y="1005840"/>
            <a:ext cx="7214606" cy="4154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46" tIns="45675" rIns="91346" bIns="4567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>
                <a:solidFill>
                  <a:prstClr val="black"/>
                </a:solidFill>
              </a:rPr>
              <a:t>TAGTC</a:t>
            </a:r>
            <a:r>
              <a:rPr lang="en-US" sz="2100">
                <a:solidFill>
                  <a:srgbClr val="1818FF"/>
                </a:solidFill>
              </a:rPr>
              <a:t>GAGGCTTTAGA</a:t>
            </a:r>
            <a:r>
              <a:rPr lang="en-US" sz="2100">
                <a:solidFill>
                  <a:prstClr val="black"/>
                </a:solidFill>
              </a:rPr>
              <a:t>TCCGAT</a:t>
            </a:r>
            <a:r>
              <a:rPr lang="en-US" sz="2100">
                <a:solidFill>
                  <a:srgbClr val="1818FF"/>
                </a:solidFill>
              </a:rPr>
              <a:t>GAGGCTTTAGA</a:t>
            </a:r>
            <a:r>
              <a:rPr lang="en-US" sz="2100">
                <a:solidFill>
                  <a:prstClr val="black"/>
                </a:solidFill>
              </a:rPr>
              <a:t>GACAG</a:t>
            </a:r>
          </a:p>
        </p:txBody>
      </p:sp>
    </p:spTree>
    <p:extLst>
      <p:ext uri="{BB962C8B-B14F-4D97-AF65-F5344CB8AC3E}">
        <p14:creationId xmlns:p14="http://schemas.microsoft.com/office/powerpoint/2010/main" val="906439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 you have some sequences </a:t>
            </a:r>
            <a:r>
              <a:rPr lang="mr-IN" dirty="0"/>
              <a:t>–</a:t>
            </a:r>
            <a:r>
              <a:rPr lang="en-US" dirty="0"/>
              <a:t> now what?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</a:t>
            </a:fld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2037806" y="1095655"/>
            <a:ext cx="8828314" cy="5575777"/>
            <a:chOff x="1230086" y="685800"/>
            <a:chExt cx="7239000" cy="4572000"/>
          </a:xfrm>
        </p:grpSpPr>
        <p:sp>
          <p:nvSpPr>
            <p:cNvPr id="6" name="AutoShape 1"/>
            <p:cNvSpPr>
              <a:spLocks/>
            </p:cNvSpPr>
            <p:nvPr/>
          </p:nvSpPr>
          <p:spPr bwMode="auto">
            <a:xfrm rot="5400000">
              <a:off x="3921579" y="1237706"/>
              <a:ext cx="489857" cy="261257"/>
            </a:xfrm>
            <a:prstGeom prst="rightArrow">
              <a:avLst>
                <a:gd name="adj1" fmla="val 32000"/>
                <a:gd name="adj2" fmla="val 91667"/>
              </a:avLst>
            </a:prstGeom>
            <a:solidFill>
              <a:srgbClr val="AEA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eaLnBrk="1" hangingPunct="1"/>
              <a:endParaRPr lang="en-US" sz="2400">
                <a:solidFill>
                  <a:srgbClr val="2D323E"/>
                </a:solidFill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7" name="AutoShape 2"/>
            <p:cNvSpPr>
              <a:spLocks/>
            </p:cNvSpPr>
            <p:nvPr/>
          </p:nvSpPr>
          <p:spPr bwMode="auto">
            <a:xfrm rot="5400000">
              <a:off x="3921579" y="2152106"/>
              <a:ext cx="489857" cy="261257"/>
            </a:xfrm>
            <a:prstGeom prst="rightArrow">
              <a:avLst>
                <a:gd name="adj1" fmla="val 32000"/>
                <a:gd name="adj2" fmla="val 91667"/>
              </a:avLst>
            </a:prstGeom>
            <a:solidFill>
              <a:srgbClr val="AEA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eaLnBrk="1" hangingPunct="1"/>
              <a:endParaRPr lang="en-US" sz="2400">
                <a:solidFill>
                  <a:srgbClr val="2D323E"/>
                </a:solidFill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8" name="AutoShape 3"/>
            <p:cNvSpPr>
              <a:spLocks/>
            </p:cNvSpPr>
            <p:nvPr/>
          </p:nvSpPr>
          <p:spPr bwMode="auto">
            <a:xfrm rot="5400000">
              <a:off x="3565073" y="3066506"/>
              <a:ext cx="489857" cy="261257"/>
            </a:xfrm>
            <a:prstGeom prst="rightArrow">
              <a:avLst>
                <a:gd name="adj1" fmla="val 32000"/>
                <a:gd name="adj2" fmla="val 91667"/>
              </a:avLst>
            </a:prstGeom>
            <a:solidFill>
              <a:srgbClr val="AEA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eaLnBrk="1" hangingPunct="1"/>
              <a:endParaRPr lang="en-US" sz="2400">
                <a:solidFill>
                  <a:srgbClr val="2D323E"/>
                </a:solidFill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9" name="AutoShape 4"/>
            <p:cNvSpPr>
              <a:spLocks/>
            </p:cNvSpPr>
            <p:nvPr/>
          </p:nvSpPr>
          <p:spPr bwMode="auto">
            <a:xfrm rot="5400000">
              <a:off x="2530931" y="3066506"/>
              <a:ext cx="489857" cy="261257"/>
            </a:xfrm>
            <a:prstGeom prst="rightArrow">
              <a:avLst>
                <a:gd name="adj1" fmla="val 32000"/>
                <a:gd name="adj2" fmla="val 91667"/>
              </a:avLst>
            </a:prstGeom>
            <a:solidFill>
              <a:srgbClr val="AEA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eaLnBrk="1" hangingPunct="1"/>
              <a:endParaRPr lang="en-US" sz="2400">
                <a:solidFill>
                  <a:srgbClr val="2D323E"/>
                </a:solidFill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10" name="AutoShape 5"/>
            <p:cNvSpPr>
              <a:spLocks/>
            </p:cNvSpPr>
            <p:nvPr/>
          </p:nvSpPr>
          <p:spPr bwMode="auto">
            <a:xfrm rot="1962186">
              <a:off x="5509454" y="3038336"/>
              <a:ext cx="1218850" cy="261257"/>
            </a:xfrm>
            <a:prstGeom prst="rightArrow">
              <a:avLst>
                <a:gd name="adj1" fmla="val 32000"/>
                <a:gd name="adj2" fmla="val 91667"/>
              </a:avLst>
            </a:prstGeom>
            <a:solidFill>
              <a:srgbClr val="AEA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eaLnBrk="1" hangingPunct="1"/>
              <a:endParaRPr lang="en-US" sz="2400">
                <a:solidFill>
                  <a:srgbClr val="2D323E"/>
                </a:solidFill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11" name="AutoShape 6"/>
            <p:cNvSpPr>
              <a:spLocks/>
            </p:cNvSpPr>
            <p:nvPr/>
          </p:nvSpPr>
          <p:spPr bwMode="auto">
            <a:xfrm rot="5400000">
              <a:off x="3565073" y="3980906"/>
              <a:ext cx="489857" cy="261257"/>
            </a:xfrm>
            <a:prstGeom prst="rightArrow">
              <a:avLst>
                <a:gd name="adj1" fmla="val 32000"/>
                <a:gd name="adj2" fmla="val 91667"/>
              </a:avLst>
            </a:prstGeom>
            <a:solidFill>
              <a:srgbClr val="AEA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eaLnBrk="1" hangingPunct="1"/>
              <a:endParaRPr lang="en-US" sz="2400">
                <a:solidFill>
                  <a:srgbClr val="2D323E"/>
                </a:solidFill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12" name="AutoShape 7"/>
            <p:cNvSpPr>
              <a:spLocks/>
            </p:cNvSpPr>
            <p:nvPr/>
          </p:nvSpPr>
          <p:spPr bwMode="auto">
            <a:xfrm rot="5400000">
              <a:off x="2857502" y="3980906"/>
              <a:ext cx="489857" cy="261257"/>
            </a:xfrm>
            <a:prstGeom prst="rightArrow">
              <a:avLst>
                <a:gd name="adj1" fmla="val 32000"/>
                <a:gd name="adj2" fmla="val 91667"/>
              </a:avLst>
            </a:prstGeom>
            <a:solidFill>
              <a:srgbClr val="AEA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eaLnBrk="1" hangingPunct="1"/>
              <a:endParaRPr lang="en-US" sz="2400">
                <a:solidFill>
                  <a:srgbClr val="2D323E"/>
                </a:solidFill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13" name="AutoShape 8"/>
            <p:cNvSpPr>
              <a:spLocks/>
            </p:cNvSpPr>
            <p:nvPr/>
          </p:nvSpPr>
          <p:spPr bwMode="auto">
            <a:xfrm rot="5400000">
              <a:off x="1986644" y="3980906"/>
              <a:ext cx="489857" cy="261257"/>
            </a:xfrm>
            <a:prstGeom prst="rightArrow">
              <a:avLst>
                <a:gd name="adj1" fmla="val 32000"/>
                <a:gd name="adj2" fmla="val 91667"/>
              </a:avLst>
            </a:prstGeom>
            <a:solidFill>
              <a:srgbClr val="AEA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eaLnBrk="1" hangingPunct="1"/>
              <a:endParaRPr lang="en-US" sz="2400">
                <a:solidFill>
                  <a:srgbClr val="2D323E"/>
                </a:solidFill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14" name="AutoShape 9"/>
            <p:cNvSpPr>
              <a:spLocks/>
            </p:cNvSpPr>
            <p:nvPr/>
          </p:nvSpPr>
          <p:spPr bwMode="auto">
            <a:xfrm rot="3978227">
              <a:off x="4810652" y="3380080"/>
              <a:ext cx="1130767" cy="261257"/>
            </a:xfrm>
            <a:prstGeom prst="rightArrow">
              <a:avLst>
                <a:gd name="adj1" fmla="val 32000"/>
                <a:gd name="adj2" fmla="val 91667"/>
              </a:avLst>
            </a:prstGeom>
            <a:solidFill>
              <a:srgbClr val="AEA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eaLnBrk="1" hangingPunct="1"/>
              <a:endParaRPr lang="en-US" sz="2400">
                <a:solidFill>
                  <a:srgbClr val="2D323E"/>
                </a:solidFill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15" name="AutoShape 11"/>
            <p:cNvSpPr>
              <a:spLocks/>
            </p:cNvSpPr>
            <p:nvPr/>
          </p:nvSpPr>
          <p:spPr bwMode="auto">
            <a:xfrm>
              <a:off x="2661557" y="685800"/>
              <a:ext cx="2950126" cy="437606"/>
            </a:xfrm>
            <a:prstGeom prst="roundRect">
              <a:avLst>
                <a:gd name="adj" fmla="val 22384"/>
              </a:avLst>
            </a:prstGeom>
            <a:solidFill>
              <a:srgbClr val="2C3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sz="2400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Biological samples</a:t>
              </a:r>
            </a:p>
          </p:txBody>
        </p:sp>
        <p:sp>
          <p:nvSpPr>
            <p:cNvPr id="16" name="AutoShape 12"/>
            <p:cNvSpPr>
              <a:spLocks/>
            </p:cNvSpPr>
            <p:nvPr/>
          </p:nvSpPr>
          <p:spPr bwMode="auto">
            <a:xfrm>
              <a:off x="2661557" y="1593668"/>
              <a:ext cx="2950126" cy="437606"/>
            </a:xfrm>
            <a:prstGeom prst="roundRect">
              <a:avLst>
                <a:gd name="adj" fmla="val 22384"/>
              </a:avLst>
            </a:prstGeom>
            <a:solidFill>
              <a:srgbClr val="2C3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sz="240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Sequence reads</a:t>
              </a:r>
            </a:p>
          </p:txBody>
        </p:sp>
        <p:sp>
          <p:nvSpPr>
            <p:cNvPr id="17" name="AutoShape 13"/>
            <p:cNvSpPr>
              <a:spLocks/>
            </p:cNvSpPr>
            <p:nvPr/>
          </p:nvSpPr>
          <p:spPr bwMode="auto">
            <a:xfrm>
              <a:off x="2661557" y="2547258"/>
              <a:ext cx="2950126" cy="437606"/>
            </a:xfrm>
            <a:prstGeom prst="roundRect">
              <a:avLst>
                <a:gd name="adj" fmla="val 22384"/>
              </a:avLst>
            </a:prstGeom>
            <a:solidFill>
              <a:srgbClr val="2C3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sz="240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Quality control</a:t>
              </a:r>
            </a:p>
          </p:txBody>
        </p:sp>
        <p:sp>
          <p:nvSpPr>
            <p:cNvPr id="18" name="AutoShape 14"/>
            <p:cNvSpPr>
              <a:spLocks/>
            </p:cNvSpPr>
            <p:nvPr/>
          </p:nvSpPr>
          <p:spPr bwMode="auto">
            <a:xfrm>
              <a:off x="1790702" y="3429000"/>
              <a:ext cx="1404257" cy="437606"/>
            </a:xfrm>
            <a:prstGeom prst="roundRect">
              <a:avLst>
                <a:gd name="adj" fmla="val 22384"/>
              </a:avLst>
            </a:prstGeom>
            <a:solidFill>
              <a:srgbClr val="F9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sz="240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Mapping</a:t>
              </a:r>
            </a:p>
          </p:txBody>
        </p:sp>
        <p:sp>
          <p:nvSpPr>
            <p:cNvPr id="19" name="AutoShape 15"/>
            <p:cNvSpPr>
              <a:spLocks/>
            </p:cNvSpPr>
            <p:nvPr/>
          </p:nvSpPr>
          <p:spPr bwMode="auto">
            <a:xfrm>
              <a:off x="3325588" y="3429000"/>
              <a:ext cx="1300843" cy="437606"/>
            </a:xfrm>
            <a:prstGeom prst="roundRect">
              <a:avLst>
                <a:gd name="adj" fmla="val 22384"/>
              </a:avLst>
            </a:prstGeom>
            <a:solidFill>
              <a:srgbClr val="F9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sz="240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Assembly</a:t>
              </a:r>
            </a:p>
          </p:txBody>
        </p:sp>
        <p:sp>
          <p:nvSpPr>
            <p:cNvPr id="20" name="AutoShape 17"/>
            <p:cNvSpPr>
              <a:spLocks/>
            </p:cNvSpPr>
            <p:nvPr/>
          </p:nvSpPr>
          <p:spPr bwMode="auto">
            <a:xfrm>
              <a:off x="1230086" y="4336868"/>
              <a:ext cx="1594757" cy="437606"/>
            </a:xfrm>
            <a:prstGeom prst="roundRect">
              <a:avLst>
                <a:gd name="adj" fmla="val 22384"/>
              </a:avLst>
            </a:prstGeom>
            <a:solidFill>
              <a:srgbClr val="C60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sz="240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Peak calling</a:t>
              </a:r>
            </a:p>
          </p:txBody>
        </p:sp>
        <p:sp>
          <p:nvSpPr>
            <p:cNvPr id="21" name="AutoShape 18"/>
            <p:cNvSpPr>
              <a:spLocks/>
            </p:cNvSpPr>
            <p:nvPr/>
          </p:nvSpPr>
          <p:spPr bwMode="auto">
            <a:xfrm>
              <a:off x="2944586" y="4336868"/>
              <a:ext cx="1091293" cy="920932"/>
            </a:xfrm>
            <a:prstGeom prst="roundRect">
              <a:avLst>
                <a:gd name="adj" fmla="val 22384"/>
              </a:avLst>
            </a:prstGeom>
            <a:solidFill>
              <a:srgbClr val="C60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Variant Detection</a:t>
              </a:r>
            </a:p>
          </p:txBody>
        </p:sp>
        <p:sp>
          <p:nvSpPr>
            <p:cNvPr id="22" name="AutoShape 19"/>
            <p:cNvSpPr>
              <a:spLocks/>
            </p:cNvSpPr>
            <p:nvPr/>
          </p:nvSpPr>
          <p:spPr bwMode="auto">
            <a:xfrm>
              <a:off x="5483682" y="4038600"/>
              <a:ext cx="1839686" cy="437606"/>
            </a:xfrm>
            <a:prstGeom prst="roundRect">
              <a:avLst>
                <a:gd name="adj" fmla="val 22384"/>
              </a:avLst>
            </a:prstGeom>
            <a:solidFill>
              <a:srgbClr val="C60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sz="240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Contact maps</a:t>
              </a:r>
            </a:p>
          </p:txBody>
        </p:sp>
        <p:sp>
          <p:nvSpPr>
            <p:cNvPr id="23" name="AutoShape 20"/>
            <p:cNvSpPr>
              <a:spLocks/>
            </p:cNvSpPr>
            <p:nvPr/>
          </p:nvSpPr>
          <p:spPr bwMode="auto">
            <a:xfrm>
              <a:off x="7679871" y="4137810"/>
              <a:ext cx="642257" cy="437606"/>
            </a:xfrm>
            <a:prstGeom prst="roundRect">
              <a:avLst>
                <a:gd name="adj" fmla="val 22384"/>
              </a:avLst>
            </a:prstGeom>
            <a:solidFill>
              <a:srgbClr val="C60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sz="2400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...</a:t>
              </a:r>
            </a:p>
          </p:txBody>
        </p:sp>
        <p:sp>
          <p:nvSpPr>
            <p:cNvPr id="24" name="AutoShape 19"/>
            <p:cNvSpPr>
              <a:spLocks/>
            </p:cNvSpPr>
            <p:nvPr/>
          </p:nvSpPr>
          <p:spPr bwMode="auto">
            <a:xfrm>
              <a:off x="4161066" y="4336868"/>
              <a:ext cx="1170214" cy="437606"/>
            </a:xfrm>
            <a:prstGeom prst="roundRect">
              <a:avLst>
                <a:gd name="adj" fmla="val 22384"/>
              </a:avLst>
            </a:prstGeom>
            <a:solidFill>
              <a:srgbClr val="C60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Annotation</a:t>
              </a:r>
            </a:p>
          </p:txBody>
        </p:sp>
        <p:sp>
          <p:nvSpPr>
            <p:cNvPr id="25" name="AutoShape 6"/>
            <p:cNvSpPr>
              <a:spLocks/>
            </p:cNvSpPr>
            <p:nvPr/>
          </p:nvSpPr>
          <p:spPr bwMode="auto">
            <a:xfrm rot="5400000">
              <a:off x="4179178" y="3970545"/>
              <a:ext cx="489857" cy="261257"/>
            </a:xfrm>
            <a:prstGeom prst="rightArrow">
              <a:avLst>
                <a:gd name="adj1" fmla="val 32000"/>
                <a:gd name="adj2" fmla="val 91667"/>
              </a:avLst>
            </a:prstGeom>
            <a:solidFill>
              <a:srgbClr val="AEA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eaLnBrk="1" hangingPunct="1"/>
              <a:endParaRPr lang="en-US" sz="2400">
                <a:solidFill>
                  <a:srgbClr val="2D323E"/>
                </a:solidFill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26" name="AutoShape 19"/>
            <p:cNvSpPr>
              <a:spLocks/>
            </p:cNvSpPr>
            <p:nvPr/>
          </p:nvSpPr>
          <p:spPr bwMode="auto">
            <a:xfrm>
              <a:off x="6629400" y="3362597"/>
              <a:ext cx="1839686" cy="437606"/>
            </a:xfrm>
            <a:prstGeom prst="roundRect">
              <a:avLst>
                <a:gd name="adj" fmla="val 22384"/>
              </a:avLst>
            </a:prstGeom>
            <a:solidFill>
              <a:srgbClr val="C60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sz="2400" dirty="0" err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Metagenomes</a:t>
              </a:r>
              <a:endParaRPr lang="en-US" sz="24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9973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Assembly: graph simplification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20</a:t>
            </a:fld>
            <a:endParaRPr lang="en-US"/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0" y="883921"/>
            <a:ext cx="5784766" cy="2209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249" y="2545080"/>
            <a:ext cx="9851370" cy="431292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291840" y="3093721"/>
            <a:ext cx="1280160" cy="1051559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4973611" y="1005840"/>
            <a:ext cx="7214606" cy="4154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46" tIns="45675" rIns="91346" bIns="4567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>
                <a:solidFill>
                  <a:prstClr val="black"/>
                </a:solidFill>
              </a:rPr>
              <a:t>TAGTC</a:t>
            </a:r>
            <a:r>
              <a:rPr lang="en-US" sz="2100">
                <a:solidFill>
                  <a:srgbClr val="1818FF"/>
                </a:solidFill>
              </a:rPr>
              <a:t>GAGGCTTTAGA</a:t>
            </a:r>
            <a:r>
              <a:rPr lang="en-US" sz="2100">
                <a:solidFill>
                  <a:prstClr val="black"/>
                </a:solidFill>
              </a:rPr>
              <a:t>TCCGAT</a:t>
            </a:r>
            <a:r>
              <a:rPr lang="en-US" sz="2100">
                <a:solidFill>
                  <a:srgbClr val="1818FF"/>
                </a:solidFill>
              </a:rPr>
              <a:t>GAGGCTTTAGA</a:t>
            </a:r>
            <a:r>
              <a:rPr lang="en-US" sz="2100">
                <a:solidFill>
                  <a:prstClr val="black"/>
                </a:solidFill>
              </a:rPr>
              <a:t>GACAG</a:t>
            </a:r>
          </a:p>
        </p:txBody>
      </p:sp>
    </p:spTree>
    <p:extLst>
      <p:ext uri="{BB962C8B-B14F-4D97-AF65-F5344CB8AC3E}">
        <p14:creationId xmlns:p14="http://schemas.microsoft.com/office/powerpoint/2010/main" val="1585069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Assembly: graph simplification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1" y="883920"/>
            <a:ext cx="5125940" cy="224413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291840" y="3093721"/>
            <a:ext cx="1280160" cy="1051559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23" y="3276601"/>
            <a:ext cx="11527857" cy="286568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584960" y="883920"/>
            <a:ext cx="1396779" cy="731520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96549" y="1538605"/>
            <a:ext cx="1396779" cy="731520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92211" y="2544764"/>
            <a:ext cx="1396779" cy="731520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42365" y="1813243"/>
            <a:ext cx="1672937" cy="1131927"/>
          </a:xfrm>
          <a:prstGeom prst="ellipse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60656" y="1861565"/>
            <a:ext cx="8706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Tips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48005" y="2988145"/>
            <a:ext cx="1382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6"/>
                </a:solidFill>
              </a:rPr>
              <a:t>Bubble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973611" y="1005840"/>
            <a:ext cx="7214606" cy="4154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46" tIns="45675" rIns="91346" bIns="4567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prstClr val="black"/>
                </a:solidFill>
              </a:rPr>
              <a:t>TAGTC</a:t>
            </a:r>
            <a:r>
              <a:rPr lang="en-US" sz="2100" dirty="0">
                <a:solidFill>
                  <a:srgbClr val="1818FF"/>
                </a:solidFill>
              </a:rPr>
              <a:t>GAGGCTTTAGA</a:t>
            </a:r>
            <a:r>
              <a:rPr lang="en-US" sz="2100" dirty="0">
                <a:solidFill>
                  <a:prstClr val="black"/>
                </a:solidFill>
              </a:rPr>
              <a:t>TCCGAT</a:t>
            </a:r>
            <a:r>
              <a:rPr lang="en-US" sz="2100" dirty="0">
                <a:solidFill>
                  <a:srgbClr val="1818FF"/>
                </a:solidFill>
              </a:rPr>
              <a:t>GAGGCTTTAGA</a:t>
            </a:r>
            <a:r>
              <a:rPr lang="en-US" sz="2100" dirty="0">
                <a:solidFill>
                  <a:prstClr val="black"/>
                </a:solidFill>
              </a:rPr>
              <a:t>GACAG</a:t>
            </a:r>
          </a:p>
        </p:txBody>
      </p:sp>
    </p:spTree>
    <p:extLst>
      <p:ext uri="{BB962C8B-B14F-4D97-AF65-F5344CB8AC3E}">
        <p14:creationId xmlns:p14="http://schemas.microsoft.com/office/powerpoint/2010/main" val="423424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Assembly: linearization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TAGTCGAGGCTTTAGATCCGATGAGAGACAG?</a:t>
            </a:r>
          </a:p>
          <a:p>
            <a:r>
              <a:rPr lang="en-US" dirty="0"/>
              <a:t>TAGTCGAGGCTTTAGATCCGATGAGGCTTTAGAGACAG??</a:t>
            </a:r>
          </a:p>
          <a:p>
            <a:r>
              <a:rPr lang="en-US" dirty="0"/>
              <a:t>TAGTCGAGGCTTTAGATCCGATGAGGCTTTAGATCCGATGAGGCTTTAGAGACAG?</a:t>
            </a:r>
          </a:p>
          <a:p>
            <a:r>
              <a:rPr lang="en-US" dirty="0"/>
              <a:t>TAGTCGAGGCTTTAGATCCGATGAGGCTTTAGATCCGATGAGGCTTTAGATCCGATGAGGCTTTAGATCCGATGAGGCTTTAGATCCGATGAGGCTTTAGATCCGATGAGGCTTTAGATCCGATGAGGCTTTAGATCCGATGAGGCTTTAGATCCGATGAGGCTTTAGATCCGATGAGGCTTTAGATCCGATGAGGCTTTAGATCCGATGAGGCTTTAGAGACAG???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240" y="1497447"/>
            <a:ext cx="6842760" cy="1701025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973611" y="1005840"/>
            <a:ext cx="7214606" cy="4154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46" tIns="45675" rIns="91346" bIns="4567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>
                <a:solidFill>
                  <a:prstClr val="black"/>
                </a:solidFill>
              </a:rPr>
              <a:t>TAGTC</a:t>
            </a:r>
            <a:r>
              <a:rPr lang="en-US" sz="2100">
                <a:solidFill>
                  <a:srgbClr val="1818FF"/>
                </a:solidFill>
              </a:rPr>
              <a:t>GAGGCTTTAGA</a:t>
            </a:r>
            <a:r>
              <a:rPr lang="en-US" sz="2100">
                <a:solidFill>
                  <a:prstClr val="black"/>
                </a:solidFill>
              </a:rPr>
              <a:t>TCCGAT</a:t>
            </a:r>
            <a:r>
              <a:rPr lang="en-US" sz="2100">
                <a:solidFill>
                  <a:srgbClr val="1818FF"/>
                </a:solidFill>
              </a:rPr>
              <a:t>GAGGCTTTAGA</a:t>
            </a:r>
            <a:r>
              <a:rPr lang="en-US" sz="2100">
                <a:solidFill>
                  <a:prstClr val="black"/>
                </a:solidFill>
              </a:rPr>
              <a:t>GACAG</a:t>
            </a:r>
          </a:p>
        </p:txBody>
      </p:sp>
    </p:spTree>
    <p:extLst>
      <p:ext uri="{BB962C8B-B14F-4D97-AF65-F5344CB8AC3E}">
        <p14:creationId xmlns:p14="http://schemas.microsoft.com/office/powerpoint/2010/main" val="63616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Assembly evaluation: N50 / NG50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N50: </a:t>
            </a:r>
            <a:r>
              <a:rPr lang="en-US" sz="2000" dirty="0" err="1"/>
              <a:t>contig</a:t>
            </a:r>
            <a:r>
              <a:rPr lang="en-US" sz="2000" dirty="0"/>
              <a:t> length </a:t>
            </a:r>
            <a:r>
              <a:rPr lang="en-US" sz="2000" i="1" dirty="0"/>
              <a:t>L</a:t>
            </a:r>
            <a:r>
              <a:rPr lang="en-US" sz="2000" dirty="0"/>
              <a:t> for which 50% of all sequenced bases are in </a:t>
            </a:r>
            <a:r>
              <a:rPr lang="en-US" sz="2000" dirty="0" err="1"/>
              <a:t>contigs</a:t>
            </a:r>
            <a:r>
              <a:rPr lang="en-US" sz="2000" dirty="0"/>
              <a:t> of length &lt; </a:t>
            </a:r>
            <a:r>
              <a:rPr lang="en-US" sz="2000" i="1" dirty="0"/>
              <a:t>L</a:t>
            </a:r>
            <a:r>
              <a:rPr lang="en-US" sz="2000" dirty="0"/>
              <a:t>.</a:t>
            </a:r>
          </a:p>
          <a:p>
            <a:pPr lvl="1"/>
            <a:r>
              <a:rPr lang="en-US" sz="1800" dirty="0"/>
              <a:t>Sort </a:t>
            </a:r>
            <a:r>
              <a:rPr lang="en-US" sz="1800" dirty="0" err="1"/>
              <a:t>contigs</a:t>
            </a:r>
            <a:r>
              <a:rPr lang="en-US" sz="1800" dirty="0"/>
              <a:t> from smallest to longest.</a:t>
            </a:r>
          </a:p>
          <a:p>
            <a:pPr lvl="1"/>
            <a:r>
              <a:rPr lang="en-US" sz="1800" dirty="0"/>
              <a:t>Identify the </a:t>
            </a:r>
            <a:r>
              <a:rPr lang="en-US" sz="1800" dirty="0" err="1"/>
              <a:t>contig</a:t>
            </a:r>
            <a:r>
              <a:rPr lang="en-US" sz="1800" dirty="0"/>
              <a:t> that falls at the midpoint of the total assembly length.</a:t>
            </a:r>
          </a:p>
          <a:p>
            <a:pPr lvl="1"/>
            <a:r>
              <a:rPr lang="en-US" sz="1800" dirty="0"/>
              <a:t>N50 = its size.</a:t>
            </a:r>
          </a:p>
          <a:p>
            <a:pPr lvl="1"/>
            <a:r>
              <a:rPr lang="en-US" sz="1800" dirty="0"/>
              <a:t>Longer is better! </a:t>
            </a:r>
            <a:r>
              <a:rPr lang="en-US" sz="1800" b="1" dirty="0">
                <a:solidFill>
                  <a:schemeClr val="accent1"/>
                </a:solidFill>
              </a:rPr>
              <a:t>Why?</a:t>
            </a:r>
          </a:p>
          <a:p>
            <a:endParaRPr lang="en-US" sz="1000" dirty="0"/>
          </a:p>
          <a:p>
            <a:r>
              <a:rPr lang="en-US" sz="2000" dirty="0"/>
              <a:t>Example:</a:t>
            </a:r>
          </a:p>
          <a:p>
            <a:pPr lvl="1"/>
            <a:r>
              <a:rPr lang="en-US" sz="1800" dirty="0" err="1"/>
              <a:t>Contigs</a:t>
            </a:r>
            <a:r>
              <a:rPr lang="en-US" sz="1800" dirty="0"/>
              <a:t> of length: 2, 3, 5, 8, 13, 21, 34.</a:t>
            </a:r>
          </a:p>
          <a:p>
            <a:pPr lvl="1"/>
            <a:r>
              <a:rPr lang="en-US" sz="1800" dirty="0"/>
              <a:t>Total sequenced bases = 86, 50% of sequenced bases = 43.</a:t>
            </a:r>
          </a:p>
          <a:p>
            <a:pPr lvl="1"/>
            <a:r>
              <a:rPr lang="en-US" sz="1800" dirty="0"/>
              <a:t>2+3+5+8+13+21=52, so N50 = 21.</a:t>
            </a:r>
          </a:p>
          <a:p>
            <a:pPr lvl="1"/>
            <a:r>
              <a:rPr lang="en-US" sz="1800" b="1" dirty="0">
                <a:solidFill>
                  <a:schemeClr val="accent1"/>
                </a:solidFill>
              </a:rPr>
              <a:t>Is this a good assembly?</a:t>
            </a:r>
          </a:p>
          <a:p>
            <a:r>
              <a:rPr lang="en-US" sz="2000" dirty="0"/>
              <a:t>Example:</a:t>
            </a:r>
          </a:p>
          <a:p>
            <a:pPr lvl="1"/>
            <a:r>
              <a:rPr lang="en-US" sz="1800" dirty="0" err="1"/>
              <a:t>Contigs</a:t>
            </a:r>
            <a:r>
              <a:rPr lang="en-US" sz="1800" dirty="0"/>
              <a:t> of length: 13, 18, 21, 34. Total sequenced bases = 86, 50% = 43.</a:t>
            </a:r>
          </a:p>
          <a:p>
            <a:pPr lvl="1"/>
            <a:r>
              <a:rPr lang="en-US" sz="1800" b="1" dirty="0">
                <a:solidFill>
                  <a:schemeClr val="accent1"/>
                </a:solidFill>
              </a:rPr>
              <a:t>N50? Is this a good assembly?</a:t>
            </a:r>
          </a:p>
          <a:p>
            <a:endParaRPr lang="en-US" sz="1000" dirty="0"/>
          </a:p>
          <a:p>
            <a:r>
              <a:rPr lang="en-US" sz="2000" dirty="0"/>
              <a:t>NG50: </a:t>
            </a:r>
            <a:r>
              <a:rPr lang="en-US" sz="2000" dirty="0" err="1"/>
              <a:t>contig</a:t>
            </a:r>
            <a:r>
              <a:rPr lang="en-US" sz="2000" dirty="0"/>
              <a:t> length </a:t>
            </a:r>
            <a:r>
              <a:rPr lang="en-US" sz="2000" i="1" dirty="0"/>
              <a:t>L</a:t>
            </a:r>
            <a:r>
              <a:rPr lang="en-US" sz="2000" dirty="0"/>
              <a:t> for which 50% of all bases in </a:t>
            </a:r>
            <a:r>
              <a:rPr lang="en-US" sz="2000" u="sng" dirty="0"/>
              <a:t>originating genome</a:t>
            </a:r>
            <a:r>
              <a:rPr lang="en-US" sz="2000" dirty="0"/>
              <a:t> are in </a:t>
            </a:r>
            <a:r>
              <a:rPr lang="en-US" sz="2000" dirty="0" err="1"/>
              <a:t>contigs</a:t>
            </a:r>
            <a:r>
              <a:rPr lang="en-US" sz="2000" dirty="0"/>
              <a:t> of length &lt; </a:t>
            </a:r>
            <a:r>
              <a:rPr lang="en-US" sz="2000" i="1" dirty="0"/>
              <a:t>L</a:t>
            </a:r>
            <a:r>
              <a:rPr lang="en-US" sz="2000" dirty="0"/>
              <a:t>.</a:t>
            </a:r>
          </a:p>
          <a:p>
            <a:pPr lvl="1"/>
            <a:r>
              <a:rPr lang="en-US" sz="1800" dirty="0"/>
              <a:t>Used for evaluation when a pre-existing reference genome / size is known.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1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Assembly evaluation: </a:t>
            </a:r>
            <a:r>
              <a:rPr lang="en-US" dirty="0" err="1"/>
              <a:t>Assemblathon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24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987879" y="1087262"/>
            <a:ext cx="9078366" cy="5697210"/>
            <a:chOff x="1891144" y="2896483"/>
            <a:chExt cx="6532820" cy="409973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3"/>
            <a:stretch/>
          </p:blipFill>
          <p:spPr bwMode="auto">
            <a:xfrm>
              <a:off x="2131080" y="2896483"/>
              <a:ext cx="5379381" cy="3809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1376971" y="4326617"/>
              <a:ext cx="1404857" cy="376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46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prstClr val="black"/>
                  </a:solidFill>
                  <a:latin typeface="Calibri"/>
                  <a:ea typeface="+mn-ea"/>
                </a:rPr>
                <a:t>Scaffold size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094233" y="6619703"/>
              <a:ext cx="1289411" cy="376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46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prstClr val="black"/>
                  </a:solidFill>
                  <a:latin typeface="Calibri"/>
                  <a:ea typeface="+mn-ea"/>
                </a:rPr>
                <a:t>% scaffolds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96956" y="3139705"/>
              <a:ext cx="1827008" cy="509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46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prstClr val="black"/>
                  </a:solidFill>
                  <a:latin typeface="Calibri"/>
                  <a:ea typeface="+mn-ea"/>
                </a:rPr>
                <a:t>Assembly size for bird genome (budgie)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908924" y="5234416"/>
            <a:ext cx="3181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Roughly annual, &gt;two dozen participants</a:t>
            </a:r>
            <a:r>
              <a:rPr lang="en-US" sz="2400"/>
              <a:t>, multiple genomes.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2649" y="5288541"/>
            <a:ext cx="2038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What would a perfect assembly look like on this graph?</a:t>
            </a:r>
          </a:p>
        </p:txBody>
      </p:sp>
    </p:spTree>
    <p:extLst>
      <p:ext uri="{BB962C8B-B14F-4D97-AF65-F5344CB8AC3E}">
        <p14:creationId xmlns:p14="http://schemas.microsoft.com/office/powerpoint/2010/main" val="76100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Assembly evaluation: other metrics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42848"/>
            <a:ext cx="5446554" cy="4079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909056" y="1689995"/>
            <a:ext cx="5581904" cy="5168004"/>
            <a:chOff x="5482336" y="1689995"/>
            <a:chExt cx="5581904" cy="5168004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2336" y="1689995"/>
              <a:ext cx="5581904" cy="5168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>
            <a:xfrm flipV="1">
              <a:off x="5565648" y="2359152"/>
              <a:ext cx="0" cy="999744"/>
            </a:xfrm>
            <a:prstGeom prst="straightConnector1">
              <a:avLst/>
            </a:prstGeom>
            <a:ln w="635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rot="10800000" flipV="1">
              <a:off x="5571156" y="4691888"/>
              <a:ext cx="0" cy="999744"/>
            </a:xfrm>
            <a:prstGeom prst="straightConnector1">
              <a:avLst/>
            </a:prstGeom>
            <a:ln w="635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9653089" y="883920"/>
            <a:ext cx="2538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</a:rPr>
              <a:t>Assembly size for bird genome (budgie)</a:t>
            </a:r>
          </a:p>
        </p:txBody>
      </p:sp>
    </p:spTree>
    <p:extLst>
      <p:ext uri="{BB962C8B-B14F-4D97-AF65-F5344CB8AC3E}">
        <p14:creationId xmlns:p14="http://schemas.microsoft.com/office/powerpoint/2010/main" val="1750288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Assembly: it’s intense!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50" y="925680"/>
            <a:ext cx="4209770" cy="570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669" y="3045697"/>
            <a:ext cx="4414868" cy="3675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258" y="172727"/>
            <a:ext cx="5203237" cy="70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5714" y="1406508"/>
            <a:ext cx="6889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</a:rPr>
              <a:t>The time taken to run an assembly can vary by &gt;100x.</a:t>
            </a:r>
          </a:p>
          <a:p>
            <a:pPr algn="ctr"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</a:rPr>
              <a:t>The memory required for assembly can be 256G, 512G, or more.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0935" y="2499822"/>
            <a:ext cx="594655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No one right answer – depends on technology, amount of data, quality of data, GC%, computational resources, desired outcome…</a:t>
            </a:r>
          </a:p>
        </p:txBody>
      </p:sp>
    </p:spTree>
    <p:extLst>
      <p:ext uri="{BB962C8B-B14F-4D97-AF65-F5344CB8AC3E}">
        <p14:creationId xmlns:p14="http://schemas.microsoft.com/office/powerpoint/2010/main" val="1811801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Assembly: no one right way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250" y="904396"/>
            <a:ext cx="7915501" cy="593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470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Assembly: another layer of QC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30"/>
          <a:stretch>
            <a:fillRect/>
          </a:stretch>
        </p:blipFill>
        <p:spPr bwMode="auto">
          <a:xfrm>
            <a:off x="2723607" y="1591743"/>
            <a:ext cx="3372393" cy="1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b="6357"/>
          <a:stretch>
            <a:fillRect/>
          </a:stretch>
        </p:blipFill>
        <p:spPr bwMode="auto">
          <a:xfrm>
            <a:off x="690273" y="3765945"/>
            <a:ext cx="10811454" cy="27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84"/>
          <a:stretch>
            <a:fillRect/>
          </a:stretch>
        </p:blipFill>
        <p:spPr bwMode="auto">
          <a:xfrm>
            <a:off x="8129334" y="229235"/>
            <a:ext cx="3372393" cy="280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353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217B-5F0B-9845-A142-E4F3496AD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24A541-3DDE-4C49-A635-E647351AE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0AA69D-0F32-0741-BC4E-12FB14996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306" y="756627"/>
            <a:ext cx="4673389" cy="21741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5D7F53-0F2F-7F4E-8737-D152EDF9F759}"/>
              </a:ext>
            </a:extLst>
          </p:cNvPr>
          <p:cNvSpPr/>
          <p:nvPr/>
        </p:nvSpPr>
        <p:spPr>
          <a:xfrm>
            <a:off x="3215788" y="3244334"/>
            <a:ext cx="5760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https://canvas.harvard.edu/courses/55671/quizzes/125180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479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Control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960" y="1769110"/>
            <a:ext cx="5829300" cy="400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68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850" y="1567543"/>
            <a:ext cx="7234466" cy="406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69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Annotation: the basics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/>
              <a:t>Given one (or more) large (enough) </a:t>
            </a:r>
            <a:r>
              <a:rPr lang="en-US" sz="3600" dirty="0" err="1"/>
              <a:t>contigs</a:t>
            </a:r>
            <a:r>
              <a:rPr lang="mr-IN" sz="3600" dirty="0"/>
              <a:t>…</a:t>
            </a:r>
            <a:endParaRPr lang="en-US" sz="3600" dirty="0"/>
          </a:p>
          <a:p>
            <a:pPr>
              <a:lnSpc>
                <a:spcPct val="100000"/>
              </a:lnSpc>
            </a:pPr>
            <a:r>
              <a:rPr lang="en-US" sz="3600" dirty="0"/>
              <a:t>Figure out where open reading frames (ORFs) start and stop.</a:t>
            </a:r>
          </a:p>
          <a:p>
            <a:pPr>
              <a:lnSpc>
                <a:spcPct val="100000"/>
              </a:lnSpc>
            </a:pPr>
            <a:r>
              <a:rPr lang="en-US" sz="3600" dirty="0"/>
              <a:t>Quality control them.</a:t>
            </a:r>
          </a:p>
          <a:p>
            <a:pPr>
              <a:lnSpc>
                <a:spcPct val="100000"/>
              </a:lnSpc>
            </a:pPr>
            <a:r>
              <a:rPr lang="en-US" sz="3600" dirty="0"/>
              <a:t>Figure out what they are (protein coding, </a:t>
            </a:r>
            <a:r>
              <a:rPr lang="en-US" sz="3600" dirty="0" err="1"/>
              <a:t>rRNAs</a:t>
            </a:r>
            <a:r>
              <a:rPr lang="en-US" sz="3600" dirty="0"/>
              <a:t>, </a:t>
            </a:r>
            <a:r>
              <a:rPr lang="en-US" sz="3600" dirty="0" err="1"/>
              <a:t>tRNAs</a:t>
            </a:r>
            <a:r>
              <a:rPr lang="en-US" sz="3600" dirty="0"/>
              <a:t>, etc.)</a:t>
            </a:r>
          </a:p>
          <a:p>
            <a:pPr>
              <a:lnSpc>
                <a:spcPct val="100000"/>
              </a:lnSpc>
            </a:pPr>
            <a:r>
              <a:rPr lang="en-US" sz="3600" dirty="0"/>
              <a:t>Figure out what they do (functional annotation).</a:t>
            </a:r>
          </a:p>
          <a:p>
            <a:pPr>
              <a:lnSpc>
                <a:spcPct val="100000"/>
              </a:lnSpc>
            </a:pPr>
            <a:r>
              <a:rPr lang="en-US" sz="3600" dirty="0"/>
              <a:t>Quality control those.</a:t>
            </a:r>
          </a:p>
          <a:p>
            <a:pPr>
              <a:lnSpc>
                <a:spcPct val="100000"/>
              </a:lnSpc>
            </a:pPr>
            <a:r>
              <a:rPr lang="en-US" sz="3600" dirty="0"/>
              <a:t>Give up in despair because it’s impossible.</a:t>
            </a:r>
          </a:p>
          <a:p>
            <a:pPr lvl="1">
              <a:lnSpc>
                <a:spcPct val="100000"/>
              </a:lnSpc>
            </a:pPr>
            <a:r>
              <a:rPr lang="en-US" sz="3200" dirty="0"/>
              <a:t>Fortunately not entirely!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82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Annotation: </a:t>
            </a:r>
            <a:r>
              <a:rPr lang="en-US" dirty="0" err="1"/>
              <a:t>Genescript</a:t>
            </a:r>
            <a:r>
              <a:rPr lang="en-US" dirty="0"/>
              <a:t>, a representative example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451" y="1027757"/>
            <a:ext cx="4333099" cy="5373043"/>
          </a:xfrm>
          <a:prstGeom prst="rect">
            <a:avLst/>
          </a:prstGeom>
          <a:ln w="63500">
            <a:noFill/>
            <a:miter lim="800000"/>
          </a:ln>
        </p:spPr>
      </p:pic>
      <p:sp>
        <p:nvSpPr>
          <p:cNvPr id="7" name="Rectangle 6"/>
          <p:cNvSpPr/>
          <p:nvPr/>
        </p:nvSpPr>
        <p:spPr>
          <a:xfrm>
            <a:off x="860900" y="651604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err="1"/>
              <a:t>Hudek</a:t>
            </a:r>
            <a:r>
              <a:rPr lang="en-US" sz="1400" dirty="0"/>
              <a:t> et al Bioinformatics (2003) 19 (9): 1177-1178</a:t>
            </a:r>
          </a:p>
        </p:txBody>
      </p:sp>
    </p:spTree>
    <p:extLst>
      <p:ext uri="{BB962C8B-B14F-4D97-AF65-F5344CB8AC3E}">
        <p14:creationId xmlns:p14="http://schemas.microsoft.com/office/powerpoint/2010/main" val="2097757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1314" y="781515"/>
            <a:ext cx="7489372" cy="57902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Annotation: </a:t>
            </a:r>
            <a:r>
              <a:rPr lang="en-US" dirty="0" err="1"/>
              <a:t>Genescript</a:t>
            </a:r>
            <a:r>
              <a:rPr lang="en-US" dirty="0"/>
              <a:t>, a representative example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60900" y="651604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err="1"/>
              <a:t>Hudek</a:t>
            </a:r>
            <a:r>
              <a:rPr lang="en-US" sz="1400" dirty="0"/>
              <a:t> et al Bioinformatics (2003) 19 (9): 1177-1178</a:t>
            </a:r>
          </a:p>
        </p:txBody>
      </p:sp>
    </p:spTree>
    <p:extLst>
      <p:ext uri="{BB962C8B-B14F-4D97-AF65-F5344CB8AC3E}">
        <p14:creationId xmlns:p14="http://schemas.microsoft.com/office/powerpoint/2010/main" val="5134768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Annotation: HMMs for ORF calling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842" y="883920"/>
            <a:ext cx="7014316" cy="59126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0900" y="651604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Wellesley CS313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76341" y="3309257"/>
            <a:ext cx="3607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HMM = Hidden Markov Model</a:t>
            </a:r>
            <a:r>
              <a:rPr lang="en-US" dirty="0"/>
              <a:t>, a state machine encoding probabilities of events occurring sequentially given a sequence of data.</a:t>
            </a:r>
          </a:p>
        </p:txBody>
      </p:sp>
    </p:spTree>
    <p:extLst>
      <p:ext uri="{BB962C8B-B14F-4D97-AF65-F5344CB8AC3E}">
        <p14:creationId xmlns:p14="http://schemas.microsoft.com/office/powerpoint/2010/main" val="1243336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ORF calling: caution!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35</a:t>
            </a:fld>
            <a:endParaRPr lang="en-US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782" b="4782"/>
          <a:stretch>
            <a:fillRect/>
          </a:stretch>
        </p:blipFill>
        <p:spPr>
          <a:xfrm>
            <a:off x="1160571" y="883919"/>
            <a:ext cx="9870859" cy="5765281"/>
          </a:xfrm>
        </p:spPr>
      </p:pic>
    </p:spTree>
    <p:extLst>
      <p:ext uri="{BB962C8B-B14F-4D97-AF65-F5344CB8AC3E}">
        <p14:creationId xmlns:p14="http://schemas.microsoft.com/office/powerpoint/2010/main" val="2053864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Annotation: HMMs for functional annotation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7279" y="883920"/>
            <a:ext cx="4577443" cy="59171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23515" y="898525"/>
            <a:ext cx="9779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441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Functional annotation: caution!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99" y="1103087"/>
            <a:ext cx="3907093" cy="502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3888" y="1103087"/>
            <a:ext cx="778714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989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Annotation: and then what?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38</a:t>
            </a:fld>
            <a:endParaRPr lang="en-US"/>
          </a:p>
        </p:txBody>
      </p:sp>
      <p:pic>
        <p:nvPicPr>
          <p:cNvPr id="8" name="Picture 7" descr="Screen Shot 2012-03-05 at 8.06.15 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65" y="899887"/>
            <a:ext cx="10196070" cy="57715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43297" y="3209341"/>
            <a:ext cx="4248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More on protein </a:t>
            </a:r>
            <a:r>
              <a:rPr lang="en-US" sz="2800"/>
              <a:t>secondary structure analysis later</a:t>
            </a:r>
            <a:r>
              <a:rPr lang="mr-IN" sz="2800" dirty="0"/>
              <a:t>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968908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39</a:t>
            </a:fld>
            <a:endParaRPr lang="en-US"/>
          </a:p>
        </p:txBody>
      </p:sp>
      <p:pic>
        <p:nvPicPr>
          <p:cNvPr id="9" name="Picture 2" descr="http://blog.goldenhelix.com/wp-content/uploads/2010/12/ngs2-pile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1494971"/>
            <a:ext cx="7468962" cy="45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905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typical sequence quality control pipeline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</a:t>
            </a:fld>
            <a:endParaRPr lang="en-US"/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6161325" y="1562677"/>
            <a:ext cx="4750515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&gt; gnl|uv|NGB00105.1:1-219 pCR4-TOPO multiple cloning site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Length=219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Score =  100 bits (50),  Expect = 9e-19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Identities = 50/50 (100%), Gaps = 0/50 (0%)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Strand=Plus/Plus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Query  1   ATTAACCCTCACTAAAGGGACTAGTCCTGCAGGTTTAAACGAATTCGCCC  50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          ||||||||||||||||||||||||||||||||||||||||||||||||||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Sbjct</a:t>
            </a:r>
            <a:r>
              <a:rPr lang="en-US" sz="9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 43  ATTAACCCTCACTAAAGGGACTAGTCCTGCAGGTTTAAACGAATTCGCCC  92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900" dirty="0">
              <a:solidFill>
                <a:srgbClr val="000000"/>
              </a:solidFill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905000" y="5247905"/>
            <a:ext cx="7924800" cy="627017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QA: filtering</a:t>
            </a:r>
          </a:p>
        </p:txBody>
      </p:sp>
      <p:sp>
        <p:nvSpPr>
          <p:cNvPr id="8" name="Rectangle 7"/>
          <p:cNvSpPr>
            <a:spLocks/>
          </p:cNvSpPr>
          <p:nvPr/>
        </p:nvSpPr>
        <p:spPr bwMode="auto">
          <a:xfrm>
            <a:off x="2980519" y="1305103"/>
            <a:ext cx="1850571" cy="23513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2D323E"/>
                </a:solidFill>
                <a:ea typeface="Helvetica Neue Light" charset="0"/>
                <a:cs typeface="Helvetica Neue Light" charset="0"/>
                <a:sym typeface="Helvetica Neue Light" charset="0"/>
              </a:rPr>
              <a:t>Read Frequency Distribution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272" y="1582137"/>
            <a:ext cx="4071257" cy="136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>
            <a:spLocks/>
          </p:cNvSpPr>
          <p:nvPr/>
        </p:nvSpPr>
        <p:spPr bwMode="auto">
          <a:xfrm>
            <a:off x="7668996" y="1348637"/>
            <a:ext cx="2572284" cy="535577"/>
          </a:xfrm>
          <a:prstGeom prst="ellipse">
            <a:avLst/>
          </a:prstGeom>
          <a:noFill/>
          <a:ln w="38100" cap="flat">
            <a:solidFill>
              <a:srgbClr val="80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2D323E"/>
              </a:solidFill>
              <a:sym typeface="Helvetica Neue Light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406" y="3020840"/>
            <a:ext cx="3798026" cy="339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458560" y="3862910"/>
            <a:ext cx="615604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/>
              <a:t>Trim trailing bases with Q &lt; threshold.</a:t>
            </a:r>
          </a:p>
          <a:p>
            <a:pPr marL="342900" indent="-342900">
              <a:buAutoNum type="arabicPeriod"/>
            </a:pPr>
            <a:r>
              <a:rPr lang="en-US" sz="2800" dirty="0"/>
              <a:t>Remove reads with length &lt; threshold.</a:t>
            </a:r>
          </a:p>
          <a:p>
            <a:pPr marL="342900" indent="-342900">
              <a:buAutoNum type="arabicPeriod"/>
            </a:pPr>
            <a:r>
              <a:rPr lang="en-US" sz="2800" dirty="0"/>
              <a:t>Remove excessively duplicated reads.</a:t>
            </a:r>
          </a:p>
        </p:txBody>
      </p:sp>
    </p:spTree>
    <p:extLst>
      <p:ext uri="{BB962C8B-B14F-4D97-AF65-F5344CB8AC3E}">
        <p14:creationId xmlns:p14="http://schemas.microsoft.com/office/powerpoint/2010/main" val="17158581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Pairwise sequence alignment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Homology search, i.e. BLAST.</a:t>
            </a:r>
          </a:p>
          <a:p>
            <a:pPr lvl="1"/>
            <a:r>
              <a:rPr lang="en-US" dirty="0"/>
              <a:t>Pairs of sequences of any length.</a:t>
            </a:r>
          </a:p>
          <a:p>
            <a:pPr lvl="1"/>
            <a:r>
              <a:rPr lang="en-US" dirty="0"/>
              <a:t>Identify all regions with any degree of homology.</a:t>
            </a:r>
          </a:p>
          <a:p>
            <a:pPr lvl="1"/>
            <a:r>
              <a:rPr lang="en-US" dirty="0"/>
              <a:t>Slow-</a:t>
            </a:r>
            <a:r>
              <a:rPr lang="en-US" dirty="0" err="1"/>
              <a:t>ish</a:t>
            </a:r>
            <a:r>
              <a:rPr lang="en-US" dirty="0"/>
              <a:t> to do exactly, fast-</a:t>
            </a:r>
            <a:r>
              <a:rPr lang="en-US" dirty="0" err="1"/>
              <a:t>ish</a:t>
            </a:r>
            <a:r>
              <a:rPr lang="en-US" dirty="0"/>
              <a:t> to do heuristically.</a:t>
            </a:r>
          </a:p>
          <a:p>
            <a:endParaRPr lang="en-US" sz="600" dirty="0"/>
          </a:p>
          <a:p>
            <a:r>
              <a:rPr lang="en-US" dirty="0"/>
              <a:t>Mapping.</a:t>
            </a:r>
          </a:p>
          <a:p>
            <a:pPr lvl="1"/>
            <a:r>
              <a:rPr lang="en-US" dirty="0"/>
              <a:t>One short read (query), one long sequence (target).</a:t>
            </a:r>
          </a:p>
          <a:p>
            <a:pPr lvl="1"/>
            <a:r>
              <a:rPr lang="en-US" dirty="0"/>
              <a:t>Identify one or a few locations in the target that match the query (near-) exactly.</a:t>
            </a:r>
          </a:p>
          <a:p>
            <a:pPr lvl="1"/>
            <a:r>
              <a:rPr lang="en-US" dirty="0"/>
              <a:t>Fast to do exactly, even faster to do heuristically.</a:t>
            </a:r>
          </a:p>
          <a:p>
            <a:endParaRPr lang="en-US" sz="600" dirty="0"/>
          </a:p>
          <a:p>
            <a:r>
              <a:rPr lang="en-US" dirty="0"/>
              <a:t>Accelerated homology search.</a:t>
            </a:r>
          </a:p>
          <a:p>
            <a:pPr lvl="1"/>
            <a:r>
              <a:rPr lang="en-US" dirty="0"/>
              <a:t>Pairs of sequences, at least one of which is short-</a:t>
            </a:r>
            <a:r>
              <a:rPr lang="en-US" dirty="0" err="1"/>
              <a:t>ish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Identify one or a few regions with strong homology.</a:t>
            </a:r>
          </a:p>
          <a:p>
            <a:pPr lvl="1"/>
            <a:r>
              <a:rPr lang="en-US" dirty="0"/>
              <a:t>Fast-</a:t>
            </a:r>
            <a:r>
              <a:rPr lang="en-US" dirty="0" err="1"/>
              <a:t>ish</a:t>
            </a:r>
            <a:r>
              <a:rPr lang="en-US" dirty="0"/>
              <a:t> and very heuristic.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280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529" t="4233" r="3243"/>
          <a:stretch/>
        </p:blipFill>
        <p:spPr>
          <a:xfrm>
            <a:off x="2293257" y="203201"/>
            <a:ext cx="7663543" cy="6567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There are a lot of mappers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17404" y="6532932"/>
            <a:ext cx="27194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www.ebi.ac.uk</a:t>
            </a:r>
            <a:r>
              <a:rPr lang="en-US" sz="1200" dirty="0"/>
              <a:t>/~</a:t>
            </a:r>
            <a:r>
              <a:rPr lang="en-US" sz="1200" dirty="0" err="1"/>
              <a:t>nf</a:t>
            </a:r>
            <a:r>
              <a:rPr lang="en-US" sz="1200" dirty="0"/>
              <a:t>/</a:t>
            </a:r>
            <a:r>
              <a:rPr lang="en-US" sz="1200" dirty="0" err="1"/>
              <a:t>hts_mappers</a:t>
            </a:r>
            <a:r>
              <a:rPr lang="en-US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0826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mr-IN" dirty="0"/>
              <a:t>…</a:t>
            </a:r>
            <a:r>
              <a:rPr lang="en-US" dirty="0"/>
              <a:t>and different mappers are different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9" r="32916" b="21057"/>
          <a:stretch/>
        </p:blipFill>
        <p:spPr>
          <a:xfrm>
            <a:off x="3156858" y="880902"/>
            <a:ext cx="5878285" cy="597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252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Sorting and indexing SAM/BAM mapping results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 t="24408" r="9312" b="3658"/>
          <a:stretch/>
        </p:blipFill>
        <p:spPr bwMode="auto">
          <a:xfrm>
            <a:off x="1820138" y="986973"/>
            <a:ext cx="8551725" cy="57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371863" y="5536290"/>
            <a:ext cx="1274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8842826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common mapping result formats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Pileup: mapped data with</a:t>
            </a:r>
            <a:br>
              <a:rPr lang="en-US" sz="3200" dirty="0"/>
            </a:br>
            <a:r>
              <a:rPr lang="en-US" sz="3200" dirty="0"/>
              <a:t>position + variant summaries.</a:t>
            </a:r>
          </a:p>
          <a:p>
            <a:endParaRPr lang="en-US" sz="600" dirty="0"/>
          </a:p>
          <a:p>
            <a:r>
              <a:rPr lang="en-US" sz="3200" dirty="0"/>
              <a:t>GFF: General Feature Format,</a:t>
            </a:r>
            <a:br>
              <a:rPr lang="en-US" sz="3200" dirty="0"/>
            </a:br>
            <a:r>
              <a:rPr lang="en-US" sz="3200" dirty="0"/>
              <a:t>intervals with annotations and</a:t>
            </a:r>
            <a:br>
              <a:rPr lang="en-US" sz="3200" dirty="0"/>
            </a:br>
            <a:r>
              <a:rPr lang="en-US" sz="3200" dirty="0"/>
              <a:t>positions.</a:t>
            </a:r>
          </a:p>
          <a:p>
            <a:endParaRPr lang="en-US" sz="600" dirty="0"/>
          </a:p>
          <a:p>
            <a:r>
              <a:rPr lang="en-US" sz="3200" dirty="0"/>
              <a:t>BED: ditto, just newer.</a:t>
            </a:r>
          </a:p>
          <a:p>
            <a:pPr lvl="1"/>
            <a:r>
              <a:rPr lang="en-US" sz="2800" dirty="0" err="1"/>
              <a:t>bigBED</a:t>
            </a:r>
            <a:r>
              <a:rPr lang="en-US" sz="2800" dirty="0"/>
              <a:t>: binary, indexed version.</a:t>
            </a:r>
          </a:p>
          <a:p>
            <a:endParaRPr lang="en-US" sz="600" dirty="0"/>
          </a:p>
          <a:p>
            <a:r>
              <a:rPr lang="en-US" sz="3200" dirty="0"/>
              <a:t>WIG: wiggle, continuous values for every base in a region / genome.</a:t>
            </a:r>
          </a:p>
          <a:p>
            <a:pPr lvl="1"/>
            <a:r>
              <a:rPr lang="en-US" sz="2800" dirty="0" err="1"/>
              <a:t>bigWIG</a:t>
            </a:r>
            <a:r>
              <a:rPr lang="en-US" sz="2800" dirty="0"/>
              <a:t>: binary, indexed version.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44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665420" y="848367"/>
            <a:ext cx="6737985" cy="2028307"/>
            <a:chOff x="1186816" y="3141625"/>
            <a:chExt cx="6737985" cy="2028307"/>
          </a:xfrm>
        </p:grpSpPr>
        <p:sp>
          <p:nvSpPr>
            <p:cNvPr id="6" name="Rectangle 4"/>
            <p:cNvSpPr>
              <a:spLocks/>
            </p:cNvSpPr>
            <p:nvPr/>
          </p:nvSpPr>
          <p:spPr bwMode="auto">
            <a:xfrm>
              <a:off x="1784577" y="3141625"/>
              <a:ext cx="6140224" cy="1582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228600" eaLnBrk="1" hangingPunct="1"/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seq1 272 T 24  ,.$.....,,.,.,...,,,.,..^+.	&lt;&lt;&lt;+;&lt;&lt;&lt;&lt;&lt;&lt;&lt;&lt;&lt;&lt;&lt;=&lt;;&lt;;7&lt;&amp;</a:t>
              </a:r>
            </a:p>
            <a:p>
              <a:pPr defTabSz="228600" eaLnBrk="1" hangingPunct="1"/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seq1 273 T 23  ,.....,,.,.,...,,,.,..A			&lt;&lt;&lt;;&lt;&lt;&lt;&lt;&lt;&lt;&lt;&lt;&lt;3&lt;=&lt;&lt;&lt;;&lt;&lt;+</a:t>
              </a:r>
            </a:p>
            <a:p>
              <a:pPr defTabSz="228600" eaLnBrk="1" hangingPunct="1"/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seq1 274 T 23  ,.$....,,.,.,...,,,.,...		7&lt;7;&lt;;&lt;&lt;&lt;&lt;&lt;&lt;&lt;&lt;&lt;=&lt;;&lt;;&lt;&lt;6</a:t>
              </a:r>
            </a:p>
            <a:p>
              <a:pPr defTabSz="228600" eaLnBrk="1" hangingPunct="1"/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seq1 275 A 23  ,$....,,.,.,...,,,.,...^l.	&lt;+;9*&lt;&lt;&lt;&lt;&lt;&lt;&lt;&lt;&lt;=&lt;&lt;:;&lt;&lt;&lt;&lt;</a:t>
              </a:r>
            </a:p>
            <a:p>
              <a:pPr defTabSz="228600" eaLnBrk="1" hangingPunct="1"/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seq1 276 G 22  ...T,,.,.,...,,,.,....			33;+&lt;&lt;7=7&lt;&lt;7&lt;&amp;&lt;&lt;1;&lt;&lt;6&lt;</a:t>
              </a:r>
            </a:p>
            <a:p>
              <a:pPr defTabSz="228600" eaLnBrk="1" hangingPunct="1"/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seq1 277 T 22  ....,,.,.,.C.,,,.,..G.			+7&lt;;&lt;&lt;&lt;&lt;&lt;&lt;&lt;&amp;&lt;=&lt;&lt;:;&lt;&lt;&amp;&lt;</a:t>
              </a:r>
            </a:p>
            <a:p>
              <a:pPr defTabSz="228600" eaLnBrk="1" hangingPunct="1"/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seq1 278 G 23  ....,,.,.,...,,,.,....^k.		%38*&lt;&lt;;&lt;7&lt;&lt;7&lt;=&lt;&lt;&lt;;&lt;&lt;&lt;&lt;&lt;</a:t>
              </a:r>
            </a:p>
            <a:p>
              <a:pPr defTabSz="228600" eaLnBrk="1" hangingPunct="1"/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seq1 279 C 23  A..T,,.,.,...,,,.,.....			;75&amp;&lt;&lt;&lt;&lt;&lt;&lt;&lt;&lt;&lt;=&lt;&lt;&lt;9&lt;&lt;:&lt;&lt;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86816" y="3748347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Seq.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11924" y="4514518"/>
              <a:ext cx="580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Pos.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84563" y="4800600"/>
              <a:ext cx="547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Ref.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03296" y="4500004"/>
              <a:ext cx="5774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Len.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96345" y="4500005"/>
              <a:ext cx="1173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Alignment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39708" y="4558061"/>
              <a:ext cx="881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Quality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r="60809"/>
          <a:stretch/>
        </p:blipFill>
        <p:spPr>
          <a:xfrm>
            <a:off x="8773433" y="3431447"/>
            <a:ext cx="3405000" cy="179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589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BEDtools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t="-1" b="38993"/>
          <a:stretch/>
        </p:blipFill>
        <p:spPr>
          <a:xfrm>
            <a:off x="444602" y="1711981"/>
            <a:ext cx="11302797" cy="45736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629" y="1094398"/>
            <a:ext cx="11652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Operates on </a:t>
            </a:r>
            <a:r>
              <a:rPr lang="en-US" sz="2800"/>
              <a:t>interval / variant data</a:t>
            </a:r>
            <a:r>
              <a:rPr lang="en-US" sz="2800" dirty="0"/>
              <a:t>: BED, GFF, VCF</a:t>
            </a:r>
            <a:r>
              <a:rPr lang="en-US" sz="2800"/>
              <a:t>, some SAM/BAM operations.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91567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analysis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46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t="3305"/>
          <a:stretch>
            <a:fillRect/>
          </a:stretch>
        </p:blipFill>
        <p:spPr bwMode="auto">
          <a:xfrm>
            <a:off x="6604000" y="140698"/>
            <a:ext cx="5514295" cy="404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29999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8" r="7520" b="55882"/>
          <a:stretch>
            <a:fillRect/>
          </a:stretch>
        </p:blipFill>
        <p:spPr bwMode="auto">
          <a:xfrm>
            <a:off x="8125279" y="2087031"/>
            <a:ext cx="3222171" cy="457363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2421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Variant analysis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When do you believe differences</a:t>
            </a:r>
            <a:br>
              <a:rPr lang="en-US" sz="3600" dirty="0"/>
            </a:br>
            <a:r>
              <a:rPr lang="en-US" sz="3600" dirty="0"/>
              <a:t>with respect to a reference genome?</a:t>
            </a:r>
          </a:p>
          <a:p>
            <a:pPr lvl="1"/>
            <a:r>
              <a:rPr lang="en-US" sz="3200" dirty="0"/>
              <a:t>More reads = more support.</a:t>
            </a:r>
          </a:p>
          <a:p>
            <a:pPr lvl="1"/>
            <a:r>
              <a:rPr lang="en-US" sz="3200" dirty="0"/>
              <a:t>Errors are more likely at read ends.</a:t>
            </a:r>
          </a:p>
          <a:p>
            <a:pPr lvl="1"/>
            <a:r>
              <a:rPr lang="en-US" sz="3200" dirty="0"/>
              <a:t>Some sequences can be error hotspots.</a:t>
            </a:r>
          </a:p>
          <a:p>
            <a:pPr lvl="1"/>
            <a:r>
              <a:rPr lang="en-US" sz="3200" dirty="0"/>
              <a:t>Sometimes the reference genome’s the variant!</a:t>
            </a:r>
          </a:p>
          <a:p>
            <a:r>
              <a:rPr lang="en-US" sz="3600" dirty="0"/>
              <a:t>When do you believe differences within your own sequences?</a:t>
            </a:r>
          </a:p>
          <a:p>
            <a:pPr lvl="1"/>
            <a:r>
              <a:rPr lang="en-US" sz="3200" dirty="0"/>
              <a:t>Error hotspots.</a:t>
            </a:r>
          </a:p>
          <a:p>
            <a:pPr lvl="1"/>
            <a:r>
              <a:rPr lang="en-US" sz="3200" dirty="0"/>
              <a:t>Misalignment of near-repetitive regions.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47</a:t>
            </a:fld>
            <a:endParaRPr lang="en-US"/>
          </a:p>
        </p:txBody>
      </p:sp>
      <p:pic>
        <p:nvPicPr>
          <p:cNvPr id="8" name="Picture 7" descr="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885" y="827314"/>
            <a:ext cx="4343177" cy="205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0141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Variant analysis: GATK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48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8"/>
          <a:stretch/>
        </p:blipFill>
        <p:spPr bwMode="auto">
          <a:xfrm>
            <a:off x="1950776" y="1016000"/>
            <a:ext cx="8290448" cy="582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3961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Variant analysis: Variant Call Format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49</a:t>
            </a:fld>
            <a:endParaRPr lang="en-US"/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522514" y="2512787"/>
            <a:ext cx="11430947" cy="177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##format=PCFv1</a:t>
            </a:r>
          </a:p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##</a:t>
            </a:r>
            <a:r>
              <a:rPr lang="en-US" sz="1100" b="1" dirty="0" err="1">
                <a:latin typeface="Courier" charset="0"/>
                <a:ea typeface="Courier" charset="0"/>
                <a:cs typeface="Courier" charset="0"/>
                <a:sym typeface="Courier" charset="0"/>
              </a:rPr>
              <a:t>fileDate</a:t>
            </a:r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=20090805</a:t>
            </a:r>
          </a:p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##source=myImputationProgramV3.1</a:t>
            </a:r>
          </a:p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##reference=1000GenomesPilot-NCBI36</a:t>
            </a:r>
          </a:p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##phasing=partial</a:t>
            </a:r>
          </a:p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#CHROM  POS     ID        REF   ALT    QUAL  FILTER  INFO                                 FORMAT       NA00001         NA00002         </a:t>
            </a:r>
          </a:p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20      14370   rs6054257 G     A      29    0       NS=58;DP=258;AF=0.786;DB;H2          GT:GQ:DP:HQ  0|0:48:1:51,51  1|0:48:8:51,51  </a:t>
            </a:r>
          </a:p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20      13330   .         T     A      3     q10     NS=55;DP=202;AF=0.024                GT:GQ:DP:HQ  0|0:49:3:58,50  0|1:3:5:65,3    </a:t>
            </a:r>
          </a:p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20      1110696 rs6040355 A     G,T    67    0       NS=55;DP=276;AF=0.421,0.579;AA=T;DB  GT:GQ:DP:HQ  1|2:21:6:23,27  2|1:2:0:18,2    </a:t>
            </a:r>
          </a:p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20      10237   .         T     .      47    0       NS=57;DP=257;AA=T                    GT:GQ:DP:HQ  0|0:54:7:56,60  0|0:48:4:51,51  </a:t>
            </a:r>
          </a:p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20      123456  microsat1 G     D4,IGA 50    0       NS=55;DP=250;AA=G                    GT:GQ:DP     0/1:35:4        0/2:17:2        </a:t>
            </a:r>
          </a:p>
          <a:p>
            <a:pPr algn="ctr" eaLnBrk="1" hangingPunct="1"/>
            <a:endParaRPr lang="en-US" sz="1100" b="1" dirty="0"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660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</a:t>
            </a:r>
            <a:r>
              <a:rPr lang="en-US" dirty="0" err="1"/>
              <a:t>mer</a:t>
            </a:r>
            <a:r>
              <a:rPr lang="en-US" dirty="0"/>
              <a:t> spectra and “excessively duplicated”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68680" y="654621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kat.readthedocs.io</a:t>
            </a:r>
            <a:r>
              <a:rPr lang="en-US" sz="1400" dirty="0"/>
              <a:t>/</a:t>
            </a:r>
            <a:r>
              <a:rPr lang="en-US" sz="1400" dirty="0" err="1"/>
              <a:t>en</a:t>
            </a:r>
            <a:r>
              <a:rPr lang="en-US" sz="1400" dirty="0"/>
              <a:t>/latest/</a:t>
            </a:r>
            <a:r>
              <a:rPr lang="en-US" sz="1400" dirty="0" err="1"/>
              <a:t>walkthrough.html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8900160" y="1352355"/>
            <a:ext cx="2956560" cy="4401205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PCR </a:t>
            </a:r>
            <a:r>
              <a:rPr lang="en-US" sz="2800" b="1" u="sng" dirty="0"/>
              <a:t>duplicates:</a:t>
            </a:r>
          </a:p>
          <a:p>
            <a:pPr algn="ctr"/>
            <a:r>
              <a:rPr lang="en-US" sz="2800" dirty="0"/>
              <a:t>Bias during PCR</a:t>
            </a:r>
          </a:p>
          <a:p>
            <a:pPr algn="ctr"/>
            <a:endParaRPr lang="en-US" sz="2800" dirty="0"/>
          </a:p>
          <a:p>
            <a:pPr algn="ctr"/>
            <a:r>
              <a:rPr lang="en-US" sz="2800" b="1" dirty="0"/>
              <a:t>Optical </a:t>
            </a:r>
            <a:r>
              <a:rPr lang="en-US" sz="2800" b="1" u="sng" dirty="0"/>
              <a:t>duplicates:</a:t>
            </a:r>
          </a:p>
          <a:p>
            <a:pPr algn="ctr"/>
            <a:r>
              <a:rPr lang="en-US" sz="2800" dirty="0"/>
              <a:t>One cluster detected &gt;once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Plus </a:t>
            </a:r>
            <a:r>
              <a:rPr lang="en-US" sz="2800" b="1" dirty="0"/>
              <a:t>barcodes</a:t>
            </a:r>
            <a:r>
              <a:rPr lang="en-US" sz="2800" dirty="0"/>
              <a:t>, </a:t>
            </a:r>
            <a:r>
              <a:rPr lang="en-US" sz="2800" b="1" dirty="0"/>
              <a:t>adapters</a:t>
            </a:r>
            <a:r>
              <a:rPr lang="en-US" sz="2800" dirty="0"/>
              <a:t>, </a:t>
            </a:r>
            <a:r>
              <a:rPr lang="en-US" sz="2800" b="1" dirty="0"/>
              <a:t>contaminants</a:t>
            </a:r>
            <a:r>
              <a:rPr lang="mr-IN" sz="2800" dirty="0"/>
              <a:t>…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F2503A-BDD7-E344-A2EA-2E155F2BE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25" y="984492"/>
            <a:ext cx="7340860" cy="550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6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Variant analysis: </a:t>
            </a:r>
            <a:r>
              <a:rPr lang="en-US" dirty="0" err="1"/>
              <a:t>bcftools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" t="25685" r="7397" b="15363"/>
          <a:stretch/>
        </p:blipFill>
        <p:spPr bwMode="auto">
          <a:xfrm>
            <a:off x="686700" y="883920"/>
            <a:ext cx="10818600" cy="5632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0153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Variant analysis: </a:t>
            </a:r>
            <a:r>
              <a:rPr lang="en-US" dirty="0" err="1"/>
              <a:t>bcftools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51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" t="31857" r="855" b="21322"/>
          <a:stretch/>
        </p:blipFill>
        <p:spPr bwMode="auto">
          <a:xfrm>
            <a:off x="89363" y="1262743"/>
            <a:ext cx="12013274" cy="4339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0760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Variant analysis: representative workflow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t="13980" r="9471" b="3445"/>
          <a:stretch/>
        </p:blipFill>
        <p:spPr bwMode="auto">
          <a:xfrm>
            <a:off x="2394857" y="914399"/>
            <a:ext cx="7402286" cy="5909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406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kinds of variants: </a:t>
            </a:r>
            <a:r>
              <a:rPr lang="en-US" dirty="0" err="1"/>
              <a:t>ChIP-seq</a:t>
            </a:r>
            <a:r>
              <a:rPr lang="en-US" dirty="0"/>
              <a:t> and friends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2" descr="http://www.fejes.ca/images/comic_chipseq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316" y="827314"/>
            <a:ext cx="6871368" cy="296718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4" descr="http://www.fejes.ca/images/comic_compa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316" y="3837436"/>
            <a:ext cx="6871369" cy="296250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Rectangle 7"/>
          <p:cNvSpPr/>
          <p:nvPr/>
        </p:nvSpPr>
        <p:spPr>
          <a:xfrm>
            <a:off x="827314" y="6527597"/>
            <a:ext cx="1801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http://www.fejes.ca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304181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kinds of variants: peak calling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54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" t="34624" r="2770" b="10893"/>
          <a:stretch/>
        </p:blipFill>
        <p:spPr bwMode="auto">
          <a:xfrm>
            <a:off x="361951" y="1335318"/>
            <a:ext cx="11468099" cy="4992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831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Peak calling: </a:t>
            </a:r>
            <a:r>
              <a:rPr lang="en-US" dirty="0" err="1"/>
              <a:t>GeneTrack</a:t>
            </a:r>
            <a:r>
              <a:rPr lang="en-US" dirty="0"/>
              <a:t>, a representative example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55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0" t="18449" r="6120" b="4509"/>
          <a:stretch/>
        </p:blipFill>
        <p:spPr bwMode="auto">
          <a:xfrm>
            <a:off x="238540" y="883921"/>
            <a:ext cx="5828432" cy="385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5" t="12606" r="11705" b="2052"/>
          <a:stretch/>
        </p:blipFill>
        <p:spPr bwMode="auto">
          <a:xfrm>
            <a:off x="5500914" y="1641683"/>
            <a:ext cx="6155439" cy="5131665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5349" y="5153555"/>
            <a:ext cx="4528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Also ERANGE, </a:t>
            </a:r>
            <a:r>
              <a:rPr lang="en-US" dirty="0" err="1"/>
              <a:t>FindPeaks</a:t>
            </a:r>
            <a:r>
              <a:rPr lang="en-US" dirty="0"/>
              <a:t>, MACS, </a:t>
            </a:r>
            <a:r>
              <a:rPr lang="en-US" dirty="0" err="1"/>
              <a:t>QuEST</a:t>
            </a:r>
            <a:r>
              <a:rPr lang="en-US" dirty="0"/>
              <a:t>, </a:t>
            </a:r>
            <a:r>
              <a:rPr lang="en-US" dirty="0" err="1"/>
              <a:t>CisGenome</a:t>
            </a:r>
            <a:r>
              <a:rPr lang="en-US" dirty="0"/>
              <a:t>, SISSRS, </a:t>
            </a:r>
            <a:r>
              <a:rPr lang="en-US" dirty="0" err="1"/>
              <a:t>USeq</a:t>
            </a:r>
            <a:r>
              <a:rPr lang="en-US" dirty="0"/>
              <a:t>, </a:t>
            </a:r>
            <a:r>
              <a:rPr lang="en-US" dirty="0" err="1"/>
              <a:t>PeakSeq</a:t>
            </a:r>
            <a:r>
              <a:rPr lang="en-US" dirty="0"/>
              <a:t>, SPP, </a:t>
            </a:r>
            <a:r>
              <a:rPr lang="en-US" dirty="0" err="1"/>
              <a:t>ChIPSeqR</a:t>
            </a:r>
            <a:r>
              <a:rPr lang="en-US" dirty="0"/>
              <a:t>, GLITR, </a:t>
            </a:r>
            <a:r>
              <a:rPr lang="en-US" dirty="0" err="1"/>
              <a:t>ChIPDiff</a:t>
            </a:r>
            <a:r>
              <a:rPr lang="en-US" dirty="0"/>
              <a:t>, T-PIC, </a:t>
            </a:r>
            <a:r>
              <a:rPr lang="en-US" dirty="0" err="1"/>
              <a:t>BayesPeak</a:t>
            </a:r>
            <a:r>
              <a:rPr lang="en-US" dirty="0"/>
              <a:t>, </a:t>
            </a:r>
            <a:r>
              <a:rPr lang="en-US" dirty="0" err="1"/>
              <a:t>MOSAiCS</a:t>
            </a:r>
            <a:r>
              <a:rPr lang="en-US" dirty="0"/>
              <a:t>, CCAT, CSAR</a:t>
            </a:r>
            <a:r>
              <a:rPr lang="mr-IN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8528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Getting creative with sequencing: contact mapping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" r="755"/>
          <a:stretch>
            <a:fillRect/>
          </a:stretch>
        </p:blipFill>
        <p:spPr bwMode="auto">
          <a:xfrm>
            <a:off x="228603" y="869118"/>
            <a:ext cx="4067628" cy="538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27314" y="6527597"/>
            <a:ext cx="1801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Dekker NRG 2013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463" y="1322614"/>
            <a:ext cx="7620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205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527" y="284013"/>
            <a:ext cx="6027575" cy="6204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RNA-</a:t>
            </a:r>
            <a:r>
              <a:rPr lang="en-US" dirty="0" err="1"/>
              <a:t>seq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43387" y="3209341"/>
            <a:ext cx="3610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More on </a:t>
            </a:r>
            <a:r>
              <a:rPr lang="en-US" sz="2800"/>
              <a:t>transcriptional analysis </a:t>
            </a:r>
            <a:r>
              <a:rPr lang="en-US" sz="2800" dirty="0"/>
              <a:t>later</a:t>
            </a:r>
            <a:r>
              <a:rPr lang="mr-IN" sz="2800" dirty="0"/>
              <a:t>…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827314" y="6527597"/>
            <a:ext cx="1801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Wang NRG 2009</a:t>
            </a:r>
          </a:p>
        </p:txBody>
      </p:sp>
    </p:spTree>
    <p:extLst>
      <p:ext uri="{BB962C8B-B14F-4D97-AF65-F5344CB8AC3E}">
        <p14:creationId xmlns:p14="http://schemas.microsoft.com/office/powerpoint/2010/main" val="17113760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58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9" t="5254" r="11545" b="15788"/>
          <a:stretch/>
        </p:blipFill>
        <p:spPr bwMode="auto">
          <a:xfrm>
            <a:off x="238539" y="140872"/>
            <a:ext cx="4522147" cy="3430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286" y="2040827"/>
            <a:ext cx="7766050" cy="427379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397159" y="6270530"/>
            <a:ext cx="3680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http://</a:t>
            </a:r>
            <a:r>
              <a:rPr lang="en-US" sz="2800" b="1" dirty="0" err="1"/>
              <a:t>seqanswers.com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558668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217B-5F0B-9845-A142-E4F3496AD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24A541-3DDE-4C49-A635-E647351AE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5D7F53-0F2F-7F4E-8737-D152EDF9F759}"/>
              </a:ext>
            </a:extLst>
          </p:cNvPr>
          <p:cNvSpPr/>
          <p:nvPr/>
        </p:nvSpPr>
        <p:spPr>
          <a:xfrm>
            <a:off x="3215788" y="3244334"/>
            <a:ext cx="5760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https://canvas.harvard.edu</a:t>
            </a:r>
            <a:r>
              <a:rPr lang="en-US">
                <a:hlinkClick r:id="rId2"/>
              </a:rPr>
              <a:t>/courses/55671/quizzes/125181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653C58-C6FC-4A47-B8D9-78C7A5BBD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245" y="485869"/>
            <a:ext cx="4423508" cy="245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22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</a:t>
            </a:r>
            <a:r>
              <a:rPr lang="en-US" dirty="0" err="1"/>
              <a:t>mer</a:t>
            </a:r>
            <a:r>
              <a:rPr lang="en-US" dirty="0"/>
              <a:t> spectra and “excessively duplicated”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2" descr="https://banana-slug.soe.ucsc.edu/_media/bioinformatic_tools:quake_kmer_distribu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60" y="1013486"/>
            <a:ext cx="5974080" cy="544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92480" y="653528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3"/>
              </a:rPr>
              <a:t>https://banana-slug.soe.ucsc.edu/bioinformatic_tools:quake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967483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/>
              <a:t>What do you do with your sequencing data?</a:t>
            </a:r>
          </a:p>
          <a:p>
            <a:r>
              <a:rPr lang="en-US" sz="3000" dirty="0"/>
              <a:t>Quality control.</a:t>
            </a:r>
          </a:p>
          <a:p>
            <a:pPr lvl="1"/>
            <a:r>
              <a:rPr lang="en-US" sz="2600" dirty="0"/>
              <a:t>Quality trimming, length filtering, deduplication.</a:t>
            </a:r>
          </a:p>
          <a:p>
            <a:r>
              <a:rPr lang="en-US" sz="3000" dirty="0"/>
              <a:t>Assembly.</a:t>
            </a:r>
          </a:p>
          <a:p>
            <a:pPr lvl="1"/>
            <a:r>
              <a:rPr lang="en-US" sz="2600" dirty="0"/>
              <a:t>de </a:t>
            </a:r>
            <a:r>
              <a:rPr lang="en-US" sz="2600" dirty="0" err="1"/>
              <a:t>Bruijn</a:t>
            </a:r>
            <a:r>
              <a:rPr lang="en-US" sz="2600" dirty="0"/>
              <a:t> graphs.</a:t>
            </a:r>
          </a:p>
          <a:p>
            <a:r>
              <a:rPr lang="en-US" sz="3000" dirty="0"/>
              <a:t>Annotation (ORF calling and functional annotation).</a:t>
            </a:r>
          </a:p>
          <a:p>
            <a:pPr lvl="1"/>
            <a:r>
              <a:rPr lang="en-US" sz="2600" dirty="0"/>
              <a:t>Hidden Markov Models (HMMs) and annotation transfer by homology.</a:t>
            </a:r>
          </a:p>
          <a:p>
            <a:r>
              <a:rPr lang="en-US" sz="3000" dirty="0"/>
              <a:t>Mapping (and other accelerated search).</a:t>
            </a:r>
          </a:p>
          <a:p>
            <a:pPr lvl="1"/>
            <a:r>
              <a:rPr lang="en-US" sz="2600" dirty="0"/>
              <a:t>Continuum of options from exact-slow </a:t>
            </a:r>
            <a:r>
              <a:rPr lang="en-US" sz="2600"/>
              <a:t>to approximate-fast.</a:t>
            </a:r>
            <a:endParaRPr lang="en-US" sz="2600" dirty="0"/>
          </a:p>
          <a:p>
            <a:r>
              <a:rPr lang="en-US" sz="3000" dirty="0"/>
              <a:t>Variant and peak calling, contact mapping, and other applications.</a:t>
            </a:r>
          </a:p>
          <a:p>
            <a:r>
              <a:rPr lang="en-US" sz="3000" dirty="0"/>
              <a:t>Lots and lots of tools!</a:t>
            </a:r>
          </a:p>
          <a:p>
            <a:endParaRPr lang="en-US" sz="3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4C46-A4F9-FA45-8B40-AED09F8C18CF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1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Toolkit #1: </a:t>
            </a:r>
            <a:r>
              <a:rPr lang="en-US" dirty="0" err="1"/>
              <a:t>samtools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" t="20951" r="7613" b="5132"/>
          <a:stretch/>
        </p:blipFill>
        <p:spPr bwMode="auto">
          <a:xfrm>
            <a:off x="1681905" y="883920"/>
            <a:ext cx="8828191" cy="56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824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Toolkit #2: </a:t>
            </a:r>
            <a:r>
              <a:rPr lang="en-US" dirty="0" err="1"/>
              <a:t>FastQC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" t="13575" r="7612" b="3073"/>
          <a:stretch/>
        </p:blipFill>
        <p:spPr bwMode="auto">
          <a:xfrm>
            <a:off x="2103120" y="885383"/>
            <a:ext cx="7985760" cy="595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351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Toolkit #2: </a:t>
            </a:r>
            <a:r>
              <a:rPr lang="en-US" dirty="0" err="1"/>
              <a:t>FastQC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8" t="19504" r="7525" b="2331"/>
          <a:stretch/>
        </p:blipFill>
        <p:spPr bwMode="auto">
          <a:xfrm>
            <a:off x="1859280" y="881525"/>
            <a:ext cx="8473441" cy="580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263422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.potx" id="{C45E4124-DA99-1A43-8055-4E333AA50834}" vid="{58D7D9E8-718A-B446-ACCE-02EB861CA9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964</TotalTime>
  <Words>1995</Words>
  <Application>Microsoft Macintosh PowerPoint</Application>
  <PresentationFormat>Widescreen</PresentationFormat>
  <Paragraphs>456</Paragraphs>
  <Slides>60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Arial</vt:lpstr>
      <vt:lpstr>Calibri</vt:lpstr>
      <vt:lpstr>Courier</vt:lpstr>
      <vt:lpstr>Courier New</vt:lpstr>
      <vt:lpstr>Helvetica Neue</vt:lpstr>
      <vt:lpstr>Helvetica Neue Light</vt:lpstr>
      <vt:lpstr>LucidaGrande</vt:lpstr>
      <vt:lpstr>Wingdings</vt:lpstr>
      <vt:lpstr>template</vt:lpstr>
      <vt:lpstr>Sequence assembly, annotation, and analysis.</vt:lpstr>
      <vt:lpstr>So you have some sequences – now what?</vt:lpstr>
      <vt:lpstr>Quality Control</vt:lpstr>
      <vt:lpstr>A typical sequence quality control pipeline</vt:lpstr>
      <vt:lpstr>K-mer spectra and “excessively duplicated”</vt:lpstr>
      <vt:lpstr>K-mer spectra and “excessively duplicated”</vt:lpstr>
      <vt:lpstr>Toolkit #1: samtools</vt:lpstr>
      <vt:lpstr>Toolkit #2: FastQC</vt:lpstr>
      <vt:lpstr>Toolkit #2: FastQC</vt:lpstr>
      <vt:lpstr>Toolkit #3: FASTX</vt:lpstr>
      <vt:lpstr>Toolkit #3: FASTX</vt:lpstr>
      <vt:lpstr>Toolkit #3: FASTX</vt:lpstr>
      <vt:lpstr>Toolkit #4: Trimmomatic</vt:lpstr>
      <vt:lpstr>Assembly</vt:lpstr>
      <vt:lpstr>Assembly: the basics</vt:lpstr>
      <vt:lpstr>Assembly: the basics</vt:lpstr>
      <vt:lpstr>Assembly: the basics</vt:lpstr>
      <vt:lpstr>Assembly: short reads</vt:lpstr>
      <vt:lpstr>Assembly: k-mer graph</vt:lpstr>
      <vt:lpstr>Assembly: graph simplification</vt:lpstr>
      <vt:lpstr>Assembly: graph simplification</vt:lpstr>
      <vt:lpstr>Assembly: linearization</vt:lpstr>
      <vt:lpstr>Assembly evaluation: N50 / NG50</vt:lpstr>
      <vt:lpstr>Assembly evaluation: Assemblathon</vt:lpstr>
      <vt:lpstr>Assembly evaluation: other metrics</vt:lpstr>
      <vt:lpstr>Assembly: it’s intense!</vt:lpstr>
      <vt:lpstr>Assembly: no one right way</vt:lpstr>
      <vt:lpstr>Assembly: another layer of QC</vt:lpstr>
      <vt:lpstr>PowerPoint Presentation</vt:lpstr>
      <vt:lpstr>Annotation</vt:lpstr>
      <vt:lpstr>Annotation: the basics</vt:lpstr>
      <vt:lpstr>Annotation: Genescript, a representative example</vt:lpstr>
      <vt:lpstr>Annotation: Genescript, a representative example</vt:lpstr>
      <vt:lpstr>Annotation: HMMs for ORF calling</vt:lpstr>
      <vt:lpstr>ORF calling: caution!</vt:lpstr>
      <vt:lpstr>Annotation: HMMs for functional annotation</vt:lpstr>
      <vt:lpstr>Functional annotation: caution!</vt:lpstr>
      <vt:lpstr>Annotation: and then what?</vt:lpstr>
      <vt:lpstr>Alignment</vt:lpstr>
      <vt:lpstr>Pairwise sequence alignment</vt:lpstr>
      <vt:lpstr>There are a lot of mappers…</vt:lpstr>
      <vt:lpstr>…and different mappers are different</vt:lpstr>
      <vt:lpstr>Sorting and indexing SAM/BAM mapping results</vt:lpstr>
      <vt:lpstr>Other common mapping result formats</vt:lpstr>
      <vt:lpstr>BEDtools</vt:lpstr>
      <vt:lpstr>Mapping analysis</vt:lpstr>
      <vt:lpstr>Variant analysis</vt:lpstr>
      <vt:lpstr>Variant analysis: GATK</vt:lpstr>
      <vt:lpstr>Variant analysis: Variant Call Format</vt:lpstr>
      <vt:lpstr>Variant analysis: bcftools</vt:lpstr>
      <vt:lpstr>Variant analysis: bcftools</vt:lpstr>
      <vt:lpstr>Variant analysis: representative workflow</vt:lpstr>
      <vt:lpstr>Other kinds of variants: ChIP-seq and friends</vt:lpstr>
      <vt:lpstr>Other kinds of variants: peak calling</vt:lpstr>
      <vt:lpstr>Peak calling: GeneTrack, a representative example</vt:lpstr>
      <vt:lpstr>Getting creative with sequencing: contact mapping</vt:lpstr>
      <vt:lpstr>RNA-seq</vt:lpstr>
      <vt:lpstr>Resources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Genomic Data Manipulation</dc:title>
  <dc:creator>Curtis Huttenhower</dc:creator>
  <cp:lastModifiedBy>Huttenhower, Curtis</cp:lastModifiedBy>
  <cp:revision>313</cp:revision>
  <dcterms:created xsi:type="dcterms:W3CDTF">2017-01-05T15:59:06Z</dcterms:created>
  <dcterms:modified xsi:type="dcterms:W3CDTF">2019-01-21T21:22:03Z</dcterms:modified>
</cp:coreProperties>
</file>