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68" r:id="rId1"/>
  </p:sldMasterIdLst>
  <p:notesMasterIdLst>
    <p:notesMasterId r:id="rId32"/>
  </p:notesMasterIdLst>
  <p:sldIdLst>
    <p:sldId id="256" r:id="rId2"/>
    <p:sldId id="258" r:id="rId3"/>
    <p:sldId id="259" r:id="rId4"/>
    <p:sldId id="260" r:id="rId5"/>
    <p:sldId id="261" r:id="rId6"/>
    <p:sldId id="262" r:id="rId7"/>
    <p:sldId id="263" r:id="rId8"/>
    <p:sldId id="264" r:id="rId9"/>
    <p:sldId id="265" r:id="rId10"/>
    <p:sldId id="341" r:id="rId11"/>
    <p:sldId id="266" r:id="rId12"/>
    <p:sldId id="300" r:id="rId13"/>
    <p:sldId id="340" r:id="rId14"/>
    <p:sldId id="280" r:id="rId15"/>
    <p:sldId id="301" r:id="rId16"/>
    <p:sldId id="298" r:id="rId17"/>
    <p:sldId id="302" r:id="rId18"/>
    <p:sldId id="303" r:id="rId19"/>
    <p:sldId id="268" r:id="rId20"/>
    <p:sldId id="342" r:id="rId21"/>
    <p:sldId id="279" r:id="rId22"/>
    <p:sldId id="339" r:id="rId23"/>
    <p:sldId id="310" r:id="rId24"/>
    <p:sldId id="311" r:id="rId25"/>
    <p:sldId id="312" r:id="rId26"/>
    <p:sldId id="284" r:id="rId27"/>
    <p:sldId id="313" r:id="rId28"/>
    <p:sldId id="286" r:id="rId29"/>
    <p:sldId id="355" r:id="rId30"/>
    <p:sldId id="25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61"/>
    <p:restoredTop sz="94633"/>
  </p:normalViewPr>
  <p:slideViewPr>
    <p:cSldViewPr snapToGrid="0" snapToObjects="1">
      <p:cViewPr varScale="1">
        <p:scale>
          <a:sx n="84" d="100"/>
          <a:sy n="84" d="100"/>
        </p:scale>
        <p:origin x="208" y="920"/>
      </p:cViewPr>
      <p:guideLst/>
    </p:cSldViewPr>
  </p:slideViewPr>
  <p:notesTextViewPr>
    <p:cViewPr>
      <p:scale>
        <a:sx n="1" d="1"/>
        <a:sy n="1" d="1"/>
      </p:scale>
      <p:origin x="0" y="0"/>
    </p:cViewPr>
  </p:notesTextViewPr>
  <p:sorterViewPr>
    <p:cViewPr>
      <p:scale>
        <a:sx n="64" d="100"/>
        <a:sy n="64"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Subject 1</a:t>
            </a:r>
          </a:p>
        </c:rich>
      </c:tx>
      <c:layout>
        <c:manualLayout>
          <c:xMode val="edge"/>
          <c:yMode val="edge"/>
          <c:x val="0.23496803284204901"/>
          <c:y val="3.4090909090909102E-2"/>
        </c:manualLayout>
      </c:layout>
      <c:overlay val="0"/>
    </c:title>
    <c:autoTitleDeleted val="0"/>
    <c:plotArea>
      <c:layout/>
      <c:pieChart>
        <c:varyColors val="1"/>
        <c:ser>
          <c:idx val="0"/>
          <c:order val="0"/>
          <c:tx>
            <c:strRef>
              <c:f>Sheet1!$B$1</c:f>
              <c:strCache>
                <c:ptCount val="1"/>
                <c:pt idx="0">
                  <c:v>Sales</c:v>
                </c:pt>
              </c:strCache>
            </c:strRef>
          </c:tx>
          <c:dPt>
            <c:idx val="0"/>
            <c:bubble3D val="0"/>
            <c:spPr>
              <a:solidFill>
                <a:srgbClr val="FF0000"/>
              </a:solidFill>
            </c:spPr>
            <c:extLst>
              <c:ext xmlns:c16="http://schemas.microsoft.com/office/drawing/2014/chart" uri="{C3380CC4-5D6E-409C-BE32-E72D297353CC}">
                <c16:uniqueId val="{00000001-6675-864C-9270-0B6EEDB416FD}"/>
              </c:ext>
            </c:extLst>
          </c:dPt>
          <c:dPt>
            <c:idx val="1"/>
            <c:bubble3D val="0"/>
            <c:spPr>
              <a:solidFill>
                <a:srgbClr val="00B050"/>
              </a:solidFill>
            </c:spPr>
            <c:extLst>
              <c:ext xmlns:c16="http://schemas.microsoft.com/office/drawing/2014/chart" uri="{C3380CC4-5D6E-409C-BE32-E72D297353CC}">
                <c16:uniqueId val="{00000003-6675-864C-9270-0B6EEDB416FD}"/>
              </c:ext>
            </c:extLst>
          </c:dPt>
          <c:dPt>
            <c:idx val="2"/>
            <c:bubble3D val="0"/>
            <c:spPr>
              <a:solidFill>
                <a:schemeClr val="tx1"/>
              </a:solidFill>
            </c:spPr>
            <c:extLst>
              <c:ext xmlns:c16="http://schemas.microsoft.com/office/drawing/2014/chart" uri="{C3380CC4-5D6E-409C-BE32-E72D297353CC}">
                <c16:uniqueId val="{00000005-6675-864C-9270-0B6EEDB416FD}"/>
              </c:ext>
            </c:extLst>
          </c:dPt>
          <c:cat>
            <c:strRef>
              <c:f>Sheet1!$A$2:$A$5</c:f>
              <c:strCache>
                <c:ptCount val="3"/>
                <c:pt idx="0">
                  <c:v>A</c:v>
                </c:pt>
                <c:pt idx="1">
                  <c:v>B</c:v>
                </c:pt>
                <c:pt idx="2">
                  <c:v>C</c:v>
                </c:pt>
              </c:strCache>
            </c:strRef>
          </c:cat>
          <c:val>
            <c:numRef>
              <c:f>Sheet1!$B$2:$B$5</c:f>
              <c:numCache>
                <c:formatCode>General</c:formatCode>
                <c:ptCount val="4"/>
                <c:pt idx="0">
                  <c:v>33.33</c:v>
                </c:pt>
                <c:pt idx="1">
                  <c:v>33.33</c:v>
                </c:pt>
                <c:pt idx="2">
                  <c:v>33.33</c:v>
                </c:pt>
              </c:numCache>
            </c:numRef>
          </c:val>
          <c:extLst>
            <c:ext xmlns:c16="http://schemas.microsoft.com/office/drawing/2014/chart" uri="{C3380CC4-5D6E-409C-BE32-E72D297353CC}">
              <c16:uniqueId val="{00000006-6675-864C-9270-0B6EEDB416FD}"/>
            </c:ext>
          </c:extLst>
        </c:ser>
        <c:dLbls>
          <c:showLegendKey val="0"/>
          <c:showVal val="0"/>
          <c:showCatName val="0"/>
          <c:showSerName val="0"/>
          <c:showPercent val="0"/>
          <c:showBubbleSize val="0"/>
          <c:showLeaderLines val="1"/>
        </c:dLbls>
        <c:firstSliceAng val="0"/>
      </c:pieChart>
    </c:plotArea>
    <c:legend>
      <c:legendPos val="r"/>
      <c:legendEntry>
        <c:idx val="3"/>
        <c:delete val="1"/>
      </c:legendEntry>
      <c:overlay val="0"/>
    </c:legend>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Subject 2</a:t>
            </a:r>
          </a:p>
        </c:rich>
      </c:tx>
      <c:overlay val="0"/>
    </c:title>
    <c:autoTitleDeleted val="0"/>
    <c:plotArea>
      <c:layout/>
      <c:pieChart>
        <c:varyColors val="1"/>
        <c:ser>
          <c:idx val="0"/>
          <c:order val="0"/>
          <c:tx>
            <c:strRef>
              <c:f>Sheet1!$B$1</c:f>
              <c:strCache>
                <c:ptCount val="1"/>
                <c:pt idx="0">
                  <c:v>Sales</c:v>
                </c:pt>
              </c:strCache>
            </c:strRef>
          </c:tx>
          <c:dPt>
            <c:idx val="0"/>
            <c:bubble3D val="0"/>
            <c:spPr>
              <a:solidFill>
                <a:srgbClr val="FF0000"/>
              </a:solidFill>
            </c:spPr>
            <c:extLst>
              <c:ext xmlns:c16="http://schemas.microsoft.com/office/drawing/2014/chart" uri="{C3380CC4-5D6E-409C-BE32-E72D297353CC}">
                <c16:uniqueId val="{00000001-8FAD-E040-8FF7-7515F71719F6}"/>
              </c:ext>
            </c:extLst>
          </c:dPt>
          <c:dPt>
            <c:idx val="1"/>
            <c:bubble3D val="0"/>
            <c:spPr>
              <a:solidFill>
                <a:srgbClr val="00B050"/>
              </a:solidFill>
            </c:spPr>
            <c:extLst>
              <c:ext xmlns:c16="http://schemas.microsoft.com/office/drawing/2014/chart" uri="{C3380CC4-5D6E-409C-BE32-E72D297353CC}">
                <c16:uniqueId val="{00000003-8FAD-E040-8FF7-7515F71719F6}"/>
              </c:ext>
            </c:extLst>
          </c:dPt>
          <c:dPt>
            <c:idx val="2"/>
            <c:bubble3D val="0"/>
            <c:spPr>
              <a:solidFill>
                <a:schemeClr val="tx1"/>
              </a:solidFill>
            </c:spPr>
            <c:extLst>
              <c:ext xmlns:c16="http://schemas.microsoft.com/office/drawing/2014/chart" uri="{C3380CC4-5D6E-409C-BE32-E72D297353CC}">
                <c16:uniqueId val="{00000005-8FAD-E040-8FF7-7515F71719F6}"/>
              </c:ext>
            </c:extLst>
          </c:dPt>
          <c:cat>
            <c:strRef>
              <c:f>Sheet1!$A$2:$A$4</c:f>
              <c:strCache>
                <c:ptCount val="3"/>
                <c:pt idx="0">
                  <c:v>A</c:v>
                </c:pt>
                <c:pt idx="1">
                  <c:v>B</c:v>
                </c:pt>
                <c:pt idx="2">
                  <c:v>C</c:v>
                </c:pt>
              </c:strCache>
            </c:strRef>
          </c:cat>
          <c:val>
            <c:numRef>
              <c:f>Sheet1!$B$2:$B$4</c:f>
              <c:numCache>
                <c:formatCode>General</c:formatCode>
                <c:ptCount val="3"/>
                <c:pt idx="0">
                  <c:v>6.25</c:v>
                </c:pt>
                <c:pt idx="1">
                  <c:v>62.5</c:v>
                </c:pt>
                <c:pt idx="2">
                  <c:v>31.25</c:v>
                </c:pt>
              </c:numCache>
            </c:numRef>
          </c:val>
          <c:extLst>
            <c:ext xmlns:c16="http://schemas.microsoft.com/office/drawing/2014/chart" uri="{C3380CC4-5D6E-409C-BE32-E72D297353CC}">
              <c16:uniqueId val="{00000006-8FAD-E040-8FF7-7515F71719F6}"/>
            </c:ext>
          </c:extLst>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878786-9B84-E947-8820-7E1CB9ABDCEA}" type="datetimeFigureOut">
              <a:rPr lang="en-US" smtClean="0"/>
              <a:t>1/21/19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B335D2-6E04-3648-AD61-524203FBD452}" type="slidenum">
              <a:rPr lang="en-US" smtClean="0"/>
              <a:t>‹#›</a:t>
            </a:fld>
            <a:endParaRPr lang="en-US"/>
          </a:p>
        </p:txBody>
      </p:sp>
    </p:spTree>
    <p:extLst>
      <p:ext uri="{BB962C8B-B14F-4D97-AF65-F5344CB8AC3E}">
        <p14:creationId xmlns:p14="http://schemas.microsoft.com/office/powerpoint/2010/main" val="660413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B335D2-6E04-3648-AD61-524203FBD452}" type="slidenum">
              <a:rPr lang="en-US" smtClean="0"/>
              <a:t>1</a:t>
            </a:fld>
            <a:endParaRPr lang="en-US"/>
          </a:p>
        </p:txBody>
      </p:sp>
    </p:spTree>
    <p:extLst>
      <p:ext uri="{BB962C8B-B14F-4D97-AF65-F5344CB8AC3E}">
        <p14:creationId xmlns:p14="http://schemas.microsoft.com/office/powerpoint/2010/main" val="1080260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Common task is to determine what’s there</a:t>
            </a:r>
          </a:p>
          <a:p>
            <a:r>
              <a:rPr lang="en-US" dirty="0"/>
              <a:t>Easiest</a:t>
            </a:r>
            <a:r>
              <a:rPr lang="en-US" baseline="0" dirty="0"/>
              <a:t> way is 16S or other “marker” matching – many DBs of 16S, 18S (eukaryotic), and other ribosomal markers</a:t>
            </a:r>
          </a:p>
          <a:p>
            <a:r>
              <a:rPr lang="en-US" baseline="0" dirty="0"/>
              <a:t>Indirect binning: also restriction site frequencies, fragment lengths, etc.</a:t>
            </a:r>
          </a:p>
          <a:p>
            <a:r>
              <a:rPr lang="en-US" baseline="0" dirty="0" err="1"/>
              <a:t>PhyloPythia</a:t>
            </a:r>
            <a:r>
              <a:rPr lang="en-US" baseline="0" dirty="0"/>
              <a:t>: SVM over 5-6mers, works for 1kb and up</a:t>
            </a:r>
          </a:p>
          <a:p>
            <a:r>
              <a:rPr lang="en-US" baseline="0" dirty="0"/>
              <a:t>TETRA: unsupervised, total 4mer correlations, works for 1kb and up</a:t>
            </a:r>
          </a:p>
          <a:p>
            <a:r>
              <a:rPr lang="en-US" baseline="0" dirty="0" err="1"/>
              <a:t>Phymm</a:t>
            </a:r>
            <a:r>
              <a:rPr lang="en-US" baseline="0" dirty="0"/>
              <a:t>: trained HMM, works for ~100bp and up</a:t>
            </a:r>
          </a:p>
          <a:p>
            <a:r>
              <a:rPr lang="en-US" baseline="0" dirty="0"/>
              <a:t>Note that OTU determination is a clustering problem</a:t>
            </a:r>
          </a:p>
          <a:p>
            <a:r>
              <a:rPr lang="en-US" baseline="0" dirty="0"/>
              <a:t>  Nearest neighbor versus furthest exclusion</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pPr/>
              <a:t>11</a:t>
            </a:fld>
            <a:endParaRPr lang="en-US"/>
          </a:p>
        </p:txBody>
      </p:sp>
    </p:spTree>
    <p:extLst>
      <p:ext uri="{BB962C8B-B14F-4D97-AF65-F5344CB8AC3E}">
        <p14:creationId xmlns:p14="http://schemas.microsoft.com/office/powerpoint/2010/main" val="1112880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Chao1: single</a:t>
            </a:r>
            <a:r>
              <a:rPr lang="en-US" baseline="0" dirty="0"/>
              <a:t> community, </a:t>
            </a:r>
            <a:r>
              <a:rPr lang="en-US" dirty="0"/>
              <a:t>nonparametric estimator</a:t>
            </a:r>
            <a:r>
              <a:rPr lang="en-US" baseline="0" dirty="0"/>
              <a:t> assuming differential abundance of classes, expected value</a:t>
            </a:r>
          </a:p>
          <a:p>
            <a:r>
              <a:rPr lang="en-US" baseline="0" dirty="0"/>
              <a:t>ACE: same model, different estimator based on cell probabilities of measured classes</a:t>
            </a:r>
          </a:p>
          <a:p>
            <a:r>
              <a:rPr lang="en-US" baseline="0" dirty="0" err="1"/>
              <a:t>UniFrac</a:t>
            </a:r>
            <a:r>
              <a:rPr lang="en-US" baseline="0" dirty="0"/>
              <a:t>: multiple communities, compares membership similarity using relative branch length difference</a:t>
            </a:r>
          </a:p>
          <a:p>
            <a:r>
              <a:rPr lang="en-US" baseline="0" dirty="0"/>
              <a:t>A note on </a:t>
            </a:r>
            <a:r>
              <a:rPr lang="en-US" baseline="0" dirty="0" err="1"/>
              <a:t>chimeric</a:t>
            </a:r>
            <a:r>
              <a:rPr lang="en-US" baseline="0" dirty="0"/>
              <a:t> reads: incorrectly physically or electronically </a:t>
            </a:r>
            <a:r>
              <a:rPr lang="en-US" baseline="0" dirty="0" err="1"/>
              <a:t>ligated</a:t>
            </a:r>
            <a:r>
              <a:rPr lang="en-US" baseline="0" dirty="0"/>
              <a:t> reads</a:t>
            </a:r>
          </a:p>
          <a:p>
            <a:r>
              <a:rPr lang="en-US" baseline="0" dirty="0"/>
              <a:t>  Screw up diversity estimates (and everything else), but can be detected automatically</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srgbClr val="000000"/>
                </a:solidFill>
              </a:rPr>
              <a:pPr/>
              <a:t>16</a:t>
            </a:fld>
            <a:endParaRPr lang="en-US">
              <a:solidFill>
                <a:srgbClr val="000000"/>
              </a:solidFill>
            </a:endParaRPr>
          </a:p>
        </p:txBody>
      </p:sp>
    </p:spTree>
    <p:extLst>
      <p:ext uri="{BB962C8B-B14F-4D97-AF65-F5344CB8AC3E}">
        <p14:creationId xmlns:p14="http://schemas.microsoft.com/office/powerpoint/2010/main" val="1972310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To start with what I mean by function in the microbiome, I’d like to draw a parallel</a:t>
            </a:r>
            <a:r>
              <a:rPr lang="en-US" baseline="0" dirty="0"/>
              <a:t> with microarray studies of gene function in individual organisms.  We’ve all become familiar with these sorts of matrices over the last ten years, in which, for a microarray, rows represent gene expression levels and columns represent samples or individuals, which we can then associate with metadata such as phenotype.  A near-identical representation has been used for matrices of polymorphisms in </a:t>
            </a:r>
            <a:r>
              <a:rPr lang="en-US" baseline="0" dirty="0" err="1"/>
              <a:t>genomewide</a:t>
            </a:r>
            <a:r>
              <a:rPr lang="en-US" baseline="0" dirty="0"/>
              <a:t> association studies, in which each row now represents a specific locus in many individuals.  In metagenomic samples, we’ve started to become familiar with such matrices for </a:t>
            </a:r>
            <a:r>
              <a:rPr lang="en-US" baseline="0" dirty="0" err="1"/>
              <a:t>taxon</a:t>
            </a:r>
            <a:r>
              <a:rPr lang="en-US" baseline="0" dirty="0"/>
              <a:t> abundances – each column representing a community, and each row an organism – and when discussing human microbiome function, the same view can be used with each row representing the abundance of an orthologous gene family or of an entire pathway across several communities.  Several of the analyses I’ll discuss here use data of this form, many taking advantage of a system we’ve built to reconstruct enzyme and pathway abundances directly from short metagenomic shotgun reads.  If you recall Dirk’s overview of the Human Microbiome Project data, we’ve been looking at shotgun data for about 100 subjects at up to three time points, using short reads from about seven different body sites.  To reconstruct these into enzymes and pathways, we started with a BLAST search against a functionally characterized sequence database, primarily the KEGG </a:t>
            </a:r>
            <a:r>
              <a:rPr lang="en-US" baseline="0" dirty="0" err="1"/>
              <a:t>orthology</a:t>
            </a:r>
            <a:r>
              <a:rPr lang="en-US" baseline="0" dirty="0"/>
              <a:t>.  All of the resulting BLAST hits were assembled into pathways using a system called </a:t>
            </a:r>
            <a:r>
              <a:rPr lang="en-US" baseline="0" dirty="0" err="1"/>
              <a:t>HUMAnN</a:t>
            </a:r>
            <a:r>
              <a:rPr lang="en-US" baseline="0" dirty="0"/>
              <a:t>, the HMP Unified Metabolic Analysis Network, software that’s available here.  This let us turn a pile of raw short read sequences into matrices of microbiomes by pathways.</a:t>
            </a:r>
          </a:p>
          <a:p>
            <a:endParaRPr lang="en-US" baseline="0" dirty="0"/>
          </a:p>
          <a:p>
            <a:r>
              <a:rPr lang="en-US" baseline="0" dirty="0"/>
              <a:t>Inset is red = strep, green = </a:t>
            </a:r>
            <a:r>
              <a:rPr lang="en-US" baseline="0" dirty="0" err="1"/>
              <a:t>veillonella</a:t>
            </a:r>
            <a:r>
              <a:rPr lang="en-US" baseline="0" dirty="0"/>
              <a:t>, </a:t>
            </a:r>
            <a:r>
              <a:rPr lang="en-US" baseline="0" dirty="0" err="1"/>
              <a:t>chalmers</a:t>
            </a:r>
            <a:r>
              <a:rPr lang="en-US" baseline="0" dirty="0"/>
              <a:t> </a:t>
            </a:r>
            <a:r>
              <a:rPr lang="en-US" baseline="0" dirty="0" err="1"/>
              <a:t>jbact</a:t>
            </a:r>
            <a:r>
              <a:rPr lang="en-US" baseline="0" dirty="0"/>
              <a:t> 2008, one of many species-specific examples in which strep </a:t>
            </a:r>
            <a:r>
              <a:rPr lang="en-US" baseline="0" dirty="0" err="1"/>
              <a:t>lectin</a:t>
            </a:r>
            <a:r>
              <a:rPr lang="en-US" baseline="0" dirty="0"/>
              <a:t>-like </a:t>
            </a:r>
            <a:r>
              <a:rPr lang="en-US" baseline="0" dirty="0" err="1"/>
              <a:t>adhesin</a:t>
            </a:r>
            <a:r>
              <a:rPr lang="en-US" baseline="0" dirty="0"/>
              <a:t> recognizes </a:t>
            </a:r>
            <a:r>
              <a:rPr lang="en-US" baseline="0" dirty="0" err="1"/>
              <a:t>veillonella</a:t>
            </a:r>
            <a:r>
              <a:rPr lang="en-US" baseline="0" dirty="0"/>
              <a:t>-specific receptor polysaccharide</a:t>
            </a:r>
            <a:endParaRPr lang="en-US" dirty="0"/>
          </a:p>
        </p:txBody>
      </p:sp>
      <p:sp>
        <p:nvSpPr>
          <p:cNvPr id="4" name="Slide Number Placeholder 3"/>
          <p:cNvSpPr>
            <a:spLocks noGrp="1"/>
          </p:cNvSpPr>
          <p:nvPr>
            <p:ph type="sldNum" sz="quarter" idx="10"/>
          </p:nvPr>
        </p:nvSpPr>
        <p:spPr/>
        <p:txBody>
          <a:bodyPr/>
          <a:lstStyle/>
          <a:p>
            <a:fld id="{8C865A49-EB5E-4903-ACE8-213423977F78}"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928052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3011"/>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295268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7DEBB3A-3F6B-224C-8852-F550807EB424}" type="datetime1">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5977F8-AF0A-A442-A0AC-1287626547B1}" type="datetime1">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95363E-93AC-7F40-AA29-9E7536968F8A}" type="datetime1">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E0F284-50AE-D34D-8E2A-B571963D35AB}" type="datetime1">
              <a:rPr lang="en-US" smtClean="0"/>
              <a:t>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8539" y="1086678"/>
            <a:ext cx="5781261" cy="54021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086678"/>
            <a:ext cx="5781261" cy="54021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7CBC8F-0DFA-CF43-AF75-D35C7DAE1A67}" type="datetime1">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68E3AC8-E917-7240-97EB-64EFC1A06C96}" type="datetime1">
              <a:rPr lang="en-US" smtClean="0"/>
              <a:t>1/21/19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09C38A-8B5C-984D-A05C-F7D51DEF0DE3}" type="datetime1">
              <a:rPr lang="en-US" smtClean="0"/>
              <a:t>1/21/19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E08026-1BB1-3941-BE5E-D323B07E18A9}" type="datetime1">
              <a:rPr lang="en-US" smtClean="0"/>
              <a:t>1/21/19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77444D-7AD3-6F44-824C-A4C041676D98}" type="datetime1">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78A9C7-1789-DC4D-89FD-19B71522CE86}" type="datetime1">
              <a:rPr lang="en-US" smtClean="0"/>
              <a:t>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ED1879-D594-7048-AD12-28363999EDA9}"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8539" y="229235"/>
            <a:ext cx="11714922" cy="654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38539" y="1082040"/>
            <a:ext cx="11714922" cy="540682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38539" y="6488870"/>
            <a:ext cx="2743200" cy="365125"/>
          </a:xfrm>
          <a:prstGeom prst="rect">
            <a:avLst/>
          </a:prstGeom>
        </p:spPr>
        <p:txBody>
          <a:bodyPr vert="horz" lIns="0" tIns="45720" rIns="91440" bIns="45720" rtlCol="0" anchor="ctr"/>
          <a:lstStyle>
            <a:lvl1pPr algn="l">
              <a:defRPr sz="1200">
                <a:solidFill>
                  <a:schemeClr val="tx1">
                    <a:tint val="75000"/>
                  </a:schemeClr>
                </a:solidFill>
              </a:defRPr>
            </a:lvl1pPr>
          </a:lstStyle>
          <a:p>
            <a:fld id="{6BD6A2B9-2614-974A-BEFA-2B7A71A547EB}" type="datetime1">
              <a:rPr lang="en-US" smtClean="0"/>
              <a:t>1/21/19</a:t>
            </a:fld>
            <a:endParaRPr lang="en-US"/>
          </a:p>
        </p:txBody>
      </p:sp>
      <p:sp>
        <p:nvSpPr>
          <p:cNvPr id="5" name="Footer Placeholder 4"/>
          <p:cNvSpPr>
            <a:spLocks noGrp="1"/>
          </p:cNvSpPr>
          <p:nvPr>
            <p:ph type="ftr" sz="quarter" idx="3"/>
          </p:nvPr>
        </p:nvSpPr>
        <p:spPr>
          <a:xfrm>
            <a:off x="4038600" y="648887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210261" y="6488870"/>
            <a:ext cx="2743200" cy="365125"/>
          </a:xfrm>
          <a:prstGeom prst="rect">
            <a:avLst/>
          </a:prstGeom>
        </p:spPr>
        <p:txBody>
          <a:bodyPr vert="horz" lIns="91440" tIns="45720" rIns="0" bIns="45720" rtlCol="0" anchor="ctr"/>
          <a:lstStyle>
            <a:lvl1pPr algn="r">
              <a:defRPr sz="1200">
                <a:solidFill>
                  <a:schemeClr val="tx1">
                    <a:tint val="75000"/>
                  </a:schemeClr>
                </a:solidFill>
              </a:defRPr>
            </a:lvl1pPr>
          </a:lstStyle>
          <a:p>
            <a:fld id="{0CED1879-D594-7048-AD12-28363999EDA9}" type="slidenum">
              <a:rPr lang="en-US" smtClean="0"/>
              <a:t>‹#›</a:t>
            </a:fld>
            <a:endParaRPr lang="en-US"/>
          </a:p>
        </p:txBody>
      </p:sp>
    </p:spTree>
    <p:extLst>
      <p:ext uri="{BB962C8B-B14F-4D97-AF65-F5344CB8AC3E}">
        <p14:creationId xmlns:p14="http://schemas.microsoft.com/office/powerpoint/2010/main" val="170144566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p:txStyles>
    <p:titleStyle>
      <a:lvl1pPr algn="l" defTabSz="914400" rtl="0" eaLnBrk="1" latinLnBrk="0" hangingPunct="1">
        <a:lnSpc>
          <a:spcPct val="90000"/>
        </a:lnSpc>
        <a:spcBef>
          <a:spcPct val="0"/>
        </a:spcBef>
        <a:buNone/>
        <a:defRPr sz="4400" b="1" i="0" kern="1200">
          <a:solidFill>
            <a:schemeClr val="tx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LucidaGrande"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5000"/>
        <a:buFont typeface="LucidaGrande"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huttenhower.sph.harvard.edu/bst28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8.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83.tiff"/><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tiff"/></Relationships>
</file>

<file path=ppt/slides/_rels/slide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4.tiff"/><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 Id="rId4" Type="http://schemas.openxmlformats.org/officeDocument/2006/relationships/image" Target="../media/image97.emf"/></Relationships>
</file>

<file path=ppt/slides/_rels/slide2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emf"/></Relationships>
</file>

<file path=ppt/slides/_rels/slide2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canvas.harvard.edu/courses/55671/quizzes/125186"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jpeg"/><Relationship Id="rId7" Type="http://schemas.openxmlformats.org/officeDocument/2006/relationships/image" Target="../media/image2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4.png"/><Relationship Id="rId4" Type="http://schemas.microsoft.com/office/2007/relationships/hdphoto" Target="../media/hdphoto1.wdp"/><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Metagenomics:</a:t>
            </a:r>
            <a:br>
              <a:rPr lang="en-US" dirty="0"/>
            </a:br>
            <a:r>
              <a:rPr lang="en-US" dirty="0"/>
              <a:t>prokaryotic 'omics and</a:t>
            </a:r>
            <a:br>
              <a:rPr lang="en-US" dirty="0"/>
            </a:br>
            <a:r>
              <a:rPr lang="en-US" dirty="0"/>
              <a:t>amplicon sequencing</a:t>
            </a:r>
          </a:p>
        </p:txBody>
      </p:sp>
      <p:sp>
        <p:nvSpPr>
          <p:cNvPr id="3" name="Subtitle 2"/>
          <p:cNvSpPr>
            <a:spLocks noGrp="1"/>
          </p:cNvSpPr>
          <p:nvPr>
            <p:ph type="subTitle" idx="1"/>
          </p:nvPr>
        </p:nvSpPr>
        <p:spPr/>
        <p:txBody>
          <a:bodyPr/>
          <a:lstStyle/>
          <a:p>
            <a:endParaRPr lang="en-US" dirty="0"/>
          </a:p>
          <a:p>
            <a:r>
              <a:rPr lang="en-US" dirty="0"/>
              <a:t>Curtis Huttenhower (</a:t>
            </a:r>
            <a:r>
              <a:rPr lang="en-US" dirty="0" err="1"/>
              <a:t>chuttenh@hsph.harvard.edu</a:t>
            </a:r>
            <a:r>
              <a:rPr lang="en-US" dirty="0"/>
              <a:t>)</a:t>
            </a:r>
          </a:p>
          <a:p>
            <a:r>
              <a:rPr lang="en-US" dirty="0"/>
              <a:t>Eric </a:t>
            </a:r>
            <a:r>
              <a:rPr lang="en-US" dirty="0" err="1"/>
              <a:t>Franzosa</a:t>
            </a:r>
            <a:r>
              <a:rPr lang="en-US" dirty="0"/>
              <a:t> (</a:t>
            </a:r>
            <a:r>
              <a:rPr lang="en-US" dirty="0" err="1"/>
              <a:t>franzosa@hsph.harvard.edu</a:t>
            </a:r>
            <a:r>
              <a:rPr lang="en-US" dirty="0"/>
              <a:t>)</a:t>
            </a:r>
          </a:p>
          <a:p>
            <a:endParaRPr lang="en-US" dirty="0"/>
          </a:p>
          <a:p>
            <a:r>
              <a:rPr lang="en-US" dirty="0">
                <a:hlinkClick r:id="rId3"/>
              </a:rPr>
              <a:t>http://huttenhower.sph.harvard.edu/bst281</a:t>
            </a:r>
            <a:endParaRPr lang="en-US" dirty="0"/>
          </a:p>
        </p:txBody>
      </p:sp>
    </p:spTree>
    <p:extLst>
      <p:ext uri="{BB962C8B-B14F-4D97-AF65-F5344CB8AC3E}">
        <p14:creationId xmlns:p14="http://schemas.microsoft.com/office/powerpoint/2010/main" val="1607012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0DB6-72A6-CF40-8571-0C7B927A8931}"/>
              </a:ext>
            </a:extLst>
          </p:cNvPr>
          <p:cNvSpPr>
            <a:spLocks noGrp="1"/>
          </p:cNvSpPr>
          <p:nvPr>
            <p:ph type="title"/>
          </p:nvPr>
        </p:nvSpPr>
        <p:spPr/>
        <p:txBody>
          <a:bodyPr>
            <a:noAutofit/>
          </a:bodyPr>
          <a:lstStyle/>
          <a:p>
            <a:r>
              <a:rPr lang="en-US" sz="3600" dirty="0"/>
              <a:t>Microbiome composition analyses: non-16S marker genes</a:t>
            </a:r>
          </a:p>
        </p:txBody>
      </p:sp>
      <p:sp>
        <p:nvSpPr>
          <p:cNvPr id="3" name="Content Placeholder 2">
            <a:extLst>
              <a:ext uri="{FF2B5EF4-FFF2-40B4-BE49-F238E27FC236}">
                <a16:creationId xmlns:a16="http://schemas.microsoft.com/office/drawing/2014/main" id="{8A3F83EB-B45C-E840-B4BA-0654107B0A3D}"/>
              </a:ext>
            </a:extLst>
          </p:cNvPr>
          <p:cNvSpPr>
            <a:spLocks noGrp="1"/>
          </p:cNvSpPr>
          <p:nvPr>
            <p:ph idx="1"/>
          </p:nvPr>
        </p:nvSpPr>
        <p:spPr/>
        <p:txBody>
          <a:bodyPr/>
          <a:lstStyle/>
          <a:p>
            <a:r>
              <a:rPr lang="en-US" dirty="0"/>
              <a:t>Other common </a:t>
            </a:r>
            <a:r>
              <a:rPr lang="en-US" u="sng" dirty="0"/>
              <a:t>marker genes</a:t>
            </a:r>
            <a:r>
              <a:rPr lang="en-US" dirty="0"/>
              <a:t> used for different types of </a:t>
            </a:r>
            <a:r>
              <a:rPr lang="en-US" u="sng" dirty="0"/>
              <a:t>amplicon</a:t>
            </a:r>
            <a:r>
              <a:rPr lang="en-US" dirty="0"/>
              <a:t> analysis.</a:t>
            </a:r>
          </a:p>
          <a:p>
            <a:r>
              <a:rPr lang="en-US" dirty="0"/>
              <a:t>18S rRNA gene</a:t>
            </a:r>
          </a:p>
          <a:p>
            <a:pPr lvl="1"/>
            <a:r>
              <a:rPr lang="en-US" dirty="0"/>
              <a:t>Eukaryotic analog of the bacterial 16S (major component of the small subunit).</a:t>
            </a:r>
          </a:p>
          <a:p>
            <a:pPr lvl="1"/>
            <a:r>
              <a:rPr lang="en-US" dirty="0"/>
              <a:t>Good at picking up protists, helminths, humans, plants...</a:t>
            </a:r>
          </a:p>
          <a:p>
            <a:pPr lvl="1"/>
            <a:r>
              <a:rPr lang="en-US" dirty="0"/>
              <a:t>Bad because it picks up humans (among other things).</a:t>
            </a:r>
          </a:p>
          <a:p>
            <a:pPr lvl="1"/>
            <a:r>
              <a:rPr lang="en-US" dirty="0"/>
              <a:t>Major drawbacks are incomplete databases, lousy resolution for fungi.</a:t>
            </a:r>
          </a:p>
          <a:p>
            <a:endParaRPr lang="en-US" dirty="0"/>
          </a:p>
          <a:p>
            <a:r>
              <a:rPr lang="en-US" dirty="0"/>
              <a:t>Internal Transcribed Spacers (ITS)</a:t>
            </a:r>
          </a:p>
          <a:p>
            <a:pPr lvl="1"/>
            <a:r>
              <a:rPr lang="en-US" dirty="0"/>
              <a:t>Sequences between 18S and 28S subunits,</a:t>
            </a:r>
            <a:br>
              <a:rPr lang="en-US" dirty="0"/>
            </a:br>
            <a:r>
              <a:rPr lang="en-US" dirty="0"/>
              <a:t>ITS1 and ITS2.</a:t>
            </a:r>
          </a:p>
          <a:p>
            <a:pPr lvl="1"/>
            <a:r>
              <a:rPr lang="en-US" dirty="0"/>
              <a:t>Primers can be designed clade-specifically.</a:t>
            </a:r>
          </a:p>
          <a:p>
            <a:pPr lvl="1"/>
            <a:r>
              <a:rPr lang="en-US" dirty="0"/>
              <a:t>Only particularly good for fungi – but particularly</a:t>
            </a:r>
            <a:br>
              <a:rPr lang="en-US" dirty="0"/>
            </a:br>
            <a:r>
              <a:rPr lang="en-US" dirty="0"/>
              <a:t>good for fungi.</a:t>
            </a:r>
          </a:p>
          <a:p>
            <a:pPr lvl="1"/>
            <a:endParaRPr lang="en-US" dirty="0"/>
          </a:p>
        </p:txBody>
      </p:sp>
      <p:sp>
        <p:nvSpPr>
          <p:cNvPr id="4" name="Date Placeholder 3">
            <a:extLst>
              <a:ext uri="{FF2B5EF4-FFF2-40B4-BE49-F238E27FC236}">
                <a16:creationId xmlns:a16="http://schemas.microsoft.com/office/drawing/2014/main" id="{BFEA394D-EDEB-0D41-9233-6D3347874B30}"/>
              </a:ext>
            </a:extLst>
          </p:cNvPr>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a:extLst>
              <a:ext uri="{FF2B5EF4-FFF2-40B4-BE49-F238E27FC236}">
                <a16:creationId xmlns:a16="http://schemas.microsoft.com/office/drawing/2014/main" id="{AE8EC78E-19F4-F94E-AD8F-4E883E3786BD}"/>
              </a:ext>
            </a:extLst>
          </p:cNvPr>
          <p:cNvSpPr>
            <a:spLocks noGrp="1"/>
          </p:cNvSpPr>
          <p:nvPr>
            <p:ph type="sldNum" sz="quarter" idx="12"/>
          </p:nvPr>
        </p:nvSpPr>
        <p:spPr/>
        <p:txBody>
          <a:bodyPr/>
          <a:lstStyle/>
          <a:p>
            <a:fld id="{0CED1879-D594-7048-AD12-28363999EDA9}" type="slidenum">
              <a:rPr lang="en-US" smtClean="0"/>
              <a:t>10</a:t>
            </a:fld>
            <a:endParaRPr lang="en-US"/>
          </a:p>
        </p:txBody>
      </p:sp>
      <p:pic>
        <p:nvPicPr>
          <p:cNvPr id="6" name="Picture 5">
            <a:extLst>
              <a:ext uri="{FF2B5EF4-FFF2-40B4-BE49-F238E27FC236}">
                <a16:creationId xmlns:a16="http://schemas.microsoft.com/office/drawing/2014/main" id="{93D1A057-B317-4B45-8E60-3F22008972D4}"/>
              </a:ext>
            </a:extLst>
          </p:cNvPr>
          <p:cNvPicPr>
            <a:picLocks noChangeAspect="1"/>
          </p:cNvPicPr>
          <p:nvPr/>
        </p:nvPicPr>
        <p:blipFill>
          <a:blip r:embed="rId2"/>
          <a:stretch>
            <a:fillRect/>
          </a:stretch>
        </p:blipFill>
        <p:spPr>
          <a:xfrm>
            <a:off x="7190961" y="4181694"/>
            <a:ext cx="4762500" cy="1270000"/>
          </a:xfrm>
          <a:prstGeom prst="rect">
            <a:avLst/>
          </a:prstGeom>
        </p:spPr>
      </p:pic>
      <p:sp>
        <p:nvSpPr>
          <p:cNvPr id="7" name="Rectangle 6">
            <a:extLst>
              <a:ext uri="{FF2B5EF4-FFF2-40B4-BE49-F238E27FC236}">
                <a16:creationId xmlns:a16="http://schemas.microsoft.com/office/drawing/2014/main" id="{277EF65C-6DCD-C348-9790-CFD19C48C705}"/>
              </a:ext>
            </a:extLst>
          </p:cNvPr>
          <p:cNvSpPr/>
          <p:nvPr/>
        </p:nvSpPr>
        <p:spPr>
          <a:xfrm>
            <a:off x="9019645" y="5373262"/>
            <a:ext cx="2933816" cy="230832"/>
          </a:xfrm>
          <a:prstGeom prst="rect">
            <a:avLst/>
          </a:prstGeom>
        </p:spPr>
        <p:txBody>
          <a:bodyPr wrap="none">
            <a:spAutoFit/>
          </a:bodyPr>
          <a:lstStyle/>
          <a:p>
            <a:r>
              <a:rPr lang="en-US" sz="900" dirty="0"/>
              <a:t>https://</a:t>
            </a:r>
            <a:r>
              <a:rPr lang="en-US" sz="900" dirty="0" err="1"/>
              <a:t>en.wikipedia.org</a:t>
            </a:r>
            <a:r>
              <a:rPr lang="en-US" sz="900" dirty="0"/>
              <a:t>/wiki/</a:t>
            </a:r>
            <a:r>
              <a:rPr lang="en-US" sz="900" dirty="0" err="1"/>
              <a:t>Internal_transcribed_spacer</a:t>
            </a:r>
            <a:endParaRPr lang="en-US" sz="900" dirty="0"/>
          </a:p>
        </p:txBody>
      </p:sp>
    </p:spTree>
    <p:extLst>
      <p:ext uri="{BB962C8B-B14F-4D97-AF65-F5344CB8AC3E}">
        <p14:creationId xmlns:p14="http://schemas.microsoft.com/office/powerpoint/2010/main" val="3782145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Microbiome composition analyses: </a:t>
            </a:r>
            <a:r>
              <a:rPr lang="en-US" sz="3600" dirty="0" err="1"/>
              <a:t>phylotypes</a:t>
            </a:r>
            <a:r>
              <a:rPr lang="en-US" sz="3600" dirty="0"/>
              <a:t> and binning</a:t>
            </a:r>
          </a:p>
        </p:txBody>
      </p:sp>
      <p:sp>
        <p:nvSpPr>
          <p:cNvPr id="4" name="Slide Number Placeholder 3"/>
          <p:cNvSpPr>
            <a:spLocks noGrp="1"/>
          </p:cNvSpPr>
          <p:nvPr>
            <p:ph type="sldNum" sz="quarter" idx="12"/>
          </p:nvPr>
        </p:nvSpPr>
        <p:spPr/>
        <p:txBody>
          <a:bodyPr/>
          <a:lstStyle/>
          <a:p>
            <a:fld id="{C71C242F-20BE-4F6C-ABA6-9DCC8641EF60}" type="slidenum">
              <a:rPr lang="en-US" smtClean="0"/>
              <a:pPr/>
              <a:t>11</a:t>
            </a:fld>
            <a:endParaRPr lang="en-US" dirty="0"/>
          </a:p>
        </p:txBody>
      </p:sp>
      <p:pic>
        <p:nvPicPr>
          <p:cNvPr id="7170" name="Picture 2"/>
          <p:cNvPicPr>
            <a:picLocks noChangeAspect="1" noChangeArrowheads="1"/>
          </p:cNvPicPr>
          <p:nvPr/>
        </p:nvPicPr>
        <p:blipFill>
          <a:blip r:embed="rId3" cstate="print"/>
          <a:srcRect r="46021" b="44444"/>
          <a:stretch>
            <a:fillRect/>
          </a:stretch>
        </p:blipFill>
        <p:spPr bwMode="auto">
          <a:xfrm>
            <a:off x="1600200" y="3886201"/>
            <a:ext cx="3810000" cy="2603969"/>
          </a:xfrm>
          <a:prstGeom prst="rect">
            <a:avLst/>
          </a:prstGeom>
          <a:noFill/>
          <a:ln w="9525">
            <a:noFill/>
            <a:miter lim="800000"/>
            <a:headEnd/>
            <a:tailEnd/>
          </a:ln>
        </p:spPr>
      </p:pic>
      <p:sp>
        <p:nvSpPr>
          <p:cNvPr id="12" name="Rectangle 11"/>
          <p:cNvSpPr/>
          <p:nvPr/>
        </p:nvSpPr>
        <p:spPr>
          <a:xfrm>
            <a:off x="1600201" y="6553201"/>
            <a:ext cx="599523" cy="123111"/>
          </a:xfrm>
          <a:prstGeom prst="rect">
            <a:avLst/>
          </a:prstGeom>
        </p:spPr>
        <p:txBody>
          <a:bodyPr wrap="none" lIns="0" tIns="0" rIns="0" bIns="0">
            <a:spAutoFit/>
          </a:bodyPr>
          <a:lstStyle/>
          <a:p>
            <a:r>
              <a:rPr lang="en-US" sz="800" dirty="0" err="1"/>
              <a:t>Hamady</a:t>
            </a:r>
            <a:r>
              <a:rPr lang="en-US" sz="800" dirty="0"/>
              <a:t>, 2009</a:t>
            </a:r>
          </a:p>
        </p:txBody>
      </p:sp>
      <p:grpSp>
        <p:nvGrpSpPr>
          <p:cNvPr id="14" name="Group 13"/>
          <p:cNvGrpSpPr/>
          <p:nvPr/>
        </p:nvGrpSpPr>
        <p:grpSpPr>
          <a:xfrm>
            <a:off x="1981200" y="1524000"/>
            <a:ext cx="3048000" cy="596444"/>
            <a:chOff x="2209800" y="2438400"/>
            <a:chExt cx="3048000" cy="596444"/>
          </a:xfrm>
        </p:grpSpPr>
        <p:grpSp>
          <p:nvGrpSpPr>
            <p:cNvPr id="7" name="Group 6"/>
            <p:cNvGrpSpPr/>
            <p:nvPr/>
          </p:nvGrpSpPr>
          <p:grpSpPr>
            <a:xfrm>
              <a:off x="2209800" y="2438400"/>
              <a:ext cx="3048000" cy="350032"/>
              <a:chOff x="457200" y="3076575"/>
              <a:chExt cx="5334000" cy="612556"/>
            </a:xfrm>
          </p:grpSpPr>
          <p:pic>
            <p:nvPicPr>
              <p:cNvPr id="8" name="Picture 10"/>
              <p:cNvPicPr>
                <a:picLocks noChangeAspect="1" noChangeArrowheads="1"/>
              </p:cNvPicPr>
              <p:nvPr/>
            </p:nvPicPr>
            <p:blipFill>
              <a:blip r:embed="rId4" cstate="print"/>
              <a:srcRect l="2000" r="35778" b="13094"/>
              <a:stretch>
                <a:fillRect/>
              </a:stretch>
            </p:blipFill>
            <p:spPr bwMode="auto">
              <a:xfrm>
                <a:off x="457200" y="3076575"/>
                <a:ext cx="5334000" cy="612556"/>
              </a:xfrm>
              <a:prstGeom prst="rect">
                <a:avLst/>
              </a:prstGeom>
              <a:noFill/>
              <a:ln w="9525">
                <a:noFill/>
                <a:miter lim="800000"/>
                <a:headEnd/>
                <a:tailEnd/>
              </a:ln>
            </p:spPr>
          </p:pic>
          <p:pic>
            <p:nvPicPr>
              <p:cNvPr id="9" name="Picture 11"/>
              <p:cNvPicPr>
                <a:picLocks noChangeAspect="1" noChangeArrowheads="1"/>
              </p:cNvPicPr>
              <p:nvPr/>
            </p:nvPicPr>
            <p:blipFill>
              <a:blip r:embed="rId5" cstate="print"/>
              <a:srcRect r="36818"/>
              <a:stretch>
                <a:fillRect/>
              </a:stretch>
            </p:blipFill>
            <p:spPr bwMode="auto">
              <a:xfrm>
                <a:off x="1201465" y="3252788"/>
                <a:ext cx="4513535" cy="352425"/>
              </a:xfrm>
              <a:prstGeom prst="rect">
                <a:avLst/>
              </a:prstGeom>
              <a:noFill/>
              <a:ln w="9525">
                <a:noFill/>
                <a:miter lim="800000"/>
                <a:headEnd/>
                <a:tailEnd/>
              </a:ln>
            </p:spPr>
          </p:pic>
        </p:grpSp>
        <p:sp>
          <p:nvSpPr>
            <p:cNvPr id="13" name="Rectangle 12"/>
            <p:cNvSpPr/>
            <p:nvPr/>
          </p:nvSpPr>
          <p:spPr>
            <a:xfrm>
              <a:off x="2819400" y="2819400"/>
              <a:ext cx="1828800" cy="215444"/>
            </a:xfrm>
            <a:prstGeom prst="rect">
              <a:avLst/>
            </a:prstGeom>
            <a:noFill/>
          </p:spPr>
          <p:txBody>
            <a:bodyPr wrap="square" lIns="0" tIns="0" rIns="0" bIns="0">
              <a:spAutoFit/>
            </a:bodyPr>
            <a:lstStyle/>
            <a:p>
              <a:pPr algn="ctr"/>
              <a:r>
                <a:rPr lang="en-US" sz="1400" dirty="0"/>
                <a:t>rdp.cme.msu.edu</a:t>
              </a:r>
            </a:p>
          </p:txBody>
        </p:sp>
      </p:grpSp>
      <p:grpSp>
        <p:nvGrpSpPr>
          <p:cNvPr id="17" name="Group 16"/>
          <p:cNvGrpSpPr/>
          <p:nvPr/>
        </p:nvGrpSpPr>
        <p:grpSpPr>
          <a:xfrm>
            <a:off x="1600200" y="2286000"/>
            <a:ext cx="1828800" cy="1447800"/>
            <a:chOff x="5105400" y="3581400"/>
            <a:chExt cx="1828800" cy="1447800"/>
          </a:xfrm>
        </p:grpSpPr>
        <p:pic>
          <p:nvPicPr>
            <p:cNvPr id="6" name="Picture 9"/>
            <p:cNvPicPr>
              <a:picLocks noChangeAspect="1" noChangeArrowheads="1"/>
            </p:cNvPicPr>
            <p:nvPr/>
          </p:nvPicPr>
          <p:blipFill>
            <a:blip r:embed="rId6" cstate="print"/>
            <a:srcRect/>
            <a:stretch>
              <a:fillRect/>
            </a:stretch>
          </p:blipFill>
          <p:spPr bwMode="auto">
            <a:xfrm>
              <a:off x="5105400" y="3581400"/>
              <a:ext cx="1828800" cy="1231453"/>
            </a:xfrm>
            <a:prstGeom prst="rect">
              <a:avLst/>
            </a:prstGeom>
            <a:noFill/>
            <a:ln w="9525">
              <a:noFill/>
              <a:miter lim="800000"/>
              <a:headEnd/>
              <a:tailEnd/>
            </a:ln>
          </p:spPr>
        </p:pic>
        <p:sp>
          <p:nvSpPr>
            <p:cNvPr id="16" name="Rectangle 15"/>
            <p:cNvSpPr/>
            <p:nvPr/>
          </p:nvSpPr>
          <p:spPr>
            <a:xfrm>
              <a:off x="5105400" y="4813756"/>
              <a:ext cx="1828800" cy="215444"/>
            </a:xfrm>
            <a:prstGeom prst="rect">
              <a:avLst/>
            </a:prstGeom>
            <a:noFill/>
          </p:spPr>
          <p:txBody>
            <a:bodyPr wrap="square" lIns="0" tIns="0" rIns="0" bIns="0">
              <a:spAutoFit/>
            </a:bodyPr>
            <a:lstStyle/>
            <a:p>
              <a:pPr algn="ctr"/>
              <a:r>
                <a:rPr lang="en-US" sz="1400" dirty="0"/>
                <a:t>greengenes.lbl.gov</a:t>
              </a:r>
            </a:p>
          </p:txBody>
        </p:sp>
      </p:grpSp>
      <p:grpSp>
        <p:nvGrpSpPr>
          <p:cNvPr id="19" name="Group 18"/>
          <p:cNvGrpSpPr/>
          <p:nvPr/>
        </p:nvGrpSpPr>
        <p:grpSpPr>
          <a:xfrm>
            <a:off x="3619500" y="2286001"/>
            <a:ext cx="1790700" cy="929819"/>
            <a:chOff x="7010400" y="3552825"/>
            <a:chExt cx="1790700" cy="929819"/>
          </a:xfrm>
        </p:grpSpPr>
        <p:pic>
          <p:nvPicPr>
            <p:cNvPr id="10" name="Picture 12"/>
            <p:cNvPicPr>
              <a:picLocks noChangeAspect="1" noChangeArrowheads="1"/>
            </p:cNvPicPr>
            <p:nvPr/>
          </p:nvPicPr>
          <p:blipFill>
            <a:blip r:embed="rId7" cstate="print"/>
            <a:srcRect/>
            <a:stretch>
              <a:fillRect/>
            </a:stretch>
          </p:blipFill>
          <p:spPr bwMode="auto">
            <a:xfrm>
              <a:off x="7010400" y="3552825"/>
              <a:ext cx="1790700" cy="714375"/>
            </a:xfrm>
            <a:prstGeom prst="rect">
              <a:avLst/>
            </a:prstGeom>
            <a:noFill/>
            <a:ln w="9525">
              <a:noFill/>
              <a:miter lim="800000"/>
              <a:headEnd/>
              <a:tailEnd/>
            </a:ln>
          </p:spPr>
        </p:pic>
        <p:sp>
          <p:nvSpPr>
            <p:cNvPr id="18" name="Rectangle 17"/>
            <p:cNvSpPr/>
            <p:nvPr/>
          </p:nvSpPr>
          <p:spPr>
            <a:xfrm>
              <a:off x="7067550" y="4267200"/>
              <a:ext cx="1676400" cy="215444"/>
            </a:xfrm>
            <a:prstGeom prst="rect">
              <a:avLst/>
            </a:prstGeom>
            <a:noFill/>
          </p:spPr>
          <p:txBody>
            <a:bodyPr wrap="square" lIns="0" tIns="0" rIns="0" bIns="0">
              <a:spAutoFit/>
            </a:bodyPr>
            <a:lstStyle/>
            <a:p>
              <a:pPr algn="ctr"/>
              <a:r>
                <a:rPr lang="en-US" sz="1400" dirty="0"/>
                <a:t>www.arb-silva.de</a:t>
              </a:r>
            </a:p>
          </p:txBody>
        </p:sp>
      </p:grpSp>
      <p:sp>
        <p:nvSpPr>
          <p:cNvPr id="20" name="TextBox 19"/>
          <p:cNvSpPr txBox="1"/>
          <p:nvPr/>
        </p:nvSpPr>
        <p:spPr>
          <a:xfrm>
            <a:off x="5638801" y="1143001"/>
            <a:ext cx="3047999" cy="646331"/>
          </a:xfrm>
          <a:prstGeom prst="rect">
            <a:avLst/>
          </a:prstGeom>
          <a:noFill/>
          <a:ln w="38100">
            <a:solidFill>
              <a:schemeClr val="accent1"/>
            </a:solidFill>
          </a:ln>
        </p:spPr>
        <p:txBody>
          <a:bodyPr wrap="square" rtlCol="0">
            <a:spAutoFit/>
          </a:bodyPr>
          <a:lstStyle/>
          <a:p>
            <a:pPr algn="ctr"/>
            <a:r>
              <a:rPr lang="en-US" b="1" dirty="0">
                <a:solidFill>
                  <a:schemeClr val="accent2"/>
                </a:solidFill>
              </a:rPr>
              <a:t>Binning</a:t>
            </a:r>
            <a:r>
              <a:rPr lang="en-US" dirty="0"/>
              <a:t>: nontrivial assignment of reads to taxa</a:t>
            </a:r>
          </a:p>
        </p:txBody>
      </p:sp>
      <p:sp>
        <p:nvSpPr>
          <p:cNvPr id="22" name="TextBox 21"/>
          <p:cNvSpPr txBox="1"/>
          <p:nvPr/>
        </p:nvSpPr>
        <p:spPr>
          <a:xfrm>
            <a:off x="6019801" y="2514600"/>
            <a:ext cx="4571999" cy="923330"/>
          </a:xfrm>
          <a:prstGeom prst="rect">
            <a:avLst/>
          </a:prstGeom>
          <a:noFill/>
          <a:ln w="38100">
            <a:solidFill>
              <a:schemeClr val="accent1"/>
            </a:solidFill>
          </a:ln>
        </p:spPr>
        <p:txBody>
          <a:bodyPr wrap="square" rtlCol="0">
            <a:spAutoFit/>
          </a:bodyPr>
          <a:lstStyle/>
          <a:p>
            <a:pPr algn="ctr"/>
            <a:r>
              <a:rPr lang="en-US" b="1" dirty="0" err="1">
                <a:solidFill>
                  <a:schemeClr val="accent2"/>
                </a:solidFill>
              </a:rPr>
              <a:t>Phylotype</a:t>
            </a:r>
            <a:r>
              <a:rPr lang="en-US" dirty="0">
                <a:solidFill>
                  <a:schemeClr val="accent2"/>
                </a:solidFill>
              </a:rPr>
              <a:t> </a:t>
            </a:r>
            <a:r>
              <a:rPr lang="en-US" dirty="0"/>
              <a:t>or </a:t>
            </a:r>
            <a:r>
              <a:rPr lang="en-US" b="1" dirty="0">
                <a:solidFill>
                  <a:schemeClr val="accent2"/>
                </a:solidFill>
              </a:rPr>
              <a:t>operational taxonomic unit (OTU)</a:t>
            </a:r>
            <a:r>
              <a:rPr lang="en-US" dirty="0"/>
              <a:t>: sequences clonal to within some tolerance (e.g. 97%); “species”</a:t>
            </a:r>
          </a:p>
        </p:txBody>
      </p:sp>
      <p:pic>
        <p:nvPicPr>
          <p:cNvPr id="7172" name="Picture 4" descr="C:\Users\eblis\Documents\My Dropbox\working\ismb_tutorial_12-09-09\02_metagenomics\dna.png"/>
          <p:cNvPicPr>
            <a:picLocks noChangeAspect="1" noChangeArrowheads="1"/>
          </p:cNvPicPr>
          <p:nvPr/>
        </p:nvPicPr>
        <p:blipFill>
          <a:blip r:embed="rId8" cstate="print"/>
          <a:srcRect/>
          <a:stretch>
            <a:fillRect/>
          </a:stretch>
        </p:blipFill>
        <p:spPr bwMode="auto">
          <a:xfrm rot="16200000">
            <a:off x="5006799" y="5204001"/>
            <a:ext cx="2137272" cy="568470"/>
          </a:xfrm>
          <a:prstGeom prst="rect">
            <a:avLst/>
          </a:prstGeom>
          <a:noFill/>
        </p:spPr>
      </p:pic>
      <p:sp>
        <p:nvSpPr>
          <p:cNvPr id="28" name="Down Arrow 27"/>
          <p:cNvSpPr/>
          <p:nvPr/>
        </p:nvSpPr>
        <p:spPr bwMode="auto">
          <a:xfrm rot="13486345">
            <a:off x="6441719" y="4960193"/>
            <a:ext cx="419100" cy="38100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29" name="Down Arrow 28"/>
          <p:cNvSpPr/>
          <p:nvPr/>
        </p:nvSpPr>
        <p:spPr bwMode="auto">
          <a:xfrm rot="8113655" flipV="1">
            <a:off x="6441720" y="5493594"/>
            <a:ext cx="419100" cy="381000"/>
          </a:xfrm>
          <a:prstGeom prst="downArrow">
            <a:avLst/>
          </a:prstGeom>
          <a:solidFill>
            <a:schemeClr val="tx1">
              <a:lumMod val="50000"/>
            </a:schemeClr>
          </a:solidFill>
          <a:ln w="9525"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30" name="TextBox 29"/>
          <p:cNvSpPr txBox="1"/>
          <p:nvPr/>
        </p:nvSpPr>
        <p:spPr>
          <a:xfrm>
            <a:off x="7239002" y="4410670"/>
            <a:ext cx="3047999" cy="923330"/>
          </a:xfrm>
          <a:prstGeom prst="rect">
            <a:avLst/>
          </a:prstGeom>
          <a:noFill/>
          <a:ln w="38100">
            <a:solidFill>
              <a:schemeClr val="accent1"/>
            </a:solidFill>
          </a:ln>
        </p:spPr>
        <p:txBody>
          <a:bodyPr wrap="square" rtlCol="0">
            <a:spAutoFit/>
          </a:bodyPr>
          <a:lstStyle/>
          <a:p>
            <a:pPr algn="ctr"/>
            <a:r>
              <a:rPr lang="en-US" dirty="0"/>
              <a:t>Indirect binning: BLAST etc.</a:t>
            </a:r>
            <a:br>
              <a:rPr lang="en-US" dirty="0"/>
            </a:br>
            <a:r>
              <a:rPr lang="en-US" dirty="0"/>
              <a:t>Relies on high similarity, reference seq.</a:t>
            </a:r>
          </a:p>
        </p:txBody>
      </p:sp>
      <p:sp>
        <p:nvSpPr>
          <p:cNvPr id="31" name="TextBox 30"/>
          <p:cNvSpPr txBox="1"/>
          <p:nvPr/>
        </p:nvSpPr>
        <p:spPr>
          <a:xfrm>
            <a:off x="6934200" y="5477470"/>
            <a:ext cx="3657600" cy="923330"/>
          </a:xfrm>
          <a:prstGeom prst="rect">
            <a:avLst/>
          </a:prstGeom>
          <a:noFill/>
          <a:ln w="38100">
            <a:solidFill>
              <a:schemeClr val="accent1"/>
            </a:solidFill>
          </a:ln>
        </p:spPr>
        <p:txBody>
          <a:bodyPr wrap="square" rtlCol="0">
            <a:spAutoFit/>
          </a:bodyPr>
          <a:lstStyle/>
          <a:p>
            <a:pPr algn="ctr"/>
            <a:r>
              <a:rPr lang="en-US" dirty="0"/>
              <a:t>Direct binning: analyzes seq. characteristics (GC, </a:t>
            </a:r>
            <a:r>
              <a:rPr lang="en-US" dirty="0" err="1"/>
              <a:t>codons</a:t>
            </a:r>
            <a:r>
              <a:rPr lang="en-US" dirty="0"/>
              <a:t>, etc.)</a:t>
            </a:r>
            <a:br>
              <a:rPr lang="en-US" dirty="0"/>
            </a:br>
            <a:r>
              <a:rPr lang="en-US" dirty="0"/>
              <a:t>Relies on long reads</a:t>
            </a:r>
          </a:p>
        </p:txBody>
      </p:sp>
      <p:sp>
        <p:nvSpPr>
          <p:cNvPr id="32" name="Rectangle 31"/>
          <p:cNvSpPr/>
          <p:nvPr/>
        </p:nvSpPr>
        <p:spPr>
          <a:xfrm>
            <a:off x="4572000" y="6597134"/>
            <a:ext cx="1828800" cy="184666"/>
          </a:xfrm>
          <a:prstGeom prst="rect">
            <a:avLst/>
          </a:prstGeom>
          <a:noFill/>
        </p:spPr>
        <p:txBody>
          <a:bodyPr wrap="square" lIns="0" tIns="0" rIns="0" bIns="0">
            <a:spAutoFit/>
          </a:bodyPr>
          <a:lstStyle/>
          <a:p>
            <a:pPr algn="ctr"/>
            <a:r>
              <a:rPr lang="en-US" sz="1200" dirty="0"/>
              <a:t>TETRA: Chan, 2008</a:t>
            </a:r>
          </a:p>
        </p:txBody>
      </p:sp>
      <p:sp>
        <p:nvSpPr>
          <p:cNvPr id="33" name="Rectangle 32"/>
          <p:cNvSpPr/>
          <p:nvPr/>
        </p:nvSpPr>
        <p:spPr>
          <a:xfrm>
            <a:off x="2362200" y="6597134"/>
            <a:ext cx="2362200" cy="184666"/>
          </a:xfrm>
          <a:prstGeom prst="rect">
            <a:avLst/>
          </a:prstGeom>
          <a:noFill/>
        </p:spPr>
        <p:txBody>
          <a:bodyPr wrap="square" lIns="0" tIns="0" rIns="0" bIns="0">
            <a:spAutoFit/>
          </a:bodyPr>
          <a:lstStyle/>
          <a:p>
            <a:pPr algn="ctr"/>
            <a:r>
              <a:rPr lang="en-US" sz="1200" dirty="0" err="1"/>
              <a:t>PhyloPythia</a:t>
            </a:r>
            <a:r>
              <a:rPr lang="en-US" sz="1200" dirty="0"/>
              <a:t>: </a:t>
            </a:r>
            <a:r>
              <a:rPr lang="en-US" sz="1200" dirty="0" err="1"/>
              <a:t>McHardy</a:t>
            </a:r>
            <a:r>
              <a:rPr lang="en-US" sz="1200" dirty="0"/>
              <a:t>, 2007</a:t>
            </a:r>
          </a:p>
        </p:txBody>
      </p:sp>
      <p:sp>
        <p:nvSpPr>
          <p:cNvPr id="34" name="Rectangle 33"/>
          <p:cNvSpPr/>
          <p:nvPr/>
        </p:nvSpPr>
        <p:spPr>
          <a:xfrm>
            <a:off x="6019800" y="6597134"/>
            <a:ext cx="2362200" cy="184666"/>
          </a:xfrm>
          <a:prstGeom prst="rect">
            <a:avLst/>
          </a:prstGeom>
          <a:noFill/>
        </p:spPr>
        <p:txBody>
          <a:bodyPr wrap="square" lIns="0" tIns="0" rIns="0" bIns="0">
            <a:spAutoFit/>
          </a:bodyPr>
          <a:lstStyle/>
          <a:p>
            <a:pPr algn="ctr"/>
            <a:r>
              <a:rPr lang="en-US" sz="1200" dirty="0" err="1"/>
              <a:t>Phymm</a:t>
            </a:r>
            <a:r>
              <a:rPr lang="en-US" sz="1200" dirty="0"/>
              <a:t>: Brady, 2009</a:t>
            </a:r>
          </a:p>
        </p:txBody>
      </p:sp>
      <p:sp>
        <p:nvSpPr>
          <p:cNvPr id="27" name="Rectangle 26"/>
          <p:cNvSpPr/>
          <p:nvPr/>
        </p:nvSpPr>
        <p:spPr>
          <a:xfrm>
            <a:off x="8001000" y="6597134"/>
            <a:ext cx="2362200" cy="184666"/>
          </a:xfrm>
          <a:prstGeom prst="rect">
            <a:avLst/>
          </a:prstGeom>
          <a:noFill/>
        </p:spPr>
        <p:txBody>
          <a:bodyPr wrap="square" lIns="0" tIns="0" rIns="0" bIns="0">
            <a:spAutoFit/>
          </a:bodyPr>
          <a:lstStyle/>
          <a:p>
            <a:pPr algn="ctr"/>
            <a:r>
              <a:rPr lang="en-US" sz="1200" dirty="0" err="1"/>
              <a:t>MetaPhlAn</a:t>
            </a:r>
            <a:r>
              <a:rPr lang="en-US" sz="1200" dirty="0"/>
              <a:t>: </a:t>
            </a:r>
            <a:r>
              <a:rPr lang="en-US" sz="1200" dirty="0" err="1"/>
              <a:t>Segata</a:t>
            </a:r>
            <a:r>
              <a:rPr lang="en-US" sz="1200" dirty="0"/>
              <a:t>, 2012</a:t>
            </a:r>
          </a:p>
        </p:txBody>
      </p:sp>
      <p:sp>
        <p:nvSpPr>
          <p:cNvPr id="35"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Tree>
    <p:extLst>
      <p:ext uri="{BB962C8B-B14F-4D97-AF65-F5344CB8AC3E}">
        <p14:creationId xmlns:p14="http://schemas.microsoft.com/office/powerpoint/2010/main" val="196406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172"/>
                                        </p:tgtEl>
                                        <p:attrNameLst>
                                          <p:attrName>style.visibility</p:attrName>
                                        </p:attrNameLst>
                                      </p:cBhvr>
                                      <p:to>
                                        <p:strVal val="visible"/>
                                      </p:to>
                                    </p:set>
                                    <p:animEffect transition="in" filter="fade">
                                      <p:cBhvr>
                                        <p:cTn id="34" dur="500"/>
                                        <p:tgtEl>
                                          <p:spTgt spid="717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22" grpId="0" animBg="1"/>
      <p:bldP spid="28" grpId="0" animBg="1"/>
      <p:bldP spid="29" grpId="0" animBg="1"/>
      <p:bldP spid="30" grpId="0" animBg="1"/>
      <p:bldP spid="31" grpId="0" animBg="1"/>
      <p:bldP spid="32" grpId="0"/>
      <p:bldP spid="33" grpId="0"/>
      <p:bldP spid="34"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itchFamily="34" charset="0"/>
              </a:rPr>
              <a:t>Microbiome composition analyses: OTU clustering</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12</a:t>
            </a:fld>
            <a:endParaRPr lang="en-US"/>
          </a:p>
        </p:txBody>
      </p:sp>
      <p:sp>
        <p:nvSpPr>
          <p:cNvPr id="6" name="TextBox 5"/>
          <p:cNvSpPr txBox="1"/>
          <p:nvPr/>
        </p:nvSpPr>
        <p:spPr>
          <a:xfrm>
            <a:off x="2632243" y="1245215"/>
            <a:ext cx="1647631" cy="369332"/>
          </a:xfrm>
          <a:prstGeom prst="rect">
            <a:avLst/>
          </a:prstGeom>
          <a:noFill/>
        </p:spPr>
        <p:txBody>
          <a:bodyPr wrap="none" rtlCol="0">
            <a:spAutoFit/>
          </a:bodyPr>
          <a:lstStyle/>
          <a:p>
            <a:pPr algn="ctr"/>
            <a:r>
              <a:rPr lang="en-US" dirty="0"/>
              <a:t>Open reference</a:t>
            </a:r>
          </a:p>
        </p:txBody>
      </p:sp>
      <p:sp>
        <p:nvSpPr>
          <p:cNvPr id="7" name="TextBox 6"/>
          <p:cNvSpPr txBox="1"/>
          <p:nvPr/>
        </p:nvSpPr>
        <p:spPr>
          <a:xfrm>
            <a:off x="7730570" y="1245215"/>
            <a:ext cx="1761443" cy="369332"/>
          </a:xfrm>
          <a:prstGeom prst="rect">
            <a:avLst/>
          </a:prstGeom>
          <a:noFill/>
        </p:spPr>
        <p:txBody>
          <a:bodyPr wrap="none" rtlCol="0">
            <a:spAutoFit/>
          </a:bodyPr>
          <a:lstStyle/>
          <a:p>
            <a:pPr algn="ctr"/>
            <a:r>
              <a:rPr lang="en-US" dirty="0"/>
              <a:t>Closed reference</a:t>
            </a:r>
          </a:p>
        </p:txBody>
      </p:sp>
      <p:pic>
        <p:nvPicPr>
          <p:cNvPr id="8" name="Picture 7" descr="greenge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1870" y="4831080"/>
            <a:ext cx="2527300" cy="1701800"/>
          </a:xfrm>
          <a:prstGeom prst="rect">
            <a:avLst/>
          </a:prstGeom>
        </p:spPr>
      </p:pic>
      <p:grpSp>
        <p:nvGrpSpPr>
          <p:cNvPr id="9" name="Group 8"/>
          <p:cNvGrpSpPr/>
          <p:nvPr/>
        </p:nvGrpSpPr>
        <p:grpSpPr>
          <a:xfrm>
            <a:off x="2484120" y="2468880"/>
            <a:ext cx="2014693" cy="1662335"/>
            <a:chOff x="990600" y="2590800"/>
            <a:chExt cx="2014693" cy="1662335"/>
          </a:xfrm>
        </p:grpSpPr>
        <p:cxnSp>
          <p:nvCxnSpPr>
            <p:cNvPr id="10" name="Straight Connector 9"/>
            <p:cNvCxnSpPr/>
            <p:nvPr/>
          </p:nvCxnSpPr>
          <p:spPr bwMode="auto">
            <a:xfrm>
              <a:off x="990600" y="2729135"/>
              <a:ext cx="0" cy="1524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1" name="Straight Connector 10"/>
            <p:cNvCxnSpPr/>
            <p:nvPr/>
          </p:nvCxnSpPr>
          <p:spPr bwMode="auto">
            <a:xfrm flipH="1">
              <a:off x="990600" y="4253135"/>
              <a:ext cx="19812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sp>
          <p:nvSpPr>
            <p:cNvPr id="12" name="Oval 11"/>
            <p:cNvSpPr/>
            <p:nvPr/>
          </p:nvSpPr>
          <p:spPr bwMode="auto">
            <a:xfrm>
              <a:off x="1471104" y="2805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 name="Oval 12"/>
            <p:cNvSpPr/>
            <p:nvPr/>
          </p:nvSpPr>
          <p:spPr bwMode="auto">
            <a:xfrm>
              <a:off x="1775904" y="2957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Oval 13"/>
            <p:cNvSpPr/>
            <p:nvPr/>
          </p:nvSpPr>
          <p:spPr bwMode="auto">
            <a:xfrm>
              <a:off x="13187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Oval 14"/>
            <p:cNvSpPr/>
            <p:nvPr/>
          </p:nvSpPr>
          <p:spPr bwMode="auto">
            <a:xfrm>
              <a:off x="15473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Oval 15"/>
            <p:cNvSpPr/>
            <p:nvPr/>
          </p:nvSpPr>
          <p:spPr bwMode="auto">
            <a:xfrm>
              <a:off x="1704369" y="3872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 name="Oval 16"/>
            <p:cNvSpPr/>
            <p:nvPr/>
          </p:nvSpPr>
          <p:spPr bwMode="auto">
            <a:xfrm>
              <a:off x="1932969" y="3643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Oval 17"/>
            <p:cNvSpPr/>
            <p:nvPr/>
          </p:nvSpPr>
          <p:spPr bwMode="auto">
            <a:xfrm>
              <a:off x="1623504" y="3262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 name="Oval 18"/>
            <p:cNvSpPr/>
            <p:nvPr/>
          </p:nvSpPr>
          <p:spPr bwMode="auto">
            <a:xfrm>
              <a:off x="20091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 name="Oval 19"/>
            <p:cNvSpPr/>
            <p:nvPr/>
          </p:nvSpPr>
          <p:spPr bwMode="auto">
            <a:xfrm>
              <a:off x="2237769" y="3719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Oval 20"/>
            <p:cNvSpPr/>
            <p:nvPr/>
          </p:nvSpPr>
          <p:spPr bwMode="auto">
            <a:xfrm>
              <a:off x="2390169" y="3491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 name="Oval 21"/>
            <p:cNvSpPr/>
            <p:nvPr/>
          </p:nvSpPr>
          <p:spPr bwMode="auto">
            <a:xfrm>
              <a:off x="24663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 name="TextBox 22"/>
            <p:cNvSpPr txBox="1"/>
            <p:nvPr/>
          </p:nvSpPr>
          <p:spPr>
            <a:xfrm>
              <a:off x="1418845" y="2590800"/>
              <a:ext cx="429926" cy="261610"/>
            </a:xfrm>
            <a:prstGeom prst="rect">
              <a:avLst/>
            </a:prstGeom>
            <a:noFill/>
          </p:spPr>
          <p:txBody>
            <a:bodyPr wrap="none" rtlCol="0">
              <a:spAutoFit/>
            </a:bodyPr>
            <a:lstStyle/>
            <a:p>
              <a:r>
                <a:rPr lang="en-US" sz="1100" dirty="0"/>
                <a:t>AAA</a:t>
              </a:r>
            </a:p>
          </p:txBody>
        </p:sp>
        <p:sp>
          <p:nvSpPr>
            <p:cNvPr id="24" name="TextBox 23"/>
            <p:cNvSpPr txBox="1"/>
            <p:nvPr/>
          </p:nvSpPr>
          <p:spPr>
            <a:xfrm>
              <a:off x="1253001" y="3305725"/>
              <a:ext cx="417102" cy="261610"/>
            </a:xfrm>
            <a:prstGeom prst="rect">
              <a:avLst/>
            </a:prstGeom>
            <a:noFill/>
          </p:spPr>
          <p:txBody>
            <a:bodyPr wrap="none" rtlCol="0">
              <a:spAutoFit/>
            </a:bodyPr>
            <a:lstStyle/>
            <a:p>
              <a:r>
                <a:rPr lang="en-US" sz="1100" dirty="0"/>
                <a:t>AAT</a:t>
              </a:r>
            </a:p>
          </p:txBody>
        </p:sp>
        <p:sp>
          <p:nvSpPr>
            <p:cNvPr id="25" name="TextBox 24"/>
            <p:cNvSpPr txBox="1"/>
            <p:nvPr/>
          </p:nvSpPr>
          <p:spPr>
            <a:xfrm>
              <a:off x="1013442" y="2811160"/>
              <a:ext cx="437940" cy="261610"/>
            </a:xfrm>
            <a:prstGeom prst="rect">
              <a:avLst/>
            </a:prstGeom>
            <a:noFill/>
          </p:spPr>
          <p:txBody>
            <a:bodyPr wrap="none" rtlCol="0">
              <a:spAutoFit/>
            </a:bodyPr>
            <a:lstStyle/>
            <a:p>
              <a:r>
                <a:rPr lang="en-US" sz="1100" dirty="0"/>
                <a:t>AAG</a:t>
              </a:r>
            </a:p>
          </p:txBody>
        </p:sp>
        <p:sp>
          <p:nvSpPr>
            <p:cNvPr id="26" name="TextBox 25"/>
            <p:cNvSpPr txBox="1"/>
            <p:nvPr/>
          </p:nvSpPr>
          <p:spPr>
            <a:xfrm>
              <a:off x="1364326" y="3948335"/>
              <a:ext cx="391454" cy="261610"/>
            </a:xfrm>
            <a:prstGeom prst="rect">
              <a:avLst/>
            </a:prstGeom>
            <a:noFill/>
          </p:spPr>
          <p:txBody>
            <a:bodyPr wrap="none" rtlCol="0">
              <a:spAutoFit/>
            </a:bodyPr>
            <a:lstStyle/>
            <a:p>
              <a:r>
                <a:rPr lang="en-US" sz="1100" dirty="0"/>
                <a:t>TTT</a:t>
              </a:r>
            </a:p>
          </p:txBody>
        </p:sp>
        <p:sp>
          <p:nvSpPr>
            <p:cNvPr id="27" name="TextBox 26"/>
            <p:cNvSpPr txBox="1"/>
            <p:nvPr/>
          </p:nvSpPr>
          <p:spPr>
            <a:xfrm>
              <a:off x="2572161" y="3872135"/>
              <a:ext cx="433132" cy="261610"/>
            </a:xfrm>
            <a:prstGeom prst="rect">
              <a:avLst/>
            </a:prstGeom>
            <a:noFill/>
          </p:spPr>
          <p:txBody>
            <a:bodyPr wrap="none" rtlCol="0">
              <a:spAutoFit/>
            </a:bodyPr>
            <a:lstStyle/>
            <a:p>
              <a:r>
                <a:rPr lang="en-US" sz="1100" dirty="0"/>
                <a:t>TGG</a:t>
              </a:r>
            </a:p>
          </p:txBody>
        </p:sp>
        <p:sp>
          <p:nvSpPr>
            <p:cNvPr id="28" name="TextBox 27"/>
            <p:cNvSpPr txBox="1"/>
            <p:nvPr/>
          </p:nvSpPr>
          <p:spPr>
            <a:xfrm>
              <a:off x="2390169" y="3280485"/>
              <a:ext cx="425116" cy="261610"/>
            </a:xfrm>
            <a:prstGeom prst="rect">
              <a:avLst/>
            </a:prstGeom>
            <a:noFill/>
          </p:spPr>
          <p:txBody>
            <a:bodyPr wrap="none" rtlCol="0">
              <a:spAutoFit/>
            </a:bodyPr>
            <a:lstStyle/>
            <a:p>
              <a:r>
                <a:rPr lang="en-US" sz="1100" dirty="0"/>
                <a:t>TGA</a:t>
              </a:r>
            </a:p>
          </p:txBody>
        </p:sp>
      </p:grpSp>
      <p:grpSp>
        <p:nvGrpSpPr>
          <p:cNvPr id="29" name="Group 28"/>
          <p:cNvGrpSpPr/>
          <p:nvPr/>
        </p:nvGrpSpPr>
        <p:grpSpPr>
          <a:xfrm>
            <a:off x="5494020" y="1249680"/>
            <a:ext cx="1143000" cy="2133600"/>
            <a:chOff x="3858231" y="1888925"/>
            <a:chExt cx="1143000" cy="2133600"/>
          </a:xfrm>
        </p:grpSpPr>
        <p:sp>
          <p:nvSpPr>
            <p:cNvPr id="30" name="TextBox 29"/>
            <p:cNvSpPr txBox="1"/>
            <p:nvPr/>
          </p:nvSpPr>
          <p:spPr>
            <a:xfrm>
              <a:off x="3886200" y="1905000"/>
              <a:ext cx="1015798" cy="2031325"/>
            </a:xfrm>
            <a:prstGeom prst="rect">
              <a:avLst/>
            </a:prstGeom>
            <a:noFill/>
          </p:spPr>
          <p:txBody>
            <a:bodyPr wrap="none" rtlCol="0">
              <a:spAutoFit/>
            </a:bodyPr>
            <a:lstStyle/>
            <a:p>
              <a:r>
                <a:rPr lang="en-US" sz="1800" b="1" dirty="0">
                  <a:latin typeface="Courier New"/>
                  <a:cs typeface="Courier New"/>
                </a:rPr>
                <a:t>&gt;Uniq1</a:t>
              </a:r>
            </a:p>
            <a:p>
              <a:r>
                <a:rPr lang="en-US" sz="1800" b="1" dirty="0">
                  <a:latin typeface="Courier New"/>
                  <a:cs typeface="Courier New"/>
                </a:rPr>
                <a:t>AAA</a:t>
              </a:r>
            </a:p>
            <a:p>
              <a:r>
                <a:rPr lang="en-US" sz="1800" b="1" dirty="0">
                  <a:latin typeface="Courier New"/>
                  <a:cs typeface="Courier New"/>
                </a:rPr>
                <a:t>&gt;Uniq2</a:t>
              </a:r>
            </a:p>
            <a:p>
              <a:r>
                <a:rPr lang="en-US" sz="1800" b="1" dirty="0">
                  <a:latin typeface="Courier New"/>
                  <a:cs typeface="Courier New"/>
                </a:rPr>
                <a:t>TGA</a:t>
              </a:r>
            </a:p>
            <a:p>
              <a:r>
                <a:rPr lang="en-US" sz="1800" b="1" dirty="0">
                  <a:latin typeface="Courier New"/>
                  <a:cs typeface="Courier New"/>
                </a:rPr>
                <a:t>&gt;Uniq3</a:t>
              </a:r>
            </a:p>
            <a:p>
              <a:r>
                <a:rPr lang="en-US" sz="1800" b="1" dirty="0">
                  <a:latin typeface="Courier New"/>
                  <a:cs typeface="Courier New"/>
                </a:rPr>
                <a:t>TTT</a:t>
              </a:r>
            </a:p>
            <a:p>
              <a:r>
                <a:rPr lang="en-US" sz="1800" b="1" dirty="0">
                  <a:latin typeface="Courier New"/>
                  <a:cs typeface="Courier New"/>
                </a:rPr>
                <a:t>…</a:t>
              </a:r>
            </a:p>
          </p:txBody>
        </p:sp>
        <p:sp>
          <p:nvSpPr>
            <p:cNvPr id="31" name="Folded Corner 30"/>
            <p:cNvSpPr/>
            <p:nvPr/>
          </p:nvSpPr>
          <p:spPr bwMode="auto">
            <a:xfrm flipV="1">
              <a:off x="3858231" y="1888925"/>
              <a:ext cx="1143000" cy="2133600"/>
            </a:xfrm>
            <a:prstGeom prst="foldedCorner">
              <a:avLst/>
            </a:prstGeom>
            <a:no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sp>
        <p:nvSpPr>
          <p:cNvPr id="32" name="TextBox 31"/>
          <p:cNvSpPr txBox="1"/>
          <p:nvPr/>
        </p:nvSpPr>
        <p:spPr>
          <a:xfrm>
            <a:off x="2733143" y="1706880"/>
            <a:ext cx="1326092" cy="369332"/>
          </a:xfrm>
          <a:prstGeom prst="rect">
            <a:avLst/>
          </a:prstGeom>
          <a:noFill/>
        </p:spPr>
        <p:txBody>
          <a:bodyPr wrap="none" rtlCol="0">
            <a:spAutoFit/>
          </a:bodyPr>
          <a:lstStyle/>
          <a:p>
            <a:pPr algn="ctr"/>
            <a:r>
              <a:rPr lang="en-US" sz="1800" b="1" dirty="0">
                <a:solidFill>
                  <a:srgbClr val="C82020"/>
                </a:solidFill>
              </a:rPr>
              <a:t>Clustering</a:t>
            </a:r>
          </a:p>
        </p:txBody>
      </p:sp>
      <p:sp>
        <p:nvSpPr>
          <p:cNvPr id="33" name="TextBox 32"/>
          <p:cNvSpPr txBox="1"/>
          <p:nvPr/>
        </p:nvSpPr>
        <p:spPr>
          <a:xfrm>
            <a:off x="7763696" y="1706880"/>
            <a:ext cx="1685528" cy="369332"/>
          </a:xfrm>
          <a:prstGeom prst="rect">
            <a:avLst/>
          </a:prstGeom>
          <a:noFill/>
        </p:spPr>
        <p:txBody>
          <a:bodyPr wrap="none" rtlCol="0">
            <a:spAutoFit/>
          </a:bodyPr>
          <a:lstStyle/>
          <a:p>
            <a:pPr algn="ctr"/>
            <a:r>
              <a:rPr lang="en-US" sz="1800" b="1" dirty="0">
                <a:solidFill>
                  <a:srgbClr val="C82020"/>
                </a:solidFill>
              </a:rPr>
              <a:t>Classification</a:t>
            </a:r>
          </a:p>
        </p:txBody>
      </p:sp>
      <p:grpSp>
        <p:nvGrpSpPr>
          <p:cNvPr id="34" name="Group 33"/>
          <p:cNvGrpSpPr/>
          <p:nvPr/>
        </p:nvGrpSpPr>
        <p:grpSpPr>
          <a:xfrm>
            <a:off x="7498877" y="2607215"/>
            <a:ext cx="1981200" cy="1524000"/>
            <a:chOff x="990600" y="2729135"/>
            <a:chExt cx="1981200" cy="1524000"/>
          </a:xfrm>
        </p:grpSpPr>
        <p:cxnSp>
          <p:nvCxnSpPr>
            <p:cNvPr id="35" name="Straight Connector 34"/>
            <p:cNvCxnSpPr/>
            <p:nvPr/>
          </p:nvCxnSpPr>
          <p:spPr bwMode="auto">
            <a:xfrm>
              <a:off x="990600" y="2729135"/>
              <a:ext cx="0" cy="1524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990600" y="4253135"/>
              <a:ext cx="19812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sp>
          <p:nvSpPr>
            <p:cNvPr id="37" name="Oval 36"/>
            <p:cNvSpPr/>
            <p:nvPr/>
          </p:nvSpPr>
          <p:spPr bwMode="auto">
            <a:xfrm>
              <a:off x="1471104" y="2805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8" name="Oval 37"/>
            <p:cNvSpPr/>
            <p:nvPr/>
          </p:nvSpPr>
          <p:spPr bwMode="auto">
            <a:xfrm>
              <a:off x="1775904" y="2957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9" name="Oval 38"/>
            <p:cNvSpPr/>
            <p:nvPr/>
          </p:nvSpPr>
          <p:spPr bwMode="auto">
            <a:xfrm>
              <a:off x="13187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0" name="Oval 39"/>
            <p:cNvSpPr/>
            <p:nvPr/>
          </p:nvSpPr>
          <p:spPr bwMode="auto">
            <a:xfrm>
              <a:off x="1547304" y="30339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1" name="Oval 40"/>
            <p:cNvSpPr/>
            <p:nvPr/>
          </p:nvSpPr>
          <p:spPr bwMode="auto">
            <a:xfrm>
              <a:off x="1704369" y="3872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2" name="Oval 41"/>
            <p:cNvSpPr/>
            <p:nvPr/>
          </p:nvSpPr>
          <p:spPr bwMode="auto">
            <a:xfrm>
              <a:off x="1932969" y="3643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3" name="Oval 42"/>
            <p:cNvSpPr/>
            <p:nvPr/>
          </p:nvSpPr>
          <p:spPr bwMode="auto">
            <a:xfrm>
              <a:off x="1623504" y="32625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4" name="Oval 43"/>
            <p:cNvSpPr/>
            <p:nvPr/>
          </p:nvSpPr>
          <p:spPr bwMode="auto">
            <a:xfrm>
              <a:off x="20091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5" name="Oval 44"/>
            <p:cNvSpPr/>
            <p:nvPr/>
          </p:nvSpPr>
          <p:spPr bwMode="auto">
            <a:xfrm>
              <a:off x="2237769" y="37197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6" name="Oval 45"/>
            <p:cNvSpPr/>
            <p:nvPr/>
          </p:nvSpPr>
          <p:spPr bwMode="auto">
            <a:xfrm>
              <a:off x="2390169" y="34911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7" name="Oval 46"/>
            <p:cNvSpPr/>
            <p:nvPr/>
          </p:nvSpPr>
          <p:spPr bwMode="auto">
            <a:xfrm>
              <a:off x="2466369" y="3948335"/>
              <a:ext cx="152400" cy="1524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sp>
        <p:nvSpPr>
          <p:cNvPr id="48" name="Oval 47"/>
          <p:cNvSpPr/>
          <p:nvPr/>
        </p:nvSpPr>
        <p:spPr bwMode="auto">
          <a:xfrm>
            <a:off x="2484120" y="2468880"/>
            <a:ext cx="1143000" cy="9906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9" name="Oval 48"/>
          <p:cNvSpPr/>
          <p:nvPr/>
        </p:nvSpPr>
        <p:spPr bwMode="auto">
          <a:xfrm>
            <a:off x="2788920" y="3459480"/>
            <a:ext cx="914400" cy="7620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0" name="Oval 49"/>
          <p:cNvSpPr/>
          <p:nvPr/>
        </p:nvSpPr>
        <p:spPr bwMode="auto">
          <a:xfrm>
            <a:off x="3703320" y="3154680"/>
            <a:ext cx="914400" cy="91440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1" name="Oval 50"/>
          <p:cNvSpPr/>
          <p:nvPr/>
        </p:nvSpPr>
        <p:spPr bwMode="auto">
          <a:xfrm>
            <a:off x="3195836" y="3751320"/>
            <a:ext cx="152400" cy="1524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Oval 51"/>
          <p:cNvSpPr/>
          <p:nvPr/>
        </p:nvSpPr>
        <p:spPr bwMode="auto">
          <a:xfrm>
            <a:off x="3729236" y="3598920"/>
            <a:ext cx="152400" cy="1524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3" name="Oval 52"/>
          <p:cNvSpPr/>
          <p:nvPr/>
        </p:nvSpPr>
        <p:spPr bwMode="auto">
          <a:xfrm>
            <a:off x="3041888" y="2914680"/>
            <a:ext cx="152400" cy="152400"/>
          </a:xfrm>
          <a:prstGeom prst="ellipse">
            <a:avLst/>
          </a:prstGeom>
          <a:solidFill>
            <a:srgbClr val="3366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4" name="Freeform 53"/>
          <p:cNvSpPr/>
          <p:nvPr/>
        </p:nvSpPr>
        <p:spPr>
          <a:xfrm>
            <a:off x="3171588" y="4379082"/>
            <a:ext cx="1360554" cy="1478901"/>
          </a:xfrm>
          <a:custGeom>
            <a:avLst/>
            <a:gdLst>
              <a:gd name="connsiteX0" fmla="*/ 347680 w 1360554"/>
              <a:gd name="connsiteY0" fmla="*/ 0 h 1478901"/>
              <a:gd name="connsiteX1" fmla="*/ 58287 w 1360554"/>
              <a:gd name="connsiteY1" fmla="*/ 900200 h 1478901"/>
              <a:gd name="connsiteX2" fmla="*/ 1360554 w 1360554"/>
              <a:gd name="connsiteY2" fmla="*/ 1478901 h 1478901"/>
            </a:gdLst>
            <a:ahLst/>
            <a:cxnLst>
              <a:cxn ang="0">
                <a:pos x="connsiteX0" y="connsiteY0"/>
              </a:cxn>
              <a:cxn ang="0">
                <a:pos x="connsiteX1" y="connsiteY1"/>
              </a:cxn>
              <a:cxn ang="0">
                <a:pos x="connsiteX2" y="connsiteY2"/>
              </a:cxn>
            </a:cxnLst>
            <a:rect l="l" t="t" r="r" b="b"/>
            <a:pathLst>
              <a:path w="1360554" h="1478901">
                <a:moveTo>
                  <a:pt x="347680" y="0"/>
                </a:moveTo>
                <a:cubicBezTo>
                  <a:pt x="118577" y="326858"/>
                  <a:pt x="-110525" y="653717"/>
                  <a:pt x="58287" y="900200"/>
                </a:cubicBezTo>
                <a:cubicBezTo>
                  <a:pt x="227099" y="1146684"/>
                  <a:pt x="793826" y="1312792"/>
                  <a:pt x="1360554" y="1478901"/>
                </a:cubicBezTo>
              </a:path>
            </a:pathLst>
          </a:custGeom>
          <a:ln w="63500">
            <a:solidFill>
              <a:schemeClr val="accent2"/>
            </a:solidFill>
            <a:tailEnd type="stealth" w="lg" len="lg"/>
          </a:ln>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nvGrpSpPr>
          <p:cNvPr id="55" name="Group 54"/>
          <p:cNvGrpSpPr/>
          <p:nvPr/>
        </p:nvGrpSpPr>
        <p:grpSpPr>
          <a:xfrm>
            <a:off x="7584228" y="2697480"/>
            <a:ext cx="1834092" cy="1371600"/>
            <a:chOff x="6090708" y="2819400"/>
            <a:chExt cx="1834092" cy="1371600"/>
          </a:xfrm>
        </p:grpSpPr>
        <p:sp>
          <p:nvSpPr>
            <p:cNvPr id="56" name="Oval 55"/>
            <p:cNvSpPr/>
            <p:nvPr/>
          </p:nvSpPr>
          <p:spPr bwMode="auto">
            <a:xfrm>
              <a:off x="6324600" y="3657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7" name="Oval 56"/>
            <p:cNvSpPr/>
            <p:nvPr/>
          </p:nvSpPr>
          <p:spPr bwMode="auto">
            <a:xfrm>
              <a:off x="6248400" y="2819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8" name="Oval 57"/>
            <p:cNvSpPr/>
            <p:nvPr/>
          </p:nvSpPr>
          <p:spPr bwMode="auto">
            <a:xfrm>
              <a:off x="6858000" y="3200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9" name="Oval 58"/>
            <p:cNvSpPr/>
            <p:nvPr/>
          </p:nvSpPr>
          <p:spPr bwMode="auto">
            <a:xfrm>
              <a:off x="6629400" y="3581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0" name="Oval 59"/>
            <p:cNvSpPr/>
            <p:nvPr/>
          </p:nvSpPr>
          <p:spPr bwMode="auto">
            <a:xfrm>
              <a:off x="6324600" y="3276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1" name="Oval 60"/>
            <p:cNvSpPr/>
            <p:nvPr/>
          </p:nvSpPr>
          <p:spPr bwMode="auto">
            <a:xfrm>
              <a:off x="7086600" y="2895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2" name="Oval 61"/>
            <p:cNvSpPr/>
            <p:nvPr/>
          </p:nvSpPr>
          <p:spPr bwMode="auto">
            <a:xfrm>
              <a:off x="6629400" y="40386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3" name="Oval 62"/>
            <p:cNvSpPr/>
            <p:nvPr/>
          </p:nvSpPr>
          <p:spPr bwMode="auto">
            <a:xfrm>
              <a:off x="7081308" y="3778248"/>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4" name="Oval 63"/>
            <p:cNvSpPr/>
            <p:nvPr/>
          </p:nvSpPr>
          <p:spPr bwMode="auto">
            <a:xfrm>
              <a:off x="7696200" y="3962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5" name="Oval 64"/>
            <p:cNvSpPr/>
            <p:nvPr/>
          </p:nvSpPr>
          <p:spPr bwMode="auto">
            <a:xfrm>
              <a:off x="7772400" y="31242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6" name="Oval 65"/>
            <p:cNvSpPr/>
            <p:nvPr/>
          </p:nvSpPr>
          <p:spPr bwMode="auto">
            <a:xfrm>
              <a:off x="6248400" y="396240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7" name="Oval 66"/>
            <p:cNvSpPr/>
            <p:nvPr/>
          </p:nvSpPr>
          <p:spPr bwMode="auto">
            <a:xfrm>
              <a:off x="6090708" y="3478740"/>
              <a:ext cx="152400" cy="152400"/>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68" name="Group 67"/>
          <p:cNvGrpSpPr/>
          <p:nvPr/>
        </p:nvGrpSpPr>
        <p:grpSpPr>
          <a:xfrm>
            <a:off x="7894320" y="2759615"/>
            <a:ext cx="1393918" cy="1179383"/>
            <a:chOff x="6400800" y="2881535"/>
            <a:chExt cx="1393918" cy="1179383"/>
          </a:xfrm>
        </p:grpSpPr>
        <p:cxnSp>
          <p:nvCxnSpPr>
            <p:cNvPr id="69" name="Straight Connector 68"/>
            <p:cNvCxnSpPr>
              <a:stCxn id="69" idx="2"/>
            </p:cNvCxnSpPr>
            <p:nvPr/>
          </p:nvCxnSpPr>
          <p:spPr bwMode="auto">
            <a:xfrm flipH="1">
              <a:off x="6400800" y="2881535"/>
              <a:ext cx="85061" cy="1406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0" name="Straight Connector 69"/>
            <p:cNvCxnSpPr>
              <a:endCxn id="71" idx="4"/>
            </p:cNvCxnSpPr>
            <p:nvPr/>
          </p:nvCxnSpPr>
          <p:spPr bwMode="auto">
            <a:xfrm flipV="1">
              <a:off x="6400800" y="3186335"/>
              <a:ext cx="8861" cy="9026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1" name="Straight Connector 70"/>
            <p:cNvCxnSpPr>
              <a:endCxn id="72" idx="6"/>
            </p:cNvCxnSpPr>
            <p:nvPr/>
          </p:nvCxnSpPr>
          <p:spPr bwMode="auto">
            <a:xfrm flipH="1" flipV="1">
              <a:off x="6714461" y="3110135"/>
              <a:ext cx="165857" cy="11258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2" name="Straight Connector 71"/>
            <p:cNvCxnSpPr>
              <a:endCxn id="75" idx="6"/>
            </p:cNvCxnSpPr>
            <p:nvPr/>
          </p:nvCxnSpPr>
          <p:spPr bwMode="auto">
            <a:xfrm flipH="1">
              <a:off x="6790661" y="3330482"/>
              <a:ext cx="89657" cy="825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3" name="Straight Connector 72"/>
            <p:cNvCxnSpPr>
              <a:endCxn id="70" idx="6"/>
            </p:cNvCxnSpPr>
            <p:nvPr/>
          </p:nvCxnSpPr>
          <p:spPr bwMode="auto">
            <a:xfrm flipH="1">
              <a:off x="6943061" y="2971800"/>
              <a:ext cx="143539" cy="6213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4" name="Straight Connector 73"/>
            <p:cNvCxnSpPr>
              <a:stCxn id="73" idx="4"/>
            </p:cNvCxnSpPr>
            <p:nvPr/>
          </p:nvCxnSpPr>
          <p:spPr bwMode="auto">
            <a:xfrm flipH="1">
              <a:off x="6759482" y="4024535"/>
              <a:ext cx="35844" cy="36383"/>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5" name="Straight Connector 74"/>
            <p:cNvCxnSpPr>
              <a:endCxn id="76" idx="7"/>
            </p:cNvCxnSpPr>
            <p:nvPr/>
          </p:nvCxnSpPr>
          <p:spPr bwMode="auto">
            <a:xfrm flipH="1">
              <a:off x="7154008" y="3930648"/>
              <a:ext cx="3500" cy="4000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6" name="Straight Connector 75"/>
            <p:cNvCxnSpPr>
              <a:endCxn id="74" idx="5"/>
            </p:cNvCxnSpPr>
            <p:nvPr/>
          </p:nvCxnSpPr>
          <p:spPr bwMode="auto">
            <a:xfrm flipH="1" flipV="1">
              <a:off x="7077808" y="3773617"/>
              <a:ext cx="25818" cy="26949"/>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7" name="Straight Connector 76"/>
            <p:cNvCxnSpPr>
              <a:stCxn id="77" idx="3"/>
            </p:cNvCxnSpPr>
            <p:nvPr/>
          </p:nvCxnSpPr>
          <p:spPr bwMode="auto">
            <a:xfrm flipH="1">
              <a:off x="7233708" y="3849817"/>
              <a:ext cx="41136" cy="4631"/>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8" name="Straight Connector 77"/>
            <p:cNvCxnSpPr>
              <a:stCxn id="78" idx="7"/>
            </p:cNvCxnSpPr>
            <p:nvPr/>
          </p:nvCxnSpPr>
          <p:spPr bwMode="auto">
            <a:xfrm flipV="1">
              <a:off x="7535008" y="3254282"/>
              <a:ext cx="259710" cy="259171"/>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cxnSp>
          <p:nvCxnSpPr>
            <p:cNvPr id="79" name="Straight Connector 78"/>
            <p:cNvCxnSpPr>
              <a:stCxn id="79" idx="6"/>
            </p:cNvCxnSpPr>
            <p:nvPr/>
          </p:nvCxnSpPr>
          <p:spPr bwMode="auto">
            <a:xfrm>
              <a:off x="7633526" y="4024535"/>
              <a:ext cx="62674" cy="14065"/>
            </a:xfrm>
            <a:prstGeom prst="line">
              <a:avLst/>
            </a:prstGeom>
            <a:solidFill>
              <a:schemeClr val="accent1"/>
            </a:solidFill>
            <a:ln w="63500" cap="flat" cmpd="sng" algn="ctr">
              <a:solidFill>
                <a:schemeClr val="accent1"/>
              </a:solidFill>
              <a:prstDash val="solid"/>
              <a:round/>
              <a:headEnd type="none" w="med" len="med"/>
              <a:tailEnd type="none" w="med" len="med"/>
            </a:ln>
            <a:effectLst/>
          </p:spPr>
        </p:cxnSp>
      </p:grpSp>
      <p:sp>
        <p:nvSpPr>
          <p:cNvPr id="80" name="Freeform 79"/>
          <p:cNvSpPr/>
          <p:nvPr/>
        </p:nvSpPr>
        <p:spPr>
          <a:xfrm>
            <a:off x="7522531" y="4379082"/>
            <a:ext cx="1092712" cy="1478901"/>
          </a:xfrm>
          <a:custGeom>
            <a:avLst/>
            <a:gdLst>
              <a:gd name="connsiteX0" fmla="*/ 0 w 1092712"/>
              <a:gd name="connsiteY0" fmla="*/ 1478901 h 1478901"/>
              <a:gd name="connsiteX1" fmla="*/ 996796 w 1092712"/>
              <a:gd name="connsiteY1" fmla="*/ 948425 h 1478901"/>
              <a:gd name="connsiteX2" fmla="*/ 996796 w 1092712"/>
              <a:gd name="connsiteY2" fmla="*/ 0 h 1478901"/>
            </a:gdLst>
            <a:ahLst/>
            <a:cxnLst>
              <a:cxn ang="0">
                <a:pos x="connsiteX0" y="connsiteY0"/>
              </a:cxn>
              <a:cxn ang="0">
                <a:pos x="connsiteX1" y="connsiteY1"/>
              </a:cxn>
              <a:cxn ang="0">
                <a:pos x="connsiteX2" y="connsiteY2"/>
              </a:cxn>
            </a:cxnLst>
            <a:rect l="l" t="t" r="r" b="b"/>
            <a:pathLst>
              <a:path w="1092712" h="1478901">
                <a:moveTo>
                  <a:pt x="0" y="1478901"/>
                </a:moveTo>
                <a:cubicBezTo>
                  <a:pt x="415331" y="1336905"/>
                  <a:pt x="830663" y="1194909"/>
                  <a:pt x="996796" y="948425"/>
                </a:cubicBezTo>
                <a:cubicBezTo>
                  <a:pt x="1162929" y="701941"/>
                  <a:pt x="1079862" y="350970"/>
                  <a:pt x="996796" y="0"/>
                </a:cubicBezTo>
              </a:path>
            </a:pathLst>
          </a:custGeom>
          <a:ln w="63500">
            <a:solidFill>
              <a:schemeClr val="accent2"/>
            </a:solidFill>
            <a:tailEnd type="stealth" w="lg" len="lg"/>
          </a:ln>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nvGrpSpPr>
          <p:cNvPr id="81" name="Group 80"/>
          <p:cNvGrpSpPr/>
          <p:nvPr/>
        </p:nvGrpSpPr>
        <p:grpSpPr>
          <a:xfrm>
            <a:off x="5379720" y="3538152"/>
            <a:ext cx="1368858" cy="835728"/>
            <a:chOff x="3886200" y="3660072"/>
            <a:chExt cx="1368858" cy="835728"/>
          </a:xfrm>
        </p:grpSpPr>
        <p:pic>
          <p:nvPicPr>
            <p:cNvPr id="82" name="Picture 2" descr="C:\Users\eblis\Desktop\tropicalsgroup.png"/>
            <p:cNvPicPr>
              <a:picLocks noChangeAspect="1" noChangeArrowheads="1"/>
            </p:cNvPicPr>
            <p:nvPr/>
          </p:nvPicPr>
          <p:blipFill rotWithShape="1">
            <a:blip r:embed="rId3" cstate="print"/>
            <a:srcRect t="23999" r="69898"/>
            <a:stretch/>
          </p:blipFill>
          <p:spPr bwMode="auto">
            <a:xfrm>
              <a:off x="3886200" y="3660072"/>
              <a:ext cx="493088" cy="539120"/>
            </a:xfrm>
            <a:prstGeom prst="rect">
              <a:avLst/>
            </a:prstGeom>
            <a:noFill/>
          </p:spPr>
        </p:pic>
        <p:pic>
          <p:nvPicPr>
            <p:cNvPr id="83" name="Picture 2" descr="C:\Users\eblis\Desktop\tropicalsgroup.png"/>
            <p:cNvPicPr>
              <a:picLocks noChangeAspect="1" noChangeArrowheads="1"/>
            </p:cNvPicPr>
            <p:nvPr/>
          </p:nvPicPr>
          <p:blipFill rotWithShape="1">
            <a:blip r:embed="rId3" cstate="print"/>
            <a:srcRect l="29741" t="59171" r="27964"/>
            <a:stretch/>
          </p:blipFill>
          <p:spPr bwMode="auto">
            <a:xfrm>
              <a:off x="4267200" y="4117272"/>
              <a:ext cx="905450" cy="378528"/>
            </a:xfrm>
            <a:prstGeom prst="rect">
              <a:avLst/>
            </a:prstGeom>
            <a:noFill/>
          </p:spPr>
        </p:pic>
        <p:pic>
          <p:nvPicPr>
            <p:cNvPr id="84" name="Picture 2" descr="C:\Users\eblis\Desktop\tropicalsgroup.png"/>
            <p:cNvPicPr>
              <a:picLocks noChangeAspect="1" noChangeArrowheads="1"/>
            </p:cNvPicPr>
            <p:nvPr/>
          </p:nvPicPr>
          <p:blipFill rotWithShape="1">
            <a:blip r:embed="rId3" cstate="print"/>
            <a:srcRect l="33473" t="-7796" r="25477" b="49998"/>
            <a:stretch/>
          </p:blipFill>
          <p:spPr bwMode="auto">
            <a:xfrm>
              <a:off x="4724400" y="3660072"/>
              <a:ext cx="530658" cy="323552"/>
            </a:xfrm>
            <a:prstGeom prst="rect">
              <a:avLst/>
            </a:prstGeom>
            <a:noFill/>
          </p:spPr>
        </p:pic>
      </p:grpSp>
      <p:sp>
        <p:nvSpPr>
          <p:cNvPr id="85" name="Rectangle 84">
            <a:extLst>
              <a:ext uri="{FF2B5EF4-FFF2-40B4-BE49-F238E27FC236}">
                <a16:creationId xmlns:a16="http://schemas.microsoft.com/office/drawing/2014/main" id="{FDC8AF54-3A42-FD49-8F5A-9E313EDDF150}"/>
              </a:ext>
            </a:extLst>
          </p:cNvPr>
          <p:cNvSpPr/>
          <p:nvPr/>
        </p:nvSpPr>
        <p:spPr>
          <a:xfrm>
            <a:off x="5120640" y="6597134"/>
            <a:ext cx="1828800" cy="184666"/>
          </a:xfrm>
          <a:prstGeom prst="rect">
            <a:avLst/>
          </a:prstGeom>
          <a:noFill/>
        </p:spPr>
        <p:txBody>
          <a:bodyPr wrap="square" lIns="0" tIns="0" rIns="0" bIns="0">
            <a:spAutoFit/>
          </a:bodyPr>
          <a:lstStyle/>
          <a:p>
            <a:pPr algn="ctr"/>
            <a:r>
              <a:rPr lang="en-US" sz="1200" dirty="0" err="1"/>
              <a:t>Mothur</a:t>
            </a:r>
            <a:endParaRPr lang="en-US" sz="1200" dirty="0"/>
          </a:p>
        </p:txBody>
      </p:sp>
      <p:sp>
        <p:nvSpPr>
          <p:cNvPr id="86" name="Rectangle 85">
            <a:extLst>
              <a:ext uri="{FF2B5EF4-FFF2-40B4-BE49-F238E27FC236}">
                <a16:creationId xmlns:a16="http://schemas.microsoft.com/office/drawing/2014/main" id="{372B9DFA-8387-5D43-9464-9C70B6349651}"/>
              </a:ext>
            </a:extLst>
          </p:cNvPr>
          <p:cNvSpPr/>
          <p:nvPr/>
        </p:nvSpPr>
        <p:spPr>
          <a:xfrm>
            <a:off x="2910840" y="6597134"/>
            <a:ext cx="2362200" cy="184666"/>
          </a:xfrm>
          <a:prstGeom prst="rect">
            <a:avLst/>
          </a:prstGeom>
          <a:noFill/>
        </p:spPr>
        <p:txBody>
          <a:bodyPr wrap="square" lIns="0" tIns="0" rIns="0" bIns="0">
            <a:spAutoFit/>
          </a:bodyPr>
          <a:lstStyle/>
          <a:p>
            <a:pPr algn="ctr"/>
            <a:r>
              <a:rPr lang="en-US" sz="1200" dirty="0"/>
              <a:t>QIIME</a:t>
            </a:r>
          </a:p>
        </p:txBody>
      </p:sp>
      <p:sp>
        <p:nvSpPr>
          <p:cNvPr id="87" name="Rectangle 86">
            <a:extLst>
              <a:ext uri="{FF2B5EF4-FFF2-40B4-BE49-F238E27FC236}">
                <a16:creationId xmlns:a16="http://schemas.microsoft.com/office/drawing/2014/main" id="{2011B668-0D6A-CF46-B149-9B8A0EC1B725}"/>
              </a:ext>
            </a:extLst>
          </p:cNvPr>
          <p:cNvSpPr/>
          <p:nvPr/>
        </p:nvSpPr>
        <p:spPr>
          <a:xfrm>
            <a:off x="6568440" y="6597134"/>
            <a:ext cx="2362200" cy="184666"/>
          </a:xfrm>
          <a:prstGeom prst="rect">
            <a:avLst/>
          </a:prstGeom>
          <a:noFill/>
        </p:spPr>
        <p:txBody>
          <a:bodyPr wrap="square" lIns="0" tIns="0" rIns="0" bIns="0">
            <a:spAutoFit/>
          </a:bodyPr>
          <a:lstStyle/>
          <a:p>
            <a:pPr algn="ctr"/>
            <a:r>
              <a:rPr lang="en-US" sz="1200" dirty="0"/>
              <a:t>UPARSE</a:t>
            </a:r>
          </a:p>
        </p:txBody>
      </p:sp>
    </p:spTree>
    <p:extLst>
      <p:ext uri="{BB962C8B-B14F-4D97-AF65-F5344CB8AC3E}">
        <p14:creationId xmlns:p14="http://schemas.microsoft.com/office/powerpoint/2010/main" val="88973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fade">
                                      <p:cBhvr>
                                        <p:cTn id="39" dur="500"/>
                                        <p:tgtEl>
                                          <p:spTgt spid="54"/>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fade">
                                      <p:cBhvr>
                                        <p:cTn id="70" dur="500"/>
                                        <p:tgtEl>
                                          <p:spTgt spid="32"/>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fade">
                                      <p:cBhvr>
                                        <p:cTn id="78" dur="500"/>
                                        <p:tgtEl>
                                          <p:spTgt spid="8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5"/>
                                        </p:tgtEl>
                                        <p:attrNameLst>
                                          <p:attrName>style.visibility</p:attrName>
                                        </p:attrNameLst>
                                      </p:cBhvr>
                                      <p:to>
                                        <p:strVal val="visible"/>
                                      </p:to>
                                    </p:set>
                                    <p:animEffect transition="in" filter="fade">
                                      <p:cBhvr>
                                        <p:cTn id="81" dur="500"/>
                                        <p:tgtEl>
                                          <p:spTgt spid="8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fade">
                                      <p:cBhvr>
                                        <p:cTn id="8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2" grpId="0"/>
      <p:bldP spid="33" grpId="0"/>
      <p:bldP spid="48" grpId="0" animBg="1"/>
      <p:bldP spid="49" grpId="0" animBg="1"/>
      <p:bldP spid="50" grpId="0" animBg="1"/>
      <p:bldP spid="51" grpId="0" animBg="1"/>
      <p:bldP spid="52" grpId="0" animBg="1"/>
      <p:bldP spid="53" grpId="0" animBg="1"/>
      <p:bldP spid="54" grpId="0" animBg="1"/>
      <p:bldP spid="80" grpId="0" animBg="1"/>
      <p:bldP spid="85" grpId="0"/>
      <p:bldP spid="86" grpId="0"/>
      <p:bldP spid="8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alibri" pitchFamily="34" charset="0"/>
              </a:rPr>
              <a:t>Microbiome composition analyses: sequence variants</a:t>
            </a:r>
            <a:endParaRPr lang="en-US" dirty="0"/>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13</a:t>
            </a:fld>
            <a:endParaRPr lang="en-US"/>
          </a:p>
        </p:txBody>
      </p:sp>
      <p:cxnSp>
        <p:nvCxnSpPr>
          <p:cNvPr id="86" name="Straight Connector 85">
            <a:extLst>
              <a:ext uri="{FF2B5EF4-FFF2-40B4-BE49-F238E27FC236}">
                <a16:creationId xmlns:a16="http://schemas.microsoft.com/office/drawing/2014/main" id="{D3D41CD1-AF74-BC41-8112-93EEB77CEAB3}"/>
              </a:ext>
            </a:extLst>
          </p:cNvPr>
          <p:cNvCxnSpPr/>
          <p:nvPr/>
        </p:nvCxnSpPr>
        <p:spPr bwMode="auto">
          <a:xfrm>
            <a:off x="4533257" y="2881535"/>
            <a:ext cx="0" cy="1524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919A0BE8-F2B8-6743-AC31-9F29C6A9F3F7}"/>
              </a:ext>
            </a:extLst>
          </p:cNvPr>
          <p:cNvCxnSpPr/>
          <p:nvPr/>
        </p:nvCxnSpPr>
        <p:spPr bwMode="auto">
          <a:xfrm flipH="1">
            <a:off x="4533257" y="4405535"/>
            <a:ext cx="19812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sp>
        <p:nvSpPr>
          <p:cNvPr id="88" name="Oval 87">
            <a:extLst>
              <a:ext uri="{FF2B5EF4-FFF2-40B4-BE49-F238E27FC236}">
                <a16:creationId xmlns:a16="http://schemas.microsoft.com/office/drawing/2014/main" id="{5B3F4C87-00EC-6B41-A0DD-4BE6CE303FA1}"/>
              </a:ext>
            </a:extLst>
          </p:cNvPr>
          <p:cNvSpPr/>
          <p:nvPr/>
        </p:nvSpPr>
        <p:spPr bwMode="auto">
          <a:xfrm>
            <a:off x="5104965" y="3048939"/>
            <a:ext cx="61196" cy="61196"/>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9" name="Oval 88">
            <a:extLst>
              <a:ext uri="{FF2B5EF4-FFF2-40B4-BE49-F238E27FC236}">
                <a16:creationId xmlns:a16="http://schemas.microsoft.com/office/drawing/2014/main" id="{90AA5E34-9C54-844A-96F6-01876D96E918}"/>
              </a:ext>
            </a:extLst>
          </p:cNvPr>
          <p:cNvSpPr/>
          <p:nvPr/>
        </p:nvSpPr>
        <p:spPr bwMode="auto">
          <a:xfrm>
            <a:off x="5318561" y="3186335"/>
            <a:ext cx="76200" cy="762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0" name="Oval 89">
            <a:extLst>
              <a:ext uri="{FF2B5EF4-FFF2-40B4-BE49-F238E27FC236}">
                <a16:creationId xmlns:a16="http://schemas.microsoft.com/office/drawing/2014/main" id="{A6B3A352-876D-DA49-A13D-8791F4096684}"/>
              </a:ext>
            </a:extLst>
          </p:cNvPr>
          <p:cNvSpPr/>
          <p:nvPr/>
        </p:nvSpPr>
        <p:spPr bwMode="auto">
          <a:xfrm>
            <a:off x="4906983" y="3231957"/>
            <a:ext cx="106778" cy="10677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1" name="Oval 90">
            <a:extLst>
              <a:ext uri="{FF2B5EF4-FFF2-40B4-BE49-F238E27FC236}">
                <a16:creationId xmlns:a16="http://schemas.microsoft.com/office/drawing/2014/main" id="{9166E264-54BC-F245-B9A4-E8F4E2645E1E}"/>
              </a:ext>
            </a:extLst>
          </p:cNvPr>
          <p:cNvSpPr/>
          <p:nvPr/>
        </p:nvSpPr>
        <p:spPr bwMode="auto">
          <a:xfrm>
            <a:off x="5039887" y="3160209"/>
            <a:ext cx="228600" cy="2286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2" name="Oval 91">
            <a:extLst>
              <a:ext uri="{FF2B5EF4-FFF2-40B4-BE49-F238E27FC236}">
                <a16:creationId xmlns:a16="http://schemas.microsoft.com/office/drawing/2014/main" id="{3B265930-E3F1-6F48-BC1B-3E71A02D88C1}"/>
              </a:ext>
            </a:extLst>
          </p:cNvPr>
          <p:cNvSpPr/>
          <p:nvPr/>
        </p:nvSpPr>
        <p:spPr bwMode="auto">
          <a:xfrm>
            <a:off x="5438188" y="4071560"/>
            <a:ext cx="76188" cy="76188"/>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3" name="Oval 92">
            <a:extLst>
              <a:ext uri="{FF2B5EF4-FFF2-40B4-BE49-F238E27FC236}">
                <a16:creationId xmlns:a16="http://schemas.microsoft.com/office/drawing/2014/main" id="{6F73A2EA-4167-0945-BD5C-AFDC53F3BF5C}"/>
              </a:ext>
            </a:extLst>
          </p:cNvPr>
          <p:cNvSpPr/>
          <p:nvPr/>
        </p:nvSpPr>
        <p:spPr bwMode="auto">
          <a:xfrm>
            <a:off x="5514946" y="3835255"/>
            <a:ext cx="113079" cy="113079"/>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4" name="Oval 93">
            <a:extLst>
              <a:ext uri="{FF2B5EF4-FFF2-40B4-BE49-F238E27FC236}">
                <a16:creationId xmlns:a16="http://schemas.microsoft.com/office/drawing/2014/main" id="{9EEFAD4D-AE21-A445-81CC-4403FBC65B04}"/>
              </a:ext>
            </a:extLst>
          </p:cNvPr>
          <p:cNvSpPr/>
          <p:nvPr/>
        </p:nvSpPr>
        <p:spPr bwMode="auto">
          <a:xfrm>
            <a:off x="5166161" y="3414935"/>
            <a:ext cx="102322" cy="102322"/>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5" name="Oval 94">
            <a:extLst>
              <a:ext uri="{FF2B5EF4-FFF2-40B4-BE49-F238E27FC236}">
                <a16:creationId xmlns:a16="http://schemas.microsoft.com/office/drawing/2014/main" id="{193CC727-5D4F-1F48-B82D-0D39B0542032}"/>
              </a:ext>
            </a:extLst>
          </p:cNvPr>
          <p:cNvSpPr/>
          <p:nvPr/>
        </p:nvSpPr>
        <p:spPr bwMode="auto">
          <a:xfrm>
            <a:off x="5551826" y="3948335"/>
            <a:ext cx="304800" cy="30480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6" name="Oval 95">
            <a:extLst>
              <a:ext uri="{FF2B5EF4-FFF2-40B4-BE49-F238E27FC236}">
                <a16:creationId xmlns:a16="http://schemas.microsoft.com/office/drawing/2014/main" id="{C6094D3C-8148-8349-9185-C3812387D478}"/>
              </a:ext>
            </a:extLst>
          </p:cNvPr>
          <p:cNvSpPr/>
          <p:nvPr/>
        </p:nvSpPr>
        <p:spPr bwMode="auto">
          <a:xfrm>
            <a:off x="5780426" y="3694495"/>
            <a:ext cx="330040" cy="330040"/>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7" name="Oval 96">
            <a:extLst>
              <a:ext uri="{FF2B5EF4-FFF2-40B4-BE49-F238E27FC236}">
                <a16:creationId xmlns:a16="http://schemas.microsoft.com/office/drawing/2014/main" id="{DC047961-6780-1B4E-A260-CE9D51667994}"/>
              </a:ext>
            </a:extLst>
          </p:cNvPr>
          <p:cNvSpPr/>
          <p:nvPr/>
        </p:nvSpPr>
        <p:spPr bwMode="auto">
          <a:xfrm>
            <a:off x="6009026" y="3624345"/>
            <a:ext cx="86974" cy="86974"/>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8" name="Oval 97">
            <a:extLst>
              <a:ext uri="{FF2B5EF4-FFF2-40B4-BE49-F238E27FC236}">
                <a16:creationId xmlns:a16="http://schemas.microsoft.com/office/drawing/2014/main" id="{F3284A4C-1E82-9C49-917E-9EE4E458808E}"/>
              </a:ext>
            </a:extLst>
          </p:cNvPr>
          <p:cNvSpPr/>
          <p:nvPr/>
        </p:nvSpPr>
        <p:spPr bwMode="auto">
          <a:xfrm>
            <a:off x="6009026" y="4100735"/>
            <a:ext cx="68157" cy="68157"/>
          </a:xfrm>
          <a:prstGeom prst="ellipse">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9" name="TextBox 98">
            <a:extLst>
              <a:ext uri="{FF2B5EF4-FFF2-40B4-BE49-F238E27FC236}">
                <a16:creationId xmlns:a16="http://schemas.microsoft.com/office/drawing/2014/main" id="{0E8FF2DA-F138-4F49-896E-704C409655B9}"/>
              </a:ext>
            </a:extLst>
          </p:cNvPr>
          <p:cNvSpPr txBox="1"/>
          <p:nvPr/>
        </p:nvSpPr>
        <p:spPr>
          <a:xfrm>
            <a:off x="4961502" y="2743200"/>
            <a:ext cx="429926" cy="261610"/>
          </a:xfrm>
          <a:prstGeom prst="rect">
            <a:avLst/>
          </a:prstGeom>
          <a:noFill/>
        </p:spPr>
        <p:txBody>
          <a:bodyPr wrap="none" rtlCol="0">
            <a:spAutoFit/>
          </a:bodyPr>
          <a:lstStyle/>
          <a:p>
            <a:r>
              <a:rPr lang="en-US" sz="1100" dirty="0"/>
              <a:t>AAA</a:t>
            </a:r>
          </a:p>
        </p:txBody>
      </p:sp>
      <p:sp>
        <p:nvSpPr>
          <p:cNvPr id="100" name="TextBox 99">
            <a:extLst>
              <a:ext uri="{FF2B5EF4-FFF2-40B4-BE49-F238E27FC236}">
                <a16:creationId xmlns:a16="http://schemas.microsoft.com/office/drawing/2014/main" id="{91D0B2E2-FB1E-FB42-AB18-E0E2625DCCB1}"/>
              </a:ext>
            </a:extLst>
          </p:cNvPr>
          <p:cNvSpPr txBox="1"/>
          <p:nvPr/>
        </p:nvSpPr>
        <p:spPr>
          <a:xfrm>
            <a:off x="4731648" y="3552592"/>
            <a:ext cx="417102" cy="261610"/>
          </a:xfrm>
          <a:prstGeom prst="rect">
            <a:avLst/>
          </a:prstGeom>
          <a:noFill/>
        </p:spPr>
        <p:txBody>
          <a:bodyPr wrap="none" rtlCol="0">
            <a:spAutoFit/>
          </a:bodyPr>
          <a:lstStyle/>
          <a:p>
            <a:r>
              <a:rPr lang="en-US" sz="1100" dirty="0"/>
              <a:t>AAT</a:t>
            </a:r>
          </a:p>
        </p:txBody>
      </p:sp>
      <p:sp>
        <p:nvSpPr>
          <p:cNvPr id="101" name="TextBox 100">
            <a:extLst>
              <a:ext uri="{FF2B5EF4-FFF2-40B4-BE49-F238E27FC236}">
                <a16:creationId xmlns:a16="http://schemas.microsoft.com/office/drawing/2014/main" id="{C554DFAD-9C6B-D64A-8BCE-A9C0FE2F2B73}"/>
              </a:ext>
            </a:extLst>
          </p:cNvPr>
          <p:cNvSpPr txBox="1"/>
          <p:nvPr/>
        </p:nvSpPr>
        <p:spPr>
          <a:xfrm>
            <a:off x="4506400" y="2907130"/>
            <a:ext cx="437940" cy="261610"/>
          </a:xfrm>
          <a:prstGeom prst="rect">
            <a:avLst/>
          </a:prstGeom>
          <a:noFill/>
        </p:spPr>
        <p:txBody>
          <a:bodyPr wrap="none" rtlCol="0">
            <a:spAutoFit/>
          </a:bodyPr>
          <a:lstStyle/>
          <a:p>
            <a:r>
              <a:rPr lang="en-US" sz="1100" dirty="0"/>
              <a:t>AAG</a:t>
            </a:r>
          </a:p>
        </p:txBody>
      </p:sp>
      <p:sp>
        <p:nvSpPr>
          <p:cNvPr id="102" name="TextBox 101">
            <a:extLst>
              <a:ext uri="{FF2B5EF4-FFF2-40B4-BE49-F238E27FC236}">
                <a16:creationId xmlns:a16="http://schemas.microsoft.com/office/drawing/2014/main" id="{838F9C80-A34E-4D47-B44D-BA15018D1CCD}"/>
              </a:ext>
            </a:extLst>
          </p:cNvPr>
          <p:cNvSpPr txBox="1"/>
          <p:nvPr/>
        </p:nvSpPr>
        <p:spPr>
          <a:xfrm>
            <a:off x="5018093" y="4131313"/>
            <a:ext cx="391454" cy="261610"/>
          </a:xfrm>
          <a:prstGeom prst="rect">
            <a:avLst/>
          </a:prstGeom>
          <a:noFill/>
        </p:spPr>
        <p:txBody>
          <a:bodyPr wrap="none" rtlCol="0">
            <a:spAutoFit/>
          </a:bodyPr>
          <a:lstStyle/>
          <a:p>
            <a:r>
              <a:rPr lang="en-US" sz="1100" dirty="0"/>
              <a:t>TTT</a:t>
            </a:r>
          </a:p>
        </p:txBody>
      </p:sp>
      <p:sp>
        <p:nvSpPr>
          <p:cNvPr id="103" name="TextBox 102">
            <a:extLst>
              <a:ext uri="{FF2B5EF4-FFF2-40B4-BE49-F238E27FC236}">
                <a16:creationId xmlns:a16="http://schemas.microsoft.com/office/drawing/2014/main" id="{7CE173AC-C958-A74F-8C5B-9226EA1398D4}"/>
              </a:ext>
            </a:extLst>
          </p:cNvPr>
          <p:cNvSpPr txBox="1"/>
          <p:nvPr/>
        </p:nvSpPr>
        <p:spPr>
          <a:xfrm>
            <a:off x="6077183" y="4134813"/>
            <a:ext cx="433132" cy="261610"/>
          </a:xfrm>
          <a:prstGeom prst="rect">
            <a:avLst/>
          </a:prstGeom>
          <a:noFill/>
        </p:spPr>
        <p:txBody>
          <a:bodyPr wrap="none" rtlCol="0">
            <a:spAutoFit/>
          </a:bodyPr>
          <a:lstStyle/>
          <a:p>
            <a:r>
              <a:rPr lang="en-US" sz="1100" dirty="0"/>
              <a:t>TGG</a:t>
            </a:r>
          </a:p>
        </p:txBody>
      </p:sp>
      <p:sp>
        <p:nvSpPr>
          <p:cNvPr id="104" name="TextBox 103">
            <a:extLst>
              <a:ext uri="{FF2B5EF4-FFF2-40B4-BE49-F238E27FC236}">
                <a16:creationId xmlns:a16="http://schemas.microsoft.com/office/drawing/2014/main" id="{5C9EA256-5769-3348-BADC-98CDE5DF7CAB}"/>
              </a:ext>
            </a:extLst>
          </p:cNvPr>
          <p:cNvSpPr txBox="1"/>
          <p:nvPr/>
        </p:nvSpPr>
        <p:spPr>
          <a:xfrm>
            <a:off x="6063918" y="3381279"/>
            <a:ext cx="425116" cy="261610"/>
          </a:xfrm>
          <a:prstGeom prst="rect">
            <a:avLst/>
          </a:prstGeom>
          <a:noFill/>
        </p:spPr>
        <p:txBody>
          <a:bodyPr wrap="none" rtlCol="0">
            <a:spAutoFit/>
          </a:bodyPr>
          <a:lstStyle/>
          <a:p>
            <a:r>
              <a:rPr lang="en-US" sz="1100" dirty="0"/>
              <a:t>TGA</a:t>
            </a:r>
          </a:p>
        </p:txBody>
      </p:sp>
      <p:sp>
        <p:nvSpPr>
          <p:cNvPr id="111" name="Oval 110">
            <a:extLst>
              <a:ext uri="{FF2B5EF4-FFF2-40B4-BE49-F238E27FC236}">
                <a16:creationId xmlns:a16="http://schemas.microsoft.com/office/drawing/2014/main" id="{E8BE9B51-53C1-7041-BDA9-455FD5C5FB4F}"/>
              </a:ext>
            </a:extLst>
          </p:cNvPr>
          <p:cNvSpPr/>
          <p:nvPr/>
        </p:nvSpPr>
        <p:spPr bwMode="auto">
          <a:xfrm>
            <a:off x="5039887" y="3160948"/>
            <a:ext cx="228600" cy="2286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2" name="Oval 111">
            <a:extLst>
              <a:ext uri="{FF2B5EF4-FFF2-40B4-BE49-F238E27FC236}">
                <a16:creationId xmlns:a16="http://schemas.microsoft.com/office/drawing/2014/main" id="{7778C954-D090-664A-8832-FC563DD6AAFA}"/>
              </a:ext>
            </a:extLst>
          </p:cNvPr>
          <p:cNvSpPr/>
          <p:nvPr/>
        </p:nvSpPr>
        <p:spPr bwMode="auto">
          <a:xfrm>
            <a:off x="5551826" y="3949074"/>
            <a:ext cx="304800" cy="3048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3" name="Oval 112">
            <a:extLst>
              <a:ext uri="{FF2B5EF4-FFF2-40B4-BE49-F238E27FC236}">
                <a16:creationId xmlns:a16="http://schemas.microsoft.com/office/drawing/2014/main" id="{47C85E69-E9C8-C241-9C14-B57BDF304DCE}"/>
              </a:ext>
            </a:extLst>
          </p:cNvPr>
          <p:cNvSpPr/>
          <p:nvPr/>
        </p:nvSpPr>
        <p:spPr bwMode="auto">
          <a:xfrm>
            <a:off x="5780426" y="3695234"/>
            <a:ext cx="330040" cy="33004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4" name="Oval 113">
            <a:extLst>
              <a:ext uri="{FF2B5EF4-FFF2-40B4-BE49-F238E27FC236}">
                <a16:creationId xmlns:a16="http://schemas.microsoft.com/office/drawing/2014/main" id="{9475B559-5A00-6843-8CBD-F83E098A9D38}"/>
              </a:ext>
            </a:extLst>
          </p:cNvPr>
          <p:cNvSpPr/>
          <p:nvPr/>
        </p:nvSpPr>
        <p:spPr bwMode="auto">
          <a:xfrm>
            <a:off x="4854508" y="2968073"/>
            <a:ext cx="648598" cy="605862"/>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5" name="Oval 114">
            <a:extLst>
              <a:ext uri="{FF2B5EF4-FFF2-40B4-BE49-F238E27FC236}">
                <a16:creationId xmlns:a16="http://schemas.microsoft.com/office/drawing/2014/main" id="{602B3C72-1B31-0C41-B209-F7C5E9C30E58}"/>
              </a:ext>
            </a:extLst>
          </p:cNvPr>
          <p:cNvSpPr/>
          <p:nvPr/>
        </p:nvSpPr>
        <p:spPr bwMode="auto">
          <a:xfrm>
            <a:off x="5347140" y="3755461"/>
            <a:ext cx="482947" cy="592876"/>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6" name="Oval 115">
            <a:extLst>
              <a:ext uri="{FF2B5EF4-FFF2-40B4-BE49-F238E27FC236}">
                <a16:creationId xmlns:a16="http://schemas.microsoft.com/office/drawing/2014/main" id="{F1FE873D-0BA6-D64C-AA8B-D477319BE225}"/>
              </a:ext>
            </a:extLst>
          </p:cNvPr>
          <p:cNvSpPr/>
          <p:nvPr/>
        </p:nvSpPr>
        <p:spPr bwMode="auto">
          <a:xfrm rot="20462792">
            <a:off x="5729925" y="3494342"/>
            <a:ext cx="523678" cy="727550"/>
          </a:xfrm>
          <a:prstGeom prst="ellipse">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7" name="Rectangle 116">
            <a:extLst>
              <a:ext uri="{FF2B5EF4-FFF2-40B4-BE49-F238E27FC236}">
                <a16:creationId xmlns:a16="http://schemas.microsoft.com/office/drawing/2014/main" id="{41C1E7A7-0C93-C041-8D2B-7F652D16F459}"/>
              </a:ext>
            </a:extLst>
          </p:cNvPr>
          <p:cNvSpPr/>
          <p:nvPr/>
        </p:nvSpPr>
        <p:spPr>
          <a:xfrm>
            <a:off x="5120640" y="6597134"/>
            <a:ext cx="1828800" cy="184666"/>
          </a:xfrm>
          <a:prstGeom prst="rect">
            <a:avLst/>
          </a:prstGeom>
          <a:noFill/>
        </p:spPr>
        <p:txBody>
          <a:bodyPr wrap="square" lIns="0" tIns="0" rIns="0" bIns="0">
            <a:spAutoFit/>
          </a:bodyPr>
          <a:lstStyle/>
          <a:p>
            <a:pPr algn="ctr"/>
            <a:r>
              <a:rPr lang="en-US" sz="1200" dirty="0"/>
              <a:t>DADA2</a:t>
            </a:r>
          </a:p>
        </p:txBody>
      </p:sp>
      <p:sp>
        <p:nvSpPr>
          <p:cNvPr id="118" name="Rectangle 117">
            <a:extLst>
              <a:ext uri="{FF2B5EF4-FFF2-40B4-BE49-F238E27FC236}">
                <a16:creationId xmlns:a16="http://schemas.microsoft.com/office/drawing/2014/main" id="{7A46714F-1F55-0E48-AD96-D307068C9314}"/>
              </a:ext>
            </a:extLst>
          </p:cNvPr>
          <p:cNvSpPr/>
          <p:nvPr/>
        </p:nvSpPr>
        <p:spPr>
          <a:xfrm>
            <a:off x="2910840" y="6597134"/>
            <a:ext cx="2362200" cy="184666"/>
          </a:xfrm>
          <a:prstGeom prst="rect">
            <a:avLst/>
          </a:prstGeom>
          <a:noFill/>
        </p:spPr>
        <p:txBody>
          <a:bodyPr wrap="square" lIns="0" tIns="0" rIns="0" bIns="0">
            <a:spAutoFit/>
          </a:bodyPr>
          <a:lstStyle/>
          <a:p>
            <a:pPr algn="ctr"/>
            <a:r>
              <a:rPr lang="en-US" sz="1200" dirty="0"/>
              <a:t>Deblur</a:t>
            </a:r>
          </a:p>
        </p:txBody>
      </p:sp>
      <p:sp>
        <p:nvSpPr>
          <p:cNvPr id="119" name="Rectangle 118">
            <a:extLst>
              <a:ext uri="{FF2B5EF4-FFF2-40B4-BE49-F238E27FC236}">
                <a16:creationId xmlns:a16="http://schemas.microsoft.com/office/drawing/2014/main" id="{C747D88A-D7BB-AD41-BF0A-E9B77763E8FD}"/>
              </a:ext>
            </a:extLst>
          </p:cNvPr>
          <p:cNvSpPr/>
          <p:nvPr/>
        </p:nvSpPr>
        <p:spPr>
          <a:xfrm>
            <a:off x="6568440" y="6597134"/>
            <a:ext cx="2362200" cy="184666"/>
          </a:xfrm>
          <a:prstGeom prst="rect">
            <a:avLst/>
          </a:prstGeom>
          <a:noFill/>
        </p:spPr>
        <p:txBody>
          <a:bodyPr wrap="square" lIns="0" tIns="0" rIns="0" bIns="0">
            <a:spAutoFit/>
          </a:bodyPr>
          <a:lstStyle/>
          <a:p>
            <a:pPr algn="ctr"/>
            <a:r>
              <a:rPr lang="en-US" sz="1200" dirty="0" err="1"/>
              <a:t>Oligotypes</a:t>
            </a:r>
            <a:r>
              <a:rPr lang="en-US" sz="1200" dirty="0"/>
              <a:t>/MED</a:t>
            </a:r>
          </a:p>
        </p:txBody>
      </p:sp>
      <p:sp>
        <p:nvSpPr>
          <p:cNvPr id="120" name="TextBox 119">
            <a:extLst>
              <a:ext uri="{FF2B5EF4-FFF2-40B4-BE49-F238E27FC236}">
                <a16:creationId xmlns:a16="http://schemas.microsoft.com/office/drawing/2014/main" id="{8355AC33-3F19-F04F-A893-D7E57BCDB37E}"/>
              </a:ext>
            </a:extLst>
          </p:cNvPr>
          <p:cNvSpPr txBox="1"/>
          <p:nvPr/>
        </p:nvSpPr>
        <p:spPr>
          <a:xfrm>
            <a:off x="6997341" y="1413015"/>
            <a:ext cx="46482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t>"Exact sequence variants" (ESVs) are open reference OTUs called with varying precision.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Their construction typically relies on identifying abundant and/or recurrent amplicon sequences that probabilistically attract "nearby" noise-like sequences.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They are not magically different or better than OTUs.</a:t>
            </a:r>
          </a:p>
          <a:p>
            <a:pPr marL="742950" lvl="1" indent="-285750">
              <a:buFont typeface="Arial" panose="020B0604020202020204" pitchFamily="34" charset="0"/>
              <a:buChar char="•"/>
            </a:pPr>
            <a:r>
              <a:rPr lang="en-US" dirty="0"/>
              <a:t>They're essentially OTUs with variable %ID thresholds.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However, they are harder to mess up and easier to make precise without introducing unwanted noise.</a:t>
            </a:r>
          </a:p>
        </p:txBody>
      </p:sp>
    </p:spTree>
    <p:extLst>
      <p:ext uri="{BB962C8B-B14F-4D97-AF65-F5344CB8AC3E}">
        <p14:creationId xmlns:p14="http://schemas.microsoft.com/office/powerpoint/2010/main" val="116098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2"/>
                                        </p:tgtEl>
                                        <p:attrNameLst>
                                          <p:attrName>style.visibility</p:attrName>
                                        </p:attrNameLst>
                                      </p:cBhvr>
                                      <p:to>
                                        <p:strVal val="visible"/>
                                      </p:to>
                                    </p:set>
                                    <p:animEffect transition="in" filter="fade">
                                      <p:cBhvr>
                                        <p:cTn id="13" dur="500"/>
                                        <p:tgtEl>
                                          <p:spTgt spid="11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500"/>
                                        <p:tgtEl>
                                          <p:spTgt spid="1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500"/>
                                        <p:tgtEl>
                                          <p:spTgt spid="1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0">
                                            <p:txEl>
                                              <p:pRg st="4" end="4"/>
                                            </p:txEl>
                                          </p:spTgt>
                                        </p:tgtEl>
                                        <p:attrNameLst>
                                          <p:attrName>style.visibility</p:attrName>
                                        </p:attrNameLst>
                                      </p:cBhvr>
                                      <p:to>
                                        <p:strVal val="visible"/>
                                      </p:to>
                                    </p:set>
                                    <p:animEffect transition="in" filter="fade">
                                      <p:cBhvr>
                                        <p:cTn id="27" dur="500"/>
                                        <p:tgtEl>
                                          <p:spTgt spid="120">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0">
                                            <p:txEl>
                                              <p:pRg st="5" end="5"/>
                                            </p:txEl>
                                          </p:spTgt>
                                        </p:tgtEl>
                                        <p:attrNameLst>
                                          <p:attrName>style.visibility</p:attrName>
                                        </p:attrNameLst>
                                      </p:cBhvr>
                                      <p:to>
                                        <p:strVal val="visible"/>
                                      </p:to>
                                    </p:set>
                                    <p:animEffect transition="in" filter="fade">
                                      <p:cBhvr>
                                        <p:cTn id="30" dur="500"/>
                                        <p:tgtEl>
                                          <p:spTgt spid="120">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0">
                                            <p:txEl>
                                              <p:pRg st="7" end="7"/>
                                            </p:txEl>
                                          </p:spTgt>
                                        </p:tgtEl>
                                        <p:attrNameLst>
                                          <p:attrName>style.visibility</p:attrName>
                                        </p:attrNameLst>
                                      </p:cBhvr>
                                      <p:to>
                                        <p:strVal val="visible"/>
                                      </p:to>
                                    </p:set>
                                    <p:animEffect transition="in" filter="fade">
                                      <p:cBhvr>
                                        <p:cTn id="33" dur="500"/>
                                        <p:tgtEl>
                                          <p:spTgt spid="120">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8"/>
                                        </p:tgtEl>
                                        <p:attrNameLst>
                                          <p:attrName>style.visibility</p:attrName>
                                        </p:attrNameLst>
                                      </p:cBhvr>
                                      <p:to>
                                        <p:strVal val="visible"/>
                                      </p:to>
                                    </p:set>
                                    <p:animEffect transition="in" filter="fade">
                                      <p:cBhvr>
                                        <p:cTn id="38" dur="500"/>
                                        <p:tgtEl>
                                          <p:spTgt spid="1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fade">
                                      <p:cBhvr>
                                        <p:cTn id="41" dur="500"/>
                                        <p:tgtEl>
                                          <p:spTgt spid="11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19"/>
                                        </p:tgtEl>
                                        <p:attrNameLst>
                                          <p:attrName>style.visibility</p:attrName>
                                        </p:attrNameLst>
                                      </p:cBhvr>
                                      <p:to>
                                        <p:strVal val="visible"/>
                                      </p:to>
                                    </p:set>
                                    <p:animEffect transition="in" filter="fade">
                                      <p:cBhvr>
                                        <p:cTn id="44"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113" grpId="0" animBg="1"/>
      <p:bldP spid="114" grpId="1" animBg="1"/>
      <p:bldP spid="115" grpId="1" animBg="1"/>
      <p:bldP spid="116" grpId="1" animBg="1"/>
      <p:bldP spid="117" grpId="0"/>
      <p:bldP spid="118" grpId="0"/>
      <p:bldP spid="1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TextBox 155"/>
          <p:cNvSpPr txBox="1"/>
          <p:nvPr/>
        </p:nvSpPr>
        <p:spPr>
          <a:xfrm>
            <a:off x="7195461" y="3962401"/>
            <a:ext cx="4240392" cy="369332"/>
          </a:xfrm>
          <a:prstGeom prst="rect">
            <a:avLst/>
          </a:prstGeom>
          <a:noFill/>
        </p:spPr>
        <p:txBody>
          <a:bodyPr wrap="none" rtlCol="0">
            <a:spAutoFit/>
          </a:bodyPr>
          <a:lstStyle/>
          <a:p>
            <a:r>
              <a:rPr lang="en-US" dirty="0"/>
              <a:t>Taxa (clades, ESVs, OTUs, species, genera...)</a:t>
            </a:r>
          </a:p>
        </p:txBody>
      </p:sp>
      <p:sp>
        <p:nvSpPr>
          <p:cNvPr id="2" name="Title 1"/>
          <p:cNvSpPr>
            <a:spLocks noGrp="1"/>
          </p:cNvSpPr>
          <p:nvPr>
            <p:ph type="title"/>
          </p:nvPr>
        </p:nvSpPr>
        <p:spPr/>
        <p:txBody>
          <a:bodyPr>
            <a:normAutofit/>
          </a:bodyPr>
          <a:lstStyle/>
          <a:p>
            <a:r>
              <a:rPr lang="en-US" sz="3200" dirty="0"/>
              <a:t>Microbiome composition analyses: taxonomic profiles</a:t>
            </a:r>
          </a:p>
        </p:txBody>
      </p:sp>
      <p:grpSp>
        <p:nvGrpSpPr>
          <p:cNvPr id="3" name="Group 149"/>
          <p:cNvGrpSpPr/>
          <p:nvPr/>
        </p:nvGrpSpPr>
        <p:grpSpPr>
          <a:xfrm>
            <a:off x="4376061" y="2590800"/>
            <a:ext cx="2777935" cy="4130040"/>
            <a:chOff x="228600" y="2590800"/>
            <a:chExt cx="2777935" cy="4130040"/>
          </a:xfrm>
        </p:grpSpPr>
        <p:sp>
          <p:nvSpPr>
            <p:cNvPr id="249" name="Rectangle 16"/>
            <p:cNvSpPr/>
            <p:nvPr/>
          </p:nvSpPr>
          <p:spPr bwMode="auto">
            <a:xfrm>
              <a:off x="923084"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0" name="Rectangle 28"/>
            <p:cNvSpPr/>
            <p:nvPr/>
          </p:nvSpPr>
          <p:spPr bwMode="auto">
            <a:xfrm>
              <a:off x="1270326"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1" name="Rectangle 40"/>
            <p:cNvSpPr/>
            <p:nvPr/>
          </p:nvSpPr>
          <p:spPr bwMode="auto">
            <a:xfrm>
              <a:off x="2312051" y="4656834"/>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2"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3" name="Rectangle 52"/>
            <p:cNvSpPr/>
            <p:nvPr/>
          </p:nvSpPr>
          <p:spPr bwMode="auto">
            <a:xfrm>
              <a:off x="575842"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4" name="Rectangle 64"/>
            <p:cNvSpPr/>
            <p:nvPr/>
          </p:nvSpPr>
          <p:spPr bwMode="auto">
            <a:xfrm>
              <a:off x="1617568" y="4656834"/>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5" name="Rectangle 76"/>
            <p:cNvSpPr/>
            <p:nvPr/>
          </p:nvSpPr>
          <p:spPr bwMode="auto">
            <a:xfrm>
              <a:off x="1964809"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56" name="Rectangle 88"/>
            <p:cNvSpPr/>
            <p:nvPr/>
          </p:nvSpPr>
          <p:spPr bwMode="auto">
            <a:xfrm>
              <a:off x="2659293" y="4656834"/>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1" name="Rectangle 17"/>
            <p:cNvSpPr/>
            <p:nvPr/>
          </p:nvSpPr>
          <p:spPr bwMode="auto">
            <a:xfrm>
              <a:off x="923084"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2" name="Rectangle 29"/>
            <p:cNvSpPr/>
            <p:nvPr/>
          </p:nvSpPr>
          <p:spPr bwMode="auto">
            <a:xfrm>
              <a:off x="1270326"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3" name="Rectangle 41"/>
            <p:cNvSpPr/>
            <p:nvPr/>
          </p:nvSpPr>
          <p:spPr bwMode="auto">
            <a:xfrm>
              <a:off x="2312051"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4"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5" name="Rectangle 53"/>
            <p:cNvSpPr/>
            <p:nvPr/>
          </p:nvSpPr>
          <p:spPr bwMode="auto">
            <a:xfrm>
              <a:off x="575842"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6" name="Rectangle 65"/>
            <p:cNvSpPr/>
            <p:nvPr/>
          </p:nvSpPr>
          <p:spPr bwMode="auto">
            <a:xfrm>
              <a:off x="1617568"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7" name="Rectangle 77"/>
            <p:cNvSpPr/>
            <p:nvPr/>
          </p:nvSpPr>
          <p:spPr bwMode="auto">
            <a:xfrm>
              <a:off x="1964809" y="361510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8" name="Rectangle 89"/>
            <p:cNvSpPr/>
            <p:nvPr/>
          </p:nvSpPr>
          <p:spPr bwMode="auto">
            <a:xfrm>
              <a:off x="2659293"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3" name="Rectangle 18"/>
            <p:cNvSpPr/>
            <p:nvPr/>
          </p:nvSpPr>
          <p:spPr bwMode="auto">
            <a:xfrm>
              <a:off x="923084"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4" name="Rectangle 30"/>
            <p:cNvSpPr/>
            <p:nvPr/>
          </p:nvSpPr>
          <p:spPr bwMode="auto">
            <a:xfrm>
              <a:off x="1270326"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5" name="Rectangle 234"/>
            <p:cNvSpPr/>
            <p:nvPr/>
          </p:nvSpPr>
          <p:spPr bwMode="auto">
            <a:xfrm>
              <a:off x="2312051"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6"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7" name="Rectangle 236"/>
            <p:cNvSpPr/>
            <p:nvPr/>
          </p:nvSpPr>
          <p:spPr bwMode="auto">
            <a:xfrm>
              <a:off x="575842" y="5022773"/>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8" name="Rectangle 237"/>
            <p:cNvSpPr/>
            <p:nvPr/>
          </p:nvSpPr>
          <p:spPr bwMode="auto">
            <a:xfrm>
              <a:off x="1617568"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9" name="Rectangle 238"/>
            <p:cNvSpPr/>
            <p:nvPr/>
          </p:nvSpPr>
          <p:spPr bwMode="auto">
            <a:xfrm>
              <a:off x="1964809" y="5022773"/>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40" name="Rectangle 239"/>
            <p:cNvSpPr/>
            <p:nvPr/>
          </p:nvSpPr>
          <p:spPr bwMode="auto">
            <a:xfrm>
              <a:off x="2659293"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5" name="Rectangle 19"/>
            <p:cNvSpPr/>
            <p:nvPr/>
          </p:nvSpPr>
          <p:spPr bwMode="auto">
            <a:xfrm>
              <a:off x="923084"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6" name="Rectangle 225"/>
            <p:cNvSpPr/>
            <p:nvPr/>
          </p:nvSpPr>
          <p:spPr bwMode="auto">
            <a:xfrm>
              <a:off x="1270326"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7" name="Rectangle 226"/>
            <p:cNvSpPr/>
            <p:nvPr/>
          </p:nvSpPr>
          <p:spPr bwMode="auto">
            <a:xfrm>
              <a:off x="2312051"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8"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9" name="Rectangle 228"/>
            <p:cNvSpPr/>
            <p:nvPr/>
          </p:nvSpPr>
          <p:spPr bwMode="auto">
            <a:xfrm>
              <a:off x="575842" y="6373598"/>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0" name="Rectangle 229"/>
            <p:cNvSpPr/>
            <p:nvPr/>
          </p:nvSpPr>
          <p:spPr bwMode="auto">
            <a:xfrm>
              <a:off x="1617568" y="6373598"/>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1" name="Rectangle 230"/>
            <p:cNvSpPr/>
            <p:nvPr/>
          </p:nvSpPr>
          <p:spPr bwMode="auto">
            <a:xfrm>
              <a:off x="1964809"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32" name="Rectangle 231"/>
            <p:cNvSpPr/>
            <p:nvPr/>
          </p:nvSpPr>
          <p:spPr bwMode="auto">
            <a:xfrm>
              <a:off x="2659293"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7" name="Rectangle 20"/>
            <p:cNvSpPr/>
            <p:nvPr/>
          </p:nvSpPr>
          <p:spPr bwMode="auto">
            <a:xfrm>
              <a:off x="923084" y="569856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8" name="Rectangle 217"/>
            <p:cNvSpPr/>
            <p:nvPr/>
          </p:nvSpPr>
          <p:spPr bwMode="auto">
            <a:xfrm>
              <a:off x="1270326" y="569856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9" name="Rectangle 218"/>
            <p:cNvSpPr/>
            <p:nvPr/>
          </p:nvSpPr>
          <p:spPr bwMode="auto">
            <a:xfrm>
              <a:off x="2312051" y="5698560"/>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0"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1" name="Rectangle 220"/>
            <p:cNvSpPr/>
            <p:nvPr/>
          </p:nvSpPr>
          <p:spPr bwMode="auto">
            <a:xfrm>
              <a:off x="575842"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2" name="Rectangle 221"/>
            <p:cNvSpPr/>
            <p:nvPr/>
          </p:nvSpPr>
          <p:spPr bwMode="auto">
            <a:xfrm>
              <a:off x="1617568" y="5698560"/>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3" name="Rectangle 222"/>
            <p:cNvSpPr/>
            <p:nvPr/>
          </p:nvSpPr>
          <p:spPr bwMode="auto">
            <a:xfrm>
              <a:off x="1964809" y="569856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24" name="Rectangle 223"/>
            <p:cNvSpPr/>
            <p:nvPr/>
          </p:nvSpPr>
          <p:spPr bwMode="auto">
            <a:xfrm>
              <a:off x="2659293" y="569856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9" name="Rectangle 208"/>
            <p:cNvSpPr/>
            <p:nvPr/>
          </p:nvSpPr>
          <p:spPr bwMode="auto">
            <a:xfrm>
              <a:off x="923084" y="259080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0" name="Rectangle 209"/>
            <p:cNvSpPr/>
            <p:nvPr/>
          </p:nvSpPr>
          <p:spPr bwMode="auto">
            <a:xfrm>
              <a:off x="1270326"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1" name="Rectangle 210"/>
            <p:cNvSpPr/>
            <p:nvPr/>
          </p:nvSpPr>
          <p:spPr bwMode="auto">
            <a:xfrm>
              <a:off x="2312051"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2"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3" name="Rectangle 212"/>
            <p:cNvSpPr/>
            <p:nvPr/>
          </p:nvSpPr>
          <p:spPr bwMode="auto">
            <a:xfrm>
              <a:off x="575842"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4" name="Rectangle 213"/>
            <p:cNvSpPr/>
            <p:nvPr/>
          </p:nvSpPr>
          <p:spPr bwMode="auto">
            <a:xfrm>
              <a:off x="1617568"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5" name="Rectangle 214"/>
            <p:cNvSpPr/>
            <p:nvPr/>
          </p:nvSpPr>
          <p:spPr bwMode="auto">
            <a:xfrm>
              <a:off x="1964809"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6" name="Rectangle 215"/>
            <p:cNvSpPr/>
            <p:nvPr/>
          </p:nvSpPr>
          <p:spPr bwMode="auto">
            <a:xfrm>
              <a:off x="2659293"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1" name="Rectangle 200"/>
            <p:cNvSpPr/>
            <p:nvPr/>
          </p:nvSpPr>
          <p:spPr bwMode="auto">
            <a:xfrm>
              <a:off x="923084" y="326508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2" name="Rectangle 201"/>
            <p:cNvSpPr/>
            <p:nvPr/>
          </p:nvSpPr>
          <p:spPr bwMode="auto">
            <a:xfrm>
              <a:off x="1270326" y="3265089"/>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3" name="Rectangle 202"/>
            <p:cNvSpPr/>
            <p:nvPr/>
          </p:nvSpPr>
          <p:spPr bwMode="auto">
            <a:xfrm>
              <a:off x="2312051"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4"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5" name="Rectangle 204"/>
            <p:cNvSpPr/>
            <p:nvPr/>
          </p:nvSpPr>
          <p:spPr bwMode="auto">
            <a:xfrm>
              <a:off x="575842" y="326508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6" name="Rectangle 205"/>
            <p:cNvSpPr/>
            <p:nvPr/>
          </p:nvSpPr>
          <p:spPr bwMode="auto">
            <a:xfrm>
              <a:off x="1617568" y="326508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7" name="Rectangle 206"/>
            <p:cNvSpPr/>
            <p:nvPr/>
          </p:nvSpPr>
          <p:spPr bwMode="auto">
            <a:xfrm>
              <a:off x="1964809" y="3265089"/>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8" name="Rectangle 207"/>
            <p:cNvSpPr/>
            <p:nvPr/>
          </p:nvSpPr>
          <p:spPr bwMode="auto">
            <a:xfrm>
              <a:off x="2659293"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3" name="Rectangle 192"/>
            <p:cNvSpPr/>
            <p:nvPr/>
          </p:nvSpPr>
          <p:spPr bwMode="auto">
            <a:xfrm>
              <a:off x="923084" y="536595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4" name="Rectangle 193"/>
            <p:cNvSpPr/>
            <p:nvPr/>
          </p:nvSpPr>
          <p:spPr bwMode="auto">
            <a:xfrm>
              <a:off x="1270326"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5" name="Rectangle 194"/>
            <p:cNvSpPr/>
            <p:nvPr/>
          </p:nvSpPr>
          <p:spPr bwMode="auto">
            <a:xfrm>
              <a:off x="2312051" y="5365957"/>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6"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7" name="Rectangle 196"/>
            <p:cNvSpPr/>
            <p:nvPr/>
          </p:nvSpPr>
          <p:spPr bwMode="auto">
            <a:xfrm>
              <a:off x="575842" y="536595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8" name="Rectangle 197"/>
            <p:cNvSpPr/>
            <p:nvPr/>
          </p:nvSpPr>
          <p:spPr bwMode="auto">
            <a:xfrm>
              <a:off x="1617568"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9" name="Rectangle 198"/>
            <p:cNvSpPr/>
            <p:nvPr/>
          </p:nvSpPr>
          <p:spPr bwMode="auto">
            <a:xfrm>
              <a:off x="1964809" y="536595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00" name="Rectangle 199"/>
            <p:cNvSpPr/>
            <p:nvPr/>
          </p:nvSpPr>
          <p:spPr bwMode="auto">
            <a:xfrm>
              <a:off x="2659293" y="536595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5" name="Rectangle 184"/>
            <p:cNvSpPr/>
            <p:nvPr/>
          </p:nvSpPr>
          <p:spPr bwMode="auto">
            <a:xfrm>
              <a:off x="923084" y="429014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6" name="Rectangle 185"/>
            <p:cNvSpPr/>
            <p:nvPr/>
          </p:nvSpPr>
          <p:spPr bwMode="auto">
            <a:xfrm>
              <a:off x="1270326"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7" name="Rectangle 186"/>
            <p:cNvSpPr/>
            <p:nvPr/>
          </p:nvSpPr>
          <p:spPr bwMode="auto">
            <a:xfrm>
              <a:off x="2312051" y="429014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8"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9" name="Rectangle 188"/>
            <p:cNvSpPr/>
            <p:nvPr/>
          </p:nvSpPr>
          <p:spPr bwMode="auto">
            <a:xfrm>
              <a:off x="575842" y="4290147"/>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0" name="Rectangle 189"/>
            <p:cNvSpPr/>
            <p:nvPr/>
          </p:nvSpPr>
          <p:spPr bwMode="auto">
            <a:xfrm>
              <a:off x="1617568"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1" name="Rectangle 190"/>
            <p:cNvSpPr/>
            <p:nvPr/>
          </p:nvSpPr>
          <p:spPr bwMode="auto">
            <a:xfrm>
              <a:off x="1964809" y="429014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92" name="Rectangle 191"/>
            <p:cNvSpPr/>
            <p:nvPr/>
          </p:nvSpPr>
          <p:spPr bwMode="auto">
            <a:xfrm>
              <a:off x="2659293"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7" name="Rectangle 176"/>
            <p:cNvSpPr/>
            <p:nvPr/>
          </p:nvSpPr>
          <p:spPr bwMode="auto">
            <a:xfrm>
              <a:off x="923084" y="291506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8" name="Rectangle 177"/>
            <p:cNvSpPr/>
            <p:nvPr/>
          </p:nvSpPr>
          <p:spPr bwMode="auto">
            <a:xfrm>
              <a:off x="1270326" y="291506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9" name="Rectangle 178"/>
            <p:cNvSpPr/>
            <p:nvPr/>
          </p:nvSpPr>
          <p:spPr bwMode="auto">
            <a:xfrm>
              <a:off x="2312051" y="291506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0"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1" name="Rectangle 180"/>
            <p:cNvSpPr/>
            <p:nvPr/>
          </p:nvSpPr>
          <p:spPr bwMode="auto">
            <a:xfrm>
              <a:off x="575842" y="291506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2" name="Rectangle 181"/>
            <p:cNvSpPr/>
            <p:nvPr/>
          </p:nvSpPr>
          <p:spPr bwMode="auto">
            <a:xfrm>
              <a:off x="1617568" y="291506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3" name="Rectangle 182"/>
            <p:cNvSpPr/>
            <p:nvPr/>
          </p:nvSpPr>
          <p:spPr bwMode="auto">
            <a:xfrm>
              <a:off x="1964809" y="291506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4" name="Rectangle 183"/>
            <p:cNvSpPr/>
            <p:nvPr/>
          </p:nvSpPr>
          <p:spPr bwMode="auto">
            <a:xfrm>
              <a:off x="2659293"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9" name="Rectangle 168"/>
            <p:cNvSpPr/>
            <p:nvPr/>
          </p:nvSpPr>
          <p:spPr bwMode="auto">
            <a:xfrm>
              <a:off x="923084"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0" name="Rectangle 169"/>
            <p:cNvSpPr/>
            <p:nvPr/>
          </p:nvSpPr>
          <p:spPr bwMode="auto">
            <a:xfrm>
              <a:off x="1270326"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1" name="Rectangle 170"/>
            <p:cNvSpPr/>
            <p:nvPr/>
          </p:nvSpPr>
          <p:spPr bwMode="auto">
            <a:xfrm>
              <a:off x="2312051"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2"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3" name="Rectangle 172"/>
            <p:cNvSpPr/>
            <p:nvPr/>
          </p:nvSpPr>
          <p:spPr bwMode="auto">
            <a:xfrm>
              <a:off x="575842" y="604323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4" name="Rectangle 173"/>
            <p:cNvSpPr/>
            <p:nvPr/>
          </p:nvSpPr>
          <p:spPr bwMode="auto">
            <a:xfrm>
              <a:off x="1617568" y="604323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5" name="Rectangle 174"/>
            <p:cNvSpPr/>
            <p:nvPr/>
          </p:nvSpPr>
          <p:spPr bwMode="auto">
            <a:xfrm>
              <a:off x="1964809" y="604323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76" name="Rectangle 175"/>
            <p:cNvSpPr/>
            <p:nvPr/>
          </p:nvSpPr>
          <p:spPr bwMode="auto">
            <a:xfrm>
              <a:off x="2659293"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1" name="Rectangle 160"/>
            <p:cNvSpPr/>
            <p:nvPr/>
          </p:nvSpPr>
          <p:spPr bwMode="auto">
            <a:xfrm>
              <a:off x="923084" y="3974212"/>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2" name="Rectangle 161"/>
            <p:cNvSpPr/>
            <p:nvPr/>
          </p:nvSpPr>
          <p:spPr bwMode="auto">
            <a:xfrm>
              <a:off x="1270326" y="3974212"/>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3" name="Rectangle 162"/>
            <p:cNvSpPr/>
            <p:nvPr/>
          </p:nvSpPr>
          <p:spPr bwMode="auto">
            <a:xfrm>
              <a:off x="2312051" y="3974212"/>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4"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5" name="Rectangle 164"/>
            <p:cNvSpPr/>
            <p:nvPr/>
          </p:nvSpPr>
          <p:spPr bwMode="auto">
            <a:xfrm>
              <a:off x="575842" y="3974212"/>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6" name="Rectangle 165"/>
            <p:cNvSpPr/>
            <p:nvPr/>
          </p:nvSpPr>
          <p:spPr bwMode="auto">
            <a:xfrm>
              <a:off x="1617568" y="3974212"/>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7" name="Rectangle 166"/>
            <p:cNvSpPr/>
            <p:nvPr/>
          </p:nvSpPr>
          <p:spPr bwMode="auto">
            <a:xfrm>
              <a:off x="1964809" y="3974212"/>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8" name="Rectangle 167"/>
            <p:cNvSpPr/>
            <p:nvPr/>
          </p:nvSpPr>
          <p:spPr bwMode="auto">
            <a:xfrm>
              <a:off x="2659293" y="3974212"/>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5" name="Group 155"/>
          <p:cNvGrpSpPr/>
          <p:nvPr/>
        </p:nvGrpSpPr>
        <p:grpSpPr>
          <a:xfrm>
            <a:off x="4376060" y="1411803"/>
            <a:ext cx="4313912" cy="400110"/>
            <a:chOff x="228600" y="1411803"/>
            <a:chExt cx="4313912" cy="400110"/>
          </a:xfrm>
        </p:grpSpPr>
        <p:grpSp>
          <p:nvGrpSpPr>
            <p:cNvPr id="6" name="Group 146"/>
            <p:cNvGrpSpPr/>
            <p:nvPr/>
          </p:nvGrpSpPr>
          <p:grpSpPr>
            <a:xfrm>
              <a:off x="228600" y="1447800"/>
              <a:ext cx="2777935" cy="347242"/>
              <a:chOff x="228600" y="1447800"/>
              <a:chExt cx="2777935" cy="347242"/>
            </a:xfrm>
          </p:grpSpPr>
          <p:sp>
            <p:nvSpPr>
              <p:cNvPr id="277" name="Rectangle 276"/>
              <p:cNvSpPr/>
              <p:nvPr/>
            </p:nvSpPr>
            <p:spPr bwMode="auto">
              <a:xfrm>
                <a:off x="923084"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8" name="Rectangle 277"/>
              <p:cNvSpPr/>
              <p:nvPr/>
            </p:nvSpPr>
            <p:spPr bwMode="auto">
              <a:xfrm>
                <a:off x="1270326"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9" name="Rectangle 278"/>
              <p:cNvSpPr/>
              <p:nvPr/>
            </p:nvSpPr>
            <p:spPr bwMode="auto">
              <a:xfrm>
                <a:off x="2312051"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0" name="Rectangle 9"/>
              <p:cNvSpPr/>
              <p:nvPr/>
            </p:nvSpPr>
            <p:spPr bwMode="auto">
              <a:xfrm>
                <a:off x="228600"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1" name="Rectangle 280"/>
              <p:cNvSpPr/>
              <p:nvPr/>
            </p:nvSpPr>
            <p:spPr bwMode="auto">
              <a:xfrm>
                <a:off x="575842" y="14478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2" name="Rectangle 281"/>
              <p:cNvSpPr/>
              <p:nvPr/>
            </p:nvSpPr>
            <p:spPr bwMode="auto">
              <a:xfrm>
                <a:off x="1617568"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3" name="Rectangle 282"/>
              <p:cNvSpPr/>
              <p:nvPr/>
            </p:nvSpPr>
            <p:spPr bwMode="auto">
              <a:xfrm>
                <a:off x="1964809"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84" name="Rectangle 283"/>
              <p:cNvSpPr/>
              <p:nvPr/>
            </p:nvSpPr>
            <p:spPr bwMode="auto">
              <a:xfrm>
                <a:off x="2659293" y="14478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6" name="TextBox 135"/>
            <p:cNvSpPr txBox="1"/>
            <p:nvPr/>
          </p:nvSpPr>
          <p:spPr>
            <a:xfrm>
              <a:off x="3048000" y="1411803"/>
              <a:ext cx="1494512" cy="400110"/>
            </a:xfrm>
            <a:prstGeom prst="rect">
              <a:avLst/>
            </a:prstGeom>
            <a:noFill/>
          </p:spPr>
          <p:txBody>
            <a:bodyPr wrap="none" rtlCol="0">
              <a:spAutoFit/>
            </a:bodyPr>
            <a:lstStyle/>
            <a:p>
              <a:r>
                <a:rPr lang="en-US" sz="2000" b="1" dirty="0"/>
                <a:t>Healthy/IBD</a:t>
              </a:r>
            </a:p>
          </p:txBody>
        </p:sp>
      </p:grpSp>
      <p:grpSp>
        <p:nvGrpSpPr>
          <p:cNvPr id="7" name="Group 150"/>
          <p:cNvGrpSpPr/>
          <p:nvPr/>
        </p:nvGrpSpPr>
        <p:grpSpPr>
          <a:xfrm>
            <a:off x="4376061" y="1752600"/>
            <a:ext cx="3427259" cy="400110"/>
            <a:chOff x="228600" y="1752600"/>
            <a:chExt cx="3427259" cy="400110"/>
          </a:xfrm>
        </p:grpSpPr>
        <p:grpSp>
          <p:nvGrpSpPr>
            <p:cNvPr id="8" name="Group 147"/>
            <p:cNvGrpSpPr/>
            <p:nvPr/>
          </p:nvGrpSpPr>
          <p:grpSpPr>
            <a:xfrm>
              <a:off x="228600" y="1786358"/>
              <a:ext cx="2777935" cy="347242"/>
              <a:chOff x="228600" y="1786358"/>
              <a:chExt cx="2777935" cy="347242"/>
            </a:xfrm>
          </p:grpSpPr>
          <p:sp>
            <p:nvSpPr>
              <p:cNvPr id="268" name="Rectangle 267"/>
              <p:cNvSpPr/>
              <p:nvPr/>
            </p:nvSpPr>
            <p:spPr bwMode="auto">
              <a:xfrm>
                <a:off x="923084" y="1786358"/>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9" name="Rectangle 268"/>
              <p:cNvSpPr/>
              <p:nvPr/>
            </p:nvSpPr>
            <p:spPr bwMode="auto">
              <a:xfrm>
                <a:off x="1270326" y="1786358"/>
                <a:ext cx="347242" cy="347242"/>
              </a:xfrm>
              <a:prstGeom prst="rect">
                <a:avLst/>
              </a:prstGeom>
              <a:solidFill>
                <a:schemeClr val="tx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0" name="Rectangle 269"/>
              <p:cNvSpPr/>
              <p:nvPr/>
            </p:nvSpPr>
            <p:spPr bwMode="auto">
              <a:xfrm>
                <a:off x="2312051" y="1786358"/>
                <a:ext cx="347242" cy="347242"/>
              </a:xfrm>
              <a:prstGeom prst="rect">
                <a:avLst/>
              </a:prstGeom>
              <a:solidFill>
                <a:schemeClr val="tx1">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1" name="Rectangle 9"/>
              <p:cNvSpPr/>
              <p:nvPr/>
            </p:nvSpPr>
            <p:spPr bwMode="auto">
              <a:xfrm>
                <a:off x="228600" y="1786358"/>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2" name="Rectangle 271"/>
              <p:cNvSpPr/>
              <p:nvPr/>
            </p:nvSpPr>
            <p:spPr bwMode="auto">
              <a:xfrm>
                <a:off x="575842" y="1786358"/>
                <a:ext cx="347242" cy="347242"/>
              </a:xfrm>
              <a:prstGeom prst="rect">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3" name="Rectangle 272"/>
              <p:cNvSpPr/>
              <p:nvPr/>
            </p:nvSpPr>
            <p:spPr bwMode="auto">
              <a:xfrm>
                <a:off x="1617568" y="1786358"/>
                <a:ext cx="347242" cy="347242"/>
              </a:xfrm>
              <a:prstGeom prst="rect">
                <a:avLst/>
              </a:prstGeom>
              <a:solidFill>
                <a:schemeClr val="bg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4" name="Rectangle 273"/>
              <p:cNvSpPr/>
              <p:nvPr/>
            </p:nvSpPr>
            <p:spPr bwMode="auto">
              <a:xfrm>
                <a:off x="1964809" y="1786358"/>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75" name="Rectangle 274"/>
              <p:cNvSpPr/>
              <p:nvPr/>
            </p:nvSpPr>
            <p:spPr bwMode="auto">
              <a:xfrm>
                <a:off x="2659293" y="1786358"/>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7" name="TextBox 136"/>
            <p:cNvSpPr txBox="1"/>
            <p:nvPr/>
          </p:nvSpPr>
          <p:spPr>
            <a:xfrm>
              <a:off x="3048000" y="1752600"/>
              <a:ext cx="607859" cy="400110"/>
            </a:xfrm>
            <a:prstGeom prst="rect">
              <a:avLst/>
            </a:prstGeom>
            <a:noFill/>
          </p:spPr>
          <p:txBody>
            <a:bodyPr wrap="none" rtlCol="0">
              <a:spAutoFit/>
            </a:bodyPr>
            <a:lstStyle/>
            <a:p>
              <a:r>
                <a:rPr lang="en-US" sz="2000" dirty="0"/>
                <a:t>BMI</a:t>
              </a:r>
            </a:p>
          </p:txBody>
        </p:sp>
      </p:grpSp>
      <p:grpSp>
        <p:nvGrpSpPr>
          <p:cNvPr id="9" name="Group 151"/>
          <p:cNvGrpSpPr/>
          <p:nvPr/>
        </p:nvGrpSpPr>
        <p:grpSpPr>
          <a:xfrm>
            <a:off x="4376060" y="2114490"/>
            <a:ext cx="3433992" cy="400110"/>
            <a:chOff x="228600" y="2114490"/>
            <a:chExt cx="3433992" cy="400110"/>
          </a:xfrm>
        </p:grpSpPr>
        <p:grpSp>
          <p:nvGrpSpPr>
            <p:cNvPr id="10" name="Group 148"/>
            <p:cNvGrpSpPr/>
            <p:nvPr/>
          </p:nvGrpSpPr>
          <p:grpSpPr>
            <a:xfrm>
              <a:off x="228600" y="2133600"/>
              <a:ext cx="2777935" cy="347242"/>
              <a:chOff x="228600" y="2133600"/>
              <a:chExt cx="2777935" cy="347242"/>
            </a:xfrm>
          </p:grpSpPr>
          <p:sp>
            <p:nvSpPr>
              <p:cNvPr id="259" name="Rectangle 258"/>
              <p:cNvSpPr/>
              <p:nvPr/>
            </p:nvSpPr>
            <p:spPr bwMode="auto">
              <a:xfrm>
                <a:off x="923084"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0" name="Rectangle 259"/>
              <p:cNvSpPr/>
              <p:nvPr/>
            </p:nvSpPr>
            <p:spPr bwMode="auto">
              <a:xfrm>
                <a:off x="1270326"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1" name="Rectangle 260"/>
              <p:cNvSpPr/>
              <p:nvPr/>
            </p:nvSpPr>
            <p:spPr bwMode="auto">
              <a:xfrm>
                <a:off x="2312051"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2" name="Rectangle 9"/>
              <p:cNvSpPr/>
              <p:nvPr/>
            </p:nvSpPr>
            <p:spPr bwMode="auto">
              <a:xfrm>
                <a:off x="228600"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3" name="Rectangle 262"/>
              <p:cNvSpPr/>
              <p:nvPr/>
            </p:nvSpPr>
            <p:spPr bwMode="auto">
              <a:xfrm>
                <a:off x="575842"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4" name="Rectangle 263"/>
              <p:cNvSpPr/>
              <p:nvPr/>
            </p:nvSpPr>
            <p:spPr bwMode="auto">
              <a:xfrm>
                <a:off x="1617568"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5" name="Rectangle 264"/>
              <p:cNvSpPr/>
              <p:nvPr/>
            </p:nvSpPr>
            <p:spPr bwMode="auto">
              <a:xfrm>
                <a:off x="1964809" y="2133600"/>
                <a:ext cx="347242" cy="347242"/>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66" name="Rectangle 265"/>
              <p:cNvSpPr/>
              <p:nvPr/>
            </p:nvSpPr>
            <p:spPr bwMode="auto">
              <a:xfrm>
                <a:off x="2659293" y="213360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8" name="TextBox 137"/>
            <p:cNvSpPr txBox="1"/>
            <p:nvPr/>
          </p:nvSpPr>
          <p:spPr>
            <a:xfrm>
              <a:off x="3048000" y="2114490"/>
              <a:ext cx="614592" cy="400110"/>
            </a:xfrm>
            <a:prstGeom prst="rect">
              <a:avLst/>
            </a:prstGeom>
            <a:noFill/>
          </p:spPr>
          <p:txBody>
            <a:bodyPr wrap="none" rtlCol="0">
              <a:spAutoFit/>
            </a:bodyPr>
            <a:lstStyle/>
            <a:p>
              <a:r>
                <a:rPr lang="en-US" sz="2000" dirty="0"/>
                <a:t>Diet</a:t>
              </a:r>
            </a:p>
          </p:txBody>
        </p:sp>
      </p:grpSp>
      <p:sp>
        <p:nvSpPr>
          <p:cNvPr id="140"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
        <p:nvSpPr>
          <p:cNvPr id="144"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14</a:t>
            </a:fld>
            <a:endParaRPr lang="en-US"/>
          </a:p>
        </p:txBody>
      </p:sp>
      <p:sp>
        <p:nvSpPr>
          <p:cNvPr id="141" name="TextBox 140">
            <a:extLst>
              <a:ext uri="{FF2B5EF4-FFF2-40B4-BE49-F238E27FC236}">
                <a16:creationId xmlns:a16="http://schemas.microsoft.com/office/drawing/2014/main" id="{0BB82F83-0B1C-7442-8EFF-EB8D5AFCF3DA}"/>
              </a:ext>
            </a:extLst>
          </p:cNvPr>
          <p:cNvSpPr txBox="1"/>
          <p:nvPr/>
        </p:nvSpPr>
        <p:spPr>
          <a:xfrm>
            <a:off x="7195461" y="4480422"/>
            <a:ext cx="4537781" cy="646331"/>
          </a:xfrm>
          <a:prstGeom prst="rect">
            <a:avLst/>
          </a:prstGeom>
          <a:noFill/>
        </p:spPr>
        <p:txBody>
          <a:bodyPr wrap="none" rtlCol="0">
            <a:spAutoFit/>
          </a:bodyPr>
          <a:lstStyle/>
          <a:p>
            <a:r>
              <a:rPr lang="en-US" i="1" dirty="0"/>
              <a:t>Note that this is basically the same problem as</a:t>
            </a:r>
            <a:br>
              <a:rPr lang="en-US" i="1" dirty="0"/>
            </a:br>
            <a:r>
              <a:rPr lang="en-US" i="1" dirty="0"/>
              <a:t>GWAS or differential expression analysis...</a:t>
            </a:r>
          </a:p>
        </p:txBody>
      </p:sp>
    </p:spTree>
    <p:extLst>
      <p:ext uri="{BB962C8B-B14F-4D97-AF65-F5344CB8AC3E}">
        <p14:creationId xmlns:p14="http://schemas.microsoft.com/office/powerpoint/2010/main" val="2087480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fade">
                                      <p:cBhvr>
                                        <p:cTn id="20"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Calibri" pitchFamily="34" charset="0"/>
              </a:rPr>
              <a:t>Microbiome composition analyses: prevalence and abundance</a:t>
            </a:r>
            <a:endParaRPr lang="en-US" sz="3200" dirty="0"/>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15</a:t>
            </a:fld>
            <a:endParaRPr lang="en-US"/>
          </a:p>
        </p:txBody>
      </p:sp>
      <p:sp>
        <p:nvSpPr>
          <p:cNvPr id="6" name="Rounded Rectangle 5"/>
          <p:cNvSpPr/>
          <p:nvPr/>
        </p:nvSpPr>
        <p:spPr>
          <a:xfrm>
            <a:off x="4520203"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7" name="Rounded Rectangle 6"/>
          <p:cNvSpPr/>
          <p:nvPr/>
        </p:nvSpPr>
        <p:spPr>
          <a:xfrm>
            <a:off x="6889371"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8" name="Rounded Rectangle 7"/>
          <p:cNvSpPr/>
          <p:nvPr/>
        </p:nvSpPr>
        <p:spPr>
          <a:xfrm>
            <a:off x="4520203"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9" name="Rounded Rectangle 8"/>
          <p:cNvSpPr/>
          <p:nvPr/>
        </p:nvSpPr>
        <p:spPr>
          <a:xfrm>
            <a:off x="6889371"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0" name="Rounded Rectangle 9"/>
          <p:cNvSpPr/>
          <p:nvPr/>
        </p:nvSpPr>
        <p:spPr>
          <a:xfrm>
            <a:off x="9258539" y="1158240"/>
            <a:ext cx="2163153" cy="1629306"/>
          </a:xfrm>
          <a:prstGeom prst="roundRect">
            <a:avLst>
              <a:gd name="adj" fmla="val 8841"/>
            </a:avLst>
          </a:prstGeom>
          <a:solidFill>
            <a:schemeClr val="bg1"/>
          </a:solidFill>
          <a:ln w="25400" cap="flat" cmpd="sng" algn="ctr">
            <a:solidFill>
              <a:srgbClr val="C0504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1" name="Rounded Rectangle 10"/>
          <p:cNvSpPr/>
          <p:nvPr/>
        </p:nvSpPr>
        <p:spPr>
          <a:xfrm>
            <a:off x="9258539" y="2986395"/>
            <a:ext cx="2163153" cy="1629306"/>
          </a:xfrm>
          <a:prstGeom prst="roundRect">
            <a:avLst>
              <a:gd name="adj" fmla="val 8841"/>
            </a:avLst>
          </a:prstGeom>
          <a:solidFill>
            <a:schemeClr val="bg1"/>
          </a:solidFill>
          <a:ln w="25400" cap="flat" cmpd="sng" algn="ctr">
            <a:solidFill>
              <a:srgbClr val="4F81BD"/>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2" name="Rounded Rectangle 11"/>
          <p:cNvSpPr/>
          <p:nvPr/>
        </p:nvSpPr>
        <p:spPr>
          <a:xfrm>
            <a:off x="4520203"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3" name="Rounded Rectangle 12"/>
          <p:cNvSpPr/>
          <p:nvPr/>
        </p:nvSpPr>
        <p:spPr>
          <a:xfrm>
            <a:off x="6889371"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14" name="Rounded Rectangle 13"/>
          <p:cNvSpPr/>
          <p:nvPr/>
        </p:nvSpPr>
        <p:spPr>
          <a:xfrm>
            <a:off x="9258539" y="4847694"/>
            <a:ext cx="2163153" cy="1629306"/>
          </a:xfrm>
          <a:prstGeom prst="roundRect">
            <a:avLst>
              <a:gd name="adj" fmla="val 8841"/>
            </a:avLst>
          </a:prstGeom>
          <a:solidFill>
            <a:schemeClr val="bg1"/>
          </a:solidFill>
          <a:ln w="25400" cap="flat" cmpd="sng" algn="ctr">
            <a:solidFill>
              <a:srgbClr val="8064A2"/>
            </a:solid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nvGrpSpPr>
          <p:cNvPr id="15" name="Group 14"/>
          <p:cNvGrpSpPr/>
          <p:nvPr/>
        </p:nvGrpSpPr>
        <p:grpSpPr>
          <a:xfrm>
            <a:off x="4744132" y="1354849"/>
            <a:ext cx="1648117" cy="1236088"/>
            <a:chOff x="3276600" y="1295400"/>
            <a:chExt cx="1219200" cy="914400"/>
          </a:xfrm>
          <a:solidFill>
            <a:sysClr val="window" lastClr="FFFFFF">
              <a:lumMod val="85000"/>
            </a:sysClr>
          </a:solidFill>
        </p:grpSpPr>
        <p:sp>
          <p:nvSpPr>
            <p:cNvPr id="16" name="Oval 15"/>
            <p:cNvSpPr/>
            <p:nvPr/>
          </p:nvSpPr>
          <p:spPr>
            <a:xfrm>
              <a:off x="3276600" y="12954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7" name="Oval 16"/>
            <p:cNvSpPr/>
            <p:nvPr/>
          </p:nvSpPr>
          <p:spPr>
            <a:xfrm>
              <a:off x="3733800" y="15240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8" name="Oval 17"/>
            <p:cNvSpPr/>
            <p:nvPr/>
          </p:nvSpPr>
          <p:spPr>
            <a:xfrm>
              <a:off x="3429000" y="19050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19" name="Oval 18"/>
            <p:cNvSpPr/>
            <p:nvPr/>
          </p:nvSpPr>
          <p:spPr>
            <a:xfrm>
              <a:off x="4191000" y="12954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sp>
          <p:nvSpPr>
            <p:cNvPr id="20" name="Oval 19"/>
            <p:cNvSpPr/>
            <p:nvPr/>
          </p:nvSpPr>
          <p:spPr>
            <a:xfrm>
              <a:off x="4191000" y="1828800"/>
              <a:ext cx="304800" cy="304800"/>
            </a:xfrm>
            <a:prstGeom prst="ellipse">
              <a:avLst/>
            </a:prstGeom>
            <a:solidFill>
              <a:srgbClr val="C0504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dirty="0">
                <a:solidFill>
                  <a:sysClr val="window" lastClr="FFFFFF"/>
                </a:solidFill>
                <a:latin typeface="Calibri"/>
                <a:ea typeface="ＭＳ Ｐゴシック"/>
              </a:endParaRPr>
            </a:p>
          </p:txBody>
        </p:sp>
      </p:grpSp>
      <p:grpSp>
        <p:nvGrpSpPr>
          <p:cNvPr id="21" name="Group 20"/>
          <p:cNvGrpSpPr/>
          <p:nvPr/>
        </p:nvGrpSpPr>
        <p:grpSpPr>
          <a:xfrm rot="10800000">
            <a:off x="7172641" y="1354850"/>
            <a:ext cx="1648117" cy="1236088"/>
            <a:chOff x="3276600" y="1295400"/>
            <a:chExt cx="1219200" cy="914400"/>
          </a:xfrm>
          <a:solidFill>
            <a:sysClr val="window" lastClr="FFFFFF">
              <a:lumMod val="85000"/>
            </a:sysClr>
          </a:solidFill>
        </p:grpSpPr>
        <p:sp>
          <p:nvSpPr>
            <p:cNvPr id="22" name="Oval 21"/>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3" name="Oval 22"/>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4" name="Oval 23"/>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5" name="Oval 24"/>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6" name="Oval 25"/>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27" name="Group 26"/>
          <p:cNvGrpSpPr/>
          <p:nvPr/>
        </p:nvGrpSpPr>
        <p:grpSpPr>
          <a:xfrm>
            <a:off x="9490305" y="1354849"/>
            <a:ext cx="1648117" cy="1236088"/>
            <a:chOff x="3276600" y="1295400"/>
            <a:chExt cx="1219200" cy="914400"/>
          </a:xfrm>
          <a:solidFill>
            <a:sysClr val="window" lastClr="FFFFFF">
              <a:lumMod val="85000"/>
            </a:sysClr>
          </a:solidFill>
        </p:grpSpPr>
        <p:sp>
          <p:nvSpPr>
            <p:cNvPr id="28" name="Oval 27"/>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29" name="Oval 28"/>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0" name="Oval 29"/>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1" name="Oval 30"/>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2" name="Oval 31"/>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33" name="Group 32"/>
          <p:cNvGrpSpPr/>
          <p:nvPr/>
        </p:nvGrpSpPr>
        <p:grpSpPr>
          <a:xfrm>
            <a:off x="7172641" y="3183004"/>
            <a:ext cx="1648117" cy="1236088"/>
            <a:chOff x="3276600" y="1295400"/>
            <a:chExt cx="1219200" cy="914400"/>
          </a:xfrm>
          <a:solidFill>
            <a:sysClr val="window" lastClr="FFFFFF">
              <a:lumMod val="85000"/>
            </a:sysClr>
          </a:solidFill>
        </p:grpSpPr>
        <p:sp>
          <p:nvSpPr>
            <p:cNvPr id="34" name="Oval 33"/>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5" name="Oval 34"/>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6" name="Oval 35"/>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7" name="Oval 36"/>
            <p:cNvSpPr/>
            <p:nvPr/>
          </p:nvSpPr>
          <p:spPr>
            <a:xfrm>
              <a:off x="4191000" y="12954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38" name="Oval 37"/>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39" name="Group 38"/>
          <p:cNvGrpSpPr/>
          <p:nvPr/>
        </p:nvGrpSpPr>
        <p:grpSpPr>
          <a:xfrm>
            <a:off x="4744132" y="5044302"/>
            <a:ext cx="1648117" cy="1236088"/>
            <a:chOff x="3276600" y="1295400"/>
            <a:chExt cx="1219200" cy="914400"/>
          </a:xfrm>
          <a:solidFill>
            <a:sysClr val="window" lastClr="FFFFFF">
              <a:lumMod val="85000"/>
            </a:sysClr>
          </a:solidFill>
        </p:grpSpPr>
        <p:sp>
          <p:nvSpPr>
            <p:cNvPr id="40" name="Oval 39"/>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1" name="Oval 40"/>
            <p:cNvSpPr/>
            <p:nvPr/>
          </p:nvSpPr>
          <p:spPr>
            <a:xfrm>
              <a:off x="3733800" y="1524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2" name="Oval 41"/>
            <p:cNvSpPr/>
            <p:nvPr/>
          </p:nvSpPr>
          <p:spPr>
            <a:xfrm>
              <a:off x="3429000" y="1905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3" name="Oval 42"/>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4" name="Oval 43"/>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45" name="Group 44"/>
          <p:cNvGrpSpPr/>
          <p:nvPr/>
        </p:nvGrpSpPr>
        <p:grpSpPr>
          <a:xfrm>
            <a:off x="9490305" y="5044302"/>
            <a:ext cx="1648117" cy="1236088"/>
            <a:chOff x="3276600" y="1295400"/>
            <a:chExt cx="1219200" cy="914400"/>
          </a:xfrm>
          <a:solidFill>
            <a:sysClr val="window" lastClr="FFFFFF">
              <a:lumMod val="85000"/>
            </a:sysClr>
          </a:solidFill>
        </p:grpSpPr>
        <p:sp>
          <p:nvSpPr>
            <p:cNvPr id="46" name="Oval 45"/>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7" name="Oval 46"/>
            <p:cNvSpPr/>
            <p:nvPr/>
          </p:nvSpPr>
          <p:spPr>
            <a:xfrm>
              <a:off x="3733800" y="1524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8" name="Oval 47"/>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49" name="Oval 48"/>
            <p:cNvSpPr/>
            <p:nvPr/>
          </p:nvSpPr>
          <p:spPr>
            <a:xfrm>
              <a:off x="41910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0" name="Oval 49"/>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51" name="Group 50"/>
          <p:cNvGrpSpPr/>
          <p:nvPr/>
        </p:nvGrpSpPr>
        <p:grpSpPr>
          <a:xfrm rot="10800000">
            <a:off x="4744132" y="3183004"/>
            <a:ext cx="1648117" cy="1236088"/>
            <a:chOff x="3276600" y="1295400"/>
            <a:chExt cx="1219200" cy="914400"/>
          </a:xfrm>
          <a:solidFill>
            <a:sysClr val="window" lastClr="FFFFFF">
              <a:lumMod val="85000"/>
            </a:sysClr>
          </a:solidFill>
        </p:grpSpPr>
        <p:sp>
          <p:nvSpPr>
            <p:cNvPr id="52" name="Oval 51"/>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3" name="Oval 52"/>
            <p:cNvSpPr/>
            <p:nvPr/>
          </p:nvSpPr>
          <p:spPr>
            <a:xfrm>
              <a:off x="3733800" y="15240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4" name="Oval 53"/>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5" name="Oval 54"/>
            <p:cNvSpPr/>
            <p:nvPr/>
          </p:nvSpPr>
          <p:spPr>
            <a:xfrm>
              <a:off x="41910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6" name="Oval 55"/>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57" name="Group 56"/>
          <p:cNvGrpSpPr/>
          <p:nvPr/>
        </p:nvGrpSpPr>
        <p:grpSpPr>
          <a:xfrm rot="10800000">
            <a:off x="9490305" y="3183004"/>
            <a:ext cx="1648117" cy="1236088"/>
            <a:chOff x="3276600" y="1295400"/>
            <a:chExt cx="1219200" cy="914400"/>
          </a:xfrm>
          <a:solidFill>
            <a:sysClr val="window" lastClr="FFFFFF">
              <a:lumMod val="85000"/>
            </a:sysClr>
          </a:solidFill>
        </p:grpSpPr>
        <p:sp>
          <p:nvSpPr>
            <p:cNvPr id="58" name="Oval 57"/>
            <p:cNvSpPr/>
            <p:nvPr/>
          </p:nvSpPr>
          <p:spPr>
            <a:xfrm>
              <a:off x="3276600" y="12954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59" name="Oval 58"/>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0" name="Oval 59"/>
            <p:cNvSpPr/>
            <p:nvPr/>
          </p:nvSpPr>
          <p:spPr>
            <a:xfrm>
              <a:off x="3429000" y="1905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1" name="Oval 60"/>
            <p:cNvSpPr/>
            <p:nvPr/>
          </p:nvSpPr>
          <p:spPr>
            <a:xfrm>
              <a:off x="4191000" y="1295400"/>
              <a:ext cx="304800" cy="304800"/>
            </a:xfrm>
            <a:prstGeom prst="ellipse">
              <a:avLst/>
            </a:prstGeom>
            <a:solidFill>
              <a:srgbClr val="4F81BD"/>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2" name="Oval 61"/>
            <p:cNvSpPr/>
            <p:nvPr/>
          </p:nvSpPr>
          <p:spPr>
            <a:xfrm>
              <a:off x="4191000" y="18288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grpSp>
        <p:nvGrpSpPr>
          <p:cNvPr id="63" name="Group 62"/>
          <p:cNvGrpSpPr/>
          <p:nvPr/>
        </p:nvGrpSpPr>
        <p:grpSpPr>
          <a:xfrm rot="10800000">
            <a:off x="7172643" y="5044302"/>
            <a:ext cx="1648117" cy="1236088"/>
            <a:chOff x="3276600" y="1295400"/>
            <a:chExt cx="1219200" cy="914400"/>
          </a:xfrm>
          <a:solidFill>
            <a:sysClr val="window" lastClr="FFFFFF">
              <a:lumMod val="85000"/>
            </a:sysClr>
          </a:solidFill>
        </p:grpSpPr>
        <p:sp>
          <p:nvSpPr>
            <p:cNvPr id="64" name="Oval 63"/>
            <p:cNvSpPr/>
            <p:nvPr/>
          </p:nvSpPr>
          <p:spPr>
            <a:xfrm>
              <a:off x="32766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5" name="Oval 64"/>
            <p:cNvSpPr/>
            <p:nvPr/>
          </p:nvSpPr>
          <p:spPr>
            <a:xfrm>
              <a:off x="3733800" y="1524000"/>
              <a:ext cx="304800" cy="304800"/>
            </a:xfrm>
            <a:prstGeom prst="ellipse">
              <a:avLst/>
            </a:prstGeom>
            <a:grp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6" name="Oval 65"/>
            <p:cNvSpPr/>
            <p:nvPr/>
          </p:nvSpPr>
          <p:spPr>
            <a:xfrm>
              <a:off x="3429000" y="19050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7" name="Oval 66"/>
            <p:cNvSpPr/>
            <p:nvPr/>
          </p:nvSpPr>
          <p:spPr>
            <a:xfrm>
              <a:off x="4191000" y="12954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sp>
          <p:nvSpPr>
            <p:cNvPr id="68" name="Oval 67"/>
            <p:cNvSpPr/>
            <p:nvPr/>
          </p:nvSpPr>
          <p:spPr>
            <a:xfrm>
              <a:off x="4191000" y="1828800"/>
              <a:ext cx="304800" cy="304800"/>
            </a:xfrm>
            <a:prstGeom prst="ellipse">
              <a:avLst/>
            </a:prstGeom>
            <a:solidFill>
              <a:srgbClr val="8064A2"/>
            </a:solidFill>
            <a:ln w="25400" cap="flat" cmpd="sng" algn="ctr">
              <a:noFill/>
              <a:prstDash val="solid"/>
            </a:ln>
            <a:effectLst/>
          </p:spPr>
          <p:txBody>
            <a:bodyPr rtlCol="0" anchor="ctr"/>
            <a:lstStyle/>
            <a:p>
              <a:pPr algn="ctr" eaLnBrk="1" fontAlgn="auto" hangingPunct="1">
                <a:spcBef>
                  <a:spcPts val="0"/>
                </a:spcBef>
                <a:spcAft>
                  <a:spcPts val="0"/>
                </a:spcAft>
                <a:defRPr/>
              </a:pPr>
              <a:endParaRPr lang="en-US" sz="2400" b="1" kern="0">
                <a:solidFill>
                  <a:sysClr val="window" lastClr="FFFFFF"/>
                </a:solidFill>
                <a:latin typeface="Calibri"/>
                <a:ea typeface="ＭＳ Ｐゴシック"/>
              </a:endParaRPr>
            </a:p>
          </p:txBody>
        </p:sp>
      </p:grpSp>
      <p:sp>
        <p:nvSpPr>
          <p:cNvPr id="69" name="TextBox 68"/>
          <p:cNvSpPr txBox="1"/>
          <p:nvPr/>
        </p:nvSpPr>
        <p:spPr>
          <a:xfrm>
            <a:off x="502919" y="1364255"/>
            <a:ext cx="3811270" cy="461665"/>
          </a:xfrm>
          <a:prstGeom prst="rect">
            <a:avLst/>
          </a:prstGeom>
          <a:noFill/>
        </p:spPr>
        <p:txBody>
          <a:bodyPr wrap="square" rtlCol="0">
            <a:spAutoFit/>
          </a:bodyPr>
          <a:lstStyle/>
          <a:p>
            <a:pPr algn="r"/>
            <a:r>
              <a:rPr lang="en-US" sz="2400" b="1" dirty="0">
                <a:solidFill>
                  <a:srgbClr val="F8DCDC">
                    <a:lumMod val="75000"/>
                  </a:srgbClr>
                </a:solidFill>
              </a:rPr>
              <a:t>Abundant but not prevalent</a:t>
            </a:r>
          </a:p>
        </p:txBody>
      </p:sp>
      <p:sp>
        <p:nvSpPr>
          <p:cNvPr id="70" name="TextBox 69"/>
          <p:cNvSpPr txBox="1"/>
          <p:nvPr/>
        </p:nvSpPr>
        <p:spPr>
          <a:xfrm>
            <a:off x="502919" y="3228123"/>
            <a:ext cx="3811270" cy="461665"/>
          </a:xfrm>
          <a:prstGeom prst="rect">
            <a:avLst/>
          </a:prstGeom>
          <a:noFill/>
        </p:spPr>
        <p:txBody>
          <a:bodyPr wrap="square" rtlCol="0">
            <a:spAutoFit/>
          </a:bodyPr>
          <a:lstStyle/>
          <a:p>
            <a:pPr algn="r"/>
            <a:r>
              <a:rPr lang="en-US" sz="2400" b="1" dirty="0">
                <a:solidFill>
                  <a:srgbClr val="11C1FF"/>
                </a:solidFill>
              </a:rPr>
              <a:t>Prevalent but not abundant</a:t>
            </a:r>
          </a:p>
        </p:txBody>
      </p:sp>
      <p:sp>
        <p:nvSpPr>
          <p:cNvPr id="71" name="TextBox 70"/>
          <p:cNvSpPr txBox="1"/>
          <p:nvPr/>
        </p:nvSpPr>
        <p:spPr>
          <a:xfrm>
            <a:off x="502919" y="5072517"/>
            <a:ext cx="3811270" cy="461665"/>
          </a:xfrm>
          <a:prstGeom prst="rect">
            <a:avLst/>
          </a:prstGeom>
          <a:noFill/>
        </p:spPr>
        <p:txBody>
          <a:bodyPr wrap="square" rtlCol="0">
            <a:spAutoFit/>
          </a:bodyPr>
          <a:lstStyle/>
          <a:p>
            <a:pPr algn="r"/>
            <a:r>
              <a:rPr lang="en-US" sz="2400" b="1" dirty="0">
                <a:solidFill>
                  <a:srgbClr val="9900FF"/>
                </a:solidFill>
              </a:rPr>
              <a:t>Abundant and prevalent</a:t>
            </a:r>
          </a:p>
        </p:txBody>
      </p:sp>
    </p:spTree>
    <p:extLst>
      <p:ext uri="{BB962C8B-B14F-4D97-AF65-F5344CB8AC3E}">
        <p14:creationId xmlns:p14="http://schemas.microsoft.com/office/powerpoint/2010/main" val="139765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Microbiome composition analyses: diversity</a:t>
            </a:r>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chemeClr val="tx1"/>
                </a:solidFill>
              </a:rPr>
              <a:pPr/>
              <a:t>16</a:t>
            </a:fld>
            <a:endParaRPr lang="en-US">
              <a:solidFill>
                <a:schemeClr val="tx1"/>
              </a:solidFill>
            </a:endParaRPr>
          </a:p>
        </p:txBody>
      </p:sp>
      <p:sp>
        <p:nvSpPr>
          <p:cNvPr id="6" name="TextBox 5"/>
          <p:cNvSpPr txBox="1"/>
          <p:nvPr/>
        </p:nvSpPr>
        <p:spPr>
          <a:xfrm>
            <a:off x="1676400" y="1447801"/>
            <a:ext cx="3657600" cy="646331"/>
          </a:xfrm>
          <a:prstGeom prst="rect">
            <a:avLst/>
          </a:prstGeom>
          <a:noFill/>
          <a:ln w="38100">
            <a:solidFill>
              <a:schemeClr val="accent1"/>
            </a:solidFill>
          </a:ln>
        </p:spPr>
        <p:txBody>
          <a:bodyPr wrap="square" rtlCol="0">
            <a:spAutoFit/>
          </a:bodyPr>
          <a:lstStyle/>
          <a:p>
            <a:pPr algn="ctr"/>
            <a:r>
              <a:rPr lang="en-US" b="1" dirty="0">
                <a:solidFill>
                  <a:schemeClr val="accent2"/>
                </a:solidFill>
              </a:rPr>
              <a:t>Diversity</a:t>
            </a:r>
            <a:r>
              <a:rPr lang="en-US" dirty="0"/>
              <a:t>: broadly, a community’s number and distribution of taxa</a:t>
            </a:r>
          </a:p>
        </p:txBody>
      </p:sp>
      <p:sp>
        <p:nvSpPr>
          <p:cNvPr id="7" name="TextBox 6"/>
          <p:cNvSpPr txBox="1"/>
          <p:nvPr/>
        </p:nvSpPr>
        <p:spPr>
          <a:xfrm>
            <a:off x="1600200" y="2743201"/>
            <a:ext cx="3810000" cy="646331"/>
          </a:xfrm>
          <a:prstGeom prst="rect">
            <a:avLst/>
          </a:prstGeom>
          <a:noFill/>
          <a:ln w="38100">
            <a:solidFill>
              <a:schemeClr val="accent1"/>
            </a:solidFill>
          </a:ln>
        </p:spPr>
        <p:txBody>
          <a:bodyPr wrap="square" rtlCol="0">
            <a:spAutoFit/>
          </a:bodyPr>
          <a:lstStyle/>
          <a:p>
            <a:pPr algn="ctr"/>
            <a:r>
              <a:rPr lang="en-US" dirty="0"/>
              <a:t>Also </a:t>
            </a:r>
            <a:r>
              <a:rPr lang="en-US" b="1" dirty="0">
                <a:solidFill>
                  <a:schemeClr val="accent2"/>
                </a:solidFill>
              </a:rPr>
              <a:t>community composition</a:t>
            </a:r>
            <a:r>
              <a:rPr lang="en-US" dirty="0"/>
              <a:t> or </a:t>
            </a:r>
            <a:r>
              <a:rPr lang="en-US" b="1" dirty="0">
                <a:solidFill>
                  <a:schemeClr val="accent2"/>
                </a:solidFill>
              </a:rPr>
              <a:t>structure</a:t>
            </a:r>
          </a:p>
        </p:txBody>
      </p:sp>
      <p:cxnSp>
        <p:nvCxnSpPr>
          <p:cNvPr id="9" name="Straight Connector 8"/>
          <p:cNvCxnSpPr/>
          <p:nvPr/>
        </p:nvCxnSpPr>
        <p:spPr bwMode="auto">
          <a:xfrm>
            <a:off x="7239000" y="4343399"/>
            <a:ext cx="3124200" cy="0"/>
          </a:xfrm>
          <a:prstGeom prst="line">
            <a:avLst/>
          </a:prstGeom>
          <a:solidFill>
            <a:schemeClr val="accent1"/>
          </a:solidFill>
          <a:ln w="63500" cap="rnd"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16200000">
            <a:off x="5676900" y="2781300"/>
            <a:ext cx="3124200" cy="0"/>
          </a:xfrm>
          <a:prstGeom prst="line">
            <a:avLst/>
          </a:prstGeom>
          <a:solidFill>
            <a:schemeClr val="accent1"/>
          </a:solidFill>
          <a:ln w="63500" cap="rnd"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18900000" flipV="1">
            <a:off x="6781472" y="3238171"/>
            <a:ext cx="3124200" cy="0"/>
          </a:xfrm>
          <a:prstGeom prst="line">
            <a:avLst/>
          </a:prstGeom>
          <a:solidFill>
            <a:schemeClr val="accent1"/>
          </a:solidFill>
          <a:ln w="63500" cap="rnd" cmpd="sng" algn="ctr">
            <a:solidFill>
              <a:schemeClr val="tx1"/>
            </a:solidFill>
            <a:prstDash val="solid"/>
            <a:round/>
            <a:headEnd type="none" w="med" len="med"/>
            <a:tailEnd type="none" w="med" len="med"/>
          </a:ln>
          <a:effectLst/>
        </p:spPr>
      </p:cxnSp>
      <p:grpSp>
        <p:nvGrpSpPr>
          <p:cNvPr id="65" name="Group 64"/>
          <p:cNvGrpSpPr/>
          <p:nvPr/>
        </p:nvGrpSpPr>
        <p:grpSpPr>
          <a:xfrm>
            <a:off x="6781801" y="4572000"/>
            <a:ext cx="1005403" cy="622852"/>
            <a:chOff x="5257800" y="4572000"/>
            <a:chExt cx="1005403" cy="622852"/>
          </a:xfrm>
        </p:grpSpPr>
        <p:sp>
          <p:nvSpPr>
            <p:cNvPr id="12" name="TextBox 11"/>
            <p:cNvSpPr txBox="1"/>
            <p:nvPr/>
          </p:nvSpPr>
          <p:spPr>
            <a:xfrm>
              <a:off x="5257800" y="4572000"/>
              <a:ext cx="1005403" cy="338554"/>
            </a:xfrm>
            <a:prstGeom prst="rect">
              <a:avLst/>
            </a:prstGeom>
            <a:noFill/>
          </p:spPr>
          <p:txBody>
            <a:bodyPr wrap="none" rtlCol="0">
              <a:spAutoFit/>
            </a:bodyPr>
            <a:lstStyle/>
            <a:p>
              <a:r>
                <a:rPr lang="en-US" sz="1600" dirty="0"/>
                <a:t>[1  1  0  0]</a:t>
              </a:r>
            </a:p>
          </p:txBody>
        </p:sp>
        <p:pic>
          <p:nvPicPr>
            <p:cNvPr id="15" name="Picture 2" descr="C:\Documents and Settings\CHUTTENH\My Documents\My Dropbox\working\bauer_10-21-09\ecoli.png"/>
            <p:cNvPicPr>
              <a:picLocks noChangeAspect="1" noChangeArrowheads="1"/>
            </p:cNvPicPr>
            <p:nvPr/>
          </p:nvPicPr>
          <p:blipFill>
            <a:blip r:embed="rId3" cstate="print"/>
            <a:srcRect/>
            <a:stretch>
              <a:fillRect/>
            </a:stretch>
          </p:blipFill>
          <p:spPr bwMode="auto">
            <a:xfrm>
              <a:off x="5365532" y="4876800"/>
              <a:ext cx="182880" cy="318052"/>
            </a:xfrm>
            <a:prstGeom prst="rect">
              <a:avLst/>
            </a:prstGeom>
            <a:noFill/>
          </p:spPr>
        </p:pic>
        <p:pic>
          <p:nvPicPr>
            <p:cNvPr id="16" name="Picture 2" descr="C:\Documents and Settings\eblis\My Documents\My Dropbox\working\gatech_11-08-09\commoncold.png"/>
            <p:cNvPicPr>
              <a:picLocks noChangeAspect="1" noChangeArrowheads="1"/>
            </p:cNvPicPr>
            <p:nvPr/>
          </p:nvPicPr>
          <p:blipFill>
            <a:blip r:embed="rId4" cstate="print"/>
            <a:srcRect/>
            <a:stretch>
              <a:fillRect/>
            </a:stretch>
          </p:blipFill>
          <p:spPr bwMode="auto">
            <a:xfrm>
              <a:off x="5592554" y="4876800"/>
              <a:ext cx="182880" cy="191497"/>
            </a:xfrm>
            <a:prstGeom prst="rect">
              <a:avLst/>
            </a:prstGeom>
            <a:noFill/>
          </p:spPr>
        </p:pic>
        <p:pic>
          <p:nvPicPr>
            <p:cNvPr id="8196" name="Picture 4" descr="C:\Users\eblis\Documents\My Dropbox\working\ismb_tutorial_12-09-09\02_metagenomics\madcow.png"/>
            <p:cNvPicPr>
              <a:picLocks noChangeAspect="1" noChangeArrowheads="1"/>
            </p:cNvPicPr>
            <p:nvPr/>
          </p:nvPicPr>
          <p:blipFill>
            <a:blip r:embed="rId5" cstate="print"/>
            <a:srcRect/>
            <a:stretch>
              <a:fillRect/>
            </a:stretch>
          </p:blipFill>
          <p:spPr bwMode="auto">
            <a:xfrm>
              <a:off x="6064468" y="4876800"/>
              <a:ext cx="182880" cy="294640"/>
            </a:xfrm>
            <a:prstGeom prst="rect">
              <a:avLst/>
            </a:prstGeom>
            <a:noFill/>
          </p:spPr>
        </p:pic>
        <p:pic>
          <p:nvPicPr>
            <p:cNvPr id="8197" name="Picture 5" descr="C:\Users\eblis\Documents\My Dropbox\working\ismb_tutorial_12-09-09\02_metagenomics\flu.png"/>
            <p:cNvPicPr>
              <a:picLocks noChangeAspect="1" noChangeArrowheads="1"/>
            </p:cNvPicPr>
            <p:nvPr/>
          </p:nvPicPr>
          <p:blipFill>
            <a:blip r:embed="rId6" cstate="print"/>
            <a:srcRect/>
            <a:stretch>
              <a:fillRect/>
            </a:stretch>
          </p:blipFill>
          <p:spPr bwMode="auto">
            <a:xfrm>
              <a:off x="5836920" y="4876800"/>
              <a:ext cx="182880" cy="317351"/>
            </a:xfrm>
            <a:prstGeom prst="rect">
              <a:avLst/>
            </a:prstGeom>
            <a:noFill/>
          </p:spPr>
        </p:pic>
      </p:grpSp>
      <p:grpSp>
        <p:nvGrpSpPr>
          <p:cNvPr id="66" name="Group 65"/>
          <p:cNvGrpSpPr/>
          <p:nvPr/>
        </p:nvGrpSpPr>
        <p:grpSpPr>
          <a:xfrm>
            <a:off x="9425152" y="4572000"/>
            <a:ext cx="1109599" cy="622852"/>
            <a:chOff x="7901151" y="4572000"/>
            <a:chExt cx="1109599" cy="622852"/>
          </a:xfrm>
        </p:grpSpPr>
        <p:sp>
          <p:nvSpPr>
            <p:cNvPr id="14" name="TextBox 13"/>
            <p:cNvSpPr txBox="1"/>
            <p:nvPr/>
          </p:nvSpPr>
          <p:spPr>
            <a:xfrm>
              <a:off x="7901151" y="4572000"/>
              <a:ext cx="1109599" cy="338554"/>
            </a:xfrm>
            <a:prstGeom prst="rect">
              <a:avLst/>
            </a:prstGeom>
            <a:noFill/>
          </p:spPr>
          <p:txBody>
            <a:bodyPr wrap="none" rtlCol="0">
              <a:spAutoFit/>
            </a:bodyPr>
            <a:lstStyle/>
            <a:p>
              <a:r>
                <a:rPr lang="en-US" sz="1600" dirty="0"/>
                <a:t>[10  6  1  4]</a:t>
              </a:r>
            </a:p>
          </p:txBody>
        </p:sp>
        <p:pic>
          <p:nvPicPr>
            <p:cNvPr id="20" name="Picture 2" descr="C:\Documents and Settings\CHUTTENH\My Documents\My Dropbox\working\bauer_10-21-09\ecoli.png"/>
            <p:cNvPicPr>
              <a:picLocks noChangeAspect="1" noChangeArrowheads="1"/>
            </p:cNvPicPr>
            <p:nvPr/>
          </p:nvPicPr>
          <p:blipFill>
            <a:blip r:embed="rId3" cstate="print"/>
            <a:srcRect/>
            <a:stretch>
              <a:fillRect/>
            </a:stretch>
          </p:blipFill>
          <p:spPr bwMode="auto">
            <a:xfrm>
              <a:off x="8095596" y="4876800"/>
              <a:ext cx="182880" cy="318052"/>
            </a:xfrm>
            <a:prstGeom prst="rect">
              <a:avLst/>
            </a:prstGeom>
            <a:noFill/>
          </p:spPr>
        </p:pic>
        <p:pic>
          <p:nvPicPr>
            <p:cNvPr id="21" name="Picture 2" descr="C:\Documents and Settings\eblis\My Documents\My Dropbox\working\gatech_11-08-09\commoncold.png"/>
            <p:cNvPicPr>
              <a:picLocks noChangeAspect="1" noChangeArrowheads="1"/>
            </p:cNvPicPr>
            <p:nvPr/>
          </p:nvPicPr>
          <p:blipFill>
            <a:blip r:embed="rId4" cstate="print"/>
            <a:srcRect/>
            <a:stretch>
              <a:fillRect/>
            </a:stretch>
          </p:blipFill>
          <p:spPr bwMode="auto">
            <a:xfrm>
              <a:off x="8322618" y="4876800"/>
              <a:ext cx="182880" cy="191497"/>
            </a:xfrm>
            <a:prstGeom prst="rect">
              <a:avLst/>
            </a:prstGeom>
            <a:noFill/>
          </p:spPr>
        </p:pic>
        <p:pic>
          <p:nvPicPr>
            <p:cNvPr id="22" name="Picture 4" descr="C:\Users\eblis\Documents\My Dropbox\working\ismb_tutorial_12-09-09\02_metagenomics\madcow.png"/>
            <p:cNvPicPr>
              <a:picLocks noChangeAspect="1" noChangeArrowheads="1"/>
            </p:cNvPicPr>
            <p:nvPr/>
          </p:nvPicPr>
          <p:blipFill>
            <a:blip r:embed="rId5" cstate="print"/>
            <a:srcRect/>
            <a:stretch>
              <a:fillRect/>
            </a:stretch>
          </p:blipFill>
          <p:spPr bwMode="auto">
            <a:xfrm>
              <a:off x="8794532" y="4876800"/>
              <a:ext cx="182880" cy="294640"/>
            </a:xfrm>
            <a:prstGeom prst="rect">
              <a:avLst/>
            </a:prstGeom>
            <a:noFill/>
          </p:spPr>
        </p:pic>
        <p:pic>
          <p:nvPicPr>
            <p:cNvPr id="23" name="Picture 5" descr="C:\Users\eblis\Documents\My Dropbox\working\ismb_tutorial_12-09-09\02_metagenomics\flu.png"/>
            <p:cNvPicPr>
              <a:picLocks noChangeAspect="1" noChangeArrowheads="1"/>
            </p:cNvPicPr>
            <p:nvPr/>
          </p:nvPicPr>
          <p:blipFill>
            <a:blip r:embed="rId6" cstate="print"/>
            <a:srcRect/>
            <a:stretch>
              <a:fillRect/>
            </a:stretch>
          </p:blipFill>
          <p:spPr bwMode="auto">
            <a:xfrm>
              <a:off x="8566984" y="4876800"/>
              <a:ext cx="182880" cy="317351"/>
            </a:xfrm>
            <a:prstGeom prst="rect">
              <a:avLst/>
            </a:prstGeom>
            <a:noFill/>
          </p:spPr>
        </p:pic>
      </p:grpSp>
      <p:sp>
        <p:nvSpPr>
          <p:cNvPr id="24" name="Rectangle 23"/>
          <p:cNvSpPr/>
          <p:nvPr/>
        </p:nvSpPr>
        <p:spPr>
          <a:xfrm>
            <a:off x="9843942" y="1172290"/>
            <a:ext cx="599523" cy="123111"/>
          </a:xfrm>
          <a:prstGeom prst="rect">
            <a:avLst/>
          </a:prstGeom>
        </p:spPr>
        <p:txBody>
          <a:bodyPr wrap="none" lIns="0" tIns="0" rIns="0" bIns="0">
            <a:spAutoFit/>
          </a:bodyPr>
          <a:lstStyle/>
          <a:p>
            <a:r>
              <a:rPr lang="en-US" sz="800" dirty="0" err="1"/>
              <a:t>Hamady</a:t>
            </a:r>
            <a:r>
              <a:rPr lang="en-US" sz="800" dirty="0"/>
              <a:t>, 2009</a:t>
            </a:r>
          </a:p>
        </p:txBody>
      </p:sp>
      <p:sp>
        <p:nvSpPr>
          <p:cNvPr id="25" name="Rectangle 24"/>
          <p:cNvSpPr/>
          <p:nvPr/>
        </p:nvSpPr>
        <p:spPr>
          <a:xfrm>
            <a:off x="7620000" y="4419600"/>
            <a:ext cx="2362200" cy="215444"/>
          </a:xfrm>
          <a:prstGeom prst="rect">
            <a:avLst/>
          </a:prstGeom>
          <a:noFill/>
        </p:spPr>
        <p:txBody>
          <a:bodyPr wrap="square" lIns="0" tIns="0" rIns="0" bIns="0">
            <a:spAutoFit/>
          </a:bodyPr>
          <a:lstStyle/>
          <a:p>
            <a:pPr algn="ctr"/>
            <a:r>
              <a:rPr lang="en-US" sz="1400" dirty="0"/>
              <a:t>Qualitative vs. quantitative</a:t>
            </a:r>
          </a:p>
        </p:txBody>
      </p:sp>
      <p:sp>
        <p:nvSpPr>
          <p:cNvPr id="27" name="Rectangle 26"/>
          <p:cNvSpPr/>
          <p:nvPr/>
        </p:nvSpPr>
        <p:spPr>
          <a:xfrm>
            <a:off x="8037584" y="6705601"/>
            <a:ext cx="556243" cy="123111"/>
          </a:xfrm>
          <a:prstGeom prst="rect">
            <a:avLst/>
          </a:prstGeom>
        </p:spPr>
        <p:txBody>
          <a:bodyPr wrap="none" lIns="0" tIns="0" rIns="0" bIns="0">
            <a:spAutoFit/>
          </a:bodyPr>
          <a:lstStyle/>
          <a:p>
            <a:r>
              <a:rPr lang="en-US" sz="800" dirty="0" err="1"/>
              <a:t>Schloss</a:t>
            </a:r>
            <a:r>
              <a:rPr lang="en-US" sz="800" dirty="0"/>
              <a:t>, 2006</a:t>
            </a:r>
          </a:p>
        </p:txBody>
      </p:sp>
      <p:grpSp>
        <p:nvGrpSpPr>
          <p:cNvPr id="29" name="Group 28"/>
          <p:cNvGrpSpPr/>
          <p:nvPr/>
        </p:nvGrpSpPr>
        <p:grpSpPr>
          <a:xfrm>
            <a:off x="6477000" y="5257800"/>
            <a:ext cx="1686388" cy="1418888"/>
            <a:chOff x="4953000" y="5257800"/>
            <a:chExt cx="1686388" cy="1418888"/>
          </a:xfrm>
        </p:grpSpPr>
        <p:pic>
          <p:nvPicPr>
            <p:cNvPr id="8198" name="Picture 6"/>
            <p:cNvPicPr>
              <a:picLocks noChangeAspect="1" noChangeArrowheads="1"/>
            </p:cNvPicPr>
            <p:nvPr/>
          </p:nvPicPr>
          <p:blipFill>
            <a:blip r:embed="rId7" cstate="print"/>
            <a:srcRect b="75766"/>
            <a:stretch>
              <a:fillRect/>
            </a:stretch>
          </p:blipFill>
          <p:spPr bwMode="auto">
            <a:xfrm>
              <a:off x="4953000" y="5257800"/>
              <a:ext cx="1686388" cy="1307643"/>
            </a:xfrm>
            <a:prstGeom prst="rect">
              <a:avLst/>
            </a:prstGeom>
            <a:noFill/>
            <a:ln w="9525">
              <a:noFill/>
              <a:miter lim="800000"/>
              <a:headEnd/>
              <a:tailEnd/>
            </a:ln>
          </p:spPr>
        </p:pic>
        <p:sp>
          <p:nvSpPr>
            <p:cNvPr id="28" name="Rectangle 27"/>
            <p:cNvSpPr/>
            <p:nvPr/>
          </p:nvSpPr>
          <p:spPr>
            <a:xfrm>
              <a:off x="5410200" y="6568966"/>
              <a:ext cx="817531" cy="107722"/>
            </a:xfrm>
            <a:prstGeom prst="rect">
              <a:avLst/>
            </a:prstGeom>
          </p:spPr>
          <p:txBody>
            <a:bodyPr wrap="none" lIns="0" tIns="0" rIns="0" bIns="0">
              <a:spAutoFit/>
            </a:bodyPr>
            <a:lstStyle/>
            <a:p>
              <a:r>
                <a:rPr lang="en-US" sz="700" b="1" dirty="0"/>
                <a:t>Number of Sequences</a:t>
              </a:r>
            </a:p>
          </p:txBody>
        </p:sp>
      </p:grpSp>
      <p:grpSp>
        <p:nvGrpSpPr>
          <p:cNvPr id="32" name="Group 31"/>
          <p:cNvGrpSpPr/>
          <p:nvPr/>
        </p:nvGrpSpPr>
        <p:grpSpPr>
          <a:xfrm>
            <a:off x="8459858" y="5257801"/>
            <a:ext cx="2131943" cy="1424151"/>
            <a:chOff x="6935857" y="5257800"/>
            <a:chExt cx="2131943" cy="1424151"/>
          </a:xfrm>
        </p:grpSpPr>
        <p:pic>
          <p:nvPicPr>
            <p:cNvPr id="8199" name="Picture 7"/>
            <p:cNvPicPr>
              <a:picLocks noChangeAspect="1" noChangeArrowheads="1"/>
            </p:cNvPicPr>
            <p:nvPr/>
          </p:nvPicPr>
          <p:blipFill>
            <a:blip r:embed="rId8" cstate="print"/>
            <a:srcRect/>
            <a:stretch>
              <a:fillRect/>
            </a:stretch>
          </p:blipFill>
          <p:spPr bwMode="auto">
            <a:xfrm>
              <a:off x="6935857" y="5257800"/>
              <a:ext cx="2131943" cy="1307592"/>
            </a:xfrm>
            <a:prstGeom prst="rect">
              <a:avLst/>
            </a:prstGeom>
            <a:noFill/>
            <a:ln w="9525">
              <a:noFill/>
              <a:miter lim="800000"/>
              <a:headEnd/>
              <a:tailEnd/>
            </a:ln>
          </p:spPr>
        </p:pic>
        <p:sp>
          <p:nvSpPr>
            <p:cNvPr id="31" name="Rectangle 30"/>
            <p:cNvSpPr/>
            <p:nvPr/>
          </p:nvSpPr>
          <p:spPr>
            <a:xfrm>
              <a:off x="7772400" y="6574229"/>
              <a:ext cx="815929" cy="107722"/>
            </a:xfrm>
            <a:prstGeom prst="rect">
              <a:avLst/>
            </a:prstGeom>
          </p:spPr>
          <p:txBody>
            <a:bodyPr wrap="none" lIns="0" tIns="0" rIns="0" bIns="0">
              <a:spAutoFit/>
            </a:bodyPr>
            <a:lstStyle/>
            <a:p>
              <a:r>
                <a:rPr lang="en-US" sz="700" b="1" dirty="0"/>
                <a:t>Fraction of Sequences</a:t>
              </a:r>
            </a:p>
          </p:txBody>
        </p:sp>
      </p:grpSp>
      <p:sp>
        <p:nvSpPr>
          <p:cNvPr id="33" name="Rectangle 32"/>
          <p:cNvSpPr/>
          <p:nvPr/>
        </p:nvSpPr>
        <p:spPr>
          <a:xfrm rot="16200000">
            <a:off x="5860822" y="2521178"/>
            <a:ext cx="2362200" cy="215444"/>
          </a:xfrm>
          <a:prstGeom prst="rect">
            <a:avLst/>
          </a:prstGeom>
          <a:noFill/>
        </p:spPr>
        <p:txBody>
          <a:bodyPr wrap="square" lIns="0" tIns="0" rIns="0" bIns="0">
            <a:spAutoFit/>
          </a:bodyPr>
          <a:lstStyle/>
          <a:p>
            <a:pPr algn="ctr"/>
            <a:r>
              <a:rPr lang="en-US" sz="1400" dirty="0"/>
              <a:t>Taxonomic vs. </a:t>
            </a:r>
            <a:r>
              <a:rPr lang="en-US" sz="1400" dirty="0" err="1"/>
              <a:t>phylogenetic</a:t>
            </a:r>
            <a:endParaRPr lang="en-US" sz="1400" dirty="0"/>
          </a:p>
        </p:txBody>
      </p:sp>
      <p:pic>
        <p:nvPicPr>
          <p:cNvPr id="35" name="Picture 8"/>
          <p:cNvPicPr>
            <a:picLocks noChangeAspect="1" noChangeArrowheads="1"/>
          </p:cNvPicPr>
          <p:nvPr/>
        </p:nvPicPr>
        <p:blipFill>
          <a:blip r:embed="rId9" cstate="print"/>
          <a:srcRect t="32262" b="6667"/>
          <a:stretch>
            <a:fillRect/>
          </a:stretch>
        </p:blipFill>
        <p:spPr bwMode="auto">
          <a:xfrm>
            <a:off x="5562600" y="3352801"/>
            <a:ext cx="1295400" cy="1023801"/>
          </a:xfrm>
          <a:prstGeom prst="rect">
            <a:avLst/>
          </a:prstGeom>
          <a:noFill/>
          <a:ln w="9525">
            <a:noFill/>
            <a:miter lim="800000"/>
            <a:headEnd/>
            <a:tailEnd/>
          </a:ln>
        </p:spPr>
      </p:pic>
      <p:pic>
        <p:nvPicPr>
          <p:cNvPr id="8201" name="Picture 9"/>
          <p:cNvPicPr>
            <a:picLocks noChangeAspect="1" noChangeArrowheads="1"/>
          </p:cNvPicPr>
          <p:nvPr/>
        </p:nvPicPr>
        <p:blipFill>
          <a:blip r:embed="rId10" cstate="print"/>
          <a:srcRect/>
          <a:stretch>
            <a:fillRect/>
          </a:stretch>
        </p:blipFill>
        <p:spPr bwMode="auto">
          <a:xfrm>
            <a:off x="5983015" y="2385850"/>
            <a:ext cx="533400" cy="924747"/>
          </a:xfrm>
          <a:prstGeom prst="rect">
            <a:avLst/>
          </a:prstGeom>
          <a:noFill/>
          <a:ln w="9525">
            <a:noFill/>
            <a:miter lim="800000"/>
            <a:headEnd/>
            <a:tailEnd/>
          </a:ln>
        </p:spPr>
      </p:pic>
      <p:pic>
        <p:nvPicPr>
          <p:cNvPr id="8202" name="Picture 10"/>
          <p:cNvPicPr>
            <a:picLocks noChangeAspect="1" noChangeArrowheads="1"/>
          </p:cNvPicPr>
          <p:nvPr/>
        </p:nvPicPr>
        <p:blipFill>
          <a:blip r:embed="rId11" cstate="print"/>
          <a:srcRect/>
          <a:stretch>
            <a:fillRect/>
          </a:stretch>
        </p:blipFill>
        <p:spPr bwMode="auto">
          <a:xfrm>
            <a:off x="5404056" y="1064002"/>
            <a:ext cx="1530144" cy="993398"/>
          </a:xfrm>
          <a:prstGeom prst="rect">
            <a:avLst/>
          </a:prstGeom>
          <a:noFill/>
          <a:ln w="9525">
            <a:noFill/>
            <a:miter lim="800000"/>
            <a:headEnd/>
            <a:tailEnd/>
          </a:ln>
        </p:spPr>
      </p:pic>
      <p:sp>
        <p:nvSpPr>
          <p:cNvPr id="38" name="Rectangle 37"/>
          <p:cNvSpPr/>
          <p:nvPr/>
        </p:nvSpPr>
        <p:spPr>
          <a:xfrm>
            <a:off x="4817834" y="1066801"/>
            <a:ext cx="484107" cy="123111"/>
          </a:xfrm>
          <a:prstGeom prst="rect">
            <a:avLst/>
          </a:prstGeom>
        </p:spPr>
        <p:txBody>
          <a:bodyPr wrap="none" lIns="0" tIns="0" rIns="0" bIns="0">
            <a:spAutoFit/>
          </a:bodyPr>
          <a:lstStyle/>
          <a:p>
            <a:r>
              <a:rPr lang="en-US" sz="800" dirty="0" err="1"/>
              <a:t>Mitra</a:t>
            </a:r>
            <a:r>
              <a:rPr lang="en-US" sz="800" dirty="0"/>
              <a:t>, 2009</a:t>
            </a:r>
          </a:p>
        </p:txBody>
      </p:sp>
      <p:grpSp>
        <p:nvGrpSpPr>
          <p:cNvPr id="67" name="Group 66"/>
          <p:cNvGrpSpPr/>
          <p:nvPr/>
        </p:nvGrpSpPr>
        <p:grpSpPr>
          <a:xfrm>
            <a:off x="8534400" y="2895600"/>
            <a:ext cx="1905000" cy="1143000"/>
            <a:chOff x="7010400" y="2895600"/>
            <a:chExt cx="1905000" cy="1143000"/>
          </a:xfrm>
        </p:grpSpPr>
        <p:sp>
          <p:nvSpPr>
            <p:cNvPr id="40" name="Oval 39"/>
            <p:cNvSpPr/>
            <p:nvPr/>
          </p:nvSpPr>
          <p:spPr bwMode="auto">
            <a:xfrm>
              <a:off x="7772400" y="2895600"/>
              <a:ext cx="1143000" cy="1143000"/>
            </a:xfrm>
            <a:prstGeom prst="ellipse">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Oval 40"/>
            <p:cNvSpPr/>
            <p:nvPr/>
          </p:nvSpPr>
          <p:spPr bwMode="auto">
            <a:xfrm>
              <a:off x="7239000" y="31242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 name="Oval 41"/>
            <p:cNvSpPr/>
            <p:nvPr/>
          </p:nvSpPr>
          <p:spPr bwMode="auto">
            <a:xfrm>
              <a:off x="7391400" y="32766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Oval 42"/>
            <p:cNvSpPr/>
            <p:nvPr/>
          </p:nvSpPr>
          <p:spPr bwMode="auto">
            <a:xfrm>
              <a:off x="7467600" y="29718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Oval 43"/>
            <p:cNvSpPr/>
            <p:nvPr/>
          </p:nvSpPr>
          <p:spPr bwMode="auto">
            <a:xfrm>
              <a:off x="7162800" y="33528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5" name="Oval 44"/>
            <p:cNvSpPr/>
            <p:nvPr/>
          </p:nvSpPr>
          <p:spPr bwMode="auto">
            <a:xfrm>
              <a:off x="7391400" y="35052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Oval 45"/>
            <p:cNvSpPr/>
            <p:nvPr/>
          </p:nvSpPr>
          <p:spPr bwMode="auto">
            <a:xfrm>
              <a:off x="7924800" y="36576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Oval 46"/>
            <p:cNvSpPr/>
            <p:nvPr/>
          </p:nvSpPr>
          <p:spPr bwMode="auto">
            <a:xfrm>
              <a:off x="7848600" y="34290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 name="Oval 47"/>
            <p:cNvSpPr/>
            <p:nvPr/>
          </p:nvSpPr>
          <p:spPr bwMode="auto">
            <a:xfrm>
              <a:off x="7924800" y="32766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9" name="Oval 48"/>
            <p:cNvSpPr/>
            <p:nvPr/>
          </p:nvSpPr>
          <p:spPr bwMode="auto">
            <a:xfrm>
              <a:off x="8305800" y="37338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0" name="Oval 49"/>
            <p:cNvSpPr/>
            <p:nvPr/>
          </p:nvSpPr>
          <p:spPr bwMode="auto">
            <a:xfrm>
              <a:off x="8534400" y="3200400"/>
              <a:ext cx="76200" cy="76200"/>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1" name="Oval 50"/>
            <p:cNvSpPr/>
            <p:nvPr/>
          </p:nvSpPr>
          <p:spPr bwMode="auto">
            <a:xfrm>
              <a:off x="7010400" y="2895600"/>
              <a:ext cx="1143000" cy="1143000"/>
            </a:xfrm>
            <a:prstGeom prst="ellipse">
              <a:avLst/>
            </a:prstGeom>
            <a:noFill/>
            <a:ln w="635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Oval 51"/>
            <p:cNvSpPr/>
            <p:nvPr/>
          </p:nvSpPr>
          <p:spPr bwMode="auto">
            <a:xfrm>
              <a:off x="7543800" y="35814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3" name="Oval 52"/>
            <p:cNvSpPr/>
            <p:nvPr/>
          </p:nvSpPr>
          <p:spPr bwMode="auto">
            <a:xfrm>
              <a:off x="7620000" y="32004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4" name="Oval 53"/>
            <p:cNvSpPr/>
            <p:nvPr/>
          </p:nvSpPr>
          <p:spPr bwMode="auto">
            <a:xfrm>
              <a:off x="7620000" y="38100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Oval 54"/>
            <p:cNvSpPr/>
            <p:nvPr/>
          </p:nvSpPr>
          <p:spPr bwMode="auto">
            <a:xfrm>
              <a:off x="7315200" y="3733800"/>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6" name="Oval 55"/>
            <p:cNvSpPr/>
            <p:nvPr/>
          </p:nvSpPr>
          <p:spPr bwMode="auto">
            <a:xfrm>
              <a:off x="8001000" y="3505200"/>
              <a:ext cx="76200" cy="76200"/>
            </a:xfrm>
            <a:prstGeom prst="ellipse">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57" name="Rectangle 56"/>
          <p:cNvSpPr/>
          <p:nvPr/>
        </p:nvSpPr>
        <p:spPr>
          <a:xfrm rot="-2700000">
            <a:off x="6881808" y="2884674"/>
            <a:ext cx="2959192" cy="215444"/>
          </a:xfrm>
          <a:prstGeom prst="rect">
            <a:avLst/>
          </a:prstGeom>
          <a:noFill/>
        </p:spPr>
        <p:txBody>
          <a:bodyPr wrap="square" lIns="0" tIns="0" rIns="0" bIns="0">
            <a:spAutoFit/>
          </a:bodyPr>
          <a:lstStyle/>
          <a:p>
            <a:pPr algn="ctr"/>
            <a:r>
              <a:rPr lang="en-US" sz="1400" dirty="0"/>
              <a:t>Alpha (individual) vs. beta (shared)</a:t>
            </a:r>
          </a:p>
        </p:txBody>
      </p:sp>
      <p:sp>
        <p:nvSpPr>
          <p:cNvPr id="59" name="TextBox 58"/>
          <p:cNvSpPr txBox="1"/>
          <p:nvPr/>
        </p:nvSpPr>
        <p:spPr>
          <a:xfrm>
            <a:off x="1874024" y="4373940"/>
            <a:ext cx="2057400" cy="1815882"/>
          </a:xfrm>
          <a:prstGeom prst="rect">
            <a:avLst/>
          </a:prstGeom>
          <a:noFill/>
          <a:ln w="38100">
            <a:solidFill>
              <a:schemeClr val="accent1"/>
            </a:solidFill>
          </a:ln>
        </p:spPr>
        <p:txBody>
          <a:bodyPr wrap="square" rtlCol="0">
            <a:spAutoFit/>
          </a:bodyPr>
          <a:lstStyle/>
          <a:p>
            <a:pPr algn="ctr"/>
            <a:r>
              <a:rPr lang="en-US" sz="1600" b="1" dirty="0">
                <a:solidFill>
                  <a:schemeClr val="accent2"/>
                </a:solidFill>
              </a:rPr>
              <a:t>Richness</a:t>
            </a:r>
            <a:r>
              <a:rPr lang="en-US" sz="1600" dirty="0"/>
              <a:t>:</a:t>
            </a:r>
            <a:br>
              <a:rPr lang="en-US" sz="1600" dirty="0"/>
            </a:br>
            <a:r>
              <a:rPr lang="en-US" sz="1600" dirty="0"/>
              <a:t>number of distinct taxa in a community; easy to calculate relatively, hard to make absolute (error etc.)</a:t>
            </a:r>
          </a:p>
        </p:txBody>
      </p:sp>
      <p:pic>
        <p:nvPicPr>
          <p:cNvPr id="3" name="Picture 2"/>
          <p:cNvPicPr>
            <a:picLocks noChangeAspect="1"/>
          </p:cNvPicPr>
          <p:nvPr/>
        </p:nvPicPr>
        <p:blipFill rotWithShape="1">
          <a:blip r:embed="rId12"/>
          <a:srcRect l="25408" t="4494" r="50709"/>
          <a:stretch/>
        </p:blipFill>
        <p:spPr>
          <a:xfrm>
            <a:off x="4003006" y="3671841"/>
            <a:ext cx="1178594" cy="3123169"/>
          </a:xfrm>
          <a:prstGeom prst="rect">
            <a:avLst/>
          </a:prstGeom>
        </p:spPr>
      </p:pic>
      <p:sp>
        <p:nvSpPr>
          <p:cNvPr id="5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Tree>
    <p:extLst>
      <p:ext uri="{BB962C8B-B14F-4D97-AF65-F5344CB8AC3E}">
        <p14:creationId xmlns:p14="http://schemas.microsoft.com/office/powerpoint/2010/main" val="36695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par>
                                <p:cTn id="19" presetID="10"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fade">
                                      <p:cBhvr>
                                        <p:cTn id="21" dur="500"/>
                                        <p:tgtEl>
                                          <p:spTgt spid="65"/>
                                        </p:tgtEl>
                                      </p:cBhvr>
                                    </p:animEffect>
                                  </p:childTnLst>
                                </p:cTn>
                              </p:par>
                              <p:par>
                                <p:cTn id="22" presetID="10" presetClass="entr" presetSubtype="0" fill="hold"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500"/>
                                        <p:tgtEl>
                                          <p:spTgt spid="6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par>
                                <p:cTn id="30" presetID="10"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fade">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nodeType="withEffect">
                                  <p:stCondLst>
                                    <p:cond delay="0"/>
                                  </p:stCondLst>
                                  <p:childTnLst>
                                    <p:set>
                                      <p:cBhvr>
                                        <p:cTn id="50" dur="1" fill="hold">
                                          <p:stCondLst>
                                            <p:cond delay="0"/>
                                          </p:stCondLst>
                                        </p:cTn>
                                        <p:tgtEl>
                                          <p:spTgt spid="8201"/>
                                        </p:tgtEl>
                                        <p:attrNameLst>
                                          <p:attrName>style.visibility</p:attrName>
                                        </p:attrNameLst>
                                      </p:cBhvr>
                                      <p:to>
                                        <p:strVal val="visible"/>
                                      </p:to>
                                    </p:set>
                                    <p:animEffect transition="in" filter="fade">
                                      <p:cBhvr>
                                        <p:cTn id="51" dur="500"/>
                                        <p:tgtEl>
                                          <p:spTgt spid="8201"/>
                                        </p:tgtEl>
                                      </p:cBhvr>
                                    </p:animEffect>
                                  </p:childTnLst>
                                </p:cTn>
                              </p:par>
                              <p:par>
                                <p:cTn id="52" presetID="10" presetClass="entr" presetSubtype="0" fill="hold" nodeType="withEffect">
                                  <p:stCondLst>
                                    <p:cond delay="0"/>
                                  </p:stCondLst>
                                  <p:childTnLst>
                                    <p:set>
                                      <p:cBhvr>
                                        <p:cTn id="53" dur="1" fill="hold">
                                          <p:stCondLst>
                                            <p:cond delay="0"/>
                                          </p:stCondLst>
                                        </p:cTn>
                                        <p:tgtEl>
                                          <p:spTgt spid="8202"/>
                                        </p:tgtEl>
                                        <p:attrNameLst>
                                          <p:attrName>style.visibility</p:attrName>
                                        </p:attrNameLst>
                                      </p:cBhvr>
                                      <p:to>
                                        <p:strVal val="visible"/>
                                      </p:to>
                                    </p:set>
                                    <p:animEffect transition="in" filter="fade">
                                      <p:cBhvr>
                                        <p:cTn id="54" dur="500"/>
                                        <p:tgtEl>
                                          <p:spTgt spid="820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500"/>
                                        <p:tgtEl>
                                          <p:spTgt spid="1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fade">
                                      <p:cBhvr>
                                        <p:cTn id="75" dur="500"/>
                                        <p:tgtEl>
                                          <p:spTgt spid="59"/>
                                        </p:tgtEl>
                                      </p:cBhvr>
                                    </p:animEffect>
                                  </p:childTnLst>
                                </p:cTn>
                              </p:par>
                              <p:par>
                                <p:cTn id="76" presetID="10" presetClass="entr" presetSubtype="0" fill="hold" nodeType="withEffect">
                                  <p:stCondLst>
                                    <p:cond delay="0"/>
                                  </p:stCondLst>
                                  <p:childTnLst>
                                    <p:set>
                                      <p:cBhvr>
                                        <p:cTn id="77" dur="1" fill="hold">
                                          <p:stCondLst>
                                            <p:cond delay="0"/>
                                          </p:stCondLst>
                                        </p:cTn>
                                        <p:tgtEl>
                                          <p:spTgt spid="3"/>
                                        </p:tgtEl>
                                        <p:attrNameLst>
                                          <p:attrName>style.visibility</p:attrName>
                                        </p:attrNameLst>
                                      </p:cBhvr>
                                      <p:to>
                                        <p:strVal val="visible"/>
                                      </p:to>
                                    </p:set>
                                    <p:animEffect transition="in" filter="fade">
                                      <p:cBhvr>
                                        <p:cTn id="7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5" grpId="0"/>
      <p:bldP spid="27" grpId="0"/>
      <p:bldP spid="33" grpId="0"/>
      <p:bldP spid="38" grpId="0"/>
      <p:bldP spid="57" grpId="0"/>
      <p:bldP spid="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Microbiome composition analyses: alpha diversity</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17</a:t>
            </a:fld>
            <a:endParaRPr lang="en-US"/>
          </a:p>
        </p:txBody>
      </p:sp>
      <p:grpSp>
        <p:nvGrpSpPr>
          <p:cNvPr id="6" name="Group 5"/>
          <p:cNvGrpSpPr/>
          <p:nvPr/>
        </p:nvGrpSpPr>
        <p:grpSpPr>
          <a:xfrm>
            <a:off x="1249680" y="1054454"/>
            <a:ext cx="1944350" cy="1751819"/>
            <a:chOff x="685800" y="1740568"/>
            <a:chExt cx="2133600" cy="1584158"/>
          </a:xfrm>
        </p:grpSpPr>
        <p:grpSp>
          <p:nvGrpSpPr>
            <p:cNvPr id="7" name="Group 6"/>
            <p:cNvGrpSpPr/>
            <p:nvPr/>
          </p:nvGrpSpPr>
          <p:grpSpPr>
            <a:xfrm>
              <a:off x="750794" y="1740568"/>
              <a:ext cx="1981200" cy="990600"/>
              <a:chOff x="457200" y="1600200"/>
              <a:chExt cx="2590800" cy="1295400"/>
            </a:xfrm>
          </p:grpSpPr>
          <p:cxnSp>
            <p:nvCxnSpPr>
              <p:cNvPr id="14" name="Straight Connector 13"/>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 name="Straight Connector 14"/>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 name="Straight Connector 17"/>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 name="Straight Connector 19"/>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 name="Straight Connector 20"/>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 name="Straight Connector 21"/>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8" name="Rectangle 7"/>
            <p:cNvSpPr/>
            <p:nvPr/>
          </p:nvSpPr>
          <p:spPr bwMode="auto">
            <a:xfrm>
              <a:off x="685800" y="2819399"/>
              <a:ext cx="141195" cy="505327"/>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9" name="Rectangle 8"/>
            <p:cNvSpPr/>
            <p:nvPr/>
          </p:nvSpPr>
          <p:spPr bwMode="auto">
            <a:xfrm>
              <a:off x="1059752"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0" name="Rectangle 9"/>
            <p:cNvSpPr/>
            <p:nvPr/>
          </p:nvSpPr>
          <p:spPr bwMode="auto">
            <a:xfrm>
              <a:off x="1433704"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1" name="Rectangle 10"/>
            <p:cNvSpPr/>
            <p:nvPr/>
          </p:nvSpPr>
          <p:spPr bwMode="auto">
            <a:xfrm>
              <a:off x="180765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2" name="Rectangle 11"/>
            <p:cNvSpPr/>
            <p:nvPr/>
          </p:nvSpPr>
          <p:spPr bwMode="auto">
            <a:xfrm>
              <a:off x="2181608"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3" name="Rectangle 12"/>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23" name="Group 22"/>
          <p:cNvGrpSpPr/>
          <p:nvPr/>
        </p:nvGrpSpPr>
        <p:grpSpPr>
          <a:xfrm>
            <a:off x="1249680" y="5134810"/>
            <a:ext cx="1944350" cy="1494590"/>
            <a:chOff x="685800" y="1740568"/>
            <a:chExt cx="2133600" cy="1351548"/>
          </a:xfrm>
        </p:grpSpPr>
        <p:grpSp>
          <p:nvGrpSpPr>
            <p:cNvPr id="24" name="Group 23"/>
            <p:cNvGrpSpPr/>
            <p:nvPr/>
          </p:nvGrpSpPr>
          <p:grpSpPr>
            <a:xfrm>
              <a:off x="750794" y="1740568"/>
              <a:ext cx="1981200" cy="990600"/>
              <a:chOff x="457200" y="1600200"/>
              <a:chExt cx="2590800" cy="1295400"/>
            </a:xfrm>
          </p:grpSpPr>
          <p:cxnSp>
            <p:nvCxnSpPr>
              <p:cNvPr id="31" name="Straight Connector 30"/>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2" name="Straight Connector 31"/>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3" name="Straight Connector 32"/>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4" name="Straight Connector 33"/>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5" name="Straight Connector 34"/>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6" name="Straight Connector 35"/>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7" name="Straight Connector 36"/>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8" name="Straight Connector 37"/>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39" name="Straight Connector 38"/>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25" name="Rectangle 24"/>
            <p:cNvSpPr/>
            <p:nvPr/>
          </p:nvSpPr>
          <p:spPr bwMode="auto">
            <a:xfrm>
              <a:off x="685800"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6" name="Rectangle 25"/>
            <p:cNvSpPr/>
            <p:nvPr/>
          </p:nvSpPr>
          <p:spPr bwMode="auto">
            <a:xfrm>
              <a:off x="1059752"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7" name="Rectangle 26"/>
            <p:cNvSpPr/>
            <p:nvPr/>
          </p:nvSpPr>
          <p:spPr bwMode="auto">
            <a:xfrm>
              <a:off x="1433704"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8" name="Rectangle 27"/>
            <p:cNvSpPr/>
            <p:nvPr/>
          </p:nvSpPr>
          <p:spPr bwMode="auto">
            <a:xfrm>
              <a:off x="1807656"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9" name="Rectangle 28"/>
            <p:cNvSpPr/>
            <p:nvPr/>
          </p:nvSpPr>
          <p:spPr bwMode="auto">
            <a:xfrm>
              <a:off x="2181608"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30" name="Rectangle 29"/>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40" name="Group 39"/>
          <p:cNvGrpSpPr/>
          <p:nvPr/>
        </p:nvGrpSpPr>
        <p:grpSpPr>
          <a:xfrm>
            <a:off x="1249680" y="3035355"/>
            <a:ext cx="1944350" cy="1877306"/>
            <a:chOff x="685800" y="1740568"/>
            <a:chExt cx="2133600" cy="1697635"/>
          </a:xfrm>
        </p:grpSpPr>
        <p:grpSp>
          <p:nvGrpSpPr>
            <p:cNvPr id="41" name="Group 40"/>
            <p:cNvGrpSpPr/>
            <p:nvPr/>
          </p:nvGrpSpPr>
          <p:grpSpPr>
            <a:xfrm>
              <a:off x="750794" y="1740568"/>
              <a:ext cx="1981200" cy="990600"/>
              <a:chOff x="457200" y="1600200"/>
              <a:chExt cx="2590800" cy="1295400"/>
            </a:xfrm>
          </p:grpSpPr>
          <p:cxnSp>
            <p:nvCxnSpPr>
              <p:cNvPr id="48" name="Straight Connector 47"/>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49" name="Straight Connector 48"/>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0" name="Straight Connector 49"/>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1" name="Straight Connector 50"/>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3" name="Straight Connector 52"/>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56" name="Straight Connector 55"/>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42" name="Rectangle 41"/>
            <p:cNvSpPr/>
            <p:nvPr/>
          </p:nvSpPr>
          <p:spPr bwMode="auto">
            <a:xfrm>
              <a:off x="685800" y="2819399"/>
              <a:ext cx="141195" cy="6188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43" name="Rectangle 42"/>
            <p:cNvSpPr/>
            <p:nvPr/>
          </p:nvSpPr>
          <p:spPr bwMode="auto">
            <a:xfrm>
              <a:off x="1059752" y="2819400"/>
              <a:ext cx="141195" cy="76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44" name="Rectangle 43"/>
            <p:cNvSpPr/>
            <p:nvPr/>
          </p:nvSpPr>
          <p:spPr bwMode="auto">
            <a:xfrm>
              <a:off x="1433704"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45" name="Rectangle 44"/>
            <p:cNvSpPr/>
            <p:nvPr/>
          </p:nvSpPr>
          <p:spPr bwMode="auto">
            <a:xfrm>
              <a:off x="1807656"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46" name="Rectangle 45"/>
            <p:cNvSpPr/>
            <p:nvPr/>
          </p:nvSpPr>
          <p:spPr bwMode="auto">
            <a:xfrm>
              <a:off x="2181608"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47" name="Rectangle 46"/>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57" name="Group 56"/>
          <p:cNvGrpSpPr/>
          <p:nvPr/>
        </p:nvGrpSpPr>
        <p:grpSpPr>
          <a:xfrm>
            <a:off x="7037228" y="3035355"/>
            <a:ext cx="1944350" cy="1530242"/>
            <a:chOff x="685800" y="1740568"/>
            <a:chExt cx="2133600" cy="1383788"/>
          </a:xfrm>
        </p:grpSpPr>
        <p:grpSp>
          <p:nvGrpSpPr>
            <p:cNvPr id="58" name="Group 57"/>
            <p:cNvGrpSpPr/>
            <p:nvPr/>
          </p:nvGrpSpPr>
          <p:grpSpPr>
            <a:xfrm>
              <a:off x="750794" y="1740568"/>
              <a:ext cx="1981200" cy="990600"/>
              <a:chOff x="457200" y="1600200"/>
              <a:chExt cx="2590800" cy="1295400"/>
            </a:xfrm>
          </p:grpSpPr>
          <p:cxnSp>
            <p:nvCxnSpPr>
              <p:cNvPr id="65" name="Straight Connector 64"/>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6" name="Straight Connector 65"/>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8" name="Straight Connector 67"/>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69" name="Straight Connector 68"/>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0" name="Straight Connector 69"/>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73" name="Straight Connector 72"/>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59" name="Rectangle 58"/>
            <p:cNvSpPr/>
            <p:nvPr/>
          </p:nvSpPr>
          <p:spPr bwMode="auto">
            <a:xfrm>
              <a:off x="685800"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60" name="Rectangle 59"/>
            <p:cNvSpPr/>
            <p:nvPr/>
          </p:nvSpPr>
          <p:spPr bwMode="auto">
            <a:xfrm>
              <a:off x="1059752"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61" name="Rectangle 60"/>
            <p:cNvSpPr/>
            <p:nvPr/>
          </p:nvSpPr>
          <p:spPr bwMode="auto">
            <a:xfrm>
              <a:off x="1433704" y="2819400"/>
              <a:ext cx="141195" cy="30495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62" name="Rectangle 61"/>
            <p:cNvSpPr/>
            <p:nvPr/>
          </p:nvSpPr>
          <p:spPr bwMode="auto">
            <a:xfrm>
              <a:off x="180765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63" name="Rectangle 62"/>
            <p:cNvSpPr/>
            <p:nvPr/>
          </p:nvSpPr>
          <p:spPr bwMode="auto">
            <a:xfrm>
              <a:off x="2181608"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64" name="Rectangle 63"/>
            <p:cNvSpPr/>
            <p:nvPr/>
          </p:nvSpPr>
          <p:spPr bwMode="auto">
            <a:xfrm>
              <a:off x="2678205" y="2819400"/>
              <a:ext cx="141195" cy="30495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sp>
        <p:nvSpPr>
          <p:cNvPr id="74" name="TextBox 73"/>
          <p:cNvSpPr txBox="1"/>
          <p:nvPr/>
        </p:nvSpPr>
        <p:spPr>
          <a:xfrm>
            <a:off x="3164022" y="1005840"/>
            <a:ext cx="2799489" cy="523220"/>
          </a:xfrm>
          <a:prstGeom prst="rect">
            <a:avLst/>
          </a:prstGeom>
          <a:noFill/>
        </p:spPr>
        <p:txBody>
          <a:bodyPr wrap="square" rtlCol="0">
            <a:spAutoFit/>
          </a:bodyPr>
          <a:lstStyle/>
          <a:p>
            <a:r>
              <a:rPr lang="en-US" sz="2800" b="1" dirty="0"/>
              <a:t>Not diverse</a:t>
            </a:r>
          </a:p>
        </p:txBody>
      </p:sp>
      <p:sp>
        <p:nvSpPr>
          <p:cNvPr id="75" name="TextBox 74"/>
          <p:cNvSpPr txBox="1"/>
          <p:nvPr/>
        </p:nvSpPr>
        <p:spPr>
          <a:xfrm>
            <a:off x="3164022" y="2962029"/>
            <a:ext cx="3726400" cy="954107"/>
          </a:xfrm>
          <a:prstGeom prst="rect">
            <a:avLst/>
          </a:prstGeom>
          <a:noFill/>
        </p:spPr>
        <p:txBody>
          <a:bodyPr wrap="square" rtlCol="0">
            <a:spAutoFit/>
          </a:bodyPr>
          <a:lstStyle/>
          <a:p>
            <a:r>
              <a:rPr lang="en-US" sz="2800" b="1" u="sng" dirty="0"/>
              <a:t>Qual</a:t>
            </a:r>
            <a:r>
              <a:rPr lang="en-US" sz="2800" b="1" dirty="0"/>
              <a:t>itatively diverse</a:t>
            </a:r>
          </a:p>
          <a:p>
            <a:r>
              <a:rPr lang="en-US" sz="2800" b="1" dirty="0"/>
              <a:t>Taxonomically diverse </a:t>
            </a:r>
          </a:p>
        </p:txBody>
      </p:sp>
      <p:sp>
        <p:nvSpPr>
          <p:cNvPr id="76" name="TextBox 75"/>
          <p:cNvSpPr txBox="1"/>
          <p:nvPr/>
        </p:nvSpPr>
        <p:spPr>
          <a:xfrm>
            <a:off x="3164022" y="5077179"/>
            <a:ext cx="3726400" cy="954107"/>
          </a:xfrm>
          <a:prstGeom prst="rect">
            <a:avLst/>
          </a:prstGeom>
          <a:noFill/>
        </p:spPr>
        <p:txBody>
          <a:bodyPr wrap="square" rtlCol="0">
            <a:spAutoFit/>
          </a:bodyPr>
          <a:lstStyle/>
          <a:p>
            <a:r>
              <a:rPr lang="en-US" sz="2800" b="1" u="sng" dirty="0"/>
              <a:t>Quant</a:t>
            </a:r>
            <a:r>
              <a:rPr lang="en-US" sz="2800" b="1" dirty="0"/>
              <a:t>itatively diverse</a:t>
            </a:r>
          </a:p>
          <a:p>
            <a:r>
              <a:rPr lang="en-US" sz="2800" b="1" dirty="0"/>
              <a:t>Taxonomically diverse </a:t>
            </a:r>
          </a:p>
        </p:txBody>
      </p:sp>
      <p:sp>
        <p:nvSpPr>
          <p:cNvPr id="77" name="TextBox 76"/>
          <p:cNvSpPr txBox="1"/>
          <p:nvPr/>
        </p:nvSpPr>
        <p:spPr>
          <a:xfrm>
            <a:off x="9190308" y="2962029"/>
            <a:ext cx="2620692" cy="954107"/>
          </a:xfrm>
          <a:prstGeom prst="rect">
            <a:avLst/>
          </a:prstGeom>
          <a:noFill/>
        </p:spPr>
        <p:txBody>
          <a:bodyPr wrap="square" rtlCol="0">
            <a:spAutoFit/>
          </a:bodyPr>
          <a:lstStyle/>
          <a:p>
            <a:r>
              <a:rPr lang="en-US" sz="2800" b="1" dirty="0" err="1"/>
              <a:t>Phylogenetically</a:t>
            </a:r>
            <a:r>
              <a:rPr lang="en-US" sz="2800" b="1" dirty="0"/>
              <a:t> diverse</a:t>
            </a:r>
          </a:p>
        </p:txBody>
      </p:sp>
    </p:spTree>
    <p:extLst>
      <p:ext uri="{BB962C8B-B14F-4D97-AF65-F5344CB8AC3E}">
        <p14:creationId xmlns:p14="http://schemas.microsoft.com/office/powerpoint/2010/main" val="670691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Microbiome composition analyses: beta diversity</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18</a:t>
            </a:fld>
            <a:endParaRPr lang="en-US"/>
          </a:p>
        </p:txBody>
      </p:sp>
      <p:grpSp>
        <p:nvGrpSpPr>
          <p:cNvPr id="115" name="Group 114"/>
          <p:cNvGrpSpPr/>
          <p:nvPr/>
        </p:nvGrpSpPr>
        <p:grpSpPr>
          <a:xfrm>
            <a:off x="1889760" y="5121308"/>
            <a:ext cx="1940447" cy="1491590"/>
            <a:chOff x="685800" y="1740568"/>
            <a:chExt cx="2133600" cy="1351548"/>
          </a:xfrm>
        </p:grpSpPr>
        <p:grpSp>
          <p:nvGrpSpPr>
            <p:cNvPr id="206" name="Group 205"/>
            <p:cNvGrpSpPr/>
            <p:nvPr/>
          </p:nvGrpSpPr>
          <p:grpSpPr>
            <a:xfrm>
              <a:off x="750794" y="1740568"/>
              <a:ext cx="1981200" cy="990600"/>
              <a:chOff x="457200" y="1600200"/>
              <a:chExt cx="2590800" cy="1295400"/>
            </a:xfrm>
          </p:grpSpPr>
          <p:cxnSp>
            <p:nvCxnSpPr>
              <p:cNvPr id="213" name="Straight Connector 212"/>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4" name="Straight Connector 213"/>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5" name="Straight Connector 214"/>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6" name="Straight Connector 215"/>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7" name="Straight Connector 216"/>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8" name="Straight Connector 217"/>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19" name="Straight Connector 218"/>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0" name="Straight Connector 219"/>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21" name="Straight Connector 220"/>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207" name="Rectangle 206"/>
            <p:cNvSpPr/>
            <p:nvPr/>
          </p:nvSpPr>
          <p:spPr bwMode="auto">
            <a:xfrm>
              <a:off x="685800"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08" name="Rectangle 207"/>
            <p:cNvSpPr/>
            <p:nvPr/>
          </p:nvSpPr>
          <p:spPr bwMode="auto">
            <a:xfrm>
              <a:off x="1059752" y="2819400"/>
              <a:ext cx="141195" cy="272716"/>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09" name="Rectangle 208"/>
            <p:cNvSpPr/>
            <p:nvPr/>
          </p:nvSpPr>
          <p:spPr bwMode="auto">
            <a:xfrm>
              <a:off x="1433704"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10" name="Rectangle 209"/>
            <p:cNvSpPr/>
            <p:nvPr/>
          </p:nvSpPr>
          <p:spPr bwMode="auto">
            <a:xfrm>
              <a:off x="1807656"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11" name="Rectangle 210"/>
            <p:cNvSpPr/>
            <p:nvPr/>
          </p:nvSpPr>
          <p:spPr bwMode="auto">
            <a:xfrm>
              <a:off x="2181608"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212" name="Rectangle 211"/>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116" name="Group 115"/>
          <p:cNvGrpSpPr/>
          <p:nvPr/>
        </p:nvGrpSpPr>
        <p:grpSpPr>
          <a:xfrm>
            <a:off x="1889760" y="1062592"/>
            <a:ext cx="1940447" cy="1873537"/>
            <a:chOff x="685800" y="1740568"/>
            <a:chExt cx="2133600" cy="1697635"/>
          </a:xfrm>
        </p:grpSpPr>
        <p:grpSp>
          <p:nvGrpSpPr>
            <p:cNvPr id="190" name="Group 189"/>
            <p:cNvGrpSpPr/>
            <p:nvPr/>
          </p:nvGrpSpPr>
          <p:grpSpPr>
            <a:xfrm>
              <a:off x="750794" y="1740568"/>
              <a:ext cx="1981200" cy="990600"/>
              <a:chOff x="457200" y="1600200"/>
              <a:chExt cx="2590800" cy="1295400"/>
            </a:xfrm>
          </p:grpSpPr>
          <p:cxnSp>
            <p:nvCxnSpPr>
              <p:cNvPr id="197" name="Straight Connector 196"/>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8" name="Straight Connector 197"/>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99" name="Straight Connector 198"/>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0" name="Straight Connector 199"/>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1" name="Straight Connector 200"/>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2" name="Straight Connector 201"/>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3" name="Straight Connector 202"/>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4" name="Straight Connector 203"/>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205" name="Straight Connector 204"/>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91" name="Rectangle 190"/>
            <p:cNvSpPr/>
            <p:nvPr/>
          </p:nvSpPr>
          <p:spPr bwMode="auto">
            <a:xfrm>
              <a:off x="685800" y="2819399"/>
              <a:ext cx="141195" cy="61880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92" name="Rectangle 191"/>
            <p:cNvSpPr/>
            <p:nvPr/>
          </p:nvSpPr>
          <p:spPr bwMode="auto">
            <a:xfrm>
              <a:off x="1059752" y="2819400"/>
              <a:ext cx="141195"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93" name="Rectangle 192"/>
            <p:cNvSpPr/>
            <p:nvPr/>
          </p:nvSpPr>
          <p:spPr bwMode="auto">
            <a:xfrm>
              <a:off x="1433704"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94" name="Rectangle 193"/>
            <p:cNvSpPr/>
            <p:nvPr/>
          </p:nvSpPr>
          <p:spPr bwMode="auto">
            <a:xfrm>
              <a:off x="1807656"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95" name="Rectangle 194"/>
            <p:cNvSpPr/>
            <p:nvPr/>
          </p:nvSpPr>
          <p:spPr bwMode="auto">
            <a:xfrm>
              <a:off x="2181608" y="2819399"/>
              <a:ext cx="141195" cy="7620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96" name="Rectangle 195"/>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sp>
        <p:nvSpPr>
          <p:cNvPr id="117" name="TextBox 116"/>
          <p:cNvSpPr txBox="1"/>
          <p:nvPr/>
        </p:nvSpPr>
        <p:spPr>
          <a:xfrm>
            <a:off x="6430920" y="1000626"/>
            <a:ext cx="3466634" cy="954107"/>
          </a:xfrm>
          <a:prstGeom prst="rect">
            <a:avLst/>
          </a:prstGeom>
          <a:noFill/>
        </p:spPr>
        <p:txBody>
          <a:bodyPr wrap="square" rtlCol="0">
            <a:spAutoFit/>
          </a:bodyPr>
          <a:lstStyle/>
          <a:p>
            <a:r>
              <a:rPr lang="en-US" sz="2800" b="1" u="sng" dirty="0"/>
              <a:t>Qual</a:t>
            </a:r>
            <a:r>
              <a:rPr lang="en-US" sz="2800" b="1" dirty="0"/>
              <a:t>itatively diverse</a:t>
            </a:r>
          </a:p>
          <a:p>
            <a:r>
              <a:rPr lang="en-US" sz="2800" b="1" dirty="0"/>
              <a:t>Taxonomically diverse</a:t>
            </a:r>
          </a:p>
        </p:txBody>
      </p:sp>
      <p:sp>
        <p:nvSpPr>
          <p:cNvPr id="118" name="TextBox 117"/>
          <p:cNvSpPr txBox="1"/>
          <p:nvPr/>
        </p:nvSpPr>
        <p:spPr>
          <a:xfrm>
            <a:off x="6430920" y="2952889"/>
            <a:ext cx="3718920" cy="954107"/>
          </a:xfrm>
          <a:prstGeom prst="rect">
            <a:avLst/>
          </a:prstGeom>
          <a:noFill/>
        </p:spPr>
        <p:txBody>
          <a:bodyPr wrap="square" rtlCol="0">
            <a:spAutoFit/>
          </a:bodyPr>
          <a:lstStyle/>
          <a:p>
            <a:r>
              <a:rPr lang="en-US" sz="2800" b="1" u="sng" dirty="0"/>
              <a:t>Quant</a:t>
            </a:r>
            <a:r>
              <a:rPr lang="en-US" sz="2800" b="1" dirty="0"/>
              <a:t>itatively diverse</a:t>
            </a:r>
          </a:p>
          <a:p>
            <a:r>
              <a:rPr lang="en-US" sz="2800" b="1" dirty="0"/>
              <a:t>Taxonomically diverse </a:t>
            </a:r>
          </a:p>
        </p:txBody>
      </p:sp>
      <p:sp>
        <p:nvSpPr>
          <p:cNvPr id="119" name="TextBox 118"/>
          <p:cNvSpPr txBox="1"/>
          <p:nvPr/>
        </p:nvSpPr>
        <p:spPr>
          <a:xfrm>
            <a:off x="6430920" y="5063793"/>
            <a:ext cx="3932280" cy="954107"/>
          </a:xfrm>
          <a:prstGeom prst="rect">
            <a:avLst/>
          </a:prstGeom>
          <a:noFill/>
        </p:spPr>
        <p:txBody>
          <a:bodyPr wrap="square" rtlCol="0">
            <a:spAutoFit/>
          </a:bodyPr>
          <a:lstStyle/>
          <a:p>
            <a:r>
              <a:rPr lang="en-US" sz="2800" b="1" u="sng" dirty="0"/>
              <a:t>Quant</a:t>
            </a:r>
            <a:r>
              <a:rPr lang="en-US" sz="2800" b="1" dirty="0"/>
              <a:t>itatively diverse</a:t>
            </a:r>
          </a:p>
          <a:p>
            <a:r>
              <a:rPr lang="en-US" sz="2800" b="1" dirty="0" err="1"/>
              <a:t>Phylogenetically</a:t>
            </a:r>
            <a:r>
              <a:rPr lang="en-US" sz="2800" b="1" dirty="0"/>
              <a:t> diverse </a:t>
            </a:r>
          </a:p>
        </p:txBody>
      </p:sp>
      <p:grpSp>
        <p:nvGrpSpPr>
          <p:cNvPr id="120" name="Group 119"/>
          <p:cNvGrpSpPr/>
          <p:nvPr/>
        </p:nvGrpSpPr>
        <p:grpSpPr>
          <a:xfrm>
            <a:off x="4244435" y="5134758"/>
            <a:ext cx="1940447" cy="1491590"/>
            <a:chOff x="685800" y="1740568"/>
            <a:chExt cx="2133600" cy="1351548"/>
          </a:xfrm>
        </p:grpSpPr>
        <p:grpSp>
          <p:nvGrpSpPr>
            <p:cNvPr id="174" name="Group 173"/>
            <p:cNvGrpSpPr/>
            <p:nvPr/>
          </p:nvGrpSpPr>
          <p:grpSpPr>
            <a:xfrm>
              <a:off x="750794" y="1740568"/>
              <a:ext cx="1981200" cy="990600"/>
              <a:chOff x="457200" y="1600200"/>
              <a:chExt cx="2590800" cy="1295400"/>
            </a:xfrm>
          </p:grpSpPr>
          <p:cxnSp>
            <p:nvCxnSpPr>
              <p:cNvPr id="181" name="Straight Connector 180"/>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2" name="Straight Connector 181"/>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3" name="Straight Connector 182"/>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4" name="Straight Connector 183"/>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5" name="Straight Connector 184"/>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6" name="Straight Connector 185"/>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7" name="Straight Connector 186"/>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8" name="Straight Connector 187"/>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89" name="Straight Connector 188"/>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75" name="Rectangle 174"/>
            <p:cNvSpPr/>
            <p:nvPr/>
          </p:nvSpPr>
          <p:spPr bwMode="auto">
            <a:xfrm>
              <a:off x="685800" y="2819400"/>
              <a:ext cx="141195" cy="272716"/>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76" name="Rectangle 175"/>
            <p:cNvSpPr/>
            <p:nvPr/>
          </p:nvSpPr>
          <p:spPr bwMode="auto">
            <a:xfrm>
              <a:off x="1059752"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77" name="Rectangle 176"/>
            <p:cNvSpPr/>
            <p:nvPr/>
          </p:nvSpPr>
          <p:spPr bwMode="auto">
            <a:xfrm>
              <a:off x="1433704"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78" name="Rectangle 177"/>
            <p:cNvSpPr/>
            <p:nvPr/>
          </p:nvSpPr>
          <p:spPr bwMode="auto">
            <a:xfrm>
              <a:off x="1807656"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79" name="Rectangle 178"/>
            <p:cNvSpPr/>
            <p:nvPr/>
          </p:nvSpPr>
          <p:spPr bwMode="auto">
            <a:xfrm>
              <a:off x="2181608" y="2819400"/>
              <a:ext cx="141195" cy="27271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80" name="Rectangle 179"/>
            <p:cNvSpPr/>
            <p:nvPr/>
          </p:nvSpPr>
          <p:spPr bwMode="auto">
            <a:xfrm>
              <a:off x="2678205" y="2819400"/>
              <a:ext cx="141195" cy="272716"/>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121" name="Group 120"/>
          <p:cNvGrpSpPr/>
          <p:nvPr/>
        </p:nvGrpSpPr>
        <p:grpSpPr>
          <a:xfrm>
            <a:off x="4244435" y="1076042"/>
            <a:ext cx="1940447" cy="1873537"/>
            <a:chOff x="685800" y="1740568"/>
            <a:chExt cx="2133600" cy="1697635"/>
          </a:xfrm>
        </p:grpSpPr>
        <p:grpSp>
          <p:nvGrpSpPr>
            <p:cNvPr id="158" name="Group 157"/>
            <p:cNvGrpSpPr/>
            <p:nvPr/>
          </p:nvGrpSpPr>
          <p:grpSpPr>
            <a:xfrm>
              <a:off x="750794" y="1740568"/>
              <a:ext cx="1981200" cy="990600"/>
              <a:chOff x="457200" y="1600200"/>
              <a:chExt cx="2590800" cy="1295400"/>
            </a:xfrm>
          </p:grpSpPr>
          <p:cxnSp>
            <p:nvCxnSpPr>
              <p:cNvPr id="165" name="Straight Connector 164"/>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6" name="Straight Connector 165"/>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8" name="Straight Connector 167"/>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69" name="Straight Connector 168"/>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0" name="Straight Connector 169"/>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1" name="Straight Connector 170"/>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2" name="Straight Connector 171"/>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73" name="Straight Connector 172"/>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59" name="Rectangle 158"/>
            <p:cNvSpPr/>
            <p:nvPr/>
          </p:nvSpPr>
          <p:spPr bwMode="auto">
            <a:xfrm>
              <a:off x="685800" y="2819399"/>
              <a:ext cx="141195" cy="6188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60" name="Rectangle 159"/>
            <p:cNvSpPr/>
            <p:nvPr/>
          </p:nvSpPr>
          <p:spPr bwMode="auto">
            <a:xfrm>
              <a:off x="1059752" y="2819400"/>
              <a:ext cx="141195" cy="76200"/>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61" name="Rectangle 160"/>
            <p:cNvSpPr/>
            <p:nvPr/>
          </p:nvSpPr>
          <p:spPr bwMode="auto">
            <a:xfrm>
              <a:off x="1433704" y="2819399"/>
              <a:ext cx="141195" cy="76201"/>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62" name="Rectangle 161"/>
            <p:cNvSpPr/>
            <p:nvPr/>
          </p:nvSpPr>
          <p:spPr bwMode="auto">
            <a:xfrm>
              <a:off x="1807656"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63" name="Rectangle 162"/>
            <p:cNvSpPr/>
            <p:nvPr/>
          </p:nvSpPr>
          <p:spPr bwMode="auto">
            <a:xfrm>
              <a:off x="2181608"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64" name="Rectangle 163"/>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122" name="Group 121"/>
          <p:cNvGrpSpPr/>
          <p:nvPr/>
        </p:nvGrpSpPr>
        <p:grpSpPr>
          <a:xfrm>
            <a:off x="1889760" y="3128096"/>
            <a:ext cx="1940447" cy="1550605"/>
            <a:chOff x="685800" y="1740568"/>
            <a:chExt cx="2133600" cy="1405022"/>
          </a:xfrm>
        </p:grpSpPr>
        <p:grpSp>
          <p:nvGrpSpPr>
            <p:cNvPr id="142" name="Group 141"/>
            <p:cNvGrpSpPr/>
            <p:nvPr/>
          </p:nvGrpSpPr>
          <p:grpSpPr>
            <a:xfrm>
              <a:off x="750794" y="1740568"/>
              <a:ext cx="1981200" cy="990600"/>
              <a:chOff x="457200" y="1600200"/>
              <a:chExt cx="2590800" cy="1295400"/>
            </a:xfrm>
          </p:grpSpPr>
          <p:cxnSp>
            <p:nvCxnSpPr>
              <p:cNvPr id="149" name="Straight Connector 148"/>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0" name="Straight Connector 149"/>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1" name="Straight Connector 150"/>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2" name="Straight Connector 151"/>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3" name="Straight Connector 152"/>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4" name="Straight Connector 153"/>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5" name="Straight Connector 154"/>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6" name="Straight Connector 155"/>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57" name="Straight Connector 156"/>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43" name="Rectangle 142"/>
            <p:cNvSpPr/>
            <p:nvPr/>
          </p:nvSpPr>
          <p:spPr bwMode="auto">
            <a:xfrm>
              <a:off x="685800"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44" name="Rectangle 143"/>
            <p:cNvSpPr/>
            <p:nvPr/>
          </p:nvSpPr>
          <p:spPr bwMode="auto">
            <a:xfrm>
              <a:off x="1059752" y="2819400"/>
              <a:ext cx="141195"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45" name="Rectangle 144"/>
            <p:cNvSpPr/>
            <p:nvPr/>
          </p:nvSpPr>
          <p:spPr bwMode="auto">
            <a:xfrm>
              <a:off x="1433704"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46" name="Rectangle 145"/>
            <p:cNvSpPr/>
            <p:nvPr/>
          </p:nvSpPr>
          <p:spPr bwMode="auto">
            <a:xfrm>
              <a:off x="1807656"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47" name="Rectangle 146"/>
            <p:cNvSpPr/>
            <p:nvPr/>
          </p:nvSpPr>
          <p:spPr bwMode="auto">
            <a:xfrm>
              <a:off x="2181608" y="2819399"/>
              <a:ext cx="141195" cy="326191"/>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48" name="Rectangle 147"/>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grpSp>
        <p:nvGrpSpPr>
          <p:cNvPr id="123" name="Group 122"/>
          <p:cNvGrpSpPr/>
          <p:nvPr/>
        </p:nvGrpSpPr>
        <p:grpSpPr>
          <a:xfrm>
            <a:off x="4244435" y="3141545"/>
            <a:ext cx="1940447" cy="1537155"/>
            <a:chOff x="685800" y="1740568"/>
            <a:chExt cx="2133600" cy="1392835"/>
          </a:xfrm>
        </p:grpSpPr>
        <p:grpSp>
          <p:nvGrpSpPr>
            <p:cNvPr id="126" name="Group 125"/>
            <p:cNvGrpSpPr/>
            <p:nvPr/>
          </p:nvGrpSpPr>
          <p:grpSpPr>
            <a:xfrm>
              <a:off x="750794" y="1740568"/>
              <a:ext cx="1981200" cy="990600"/>
              <a:chOff x="457200" y="1600200"/>
              <a:chExt cx="2590800" cy="1295400"/>
            </a:xfrm>
          </p:grpSpPr>
          <p:cxnSp>
            <p:nvCxnSpPr>
              <p:cNvPr id="133" name="Straight Connector 132"/>
              <p:cNvCxnSpPr/>
              <p:nvPr/>
            </p:nvCxnSpPr>
            <p:spPr bwMode="auto">
              <a:xfrm>
                <a:off x="1447800" y="1600200"/>
                <a:ext cx="0" cy="914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4" name="Straight Connector 133"/>
              <p:cNvCxnSpPr/>
              <p:nvPr/>
            </p:nvCxnSpPr>
            <p:spPr bwMode="auto">
              <a:xfrm flipH="1">
                <a:off x="457200" y="2514600"/>
                <a:ext cx="1981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5" name="Straight Connector 134"/>
              <p:cNvCxnSpPr/>
              <p:nvPr/>
            </p:nvCxnSpPr>
            <p:spPr bwMode="auto">
              <a:xfrm>
                <a:off x="4572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6" name="Straight Connector 135"/>
              <p:cNvCxnSpPr/>
              <p:nvPr/>
            </p:nvCxnSpPr>
            <p:spPr bwMode="auto">
              <a:xfrm>
                <a:off x="9525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7" name="Straight Connector 136"/>
              <p:cNvCxnSpPr/>
              <p:nvPr/>
            </p:nvCxnSpPr>
            <p:spPr bwMode="auto">
              <a:xfrm>
                <a:off x="14478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8" name="Straight Connector 137"/>
              <p:cNvCxnSpPr/>
              <p:nvPr/>
            </p:nvCxnSpPr>
            <p:spPr bwMode="auto">
              <a:xfrm>
                <a:off x="19431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39" name="Straight Connector 138"/>
              <p:cNvCxnSpPr/>
              <p:nvPr/>
            </p:nvCxnSpPr>
            <p:spPr bwMode="auto">
              <a:xfrm>
                <a:off x="2438400" y="2514600"/>
                <a:ext cx="0" cy="3810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40" name="Straight Connector 139"/>
              <p:cNvCxnSpPr/>
              <p:nvPr/>
            </p:nvCxnSpPr>
            <p:spPr bwMode="auto">
              <a:xfrm>
                <a:off x="3048000" y="1600200"/>
                <a:ext cx="0" cy="1295400"/>
              </a:xfrm>
              <a:prstGeom prst="line">
                <a:avLst/>
              </a:prstGeom>
              <a:solidFill>
                <a:schemeClr val="accent1"/>
              </a:solidFill>
              <a:ln w="28575" cap="rnd" cmpd="sng" algn="ctr">
                <a:solidFill>
                  <a:schemeClr val="tx1"/>
                </a:solidFill>
                <a:prstDash val="solid"/>
                <a:round/>
                <a:headEnd type="none" w="med" len="med"/>
                <a:tailEnd type="none" w="med" len="med"/>
              </a:ln>
              <a:effectLst/>
            </p:spPr>
          </p:cxnSp>
          <p:cxnSp>
            <p:nvCxnSpPr>
              <p:cNvPr id="141" name="Straight Connector 140"/>
              <p:cNvCxnSpPr/>
              <p:nvPr/>
            </p:nvCxnSpPr>
            <p:spPr bwMode="auto">
              <a:xfrm flipH="1">
                <a:off x="1447800" y="1600200"/>
                <a:ext cx="1600200" cy="0"/>
              </a:xfrm>
              <a:prstGeom prst="line">
                <a:avLst/>
              </a:prstGeom>
              <a:solidFill>
                <a:schemeClr val="accent1"/>
              </a:solidFill>
              <a:ln w="28575" cap="rnd" cmpd="sng" algn="ctr">
                <a:solidFill>
                  <a:schemeClr val="tx1"/>
                </a:solidFill>
                <a:prstDash val="solid"/>
                <a:round/>
                <a:headEnd type="none" w="med" len="med"/>
                <a:tailEnd type="none" w="med" len="med"/>
              </a:ln>
              <a:effectLst/>
            </p:spPr>
          </p:cxnSp>
        </p:grpSp>
        <p:sp>
          <p:nvSpPr>
            <p:cNvPr id="127" name="Rectangle 126"/>
            <p:cNvSpPr/>
            <p:nvPr/>
          </p:nvSpPr>
          <p:spPr bwMode="auto">
            <a:xfrm>
              <a:off x="685800" y="2819399"/>
              <a:ext cx="141195" cy="3140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28" name="Rectangle 127"/>
            <p:cNvSpPr/>
            <p:nvPr/>
          </p:nvSpPr>
          <p:spPr bwMode="auto">
            <a:xfrm>
              <a:off x="1059752" y="2819400"/>
              <a:ext cx="141195" cy="314000"/>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29" name="Rectangle 128"/>
            <p:cNvSpPr/>
            <p:nvPr/>
          </p:nvSpPr>
          <p:spPr bwMode="auto">
            <a:xfrm>
              <a:off x="1433704" y="2819399"/>
              <a:ext cx="141195" cy="314004"/>
            </a:xfrm>
            <a:prstGeom prst="rect">
              <a:avLst/>
            </a:prstGeom>
            <a:solidFill>
              <a:srgbClr val="85D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30" name="Rectangle 129"/>
            <p:cNvSpPr/>
            <p:nvPr/>
          </p:nvSpPr>
          <p:spPr bwMode="auto">
            <a:xfrm>
              <a:off x="1807656"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31" name="Rectangle 130"/>
            <p:cNvSpPr/>
            <p:nvPr/>
          </p:nvSpPr>
          <p:spPr bwMode="auto">
            <a:xfrm>
              <a:off x="2181608" y="2819399"/>
              <a:ext cx="141195" cy="76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sp>
          <p:nvSpPr>
            <p:cNvPr id="132" name="Rectangle 131"/>
            <p:cNvSpPr/>
            <p:nvPr/>
          </p:nvSpPr>
          <p:spPr bwMode="auto">
            <a:xfrm>
              <a:off x="2678206" y="2819400"/>
              <a:ext cx="141194" cy="762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2400" b="1"/>
            </a:p>
          </p:txBody>
        </p:sp>
      </p:grpSp>
      <p:sp>
        <p:nvSpPr>
          <p:cNvPr id="124" name="TextBox 123"/>
          <p:cNvSpPr txBox="1"/>
          <p:nvPr/>
        </p:nvSpPr>
        <p:spPr>
          <a:xfrm>
            <a:off x="2513537" y="1109436"/>
            <a:ext cx="1394516" cy="400111"/>
          </a:xfrm>
          <a:prstGeom prst="rect">
            <a:avLst/>
          </a:prstGeom>
          <a:noFill/>
        </p:spPr>
        <p:txBody>
          <a:bodyPr wrap="square" rtlCol="0">
            <a:spAutoFit/>
          </a:bodyPr>
          <a:lstStyle/>
          <a:p>
            <a:pPr algn="ctr"/>
            <a:r>
              <a:rPr lang="en-US" sz="2000" b="1" dirty="0"/>
              <a:t>Sample 1</a:t>
            </a:r>
          </a:p>
        </p:txBody>
      </p:sp>
      <p:sp>
        <p:nvSpPr>
          <p:cNvPr id="125" name="TextBox 124"/>
          <p:cNvSpPr txBox="1"/>
          <p:nvPr/>
        </p:nvSpPr>
        <p:spPr>
          <a:xfrm>
            <a:off x="4868212" y="1109436"/>
            <a:ext cx="1394516" cy="400111"/>
          </a:xfrm>
          <a:prstGeom prst="rect">
            <a:avLst/>
          </a:prstGeom>
          <a:noFill/>
        </p:spPr>
        <p:txBody>
          <a:bodyPr wrap="square" rtlCol="0">
            <a:spAutoFit/>
          </a:bodyPr>
          <a:lstStyle/>
          <a:p>
            <a:pPr algn="ctr"/>
            <a:r>
              <a:rPr lang="en-US" sz="2000" b="1" dirty="0"/>
              <a:t>Sample 2</a:t>
            </a:r>
          </a:p>
        </p:txBody>
      </p:sp>
    </p:spTree>
    <p:extLst>
      <p:ext uri="{BB962C8B-B14F-4D97-AF65-F5344CB8AC3E}">
        <p14:creationId xmlns:p14="http://schemas.microsoft.com/office/powerpoint/2010/main" val="165805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Microbiome composition analyses:</a:t>
            </a:r>
            <a:br>
              <a:rPr lang="en-US" sz="3200" dirty="0"/>
            </a:br>
            <a:r>
              <a:rPr lang="en-US" sz="3200" dirty="0"/>
              <a:t>ordination</a:t>
            </a:r>
          </a:p>
        </p:txBody>
      </p:sp>
      <p:sp>
        <p:nvSpPr>
          <p:cNvPr id="4" name="Slide Number Placeholder 3"/>
          <p:cNvSpPr>
            <a:spLocks noGrp="1"/>
          </p:cNvSpPr>
          <p:nvPr>
            <p:ph type="sldNum" sz="quarter" idx="12"/>
          </p:nvPr>
        </p:nvSpPr>
        <p:spPr/>
        <p:txBody>
          <a:bodyPr/>
          <a:lstStyle/>
          <a:p>
            <a:fld id="{C71C242F-20BE-4F6C-ABA6-9DCC8641EF60}" type="slidenum">
              <a:rPr lang="en-US" smtClean="0"/>
              <a:pPr/>
              <a:t>19</a:t>
            </a:fld>
            <a:endParaRPr lang="en-US"/>
          </a:p>
        </p:txBody>
      </p:sp>
      <p:pic>
        <p:nvPicPr>
          <p:cNvPr id="45058" name="Picture 2" descr="http://www.deskeng.com/virtual_desktop/wp-content/uploads/2011/06/20110627SolidThink.jpg"/>
          <p:cNvPicPr>
            <a:picLocks noChangeAspect="1" noChangeArrowheads="1"/>
          </p:cNvPicPr>
          <p:nvPr/>
        </p:nvPicPr>
        <p:blipFill>
          <a:blip r:embed="rId2" cstate="print"/>
          <a:srcRect/>
          <a:stretch>
            <a:fillRect/>
          </a:stretch>
        </p:blipFill>
        <p:spPr bwMode="auto">
          <a:xfrm>
            <a:off x="6400800" y="1119555"/>
            <a:ext cx="4114800" cy="2564606"/>
          </a:xfrm>
          <a:prstGeom prst="rect">
            <a:avLst/>
          </a:prstGeom>
          <a:noFill/>
        </p:spPr>
      </p:pic>
      <p:pic>
        <p:nvPicPr>
          <p:cNvPr id="45059" name="Picture 3" descr="C:\Documents and Settings\CHUTTENH\Desktop\500px-Penrose-dreieck.svg.png"/>
          <p:cNvPicPr>
            <a:picLocks noChangeAspect="1" noChangeArrowheads="1"/>
          </p:cNvPicPr>
          <p:nvPr/>
        </p:nvPicPr>
        <p:blipFill>
          <a:blip r:embed="rId3" cstate="print"/>
          <a:srcRect/>
          <a:stretch>
            <a:fillRect/>
          </a:stretch>
        </p:blipFill>
        <p:spPr bwMode="auto">
          <a:xfrm>
            <a:off x="7047427" y="3886201"/>
            <a:ext cx="1295400" cy="1173633"/>
          </a:xfrm>
          <a:prstGeom prst="rect">
            <a:avLst/>
          </a:prstGeom>
          <a:noFill/>
          <a:effectLst>
            <a:outerShdw blurRad="63500" sx="102000" sy="102000" algn="ctr" rotWithShape="0">
              <a:schemeClr val="tx1">
                <a:alpha val="40000"/>
              </a:schemeClr>
            </a:outerShdw>
          </a:effectLst>
        </p:spPr>
      </p:pic>
      <p:grpSp>
        <p:nvGrpSpPr>
          <p:cNvPr id="128" name="Group 127"/>
          <p:cNvGrpSpPr/>
          <p:nvPr/>
        </p:nvGrpSpPr>
        <p:grpSpPr>
          <a:xfrm>
            <a:off x="1828800" y="4478802"/>
            <a:ext cx="931768" cy="232942"/>
            <a:chOff x="304800" y="4478802"/>
            <a:chExt cx="931768" cy="232942"/>
          </a:xfrm>
        </p:grpSpPr>
        <p:sp>
          <p:nvSpPr>
            <p:cNvPr id="56" name="Rectangle 55"/>
            <p:cNvSpPr/>
            <p:nvPr/>
          </p:nvSpPr>
          <p:spPr bwMode="auto">
            <a:xfrm>
              <a:off x="770684" y="4478802"/>
              <a:ext cx="232942" cy="2329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7" name="Rectangle 56"/>
            <p:cNvSpPr/>
            <p:nvPr/>
          </p:nvSpPr>
          <p:spPr bwMode="auto">
            <a:xfrm>
              <a:off x="1003626" y="4478802"/>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9" name="Rectangle 10"/>
            <p:cNvSpPr/>
            <p:nvPr/>
          </p:nvSpPr>
          <p:spPr bwMode="auto">
            <a:xfrm>
              <a:off x="304800" y="4478802"/>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0" name="Rectangle 59"/>
            <p:cNvSpPr/>
            <p:nvPr/>
          </p:nvSpPr>
          <p:spPr bwMode="auto">
            <a:xfrm>
              <a:off x="537742" y="4478802"/>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127" name="Group 126"/>
          <p:cNvGrpSpPr/>
          <p:nvPr/>
        </p:nvGrpSpPr>
        <p:grpSpPr>
          <a:xfrm>
            <a:off x="1828800" y="4026467"/>
            <a:ext cx="931768" cy="450473"/>
            <a:chOff x="304800" y="4026466"/>
            <a:chExt cx="931768" cy="450473"/>
          </a:xfrm>
        </p:grpSpPr>
        <p:sp>
          <p:nvSpPr>
            <p:cNvPr id="48" name="Rectangle 47"/>
            <p:cNvSpPr/>
            <p:nvPr/>
          </p:nvSpPr>
          <p:spPr bwMode="auto">
            <a:xfrm>
              <a:off x="770684" y="4026466"/>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9" name="Rectangle 48"/>
            <p:cNvSpPr/>
            <p:nvPr/>
          </p:nvSpPr>
          <p:spPr bwMode="auto">
            <a:xfrm>
              <a:off x="1003626" y="4026466"/>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1" name="Rectangle 9"/>
            <p:cNvSpPr/>
            <p:nvPr/>
          </p:nvSpPr>
          <p:spPr bwMode="auto">
            <a:xfrm>
              <a:off x="304800" y="4026466"/>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52" name="Rectangle 51"/>
            <p:cNvSpPr/>
            <p:nvPr/>
          </p:nvSpPr>
          <p:spPr bwMode="auto">
            <a:xfrm>
              <a:off x="537742" y="4026466"/>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0" name="Rectangle 79"/>
            <p:cNvSpPr/>
            <p:nvPr/>
          </p:nvSpPr>
          <p:spPr bwMode="auto">
            <a:xfrm>
              <a:off x="770684" y="4243997"/>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1" name="Rectangle 80"/>
            <p:cNvSpPr/>
            <p:nvPr/>
          </p:nvSpPr>
          <p:spPr bwMode="auto">
            <a:xfrm>
              <a:off x="1003626" y="4243997"/>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3" name="Rectangle 13"/>
            <p:cNvSpPr/>
            <p:nvPr/>
          </p:nvSpPr>
          <p:spPr bwMode="auto">
            <a:xfrm>
              <a:off x="304800" y="4243997"/>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4" name="Rectangle 83"/>
            <p:cNvSpPr/>
            <p:nvPr/>
          </p:nvSpPr>
          <p:spPr bwMode="auto">
            <a:xfrm>
              <a:off x="537742" y="4243997"/>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grpSp>
        <p:nvGrpSpPr>
          <p:cNvPr id="129" name="Group 128"/>
          <p:cNvGrpSpPr/>
          <p:nvPr/>
        </p:nvGrpSpPr>
        <p:grpSpPr>
          <a:xfrm>
            <a:off x="1828800" y="4713608"/>
            <a:ext cx="931768" cy="2083432"/>
            <a:chOff x="304800" y="4713608"/>
            <a:chExt cx="931768" cy="2083432"/>
          </a:xfrm>
        </p:grpSpPr>
        <p:sp>
          <p:nvSpPr>
            <p:cNvPr id="8" name="Rectangle 16"/>
            <p:cNvSpPr/>
            <p:nvPr/>
          </p:nvSpPr>
          <p:spPr bwMode="auto">
            <a:xfrm>
              <a:off x="770684" y="5412433"/>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 name="Rectangle 28"/>
            <p:cNvSpPr/>
            <p:nvPr/>
          </p:nvSpPr>
          <p:spPr bwMode="auto">
            <a:xfrm>
              <a:off x="1003626" y="5412433"/>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1" name="Rectangle 4"/>
            <p:cNvSpPr/>
            <p:nvPr/>
          </p:nvSpPr>
          <p:spPr bwMode="auto">
            <a:xfrm>
              <a:off x="304800" y="5412433"/>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2" name="Rectangle 52"/>
            <p:cNvSpPr/>
            <p:nvPr/>
          </p:nvSpPr>
          <p:spPr bwMode="auto">
            <a:xfrm>
              <a:off x="537742" y="5412433"/>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6" name="Rectangle 17"/>
            <p:cNvSpPr/>
            <p:nvPr/>
          </p:nvSpPr>
          <p:spPr bwMode="auto">
            <a:xfrm>
              <a:off x="770684" y="471360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7" name="Rectangle 29"/>
            <p:cNvSpPr/>
            <p:nvPr/>
          </p:nvSpPr>
          <p:spPr bwMode="auto">
            <a:xfrm>
              <a:off x="1003626" y="471360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9" name="Rectangle 5"/>
            <p:cNvSpPr/>
            <p:nvPr/>
          </p:nvSpPr>
          <p:spPr bwMode="auto">
            <a:xfrm>
              <a:off x="304800" y="4713608"/>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0" name="Rectangle 53"/>
            <p:cNvSpPr/>
            <p:nvPr/>
          </p:nvSpPr>
          <p:spPr bwMode="auto">
            <a:xfrm>
              <a:off x="537742" y="4713608"/>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4" name="Rectangle 18"/>
            <p:cNvSpPr/>
            <p:nvPr/>
          </p:nvSpPr>
          <p:spPr bwMode="auto">
            <a:xfrm>
              <a:off x="770684" y="565791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5" name="Rectangle 30"/>
            <p:cNvSpPr/>
            <p:nvPr/>
          </p:nvSpPr>
          <p:spPr bwMode="auto">
            <a:xfrm>
              <a:off x="1003626" y="565791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7" name="Rectangle 6"/>
            <p:cNvSpPr/>
            <p:nvPr/>
          </p:nvSpPr>
          <p:spPr bwMode="auto">
            <a:xfrm>
              <a:off x="304800" y="5657918"/>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28" name="Rectangle 27"/>
            <p:cNvSpPr/>
            <p:nvPr/>
          </p:nvSpPr>
          <p:spPr bwMode="auto">
            <a:xfrm>
              <a:off x="537742" y="5657918"/>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2" name="Rectangle 19"/>
            <p:cNvSpPr/>
            <p:nvPr/>
          </p:nvSpPr>
          <p:spPr bwMode="auto">
            <a:xfrm>
              <a:off x="770684" y="656409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3" name="Rectangle 32"/>
            <p:cNvSpPr/>
            <p:nvPr/>
          </p:nvSpPr>
          <p:spPr bwMode="auto">
            <a:xfrm>
              <a:off x="1003626" y="656409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5" name="Rectangle 7"/>
            <p:cNvSpPr/>
            <p:nvPr/>
          </p:nvSpPr>
          <p:spPr bwMode="auto">
            <a:xfrm>
              <a:off x="304800" y="6564098"/>
              <a:ext cx="232942" cy="2329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36" name="Rectangle 35"/>
            <p:cNvSpPr/>
            <p:nvPr/>
          </p:nvSpPr>
          <p:spPr bwMode="auto">
            <a:xfrm>
              <a:off x="537742" y="6564098"/>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0" name="Rectangle 20"/>
            <p:cNvSpPr/>
            <p:nvPr/>
          </p:nvSpPr>
          <p:spPr bwMode="auto">
            <a:xfrm>
              <a:off x="770684" y="6111259"/>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1" name="Rectangle 40"/>
            <p:cNvSpPr/>
            <p:nvPr/>
          </p:nvSpPr>
          <p:spPr bwMode="auto">
            <a:xfrm>
              <a:off x="1003626" y="6111259"/>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3" name="Rectangle 8"/>
            <p:cNvSpPr/>
            <p:nvPr/>
          </p:nvSpPr>
          <p:spPr bwMode="auto">
            <a:xfrm>
              <a:off x="304800" y="6111259"/>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44" name="Rectangle 43"/>
            <p:cNvSpPr/>
            <p:nvPr/>
          </p:nvSpPr>
          <p:spPr bwMode="auto">
            <a:xfrm>
              <a:off x="537742" y="6111259"/>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4" name="Rectangle 63"/>
            <p:cNvSpPr/>
            <p:nvPr/>
          </p:nvSpPr>
          <p:spPr bwMode="auto">
            <a:xfrm>
              <a:off x="770684" y="5888138"/>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5" name="Rectangle 64"/>
            <p:cNvSpPr/>
            <p:nvPr/>
          </p:nvSpPr>
          <p:spPr bwMode="auto">
            <a:xfrm>
              <a:off x="1003626" y="5888138"/>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7" name="Rectangle 11"/>
            <p:cNvSpPr/>
            <p:nvPr/>
          </p:nvSpPr>
          <p:spPr bwMode="auto">
            <a:xfrm>
              <a:off x="304800" y="5888138"/>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68" name="Rectangle 67"/>
            <p:cNvSpPr/>
            <p:nvPr/>
          </p:nvSpPr>
          <p:spPr bwMode="auto">
            <a:xfrm>
              <a:off x="537742" y="5888138"/>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2" name="Rectangle 71"/>
            <p:cNvSpPr/>
            <p:nvPr/>
          </p:nvSpPr>
          <p:spPr bwMode="auto">
            <a:xfrm>
              <a:off x="770684" y="5166447"/>
              <a:ext cx="232942" cy="2329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3" name="Rectangle 72"/>
            <p:cNvSpPr/>
            <p:nvPr/>
          </p:nvSpPr>
          <p:spPr bwMode="auto">
            <a:xfrm>
              <a:off x="1003626" y="5166447"/>
              <a:ext cx="232942" cy="2329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5" name="Rectangle 12"/>
            <p:cNvSpPr/>
            <p:nvPr/>
          </p:nvSpPr>
          <p:spPr bwMode="auto">
            <a:xfrm>
              <a:off x="304800" y="5166447"/>
              <a:ext cx="232942" cy="2329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76" name="Rectangle 75"/>
            <p:cNvSpPr/>
            <p:nvPr/>
          </p:nvSpPr>
          <p:spPr bwMode="auto">
            <a:xfrm>
              <a:off x="537742" y="5166447"/>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8" name="Rectangle 87"/>
            <p:cNvSpPr/>
            <p:nvPr/>
          </p:nvSpPr>
          <p:spPr bwMode="auto">
            <a:xfrm>
              <a:off x="770684" y="6342476"/>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89" name="Rectangle 88"/>
            <p:cNvSpPr/>
            <p:nvPr/>
          </p:nvSpPr>
          <p:spPr bwMode="auto">
            <a:xfrm>
              <a:off x="1003626" y="6342476"/>
              <a:ext cx="232942" cy="2329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1" name="Rectangle 14"/>
            <p:cNvSpPr/>
            <p:nvPr/>
          </p:nvSpPr>
          <p:spPr bwMode="auto">
            <a:xfrm>
              <a:off x="304800" y="6342476"/>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2" name="Rectangle 91"/>
            <p:cNvSpPr/>
            <p:nvPr/>
          </p:nvSpPr>
          <p:spPr bwMode="auto">
            <a:xfrm>
              <a:off x="537742" y="6342476"/>
              <a:ext cx="232942" cy="2329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6" name="Rectangle 95"/>
            <p:cNvSpPr/>
            <p:nvPr/>
          </p:nvSpPr>
          <p:spPr bwMode="auto">
            <a:xfrm>
              <a:off x="770684" y="4954507"/>
              <a:ext cx="232942" cy="2329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7" name="Rectangle 96"/>
            <p:cNvSpPr/>
            <p:nvPr/>
          </p:nvSpPr>
          <p:spPr bwMode="auto">
            <a:xfrm>
              <a:off x="1003626" y="4954507"/>
              <a:ext cx="232942" cy="2329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99" name="Rectangle 15"/>
            <p:cNvSpPr/>
            <p:nvPr/>
          </p:nvSpPr>
          <p:spPr bwMode="auto">
            <a:xfrm>
              <a:off x="304800" y="4954507"/>
              <a:ext cx="232942" cy="2329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sp>
          <p:nvSpPr>
            <p:cNvPr id="100" name="Rectangle 99"/>
            <p:cNvSpPr/>
            <p:nvPr/>
          </p:nvSpPr>
          <p:spPr bwMode="auto">
            <a:xfrm>
              <a:off x="537742" y="4954507"/>
              <a:ext cx="232942" cy="2329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solidFill>
                  <a:srgbClr val="FFFFFF"/>
                </a:solidFill>
              </a:endParaRPr>
            </a:p>
          </p:txBody>
        </p:sp>
      </p:grpSp>
      <p:pic>
        <p:nvPicPr>
          <p:cNvPr id="105" name="Picture 2" descr="http://www.deskeng.com/virtual_desktop/wp-content/uploads/2011/06/20110627SolidThink.jpg"/>
          <p:cNvPicPr>
            <a:picLocks noChangeAspect="1" noChangeArrowheads="1"/>
          </p:cNvPicPr>
          <p:nvPr/>
        </p:nvPicPr>
        <p:blipFill>
          <a:blip r:embed="rId2" cstate="print"/>
          <a:srcRect l="47436" b="45071"/>
          <a:stretch>
            <a:fillRect/>
          </a:stretch>
        </p:blipFill>
        <p:spPr bwMode="auto">
          <a:xfrm>
            <a:off x="8352692" y="1119556"/>
            <a:ext cx="2162908" cy="1408723"/>
          </a:xfrm>
          <a:prstGeom prst="rect">
            <a:avLst/>
          </a:prstGeom>
          <a:noFill/>
        </p:spPr>
      </p:pic>
      <p:sp>
        <p:nvSpPr>
          <p:cNvPr id="106" name="TextBox 105"/>
          <p:cNvSpPr txBox="1"/>
          <p:nvPr/>
        </p:nvSpPr>
        <p:spPr>
          <a:xfrm>
            <a:off x="1744786" y="3710356"/>
            <a:ext cx="906017" cy="276999"/>
          </a:xfrm>
          <a:prstGeom prst="rect">
            <a:avLst/>
          </a:prstGeom>
          <a:noFill/>
        </p:spPr>
        <p:txBody>
          <a:bodyPr wrap="none" rtlCol="0">
            <a:spAutoFit/>
          </a:bodyPr>
          <a:lstStyle/>
          <a:p>
            <a:r>
              <a:rPr lang="en-US" sz="1200" b="1" dirty="0"/>
              <a:t>Samples </a:t>
            </a:r>
            <a:r>
              <a:rPr lang="en-US" sz="1200" b="1" dirty="0">
                <a:latin typeface="Arial"/>
                <a:cs typeface="Arial"/>
              </a:rPr>
              <a:t>→</a:t>
            </a:r>
            <a:endParaRPr lang="en-US" sz="1200" b="1" dirty="0"/>
          </a:p>
        </p:txBody>
      </p:sp>
      <p:sp>
        <p:nvSpPr>
          <p:cNvPr id="107" name="TextBox 106"/>
          <p:cNvSpPr txBox="1"/>
          <p:nvPr/>
        </p:nvSpPr>
        <p:spPr>
          <a:xfrm rot="16200000">
            <a:off x="1178361" y="4329867"/>
            <a:ext cx="968278" cy="276999"/>
          </a:xfrm>
          <a:prstGeom prst="rect">
            <a:avLst/>
          </a:prstGeom>
          <a:noFill/>
        </p:spPr>
        <p:txBody>
          <a:bodyPr wrap="none" rtlCol="0">
            <a:spAutoFit/>
          </a:bodyPr>
          <a:lstStyle/>
          <a:p>
            <a:r>
              <a:rPr lang="en-US" sz="1200" b="1" dirty="0">
                <a:latin typeface="Arial"/>
                <a:cs typeface="Arial"/>
              </a:rPr>
              <a:t>←</a:t>
            </a:r>
            <a:r>
              <a:rPr lang="en-US" sz="1200" b="1" dirty="0"/>
              <a:t> Microbes</a:t>
            </a:r>
          </a:p>
        </p:txBody>
      </p:sp>
      <p:grpSp>
        <p:nvGrpSpPr>
          <p:cNvPr id="130" name="Group 129"/>
          <p:cNvGrpSpPr/>
          <p:nvPr/>
        </p:nvGrpSpPr>
        <p:grpSpPr>
          <a:xfrm>
            <a:off x="2971800" y="4393681"/>
            <a:ext cx="1066800" cy="825044"/>
            <a:chOff x="1447800" y="4356556"/>
            <a:chExt cx="1066800" cy="825044"/>
          </a:xfrm>
        </p:grpSpPr>
        <p:cxnSp>
          <p:nvCxnSpPr>
            <p:cNvPr id="109" name="Straight Connector 108"/>
            <p:cNvCxnSpPr/>
            <p:nvPr/>
          </p:nvCxnSpPr>
          <p:spPr bwMode="auto">
            <a:xfrm>
              <a:off x="1676400" y="4356556"/>
              <a:ext cx="0" cy="60960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1676400" y="4966156"/>
              <a:ext cx="83820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13" name="Oval 112"/>
            <p:cNvSpPr/>
            <p:nvPr/>
          </p:nvSpPr>
          <p:spPr bwMode="auto">
            <a:xfrm>
              <a:off x="1981200" y="4594681"/>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4" name="Oval 113"/>
            <p:cNvSpPr/>
            <p:nvPr/>
          </p:nvSpPr>
          <p:spPr bwMode="auto">
            <a:xfrm>
              <a:off x="1920875" y="47248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5" name="Oval 114"/>
            <p:cNvSpPr/>
            <p:nvPr/>
          </p:nvSpPr>
          <p:spPr bwMode="auto">
            <a:xfrm>
              <a:off x="2133600" y="45851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6" name="Oval 115"/>
            <p:cNvSpPr/>
            <p:nvPr/>
          </p:nvSpPr>
          <p:spPr bwMode="auto">
            <a:xfrm>
              <a:off x="2057400" y="46613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17" name="TextBox 116"/>
            <p:cNvSpPr txBox="1"/>
            <p:nvPr/>
          </p:nvSpPr>
          <p:spPr>
            <a:xfrm>
              <a:off x="1892448" y="4966156"/>
              <a:ext cx="418704" cy="215444"/>
            </a:xfrm>
            <a:prstGeom prst="rect">
              <a:avLst/>
            </a:prstGeom>
            <a:noFill/>
          </p:spPr>
          <p:txBody>
            <a:bodyPr wrap="none" rtlCol="0">
              <a:spAutoFit/>
            </a:bodyPr>
            <a:lstStyle/>
            <a:p>
              <a:pPr algn="ctr"/>
              <a:r>
                <a:rPr lang="en-US" sz="800" b="1" dirty="0"/>
                <a:t>Bug 1</a:t>
              </a:r>
            </a:p>
          </p:txBody>
        </p:sp>
        <p:sp>
          <p:nvSpPr>
            <p:cNvPr id="118" name="TextBox 117"/>
            <p:cNvSpPr txBox="1"/>
            <p:nvPr/>
          </p:nvSpPr>
          <p:spPr>
            <a:xfrm rot="16200000">
              <a:off x="1346170" y="4560034"/>
              <a:ext cx="418704" cy="215444"/>
            </a:xfrm>
            <a:prstGeom prst="rect">
              <a:avLst/>
            </a:prstGeom>
            <a:noFill/>
          </p:spPr>
          <p:txBody>
            <a:bodyPr wrap="none" rtlCol="0">
              <a:spAutoFit/>
            </a:bodyPr>
            <a:lstStyle/>
            <a:p>
              <a:pPr algn="ctr"/>
              <a:r>
                <a:rPr lang="en-US" sz="800" b="1" dirty="0"/>
                <a:t>Bug 2</a:t>
              </a:r>
            </a:p>
          </p:txBody>
        </p:sp>
      </p:grpSp>
      <p:grpSp>
        <p:nvGrpSpPr>
          <p:cNvPr id="131" name="Group 130"/>
          <p:cNvGrpSpPr/>
          <p:nvPr/>
        </p:nvGrpSpPr>
        <p:grpSpPr>
          <a:xfrm>
            <a:off x="2971802" y="5528582"/>
            <a:ext cx="1090178" cy="948418"/>
            <a:chOff x="1447802" y="5528582"/>
            <a:chExt cx="1090178" cy="948418"/>
          </a:xfrm>
        </p:grpSpPr>
        <p:cxnSp>
          <p:nvCxnSpPr>
            <p:cNvPr id="119" name="Straight Connector 118"/>
            <p:cNvCxnSpPr/>
            <p:nvPr/>
          </p:nvCxnSpPr>
          <p:spPr bwMode="auto">
            <a:xfrm>
              <a:off x="1676400" y="5651956"/>
              <a:ext cx="0" cy="609600"/>
            </a:xfrm>
            <a:prstGeom prst="line">
              <a:avLst/>
            </a:prstGeom>
            <a:solidFill>
              <a:schemeClr val="accent1"/>
            </a:solidFill>
            <a:ln w="38100" cap="sq" cmpd="sng" algn="ctr">
              <a:solidFill>
                <a:schemeClr val="tx1"/>
              </a:solidFill>
              <a:prstDash val="solid"/>
              <a:round/>
              <a:headEnd type="none" w="med" len="med"/>
              <a:tailEnd type="none" w="med" len="med"/>
            </a:ln>
            <a:effectLst/>
          </p:spPr>
        </p:cxnSp>
        <p:cxnSp>
          <p:nvCxnSpPr>
            <p:cNvPr id="120" name="Straight Connector 119"/>
            <p:cNvCxnSpPr/>
            <p:nvPr/>
          </p:nvCxnSpPr>
          <p:spPr bwMode="auto">
            <a:xfrm>
              <a:off x="1676400" y="6261556"/>
              <a:ext cx="838200" cy="0"/>
            </a:xfrm>
            <a:prstGeom prst="line">
              <a:avLst/>
            </a:prstGeom>
            <a:solidFill>
              <a:schemeClr val="accent1"/>
            </a:solidFill>
            <a:ln w="38100" cap="sq" cmpd="sng" algn="ctr">
              <a:solidFill>
                <a:schemeClr val="tx1"/>
              </a:solidFill>
              <a:prstDash val="solid"/>
              <a:round/>
              <a:headEnd type="none" w="med" len="med"/>
              <a:tailEnd type="none" w="med" len="med"/>
            </a:ln>
            <a:effectLst/>
          </p:spPr>
        </p:cxnSp>
        <p:sp>
          <p:nvSpPr>
            <p:cNvPr id="121" name="Oval 120"/>
            <p:cNvSpPr/>
            <p:nvPr/>
          </p:nvSpPr>
          <p:spPr bwMode="auto">
            <a:xfrm>
              <a:off x="1981200" y="56519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2" name="Oval 121"/>
            <p:cNvSpPr/>
            <p:nvPr/>
          </p:nvSpPr>
          <p:spPr bwMode="auto">
            <a:xfrm>
              <a:off x="1752600" y="60202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3" name="Oval 122"/>
            <p:cNvSpPr/>
            <p:nvPr/>
          </p:nvSpPr>
          <p:spPr bwMode="auto">
            <a:xfrm>
              <a:off x="2362200" y="58805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4" name="Oval 123"/>
            <p:cNvSpPr/>
            <p:nvPr/>
          </p:nvSpPr>
          <p:spPr bwMode="auto">
            <a:xfrm>
              <a:off x="2133600" y="6032956"/>
              <a:ext cx="76200" cy="76200"/>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25" name="TextBox 124"/>
            <p:cNvSpPr txBox="1"/>
            <p:nvPr/>
          </p:nvSpPr>
          <p:spPr>
            <a:xfrm>
              <a:off x="1665625" y="6261556"/>
              <a:ext cx="872355" cy="215444"/>
            </a:xfrm>
            <a:prstGeom prst="rect">
              <a:avLst/>
            </a:prstGeom>
            <a:noFill/>
          </p:spPr>
          <p:txBody>
            <a:bodyPr wrap="none" rtlCol="0">
              <a:spAutoFit/>
            </a:bodyPr>
            <a:lstStyle/>
            <a:p>
              <a:pPr algn="ctr"/>
              <a:r>
                <a:rPr lang="en-US" sz="800" b="1" dirty="0"/>
                <a:t>Variation 1 (</a:t>
              </a:r>
              <a:r>
                <a:rPr lang="en-US" sz="800" b="1" i="1" u="sng" dirty="0"/>
                <a:t>X%</a:t>
              </a:r>
              <a:r>
                <a:rPr lang="en-US" sz="800" b="1" dirty="0"/>
                <a:t>)</a:t>
              </a:r>
            </a:p>
          </p:txBody>
        </p:sp>
        <p:sp>
          <p:nvSpPr>
            <p:cNvPr id="126" name="TextBox 125"/>
            <p:cNvSpPr txBox="1"/>
            <p:nvPr/>
          </p:nvSpPr>
          <p:spPr>
            <a:xfrm rot="16200000">
              <a:off x="1120950" y="5855434"/>
              <a:ext cx="869148" cy="215444"/>
            </a:xfrm>
            <a:prstGeom prst="rect">
              <a:avLst/>
            </a:prstGeom>
            <a:noFill/>
          </p:spPr>
          <p:txBody>
            <a:bodyPr wrap="none" rtlCol="0">
              <a:spAutoFit/>
            </a:bodyPr>
            <a:lstStyle/>
            <a:p>
              <a:pPr algn="ctr"/>
              <a:r>
                <a:rPr lang="en-US" sz="800" b="1" dirty="0"/>
                <a:t>Variation 2 (</a:t>
              </a:r>
              <a:r>
                <a:rPr lang="en-US" sz="800" b="1" i="1" u="sng" dirty="0"/>
                <a:t>Y%</a:t>
              </a:r>
              <a:r>
                <a:rPr lang="en-US" sz="800" b="1" dirty="0"/>
                <a:t>)</a:t>
              </a:r>
            </a:p>
          </p:txBody>
        </p:sp>
      </p:grpSp>
      <p:pic>
        <p:nvPicPr>
          <p:cNvPr id="45061" name="Picture 5" descr="http://www.maniacworld.com/holding-the-sun.jpg"/>
          <p:cNvPicPr>
            <a:picLocks noChangeAspect="1" noChangeArrowheads="1"/>
          </p:cNvPicPr>
          <p:nvPr/>
        </p:nvPicPr>
        <p:blipFill>
          <a:blip r:embed="rId4" cstate="print"/>
          <a:srcRect/>
          <a:stretch>
            <a:fillRect/>
          </a:stretch>
        </p:blipFill>
        <p:spPr bwMode="auto">
          <a:xfrm>
            <a:off x="6662429" y="5305424"/>
            <a:ext cx="2065396" cy="1476376"/>
          </a:xfrm>
          <a:prstGeom prst="rect">
            <a:avLst/>
          </a:prstGeom>
          <a:noFill/>
        </p:spPr>
      </p:pic>
      <p:grpSp>
        <p:nvGrpSpPr>
          <p:cNvPr id="137" name="Group 136"/>
          <p:cNvGrpSpPr/>
          <p:nvPr/>
        </p:nvGrpSpPr>
        <p:grpSpPr>
          <a:xfrm>
            <a:off x="4299858" y="4114801"/>
            <a:ext cx="2177143" cy="2215447"/>
            <a:chOff x="2743199" y="4261553"/>
            <a:chExt cx="2177143" cy="2215447"/>
          </a:xfrm>
        </p:grpSpPr>
        <p:pic>
          <p:nvPicPr>
            <p:cNvPr id="45063" name="Picture 7" descr="Fast UniFrac unweighted principal coordinate analysis (PCoA) for Trachymyrmex septentrionalis ants, gardens, soil samples, and control ants (Pheidole)."/>
            <p:cNvPicPr>
              <a:picLocks noChangeAspect="1" noChangeArrowheads="1"/>
            </p:cNvPicPr>
            <p:nvPr/>
          </p:nvPicPr>
          <p:blipFill>
            <a:blip r:embed="rId5" cstate="print"/>
            <a:srcRect/>
            <a:stretch>
              <a:fillRect/>
            </a:stretch>
          </p:blipFill>
          <p:spPr bwMode="auto">
            <a:xfrm>
              <a:off x="2743199" y="4876800"/>
              <a:ext cx="2177143" cy="1600200"/>
            </a:xfrm>
            <a:prstGeom prst="rect">
              <a:avLst/>
            </a:prstGeom>
            <a:noFill/>
          </p:spPr>
        </p:pic>
        <p:pic>
          <p:nvPicPr>
            <p:cNvPr id="45064" name="Picture 8"/>
            <p:cNvPicPr>
              <a:picLocks noChangeAspect="1" noChangeArrowheads="1"/>
            </p:cNvPicPr>
            <p:nvPr/>
          </p:nvPicPr>
          <p:blipFill>
            <a:blip r:embed="rId6" cstate="print"/>
            <a:srcRect/>
            <a:stretch>
              <a:fillRect/>
            </a:stretch>
          </p:blipFill>
          <p:spPr bwMode="auto">
            <a:xfrm>
              <a:off x="2743634" y="4261553"/>
              <a:ext cx="2176272" cy="615247"/>
            </a:xfrm>
            <a:prstGeom prst="rect">
              <a:avLst/>
            </a:prstGeom>
            <a:noFill/>
            <a:ln w="9525">
              <a:noFill/>
              <a:miter lim="800000"/>
              <a:headEnd/>
              <a:tailEnd/>
            </a:ln>
          </p:spPr>
        </p:pic>
      </p:grpSp>
      <p:sp>
        <p:nvSpPr>
          <p:cNvPr id="135" name="TextBox 134"/>
          <p:cNvSpPr txBox="1"/>
          <p:nvPr/>
        </p:nvSpPr>
        <p:spPr>
          <a:xfrm>
            <a:off x="2743200" y="3789402"/>
            <a:ext cx="1066800" cy="553998"/>
          </a:xfrm>
          <a:prstGeom prst="rect">
            <a:avLst/>
          </a:prstGeom>
          <a:noFill/>
        </p:spPr>
        <p:txBody>
          <a:bodyPr wrap="square" rtlCol="0">
            <a:spAutoFit/>
          </a:bodyPr>
          <a:lstStyle/>
          <a:p>
            <a:pPr algn="ctr"/>
            <a:r>
              <a:rPr lang="en-US" sz="1000" dirty="0">
                <a:solidFill>
                  <a:srgbClr val="FF0000"/>
                </a:solidFill>
              </a:rPr>
              <a:t>Distance between points is Euclidean</a:t>
            </a:r>
          </a:p>
        </p:txBody>
      </p:sp>
      <p:sp>
        <p:nvSpPr>
          <p:cNvPr id="136" name="TextBox 135"/>
          <p:cNvSpPr txBox="1"/>
          <p:nvPr/>
        </p:nvSpPr>
        <p:spPr>
          <a:xfrm>
            <a:off x="2667000" y="6457890"/>
            <a:ext cx="2667000" cy="400110"/>
          </a:xfrm>
          <a:prstGeom prst="rect">
            <a:avLst/>
          </a:prstGeom>
          <a:noFill/>
        </p:spPr>
        <p:txBody>
          <a:bodyPr wrap="square" rtlCol="0">
            <a:spAutoFit/>
          </a:bodyPr>
          <a:lstStyle/>
          <a:p>
            <a:pPr algn="ctr"/>
            <a:r>
              <a:rPr lang="en-US" sz="1000" dirty="0">
                <a:solidFill>
                  <a:srgbClr val="FF0000"/>
                </a:solidFill>
              </a:rPr>
              <a:t>Distance between points is a</a:t>
            </a:r>
            <a:br>
              <a:rPr lang="en-US" sz="1000" dirty="0">
                <a:solidFill>
                  <a:srgbClr val="FF0000"/>
                </a:solidFill>
              </a:rPr>
            </a:br>
            <a:r>
              <a:rPr lang="en-US" sz="1000" b="1" i="1" dirty="0">
                <a:solidFill>
                  <a:srgbClr val="FF0000"/>
                </a:solidFill>
              </a:rPr>
              <a:t>proportional function</a:t>
            </a:r>
            <a:r>
              <a:rPr lang="en-US" sz="1000" dirty="0">
                <a:solidFill>
                  <a:srgbClr val="FF0000"/>
                </a:solidFill>
              </a:rPr>
              <a:t> of their </a:t>
            </a:r>
            <a:r>
              <a:rPr lang="en-US" sz="1000" b="1" i="1" dirty="0">
                <a:solidFill>
                  <a:srgbClr val="FF0000"/>
                </a:solidFill>
              </a:rPr>
              <a:t>similarity</a:t>
            </a:r>
          </a:p>
        </p:txBody>
      </p:sp>
      <p:sp>
        <p:nvSpPr>
          <p:cNvPr id="138" name="TextBox 137"/>
          <p:cNvSpPr txBox="1"/>
          <p:nvPr/>
        </p:nvSpPr>
        <p:spPr>
          <a:xfrm>
            <a:off x="2514600" y="1066800"/>
            <a:ext cx="3352800" cy="923330"/>
          </a:xfrm>
          <a:prstGeom prst="rect">
            <a:avLst/>
          </a:prstGeom>
          <a:noFill/>
          <a:ln w="38100">
            <a:solidFill>
              <a:schemeClr val="accent1"/>
            </a:solidFill>
          </a:ln>
        </p:spPr>
        <p:txBody>
          <a:bodyPr wrap="square" rtlCol="0">
            <a:spAutoFit/>
          </a:bodyPr>
          <a:lstStyle/>
          <a:p>
            <a:pPr algn="ctr"/>
            <a:r>
              <a:rPr lang="en-US" b="1" dirty="0">
                <a:solidFill>
                  <a:schemeClr val="accent4"/>
                </a:solidFill>
              </a:rPr>
              <a:t>Ordination</a:t>
            </a:r>
            <a:r>
              <a:rPr lang="en-US" dirty="0">
                <a:solidFill>
                  <a:schemeClr val="accent4"/>
                </a:solidFill>
              </a:rPr>
              <a:t> </a:t>
            </a:r>
            <a:r>
              <a:rPr lang="en-US" dirty="0"/>
              <a:t>is the constrained projection of high-dimensional data into fewer dimensions.</a:t>
            </a:r>
          </a:p>
        </p:txBody>
      </p:sp>
      <p:sp>
        <p:nvSpPr>
          <p:cNvPr id="139" name="TextBox 138"/>
          <p:cNvSpPr txBox="1"/>
          <p:nvPr/>
        </p:nvSpPr>
        <p:spPr>
          <a:xfrm>
            <a:off x="1600200" y="2117971"/>
            <a:ext cx="2590800" cy="577081"/>
          </a:xfrm>
          <a:prstGeom prst="rect">
            <a:avLst/>
          </a:prstGeom>
          <a:noFill/>
          <a:ln w="38100">
            <a:solidFill>
              <a:schemeClr val="accent1"/>
            </a:solidFill>
          </a:ln>
        </p:spPr>
        <p:txBody>
          <a:bodyPr wrap="square" rtlCol="0">
            <a:spAutoFit/>
          </a:bodyPr>
          <a:lstStyle/>
          <a:p>
            <a:pPr algn="ctr"/>
            <a:r>
              <a:rPr lang="en-US" sz="1050" b="1" dirty="0" err="1">
                <a:solidFill>
                  <a:schemeClr val="accent4"/>
                </a:solidFill>
              </a:rPr>
              <a:t>PCA</a:t>
            </a:r>
            <a:r>
              <a:rPr lang="en-US" sz="1050" dirty="0">
                <a:solidFill>
                  <a:schemeClr val="accent4"/>
                </a:solidFill>
              </a:rPr>
              <a:t> </a:t>
            </a:r>
            <a:r>
              <a:rPr lang="en-US" sz="1050" dirty="0"/>
              <a:t>or </a:t>
            </a:r>
            <a:r>
              <a:rPr lang="en-US" sz="1050" b="1" dirty="0">
                <a:solidFill>
                  <a:schemeClr val="accent4"/>
                </a:solidFill>
              </a:rPr>
              <a:t>Principal Component Analysis</a:t>
            </a:r>
            <a:r>
              <a:rPr lang="en-US" sz="1050" dirty="0">
                <a:solidFill>
                  <a:schemeClr val="accent4"/>
                </a:solidFill>
              </a:rPr>
              <a:t> </a:t>
            </a:r>
            <a:r>
              <a:rPr lang="en-US" sz="1050" dirty="0"/>
              <a:t>guarantees the new dimensions maximize normal variation.</a:t>
            </a:r>
          </a:p>
        </p:txBody>
      </p:sp>
      <p:sp>
        <p:nvSpPr>
          <p:cNvPr id="140" name="TextBox 139"/>
          <p:cNvSpPr txBox="1"/>
          <p:nvPr/>
        </p:nvSpPr>
        <p:spPr>
          <a:xfrm>
            <a:off x="2895600" y="2819400"/>
            <a:ext cx="3429000" cy="900246"/>
          </a:xfrm>
          <a:prstGeom prst="rect">
            <a:avLst/>
          </a:prstGeom>
          <a:noFill/>
          <a:ln w="38100">
            <a:solidFill>
              <a:schemeClr val="accent1"/>
            </a:solidFill>
          </a:ln>
          <a:effectLst/>
        </p:spPr>
        <p:txBody>
          <a:bodyPr wrap="square" rtlCol="0">
            <a:spAutoFit/>
          </a:bodyPr>
          <a:lstStyle/>
          <a:p>
            <a:pPr algn="ctr"/>
            <a:r>
              <a:rPr lang="en-US" sz="1050" b="1" dirty="0" err="1">
                <a:solidFill>
                  <a:schemeClr val="accent4"/>
                </a:solidFill>
              </a:rPr>
              <a:t>NMDS</a:t>
            </a:r>
            <a:r>
              <a:rPr lang="en-US" sz="1050" dirty="0">
                <a:solidFill>
                  <a:schemeClr val="accent4"/>
                </a:solidFill>
              </a:rPr>
              <a:t> </a:t>
            </a:r>
            <a:r>
              <a:rPr lang="en-US" sz="1050" dirty="0"/>
              <a:t>or </a:t>
            </a:r>
            <a:r>
              <a:rPr lang="en-US" sz="1050" b="1" dirty="0" err="1">
                <a:solidFill>
                  <a:schemeClr val="accent4"/>
                </a:solidFill>
              </a:rPr>
              <a:t>Nonmetric</a:t>
            </a:r>
            <a:r>
              <a:rPr lang="en-US" sz="1050" b="1" dirty="0">
                <a:solidFill>
                  <a:schemeClr val="accent4"/>
                </a:solidFill>
              </a:rPr>
              <a:t> Multidimensional Scaling</a:t>
            </a:r>
            <a:r>
              <a:rPr lang="en-US" sz="1050" dirty="0">
                <a:solidFill>
                  <a:schemeClr val="accent4"/>
                </a:solidFill>
              </a:rPr>
              <a:t>,</a:t>
            </a:r>
            <a:br>
              <a:rPr lang="en-US" sz="1050" dirty="0"/>
            </a:br>
            <a:r>
              <a:rPr lang="en-US" sz="1050" dirty="0"/>
              <a:t>also called</a:t>
            </a:r>
            <a:br>
              <a:rPr lang="en-US" sz="1050" dirty="0"/>
            </a:br>
            <a:r>
              <a:rPr lang="en-US" sz="1050" b="1" dirty="0" err="1">
                <a:ln w="0"/>
                <a:solidFill>
                  <a:schemeClr val="accent4"/>
                </a:solidFill>
              </a:rPr>
              <a:t>PCoA</a:t>
            </a:r>
            <a:r>
              <a:rPr lang="en-US" sz="1050" dirty="0">
                <a:ln w="0"/>
                <a:solidFill>
                  <a:schemeClr val="accent4"/>
                </a:solidFill>
              </a:rPr>
              <a:t> </a:t>
            </a:r>
            <a:r>
              <a:rPr lang="en-US" sz="1050" dirty="0"/>
              <a:t>or </a:t>
            </a:r>
            <a:r>
              <a:rPr lang="en-US" sz="1050" b="1" dirty="0">
                <a:solidFill>
                  <a:schemeClr val="accent4"/>
                </a:solidFill>
              </a:rPr>
              <a:t>Principal Coordinates Analysis</a:t>
            </a:r>
            <a:r>
              <a:rPr lang="en-US" sz="1050" dirty="0"/>
              <a:t>, guarantees the new dimensions maximize an arbitrary similarity score (such as </a:t>
            </a:r>
            <a:r>
              <a:rPr lang="en-US" sz="1050" dirty="0" err="1"/>
              <a:t>UniFrac</a:t>
            </a:r>
            <a:r>
              <a:rPr lang="en-US" sz="1050" dirty="0"/>
              <a:t> beta-diversity).</a:t>
            </a:r>
          </a:p>
        </p:txBody>
      </p:sp>
      <p:sp>
        <p:nvSpPr>
          <p:cNvPr id="45066" name="AutoShape 10" descr="http://genome.cshlp.org.ezp-prod1.hul.harvard.edu/content/19/7/1141/F4.large.jpg"/>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8" name="AutoShape 12" descr="http://genome.cshlp.org.ezp-prod1.hul.harvard.edu/content/19/7/1141/F4.large.jpg"/>
          <p:cNvSpPr>
            <a:spLocks noChangeAspect="1" noChangeArrowheads="1"/>
          </p:cNvSpPr>
          <p:nvPr/>
        </p:nvSpPr>
        <p:spPr bwMode="auto">
          <a:xfrm>
            <a:off x="1587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49" name="Group 148"/>
          <p:cNvGrpSpPr/>
          <p:nvPr/>
        </p:nvGrpSpPr>
        <p:grpSpPr>
          <a:xfrm>
            <a:off x="8936895" y="4038600"/>
            <a:ext cx="1371600" cy="2667000"/>
            <a:chOff x="7412895" y="4038600"/>
            <a:chExt cx="1371600" cy="2667000"/>
          </a:xfrm>
        </p:grpSpPr>
        <p:pic>
          <p:nvPicPr>
            <p:cNvPr id="45069" name="Picture 13" descr="C:\Documents and Settings\CHUTTENH\Desktop\F4.large.jpg"/>
            <p:cNvPicPr>
              <a:picLocks noChangeAspect="1" noChangeArrowheads="1"/>
            </p:cNvPicPr>
            <p:nvPr/>
          </p:nvPicPr>
          <p:blipFill>
            <a:blip r:embed="rId7" cstate="print"/>
            <a:srcRect l="1026" t="71526" r="77948"/>
            <a:stretch>
              <a:fillRect/>
            </a:stretch>
          </p:blipFill>
          <p:spPr bwMode="auto">
            <a:xfrm>
              <a:off x="7412895" y="4038600"/>
              <a:ext cx="1371600" cy="1233473"/>
            </a:xfrm>
            <a:prstGeom prst="rect">
              <a:avLst/>
            </a:prstGeom>
            <a:noFill/>
          </p:spPr>
        </p:pic>
        <p:pic>
          <p:nvPicPr>
            <p:cNvPr id="144" name="Picture 13" descr="C:\Documents and Settings\CHUTTENH\Desktop\F4.large.jpg"/>
            <p:cNvPicPr>
              <a:picLocks noChangeAspect="1" noChangeArrowheads="1"/>
            </p:cNvPicPr>
            <p:nvPr/>
          </p:nvPicPr>
          <p:blipFill>
            <a:blip r:embed="rId7" cstate="print"/>
            <a:srcRect l="21774" t="71526" r="60021"/>
            <a:stretch>
              <a:fillRect/>
            </a:stretch>
          </p:blipFill>
          <p:spPr bwMode="auto">
            <a:xfrm>
              <a:off x="7412895" y="5281026"/>
              <a:ext cx="1371600" cy="1424574"/>
            </a:xfrm>
            <a:prstGeom prst="rect">
              <a:avLst/>
            </a:prstGeom>
            <a:noFill/>
          </p:spPr>
        </p:pic>
        <p:sp>
          <p:nvSpPr>
            <p:cNvPr id="145" name="Rectangle 144"/>
            <p:cNvSpPr/>
            <p:nvPr/>
          </p:nvSpPr>
          <p:spPr>
            <a:xfrm>
              <a:off x="8022495" y="6477000"/>
              <a:ext cx="599523" cy="123111"/>
            </a:xfrm>
            <a:prstGeom prst="rect">
              <a:avLst/>
            </a:prstGeom>
          </p:spPr>
          <p:txBody>
            <a:bodyPr wrap="none" lIns="0" tIns="0" rIns="0" bIns="0">
              <a:spAutoFit/>
            </a:bodyPr>
            <a:lstStyle/>
            <a:p>
              <a:r>
                <a:rPr lang="en-US" sz="800" dirty="0" err="1"/>
                <a:t>Hamady</a:t>
              </a:r>
              <a:r>
                <a:rPr lang="en-US" sz="800" dirty="0"/>
                <a:t>, 2009</a:t>
              </a:r>
            </a:p>
          </p:txBody>
        </p:sp>
      </p:grpSp>
      <p:pic>
        <p:nvPicPr>
          <p:cNvPr id="45073" name="Picture 17" descr="http://www.cs.cornell.edu/courses/cs322/2008sp/images/thumb_PCA.png"/>
          <p:cNvPicPr>
            <a:picLocks noChangeAspect="1" noChangeArrowheads="1"/>
          </p:cNvPicPr>
          <p:nvPr/>
        </p:nvPicPr>
        <p:blipFill>
          <a:blip r:embed="rId8" cstate="print"/>
          <a:srcRect/>
          <a:stretch>
            <a:fillRect/>
          </a:stretch>
        </p:blipFill>
        <p:spPr bwMode="auto">
          <a:xfrm>
            <a:off x="4267201" y="2233245"/>
            <a:ext cx="371757" cy="352426"/>
          </a:xfrm>
          <a:prstGeom prst="rect">
            <a:avLst/>
          </a:prstGeom>
          <a:noFill/>
        </p:spPr>
      </p:pic>
      <p:sp>
        <p:nvSpPr>
          <p:cNvPr id="148" name="Rectangle 147"/>
          <p:cNvSpPr/>
          <p:nvPr/>
        </p:nvSpPr>
        <p:spPr bwMode="auto">
          <a:xfrm>
            <a:off x="6361725" y="1082430"/>
            <a:ext cx="4191000" cy="266700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0" name="Rectangle 149"/>
          <p:cNvSpPr/>
          <p:nvPr/>
        </p:nvSpPr>
        <p:spPr bwMode="auto">
          <a:xfrm>
            <a:off x="6629400" y="3810000"/>
            <a:ext cx="2209800" cy="3017520"/>
          </a:xfrm>
          <a:prstGeom prst="rect">
            <a:avLst/>
          </a:prstGeom>
          <a:solidFill>
            <a:schemeClr val="bg1">
              <a:alpha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1" name="Oval 150"/>
          <p:cNvSpPr/>
          <p:nvPr/>
        </p:nvSpPr>
        <p:spPr bwMode="auto">
          <a:xfrm>
            <a:off x="4191000" y="4953000"/>
            <a:ext cx="304800" cy="838200"/>
          </a:xfrm>
          <a:prstGeom prst="ellipse">
            <a:avLst/>
          </a:prstGeom>
          <a:noFill/>
          <a:ln w="635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152" name="Oval 151"/>
          <p:cNvSpPr/>
          <p:nvPr/>
        </p:nvSpPr>
        <p:spPr bwMode="auto">
          <a:xfrm rot="5400000">
            <a:off x="5372100" y="5874240"/>
            <a:ext cx="304800" cy="838200"/>
          </a:xfrm>
          <a:prstGeom prst="ellipse">
            <a:avLst/>
          </a:prstGeom>
          <a:noFill/>
          <a:ln w="63500" cap="flat" cmpd="sng" algn="ctr">
            <a:solidFill>
              <a:schemeClr val="accent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9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Tree>
    <p:extLst>
      <p:ext uri="{BB962C8B-B14F-4D97-AF65-F5344CB8AC3E}">
        <p14:creationId xmlns:p14="http://schemas.microsoft.com/office/powerpoint/2010/main" val="38090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5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fade">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fade">
                                      <p:cBhvr>
                                        <p:cTn id="17" dur="500"/>
                                        <p:tgtEl>
                                          <p:spTgt spid="12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fade">
                                      <p:cBhvr>
                                        <p:cTn id="20" dur="500"/>
                                        <p:tgtEl>
                                          <p:spTgt spid="10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6"/>
                                        </p:tgtEl>
                                        <p:attrNameLst>
                                          <p:attrName>style.visibility</p:attrName>
                                        </p:attrNameLst>
                                      </p:cBhvr>
                                      <p:to>
                                        <p:strVal val="visible"/>
                                      </p:to>
                                    </p:set>
                                    <p:animEffect transition="in" filter="fade">
                                      <p:cBhvr>
                                        <p:cTn id="23" dur="500"/>
                                        <p:tgtEl>
                                          <p:spTgt spid="10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8"/>
                                        </p:tgtEl>
                                        <p:attrNameLst>
                                          <p:attrName>style.visibility</p:attrName>
                                        </p:attrNameLst>
                                      </p:cBhvr>
                                      <p:to>
                                        <p:strVal val="visible"/>
                                      </p:to>
                                    </p:set>
                                    <p:animEffect transition="in" filter="fade">
                                      <p:cBhvr>
                                        <p:cTn id="26" dur="500"/>
                                        <p:tgtEl>
                                          <p:spTgt spid="1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0"/>
                                        </p:tgtEl>
                                        <p:attrNameLst>
                                          <p:attrName>style.visibility</p:attrName>
                                        </p:attrNameLst>
                                      </p:cBhvr>
                                      <p:to>
                                        <p:strVal val="visible"/>
                                      </p:to>
                                    </p:set>
                                    <p:animEffect transition="in" filter="fade">
                                      <p:cBhvr>
                                        <p:cTn id="31" dur="500"/>
                                        <p:tgtEl>
                                          <p:spTgt spid="13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5"/>
                                        </p:tgtEl>
                                        <p:attrNameLst>
                                          <p:attrName>style.visibility</p:attrName>
                                        </p:attrNameLst>
                                      </p:cBhvr>
                                      <p:to>
                                        <p:strVal val="visible"/>
                                      </p:to>
                                    </p:set>
                                    <p:animEffect transition="in" filter="fade">
                                      <p:cBhvr>
                                        <p:cTn id="34" dur="500"/>
                                        <p:tgtEl>
                                          <p:spTgt spid="13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8"/>
                                        </p:tgtEl>
                                        <p:attrNameLst>
                                          <p:attrName>style.visibility</p:attrName>
                                        </p:attrNameLst>
                                      </p:cBhvr>
                                      <p:to>
                                        <p:strVal val="visible"/>
                                      </p:to>
                                    </p:set>
                                    <p:animEffect transition="in" filter="fade">
                                      <p:cBhvr>
                                        <p:cTn id="39" dur="500"/>
                                        <p:tgtEl>
                                          <p:spTgt spid="1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9"/>
                                        </p:tgtEl>
                                        <p:attrNameLst>
                                          <p:attrName>style.visibility</p:attrName>
                                        </p:attrNameLst>
                                      </p:cBhvr>
                                      <p:to>
                                        <p:strVal val="visible"/>
                                      </p:to>
                                    </p:set>
                                    <p:animEffect transition="in" filter="fade">
                                      <p:cBhvr>
                                        <p:cTn id="44" dur="500"/>
                                        <p:tgtEl>
                                          <p:spTgt spid="12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1"/>
                                        </p:tgtEl>
                                        <p:attrNameLst>
                                          <p:attrName>style.visibility</p:attrName>
                                        </p:attrNameLst>
                                      </p:cBhvr>
                                      <p:to>
                                        <p:strVal val="visible"/>
                                      </p:to>
                                    </p:set>
                                    <p:animEffect transition="in" filter="fade">
                                      <p:cBhvr>
                                        <p:cTn id="49" dur="500"/>
                                        <p:tgtEl>
                                          <p:spTgt spid="1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36"/>
                                        </p:tgtEl>
                                        <p:attrNameLst>
                                          <p:attrName>style.visibility</p:attrName>
                                        </p:attrNameLst>
                                      </p:cBhvr>
                                      <p:to>
                                        <p:strVal val="visible"/>
                                      </p:to>
                                    </p:set>
                                    <p:animEffect transition="in" filter="fade">
                                      <p:cBhvr>
                                        <p:cTn id="52" dur="500"/>
                                        <p:tgtEl>
                                          <p:spTgt spid="1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073"/>
                                        </p:tgtEl>
                                        <p:attrNameLst>
                                          <p:attrName>style.visibility</p:attrName>
                                        </p:attrNameLst>
                                      </p:cBhvr>
                                      <p:to>
                                        <p:strVal val="visible"/>
                                      </p:to>
                                    </p:set>
                                    <p:animEffect transition="in" filter="fade">
                                      <p:cBhvr>
                                        <p:cTn id="57" dur="500"/>
                                        <p:tgtEl>
                                          <p:spTgt spid="45073"/>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9"/>
                                        </p:tgtEl>
                                        <p:attrNameLst>
                                          <p:attrName>style.visibility</p:attrName>
                                        </p:attrNameLst>
                                      </p:cBhvr>
                                      <p:to>
                                        <p:strVal val="visible"/>
                                      </p:to>
                                    </p:set>
                                    <p:animEffect transition="in" filter="fade">
                                      <p:cBhvr>
                                        <p:cTn id="60" dur="500"/>
                                        <p:tgtEl>
                                          <p:spTgt spid="13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0"/>
                                        </p:tgtEl>
                                        <p:attrNameLst>
                                          <p:attrName>style.visibility</p:attrName>
                                        </p:attrNameLst>
                                      </p:cBhvr>
                                      <p:to>
                                        <p:strVal val="visible"/>
                                      </p:to>
                                    </p:set>
                                    <p:animEffect transition="in" filter="fade">
                                      <p:cBhvr>
                                        <p:cTn id="65" dur="500"/>
                                        <p:tgtEl>
                                          <p:spTgt spid="14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37"/>
                                        </p:tgtEl>
                                        <p:attrNameLst>
                                          <p:attrName>style.visibility</p:attrName>
                                        </p:attrNameLst>
                                      </p:cBhvr>
                                      <p:to>
                                        <p:strVal val="visible"/>
                                      </p:to>
                                    </p:set>
                                    <p:animEffect transition="in" filter="fade">
                                      <p:cBhvr>
                                        <p:cTn id="70" dur="500"/>
                                        <p:tgtEl>
                                          <p:spTgt spid="1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45059"/>
                                        </p:tgtEl>
                                        <p:attrNameLst>
                                          <p:attrName>style.visibility</p:attrName>
                                        </p:attrNameLst>
                                      </p:cBhvr>
                                      <p:to>
                                        <p:strVal val="visible"/>
                                      </p:to>
                                    </p:set>
                                    <p:animEffect transition="in" filter="fade">
                                      <p:cBhvr>
                                        <p:cTn id="75" dur="500"/>
                                        <p:tgtEl>
                                          <p:spTgt spid="4505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45061"/>
                                        </p:tgtEl>
                                        <p:attrNameLst>
                                          <p:attrName>style.visibility</p:attrName>
                                        </p:attrNameLst>
                                      </p:cBhvr>
                                      <p:to>
                                        <p:strVal val="visible"/>
                                      </p:to>
                                    </p:set>
                                    <p:animEffect transition="in" filter="fade">
                                      <p:cBhvr>
                                        <p:cTn id="79" dur="500"/>
                                        <p:tgtEl>
                                          <p:spTgt spid="4506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52"/>
                                        </p:tgtEl>
                                        <p:attrNameLst>
                                          <p:attrName>style.visibility</p:attrName>
                                        </p:attrNameLst>
                                      </p:cBhvr>
                                      <p:to>
                                        <p:strVal val="visible"/>
                                      </p:to>
                                    </p:set>
                                    <p:animEffect transition="in" filter="fade">
                                      <p:cBhvr>
                                        <p:cTn id="84" dur="500"/>
                                        <p:tgtEl>
                                          <p:spTgt spid="15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51"/>
                                        </p:tgtEl>
                                        <p:attrNameLst>
                                          <p:attrName>style.visibility</p:attrName>
                                        </p:attrNameLst>
                                      </p:cBhvr>
                                      <p:to>
                                        <p:strVal val="visible"/>
                                      </p:to>
                                    </p:set>
                                    <p:animEffect transition="in" filter="fade">
                                      <p:cBhvr>
                                        <p:cTn id="87" dur="500"/>
                                        <p:tgtEl>
                                          <p:spTgt spid="15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49"/>
                                        </p:tgtEl>
                                        <p:attrNameLst>
                                          <p:attrName>style.visibility</p:attrName>
                                        </p:attrNameLst>
                                      </p:cBhvr>
                                      <p:to>
                                        <p:strVal val="visible"/>
                                      </p:to>
                                    </p:set>
                                    <p:animEffect transition="in" filter="fade">
                                      <p:cBhvr>
                                        <p:cTn id="92" dur="500"/>
                                        <p:tgtEl>
                                          <p:spTgt spid="149"/>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50"/>
                                        </p:tgtEl>
                                        <p:attrNameLst>
                                          <p:attrName>style.visibility</p:attrName>
                                        </p:attrNameLst>
                                      </p:cBhvr>
                                      <p:to>
                                        <p:strVal val="visible"/>
                                      </p:to>
                                    </p:set>
                                    <p:animEffect transition="in" filter="fade">
                                      <p:cBhvr>
                                        <p:cTn id="95" dur="500"/>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7" grpId="0"/>
      <p:bldP spid="135" grpId="0"/>
      <p:bldP spid="136" grpId="0"/>
      <p:bldP spid="138" grpId="0" animBg="1"/>
      <p:bldP spid="139" grpId="0" animBg="1"/>
      <p:bldP spid="140" grpId="0" animBg="1"/>
      <p:bldP spid="148" grpId="0" animBg="1"/>
      <p:bldP spid="150" grpId="0" animBg="1"/>
      <p:bldP spid="151" grpId="0" animBg="1"/>
      <p:bldP spid="15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What’s metagenomics?</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a:t>
            </a:fld>
            <a:endParaRPr lang="en-US"/>
          </a:p>
        </p:txBody>
      </p:sp>
      <p:grpSp>
        <p:nvGrpSpPr>
          <p:cNvPr id="6" name="Group 5"/>
          <p:cNvGrpSpPr/>
          <p:nvPr/>
        </p:nvGrpSpPr>
        <p:grpSpPr>
          <a:xfrm>
            <a:off x="1464363" y="2236306"/>
            <a:ext cx="5848350" cy="1143000"/>
            <a:chOff x="381000" y="1447800"/>
            <a:chExt cx="5848350" cy="1143000"/>
          </a:xfrm>
        </p:grpSpPr>
        <p:pic>
          <p:nvPicPr>
            <p:cNvPr id="7" name="Picture 6"/>
            <p:cNvPicPr>
              <a:picLocks noChangeAspect="1" noChangeArrowheads="1"/>
            </p:cNvPicPr>
            <p:nvPr/>
          </p:nvPicPr>
          <p:blipFill>
            <a:blip r:embed="rId2" cstate="print"/>
            <a:srcRect b="56757"/>
            <a:stretch>
              <a:fillRect/>
            </a:stretch>
          </p:blipFill>
          <p:spPr bwMode="auto">
            <a:xfrm>
              <a:off x="381000" y="1676400"/>
              <a:ext cx="5848350" cy="914400"/>
            </a:xfrm>
            <a:prstGeom prst="rect">
              <a:avLst/>
            </a:prstGeom>
            <a:noFill/>
            <a:ln w="9525">
              <a:noFill/>
              <a:miter lim="800000"/>
              <a:headEnd/>
              <a:tailEnd/>
            </a:ln>
          </p:spPr>
        </p:pic>
        <p:pic>
          <p:nvPicPr>
            <p:cNvPr id="8" name="Picture 4"/>
            <p:cNvPicPr>
              <a:picLocks noChangeAspect="1" noChangeArrowheads="1"/>
            </p:cNvPicPr>
            <p:nvPr/>
          </p:nvPicPr>
          <p:blipFill>
            <a:blip r:embed="rId3" cstate="print"/>
            <a:srcRect/>
            <a:stretch>
              <a:fillRect/>
            </a:stretch>
          </p:blipFill>
          <p:spPr bwMode="auto">
            <a:xfrm>
              <a:off x="381000" y="1447800"/>
              <a:ext cx="3395663" cy="219075"/>
            </a:xfrm>
            <a:prstGeom prst="rect">
              <a:avLst/>
            </a:prstGeom>
            <a:noFill/>
            <a:ln w="9525">
              <a:noFill/>
              <a:miter lim="800000"/>
              <a:headEnd/>
              <a:tailEnd/>
            </a:ln>
          </p:spPr>
        </p:pic>
      </p:grpSp>
      <p:sp>
        <p:nvSpPr>
          <p:cNvPr id="9" name="Isosceles Triangle 12"/>
          <p:cNvSpPr/>
          <p:nvPr/>
        </p:nvSpPr>
        <p:spPr bwMode="auto">
          <a:xfrm rot="21421230">
            <a:off x="1941807" y="3181067"/>
            <a:ext cx="4123219" cy="886133"/>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nvGrpSpPr>
          <p:cNvPr id="10" name="Group 9"/>
          <p:cNvGrpSpPr/>
          <p:nvPr/>
        </p:nvGrpSpPr>
        <p:grpSpPr>
          <a:xfrm>
            <a:off x="1845363" y="3836506"/>
            <a:ext cx="4284023" cy="1114425"/>
            <a:chOff x="1219200" y="2971800"/>
            <a:chExt cx="4284023" cy="1114425"/>
          </a:xfrm>
        </p:grpSpPr>
        <p:pic>
          <p:nvPicPr>
            <p:cNvPr id="11" name="Picture 3"/>
            <p:cNvPicPr>
              <a:picLocks noChangeAspect="1" noChangeArrowheads="1"/>
            </p:cNvPicPr>
            <p:nvPr/>
          </p:nvPicPr>
          <p:blipFill>
            <a:blip r:embed="rId4" cstate="print"/>
            <a:srcRect/>
            <a:stretch>
              <a:fillRect/>
            </a:stretch>
          </p:blipFill>
          <p:spPr bwMode="auto">
            <a:xfrm>
              <a:off x="1219200" y="2971800"/>
              <a:ext cx="4284023" cy="1114425"/>
            </a:xfrm>
            <a:prstGeom prst="rect">
              <a:avLst/>
            </a:prstGeom>
            <a:noFill/>
            <a:ln w="9525">
              <a:noFill/>
              <a:miter lim="800000"/>
              <a:headEnd/>
              <a:tailEnd/>
            </a:ln>
          </p:spPr>
        </p:pic>
        <p:sp>
          <p:nvSpPr>
            <p:cNvPr id="12" name="Rectangle 11"/>
            <p:cNvSpPr/>
            <p:nvPr/>
          </p:nvSpPr>
          <p:spPr bwMode="auto">
            <a:xfrm>
              <a:off x="1219200" y="3597166"/>
              <a:ext cx="4267200" cy="457200"/>
            </a:xfrm>
            <a:prstGeom prst="rect">
              <a:avLst/>
            </a:prstGeom>
            <a:solidFill>
              <a:schemeClr val="accent2">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3" name="Rectangle 12"/>
            <p:cNvSpPr/>
            <p:nvPr/>
          </p:nvSpPr>
          <p:spPr bwMode="auto">
            <a:xfrm>
              <a:off x="3657600" y="3810000"/>
              <a:ext cx="990600" cy="228600"/>
            </a:xfrm>
            <a:prstGeom prst="rect">
              <a:avLst/>
            </a:prstGeom>
            <a:solidFill>
              <a:schemeClr val="accent2">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grpSp>
        <p:nvGrpSpPr>
          <p:cNvPr id="14" name="Group 13"/>
          <p:cNvGrpSpPr/>
          <p:nvPr/>
        </p:nvGrpSpPr>
        <p:grpSpPr>
          <a:xfrm>
            <a:off x="7056783" y="3113850"/>
            <a:ext cx="3952875" cy="879730"/>
            <a:chOff x="4895850" y="4876800"/>
            <a:chExt cx="3952875" cy="879730"/>
          </a:xfrm>
        </p:grpSpPr>
        <p:pic>
          <p:nvPicPr>
            <p:cNvPr id="15" name="Picture 5"/>
            <p:cNvPicPr>
              <a:picLocks noChangeAspect="1" noChangeArrowheads="1"/>
            </p:cNvPicPr>
            <p:nvPr/>
          </p:nvPicPr>
          <p:blipFill>
            <a:blip r:embed="rId5" cstate="print"/>
            <a:srcRect/>
            <a:stretch>
              <a:fillRect/>
            </a:stretch>
          </p:blipFill>
          <p:spPr bwMode="auto">
            <a:xfrm>
              <a:off x="4895850" y="5105400"/>
              <a:ext cx="3952875" cy="651130"/>
            </a:xfrm>
            <a:prstGeom prst="rect">
              <a:avLst/>
            </a:prstGeom>
            <a:noFill/>
            <a:ln w="9525">
              <a:noFill/>
              <a:miter lim="800000"/>
              <a:headEnd/>
              <a:tailEnd/>
            </a:ln>
          </p:spPr>
        </p:pic>
        <p:pic>
          <p:nvPicPr>
            <p:cNvPr id="16" name="Picture 6"/>
            <p:cNvPicPr>
              <a:picLocks noChangeAspect="1" noChangeArrowheads="1"/>
            </p:cNvPicPr>
            <p:nvPr/>
          </p:nvPicPr>
          <p:blipFill>
            <a:blip r:embed="rId6" cstate="print"/>
            <a:srcRect/>
            <a:stretch>
              <a:fillRect/>
            </a:stretch>
          </p:blipFill>
          <p:spPr bwMode="auto">
            <a:xfrm>
              <a:off x="5562600" y="4876800"/>
              <a:ext cx="3286125" cy="190500"/>
            </a:xfrm>
            <a:prstGeom prst="rect">
              <a:avLst/>
            </a:prstGeom>
            <a:noFill/>
            <a:ln w="9525">
              <a:noFill/>
              <a:miter lim="800000"/>
              <a:headEnd/>
              <a:tailEnd/>
            </a:ln>
          </p:spPr>
        </p:pic>
      </p:grpSp>
      <p:grpSp>
        <p:nvGrpSpPr>
          <p:cNvPr id="17" name="Group 16"/>
          <p:cNvGrpSpPr/>
          <p:nvPr/>
        </p:nvGrpSpPr>
        <p:grpSpPr>
          <a:xfrm>
            <a:off x="5860774" y="858080"/>
            <a:ext cx="4572000" cy="1219200"/>
            <a:chOff x="4495800" y="990600"/>
            <a:chExt cx="4572000" cy="1219200"/>
          </a:xfrm>
        </p:grpSpPr>
        <p:pic>
          <p:nvPicPr>
            <p:cNvPr id="18" name="Picture 8"/>
            <p:cNvPicPr>
              <a:picLocks noChangeAspect="1" noChangeArrowheads="1"/>
            </p:cNvPicPr>
            <p:nvPr/>
          </p:nvPicPr>
          <p:blipFill>
            <a:blip r:embed="rId7" cstate="print"/>
            <a:srcRect l="12335" t="33158" r="42467" b="53368"/>
            <a:stretch>
              <a:fillRect/>
            </a:stretch>
          </p:blipFill>
          <p:spPr bwMode="auto">
            <a:xfrm>
              <a:off x="4495800" y="990600"/>
              <a:ext cx="4572000" cy="1219200"/>
            </a:xfrm>
            <a:prstGeom prst="rect">
              <a:avLst/>
            </a:prstGeom>
            <a:noFill/>
            <a:ln w="9525">
              <a:noFill/>
              <a:miter lim="800000"/>
              <a:headEnd/>
              <a:tailEnd/>
            </a:ln>
          </p:spPr>
        </p:pic>
        <p:sp>
          <p:nvSpPr>
            <p:cNvPr id="19" name="Rectangle 18"/>
            <p:cNvSpPr/>
            <p:nvPr/>
          </p:nvSpPr>
          <p:spPr bwMode="auto">
            <a:xfrm>
              <a:off x="4892566" y="1127234"/>
              <a:ext cx="990600" cy="228600"/>
            </a:xfrm>
            <a:prstGeom prst="rect">
              <a:avLst/>
            </a:prstGeom>
            <a:solidFill>
              <a:schemeClr val="accent2">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sp>
        <p:nvSpPr>
          <p:cNvPr id="20" name="TextBox 19"/>
          <p:cNvSpPr txBox="1"/>
          <p:nvPr/>
        </p:nvSpPr>
        <p:spPr>
          <a:xfrm>
            <a:off x="2736574" y="1010480"/>
            <a:ext cx="3047999" cy="523220"/>
          </a:xfrm>
          <a:prstGeom prst="rect">
            <a:avLst/>
          </a:prstGeom>
          <a:noFill/>
          <a:ln w="38100">
            <a:solidFill>
              <a:schemeClr val="accent1"/>
            </a:solidFill>
          </a:ln>
        </p:spPr>
        <p:txBody>
          <a:bodyPr wrap="square" rtlCol="0">
            <a:spAutoFit/>
          </a:bodyPr>
          <a:lstStyle/>
          <a:p>
            <a:pPr algn="ctr"/>
            <a:r>
              <a:rPr lang="en-US" sz="1400" dirty="0"/>
              <a:t>Total collection of </a:t>
            </a:r>
            <a:r>
              <a:rPr lang="en-US" sz="1400" b="1" dirty="0"/>
              <a:t>microorganisms</a:t>
            </a:r>
            <a:r>
              <a:rPr lang="en-US" sz="1400" dirty="0"/>
              <a:t> within a </a:t>
            </a:r>
            <a:r>
              <a:rPr lang="en-US" sz="1400" b="1" dirty="0"/>
              <a:t>community</a:t>
            </a:r>
          </a:p>
        </p:txBody>
      </p:sp>
      <p:sp>
        <p:nvSpPr>
          <p:cNvPr id="21" name="TextBox 20"/>
          <p:cNvSpPr txBox="1"/>
          <p:nvPr/>
        </p:nvSpPr>
        <p:spPr>
          <a:xfrm>
            <a:off x="1421295" y="1620080"/>
            <a:ext cx="3581400" cy="307777"/>
          </a:xfrm>
          <a:prstGeom prst="rect">
            <a:avLst/>
          </a:prstGeom>
          <a:noFill/>
          <a:ln w="38100">
            <a:solidFill>
              <a:schemeClr val="accent1"/>
            </a:solidFill>
          </a:ln>
        </p:spPr>
        <p:txBody>
          <a:bodyPr wrap="square" rtlCol="0">
            <a:spAutoFit/>
          </a:bodyPr>
          <a:lstStyle/>
          <a:p>
            <a:pPr algn="ctr"/>
            <a:r>
              <a:rPr lang="en-US" sz="1400" dirty="0"/>
              <a:t>Also </a:t>
            </a:r>
            <a:r>
              <a:rPr lang="en-US" sz="1400" b="1" dirty="0">
                <a:solidFill>
                  <a:schemeClr val="accent2"/>
                </a:solidFill>
              </a:rPr>
              <a:t>microbial community</a:t>
            </a:r>
            <a:r>
              <a:rPr lang="en-US" sz="1400" b="1" dirty="0">
                <a:solidFill>
                  <a:schemeClr val="bg1"/>
                </a:solidFill>
              </a:rPr>
              <a:t> </a:t>
            </a:r>
            <a:r>
              <a:rPr lang="en-US" sz="1400" dirty="0"/>
              <a:t>or</a:t>
            </a:r>
            <a:r>
              <a:rPr lang="en-US" sz="1400" dirty="0">
                <a:solidFill>
                  <a:schemeClr val="bg1"/>
                </a:solidFill>
              </a:rPr>
              <a:t> </a:t>
            </a:r>
            <a:r>
              <a:rPr lang="en-US" sz="1400" b="1" dirty="0">
                <a:solidFill>
                  <a:schemeClr val="accent2"/>
                </a:solidFill>
              </a:rPr>
              <a:t>microbiota</a:t>
            </a:r>
          </a:p>
        </p:txBody>
      </p:sp>
      <p:sp>
        <p:nvSpPr>
          <p:cNvPr id="22" name="Isosceles Triangle 29"/>
          <p:cNvSpPr/>
          <p:nvPr/>
        </p:nvSpPr>
        <p:spPr bwMode="auto">
          <a:xfrm rot="21356127">
            <a:off x="8275450" y="3955349"/>
            <a:ext cx="2423189" cy="530210"/>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nvGrpSpPr>
          <p:cNvPr id="23" name="Group 22"/>
          <p:cNvGrpSpPr/>
          <p:nvPr/>
        </p:nvGrpSpPr>
        <p:grpSpPr>
          <a:xfrm>
            <a:off x="8275983" y="4409250"/>
            <a:ext cx="2447925" cy="1285875"/>
            <a:chOff x="2057400" y="5105400"/>
            <a:chExt cx="2447925" cy="1285875"/>
          </a:xfrm>
        </p:grpSpPr>
        <p:pic>
          <p:nvPicPr>
            <p:cNvPr id="24" name="Picture 7"/>
            <p:cNvPicPr>
              <a:picLocks noChangeAspect="1" noChangeArrowheads="1"/>
            </p:cNvPicPr>
            <p:nvPr/>
          </p:nvPicPr>
          <p:blipFill>
            <a:blip r:embed="rId8" cstate="print"/>
            <a:srcRect/>
            <a:stretch>
              <a:fillRect/>
            </a:stretch>
          </p:blipFill>
          <p:spPr bwMode="auto">
            <a:xfrm>
              <a:off x="2057400" y="5105400"/>
              <a:ext cx="2447925" cy="1285875"/>
            </a:xfrm>
            <a:prstGeom prst="rect">
              <a:avLst/>
            </a:prstGeom>
            <a:noFill/>
            <a:ln w="9525">
              <a:noFill/>
              <a:miter lim="800000"/>
              <a:headEnd/>
              <a:tailEnd/>
            </a:ln>
          </p:spPr>
        </p:pic>
        <p:sp>
          <p:nvSpPr>
            <p:cNvPr id="25" name="Rectangle 24"/>
            <p:cNvSpPr/>
            <p:nvPr/>
          </p:nvSpPr>
          <p:spPr bwMode="auto">
            <a:xfrm>
              <a:off x="2057400" y="5410200"/>
              <a:ext cx="2438400" cy="457200"/>
            </a:xfrm>
            <a:prstGeom prst="rect">
              <a:avLst/>
            </a:prstGeom>
            <a:solidFill>
              <a:schemeClr val="accent2">
                <a:alpha val="2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26" name="Rectangle 25"/>
            <p:cNvSpPr/>
            <p:nvPr/>
          </p:nvSpPr>
          <p:spPr bwMode="auto">
            <a:xfrm>
              <a:off x="2790498" y="5402317"/>
              <a:ext cx="838200" cy="228600"/>
            </a:xfrm>
            <a:prstGeom prst="rect">
              <a:avLst/>
            </a:prstGeom>
            <a:solidFill>
              <a:schemeClr val="accent2">
                <a:alpha val="3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sp>
        <p:nvSpPr>
          <p:cNvPr id="27" name="TextBox 26"/>
          <p:cNvSpPr txBox="1"/>
          <p:nvPr/>
        </p:nvSpPr>
        <p:spPr>
          <a:xfrm>
            <a:off x="3597963" y="5022054"/>
            <a:ext cx="2438399" cy="523220"/>
          </a:xfrm>
          <a:prstGeom prst="rect">
            <a:avLst/>
          </a:prstGeom>
          <a:noFill/>
          <a:ln w="38100">
            <a:solidFill>
              <a:schemeClr val="accent1"/>
            </a:solidFill>
          </a:ln>
        </p:spPr>
        <p:txBody>
          <a:bodyPr wrap="square" rtlCol="0">
            <a:spAutoFit/>
          </a:bodyPr>
          <a:lstStyle/>
          <a:p>
            <a:pPr algn="ctr"/>
            <a:r>
              <a:rPr lang="en-US" sz="1400" dirty="0"/>
              <a:t>Total </a:t>
            </a:r>
            <a:r>
              <a:rPr lang="en-US" sz="1400" b="1" dirty="0"/>
              <a:t>genomic potential </a:t>
            </a:r>
            <a:r>
              <a:rPr lang="en-US" sz="1400" dirty="0"/>
              <a:t>of a microbial community</a:t>
            </a:r>
          </a:p>
        </p:txBody>
      </p:sp>
      <p:sp>
        <p:nvSpPr>
          <p:cNvPr id="28" name="TextBox 27"/>
          <p:cNvSpPr txBox="1"/>
          <p:nvPr/>
        </p:nvSpPr>
        <p:spPr>
          <a:xfrm>
            <a:off x="8180227" y="5771325"/>
            <a:ext cx="2634633" cy="523220"/>
          </a:xfrm>
          <a:prstGeom prst="rect">
            <a:avLst/>
          </a:prstGeom>
          <a:noFill/>
          <a:ln w="38100">
            <a:solidFill>
              <a:schemeClr val="accent1"/>
            </a:solidFill>
          </a:ln>
        </p:spPr>
        <p:txBody>
          <a:bodyPr wrap="square" rtlCol="0">
            <a:spAutoFit/>
          </a:bodyPr>
          <a:lstStyle/>
          <a:p>
            <a:pPr algn="ctr"/>
            <a:r>
              <a:rPr lang="en-US" sz="1400" dirty="0"/>
              <a:t>Total </a:t>
            </a:r>
            <a:r>
              <a:rPr lang="en-US" sz="1400" b="1" dirty="0" err="1"/>
              <a:t>biomolecular</a:t>
            </a:r>
            <a:r>
              <a:rPr lang="en-US" sz="1400" b="1" dirty="0"/>
              <a:t> repertoire </a:t>
            </a:r>
            <a:r>
              <a:rPr lang="en-US" sz="1400" dirty="0"/>
              <a:t>of a microbial community</a:t>
            </a:r>
          </a:p>
        </p:txBody>
      </p:sp>
      <p:sp>
        <p:nvSpPr>
          <p:cNvPr id="29" name="TextBox 28"/>
          <p:cNvSpPr txBox="1"/>
          <p:nvPr/>
        </p:nvSpPr>
        <p:spPr>
          <a:xfrm>
            <a:off x="1002195" y="5846457"/>
            <a:ext cx="4419600" cy="923330"/>
          </a:xfrm>
          <a:prstGeom prst="rect">
            <a:avLst/>
          </a:prstGeom>
          <a:noFill/>
          <a:ln w="38100">
            <a:solidFill>
              <a:schemeClr val="accent1"/>
            </a:solidFill>
          </a:ln>
        </p:spPr>
        <p:txBody>
          <a:bodyPr wrap="square" rtlCol="0">
            <a:spAutoFit/>
          </a:bodyPr>
          <a:lstStyle/>
          <a:p>
            <a:pPr algn="ctr"/>
            <a:r>
              <a:rPr lang="en-US" sz="1800" dirty="0"/>
              <a:t>Culture-independent study of </a:t>
            </a:r>
            <a:r>
              <a:rPr lang="en-US" sz="1800" b="1" dirty="0"/>
              <a:t>microbial communities</a:t>
            </a:r>
            <a:r>
              <a:rPr lang="en-US" sz="1800" dirty="0"/>
              <a:t> from the environment, which can include humans or other living hosts</a:t>
            </a:r>
          </a:p>
        </p:txBody>
      </p:sp>
    </p:spTree>
    <p:extLst>
      <p:ext uri="{BB962C8B-B14F-4D97-AF65-F5344CB8AC3E}">
        <p14:creationId xmlns:p14="http://schemas.microsoft.com/office/powerpoint/2010/main" val="31327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500"/>
                                        <p:tgtEl>
                                          <p:spTgt spid="22"/>
                                        </p:tgtEl>
                                      </p:cBhvr>
                                    </p:animEffect>
                                  </p:childTnLst>
                                </p:cTn>
                              </p:par>
                              <p:par>
                                <p:cTn id="42" presetID="10"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27" grpId="0" animBg="1"/>
      <p:bldP spid="28" grpId="0" animBg="1"/>
      <p:bldP spid="2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BD392-A566-5D40-925C-1A482E9ADBCF}"/>
              </a:ext>
            </a:extLst>
          </p:cNvPr>
          <p:cNvSpPr>
            <a:spLocks noGrp="1"/>
          </p:cNvSpPr>
          <p:nvPr>
            <p:ph type="title"/>
          </p:nvPr>
        </p:nvSpPr>
        <p:spPr/>
        <p:txBody>
          <a:bodyPr>
            <a:normAutofit fontScale="90000"/>
          </a:bodyPr>
          <a:lstStyle/>
          <a:p>
            <a:r>
              <a:rPr lang="en-US" dirty="0"/>
              <a:t>Microbiome composition analyses: gotchas and biases</a:t>
            </a:r>
          </a:p>
        </p:txBody>
      </p:sp>
      <p:sp>
        <p:nvSpPr>
          <p:cNvPr id="4" name="Date Placeholder 3">
            <a:extLst>
              <a:ext uri="{FF2B5EF4-FFF2-40B4-BE49-F238E27FC236}">
                <a16:creationId xmlns:a16="http://schemas.microsoft.com/office/drawing/2014/main" id="{D348FD1A-8643-6E46-B17A-9AD700DDDC15}"/>
              </a:ext>
            </a:extLst>
          </p:cNvPr>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a:extLst>
              <a:ext uri="{FF2B5EF4-FFF2-40B4-BE49-F238E27FC236}">
                <a16:creationId xmlns:a16="http://schemas.microsoft.com/office/drawing/2014/main" id="{EB34A38C-A108-B646-BB82-9D7167C53F9C}"/>
              </a:ext>
            </a:extLst>
          </p:cNvPr>
          <p:cNvSpPr>
            <a:spLocks noGrp="1"/>
          </p:cNvSpPr>
          <p:nvPr>
            <p:ph type="sldNum" sz="quarter" idx="12"/>
          </p:nvPr>
        </p:nvSpPr>
        <p:spPr/>
        <p:txBody>
          <a:bodyPr/>
          <a:lstStyle/>
          <a:p>
            <a:fld id="{0CED1879-D594-7048-AD12-28363999EDA9}" type="slidenum">
              <a:rPr lang="en-US" smtClean="0"/>
              <a:t>20</a:t>
            </a:fld>
            <a:endParaRPr lang="en-US"/>
          </a:p>
        </p:txBody>
      </p:sp>
      <p:sp>
        <p:nvSpPr>
          <p:cNvPr id="6" name="TextBox 5">
            <a:extLst>
              <a:ext uri="{FF2B5EF4-FFF2-40B4-BE49-F238E27FC236}">
                <a16:creationId xmlns:a16="http://schemas.microsoft.com/office/drawing/2014/main" id="{AF042726-995F-B748-AA7E-DD6A0A203C74}"/>
              </a:ext>
            </a:extLst>
          </p:cNvPr>
          <p:cNvSpPr txBox="1"/>
          <p:nvPr/>
        </p:nvSpPr>
        <p:spPr>
          <a:xfrm>
            <a:off x="238539" y="907249"/>
            <a:ext cx="1559209" cy="369332"/>
          </a:xfrm>
          <a:prstGeom prst="rect">
            <a:avLst/>
          </a:prstGeom>
          <a:noFill/>
        </p:spPr>
        <p:txBody>
          <a:bodyPr wrap="none" rtlCol="0">
            <a:spAutoFit/>
          </a:bodyPr>
          <a:lstStyle/>
          <a:p>
            <a:r>
              <a:rPr lang="en-US" dirty="0"/>
              <a:t>Extraction bias</a:t>
            </a:r>
          </a:p>
        </p:txBody>
      </p:sp>
      <p:sp>
        <p:nvSpPr>
          <p:cNvPr id="7" name="TextBox 6">
            <a:extLst>
              <a:ext uri="{FF2B5EF4-FFF2-40B4-BE49-F238E27FC236}">
                <a16:creationId xmlns:a16="http://schemas.microsoft.com/office/drawing/2014/main" id="{40F2F050-B129-7A48-B161-B50191649377}"/>
              </a:ext>
            </a:extLst>
          </p:cNvPr>
          <p:cNvSpPr txBox="1"/>
          <p:nvPr/>
        </p:nvSpPr>
        <p:spPr>
          <a:xfrm>
            <a:off x="5682155" y="907249"/>
            <a:ext cx="1244251" cy="369332"/>
          </a:xfrm>
          <a:prstGeom prst="rect">
            <a:avLst/>
          </a:prstGeom>
          <a:noFill/>
        </p:spPr>
        <p:txBody>
          <a:bodyPr wrap="none" rtlCol="0">
            <a:spAutoFit/>
          </a:bodyPr>
          <a:lstStyle/>
          <a:p>
            <a:r>
              <a:rPr lang="en-US" dirty="0"/>
              <a:t>Primer bias</a:t>
            </a:r>
          </a:p>
        </p:txBody>
      </p:sp>
      <p:sp>
        <p:nvSpPr>
          <p:cNvPr id="8" name="TextBox 7">
            <a:extLst>
              <a:ext uri="{FF2B5EF4-FFF2-40B4-BE49-F238E27FC236}">
                <a16:creationId xmlns:a16="http://schemas.microsoft.com/office/drawing/2014/main" id="{180CF72F-B631-F44E-9013-FA0B0AB29A6F}"/>
              </a:ext>
            </a:extLst>
          </p:cNvPr>
          <p:cNvSpPr txBox="1"/>
          <p:nvPr/>
        </p:nvSpPr>
        <p:spPr>
          <a:xfrm>
            <a:off x="238539" y="3800695"/>
            <a:ext cx="1858970" cy="369332"/>
          </a:xfrm>
          <a:prstGeom prst="rect">
            <a:avLst/>
          </a:prstGeom>
          <a:noFill/>
        </p:spPr>
        <p:txBody>
          <a:bodyPr wrap="none" rtlCol="0">
            <a:spAutoFit/>
          </a:bodyPr>
          <a:lstStyle/>
          <a:p>
            <a:r>
              <a:rPr lang="en-US" dirty="0"/>
              <a:t>Amplification bias</a:t>
            </a:r>
          </a:p>
        </p:txBody>
      </p:sp>
      <p:sp>
        <p:nvSpPr>
          <p:cNvPr id="9" name="TextBox 8">
            <a:extLst>
              <a:ext uri="{FF2B5EF4-FFF2-40B4-BE49-F238E27FC236}">
                <a16:creationId xmlns:a16="http://schemas.microsoft.com/office/drawing/2014/main" id="{CEDE5D72-21DD-1947-A74D-D6CA2777E86C}"/>
              </a:ext>
            </a:extLst>
          </p:cNvPr>
          <p:cNvSpPr txBox="1"/>
          <p:nvPr/>
        </p:nvSpPr>
        <p:spPr>
          <a:xfrm>
            <a:off x="5679219" y="3800695"/>
            <a:ext cx="1575431" cy="369332"/>
          </a:xfrm>
          <a:prstGeom prst="rect">
            <a:avLst/>
          </a:prstGeom>
          <a:noFill/>
        </p:spPr>
        <p:txBody>
          <a:bodyPr wrap="none" rtlCol="0">
            <a:spAutoFit/>
          </a:bodyPr>
          <a:lstStyle/>
          <a:p>
            <a:r>
              <a:rPr lang="en-US" dirty="0"/>
              <a:t>Contamination</a:t>
            </a:r>
          </a:p>
        </p:txBody>
      </p:sp>
      <p:pic>
        <p:nvPicPr>
          <p:cNvPr id="10" name="Picture 9">
            <a:extLst>
              <a:ext uri="{FF2B5EF4-FFF2-40B4-BE49-F238E27FC236}">
                <a16:creationId xmlns:a16="http://schemas.microsoft.com/office/drawing/2014/main" id="{8709663B-58F1-D74B-8910-AFF45FE69D24}"/>
              </a:ext>
            </a:extLst>
          </p:cNvPr>
          <p:cNvPicPr>
            <a:picLocks noChangeAspect="1"/>
          </p:cNvPicPr>
          <p:nvPr/>
        </p:nvPicPr>
        <p:blipFill>
          <a:blip r:embed="rId2"/>
          <a:stretch>
            <a:fillRect/>
          </a:stretch>
        </p:blipFill>
        <p:spPr>
          <a:xfrm>
            <a:off x="5472318" y="4716078"/>
            <a:ext cx="4595081" cy="1955354"/>
          </a:xfrm>
          <a:prstGeom prst="rect">
            <a:avLst/>
          </a:prstGeom>
        </p:spPr>
      </p:pic>
      <p:pic>
        <p:nvPicPr>
          <p:cNvPr id="11" name="Picture 10">
            <a:extLst>
              <a:ext uri="{FF2B5EF4-FFF2-40B4-BE49-F238E27FC236}">
                <a16:creationId xmlns:a16="http://schemas.microsoft.com/office/drawing/2014/main" id="{319C596B-C4D4-7E4E-9049-924C0D31A04C}"/>
              </a:ext>
            </a:extLst>
          </p:cNvPr>
          <p:cNvPicPr>
            <a:picLocks noChangeAspect="1"/>
          </p:cNvPicPr>
          <p:nvPr/>
        </p:nvPicPr>
        <p:blipFill>
          <a:blip r:embed="rId3"/>
          <a:stretch>
            <a:fillRect/>
          </a:stretch>
        </p:blipFill>
        <p:spPr>
          <a:xfrm>
            <a:off x="7928831" y="3662878"/>
            <a:ext cx="4085590" cy="1861555"/>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1969D766-93F7-E94A-B4BE-B0B1C3C97A6F}"/>
              </a:ext>
            </a:extLst>
          </p:cNvPr>
          <p:cNvPicPr>
            <a:picLocks noChangeAspect="1"/>
          </p:cNvPicPr>
          <p:nvPr/>
        </p:nvPicPr>
        <p:blipFill>
          <a:blip r:embed="rId4"/>
          <a:stretch>
            <a:fillRect/>
          </a:stretch>
        </p:blipFill>
        <p:spPr>
          <a:xfrm>
            <a:off x="270729" y="4354086"/>
            <a:ext cx="4527408" cy="1861556"/>
          </a:xfrm>
          <a:prstGeom prst="rect">
            <a:avLst/>
          </a:prstGeom>
        </p:spPr>
      </p:pic>
      <p:pic>
        <p:nvPicPr>
          <p:cNvPr id="13" name="Picture 12">
            <a:extLst>
              <a:ext uri="{FF2B5EF4-FFF2-40B4-BE49-F238E27FC236}">
                <a16:creationId xmlns:a16="http://schemas.microsoft.com/office/drawing/2014/main" id="{FD6093FD-5859-CD42-BA3E-57BDBF6ABE3D}"/>
              </a:ext>
            </a:extLst>
          </p:cNvPr>
          <p:cNvPicPr>
            <a:picLocks noChangeAspect="1"/>
          </p:cNvPicPr>
          <p:nvPr/>
        </p:nvPicPr>
        <p:blipFill>
          <a:blip r:embed="rId5"/>
          <a:stretch>
            <a:fillRect/>
          </a:stretch>
        </p:blipFill>
        <p:spPr>
          <a:xfrm>
            <a:off x="5724939" y="1259639"/>
            <a:ext cx="4595082" cy="1935484"/>
          </a:xfrm>
          <a:prstGeom prst="rect">
            <a:avLst/>
          </a:prstGeom>
        </p:spPr>
      </p:pic>
      <p:pic>
        <p:nvPicPr>
          <p:cNvPr id="14" name="Picture 13">
            <a:extLst>
              <a:ext uri="{FF2B5EF4-FFF2-40B4-BE49-F238E27FC236}">
                <a16:creationId xmlns:a16="http://schemas.microsoft.com/office/drawing/2014/main" id="{7B8B1430-A6A6-204A-BD40-7C90EF71ADF7}"/>
              </a:ext>
            </a:extLst>
          </p:cNvPr>
          <p:cNvPicPr>
            <a:picLocks noChangeAspect="1"/>
          </p:cNvPicPr>
          <p:nvPr/>
        </p:nvPicPr>
        <p:blipFill>
          <a:blip r:embed="rId6"/>
          <a:stretch>
            <a:fillRect/>
          </a:stretch>
        </p:blipFill>
        <p:spPr>
          <a:xfrm>
            <a:off x="2244586" y="934482"/>
            <a:ext cx="2931321" cy="1861557"/>
          </a:xfrm>
          <a:prstGeom prst="rect">
            <a:avLst/>
          </a:prstGeom>
        </p:spPr>
      </p:pic>
      <p:grpSp>
        <p:nvGrpSpPr>
          <p:cNvPr id="20" name="Group 19">
            <a:extLst>
              <a:ext uri="{FF2B5EF4-FFF2-40B4-BE49-F238E27FC236}">
                <a16:creationId xmlns:a16="http://schemas.microsoft.com/office/drawing/2014/main" id="{7826F662-3EF0-9D4E-88C9-9426A61E81A9}"/>
              </a:ext>
            </a:extLst>
          </p:cNvPr>
          <p:cNvGrpSpPr/>
          <p:nvPr/>
        </p:nvGrpSpPr>
        <p:grpSpPr>
          <a:xfrm>
            <a:off x="145744" y="1542762"/>
            <a:ext cx="3428730" cy="2066974"/>
            <a:chOff x="145744" y="1542762"/>
            <a:chExt cx="3428730" cy="2066974"/>
          </a:xfrm>
          <a:effectLst>
            <a:outerShdw blurRad="63500" sx="102000" sy="102000" algn="ctr" rotWithShape="0">
              <a:prstClr val="black">
                <a:alpha val="40000"/>
              </a:prstClr>
            </a:outerShdw>
          </a:effectLst>
        </p:grpSpPr>
        <p:pic>
          <p:nvPicPr>
            <p:cNvPr id="15" name="Picture 14">
              <a:extLst>
                <a:ext uri="{FF2B5EF4-FFF2-40B4-BE49-F238E27FC236}">
                  <a16:creationId xmlns:a16="http://schemas.microsoft.com/office/drawing/2014/main" id="{144D448C-4420-0141-A7B2-8F3B8C89E67F}"/>
                </a:ext>
              </a:extLst>
            </p:cNvPr>
            <p:cNvPicPr>
              <a:picLocks noChangeAspect="1"/>
            </p:cNvPicPr>
            <p:nvPr/>
          </p:nvPicPr>
          <p:blipFill>
            <a:blip r:embed="rId7"/>
            <a:stretch>
              <a:fillRect/>
            </a:stretch>
          </p:blipFill>
          <p:spPr>
            <a:xfrm>
              <a:off x="145744" y="1962164"/>
              <a:ext cx="3428730" cy="1647572"/>
            </a:xfrm>
            <a:prstGeom prst="rect">
              <a:avLst/>
            </a:prstGeom>
            <a:effectLst/>
          </p:spPr>
        </p:pic>
        <p:pic>
          <p:nvPicPr>
            <p:cNvPr id="16" name="Picture 15">
              <a:extLst>
                <a:ext uri="{FF2B5EF4-FFF2-40B4-BE49-F238E27FC236}">
                  <a16:creationId xmlns:a16="http://schemas.microsoft.com/office/drawing/2014/main" id="{7CFE6BA6-2C29-6F4D-A6B1-C350821DA7F1}"/>
                </a:ext>
              </a:extLst>
            </p:cNvPr>
            <p:cNvPicPr>
              <a:picLocks noChangeAspect="1"/>
            </p:cNvPicPr>
            <p:nvPr/>
          </p:nvPicPr>
          <p:blipFill>
            <a:blip r:embed="rId8"/>
            <a:stretch>
              <a:fillRect/>
            </a:stretch>
          </p:blipFill>
          <p:spPr>
            <a:xfrm>
              <a:off x="1226154" y="1542762"/>
              <a:ext cx="871355" cy="1089193"/>
            </a:xfrm>
            <a:prstGeom prst="rect">
              <a:avLst/>
            </a:prstGeom>
          </p:spPr>
        </p:pic>
      </p:grpSp>
      <p:grpSp>
        <p:nvGrpSpPr>
          <p:cNvPr id="19" name="Group 18">
            <a:extLst>
              <a:ext uri="{FF2B5EF4-FFF2-40B4-BE49-F238E27FC236}">
                <a16:creationId xmlns:a16="http://schemas.microsoft.com/office/drawing/2014/main" id="{3AFA1810-3F3E-374B-B315-A6DE2272C930}"/>
              </a:ext>
            </a:extLst>
          </p:cNvPr>
          <p:cNvGrpSpPr/>
          <p:nvPr/>
        </p:nvGrpSpPr>
        <p:grpSpPr>
          <a:xfrm>
            <a:off x="7928831" y="2191773"/>
            <a:ext cx="4178707" cy="1135738"/>
            <a:chOff x="7928831" y="2191773"/>
            <a:chExt cx="4178707" cy="1135738"/>
          </a:xfrm>
          <a:effectLst>
            <a:outerShdw blurRad="63500" sx="102000" sy="102000" algn="ctr" rotWithShape="0">
              <a:prstClr val="black">
                <a:alpha val="40000"/>
              </a:prstClr>
            </a:outerShdw>
          </a:effectLst>
        </p:grpSpPr>
        <p:pic>
          <p:nvPicPr>
            <p:cNvPr id="17" name="Picture 16">
              <a:extLst>
                <a:ext uri="{FF2B5EF4-FFF2-40B4-BE49-F238E27FC236}">
                  <a16:creationId xmlns:a16="http://schemas.microsoft.com/office/drawing/2014/main" id="{36462E8C-555D-1F46-8FB5-117D5CB470A8}"/>
                </a:ext>
              </a:extLst>
            </p:cNvPr>
            <p:cNvPicPr>
              <a:picLocks noChangeAspect="1"/>
            </p:cNvPicPr>
            <p:nvPr/>
          </p:nvPicPr>
          <p:blipFill rotWithShape="1">
            <a:blip r:embed="rId9"/>
            <a:srcRect l="10025" t="97377" r="8083" b="78"/>
            <a:stretch/>
          </p:blipFill>
          <p:spPr>
            <a:xfrm>
              <a:off x="7928831" y="3226338"/>
              <a:ext cx="4149725" cy="101173"/>
            </a:xfrm>
            <a:prstGeom prst="rect">
              <a:avLst/>
            </a:prstGeom>
          </p:spPr>
        </p:pic>
        <p:pic>
          <p:nvPicPr>
            <p:cNvPr id="18" name="Picture 17">
              <a:extLst>
                <a:ext uri="{FF2B5EF4-FFF2-40B4-BE49-F238E27FC236}">
                  <a16:creationId xmlns:a16="http://schemas.microsoft.com/office/drawing/2014/main" id="{CB0271BA-9103-FE43-BFBB-29A8CB65849E}"/>
                </a:ext>
              </a:extLst>
            </p:cNvPr>
            <p:cNvPicPr>
              <a:picLocks noChangeAspect="1"/>
            </p:cNvPicPr>
            <p:nvPr/>
          </p:nvPicPr>
          <p:blipFill rotWithShape="1">
            <a:blip r:embed="rId9"/>
            <a:srcRect r="48369" b="74011"/>
            <a:stretch/>
          </p:blipFill>
          <p:spPr>
            <a:xfrm>
              <a:off x="9491230" y="2191773"/>
              <a:ext cx="2616308" cy="1033113"/>
            </a:xfrm>
            <a:prstGeom prst="rect">
              <a:avLst/>
            </a:prstGeom>
          </p:spPr>
        </p:pic>
      </p:grpSp>
    </p:spTree>
    <p:extLst>
      <p:ext uri="{BB962C8B-B14F-4D97-AF65-F5344CB8AC3E}">
        <p14:creationId xmlns:p14="http://schemas.microsoft.com/office/powerpoint/2010/main" val="226211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Downstream analyses</a:t>
            </a:r>
          </a:p>
        </p:txBody>
      </p:sp>
      <p:pic>
        <p:nvPicPr>
          <p:cNvPr id="3" name="Picture 2"/>
          <p:cNvPicPr>
            <a:picLocks noChangeAspect="1"/>
          </p:cNvPicPr>
          <p:nvPr/>
        </p:nvPicPr>
        <p:blipFill>
          <a:blip r:embed="rId2" cstate="print"/>
          <a:stretch>
            <a:fillRect/>
          </a:stretch>
        </p:blipFill>
        <p:spPr>
          <a:xfrm>
            <a:off x="3848100" y="981456"/>
            <a:ext cx="4495800" cy="1272742"/>
          </a:xfrm>
          <a:prstGeom prst="rect">
            <a:avLst/>
          </a:prstGeom>
        </p:spPr>
      </p:pic>
      <p:pic>
        <p:nvPicPr>
          <p:cNvPr id="5" name="Picture 6"/>
          <p:cNvPicPr>
            <a:picLocks noChangeAspect="1" noChangeArrowheads="1"/>
          </p:cNvPicPr>
          <p:nvPr/>
        </p:nvPicPr>
        <p:blipFill>
          <a:blip r:embed="rId3" cstate="print"/>
          <a:srcRect/>
          <a:stretch>
            <a:fillRect/>
          </a:stretch>
        </p:blipFill>
        <p:spPr bwMode="auto">
          <a:xfrm>
            <a:off x="6616750" y="2514600"/>
            <a:ext cx="2679650" cy="4197096"/>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3048001" y="2508504"/>
            <a:ext cx="2725267" cy="4197096"/>
          </a:xfrm>
          <a:prstGeom prst="rect">
            <a:avLst/>
          </a:prstGeom>
          <a:noFill/>
          <a:ln w="9525">
            <a:noFill/>
            <a:miter lim="800000"/>
            <a:headEnd/>
            <a:tailEnd/>
          </a:ln>
        </p:spPr>
      </p:pic>
    </p:spTree>
    <p:extLst>
      <p:ext uri="{BB962C8B-B14F-4D97-AF65-F5344CB8AC3E}">
        <p14:creationId xmlns:p14="http://schemas.microsoft.com/office/powerpoint/2010/main" val="1174927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Microbiome downstream analyses: statistical association testing</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22</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6853"/>
          <a:stretch/>
        </p:blipFill>
        <p:spPr>
          <a:xfrm>
            <a:off x="1524000" y="1037609"/>
            <a:ext cx="4475714" cy="4103008"/>
          </a:xfrm>
          <a:prstGeom prst="rect">
            <a:avLst/>
          </a:prstGeom>
          <a:solidFill>
            <a:schemeClr val="tx1"/>
          </a:solidFill>
        </p:spPr>
      </p:pic>
      <p:pic>
        <p:nvPicPr>
          <p:cNvPr id="8" name="Picture 7"/>
          <p:cNvPicPr>
            <a:picLocks noChangeAspect="1"/>
          </p:cNvPicPr>
          <p:nvPr/>
        </p:nvPicPr>
        <p:blipFill>
          <a:blip r:embed="rId3" cstate="print"/>
          <a:stretch>
            <a:fillRect/>
          </a:stretch>
        </p:blipFill>
        <p:spPr>
          <a:xfrm>
            <a:off x="6629401" y="1021080"/>
            <a:ext cx="3872089" cy="2743200"/>
          </a:xfrm>
          <a:prstGeom prst="rect">
            <a:avLst/>
          </a:prstGeom>
        </p:spPr>
      </p:pic>
      <p:pic>
        <p:nvPicPr>
          <p:cNvPr id="9" name="Picture 8"/>
          <p:cNvPicPr>
            <a:picLocks noChangeAspect="1"/>
          </p:cNvPicPr>
          <p:nvPr/>
        </p:nvPicPr>
        <p:blipFill>
          <a:blip r:embed="rId4" cstate="print"/>
          <a:stretch>
            <a:fillRect/>
          </a:stretch>
        </p:blipFill>
        <p:spPr>
          <a:xfrm>
            <a:off x="6629401" y="3840480"/>
            <a:ext cx="3872089" cy="2743200"/>
          </a:xfrm>
          <a:prstGeom prst="rect">
            <a:avLst/>
          </a:prstGeom>
        </p:spPr>
      </p:pic>
      <p:pic>
        <p:nvPicPr>
          <p:cNvPr id="10" name="Picture 9" descr="Blautia_25824_7.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444" y="5288280"/>
            <a:ext cx="1371600" cy="1371600"/>
          </a:xfrm>
          <a:prstGeom prst="rect">
            <a:avLst/>
          </a:prstGeom>
          <a:effectLst>
            <a:outerShdw blurRad="50800" dist="38100" dir="16200000" algn="tl" rotWithShape="0">
              <a:srgbClr val="000000">
                <a:alpha val="43000"/>
              </a:srgbClr>
            </a:outerShdw>
          </a:effectLst>
        </p:spPr>
      </p:pic>
      <p:pic>
        <p:nvPicPr>
          <p:cNvPr id="11" name="Picture 10" descr="genetics.png"/>
          <p:cNvPicPr>
            <a:picLocks noChangeAspect="1"/>
          </p:cNvPicPr>
          <p:nvPr/>
        </p:nvPicPr>
        <p:blipFill rotWithShape="1">
          <a:blip r:embed="rId6" cstate="print">
            <a:extLst>
              <a:ext uri="{28A0092B-C50C-407E-A947-70E740481C1C}">
                <a14:useLocalDpi xmlns:a14="http://schemas.microsoft.com/office/drawing/2010/main" val="0"/>
              </a:ext>
            </a:extLst>
          </a:blip>
          <a:srcRect r="50278"/>
          <a:stretch/>
        </p:blipFill>
        <p:spPr>
          <a:xfrm>
            <a:off x="1828800" y="4678680"/>
            <a:ext cx="1981200" cy="1981200"/>
          </a:xfrm>
          <a:prstGeom prst="rect">
            <a:avLst/>
          </a:prstGeom>
          <a:solidFill>
            <a:schemeClr val="bg1"/>
          </a:solidFill>
          <a:effectLst>
            <a:outerShdw blurRad="50800" dist="38100" dir="16200000" algn="tl" rotWithShape="0">
              <a:srgbClr val="000000">
                <a:alpha val="43000"/>
              </a:srgbClr>
            </a:outerShdw>
          </a:effectLst>
        </p:spPr>
      </p:pic>
      <p:sp>
        <p:nvSpPr>
          <p:cNvPr id="12" name="Freeform 11"/>
          <p:cNvSpPr/>
          <p:nvPr/>
        </p:nvSpPr>
        <p:spPr>
          <a:xfrm>
            <a:off x="1524585" y="1014738"/>
            <a:ext cx="932554" cy="1129989"/>
          </a:xfrm>
          <a:custGeom>
            <a:avLst/>
            <a:gdLst>
              <a:gd name="connsiteX0" fmla="*/ 21404 w 1084473"/>
              <a:gd name="connsiteY0" fmla="*/ 0 h 1241396"/>
              <a:gd name="connsiteX1" fmla="*/ 214040 w 1084473"/>
              <a:gd name="connsiteY1" fmla="*/ 21404 h 1241396"/>
              <a:gd name="connsiteX2" fmla="*/ 399542 w 1084473"/>
              <a:gd name="connsiteY2" fmla="*/ 535085 h 1241396"/>
              <a:gd name="connsiteX3" fmla="*/ 1084473 w 1084473"/>
              <a:gd name="connsiteY3" fmla="*/ 527950 h 1241396"/>
              <a:gd name="connsiteX4" fmla="*/ 1077338 w 1084473"/>
              <a:gd name="connsiteY4" fmla="*/ 1219993 h 1241396"/>
              <a:gd name="connsiteX5" fmla="*/ 0 w 1084473"/>
              <a:gd name="connsiteY5" fmla="*/ 1241396 h 1241396"/>
              <a:gd name="connsiteX0" fmla="*/ 21404 w 1084473"/>
              <a:gd name="connsiteY0" fmla="*/ 0 h 1241396"/>
              <a:gd name="connsiteX1" fmla="*/ 214040 w 1084473"/>
              <a:gd name="connsiteY1" fmla="*/ 21404 h 1241396"/>
              <a:gd name="connsiteX2" fmla="*/ 399542 w 1084473"/>
              <a:gd name="connsiteY2" fmla="*/ 405111 h 1241396"/>
              <a:gd name="connsiteX3" fmla="*/ 1084473 w 1084473"/>
              <a:gd name="connsiteY3" fmla="*/ 527950 h 1241396"/>
              <a:gd name="connsiteX4" fmla="*/ 1077338 w 1084473"/>
              <a:gd name="connsiteY4" fmla="*/ 1219993 h 1241396"/>
              <a:gd name="connsiteX5" fmla="*/ 0 w 1084473"/>
              <a:gd name="connsiteY5" fmla="*/ 1241396 h 1241396"/>
              <a:gd name="connsiteX0" fmla="*/ 21404 w 1077350"/>
              <a:gd name="connsiteY0" fmla="*/ 0 h 1241396"/>
              <a:gd name="connsiteX1" fmla="*/ 214040 w 1077350"/>
              <a:gd name="connsiteY1" fmla="*/ 21404 h 1241396"/>
              <a:gd name="connsiteX2" fmla="*/ 399542 w 1077350"/>
              <a:gd name="connsiteY2" fmla="*/ 405111 h 1241396"/>
              <a:gd name="connsiteX3" fmla="*/ 753972 w 1077350"/>
              <a:gd name="connsiteY3" fmla="*/ 394262 h 1241396"/>
              <a:gd name="connsiteX4" fmla="*/ 1077338 w 1077350"/>
              <a:gd name="connsiteY4" fmla="*/ 1219993 h 1241396"/>
              <a:gd name="connsiteX5" fmla="*/ 0 w 1077350"/>
              <a:gd name="connsiteY5" fmla="*/ 1241396 h 1241396"/>
              <a:gd name="connsiteX0" fmla="*/ 21404 w 1077356"/>
              <a:gd name="connsiteY0" fmla="*/ 0 h 1241396"/>
              <a:gd name="connsiteX1" fmla="*/ 214040 w 1077356"/>
              <a:gd name="connsiteY1" fmla="*/ 21404 h 1241396"/>
              <a:gd name="connsiteX2" fmla="*/ 399542 w 1077356"/>
              <a:gd name="connsiteY2" fmla="*/ 405111 h 1241396"/>
              <a:gd name="connsiteX3" fmla="*/ 854236 w 1077356"/>
              <a:gd name="connsiteY3" fmla="*/ 461105 h 1241396"/>
              <a:gd name="connsiteX4" fmla="*/ 1077338 w 1077356"/>
              <a:gd name="connsiteY4" fmla="*/ 1219993 h 1241396"/>
              <a:gd name="connsiteX5" fmla="*/ 0 w 1077356"/>
              <a:gd name="connsiteY5" fmla="*/ 1241396 h 1241396"/>
              <a:gd name="connsiteX0" fmla="*/ 21404 w 1006808"/>
              <a:gd name="connsiteY0" fmla="*/ 0 h 1241396"/>
              <a:gd name="connsiteX1" fmla="*/ 214040 w 1006808"/>
              <a:gd name="connsiteY1" fmla="*/ 21404 h 1241396"/>
              <a:gd name="connsiteX2" fmla="*/ 399542 w 1006808"/>
              <a:gd name="connsiteY2" fmla="*/ 405111 h 1241396"/>
              <a:gd name="connsiteX3" fmla="*/ 854236 w 1006808"/>
              <a:gd name="connsiteY3" fmla="*/ 461105 h 1241396"/>
              <a:gd name="connsiteX4" fmla="*/ 1006782 w 1006808"/>
              <a:gd name="connsiteY4" fmla="*/ 1034316 h 1241396"/>
              <a:gd name="connsiteX5" fmla="*/ 0 w 1006808"/>
              <a:gd name="connsiteY5" fmla="*/ 1241396 h 1241396"/>
              <a:gd name="connsiteX0" fmla="*/ 21404 w 947408"/>
              <a:gd name="connsiteY0" fmla="*/ 0 h 1241396"/>
              <a:gd name="connsiteX1" fmla="*/ 214040 w 947408"/>
              <a:gd name="connsiteY1" fmla="*/ 21404 h 1241396"/>
              <a:gd name="connsiteX2" fmla="*/ 399542 w 947408"/>
              <a:gd name="connsiteY2" fmla="*/ 405111 h 1241396"/>
              <a:gd name="connsiteX3" fmla="*/ 854236 w 947408"/>
              <a:gd name="connsiteY3" fmla="*/ 461105 h 1241396"/>
              <a:gd name="connsiteX4" fmla="*/ 947366 w 947408"/>
              <a:gd name="connsiteY4" fmla="*/ 1127155 h 1241396"/>
              <a:gd name="connsiteX5" fmla="*/ 0 w 947408"/>
              <a:gd name="connsiteY5" fmla="*/ 1241396 h 1241396"/>
              <a:gd name="connsiteX0" fmla="*/ 0 w 926004"/>
              <a:gd name="connsiteY0" fmla="*/ 0 h 1127155"/>
              <a:gd name="connsiteX1" fmla="*/ 192636 w 926004"/>
              <a:gd name="connsiteY1" fmla="*/ 21404 h 1127155"/>
              <a:gd name="connsiteX2" fmla="*/ 378138 w 926004"/>
              <a:gd name="connsiteY2" fmla="*/ 405111 h 1127155"/>
              <a:gd name="connsiteX3" fmla="*/ 832832 w 926004"/>
              <a:gd name="connsiteY3" fmla="*/ 461105 h 1127155"/>
              <a:gd name="connsiteX4" fmla="*/ 925962 w 926004"/>
              <a:gd name="connsiteY4" fmla="*/ 1127155 h 1127155"/>
              <a:gd name="connsiteX5" fmla="*/ 45439 w 926004"/>
              <a:gd name="connsiteY5" fmla="*/ 1066859 h 1127155"/>
              <a:gd name="connsiteX0" fmla="*/ 6550 w 932554"/>
              <a:gd name="connsiteY0" fmla="*/ 0 h 1129989"/>
              <a:gd name="connsiteX1" fmla="*/ 199186 w 932554"/>
              <a:gd name="connsiteY1" fmla="*/ 21404 h 1129989"/>
              <a:gd name="connsiteX2" fmla="*/ 384688 w 932554"/>
              <a:gd name="connsiteY2" fmla="*/ 405111 h 1129989"/>
              <a:gd name="connsiteX3" fmla="*/ 839382 w 932554"/>
              <a:gd name="connsiteY3" fmla="*/ 461105 h 1129989"/>
              <a:gd name="connsiteX4" fmla="*/ 932512 w 932554"/>
              <a:gd name="connsiteY4" fmla="*/ 1127155 h 1129989"/>
              <a:gd name="connsiteX5" fmla="*/ 0 w 932554"/>
              <a:gd name="connsiteY5" fmla="*/ 1129989 h 112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554" h="1129989">
                <a:moveTo>
                  <a:pt x="6550" y="0"/>
                </a:moveTo>
                <a:lnTo>
                  <a:pt x="199186" y="21404"/>
                </a:lnTo>
                <a:lnTo>
                  <a:pt x="384688" y="405111"/>
                </a:lnTo>
                <a:lnTo>
                  <a:pt x="839382" y="461105"/>
                </a:lnTo>
                <a:cubicBezTo>
                  <a:pt x="837004" y="691786"/>
                  <a:pt x="934890" y="896474"/>
                  <a:pt x="932512" y="1127155"/>
                </a:cubicBezTo>
                <a:lnTo>
                  <a:pt x="0" y="1129989"/>
                </a:lnTo>
              </a:path>
            </a:pathLst>
          </a:custGeom>
          <a:solidFill>
            <a:schemeClr val="tx1"/>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Tree>
    <p:extLst>
      <p:ext uri="{BB962C8B-B14F-4D97-AF65-F5344CB8AC3E}">
        <p14:creationId xmlns:p14="http://schemas.microsoft.com/office/powerpoint/2010/main" val="163960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225296" y="841248"/>
            <a:ext cx="10003536" cy="6012747"/>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sz="4000" dirty="0"/>
              <a:t>Gaussian process models of microbial community dynamics</a:t>
            </a:r>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23</a:t>
            </a:fld>
            <a:endParaRPr lang="en-US">
              <a:solidFill>
                <a:srgbClr val="FFFFFF"/>
              </a:solidFill>
            </a:endParaRPr>
          </a:p>
        </p:txBody>
      </p:sp>
      <p:pic>
        <p:nvPicPr>
          <p:cNvPr id="5"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5049" r="4281" b="74434"/>
          <a:stretch/>
        </p:blipFill>
        <p:spPr>
          <a:xfrm>
            <a:off x="2584176" y="3477347"/>
            <a:ext cx="1908313" cy="1060173"/>
          </a:xfrm>
          <a:prstGeom prst="rect">
            <a:avLst/>
          </a:prstGeom>
        </p:spPr>
      </p:pic>
      <p:pic>
        <p:nvPicPr>
          <p:cNvPr id="6"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29541" r="4281" b="49429"/>
          <a:stretch/>
        </p:blipFill>
        <p:spPr>
          <a:xfrm>
            <a:off x="4909932" y="1696679"/>
            <a:ext cx="1908313" cy="1086678"/>
          </a:xfrm>
          <a:prstGeom prst="rect">
            <a:avLst/>
          </a:prstGeom>
        </p:spPr>
      </p:pic>
      <p:pic>
        <p:nvPicPr>
          <p:cNvPr id="7"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54546" r="4281" b="24937"/>
          <a:stretch/>
        </p:blipFill>
        <p:spPr>
          <a:xfrm>
            <a:off x="7311888" y="3455905"/>
            <a:ext cx="1908313" cy="1060175"/>
          </a:xfrm>
          <a:prstGeom prst="rect">
            <a:avLst/>
          </a:prstGeom>
        </p:spPr>
      </p:pic>
      <p:pic>
        <p:nvPicPr>
          <p:cNvPr id="8" name="Simplex"/>
          <p:cNvPicPr>
            <a:picLocks noChangeAspect="1"/>
          </p:cNvPicPr>
          <p:nvPr/>
        </p:nvPicPr>
        <p:blipFill rotWithShape="1">
          <a:blip r:embed="rId2" cstate="print">
            <a:extLst>
              <a:ext uri="{28A0092B-C50C-407E-A947-70E740481C1C}">
                <a14:useLocalDpi xmlns:a14="http://schemas.microsoft.com/office/drawing/2010/main" val="0"/>
              </a:ext>
            </a:extLst>
          </a:blip>
          <a:srcRect l="74826" t="79166" r="4281"/>
          <a:stretch/>
        </p:blipFill>
        <p:spPr>
          <a:xfrm>
            <a:off x="4948032" y="3447717"/>
            <a:ext cx="1908313" cy="1076550"/>
          </a:xfrm>
          <a:prstGeom prst="rect">
            <a:avLst/>
          </a:prstGeom>
        </p:spPr>
      </p:pic>
      <p:sp>
        <p:nvSpPr>
          <p:cNvPr id="9" name="TextBox 8"/>
          <p:cNvSpPr txBox="1"/>
          <p:nvPr/>
        </p:nvSpPr>
        <p:spPr>
          <a:xfrm rot="16200000">
            <a:off x="4122805" y="1978407"/>
            <a:ext cx="1127233" cy="523220"/>
          </a:xfrm>
          <a:prstGeom prst="rect">
            <a:avLst/>
          </a:prstGeom>
          <a:noFill/>
        </p:spPr>
        <p:txBody>
          <a:bodyPr wrap="none" rtlCol="0">
            <a:spAutoFit/>
          </a:bodyPr>
          <a:lstStyle/>
          <a:p>
            <a:pPr algn="ctr"/>
            <a:r>
              <a:rPr lang="en-US" sz="1400" b="1" dirty="0">
                <a:solidFill>
                  <a:srgbClr val="FFFFFF"/>
                </a:solidFill>
                <a:latin typeface="Arial"/>
                <a:ea typeface="ＭＳ Ｐゴシック"/>
              </a:rPr>
              <a:t>Feature</a:t>
            </a:r>
            <a:br>
              <a:rPr lang="en-US" sz="1400" b="1" dirty="0">
                <a:solidFill>
                  <a:srgbClr val="FFFFFF"/>
                </a:solidFill>
                <a:latin typeface="Arial"/>
                <a:ea typeface="ＭＳ Ｐゴシック"/>
              </a:rPr>
            </a:br>
            <a:r>
              <a:rPr lang="en-US" sz="1400" b="1" dirty="0">
                <a:solidFill>
                  <a:srgbClr val="FFFFFF"/>
                </a:solidFill>
                <a:latin typeface="Arial"/>
                <a:ea typeface="ＭＳ Ｐゴシック"/>
              </a:rPr>
              <a:t>abundance</a:t>
            </a:r>
          </a:p>
        </p:txBody>
      </p:sp>
      <p:sp>
        <p:nvSpPr>
          <p:cNvPr id="10" name="TextBox 9"/>
          <p:cNvSpPr txBox="1"/>
          <p:nvPr/>
        </p:nvSpPr>
        <p:spPr>
          <a:xfrm>
            <a:off x="5449551" y="2746915"/>
            <a:ext cx="829073" cy="307777"/>
          </a:xfrm>
          <a:prstGeom prst="rect">
            <a:avLst/>
          </a:prstGeom>
          <a:noFill/>
        </p:spPr>
        <p:txBody>
          <a:bodyPr wrap="none" rtlCol="0">
            <a:spAutoFit/>
          </a:bodyPr>
          <a:lstStyle/>
          <a:p>
            <a:pPr algn="ctr"/>
            <a:r>
              <a:rPr lang="en-US" sz="1400" b="1" dirty="0">
                <a:solidFill>
                  <a:srgbClr val="FFFFFF"/>
                </a:solidFill>
                <a:latin typeface="Arial"/>
                <a:ea typeface="ＭＳ Ｐゴシック"/>
              </a:rPr>
              <a:t>Time →</a:t>
            </a:r>
          </a:p>
        </p:txBody>
      </p:sp>
      <p:pic>
        <p:nvPicPr>
          <p:cNvPr id="11" name="Picture 10"/>
          <p:cNvPicPr>
            <a:picLocks noChangeAspect="1"/>
          </p:cNvPicPr>
          <p:nvPr/>
        </p:nvPicPr>
        <p:blipFill>
          <a:blip r:embed="rId3"/>
          <a:stretch>
            <a:fillRect/>
          </a:stretch>
        </p:blipFill>
        <p:spPr>
          <a:xfrm>
            <a:off x="4728398" y="4692001"/>
            <a:ext cx="2347578" cy="1921171"/>
          </a:xfrm>
          <a:prstGeom prst="rect">
            <a:avLst/>
          </a:prstGeom>
        </p:spPr>
      </p:pic>
      <p:sp>
        <p:nvSpPr>
          <p:cNvPr id="12" name="TextBox 11"/>
          <p:cNvSpPr txBox="1"/>
          <p:nvPr/>
        </p:nvSpPr>
        <p:spPr>
          <a:xfrm>
            <a:off x="4885490" y="6550224"/>
            <a:ext cx="2013693" cy="307777"/>
          </a:xfrm>
          <a:prstGeom prst="rect">
            <a:avLst/>
          </a:prstGeom>
          <a:noFill/>
        </p:spPr>
        <p:txBody>
          <a:bodyPr wrap="none" rtlCol="0">
            <a:spAutoFit/>
          </a:bodyPr>
          <a:lstStyle/>
          <a:p>
            <a:pPr algn="ctr"/>
            <a:r>
              <a:rPr lang="en-US" sz="1400" b="1" dirty="0" err="1">
                <a:solidFill>
                  <a:srgbClr val="FFFFFF"/>
                </a:solidFill>
                <a:latin typeface="Arial"/>
                <a:ea typeface="ＭＳ Ｐゴシック"/>
              </a:rPr>
              <a:t>gaussianprocess.org</a:t>
            </a:r>
            <a:endParaRPr lang="en-US" sz="1400" b="1" dirty="0">
              <a:solidFill>
                <a:srgbClr val="FFFFFF"/>
              </a:solidFill>
              <a:latin typeface="Arial"/>
              <a:ea typeface="ＭＳ Ｐゴシック"/>
            </a:endParaRPr>
          </a:p>
        </p:txBody>
      </p:sp>
      <p:sp>
        <p:nvSpPr>
          <p:cNvPr id="13" name="TextBox 12"/>
          <p:cNvSpPr txBox="1"/>
          <p:nvPr/>
        </p:nvSpPr>
        <p:spPr>
          <a:xfrm>
            <a:off x="4531068" y="3745822"/>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p>
        </p:txBody>
      </p:sp>
      <p:sp>
        <p:nvSpPr>
          <p:cNvPr id="14" name="TextBox 13"/>
          <p:cNvSpPr txBox="1"/>
          <p:nvPr/>
        </p:nvSpPr>
        <p:spPr>
          <a:xfrm>
            <a:off x="6885273" y="3745822"/>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p>
        </p:txBody>
      </p:sp>
      <p:sp>
        <p:nvSpPr>
          <p:cNvPr id="15" name="TextBox 14"/>
          <p:cNvSpPr txBox="1"/>
          <p:nvPr/>
        </p:nvSpPr>
        <p:spPr>
          <a:xfrm>
            <a:off x="9202459" y="3745822"/>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p>
        </p:txBody>
      </p:sp>
      <p:sp>
        <p:nvSpPr>
          <p:cNvPr id="16" name="TextBox 15"/>
          <p:cNvSpPr txBox="1"/>
          <p:nvPr/>
        </p:nvSpPr>
        <p:spPr>
          <a:xfrm>
            <a:off x="9558364" y="3724381"/>
            <a:ext cx="995337" cy="523220"/>
          </a:xfrm>
          <a:prstGeom prst="rect">
            <a:avLst/>
          </a:prstGeom>
          <a:noFill/>
        </p:spPr>
        <p:txBody>
          <a:bodyPr wrap="none" rtlCol="0">
            <a:spAutoFit/>
          </a:bodyPr>
          <a:lstStyle/>
          <a:p>
            <a:pPr algn="ctr"/>
            <a:r>
              <a:rPr lang="en-US" sz="1400" b="1" dirty="0">
                <a:solidFill>
                  <a:srgbClr val="FFFFFF"/>
                </a:solidFill>
                <a:latin typeface="Arial"/>
                <a:ea typeface="ＭＳ Ｐゴシック"/>
              </a:rPr>
              <a:t>Technical</a:t>
            </a:r>
            <a:br>
              <a:rPr lang="en-US" sz="1400" b="1" dirty="0">
                <a:solidFill>
                  <a:srgbClr val="FFFFFF"/>
                </a:solidFill>
                <a:latin typeface="Arial"/>
                <a:ea typeface="ＭＳ Ｐゴシック"/>
              </a:rPr>
            </a:br>
            <a:r>
              <a:rPr lang="en-US" sz="1400" b="1" dirty="0">
                <a:solidFill>
                  <a:srgbClr val="FFFFFF"/>
                </a:solidFill>
                <a:latin typeface="Arial"/>
                <a:ea typeface="ＭＳ Ｐゴシック"/>
              </a:rPr>
              <a:t>noise</a:t>
            </a:r>
          </a:p>
        </p:txBody>
      </p:sp>
      <p:sp>
        <p:nvSpPr>
          <p:cNvPr id="17" name="TextBox 16"/>
          <p:cNvSpPr txBox="1"/>
          <p:nvPr/>
        </p:nvSpPr>
        <p:spPr>
          <a:xfrm>
            <a:off x="2118459" y="3750696"/>
            <a:ext cx="394660" cy="523220"/>
          </a:xfrm>
          <a:prstGeom prst="rect">
            <a:avLst/>
          </a:prstGeom>
          <a:noFill/>
        </p:spPr>
        <p:txBody>
          <a:bodyPr wrap="none" rtlCol="0">
            <a:spAutoFit/>
          </a:bodyPr>
          <a:lstStyle/>
          <a:p>
            <a:pPr algn="ctr"/>
            <a:r>
              <a:rPr lang="en-US" sz="2800" b="1" dirty="0">
                <a:solidFill>
                  <a:srgbClr val="FFFFFF"/>
                </a:solidFill>
                <a:latin typeface="Arial"/>
                <a:ea typeface="ＭＳ Ｐゴシック"/>
              </a:rPr>
              <a:t>=</a:t>
            </a:r>
          </a:p>
        </p:txBody>
      </p:sp>
      <p:sp>
        <p:nvSpPr>
          <p:cNvPr id="18" name="TextBox 17"/>
          <p:cNvSpPr txBox="1"/>
          <p:nvPr/>
        </p:nvSpPr>
        <p:spPr>
          <a:xfrm>
            <a:off x="2781300" y="3197424"/>
            <a:ext cx="1465466" cy="307777"/>
          </a:xfrm>
          <a:prstGeom prst="rect">
            <a:avLst/>
          </a:prstGeom>
          <a:noFill/>
        </p:spPr>
        <p:txBody>
          <a:bodyPr wrap="none" rtlCol="0">
            <a:spAutoFit/>
          </a:bodyPr>
          <a:lstStyle/>
          <a:p>
            <a:pPr algn="ctr"/>
            <a:r>
              <a:rPr lang="en-US" sz="1400" b="1">
                <a:solidFill>
                  <a:srgbClr val="FFFFFF"/>
                </a:solidFill>
                <a:latin typeface="Arial"/>
                <a:ea typeface="ＭＳ Ｐゴシック"/>
              </a:rPr>
              <a:t>Inter-individual</a:t>
            </a:r>
          </a:p>
        </p:txBody>
      </p:sp>
      <p:sp>
        <p:nvSpPr>
          <p:cNvPr id="19" name="TextBox 18"/>
          <p:cNvSpPr txBox="1"/>
          <p:nvPr/>
        </p:nvSpPr>
        <p:spPr>
          <a:xfrm>
            <a:off x="5257654" y="3193217"/>
            <a:ext cx="1295547" cy="307777"/>
          </a:xfrm>
          <a:prstGeom prst="rect">
            <a:avLst/>
          </a:prstGeom>
          <a:noFill/>
        </p:spPr>
        <p:txBody>
          <a:bodyPr wrap="none" rtlCol="0">
            <a:spAutoFit/>
          </a:bodyPr>
          <a:lstStyle/>
          <a:p>
            <a:pPr algn="ctr"/>
            <a:r>
              <a:rPr lang="en-US" sz="1400" b="1">
                <a:solidFill>
                  <a:srgbClr val="FFFFFF"/>
                </a:solidFill>
                <a:latin typeface="Arial"/>
                <a:ea typeface="ＭＳ Ｐゴシック"/>
              </a:rPr>
              <a:t>Time-varying</a:t>
            </a:r>
          </a:p>
        </p:txBody>
      </p:sp>
      <p:sp>
        <p:nvSpPr>
          <p:cNvPr id="20" name="TextBox 19"/>
          <p:cNvSpPr txBox="1"/>
          <p:nvPr/>
        </p:nvSpPr>
        <p:spPr>
          <a:xfrm>
            <a:off x="7467600" y="3211592"/>
            <a:ext cx="1555234" cy="307777"/>
          </a:xfrm>
          <a:prstGeom prst="rect">
            <a:avLst/>
          </a:prstGeom>
          <a:noFill/>
        </p:spPr>
        <p:txBody>
          <a:bodyPr wrap="none" rtlCol="0">
            <a:spAutoFit/>
          </a:bodyPr>
          <a:lstStyle/>
          <a:p>
            <a:pPr algn="ctr"/>
            <a:r>
              <a:rPr lang="en-US" sz="1400" b="1">
                <a:solidFill>
                  <a:srgbClr val="FFFFFF"/>
                </a:solidFill>
                <a:latin typeface="Arial"/>
                <a:ea typeface="ＭＳ Ｐゴシック"/>
              </a:rPr>
              <a:t>Biological noise</a:t>
            </a:r>
            <a:endParaRPr lang="en-US" sz="1400" b="1" dirty="0">
              <a:solidFill>
                <a:srgbClr val="FFFFFF"/>
              </a:solidFill>
              <a:latin typeface="Arial"/>
              <a:ea typeface="ＭＳ Ｐゴシック"/>
            </a:endParaRPr>
          </a:p>
        </p:txBody>
      </p:sp>
    </p:spTree>
    <p:extLst>
      <p:ext uri="{BB962C8B-B14F-4D97-AF65-F5344CB8AC3E}">
        <p14:creationId xmlns:p14="http://schemas.microsoft.com/office/powerpoint/2010/main" val="32374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469" y="3065663"/>
            <a:ext cx="2708010" cy="1868821"/>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8002" y="3734581"/>
            <a:ext cx="2708010" cy="1868821"/>
          </a:xfrm>
          <a:prstGeom prst="rect">
            <a:avLst/>
          </a:prstGeom>
        </p:spPr>
      </p:pic>
      <p:sp>
        <p:nvSpPr>
          <p:cNvPr id="2" name="Title 1"/>
          <p:cNvSpPr>
            <a:spLocks noGrp="1"/>
          </p:cNvSpPr>
          <p:nvPr>
            <p:ph type="title"/>
          </p:nvPr>
        </p:nvSpPr>
        <p:spPr/>
        <p:txBody>
          <a:bodyPr>
            <a:normAutofit/>
          </a:bodyPr>
          <a:lstStyle/>
          <a:p>
            <a:r>
              <a:rPr lang="en-US" sz="3600" dirty="0"/>
              <a:t>Gaussian process models of microbial community dynamics</a:t>
            </a:r>
          </a:p>
        </p:txBody>
      </p:sp>
      <p:cxnSp>
        <p:nvCxnSpPr>
          <p:cNvPr id="17" name="Straight Arrow Connector 16"/>
          <p:cNvCxnSpPr/>
          <p:nvPr/>
        </p:nvCxnSpPr>
        <p:spPr>
          <a:xfrm flipH="1">
            <a:off x="8544560" y="5564534"/>
            <a:ext cx="347440" cy="4705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559321" y="4811252"/>
            <a:ext cx="454961" cy="12393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6333745" y="1790276"/>
            <a:ext cx="3850569" cy="1868821"/>
            <a:chOff x="4809744" y="1790275"/>
            <a:chExt cx="3850569" cy="1868821"/>
          </a:xfrm>
        </p:grpSpPr>
        <p:cxnSp>
          <p:nvCxnSpPr>
            <p:cNvPr id="10" name="Straight Arrow Connector 9"/>
            <p:cNvCxnSpPr/>
            <p:nvPr/>
          </p:nvCxnSpPr>
          <p:spPr>
            <a:xfrm flipH="1" flipV="1">
              <a:off x="4809744" y="2279904"/>
              <a:ext cx="1142559" cy="1201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303" y="1790275"/>
              <a:ext cx="2708010" cy="1868821"/>
            </a:xfrm>
            <a:prstGeom prst="rect">
              <a:avLst/>
            </a:prstGeom>
          </p:spPr>
        </p:pic>
      </p:grpSp>
      <p:sp>
        <p:nvSpPr>
          <p:cNvPr id="18" name="TextBox 17"/>
          <p:cNvSpPr txBox="1"/>
          <p:nvPr/>
        </p:nvSpPr>
        <p:spPr>
          <a:xfrm>
            <a:off x="5141628" y="1790086"/>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Inter-individual</a:t>
            </a:r>
          </a:p>
        </p:txBody>
      </p:sp>
      <p:sp>
        <p:nvSpPr>
          <p:cNvPr id="19" name="TextBox 18"/>
          <p:cNvSpPr txBox="1"/>
          <p:nvPr/>
        </p:nvSpPr>
        <p:spPr>
          <a:xfrm>
            <a:off x="2921125"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Time-varying</a:t>
            </a:r>
          </a:p>
        </p:txBody>
      </p:sp>
      <p:sp>
        <p:nvSpPr>
          <p:cNvPr id="20" name="TextBox 19"/>
          <p:cNvSpPr txBox="1"/>
          <p:nvPr/>
        </p:nvSpPr>
        <p:spPr>
          <a:xfrm>
            <a:off x="7450216"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Biological noise</a:t>
            </a:r>
          </a:p>
        </p:txBody>
      </p:sp>
      <p:sp>
        <p:nvSpPr>
          <p:cNvPr id="26" name="Isosceles Triangle 25"/>
          <p:cNvSpPr/>
          <p:nvPr/>
        </p:nvSpPr>
        <p:spPr>
          <a:xfrm>
            <a:off x="4018664" y="2265680"/>
            <a:ext cx="4460872" cy="3862910"/>
          </a:xfrm>
          <a:prstGeom prst="triangl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6154381" y="2177571"/>
            <a:ext cx="182597" cy="1825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3947033" y="6039597"/>
            <a:ext cx="182597" cy="1825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8386602" y="6021905"/>
            <a:ext cx="182597" cy="182597"/>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221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1475232" y="1658006"/>
            <a:ext cx="9253729" cy="5245714"/>
          </a:xfrm>
          <a:prstGeom prst="rect">
            <a:avLst/>
          </a:prstGeom>
        </p:spPr>
      </p:pic>
      <p:sp>
        <p:nvSpPr>
          <p:cNvPr id="2" name="Title 1"/>
          <p:cNvSpPr>
            <a:spLocks noGrp="1"/>
          </p:cNvSpPr>
          <p:nvPr>
            <p:ph type="title"/>
          </p:nvPr>
        </p:nvSpPr>
        <p:spPr/>
        <p:txBody>
          <a:bodyPr>
            <a:normAutofit fontScale="90000"/>
          </a:bodyPr>
          <a:lstStyle/>
          <a:p>
            <a:r>
              <a:rPr lang="en-US" dirty="0"/>
              <a:t>Temporal dynamics of gut microbial membership</a:t>
            </a:r>
          </a:p>
        </p:txBody>
      </p:sp>
      <p:sp>
        <p:nvSpPr>
          <p:cNvPr id="4" name="TextBox 3"/>
          <p:cNvSpPr txBox="1"/>
          <p:nvPr/>
        </p:nvSpPr>
        <p:spPr>
          <a:xfrm>
            <a:off x="5141628" y="1790086"/>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Inter-individual</a:t>
            </a:r>
          </a:p>
        </p:txBody>
      </p:sp>
      <p:sp>
        <p:nvSpPr>
          <p:cNvPr id="5" name="TextBox 4"/>
          <p:cNvSpPr txBox="1"/>
          <p:nvPr/>
        </p:nvSpPr>
        <p:spPr>
          <a:xfrm>
            <a:off x="2921125"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Time-varying</a:t>
            </a:r>
          </a:p>
        </p:txBody>
      </p:sp>
      <p:sp>
        <p:nvSpPr>
          <p:cNvPr id="6" name="TextBox 5"/>
          <p:cNvSpPr txBox="1"/>
          <p:nvPr/>
        </p:nvSpPr>
        <p:spPr>
          <a:xfrm>
            <a:off x="7450216" y="6142611"/>
            <a:ext cx="2134118" cy="400110"/>
          </a:xfrm>
          <a:prstGeom prst="rect">
            <a:avLst/>
          </a:prstGeom>
          <a:solidFill>
            <a:schemeClr val="bg1"/>
          </a:solidFill>
        </p:spPr>
        <p:txBody>
          <a:bodyPr wrap="square" rtlCol="0">
            <a:spAutoFit/>
          </a:bodyPr>
          <a:lstStyle/>
          <a:p>
            <a:pPr algn="ctr"/>
            <a:r>
              <a:rPr lang="en-US" sz="2000" dirty="0">
                <a:solidFill>
                  <a:prstClr val="black"/>
                </a:solidFill>
                <a:latin typeface="Calibri" panose="020F0502020204030204"/>
                <a:ea typeface=""/>
              </a:rPr>
              <a:t>Biological noise</a:t>
            </a:r>
          </a:p>
        </p:txBody>
      </p:sp>
      <p:sp>
        <p:nvSpPr>
          <p:cNvPr id="7" name="TextBox 6"/>
          <p:cNvSpPr txBox="1"/>
          <p:nvPr/>
        </p:nvSpPr>
        <p:spPr>
          <a:xfrm>
            <a:off x="7722173" y="1809187"/>
            <a:ext cx="2537718" cy="400110"/>
          </a:xfrm>
          <a:prstGeom prst="rect">
            <a:avLst/>
          </a:prstGeom>
          <a:solidFill>
            <a:schemeClr val="bg1"/>
          </a:solidFill>
          <a:ln>
            <a:solidFill>
              <a:srgbClr val="C00000"/>
            </a:solidFill>
          </a:ln>
        </p:spPr>
        <p:txBody>
          <a:bodyPr wrap="square" rtlCol="0">
            <a:spAutoFit/>
          </a:bodyPr>
          <a:lstStyle/>
          <a:p>
            <a:pPr algn="ctr"/>
            <a:r>
              <a:rPr lang="en-US" sz="2000" dirty="0">
                <a:solidFill>
                  <a:prstClr val="black"/>
                </a:solidFill>
                <a:latin typeface="Calibri" panose="020F0502020204030204"/>
                <a:ea typeface=""/>
              </a:rPr>
              <a:t>Larger = more certain</a:t>
            </a:r>
          </a:p>
        </p:txBody>
      </p:sp>
    </p:spTree>
    <p:extLst>
      <p:ext uri="{BB962C8B-B14F-4D97-AF65-F5344CB8AC3E}">
        <p14:creationId xmlns:p14="http://schemas.microsoft.com/office/powerpoint/2010/main" val="9586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rotWithShape="1">
          <a:blip r:embed="rId2" cstate="print"/>
          <a:srcRect b="4297"/>
          <a:stretch/>
        </p:blipFill>
        <p:spPr>
          <a:xfrm>
            <a:off x="3124200" y="1143000"/>
            <a:ext cx="2895600" cy="1984760"/>
          </a:xfrm>
          <a:prstGeom prst="rect">
            <a:avLst/>
          </a:prstGeom>
        </p:spPr>
      </p:pic>
      <p:sp>
        <p:nvSpPr>
          <p:cNvPr id="2" name="Title 1"/>
          <p:cNvSpPr>
            <a:spLocks noGrp="1"/>
          </p:cNvSpPr>
          <p:nvPr>
            <p:ph type="title"/>
          </p:nvPr>
        </p:nvSpPr>
        <p:spPr/>
        <p:txBody>
          <a:bodyPr>
            <a:normAutofit fontScale="90000"/>
          </a:bodyPr>
          <a:lstStyle/>
          <a:p>
            <a:r>
              <a:rPr lang="en-US" sz="3200" dirty="0"/>
              <a:t>Microbiome downstream analyses: interaction network reconstruction</a:t>
            </a:r>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rgbClr val="FFFFFF"/>
                </a:solidFill>
              </a:rPr>
              <a:pPr/>
              <a:t>26</a:t>
            </a:fld>
            <a:endParaRPr lang="en-US">
              <a:solidFill>
                <a:srgbClr val="FFFFFF"/>
              </a:solidFill>
            </a:endParaRPr>
          </a:p>
        </p:txBody>
      </p:sp>
      <p:grpSp>
        <p:nvGrpSpPr>
          <p:cNvPr id="3" name="Group 55"/>
          <p:cNvGrpSpPr/>
          <p:nvPr/>
        </p:nvGrpSpPr>
        <p:grpSpPr>
          <a:xfrm>
            <a:off x="1524000" y="3195991"/>
            <a:ext cx="2875402" cy="2519065"/>
            <a:chOff x="0" y="3195990"/>
            <a:chExt cx="2875402" cy="2519065"/>
          </a:xfrm>
        </p:grpSpPr>
        <p:pic>
          <p:nvPicPr>
            <p:cNvPr id="6" name="Picture 5"/>
            <p:cNvPicPr>
              <a:picLocks noChangeAspect="1"/>
            </p:cNvPicPr>
            <p:nvPr/>
          </p:nvPicPr>
          <p:blipFill>
            <a:blip r:embed="rId3" cstate="print"/>
            <a:stretch>
              <a:fillRect/>
            </a:stretch>
          </p:blipFill>
          <p:spPr>
            <a:xfrm>
              <a:off x="0" y="3657655"/>
              <a:ext cx="2875402" cy="2057400"/>
            </a:xfrm>
            <a:prstGeom prst="rect">
              <a:avLst/>
            </a:prstGeom>
          </p:spPr>
        </p:pic>
        <p:sp>
          <p:nvSpPr>
            <p:cNvPr id="8" name="TextBox 7"/>
            <p:cNvSpPr txBox="1"/>
            <p:nvPr/>
          </p:nvSpPr>
          <p:spPr>
            <a:xfrm>
              <a:off x="644155" y="3195990"/>
              <a:ext cx="1192955" cy="369332"/>
            </a:xfrm>
            <a:prstGeom prst="rect">
              <a:avLst/>
            </a:prstGeom>
            <a:noFill/>
          </p:spPr>
          <p:txBody>
            <a:bodyPr wrap="none" rtlCol="0">
              <a:spAutoFit/>
            </a:bodyPr>
            <a:lstStyle/>
            <a:p>
              <a:r>
                <a:rPr lang="en-US" dirty="0"/>
                <a:t>Mutualism</a:t>
              </a:r>
            </a:p>
          </p:txBody>
        </p:sp>
      </p:grpSp>
      <p:grpSp>
        <p:nvGrpSpPr>
          <p:cNvPr id="5" name="Group 56"/>
          <p:cNvGrpSpPr/>
          <p:nvPr/>
        </p:nvGrpSpPr>
        <p:grpSpPr>
          <a:xfrm>
            <a:off x="4661495" y="3195991"/>
            <a:ext cx="2869013" cy="2519065"/>
            <a:chOff x="3137494" y="3195990"/>
            <a:chExt cx="2869013" cy="2519065"/>
          </a:xfrm>
        </p:grpSpPr>
        <p:pic>
          <p:nvPicPr>
            <p:cNvPr id="7" name="Picture 6"/>
            <p:cNvPicPr>
              <a:picLocks noChangeAspect="1"/>
            </p:cNvPicPr>
            <p:nvPr/>
          </p:nvPicPr>
          <p:blipFill rotWithShape="1">
            <a:blip r:embed="rId4" cstate="print"/>
            <a:srcRect l="8990" r="6390"/>
            <a:stretch/>
          </p:blipFill>
          <p:spPr>
            <a:xfrm>
              <a:off x="3137494" y="3657655"/>
              <a:ext cx="2869013" cy="2057400"/>
            </a:xfrm>
            <a:prstGeom prst="rect">
              <a:avLst/>
            </a:prstGeom>
          </p:spPr>
        </p:pic>
        <p:sp>
          <p:nvSpPr>
            <p:cNvPr id="9" name="TextBox 8"/>
            <p:cNvSpPr txBox="1"/>
            <p:nvPr/>
          </p:nvSpPr>
          <p:spPr>
            <a:xfrm>
              <a:off x="3820908" y="3195990"/>
              <a:ext cx="1099725" cy="369332"/>
            </a:xfrm>
            <a:prstGeom prst="rect">
              <a:avLst/>
            </a:prstGeom>
            <a:noFill/>
          </p:spPr>
          <p:txBody>
            <a:bodyPr wrap="none" rtlCol="0">
              <a:spAutoFit/>
            </a:bodyPr>
            <a:lstStyle/>
            <a:p>
              <a:r>
                <a:rPr lang="en-US" dirty="0"/>
                <a:t>Predation</a:t>
              </a:r>
            </a:p>
          </p:txBody>
        </p:sp>
      </p:grpSp>
      <p:grpSp>
        <p:nvGrpSpPr>
          <p:cNvPr id="11" name="Group 48"/>
          <p:cNvGrpSpPr/>
          <p:nvPr/>
        </p:nvGrpSpPr>
        <p:grpSpPr>
          <a:xfrm>
            <a:off x="5562600" y="5791255"/>
            <a:ext cx="914400" cy="762000"/>
            <a:chOff x="4495800" y="5257800"/>
            <a:chExt cx="914400" cy="762000"/>
          </a:xfrm>
        </p:grpSpPr>
        <p:cxnSp>
          <p:nvCxnSpPr>
            <p:cNvPr id="23" name="Straight Connector 22"/>
            <p:cNvCxnSpPr/>
            <p:nvPr/>
          </p:nvCxnSpPr>
          <p:spPr bwMode="auto">
            <a:xfrm>
              <a:off x="44958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a:off x="44958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25" name="Straight Connector 24"/>
            <p:cNvCxnSpPr/>
            <p:nvPr/>
          </p:nvCxnSpPr>
          <p:spPr bwMode="auto">
            <a:xfrm flipH="1">
              <a:off x="4495800" y="5486400"/>
              <a:ext cx="914400" cy="5334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26" name="Straight Connector 25"/>
            <p:cNvCxnSpPr/>
            <p:nvPr/>
          </p:nvCxnSpPr>
          <p:spPr bwMode="auto">
            <a:xfrm flipH="1" flipV="1">
              <a:off x="4495800" y="5638800"/>
              <a:ext cx="457200" cy="3048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cxnSp>
          <p:nvCxnSpPr>
            <p:cNvPr id="31" name="Straight Connector 30"/>
            <p:cNvCxnSpPr/>
            <p:nvPr/>
          </p:nvCxnSpPr>
          <p:spPr bwMode="auto">
            <a:xfrm flipH="1" flipV="1">
              <a:off x="4953000" y="5943600"/>
              <a:ext cx="457200" cy="76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3" name="Group 49"/>
          <p:cNvGrpSpPr/>
          <p:nvPr/>
        </p:nvGrpSpPr>
        <p:grpSpPr>
          <a:xfrm>
            <a:off x="8839200" y="5791255"/>
            <a:ext cx="914400" cy="762000"/>
            <a:chOff x="7467600" y="5257800"/>
            <a:chExt cx="914400" cy="762000"/>
          </a:xfrm>
        </p:grpSpPr>
        <p:cxnSp>
          <p:nvCxnSpPr>
            <p:cNvPr id="34" name="Straight Connector 33"/>
            <p:cNvCxnSpPr/>
            <p:nvPr/>
          </p:nvCxnSpPr>
          <p:spPr bwMode="auto">
            <a:xfrm>
              <a:off x="7467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5" name="Straight Connector 34"/>
            <p:cNvCxnSpPr/>
            <p:nvPr/>
          </p:nvCxnSpPr>
          <p:spPr bwMode="auto">
            <a:xfrm flipH="1">
              <a:off x="7467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36" name="Straight Connector 35"/>
            <p:cNvCxnSpPr/>
            <p:nvPr/>
          </p:nvCxnSpPr>
          <p:spPr bwMode="auto">
            <a:xfrm flipH="1">
              <a:off x="7543800" y="5562600"/>
              <a:ext cx="838200" cy="3810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37" name="Straight Connector 36"/>
            <p:cNvCxnSpPr/>
            <p:nvPr/>
          </p:nvCxnSpPr>
          <p:spPr bwMode="auto">
            <a:xfrm flipH="1" flipV="1">
              <a:off x="7467600" y="5410200"/>
              <a:ext cx="914400" cy="4572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grpSp>
      <p:grpSp>
        <p:nvGrpSpPr>
          <p:cNvPr id="15" name="Group 47"/>
          <p:cNvGrpSpPr/>
          <p:nvPr/>
        </p:nvGrpSpPr>
        <p:grpSpPr>
          <a:xfrm>
            <a:off x="2133601" y="5701134"/>
            <a:ext cx="1254111" cy="1156866"/>
            <a:chOff x="269889" y="5167734"/>
            <a:chExt cx="1254111" cy="1156866"/>
          </a:xfrm>
        </p:grpSpPr>
        <p:cxnSp>
          <p:nvCxnSpPr>
            <p:cNvPr id="12" name="Straight Connector 11"/>
            <p:cNvCxnSpPr/>
            <p:nvPr/>
          </p:nvCxnSpPr>
          <p:spPr bwMode="auto">
            <a:xfrm>
              <a:off x="609600" y="5257800"/>
              <a:ext cx="0" cy="76200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609600" y="6019800"/>
              <a:ext cx="914400" cy="0"/>
            </a:xfrm>
            <a:prstGeom prst="line">
              <a:avLst/>
            </a:prstGeom>
            <a:solidFill>
              <a:schemeClr val="accent1"/>
            </a:solidFill>
            <a:ln w="63500" cap="sq"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a:off x="609600" y="5334000"/>
              <a:ext cx="914400" cy="685800"/>
            </a:xfrm>
            <a:prstGeom prst="line">
              <a:avLst/>
            </a:prstGeom>
            <a:solidFill>
              <a:schemeClr val="accent1"/>
            </a:solidFill>
            <a:ln w="63500" cap="sq" cmpd="sng" algn="ctr">
              <a:solidFill>
                <a:schemeClr val="accent1"/>
              </a:solidFill>
              <a:prstDash val="solid"/>
              <a:round/>
              <a:headEnd type="none" w="med" len="med"/>
              <a:tailEnd type="none" w="med" len="med"/>
            </a:ln>
            <a:effectLst/>
          </p:spPr>
        </p:cxnSp>
        <p:cxnSp>
          <p:nvCxnSpPr>
            <p:cNvPr id="19" name="Straight Connector 18"/>
            <p:cNvCxnSpPr/>
            <p:nvPr/>
          </p:nvCxnSpPr>
          <p:spPr bwMode="auto">
            <a:xfrm flipH="1">
              <a:off x="609600" y="5486400"/>
              <a:ext cx="914400" cy="381000"/>
            </a:xfrm>
            <a:prstGeom prst="line">
              <a:avLst/>
            </a:prstGeom>
            <a:solidFill>
              <a:schemeClr val="accent1"/>
            </a:solidFill>
            <a:ln w="63500" cap="sq" cmpd="sng" algn="ctr">
              <a:solidFill>
                <a:schemeClr val="accent2"/>
              </a:solidFill>
              <a:prstDash val="solid"/>
              <a:round/>
              <a:headEnd type="none" w="med" len="med"/>
              <a:tailEnd type="none" w="med" len="med"/>
            </a:ln>
            <a:effectLst/>
          </p:spPr>
        </p:cxnSp>
        <p:sp>
          <p:nvSpPr>
            <p:cNvPr id="45" name="TextBox 44"/>
            <p:cNvSpPr txBox="1"/>
            <p:nvPr/>
          </p:nvSpPr>
          <p:spPr>
            <a:xfrm rot="16200000">
              <a:off x="-47025" y="5484648"/>
              <a:ext cx="910827" cy="276999"/>
            </a:xfrm>
            <a:prstGeom prst="rect">
              <a:avLst/>
            </a:prstGeom>
            <a:noFill/>
          </p:spPr>
          <p:txBody>
            <a:bodyPr wrap="none" rtlCol="0">
              <a:spAutoFit/>
            </a:bodyPr>
            <a:lstStyle/>
            <a:p>
              <a:r>
                <a:rPr lang="en-US" sz="1200" b="1" dirty="0"/>
                <a:t>Abundance</a:t>
              </a:r>
            </a:p>
          </p:txBody>
        </p:sp>
        <p:sp>
          <p:nvSpPr>
            <p:cNvPr id="46" name="TextBox 45"/>
            <p:cNvSpPr txBox="1"/>
            <p:nvPr/>
          </p:nvSpPr>
          <p:spPr>
            <a:xfrm>
              <a:off x="674992" y="6047601"/>
              <a:ext cx="716863" cy="276999"/>
            </a:xfrm>
            <a:prstGeom prst="rect">
              <a:avLst/>
            </a:prstGeom>
            <a:noFill/>
          </p:spPr>
          <p:txBody>
            <a:bodyPr wrap="none" rtlCol="0">
              <a:spAutoFit/>
            </a:bodyPr>
            <a:lstStyle/>
            <a:p>
              <a:r>
                <a:rPr lang="en-US" sz="1200" b="1" dirty="0"/>
                <a:t>Samples</a:t>
              </a:r>
            </a:p>
          </p:txBody>
        </p:sp>
      </p:grpSp>
      <p:grpSp>
        <p:nvGrpSpPr>
          <p:cNvPr id="16" name="Group 57"/>
          <p:cNvGrpSpPr/>
          <p:nvPr/>
        </p:nvGrpSpPr>
        <p:grpSpPr>
          <a:xfrm>
            <a:off x="7796784" y="3195990"/>
            <a:ext cx="2871216" cy="2510834"/>
            <a:chOff x="6272784" y="3195990"/>
            <a:chExt cx="2871216" cy="2510834"/>
          </a:xfrm>
        </p:grpSpPr>
        <p:sp>
          <p:nvSpPr>
            <p:cNvPr id="10" name="TextBox 9"/>
            <p:cNvSpPr txBox="1"/>
            <p:nvPr/>
          </p:nvSpPr>
          <p:spPr>
            <a:xfrm>
              <a:off x="6794921" y="3195990"/>
              <a:ext cx="1353704" cy="369332"/>
            </a:xfrm>
            <a:prstGeom prst="rect">
              <a:avLst/>
            </a:prstGeom>
            <a:noFill/>
          </p:spPr>
          <p:txBody>
            <a:bodyPr wrap="none" rtlCol="0">
              <a:spAutoFit/>
            </a:bodyPr>
            <a:lstStyle/>
            <a:p>
              <a:r>
                <a:rPr lang="en-US" dirty="0"/>
                <a:t>Competition</a:t>
              </a:r>
            </a:p>
          </p:txBody>
        </p:sp>
        <p:pic>
          <p:nvPicPr>
            <p:cNvPr id="47" name="Picture 46"/>
            <p:cNvPicPr>
              <a:picLocks noChangeAspect="1"/>
            </p:cNvPicPr>
            <p:nvPr/>
          </p:nvPicPr>
          <p:blipFill rotWithShape="1">
            <a:blip r:embed="rId5" cstate="print"/>
            <a:srcRect t="38826"/>
            <a:stretch/>
          </p:blipFill>
          <p:spPr>
            <a:xfrm>
              <a:off x="6272784" y="3657655"/>
              <a:ext cx="2871216" cy="2049169"/>
            </a:xfrm>
            <a:prstGeom prst="rect">
              <a:avLst/>
            </a:prstGeom>
          </p:spPr>
        </p:pic>
      </p:grpSp>
      <p:pic>
        <p:nvPicPr>
          <p:cNvPr id="52" name="Picture 51"/>
          <p:cNvPicPr>
            <a:picLocks noChangeAspect="1"/>
          </p:cNvPicPr>
          <p:nvPr/>
        </p:nvPicPr>
        <p:blipFill rotWithShape="1">
          <a:blip r:embed="rId6" cstate="print"/>
          <a:srcRect t="21263" b="21349"/>
          <a:stretch/>
        </p:blipFill>
        <p:spPr>
          <a:xfrm>
            <a:off x="3058788" y="1143000"/>
            <a:ext cx="3037213" cy="1981200"/>
          </a:xfrm>
          <a:prstGeom prst="rect">
            <a:avLst/>
          </a:prstGeom>
        </p:spPr>
      </p:pic>
      <p:sp>
        <p:nvSpPr>
          <p:cNvPr id="53" name="Rectangle 52"/>
          <p:cNvSpPr/>
          <p:nvPr/>
        </p:nvSpPr>
        <p:spPr bwMode="auto">
          <a:xfrm>
            <a:off x="1676400" y="5791200"/>
            <a:ext cx="8610600" cy="9906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dirty="0"/>
              <a:t>Given microbial relative abundance measurements over many samples, can we detect </a:t>
            </a:r>
            <a:r>
              <a:rPr lang="en-US" sz="2100" i="1" dirty="0"/>
              <a:t>co-occurrence and co-exclusion relationships?</a:t>
            </a:r>
          </a:p>
        </p:txBody>
      </p:sp>
      <p:sp>
        <p:nvSpPr>
          <p:cNvPr id="54" name="Rectangle 53"/>
          <p:cNvSpPr/>
          <p:nvPr/>
        </p:nvSpPr>
        <p:spPr bwMode="auto">
          <a:xfrm>
            <a:off x="6248400" y="1371600"/>
            <a:ext cx="3505200" cy="1600200"/>
          </a:xfrm>
          <a:prstGeom prst="rect">
            <a:avLst/>
          </a:prstGeom>
          <a:solidFill>
            <a:schemeClr val="bg1"/>
          </a:solidFill>
          <a:ln w="63500" cap="flat" cmpd="sng" algn="ctr">
            <a:solidFill>
              <a:schemeClr val="accent1"/>
            </a:solidFill>
            <a:prstDash val="solid"/>
            <a:round/>
            <a:headEnd type="none" w="med" len="med"/>
            <a:tailEnd type="none" w="med" len="med"/>
          </a:ln>
          <a:effectLst/>
        </p:spPr>
        <p:txBody>
          <a:bodyPr vert="horz" wrap="square" lIns="0" tIns="0" rIns="0" bIns="0" numCol="1" rtlCol="0" anchor="ctr" anchorCtr="1" compatLnSpc="1">
            <a:prstTxWarp prst="textNoShape">
              <a:avLst/>
            </a:prstTxWarp>
          </a:bodyPr>
          <a:lstStyle/>
          <a:p>
            <a:pPr algn="ctr"/>
            <a:r>
              <a:rPr lang="en-US" sz="2100" i="1" dirty="0"/>
              <a:t>It’s a jungle in there – </a:t>
            </a:r>
            <a:r>
              <a:rPr lang="en-US" sz="2100" dirty="0"/>
              <a:t>microbial interactions follow patterns from classical macro-ecology.</a:t>
            </a:r>
          </a:p>
        </p:txBody>
      </p:sp>
      <p:sp>
        <p:nvSpPr>
          <p:cNvPr id="38"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Tree>
    <p:extLst>
      <p:ext uri="{BB962C8B-B14F-4D97-AF65-F5344CB8AC3E}">
        <p14:creationId xmlns:p14="http://schemas.microsoft.com/office/powerpoint/2010/main" val="138609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fade">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Information loss in compositional measurements</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27</a:t>
            </a:fld>
            <a:endParaRPr lang="en-US" dirty="0"/>
          </a:p>
        </p:txBody>
      </p:sp>
      <p:graphicFrame>
        <p:nvGraphicFramePr>
          <p:cNvPr id="6" name="Table 5"/>
          <p:cNvGraphicFramePr>
            <a:graphicFrameLocks noGrp="1"/>
          </p:cNvGraphicFramePr>
          <p:nvPr/>
        </p:nvGraphicFramePr>
        <p:xfrm>
          <a:off x="1600200" y="1981200"/>
          <a:ext cx="4419600" cy="1790700"/>
        </p:xfrm>
        <a:graphic>
          <a:graphicData uri="http://schemas.openxmlformats.org/drawingml/2006/table">
            <a:tbl>
              <a:tblPr firstRow="1" bandRow="1">
                <a:tableStyleId>{5C22544A-7EE6-4342-B048-85BDC9FD1C3A}</a:tableStyleId>
              </a:tblPr>
              <a:tblGrid>
                <a:gridCol w="10668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tblGrid>
              <a:tr h="419100">
                <a:tc>
                  <a:txBody>
                    <a:bodyPr/>
                    <a:lstStyle/>
                    <a:p>
                      <a:pPr algn="ct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000" b="0" dirty="0">
                          <a:solidFill>
                            <a:schemeClr val="tx1"/>
                          </a:solidFill>
                        </a:rPr>
                        <a:t>Microbes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910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FF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00B05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9100">
                <a:tc>
                  <a:txBody>
                    <a:bodyPr/>
                    <a:lstStyle/>
                    <a:p>
                      <a:r>
                        <a:rPr lang="en-US" sz="1600" dirty="0">
                          <a:solidFill>
                            <a:schemeClr val="tx1"/>
                          </a:solidFill>
                        </a:rPr>
                        <a:t>Subject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FF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00B05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9100">
                <a:tc>
                  <a:txBody>
                    <a:bodyPr/>
                    <a:lstStyle/>
                    <a:p>
                      <a:r>
                        <a:rPr lang="en-US" sz="1600" dirty="0">
                          <a:solidFill>
                            <a:schemeClr val="tx1"/>
                          </a:solidFill>
                        </a:rPr>
                        <a:t>Subject</a:t>
                      </a:r>
                      <a:r>
                        <a:rPr lang="en-US" sz="1600" baseline="0" dirty="0">
                          <a:solidFill>
                            <a:schemeClr val="tx1"/>
                          </a:solidFill>
                        </a:rPr>
                        <a:t> 2</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FF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00B050"/>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1600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nvGraphicFramePr>
        <p:xfrm>
          <a:off x="6172200" y="1981200"/>
          <a:ext cx="4343400" cy="1790700"/>
        </p:xfrm>
        <a:graphic>
          <a:graphicData uri="http://schemas.openxmlformats.org/drawingml/2006/table">
            <a:tbl>
              <a:tblPr firstRow="1" bandRow="1">
                <a:tableStyleId>{5C22544A-7EE6-4342-B048-85BDC9FD1C3A}</a:tableStyleId>
              </a:tblPr>
              <a:tblGrid>
                <a:gridCol w="1085850">
                  <a:extLst>
                    <a:ext uri="{9D8B030D-6E8A-4147-A177-3AD203B41FA5}">
                      <a16:colId xmlns:a16="http://schemas.microsoft.com/office/drawing/2014/main" val="20000"/>
                    </a:ext>
                  </a:extLst>
                </a:gridCol>
                <a:gridCol w="775607">
                  <a:extLst>
                    <a:ext uri="{9D8B030D-6E8A-4147-A177-3AD203B41FA5}">
                      <a16:colId xmlns:a16="http://schemas.microsoft.com/office/drawing/2014/main" val="20001"/>
                    </a:ext>
                  </a:extLst>
                </a:gridCol>
                <a:gridCol w="775607">
                  <a:extLst>
                    <a:ext uri="{9D8B030D-6E8A-4147-A177-3AD203B41FA5}">
                      <a16:colId xmlns:a16="http://schemas.microsoft.com/office/drawing/2014/main" val="20002"/>
                    </a:ext>
                  </a:extLst>
                </a:gridCol>
                <a:gridCol w="853168">
                  <a:extLst>
                    <a:ext uri="{9D8B030D-6E8A-4147-A177-3AD203B41FA5}">
                      <a16:colId xmlns:a16="http://schemas.microsoft.com/office/drawing/2014/main" val="20003"/>
                    </a:ext>
                  </a:extLst>
                </a:gridCol>
                <a:gridCol w="853168">
                  <a:extLst>
                    <a:ext uri="{9D8B030D-6E8A-4147-A177-3AD203B41FA5}">
                      <a16:colId xmlns:a16="http://schemas.microsoft.com/office/drawing/2014/main" val="20004"/>
                    </a:ext>
                  </a:extLst>
                </a:gridCol>
              </a:tblGrid>
              <a:tr h="419100">
                <a:tc>
                  <a:txBody>
                    <a:bodyPr/>
                    <a:lstStyle/>
                    <a:p>
                      <a:pPr algn="ctr"/>
                      <a:endParaRPr lang="en-US" sz="2400"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000" b="0" dirty="0">
                          <a:solidFill>
                            <a:schemeClr val="tx1"/>
                          </a:solidFill>
                        </a:rPr>
                        <a:t>Microbes</a:t>
                      </a: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910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FF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rgbClr val="00B05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19100">
                <a:tc>
                  <a:txBody>
                    <a:bodyPr/>
                    <a:lstStyle/>
                    <a:p>
                      <a:r>
                        <a:rPr lang="en-US" sz="1600" dirty="0">
                          <a:solidFill>
                            <a:schemeClr val="tx1"/>
                          </a:solidFill>
                        </a:rPr>
                        <a:t>Subject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rgbClr val="FF000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rgbClr val="00B050"/>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rPr>
                        <a:t>300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19100">
                <a:tc>
                  <a:txBody>
                    <a:bodyPr/>
                    <a:lstStyle/>
                    <a:p>
                      <a:r>
                        <a:rPr lang="en-US" sz="1600" dirty="0">
                          <a:solidFill>
                            <a:schemeClr val="tx1"/>
                          </a:solidFill>
                        </a:rPr>
                        <a:t>Subject</a:t>
                      </a:r>
                      <a:r>
                        <a:rPr lang="en-US" sz="1600" baseline="0" dirty="0">
                          <a:solidFill>
                            <a:schemeClr val="tx1"/>
                          </a:solidFill>
                        </a:rPr>
                        <a:t> 2</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rgbClr val="FF0000"/>
                          </a:solidFill>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rgbClr val="00B050"/>
                          </a:solidFill>
                        </a:rPr>
                        <a:t>500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rPr>
                        <a:t>250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400" b="1" dirty="0">
                          <a:solidFill>
                            <a:schemeClr val="tx1"/>
                          </a:solidFill>
                        </a:rPr>
                        <a:t>800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nvGraphicFramePr>
        <p:xfrm>
          <a:off x="2667000" y="4572000"/>
          <a:ext cx="5562600" cy="1790700"/>
        </p:xfrm>
        <a:graphic>
          <a:graphicData uri="http://schemas.openxmlformats.org/drawingml/2006/table">
            <a:tbl>
              <a:tblPr firstRow="1" bandRow="1">
                <a:tableStyleId>{5C22544A-7EE6-4342-B048-85BDC9FD1C3A}</a:tableStyleId>
              </a:tblPr>
              <a:tblGrid>
                <a:gridCol w="1730587">
                  <a:extLst>
                    <a:ext uri="{9D8B030D-6E8A-4147-A177-3AD203B41FA5}">
                      <a16:colId xmlns:a16="http://schemas.microsoft.com/office/drawing/2014/main" val="20000"/>
                    </a:ext>
                  </a:extLst>
                </a:gridCol>
                <a:gridCol w="1236133">
                  <a:extLst>
                    <a:ext uri="{9D8B030D-6E8A-4147-A177-3AD203B41FA5}">
                      <a16:colId xmlns:a16="http://schemas.microsoft.com/office/drawing/2014/main" val="20001"/>
                    </a:ext>
                  </a:extLst>
                </a:gridCol>
                <a:gridCol w="1236133">
                  <a:extLst>
                    <a:ext uri="{9D8B030D-6E8A-4147-A177-3AD203B41FA5}">
                      <a16:colId xmlns:a16="http://schemas.microsoft.com/office/drawing/2014/main" val="20002"/>
                    </a:ext>
                  </a:extLst>
                </a:gridCol>
                <a:gridCol w="1359747">
                  <a:extLst>
                    <a:ext uri="{9D8B030D-6E8A-4147-A177-3AD203B41FA5}">
                      <a16:colId xmlns:a16="http://schemas.microsoft.com/office/drawing/2014/main" val="20003"/>
                    </a:ext>
                  </a:extLst>
                </a:gridCol>
              </a:tblGrid>
              <a:tr h="419100">
                <a:tc>
                  <a:txBody>
                    <a:bodyPr/>
                    <a:lstStyle/>
                    <a:p>
                      <a:pPr algn="ctr"/>
                      <a:endParaRPr lang="en-US" sz="2400" dirty="0">
                        <a:solidFill>
                          <a:srgbClr val="FF0000"/>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2000" b="0" dirty="0">
                          <a:solidFill>
                            <a:schemeClr val="tx1"/>
                          </a:solidFill>
                        </a:rPr>
                        <a:t>Microbes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19100">
                <a:tc>
                  <a:txBody>
                    <a:bodyPr/>
                    <a:lstStyle/>
                    <a:p>
                      <a:pPr algn="ctr"/>
                      <a:endParaRPr lang="en-US" dirty="0">
                        <a:solidFill>
                          <a:schemeClr val="tx1"/>
                        </a:solidFill>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FF0000"/>
                          </a:solidFill>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rgbClr val="00B050"/>
                          </a:solidFill>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dirty="0">
                          <a:solidFill>
                            <a:schemeClr val="tx1"/>
                          </a:solidFill>
                        </a:rPr>
                        <a:t>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9100">
                <a:tc>
                  <a:txBody>
                    <a:bodyPr/>
                    <a:lstStyle/>
                    <a:p>
                      <a:r>
                        <a:rPr lang="en-US" sz="1600" dirty="0">
                          <a:solidFill>
                            <a:schemeClr val="tx1"/>
                          </a:solidFill>
                        </a:rPr>
                        <a:t>Subject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FF0000"/>
                          </a:solidFill>
                        </a:rPr>
                        <a:t>33.33%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00B050"/>
                          </a:solidFill>
                        </a:rPr>
                        <a:t>33.33%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33.33%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19100">
                <a:tc>
                  <a:txBody>
                    <a:bodyPr/>
                    <a:lstStyle/>
                    <a:p>
                      <a:r>
                        <a:rPr lang="en-US" sz="1600" dirty="0">
                          <a:solidFill>
                            <a:schemeClr val="tx1"/>
                          </a:solidFill>
                        </a:rPr>
                        <a:t>Subject</a:t>
                      </a:r>
                      <a:r>
                        <a:rPr lang="en-US" sz="1600" baseline="0" dirty="0">
                          <a:solidFill>
                            <a:schemeClr val="tx1"/>
                          </a:solidFill>
                        </a:rPr>
                        <a:t> 2</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FF0000"/>
                          </a:solidFill>
                        </a:rPr>
                        <a:t>6.25%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rgbClr val="00B050"/>
                          </a:solidFill>
                        </a:rPr>
                        <a:t>62.5%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1" dirty="0">
                          <a:solidFill>
                            <a:schemeClr val="tx1"/>
                          </a:solidFill>
                        </a:rPr>
                        <a:t>31.25%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9" name="TextBox 8"/>
          <p:cNvSpPr txBox="1"/>
          <p:nvPr/>
        </p:nvSpPr>
        <p:spPr>
          <a:xfrm>
            <a:off x="5575299" y="3925332"/>
            <a:ext cx="1295400" cy="369332"/>
          </a:xfrm>
          <a:prstGeom prst="rect">
            <a:avLst/>
          </a:prstGeom>
          <a:noFill/>
        </p:spPr>
        <p:txBody>
          <a:bodyPr wrap="square" rtlCol="0">
            <a:spAutoFit/>
          </a:bodyPr>
          <a:lstStyle/>
          <a:p>
            <a:pPr algn="ctr"/>
            <a:r>
              <a:rPr lang="en-US" b="1" dirty="0">
                <a:solidFill>
                  <a:prstClr val="black"/>
                </a:solidFill>
                <a:latin typeface="Calibri"/>
              </a:rPr>
              <a:t>Normalize</a:t>
            </a:r>
          </a:p>
        </p:txBody>
      </p:sp>
      <p:sp>
        <p:nvSpPr>
          <p:cNvPr id="10" name="TextBox 9"/>
          <p:cNvSpPr txBox="1"/>
          <p:nvPr/>
        </p:nvSpPr>
        <p:spPr>
          <a:xfrm>
            <a:off x="3767595" y="4055534"/>
            <a:ext cx="1295400" cy="369332"/>
          </a:xfrm>
          <a:prstGeom prst="rect">
            <a:avLst/>
          </a:prstGeom>
          <a:noFill/>
        </p:spPr>
        <p:txBody>
          <a:bodyPr wrap="square" rtlCol="0">
            <a:spAutoFit/>
          </a:bodyPr>
          <a:lstStyle/>
          <a:p>
            <a:pPr algn="ctr"/>
            <a:r>
              <a:rPr lang="en-US" b="1" dirty="0">
                <a:solidFill>
                  <a:prstClr val="black"/>
                </a:solidFill>
                <a:latin typeface="Calibri"/>
              </a:rPr>
              <a:t>Normalize</a:t>
            </a:r>
          </a:p>
        </p:txBody>
      </p:sp>
      <p:sp>
        <p:nvSpPr>
          <p:cNvPr id="11" name="Right Brace 10"/>
          <p:cNvSpPr/>
          <p:nvPr/>
        </p:nvSpPr>
        <p:spPr bwMode="auto">
          <a:xfrm>
            <a:off x="8763000" y="4495800"/>
            <a:ext cx="228600" cy="1981200"/>
          </a:xfrm>
          <a:prstGeom prst="rightBrace">
            <a:avLst>
              <a:gd name="adj1" fmla="val 8333"/>
              <a:gd name="adj2" fmla="val 49153"/>
            </a:avLst>
          </a:prstGeom>
          <a:solidFill>
            <a:schemeClr val="bg1"/>
          </a:solidFill>
          <a:ln w="28575" cap="flat" cmpd="sng" algn="ctr">
            <a:solidFill>
              <a:srgbClr val="4E24E8"/>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0000"/>
              </a:solidFill>
            </a:endParaRPr>
          </a:p>
        </p:txBody>
      </p:sp>
      <p:sp>
        <p:nvSpPr>
          <p:cNvPr id="12" name="TextBox 11"/>
          <p:cNvSpPr txBox="1"/>
          <p:nvPr/>
        </p:nvSpPr>
        <p:spPr>
          <a:xfrm>
            <a:off x="8991600" y="5083314"/>
            <a:ext cx="1752600" cy="707886"/>
          </a:xfrm>
          <a:prstGeom prst="rect">
            <a:avLst/>
          </a:prstGeom>
          <a:noFill/>
          <a:ln>
            <a:noFill/>
          </a:ln>
        </p:spPr>
        <p:txBody>
          <a:bodyPr wrap="square" rtlCol="0">
            <a:spAutoFit/>
          </a:bodyPr>
          <a:lstStyle/>
          <a:p>
            <a:r>
              <a:rPr lang="en-US" sz="2000" b="1" dirty="0">
                <a:solidFill>
                  <a:srgbClr val="4E24E8"/>
                </a:solidFill>
                <a:latin typeface="Calibri"/>
              </a:rPr>
              <a:t>Relative</a:t>
            </a:r>
          </a:p>
          <a:p>
            <a:r>
              <a:rPr lang="en-US" sz="2000" b="1" dirty="0">
                <a:solidFill>
                  <a:srgbClr val="4E24E8"/>
                </a:solidFill>
                <a:latin typeface="Calibri"/>
              </a:rPr>
              <a:t>Abundances</a:t>
            </a:r>
          </a:p>
        </p:txBody>
      </p:sp>
      <p:sp>
        <p:nvSpPr>
          <p:cNvPr id="13" name="Right Brace 12"/>
          <p:cNvSpPr/>
          <p:nvPr/>
        </p:nvSpPr>
        <p:spPr bwMode="auto">
          <a:xfrm rot="16200000">
            <a:off x="5858202" y="-2642039"/>
            <a:ext cx="457200" cy="9067805"/>
          </a:xfrm>
          <a:prstGeom prst="rightBrace">
            <a:avLst>
              <a:gd name="adj1" fmla="val 8333"/>
              <a:gd name="adj2" fmla="val 50000"/>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prstClr val="black"/>
              </a:solidFill>
            </a:endParaRPr>
          </a:p>
        </p:txBody>
      </p:sp>
      <p:sp>
        <p:nvSpPr>
          <p:cNvPr id="14" name="TextBox 13"/>
          <p:cNvSpPr txBox="1"/>
          <p:nvPr/>
        </p:nvSpPr>
        <p:spPr>
          <a:xfrm>
            <a:off x="4648200" y="1275536"/>
            <a:ext cx="2895600" cy="400110"/>
          </a:xfrm>
          <a:prstGeom prst="rect">
            <a:avLst/>
          </a:prstGeom>
          <a:noFill/>
        </p:spPr>
        <p:txBody>
          <a:bodyPr wrap="square" rtlCol="0">
            <a:spAutoFit/>
          </a:bodyPr>
          <a:lstStyle/>
          <a:p>
            <a:pPr algn="ctr"/>
            <a:r>
              <a:rPr lang="en-US" sz="2000" b="1" dirty="0">
                <a:solidFill>
                  <a:prstClr val="black"/>
                </a:solidFill>
                <a:latin typeface="Calibri"/>
              </a:rPr>
              <a:t>Absolute Abundances</a:t>
            </a:r>
          </a:p>
        </p:txBody>
      </p:sp>
      <p:graphicFrame>
        <p:nvGraphicFramePr>
          <p:cNvPr id="15" name="Chart 14"/>
          <p:cNvGraphicFramePr/>
          <p:nvPr/>
        </p:nvGraphicFramePr>
        <p:xfrm>
          <a:off x="3200400" y="4419600"/>
          <a:ext cx="2971800" cy="2235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Chart 15"/>
          <p:cNvGraphicFramePr/>
          <p:nvPr/>
        </p:nvGraphicFramePr>
        <p:xfrm>
          <a:off x="5715000" y="4419600"/>
          <a:ext cx="2971800" cy="223520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1676400" y="2057400"/>
            <a:ext cx="685800" cy="369332"/>
          </a:xfrm>
          <a:prstGeom prst="rect">
            <a:avLst/>
          </a:prstGeom>
          <a:noFill/>
          <a:ln>
            <a:solidFill>
              <a:schemeClr val="tx1"/>
            </a:solidFill>
          </a:ln>
        </p:spPr>
        <p:txBody>
          <a:bodyPr wrap="square" rtlCol="0">
            <a:spAutoFit/>
          </a:bodyPr>
          <a:lstStyle/>
          <a:p>
            <a:pPr algn="ctr"/>
            <a:r>
              <a:rPr lang="en-US" dirty="0">
                <a:solidFill>
                  <a:prstClr val="black"/>
                </a:solidFill>
                <a:latin typeface="Calibri"/>
              </a:rPr>
              <a:t>I</a:t>
            </a:r>
          </a:p>
        </p:txBody>
      </p:sp>
      <p:sp>
        <p:nvSpPr>
          <p:cNvPr id="18" name="TextBox 17"/>
          <p:cNvSpPr txBox="1"/>
          <p:nvPr/>
        </p:nvSpPr>
        <p:spPr>
          <a:xfrm>
            <a:off x="6324600" y="1981200"/>
            <a:ext cx="685800" cy="369332"/>
          </a:xfrm>
          <a:prstGeom prst="rect">
            <a:avLst/>
          </a:prstGeom>
          <a:noFill/>
          <a:ln>
            <a:solidFill>
              <a:schemeClr val="tx1"/>
            </a:solidFill>
          </a:ln>
        </p:spPr>
        <p:txBody>
          <a:bodyPr wrap="square" rtlCol="0">
            <a:spAutoFit/>
          </a:bodyPr>
          <a:lstStyle/>
          <a:p>
            <a:pPr algn="ctr"/>
            <a:r>
              <a:rPr lang="en-US" dirty="0">
                <a:solidFill>
                  <a:prstClr val="black"/>
                </a:solidFill>
                <a:latin typeface="Calibri"/>
              </a:rPr>
              <a:t>II</a:t>
            </a:r>
          </a:p>
        </p:txBody>
      </p:sp>
      <p:sp>
        <p:nvSpPr>
          <p:cNvPr id="19" name="Freeform 18"/>
          <p:cNvSpPr/>
          <p:nvPr/>
        </p:nvSpPr>
        <p:spPr bwMode="auto">
          <a:xfrm>
            <a:off x="1540200" y="1419285"/>
            <a:ext cx="9144000" cy="5274963"/>
          </a:xfrm>
          <a:custGeom>
            <a:avLst/>
            <a:gdLst>
              <a:gd name="connsiteX0" fmla="*/ 0 w 9128234"/>
              <a:gd name="connsiteY0" fmla="*/ 465083 h 5675586"/>
              <a:gd name="connsiteX1" fmla="*/ 7883 w 9128234"/>
              <a:gd name="connsiteY1" fmla="*/ 5675586 h 5675586"/>
              <a:gd name="connsiteX2" fmla="*/ 8741979 w 9128234"/>
              <a:gd name="connsiteY2" fmla="*/ 5667704 h 5675586"/>
              <a:gd name="connsiteX3" fmla="*/ 9128234 w 9128234"/>
              <a:gd name="connsiteY3" fmla="*/ 5171090 h 5675586"/>
              <a:gd name="connsiteX4" fmla="*/ 9104586 w 9128234"/>
              <a:gd name="connsiteY4" fmla="*/ 55180 h 5675586"/>
              <a:gd name="connsiteX5" fmla="*/ 6329855 w 9128234"/>
              <a:gd name="connsiteY5" fmla="*/ 0 h 5675586"/>
              <a:gd name="connsiteX6" fmla="*/ 938048 w 9128234"/>
              <a:gd name="connsiteY6" fmla="*/ 55180 h 56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234" h="5675586">
                <a:moveTo>
                  <a:pt x="0" y="465083"/>
                </a:moveTo>
                <a:cubicBezTo>
                  <a:pt x="2628" y="2201917"/>
                  <a:pt x="5255" y="3938752"/>
                  <a:pt x="7883" y="5675586"/>
                </a:cubicBezTo>
                <a:lnTo>
                  <a:pt x="8741979" y="5667704"/>
                </a:lnTo>
                <a:lnTo>
                  <a:pt x="9128234" y="5171090"/>
                </a:lnTo>
                <a:lnTo>
                  <a:pt x="9104586" y="55180"/>
                </a:lnTo>
                <a:lnTo>
                  <a:pt x="6329855" y="0"/>
                </a:lnTo>
                <a:lnTo>
                  <a:pt x="938048" y="55180"/>
                </a:lnTo>
              </a:path>
            </a:pathLst>
          </a:custGeom>
          <a:solidFill>
            <a:srgbClr val="FFFFFF">
              <a:alpha val="6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FF"/>
              </a:solidFill>
              <a:latin typeface="Calibri"/>
            </a:endParaRPr>
          </a:p>
        </p:txBody>
      </p:sp>
      <p:cxnSp>
        <p:nvCxnSpPr>
          <p:cNvPr id="20" name="Straight Arrow Connector 19"/>
          <p:cNvCxnSpPr/>
          <p:nvPr/>
        </p:nvCxnSpPr>
        <p:spPr>
          <a:xfrm>
            <a:off x="2540001" y="3217334"/>
            <a:ext cx="1405467" cy="1278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76801" y="3217334"/>
            <a:ext cx="1447801" cy="1278467"/>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6667500" y="3640668"/>
            <a:ext cx="342900" cy="8551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2540001" y="3640668"/>
            <a:ext cx="4097867" cy="85513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4" name="Picture 23" descr="C:\Users\fah sathirapongsasut\Dropbox\HMP_Relationships\supplement\Supplement Method\SM1.png"/>
          <p:cNvPicPr/>
          <p:nvPr/>
        </p:nvPicPr>
        <p:blipFill>
          <a:blip r:embed="rId4" cstate="print"/>
          <a:stretch>
            <a:fillRect/>
          </a:stretch>
        </p:blipFill>
        <p:spPr bwMode="auto">
          <a:xfrm>
            <a:off x="3149601" y="1248309"/>
            <a:ext cx="5715000" cy="5334001"/>
          </a:xfrm>
          <a:prstGeom prst="rect">
            <a:avLst/>
          </a:prstGeom>
          <a:solidFill>
            <a:schemeClr val="bg1"/>
          </a:solidFill>
          <a:ln w="9525">
            <a:noFill/>
            <a:miter lim="800000"/>
            <a:headEnd/>
            <a:tailEnd/>
          </a:ln>
        </p:spPr>
      </p:pic>
      <p:sp>
        <p:nvSpPr>
          <p:cNvPr id="25" name="Freeform 24"/>
          <p:cNvSpPr/>
          <p:nvPr/>
        </p:nvSpPr>
        <p:spPr bwMode="auto">
          <a:xfrm>
            <a:off x="5986253" y="1248309"/>
            <a:ext cx="2778320" cy="2551983"/>
          </a:xfrm>
          <a:custGeom>
            <a:avLst/>
            <a:gdLst>
              <a:gd name="connsiteX0" fmla="*/ 0 w 9128234"/>
              <a:gd name="connsiteY0" fmla="*/ 465083 h 5675586"/>
              <a:gd name="connsiteX1" fmla="*/ 7883 w 9128234"/>
              <a:gd name="connsiteY1" fmla="*/ 5675586 h 5675586"/>
              <a:gd name="connsiteX2" fmla="*/ 8741979 w 9128234"/>
              <a:gd name="connsiteY2" fmla="*/ 5667704 h 5675586"/>
              <a:gd name="connsiteX3" fmla="*/ 9128234 w 9128234"/>
              <a:gd name="connsiteY3" fmla="*/ 5171090 h 5675586"/>
              <a:gd name="connsiteX4" fmla="*/ 9104586 w 9128234"/>
              <a:gd name="connsiteY4" fmla="*/ 55180 h 5675586"/>
              <a:gd name="connsiteX5" fmla="*/ 6329855 w 9128234"/>
              <a:gd name="connsiteY5" fmla="*/ 0 h 5675586"/>
              <a:gd name="connsiteX6" fmla="*/ 938048 w 9128234"/>
              <a:gd name="connsiteY6" fmla="*/ 55180 h 56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234" h="5675586">
                <a:moveTo>
                  <a:pt x="0" y="465083"/>
                </a:moveTo>
                <a:cubicBezTo>
                  <a:pt x="2628" y="2201917"/>
                  <a:pt x="5255" y="3938752"/>
                  <a:pt x="7883" y="5675586"/>
                </a:cubicBezTo>
                <a:lnTo>
                  <a:pt x="8741979" y="5667704"/>
                </a:lnTo>
                <a:lnTo>
                  <a:pt x="9128234" y="5171090"/>
                </a:lnTo>
                <a:lnTo>
                  <a:pt x="9104586" y="55180"/>
                </a:lnTo>
                <a:lnTo>
                  <a:pt x="6329855" y="0"/>
                </a:lnTo>
                <a:lnTo>
                  <a:pt x="938048" y="55180"/>
                </a:lnTo>
              </a:path>
            </a:pathLst>
          </a:custGeom>
          <a:solidFill>
            <a:srgbClr val="FFFFFF">
              <a:alpha val="6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FF"/>
              </a:solidFill>
              <a:latin typeface="Calibri"/>
            </a:endParaRPr>
          </a:p>
        </p:txBody>
      </p:sp>
      <p:sp>
        <p:nvSpPr>
          <p:cNvPr id="26" name="Freeform 25"/>
          <p:cNvSpPr/>
          <p:nvPr/>
        </p:nvSpPr>
        <p:spPr bwMode="auto">
          <a:xfrm>
            <a:off x="4727189" y="3771900"/>
            <a:ext cx="2890023" cy="2584450"/>
          </a:xfrm>
          <a:custGeom>
            <a:avLst/>
            <a:gdLst>
              <a:gd name="connsiteX0" fmla="*/ 0 w 9128234"/>
              <a:gd name="connsiteY0" fmla="*/ 465083 h 5675586"/>
              <a:gd name="connsiteX1" fmla="*/ 7883 w 9128234"/>
              <a:gd name="connsiteY1" fmla="*/ 5675586 h 5675586"/>
              <a:gd name="connsiteX2" fmla="*/ 8741979 w 9128234"/>
              <a:gd name="connsiteY2" fmla="*/ 5667704 h 5675586"/>
              <a:gd name="connsiteX3" fmla="*/ 9128234 w 9128234"/>
              <a:gd name="connsiteY3" fmla="*/ 5171090 h 5675586"/>
              <a:gd name="connsiteX4" fmla="*/ 9104586 w 9128234"/>
              <a:gd name="connsiteY4" fmla="*/ 55180 h 5675586"/>
              <a:gd name="connsiteX5" fmla="*/ 6329855 w 9128234"/>
              <a:gd name="connsiteY5" fmla="*/ 0 h 5675586"/>
              <a:gd name="connsiteX6" fmla="*/ 938048 w 9128234"/>
              <a:gd name="connsiteY6" fmla="*/ 55180 h 567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28234" h="5675586">
                <a:moveTo>
                  <a:pt x="0" y="465083"/>
                </a:moveTo>
                <a:cubicBezTo>
                  <a:pt x="2628" y="2201917"/>
                  <a:pt x="5255" y="3938752"/>
                  <a:pt x="7883" y="5675586"/>
                </a:cubicBezTo>
                <a:lnTo>
                  <a:pt x="8741979" y="5667704"/>
                </a:lnTo>
                <a:lnTo>
                  <a:pt x="9128234" y="5171090"/>
                </a:lnTo>
                <a:lnTo>
                  <a:pt x="9104586" y="55180"/>
                </a:lnTo>
                <a:lnTo>
                  <a:pt x="6329855" y="0"/>
                </a:lnTo>
                <a:lnTo>
                  <a:pt x="938048" y="55180"/>
                </a:lnTo>
              </a:path>
            </a:pathLst>
          </a:custGeom>
          <a:solidFill>
            <a:srgbClr val="FFFFFF">
              <a:alpha val="67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solidFill>
                <a:srgbClr val="FFFFFF"/>
              </a:solidFill>
              <a:latin typeface="Calibri"/>
            </a:endParaRPr>
          </a:p>
        </p:txBody>
      </p:sp>
    </p:spTree>
    <p:extLst>
      <p:ext uri="{BB962C8B-B14F-4D97-AF65-F5344CB8AC3E}">
        <p14:creationId xmlns:p14="http://schemas.microsoft.com/office/powerpoint/2010/main" val="15576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10"/>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1"/>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9" presetClass="emph" presetSubtype="0" grpId="0" nodeType="withEffect">
                                  <p:stCondLst>
                                    <p:cond delay="0"/>
                                  </p:stCondLst>
                                  <p:childTnLst>
                                    <p:set>
                                      <p:cBhvr rctx="PPT">
                                        <p:cTn id="54" dur="indefinite"/>
                                        <p:tgtEl>
                                          <p:spTgt spid="13"/>
                                        </p:tgtEl>
                                        <p:attrNameLst>
                                          <p:attrName>style.opacity</p:attrName>
                                        </p:attrNameLst>
                                      </p:cBhvr>
                                      <p:to>
                                        <p:strVal val="0.25"/>
                                      </p:to>
                                    </p:set>
                                    <p:animEffect filter="image" prLst="opacity: 0.25">
                                      <p:cBhvr rctx="IE">
                                        <p:cTn id="55" dur="indefinite"/>
                                        <p:tgtEl>
                                          <p:spTgt spid="13"/>
                                        </p:tgtEl>
                                      </p:cBhvr>
                                    </p:animEffect>
                                  </p:childTnLst>
                                </p:cTn>
                              </p:par>
                              <p:par>
                                <p:cTn id="56" presetID="9" presetClass="emph" presetSubtype="0" grpId="0" nodeType="withEffect">
                                  <p:stCondLst>
                                    <p:cond delay="0"/>
                                  </p:stCondLst>
                                  <p:childTnLst>
                                    <p:set>
                                      <p:cBhvr rctx="PPT">
                                        <p:cTn id="57" dur="indefinite"/>
                                        <p:tgtEl>
                                          <p:spTgt spid="14"/>
                                        </p:tgtEl>
                                        <p:attrNameLst>
                                          <p:attrName>style.opacity</p:attrName>
                                        </p:attrNameLst>
                                      </p:cBhvr>
                                      <p:to>
                                        <p:strVal val="0.25"/>
                                      </p:to>
                                    </p:set>
                                    <p:animEffect filter="image" prLst="opacity: 0.25">
                                      <p:cBhvr rctx="IE">
                                        <p:cTn id="58" dur="indefinite"/>
                                        <p:tgtEl>
                                          <p:spTgt spid="14"/>
                                        </p:tgtEl>
                                      </p:cBhvr>
                                    </p:animEffect>
                                  </p:childTnLst>
                                </p:cTn>
                              </p:par>
                              <p:par>
                                <p:cTn id="59" presetID="9" presetClass="emph" presetSubtype="0" nodeType="withEffect">
                                  <p:stCondLst>
                                    <p:cond delay="0"/>
                                  </p:stCondLst>
                                  <p:childTnLst>
                                    <p:set>
                                      <p:cBhvr rctx="PPT">
                                        <p:cTn id="60" dur="indefinite"/>
                                        <p:tgtEl>
                                          <p:spTgt spid="6"/>
                                        </p:tgtEl>
                                        <p:attrNameLst>
                                          <p:attrName>style.opacity</p:attrName>
                                        </p:attrNameLst>
                                      </p:cBhvr>
                                      <p:to>
                                        <p:strVal val="0.25"/>
                                      </p:to>
                                    </p:set>
                                    <p:animEffect filter="image" prLst="opacity: 0.25">
                                      <p:cBhvr rctx="IE">
                                        <p:cTn id="61" dur="indefinite"/>
                                        <p:tgtEl>
                                          <p:spTgt spid="6"/>
                                        </p:tgtEl>
                                      </p:cBhvr>
                                    </p:animEffect>
                                  </p:childTnLst>
                                </p:cTn>
                              </p:par>
                              <p:par>
                                <p:cTn id="62" presetID="9" presetClass="emph" presetSubtype="0" nodeType="withEffect">
                                  <p:stCondLst>
                                    <p:cond delay="0"/>
                                  </p:stCondLst>
                                  <p:childTnLst>
                                    <p:set>
                                      <p:cBhvr rctx="PPT">
                                        <p:cTn id="63" dur="indefinite"/>
                                        <p:tgtEl>
                                          <p:spTgt spid="7"/>
                                        </p:tgtEl>
                                        <p:attrNameLst>
                                          <p:attrName>style.opacity</p:attrName>
                                        </p:attrNameLst>
                                      </p:cBhvr>
                                      <p:to>
                                        <p:strVal val="0.25"/>
                                      </p:to>
                                    </p:set>
                                    <p:animEffect filter="image" prLst="opacity: 0.25">
                                      <p:cBhvr rctx="IE">
                                        <p:cTn id="64" dur="indefinite"/>
                                        <p:tgtEl>
                                          <p:spTgt spid="7"/>
                                        </p:tgtEl>
                                      </p:cBhvr>
                                    </p:animEffect>
                                  </p:childTnLst>
                                </p:cTn>
                              </p:par>
                              <p:par>
                                <p:cTn id="65" presetID="9" presetClass="emph" presetSubtype="0" grpId="1" nodeType="withEffect">
                                  <p:stCondLst>
                                    <p:cond delay="0"/>
                                  </p:stCondLst>
                                  <p:childTnLst>
                                    <p:set>
                                      <p:cBhvr rctx="PPT">
                                        <p:cTn id="66" dur="indefinite"/>
                                        <p:tgtEl>
                                          <p:spTgt spid="10"/>
                                        </p:tgtEl>
                                        <p:attrNameLst>
                                          <p:attrName>style.opacity</p:attrName>
                                        </p:attrNameLst>
                                      </p:cBhvr>
                                      <p:to>
                                        <p:strVal val="0.25"/>
                                      </p:to>
                                    </p:set>
                                    <p:animEffect filter="image" prLst="opacity: 0.25">
                                      <p:cBhvr rctx="IE">
                                        <p:cTn id="67" dur="indefinite"/>
                                        <p:tgtEl>
                                          <p:spTgt spid="10"/>
                                        </p:tgtEl>
                                      </p:cBhvr>
                                    </p:animEffect>
                                  </p:childTnLst>
                                </p:cTn>
                              </p:par>
                              <p:par>
                                <p:cTn id="68" presetID="9" presetClass="emph" presetSubtype="0" grpId="1" nodeType="withEffect">
                                  <p:stCondLst>
                                    <p:cond delay="0"/>
                                  </p:stCondLst>
                                  <p:childTnLst>
                                    <p:set>
                                      <p:cBhvr rctx="PPT">
                                        <p:cTn id="69" dur="indefinite"/>
                                        <p:tgtEl>
                                          <p:spTgt spid="9"/>
                                        </p:tgtEl>
                                        <p:attrNameLst>
                                          <p:attrName>style.opacity</p:attrName>
                                        </p:attrNameLst>
                                      </p:cBhvr>
                                      <p:to>
                                        <p:strVal val="0.25"/>
                                      </p:to>
                                    </p:set>
                                    <p:animEffect filter="image" prLst="opacity: 0.25">
                                      <p:cBhvr rctx="IE">
                                        <p:cTn id="70" dur="indefinite"/>
                                        <p:tgtEl>
                                          <p:spTgt spid="9"/>
                                        </p:tgtEl>
                                      </p:cBhvr>
                                    </p:animEffect>
                                  </p:childTnLst>
                                </p:cTn>
                              </p:par>
                              <p:par>
                                <p:cTn id="71" presetID="9" presetClass="emph" presetSubtype="0" grpId="2" nodeType="withEffect">
                                  <p:stCondLst>
                                    <p:cond delay="0"/>
                                  </p:stCondLst>
                                  <p:childTnLst>
                                    <p:set>
                                      <p:cBhvr rctx="PPT">
                                        <p:cTn id="72" dur="indefinite"/>
                                        <p:tgtEl>
                                          <p:spTgt spid="16"/>
                                        </p:tgtEl>
                                        <p:attrNameLst>
                                          <p:attrName>style.opacity</p:attrName>
                                        </p:attrNameLst>
                                      </p:cBhvr>
                                      <p:to>
                                        <p:strVal val="0.25"/>
                                      </p:to>
                                    </p:set>
                                    <p:animEffect filter="image" prLst="opacity: 0.25">
                                      <p:cBhvr rctx="IE">
                                        <p:cTn id="73" dur="indefinite"/>
                                        <p:tgtEl>
                                          <p:spTgt spid="16"/>
                                        </p:tgtEl>
                                      </p:cBhvr>
                                    </p:animEffect>
                                  </p:childTnLst>
                                </p:cTn>
                              </p:par>
                              <p:par>
                                <p:cTn id="74" presetID="9" presetClass="emph" presetSubtype="0" grpId="2" nodeType="withEffect">
                                  <p:stCondLst>
                                    <p:cond delay="0"/>
                                  </p:stCondLst>
                                  <p:childTnLst>
                                    <p:set>
                                      <p:cBhvr rctx="PPT">
                                        <p:cTn id="75" dur="indefinite"/>
                                        <p:tgtEl>
                                          <p:spTgt spid="15"/>
                                        </p:tgtEl>
                                        <p:attrNameLst>
                                          <p:attrName>style.opacity</p:attrName>
                                        </p:attrNameLst>
                                      </p:cBhvr>
                                      <p:to>
                                        <p:strVal val="0.25"/>
                                      </p:to>
                                    </p:set>
                                    <p:animEffect filter="image" prLst="opacity: 0.25">
                                      <p:cBhvr rctx="IE">
                                        <p:cTn id="76" dur="indefinite"/>
                                        <p:tgtEl>
                                          <p:spTgt spid="15"/>
                                        </p:tgtEl>
                                      </p:cBhvr>
                                    </p:animEffect>
                                  </p:childTnLst>
                                </p:cTn>
                              </p:par>
                              <p:par>
                                <p:cTn id="77" presetID="9" presetClass="emph" presetSubtype="0" nodeType="withEffect">
                                  <p:stCondLst>
                                    <p:cond delay="0"/>
                                  </p:stCondLst>
                                  <p:childTnLst>
                                    <p:set>
                                      <p:cBhvr rctx="PPT">
                                        <p:cTn id="78" dur="indefinite"/>
                                        <p:tgtEl>
                                          <p:spTgt spid="8"/>
                                        </p:tgtEl>
                                        <p:attrNameLst>
                                          <p:attrName>style.opacity</p:attrName>
                                        </p:attrNameLst>
                                      </p:cBhvr>
                                      <p:to>
                                        <p:strVal val="0.25"/>
                                      </p:to>
                                    </p:set>
                                    <p:animEffect filter="image" prLst="opacity: 0.25">
                                      <p:cBhvr rctx="IE">
                                        <p:cTn id="79" dur="indefinite"/>
                                        <p:tgtEl>
                                          <p:spTgt spid="8"/>
                                        </p:tgtEl>
                                      </p:cBhvr>
                                    </p:animEffect>
                                  </p:childTnLst>
                                </p:cTn>
                              </p:par>
                              <p:par>
                                <p:cTn id="80" presetID="9" presetClass="emph" presetSubtype="0" grpId="1" nodeType="withEffect">
                                  <p:stCondLst>
                                    <p:cond delay="0"/>
                                  </p:stCondLst>
                                  <p:childTnLst>
                                    <p:set>
                                      <p:cBhvr rctx="PPT">
                                        <p:cTn id="81" dur="indefinite"/>
                                        <p:tgtEl>
                                          <p:spTgt spid="12"/>
                                        </p:tgtEl>
                                        <p:attrNameLst>
                                          <p:attrName>style.opacity</p:attrName>
                                        </p:attrNameLst>
                                      </p:cBhvr>
                                      <p:to>
                                        <p:strVal val="0.25"/>
                                      </p:to>
                                    </p:set>
                                    <p:animEffect filter="image" prLst="opacity: 0.25">
                                      <p:cBhvr rctx="IE">
                                        <p:cTn id="82" dur="indefinite"/>
                                        <p:tgtEl>
                                          <p:spTgt spid="12"/>
                                        </p:tgtEl>
                                      </p:cBhvr>
                                    </p:animEffect>
                                  </p:childTnLst>
                                </p:cTn>
                              </p:par>
                              <p:par>
                                <p:cTn id="83" presetID="9" presetClass="emph" presetSubtype="0" grpId="1" nodeType="withEffect">
                                  <p:stCondLst>
                                    <p:cond delay="0"/>
                                  </p:stCondLst>
                                  <p:childTnLst>
                                    <p:set>
                                      <p:cBhvr rctx="PPT">
                                        <p:cTn id="84" dur="indefinite"/>
                                        <p:tgtEl>
                                          <p:spTgt spid="11"/>
                                        </p:tgtEl>
                                        <p:attrNameLst>
                                          <p:attrName>style.opacity</p:attrName>
                                        </p:attrNameLst>
                                      </p:cBhvr>
                                      <p:to>
                                        <p:strVal val="0.25"/>
                                      </p:to>
                                    </p:set>
                                    <p:animEffect filter="image" prLst="opacity: 0.25">
                                      <p:cBhvr rctx="IE">
                                        <p:cTn id="85" dur="indefinite"/>
                                        <p:tgtEl>
                                          <p:spTgt spid="11"/>
                                        </p:tgtEl>
                                      </p:cBhvr>
                                    </p:animEffect>
                                  </p:childTnLst>
                                </p:cTn>
                              </p:par>
                              <p:par>
                                <p:cTn id="86" presetID="9" presetClass="emph" presetSubtype="0" grpId="0" nodeType="withEffect">
                                  <p:stCondLst>
                                    <p:cond delay="0"/>
                                  </p:stCondLst>
                                  <p:childTnLst>
                                    <p:set>
                                      <p:cBhvr rctx="PPT">
                                        <p:cTn id="87" dur="indefinite"/>
                                        <p:tgtEl>
                                          <p:spTgt spid="17"/>
                                        </p:tgtEl>
                                        <p:attrNameLst>
                                          <p:attrName>style.opacity</p:attrName>
                                        </p:attrNameLst>
                                      </p:cBhvr>
                                      <p:to>
                                        <p:strVal val="0.25"/>
                                      </p:to>
                                    </p:set>
                                    <p:animEffect filter="image" prLst="opacity: 0.25">
                                      <p:cBhvr rctx="IE">
                                        <p:cTn id="88" dur="indefinite"/>
                                        <p:tgtEl>
                                          <p:spTgt spid="17"/>
                                        </p:tgtEl>
                                      </p:cBhvr>
                                    </p:animEffect>
                                  </p:childTnLst>
                                </p:cTn>
                              </p:par>
                              <p:par>
                                <p:cTn id="89" presetID="9" presetClass="emph" presetSubtype="0" grpId="0" nodeType="withEffect">
                                  <p:stCondLst>
                                    <p:cond delay="0"/>
                                  </p:stCondLst>
                                  <p:childTnLst>
                                    <p:set>
                                      <p:cBhvr rctx="PPT">
                                        <p:cTn id="90" dur="indefinite"/>
                                        <p:tgtEl>
                                          <p:spTgt spid="18"/>
                                        </p:tgtEl>
                                        <p:attrNameLst>
                                          <p:attrName>style.opacity</p:attrName>
                                        </p:attrNameLst>
                                      </p:cBhvr>
                                      <p:to>
                                        <p:strVal val="0.25"/>
                                      </p:to>
                                    </p:set>
                                    <p:animEffect filter="image" prLst="opacity: 0.25">
                                      <p:cBhvr rctx="IE">
                                        <p:cTn id="91" dur="indefinite"/>
                                        <p:tgtEl>
                                          <p:spTgt spid="18"/>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fade">
                                      <p:cBhvr>
                                        <p:cTn id="94" dur="500"/>
                                        <p:tgtEl>
                                          <p:spTgt spid="2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fade">
                                      <p:cBhvr>
                                        <p:cTn id="97" dur="500"/>
                                        <p:tgtEl>
                                          <p:spTgt spid="26"/>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26"/>
                                        </p:tgtEl>
                                      </p:cBhvr>
                                    </p:animEffect>
                                    <p:set>
                                      <p:cBhvr>
                                        <p:cTn id="10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0" grpId="0"/>
      <p:bldP spid="10" grpId="1"/>
      <p:bldP spid="10" grpId="2"/>
      <p:bldP spid="11" grpId="0" animBg="1"/>
      <p:bldP spid="11" grpId="1" animBg="1"/>
      <p:bldP spid="12" grpId="0"/>
      <p:bldP spid="12" grpId="1"/>
      <p:bldP spid="13" grpId="0" animBg="1"/>
      <p:bldP spid="14" grpId="0"/>
      <p:bldGraphic spid="15" grpId="0">
        <p:bldAsOne/>
      </p:bldGraphic>
      <p:bldGraphic spid="15" grpId="1">
        <p:bldAsOne/>
      </p:bldGraphic>
      <p:bldGraphic spid="15" grpId="2">
        <p:bldAsOne/>
      </p:bldGraphic>
      <p:bldGraphic spid="16" grpId="0">
        <p:bldAsOne/>
      </p:bldGraphic>
      <p:bldGraphic spid="16" grpId="1">
        <p:bldAsOne/>
      </p:bldGraphic>
      <p:bldGraphic spid="16" grpId="2">
        <p:bldAsOne/>
      </p:bldGraphic>
      <p:bldP spid="17" grpId="0" animBg="1"/>
      <p:bldP spid="18" grpId="0" animBg="1"/>
      <p:bldP spid="19" grpId="0" animBg="1"/>
      <p:bldP spid="25" grpId="0" animBg="1"/>
      <p:bldP spid="25" grpId="1" animBg="1"/>
      <p:bldP spid="26" grpId="0" animBg="1"/>
      <p:bldP spid="2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Microbiome downstream analyses: interaction network reconstruction</a:t>
            </a:r>
          </a:p>
        </p:txBody>
      </p:sp>
      <p:pic>
        <p:nvPicPr>
          <p:cNvPr id="1026" name="Picture 2" descr="C:\Users\eblis\Desktop\network.png"/>
          <p:cNvPicPr>
            <a:picLocks noChangeAspect="1" noChangeArrowheads="1"/>
          </p:cNvPicPr>
          <p:nvPr/>
        </p:nvPicPr>
        <p:blipFill>
          <a:blip r:embed="rId3" cstate="print"/>
          <a:srcRect/>
          <a:stretch>
            <a:fillRect/>
          </a:stretch>
        </p:blipFill>
        <p:spPr bwMode="auto">
          <a:xfrm>
            <a:off x="4724400" y="1087854"/>
            <a:ext cx="4343400" cy="5770146"/>
          </a:xfrm>
          <a:prstGeom prst="rect">
            <a:avLst/>
          </a:prstGeom>
          <a:noFill/>
        </p:spPr>
      </p:pic>
      <p:pic>
        <p:nvPicPr>
          <p:cNvPr id="1030" name="Picture 6" descr="C:\Users\eblis\Desktop\legend.png"/>
          <p:cNvPicPr>
            <a:picLocks noChangeAspect="1" noChangeArrowheads="1"/>
          </p:cNvPicPr>
          <p:nvPr/>
        </p:nvPicPr>
        <p:blipFill>
          <a:blip r:embed="rId4" cstate="print"/>
          <a:srcRect/>
          <a:stretch>
            <a:fillRect/>
          </a:stretch>
        </p:blipFill>
        <p:spPr bwMode="auto">
          <a:xfrm>
            <a:off x="8586570" y="1066800"/>
            <a:ext cx="2005230" cy="3200400"/>
          </a:xfrm>
          <a:prstGeom prst="rect">
            <a:avLst/>
          </a:prstGeom>
          <a:noFill/>
        </p:spPr>
      </p:pic>
      <p:sp>
        <p:nvSpPr>
          <p:cNvPr id="158" name="TextBox 157"/>
          <p:cNvSpPr txBox="1"/>
          <p:nvPr/>
        </p:nvSpPr>
        <p:spPr>
          <a:xfrm>
            <a:off x="6979040" y="1066800"/>
            <a:ext cx="1179682" cy="369332"/>
          </a:xfrm>
          <a:prstGeom prst="rect">
            <a:avLst/>
          </a:prstGeom>
          <a:noFill/>
          <a:ln>
            <a:solidFill>
              <a:schemeClr val="tx1"/>
            </a:solidFill>
          </a:ln>
        </p:spPr>
        <p:txBody>
          <a:bodyPr wrap="none" rtlCol="0">
            <a:spAutoFit/>
          </a:bodyPr>
          <a:lstStyle/>
          <a:p>
            <a:pPr algn="ctr"/>
            <a:r>
              <a:rPr lang="en-US" b="1">
                <a:solidFill>
                  <a:srgbClr val="00B050"/>
                </a:solidFill>
              </a:rPr>
              <a:t>Co-    </a:t>
            </a:r>
            <a:r>
              <a:rPr lang="en-US" b="1">
                <a:solidFill>
                  <a:srgbClr val="FF0000"/>
                </a:solidFill>
              </a:rPr>
              <a:t>Anti-</a:t>
            </a:r>
            <a:endParaRPr lang="en-US" b="1" dirty="0">
              <a:solidFill>
                <a:srgbClr val="FF0000"/>
              </a:solidFill>
            </a:endParaRPr>
          </a:p>
        </p:txBody>
      </p:sp>
      <p:pic>
        <p:nvPicPr>
          <p:cNvPr id="1031" name="Picture 7" descr="C:\Users\eblis\Desktop\gut.png"/>
          <p:cNvPicPr>
            <a:picLocks noChangeAspect="1" noChangeArrowheads="1"/>
          </p:cNvPicPr>
          <p:nvPr/>
        </p:nvPicPr>
        <p:blipFill>
          <a:blip r:embed="rId5" cstate="print"/>
          <a:srcRect/>
          <a:stretch>
            <a:fillRect/>
          </a:stretch>
        </p:blipFill>
        <p:spPr bwMode="auto">
          <a:xfrm>
            <a:off x="1752600" y="1407914"/>
            <a:ext cx="2286000" cy="3083312"/>
          </a:xfrm>
          <a:prstGeom prst="rect">
            <a:avLst/>
          </a:prstGeom>
          <a:noFill/>
        </p:spPr>
      </p:pic>
      <p:sp>
        <p:nvSpPr>
          <p:cNvPr id="285" name="TextBox 284"/>
          <p:cNvSpPr txBox="1"/>
          <p:nvPr/>
        </p:nvSpPr>
        <p:spPr>
          <a:xfrm>
            <a:off x="9014353" y="6427114"/>
            <a:ext cx="1234633" cy="430887"/>
          </a:xfrm>
          <a:prstGeom prst="rect">
            <a:avLst/>
          </a:prstGeom>
          <a:noFill/>
        </p:spPr>
        <p:txBody>
          <a:bodyPr wrap="none" rtlCol="0">
            <a:spAutoFit/>
          </a:bodyPr>
          <a:lstStyle/>
          <a:p>
            <a:pPr algn="ctr"/>
            <a:r>
              <a:rPr lang="en-US" sz="1100" b="1" dirty="0" err="1"/>
              <a:t>Fah</a:t>
            </a:r>
            <a:br>
              <a:rPr lang="en-US" sz="1100" b="1" dirty="0"/>
            </a:br>
            <a:r>
              <a:rPr lang="en-US" sz="1100" b="1" dirty="0" err="1"/>
              <a:t>Sathirapongsasuti</a:t>
            </a:r>
            <a:endParaRPr lang="en-US" sz="1100" b="1" dirty="0"/>
          </a:p>
        </p:txBody>
      </p:sp>
      <p:sp>
        <p:nvSpPr>
          <p:cNvPr id="296" name="TextBox 295"/>
          <p:cNvSpPr txBox="1"/>
          <p:nvPr/>
        </p:nvSpPr>
        <p:spPr>
          <a:xfrm>
            <a:off x="2984246" y="866002"/>
            <a:ext cx="2273186" cy="276999"/>
          </a:xfrm>
          <a:prstGeom prst="rect">
            <a:avLst/>
          </a:prstGeom>
          <a:noFill/>
        </p:spPr>
        <p:txBody>
          <a:bodyPr wrap="none" rtlCol="0">
            <a:spAutoFit/>
          </a:bodyPr>
          <a:lstStyle/>
          <a:p>
            <a:r>
              <a:rPr lang="en-US" sz="1200" b="1" dirty="0">
                <a:solidFill>
                  <a:srgbClr val="C82020"/>
                </a:solidFill>
              </a:rPr>
              <a:t>With </a:t>
            </a:r>
            <a:r>
              <a:rPr lang="en-US" sz="1200" b="1" dirty="0" err="1">
                <a:solidFill>
                  <a:srgbClr val="C82020"/>
                </a:solidFill>
              </a:rPr>
              <a:t>Jeroen</a:t>
            </a:r>
            <a:r>
              <a:rPr lang="en-US" sz="1200" b="1" dirty="0">
                <a:solidFill>
                  <a:srgbClr val="C82020"/>
                </a:solidFill>
              </a:rPr>
              <a:t> </a:t>
            </a:r>
            <a:r>
              <a:rPr lang="en-US" sz="1200" b="1" dirty="0" err="1">
                <a:solidFill>
                  <a:srgbClr val="C82020"/>
                </a:solidFill>
              </a:rPr>
              <a:t>Raes</a:t>
            </a:r>
            <a:r>
              <a:rPr lang="en-US" sz="1200" b="1" dirty="0">
                <a:solidFill>
                  <a:srgbClr val="C82020"/>
                </a:solidFill>
              </a:rPr>
              <a:t>, Karoline Faust</a:t>
            </a:r>
          </a:p>
        </p:txBody>
      </p:sp>
      <p:pic>
        <p:nvPicPr>
          <p:cNvPr id="16" name="Picture 2"/>
          <p:cNvPicPr>
            <a:picLocks noChangeAspect="1" noChangeArrowheads="1"/>
          </p:cNvPicPr>
          <p:nvPr/>
        </p:nvPicPr>
        <p:blipFill>
          <a:blip r:embed="rId6" cstate="print"/>
          <a:srcRect l="40323" t="6650" r="4839"/>
          <a:stretch>
            <a:fillRect/>
          </a:stretch>
        </p:blipFill>
        <p:spPr bwMode="auto">
          <a:xfrm>
            <a:off x="9314342" y="5592686"/>
            <a:ext cx="634652" cy="884314"/>
          </a:xfrm>
          <a:prstGeom prst="rect">
            <a:avLst/>
          </a:prstGeom>
          <a:noFill/>
          <a:ln w="9525">
            <a:noFill/>
            <a:miter lim="800000"/>
            <a:headEnd/>
            <a:tailEnd/>
          </a:ln>
        </p:spPr>
      </p:pic>
      <p:pic>
        <p:nvPicPr>
          <p:cNvPr id="1033" name="Picture 9" descr="C:\Users\eblis\Desktop\nares.png"/>
          <p:cNvPicPr>
            <a:picLocks noChangeAspect="1" noChangeArrowheads="1"/>
          </p:cNvPicPr>
          <p:nvPr/>
        </p:nvPicPr>
        <p:blipFill>
          <a:blip r:embed="rId7" cstate="print"/>
          <a:srcRect/>
          <a:stretch>
            <a:fillRect/>
          </a:stretch>
        </p:blipFill>
        <p:spPr bwMode="auto">
          <a:xfrm>
            <a:off x="1566666" y="4038600"/>
            <a:ext cx="4952879" cy="2756920"/>
          </a:xfrm>
          <a:prstGeom prst="rect">
            <a:avLst/>
          </a:prstGeom>
          <a:noFill/>
        </p:spPr>
      </p:pic>
      <p:sp>
        <p:nvSpPr>
          <p:cNvPr id="12" name="TextBox 11"/>
          <p:cNvSpPr txBox="1"/>
          <p:nvPr/>
        </p:nvSpPr>
        <p:spPr>
          <a:xfrm>
            <a:off x="9024258" y="5209402"/>
            <a:ext cx="1214820" cy="276999"/>
          </a:xfrm>
          <a:prstGeom prst="rect">
            <a:avLst/>
          </a:prstGeom>
          <a:noFill/>
        </p:spPr>
        <p:txBody>
          <a:bodyPr wrap="none" rtlCol="0">
            <a:spAutoFit/>
          </a:bodyPr>
          <a:lstStyle/>
          <a:p>
            <a:pPr algn="ctr"/>
            <a:r>
              <a:rPr lang="en-US" sz="1200" dirty="0"/>
              <a:t>Emma </a:t>
            </a:r>
            <a:r>
              <a:rPr lang="en-US" sz="1200" dirty="0" err="1"/>
              <a:t>Schwager</a:t>
            </a:r>
            <a:endParaRPr lang="en-US" sz="1200" dirty="0"/>
          </a:p>
        </p:txBody>
      </p:sp>
      <p:pic>
        <p:nvPicPr>
          <p:cNvPr id="13" name="Picture 2" descr="Emma Schwager"/>
          <p:cNvPicPr>
            <a:picLocks noChangeAspect="1" noChangeArrowheads="1"/>
          </p:cNvPicPr>
          <p:nvPr/>
        </p:nvPicPr>
        <p:blipFill>
          <a:blip r:embed="rId8" cstate="print"/>
          <a:srcRect/>
          <a:stretch>
            <a:fillRect/>
          </a:stretch>
        </p:blipFill>
        <p:spPr bwMode="auto">
          <a:xfrm>
            <a:off x="9341467" y="4483926"/>
            <a:ext cx="580405" cy="773874"/>
          </a:xfrm>
          <a:prstGeom prst="rect">
            <a:avLst/>
          </a:prstGeom>
          <a:noFill/>
        </p:spPr>
      </p:pic>
      <p:sp>
        <p:nvSpPr>
          <p:cNvPr id="3" name="Freeform 2"/>
          <p:cNvSpPr/>
          <p:nvPr/>
        </p:nvSpPr>
        <p:spPr>
          <a:xfrm>
            <a:off x="1560815" y="1233106"/>
            <a:ext cx="2761148" cy="3220798"/>
          </a:xfrm>
          <a:custGeom>
            <a:avLst/>
            <a:gdLst>
              <a:gd name="connsiteX0" fmla="*/ 0 w 2761148"/>
              <a:gd name="connsiteY0" fmla="*/ 533732 h 3220798"/>
              <a:gd name="connsiteX1" fmla="*/ 994013 w 2761148"/>
              <a:gd name="connsiteY1" fmla="*/ 0 h 3220798"/>
              <a:gd name="connsiteX2" fmla="*/ 2337772 w 2761148"/>
              <a:gd name="connsiteY2" fmla="*/ 404900 h 3220798"/>
              <a:gd name="connsiteX3" fmla="*/ 2761148 w 2761148"/>
              <a:gd name="connsiteY3" fmla="*/ 2742279 h 3220798"/>
              <a:gd name="connsiteX4" fmla="*/ 2061657 w 2761148"/>
              <a:gd name="connsiteY4" fmla="*/ 3220798 h 3220798"/>
              <a:gd name="connsiteX5" fmla="*/ 1767135 w 2761148"/>
              <a:gd name="connsiteY5" fmla="*/ 3220798 h 3220798"/>
              <a:gd name="connsiteX6" fmla="*/ 1086052 w 2761148"/>
              <a:gd name="connsiteY6" fmla="*/ 2484616 h 3220798"/>
              <a:gd name="connsiteX7" fmla="*/ 55223 w 2761148"/>
              <a:gd name="connsiteY7" fmla="*/ 1656410 h 3220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1148" h="3220798">
                <a:moveTo>
                  <a:pt x="0" y="533732"/>
                </a:moveTo>
                <a:lnTo>
                  <a:pt x="994013" y="0"/>
                </a:lnTo>
                <a:lnTo>
                  <a:pt x="2337772" y="404900"/>
                </a:lnTo>
                <a:lnTo>
                  <a:pt x="2761148" y="2742279"/>
                </a:lnTo>
                <a:lnTo>
                  <a:pt x="2061657" y="3220798"/>
                </a:lnTo>
                <a:lnTo>
                  <a:pt x="1767135" y="3220798"/>
                </a:lnTo>
                <a:lnTo>
                  <a:pt x="1086052" y="2484616"/>
                </a:lnTo>
                <a:lnTo>
                  <a:pt x="55223" y="1656410"/>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sp>
        <p:nvSpPr>
          <p:cNvPr id="5" name="Freeform 4"/>
          <p:cNvSpPr/>
          <p:nvPr/>
        </p:nvSpPr>
        <p:spPr>
          <a:xfrm>
            <a:off x="1505592" y="920229"/>
            <a:ext cx="9167010" cy="5907865"/>
          </a:xfrm>
          <a:custGeom>
            <a:avLst/>
            <a:gdLst>
              <a:gd name="connsiteX0" fmla="*/ 699491 w 9167010"/>
              <a:gd name="connsiteY0" fmla="*/ 2907921 h 5907865"/>
              <a:gd name="connsiteX1" fmla="*/ 0 w 9167010"/>
              <a:gd name="connsiteY1" fmla="*/ 5006041 h 5907865"/>
              <a:gd name="connsiteX2" fmla="*/ 18408 w 9167010"/>
              <a:gd name="connsiteY2" fmla="*/ 5907865 h 5907865"/>
              <a:gd name="connsiteX3" fmla="*/ 7363060 w 9167010"/>
              <a:gd name="connsiteY3" fmla="*/ 5907865 h 5907865"/>
              <a:gd name="connsiteX4" fmla="*/ 7399876 w 9167010"/>
              <a:gd name="connsiteY4" fmla="*/ 4306668 h 5907865"/>
              <a:gd name="connsiteX5" fmla="*/ 7731213 w 9167010"/>
              <a:gd name="connsiteY5" fmla="*/ 4030599 h 5907865"/>
              <a:gd name="connsiteX6" fmla="*/ 7675990 w 9167010"/>
              <a:gd name="connsiteY6" fmla="*/ 3478462 h 5907865"/>
              <a:gd name="connsiteX7" fmla="*/ 9167010 w 9167010"/>
              <a:gd name="connsiteY7" fmla="*/ 3386440 h 5907865"/>
              <a:gd name="connsiteX8" fmla="*/ 9130195 w 9167010"/>
              <a:gd name="connsiteY8" fmla="*/ 36809 h 5907865"/>
              <a:gd name="connsiteX9" fmla="*/ 5098919 w 9167010"/>
              <a:gd name="connsiteY9" fmla="*/ 0 h 5907865"/>
              <a:gd name="connsiteX10" fmla="*/ 3884014 w 9167010"/>
              <a:gd name="connsiteY10" fmla="*/ 607351 h 5907865"/>
              <a:gd name="connsiteX11" fmla="*/ 3147708 w 9167010"/>
              <a:gd name="connsiteY11" fmla="*/ 2742280 h 5907865"/>
              <a:gd name="connsiteX12" fmla="*/ 2485033 w 9167010"/>
              <a:gd name="connsiteY12" fmla="*/ 3349630 h 5907865"/>
              <a:gd name="connsiteX13" fmla="*/ 2080065 w 9167010"/>
              <a:gd name="connsiteY13" fmla="*/ 3570485 h 5907865"/>
              <a:gd name="connsiteX14" fmla="*/ 1656689 w 9167010"/>
              <a:gd name="connsiteY14" fmla="*/ 3423249 h 5907865"/>
              <a:gd name="connsiteX15" fmla="*/ 1454205 w 9167010"/>
              <a:gd name="connsiteY15" fmla="*/ 2999944 h 5907865"/>
              <a:gd name="connsiteX16" fmla="*/ 533822 w 9167010"/>
              <a:gd name="connsiteY16" fmla="*/ 2981539 h 5907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67010" h="5907865">
                <a:moveTo>
                  <a:pt x="699491" y="2907921"/>
                </a:moveTo>
                <a:lnTo>
                  <a:pt x="0" y="5006041"/>
                </a:lnTo>
                <a:lnTo>
                  <a:pt x="18408" y="5907865"/>
                </a:lnTo>
                <a:lnTo>
                  <a:pt x="7363060" y="5907865"/>
                </a:lnTo>
                <a:lnTo>
                  <a:pt x="7399876" y="4306668"/>
                </a:lnTo>
                <a:lnTo>
                  <a:pt x="7731213" y="4030599"/>
                </a:lnTo>
                <a:lnTo>
                  <a:pt x="7675990" y="3478462"/>
                </a:lnTo>
                <a:lnTo>
                  <a:pt x="9167010" y="3386440"/>
                </a:lnTo>
                <a:lnTo>
                  <a:pt x="9130195" y="36809"/>
                </a:lnTo>
                <a:lnTo>
                  <a:pt x="5098919" y="0"/>
                </a:lnTo>
                <a:lnTo>
                  <a:pt x="3884014" y="607351"/>
                </a:lnTo>
                <a:lnTo>
                  <a:pt x="3147708" y="2742280"/>
                </a:lnTo>
                <a:lnTo>
                  <a:pt x="2485033" y="3349630"/>
                </a:lnTo>
                <a:lnTo>
                  <a:pt x="2080065" y="3570485"/>
                </a:lnTo>
                <a:lnTo>
                  <a:pt x="1656689" y="3423249"/>
                </a:lnTo>
                <a:lnTo>
                  <a:pt x="1454205" y="2999944"/>
                </a:lnTo>
                <a:lnTo>
                  <a:pt x="533822" y="2981539"/>
                </a:lnTo>
              </a:path>
            </a:pathLst>
          </a:custGeom>
          <a:solidFill>
            <a:schemeClr val="bg1">
              <a:alpha val="67000"/>
            </a:schemeClr>
          </a:solidFill>
          <a:ln>
            <a:noFill/>
          </a:ln>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1" charset="-128"/>
            </a:endParaRPr>
          </a:p>
        </p:txBody>
      </p:sp>
      <p:pic>
        <p:nvPicPr>
          <p:cNvPr id="6" name="Picture 5" descr="Triangles4_filtered.pdf"/>
          <p:cNvPicPr>
            <a:picLocks noChangeAspect="1"/>
          </p:cNvPicPr>
          <p:nvPr/>
        </p:nvPicPr>
        <p:blipFill rotWithShape="1">
          <a:blip r:embed="rId9">
            <a:extLst>
              <a:ext uri="{28A0092B-C50C-407E-A947-70E740481C1C}">
                <a14:useLocalDpi xmlns:a14="http://schemas.microsoft.com/office/drawing/2010/main" val="0"/>
              </a:ext>
            </a:extLst>
          </a:blip>
          <a:srcRect l="41967" r="693" b="64844"/>
          <a:stretch/>
        </p:blipFill>
        <p:spPr>
          <a:xfrm>
            <a:off x="2057400" y="1295401"/>
            <a:ext cx="6934201" cy="5501819"/>
          </a:xfrm>
          <a:prstGeom prst="rect">
            <a:avLst/>
          </a:prstGeom>
          <a:solidFill>
            <a:schemeClr val="bg2"/>
          </a:solidFill>
          <a:effectLst>
            <a:outerShdw blurRad="63500" sx="102000" sy="102000" algn="ctr" rotWithShape="0">
              <a:prstClr val="black">
                <a:alpha val="40000"/>
              </a:prstClr>
            </a:outerShdw>
          </a:effectLst>
        </p:spPr>
      </p:pic>
      <p:pic>
        <p:nvPicPr>
          <p:cNvPr id="7" name="Picture 6"/>
          <p:cNvPicPr>
            <a:picLocks noChangeAspect="1"/>
          </p:cNvPicPr>
          <p:nvPr/>
        </p:nvPicPr>
        <p:blipFill rotWithShape="1">
          <a:blip r:embed="rId10"/>
          <a:srcRect l="72753" t="36513" r="11285" b="11661"/>
          <a:stretch/>
        </p:blipFill>
        <p:spPr>
          <a:xfrm>
            <a:off x="6400800" y="3994827"/>
            <a:ext cx="2514600" cy="2710774"/>
          </a:xfrm>
          <a:prstGeom prst="rect">
            <a:avLst/>
          </a:prstGeom>
        </p:spPr>
      </p:pic>
      <p:sp>
        <p:nvSpPr>
          <p:cNvPr id="8" name="TextBox 7"/>
          <p:cNvSpPr txBox="1"/>
          <p:nvPr/>
        </p:nvSpPr>
        <p:spPr>
          <a:xfrm>
            <a:off x="7620001" y="6400801"/>
            <a:ext cx="1128579" cy="276999"/>
          </a:xfrm>
          <a:prstGeom prst="rect">
            <a:avLst/>
          </a:prstGeom>
          <a:noFill/>
        </p:spPr>
        <p:txBody>
          <a:bodyPr wrap="none" rtlCol="0">
            <a:spAutoFit/>
          </a:bodyPr>
          <a:lstStyle/>
          <a:p>
            <a:r>
              <a:rPr lang="en-US" sz="1200" b="1" dirty="0"/>
              <a:t>Chalmers 2008</a:t>
            </a:r>
          </a:p>
        </p:txBody>
      </p:sp>
      <p:sp>
        <p:nvSpPr>
          <p:cNvPr id="19"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
        <p:nvSpPr>
          <p:cNvPr id="21" name="Slide Number Placeholder 4"/>
          <p:cNvSpPr>
            <a:spLocks noGrp="1"/>
          </p:cNvSpPr>
          <p:nvPr>
            <p:ph type="sldNum" sz="quarter" idx="12"/>
          </p:nvPr>
        </p:nvSpPr>
        <p:spPr>
          <a:xfrm>
            <a:off x="9210261" y="6488870"/>
            <a:ext cx="2743200" cy="365125"/>
          </a:xfrm>
        </p:spPr>
        <p:txBody>
          <a:bodyPr/>
          <a:lstStyle/>
          <a:p>
            <a:fld id="{0CED1879-D594-7048-AD12-28363999EDA9}" type="slidenum">
              <a:rPr lang="en-US" smtClean="0"/>
              <a:t>28</a:t>
            </a:fld>
            <a:endParaRPr lang="en-US"/>
          </a:p>
        </p:txBody>
      </p:sp>
    </p:spTree>
    <p:extLst>
      <p:ext uri="{BB962C8B-B14F-4D97-AF65-F5344CB8AC3E}">
        <p14:creationId xmlns:p14="http://schemas.microsoft.com/office/powerpoint/2010/main" val="1046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3"/>
                                        </p:tgtEl>
                                        <p:attrNameLst>
                                          <p:attrName>style.visibility</p:attrName>
                                        </p:attrNameLst>
                                      </p:cBhvr>
                                      <p:to>
                                        <p:strVal val="visible"/>
                                      </p:to>
                                    </p:set>
                                    <p:animEffect transition="in" filter="fade">
                                      <p:cBhvr>
                                        <p:cTn id="17" dur="500"/>
                                        <p:tgtEl>
                                          <p:spTgt spid="10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0F217B-5F0B-9845-A142-E4F3496AD7B6}"/>
              </a:ext>
            </a:extLst>
          </p:cNvPr>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a:extLst>
              <a:ext uri="{FF2B5EF4-FFF2-40B4-BE49-F238E27FC236}">
                <a16:creationId xmlns:a16="http://schemas.microsoft.com/office/drawing/2014/main" id="{3F24A541-3DDE-4C49-A635-E647351AE8D7}"/>
              </a:ext>
            </a:extLst>
          </p:cNvPr>
          <p:cNvSpPr>
            <a:spLocks noGrp="1"/>
          </p:cNvSpPr>
          <p:nvPr>
            <p:ph type="sldNum" sz="quarter" idx="12"/>
          </p:nvPr>
        </p:nvSpPr>
        <p:spPr/>
        <p:txBody>
          <a:bodyPr/>
          <a:lstStyle/>
          <a:p>
            <a:fld id="{0CED1879-D594-7048-AD12-28363999EDA9}" type="slidenum">
              <a:rPr lang="en-US" smtClean="0"/>
              <a:t>29</a:t>
            </a:fld>
            <a:endParaRPr lang="en-US"/>
          </a:p>
        </p:txBody>
      </p:sp>
      <p:sp>
        <p:nvSpPr>
          <p:cNvPr id="7" name="Rectangle 6">
            <a:extLst>
              <a:ext uri="{FF2B5EF4-FFF2-40B4-BE49-F238E27FC236}">
                <a16:creationId xmlns:a16="http://schemas.microsoft.com/office/drawing/2014/main" id="{C85D7F53-0F2F-7F4E-8737-D152EDF9F759}"/>
              </a:ext>
            </a:extLst>
          </p:cNvPr>
          <p:cNvSpPr/>
          <p:nvPr/>
        </p:nvSpPr>
        <p:spPr>
          <a:xfrm>
            <a:off x="3215788" y="3244334"/>
            <a:ext cx="5760423" cy="369332"/>
          </a:xfrm>
          <a:prstGeom prst="rect">
            <a:avLst/>
          </a:prstGeom>
        </p:spPr>
        <p:txBody>
          <a:bodyPr wrap="none">
            <a:spAutoFit/>
          </a:bodyPr>
          <a:lstStyle/>
          <a:p>
            <a:r>
              <a:rPr lang="en-US" dirty="0">
                <a:hlinkClick r:id="rId2"/>
              </a:rPr>
              <a:t>https://canvas.harvard.edu/courses/55671/quizzes/125186</a:t>
            </a:r>
            <a:endParaRPr lang="en-US" dirty="0"/>
          </a:p>
        </p:txBody>
      </p:sp>
      <p:pic>
        <p:nvPicPr>
          <p:cNvPr id="3" name="Picture 2">
            <a:extLst>
              <a:ext uri="{FF2B5EF4-FFF2-40B4-BE49-F238E27FC236}">
                <a16:creationId xmlns:a16="http://schemas.microsoft.com/office/drawing/2014/main" id="{588A29FB-3388-D844-A8C8-138EA5395958}"/>
              </a:ext>
            </a:extLst>
          </p:cNvPr>
          <p:cNvPicPr>
            <a:picLocks noChangeAspect="1"/>
          </p:cNvPicPr>
          <p:nvPr/>
        </p:nvPicPr>
        <p:blipFill>
          <a:blip r:embed="rId3"/>
          <a:stretch>
            <a:fillRect/>
          </a:stretch>
        </p:blipFill>
        <p:spPr>
          <a:xfrm>
            <a:off x="4275454" y="268475"/>
            <a:ext cx="3641090" cy="2777739"/>
          </a:xfrm>
          <a:prstGeom prst="rect">
            <a:avLst/>
          </a:prstGeom>
        </p:spPr>
      </p:pic>
    </p:spTree>
    <p:extLst>
      <p:ext uri="{BB962C8B-B14F-4D97-AF65-F5344CB8AC3E}">
        <p14:creationId xmlns:p14="http://schemas.microsoft.com/office/powerpoint/2010/main" val="279920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Early examples: Global Ocean Sampling</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a:t>
            </a:fld>
            <a:endParaRPr lang="en-US"/>
          </a:p>
        </p:txBody>
      </p:sp>
      <p:pic>
        <p:nvPicPr>
          <p:cNvPr id="6" name="Picture 2"/>
          <p:cNvPicPr>
            <a:picLocks noChangeAspect="1" noChangeArrowheads="1"/>
          </p:cNvPicPr>
          <p:nvPr/>
        </p:nvPicPr>
        <p:blipFill>
          <a:blip r:embed="rId2" cstate="print"/>
          <a:srcRect b="9749"/>
          <a:stretch>
            <a:fillRect/>
          </a:stretch>
        </p:blipFill>
        <p:spPr bwMode="auto">
          <a:xfrm>
            <a:off x="1282152" y="1753422"/>
            <a:ext cx="4876799" cy="2693887"/>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1282152" y="1447801"/>
            <a:ext cx="1069670" cy="297980"/>
          </a:xfrm>
          <a:prstGeom prst="rect">
            <a:avLst/>
          </a:prstGeom>
          <a:noFill/>
          <a:ln w="9525">
            <a:noFill/>
            <a:miter lim="800000"/>
            <a:headEnd/>
            <a:tailEnd/>
          </a:ln>
        </p:spPr>
      </p:pic>
      <p:sp>
        <p:nvSpPr>
          <p:cNvPr id="8" name="TextBox 7"/>
          <p:cNvSpPr txBox="1"/>
          <p:nvPr/>
        </p:nvSpPr>
        <p:spPr>
          <a:xfrm>
            <a:off x="2313377" y="1490990"/>
            <a:ext cx="1303562" cy="276999"/>
          </a:xfrm>
          <a:prstGeom prst="rect">
            <a:avLst/>
          </a:prstGeom>
          <a:noFill/>
        </p:spPr>
        <p:txBody>
          <a:bodyPr wrap="none" rtlCol="0">
            <a:spAutoFit/>
          </a:bodyPr>
          <a:lstStyle/>
          <a:p>
            <a:r>
              <a:rPr lang="en-US" sz="1200" dirty="0"/>
              <a:t>2003/2004 - 2012</a:t>
            </a:r>
          </a:p>
        </p:txBody>
      </p:sp>
      <p:pic>
        <p:nvPicPr>
          <p:cNvPr id="9" name="Picture 3"/>
          <p:cNvPicPr>
            <a:picLocks noChangeAspect="1" noChangeArrowheads="1"/>
          </p:cNvPicPr>
          <p:nvPr/>
        </p:nvPicPr>
        <p:blipFill>
          <a:blip r:embed="rId4" cstate="print"/>
          <a:srcRect/>
          <a:stretch>
            <a:fillRect/>
          </a:stretch>
        </p:blipFill>
        <p:spPr bwMode="auto">
          <a:xfrm>
            <a:off x="8232910" y="2027645"/>
            <a:ext cx="3353247" cy="2236589"/>
          </a:xfrm>
          <a:prstGeom prst="rect">
            <a:avLst/>
          </a:prstGeom>
          <a:noFill/>
          <a:ln w="9525">
            <a:noFill/>
            <a:miter lim="800000"/>
            <a:headEnd/>
            <a:tailEnd/>
          </a:ln>
        </p:spPr>
      </p:pic>
      <p:pic>
        <p:nvPicPr>
          <p:cNvPr id="10" name="Picture 4"/>
          <p:cNvPicPr>
            <a:picLocks noChangeAspect="1" noChangeArrowheads="1"/>
          </p:cNvPicPr>
          <p:nvPr/>
        </p:nvPicPr>
        <p:blipFill>
          <a:blip r:embed="rId5" cstate="print"/>
          <a:srcRect/>
          <a:stretch>
            <a:fillRect/>
          </a:stretch>
        </p:blipFill>
        <p:spPr bwMode="auto">
          <a:xfrm>
            <a:off x="8918710" y="4300641"/>
            <a:ext cx="2662237" cy="1748978"/>
          </a:xfrm>
          <a:prstGeom prst="rect">
            <a:avLst/>
          </a:prstGeom>
          <a:noFill/>
          <a:ln w="9525">
            <a:noFill/>
            <a:miter lim="800000"/>
            <a:headEnd/>
            <a:tailEnd/>
          </a:ln>
        </p:spPr>
      </p:pic>
      <p:pic>
        <p:nvPicPr>
          <p:cNvPr id="11" name="Picture 5"/>
          <p:cNvPicPr>
            <a:picLocks noChangeAspect="1" noChangeArrowheads="1"/>
          </p:cNvPicPr>
          <p:nvPr/>
        </p:nvPicPr>
        <p:blipFill>
          <a:blip r:embed="rId6" cstate="print"/>
          <a:srcRect/>
          <a:stretch>
            <a:fillRect/>
          </a:stretch>
        </p:blipFill>
        <p:spPr bwMode="auto">
          <a:xfrm>
            <a:off x="1282151" y="4495800"/>
            <a:ext cx="3048000" cy="2286000"/>
          </a:xfrm>
          <a:prstGeom prst="rect">
            <a:avLst/>
          </a:prstGeom>
          <a:noFill/>
          <a:ln w="9525">
            <a:noFill/>
            <a:miter lim="800000"/>
            <a:headEnd/>
            <a:tailEnd/>
          </a:ln>
        </p:spPr>
      </p:pic>
      <p:pic>
        <p:nvPicPr>
          <p:cNvPr id="12" name="Picture 6"/>
          <p:cNvPicPr>
            <a:picLocks noChangeAspect="1" noChangeArrowheads="1"/>
          </p:cNvPicPr>
          <p:nvPr/>
        </p:nvPicPr>
        <p:blipFill>
          <a:blip r:embed="rId7" cstate="print"/>
          <a:srcRect l="6710" t="4978" r="6710" b="10520"/>
          <a:stretch>
            <a:fillRect/>
          </a:stretch>
        </p:blipFill>
        <p:spPr bwMode="auto">
          <a:xfrm>
            <a:off x="4406351" y="4495800"/>
            <a:ext cx="3122950" cy="2286000"/>
          </a:xfrm>
          <a:prstGeom prst="rect">
            <a:avLst/>
          </a:prstGeom>
          <a:noFill/>
          <a:ln w="9525">
            <a:noFill/>
            <a:miter lim="800000"/>
            <a:headEnd/>
            <a:tailEnd/>
          </a:ln>
        </p:spPr>
      </p:pic>
      <p:pic>
        <p:nvPicPr>
          <p:cNvPr id="13" name="Picture 7"/>
          <p:cNvPicPr>
            <a:picLocks noChangeAspect="1" noChangeArrowheads="1"/>
          </p:cNvPicPr>
          <p:nvPr/>
        </p:nvPicPr>
        <p:blipFill>
          <a:blip r:embed="rId8" cstate="print"/>
          <a:srcRect t="11034" r="35182" b="53104"/>
          <a:stretch>
            <a:fillRect/>
          </a:stretch>
        </p:blipFill>
        <p:spPr bwMode="auto">
          <a:xfrm>
            <a:off x="8842510" y="943189"/>
            <a:ext cx="2743200" cy="841572"/>
          </a:xfrm>
          <a:prstGeom prst="rect">
            <a:avLst/>
          </a:prstGeom>
          <a:noFill/>
          <a:ln w="9525">
            <a:noFill/>
            <a:miter lim="800000"/>
            <a:headEnd/>
            <a:tailEnd/>
          </a:ln>
        </p:spPr>
      </p:pic>
      <p:pic>
        <p:nvPicPr>
          <p:cNvPr id="14" name="Picture 8"/>
          <p:cNvPicPr>
            <a:picLocks noChangeAspect="1" noChangeArrowheads="1"/>
          </p:cNvPicPr>
          <p:nvPr/>
        </p:nvPicPr>
        <p:blipFill>
          <a:blip r:embed="rId8" cstate="print"/>
          <a:srcRect l="40822" t="89484" r="2581" b="2784"/>
          <a:stretch>
            <a:fillRect/>
          </a:stretch>
        </p:blipFill>
        <p:spPr bwMode="auto">
          <a:xfrm>
            <a:off x="8842510" y="1782419"/>
            <a:ext cx="2743200" cy="207818"/>
          </a:xfrm>
          <a:prstGeom prst="rect">
            <a:avLst/>
          </a:prstGeom>
          <a:noFill/>
          <a:ln w="9525">
            <a:noFill/>
            <a:miter lim="800000"/>
            <a:headEnd/>
            <a:tailEnd/>
          </a:ln>
        </p:spPr>
      </p:pic>
    </p:spTree>
    <p:extLst>
      <p:ext uri="{BB962C8B-B14F-4D97-AF65-F5344CB8AC3E}">
        <p14:creationId xmlns:p14="http://schemas.microsoft.com/office/powerpoint/2010/main" val="150295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Summary</a:t>
            </a:r>
          </a:p>
        </p:txBody>
      </p:sp>
      <p:sp>
        <p:nvSpPr>
          <p:cNvPr id="3" name="Content Placeholder 2"/>
          <p:cNvSpPr>
            <a:spLocks noGrp="1"/>
          </p:cNvSpPr>
          <p:nvPr>
            <p:ph idx="1"/>
          </p:nvPr>
        </p:nvSpPr>
        <p:spPr/>
        <p:txBody>
          <a:bodyPr/>
          <a:lstStyle/>
          <a:p>
            <a:r>
              <a:rPr lang="en-US" sz="2400" dirty="0"/>
              <a:t>Metagenomics: culture-independent study of microbial communities.</a:t>
            </a:r>
          </a:p>
          <a:p>
            <a:pPr lvl="1"/>
            <a:r>
              <a:rPr lang="en-US" sz="2000" dirty="0"/>
              <a:t>16S </a:t>
            </a:r>
            <a:r>
              <a:rPr lang="en-US" sz="2000" dirty="0" err="1"/>
              <a:t>rRNA</a:t>
            </a:r>
            <a:r>
              <a:rPr lang="en-US" sz="2000" dirty="0"/>
              <a:t> gene amplicons, shotgun metagenomics, and additional </a:t>
            </a:r>
            <a:r>
              <a:rPr lang="en-US" sz="2000" dirty="0" err="1"/>
              <a:t>mol</a:t>
            </a:r>
            <a:r>
              <a:rPr lang="en-US" sz="2000" dirty="0"/>
              <a:t> / cell assays.</a:t>
            </a:r>
          </a:p>
          <a:p>
            <a:r>
              <a:rPr lang="en-US" sz="2400" dirty="0"/>
              <a:t>Amplicon data typically provide taxonomic profiles.</a:t>
            </a:r>
          </a:p>
          <a:p>
            <a:pPr lvl="1"/>
            <a:r>
              <a:rPr lang="en-US" sz="2000" dirty="0"/>
              <a:t>Good for overall community structure and shifts.</a:t>
            </a:r>
          </a:p>
          <a:p>
            <a:pPr lvl="1"/>
            <a:r>
              <a:rPr lang="en-US" sz="2000" dirty="0"/>
              <a:t>Requires appropriate primers, reference database(s).</a:t>
            </a:r>
          </a:p>
          <a:p>
            <a:pPr lvl="1"/>
            <a:r>
              <a:rPr lang="en-US" sz="2000" dirty="0"/>
              <a:t>Analyzable as OTUs or sequence variants.</a:t>
            </a:r>
          </a:p>
          <a:p>
            <a:pPr lvl="1"/>
            <a:r>
              <a:rPr lang="en-US" sz="2000" dirty="0"/>
              <a:t>Complemented by 18S and ITS marker gene sequences.</a:t>
            </a:r>
          </a:p>
          <a:p>
            <a:r>
              <a:rPr lang="en-US" sz="2400" dirty="0"/>
              <a:t>Ecology:</a:t>
            </a:r>
          </a:p>
          <a:p>
            <a:pPr lvl="1"/>
            <a:r>
              <a:rPr lang="en-US" sz="2000" dirty="0"/>
              <a:t>Qualitative vs. quantitative diversity.</a:t>
            </a:r>
          </a:p>
          <a:p>
            <a:pPr lvl="1"/>
            <a:r>
              <a:rPr lang="en-US" sz="2000" dirty="0"/>
              <a:t>Taxonomic vs. phylogenetic diversity.</a:t>
            </a:r>
          </a:p>
          <a:p>
            <a:pPr lvl="1"/>
            <a:r>
              <a:rPr lang="en-US" sz="2000" dirty="0"/>
              <a:t>Alpha- and beta-diversity (and richness).</a:t>
            </a:r>
          </a:p>
          <a:p>
            <a:r>
              <a:rPr lang="en-US" sz="2400" dirty="0"/>
              <a:t>Analyses from taxonomic profiles include:</a:t>
            </a:r>
          </a:p>
          <a:p>
            <a:pPr lvl="1"/>
            <a:r>
              <a:rPr lang="en-US" sz="2000" dirty="0"/>
              <a:t>Differential abundance.</a:t>
            </a:r>
          </a:p>
          <a:p>
            <a:pPr lvl="1"/>
            <a:r>
              <a:rPr lang="en-US" sz="2000" dirty="0"/>
              <a:t>Dynamics.</a:t>
            </a:r>
          </a:p>
          <a:p>
            <a:pPr lvl="1"/>
            <a:r>
              <a:rPr lang="en-US" sz="2000" dirty="0"/>
              <a:t>Ecological interaction networks.</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30</a:t>
            </a:fld>
            <a:endParaRPr lang="en-US"/>
          </a:p>
        </p:txBody>
      </p:sp>
    </p:spTree>
    <p:extLst>
      <p:ext uri="{BB962C8B-B14F-4D97-AF65-F5344CB8AC3E}">
        <p14:creationId xmlns:p14="http://schemas.microsoft.com/office/powerpoint/2010/main" val="716357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Metagenomic methods: </a:t>
            </a:r>
            <a:r>
              <a:rPr lang="en-US" i="1" dirty="0"/>
              <a:t>in situ</a:t>
            </a:r>
            <a:r>
              <a:rPr lang="en-US" dirty="0"/>
              <a:t> dyes and fluorescence</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4</a:t>
            </a:fld>
            <a:endParaRPr lang="en-US"/>
          </a:p>
        </p:txBody>
      </p:sp>
      <p:grpSp>
        <p:nvGrpSpPr>
          <p:cNvPr id="6" name="Group 5"/>
          <p:cNvGrpSpPr/>
          <p:nvPr/>
        </p:nvGrpSpPr>
        <p:grpSpPr>
          <a:xfrm>
            <a:off x="7361581" y="1553819"/>
            <a:ext cx="3171539" cy="4909471"/>
            <a:chOff x="5638800" y="1752600"/>
            <a:chExt cx="3171539" cy="4909471"/>
          </a:xfrm>
        </p:grpSpPr>
        <p:pic>
          <p:nvPicPr>
            <p:cNvPr id="7" name="Picture 6"/>
            <p:cNvPicPr>
              <a:picLocks noChangeAspect="1" noChangeArrowheads="1"/>
            </p:cNvPicPr>
            <p:nvPr/>
          </p:nvPicPr>
          <p:blipFill>
            <a:blip r:embed="rId2" cstate="print"/>
            <a:srcRect/>
            <a:stretch>
              <a:fillRect/>
            </a:stretch>
          </p:blipFill>
          <p:spPr bwMode="auto">
            <a:xfrm>
              <a:off x="5638800" y="2286000"/>
              <a:ext cx="3171539" cy="1480471"/>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5638800" y="3733800"/>
              <a:ext cx="3171539" cy="1480471"/>
            </a:xfrm>
            <a:prstGeom prst="rect">
              <a:avLst/>
            </a:prstGeom>
            <a:noFill/>
            <a:ln w="9525">
              <a:noFill/>
              <a:miter lim="800000"/>
              <a:headEnd/>
              <a:tailEnd/>
            </a:ln>
          </p:spPr>
        </p:pic>
        <p:pic>
          <p:nvPicPr>
            <p:cNvPr id="9" name="Picture 8"/>
            <p:cNvPicPr>
              <a:picLocks noChangeAspect="1" noChangeArrowheads="1"/>
            </p:cNvPicPr>
            <p:nvPr/>
          </p:nvPicPr>
          <p:blipFill>
            <a:blip r:embed="rId4" cstate="print"/>
            <a:srcRect/>
            <a:stretch>
              <a:fillRect/>
            </a:stretch>
          </p:blipFill>
          <p:spPr bwMode="auto">
            <a:xfrm>
              <a:off x="5638800" y="5181600"/>
              <a:ext cx="3171539" cy="1480471"/>
            </a:xfrm>
            <a:prstGeom prst="rect">
              <a:avLst/>
            </a:prstGeom>
            <a:noFill/>
            <a:ln w="9525">
              <a:noFill/>
              <a:miter lim="800000"/>
              <a:headEnd/>
              <a:tailEnd/>
            </a:ln>
          </p:spPr>
        </p:pic>
        <p:pic>
          <p:nvPicPr>
            <p:cNvPr id="10" name="Picture 9"/>
            <p:cNvPicPr>
              <a:picLocks noChangeAspect="1" noChangeArrowheads="1"/>
            </p:cNvPicPr>
            <p:nvPr/>
          </p:nvPicPr>
          <p:blipFill>
            <a:blip r:embed="rId5" cstate="print"/>
            <a:srcRect/>
            <a:stretch>
              <a:fillRect/>
            </a:stretch>
          </p:blipFill>
          <p:spPr bwMode="auto">
            <a:xfrm>
              <a:off x="5638800" y="1752600"/>
              <a:ext cx="3147643" cy="484615"/>
            </a:xfrm>
            <a:prstGeom prst="rect">
              <a:avLst/>
            </a:prstGeom>
            <a:noFill/>
            <a:ln w="9525">
              <a:noFill/>
              <a:miter lim="800000"/>
              <a:headEnd/>
              <a:tailEnd/>
            </a:ln>
          </p:spPr>
        </p:pic>
      </p:grpSp>
      <p:pic>
        <p:nvPicPr>
          <p:cNvPr id="11" name="Picture 10"/>
          <p:cNvPicPr>
            <a:picLocks noChangeAspect="1" noChangeArrowheads="1"/>
          </p:cNvPicPr>
          <p:nvPr/>
        </p:nvPicPr>
        <p:blipFill>
          <a:blip r:embed="rId6" cstate="print"/>
          <a:srcRect l="13842" t="19684" r="45480" b="62109"/>
          <a:stretch>
            <a:fillRect/>
          </a:stretch>
        </p:blipFill>
        <p:spPr bwMode="auto">
          <a:xfrm>
            <a:off x="1371599" y="1249019"/>
            <a:ext cx="3353529" cy="1342697"/>
          </a:xfrm>
          <a:prstGeom prst="rect">
            <a:avLst/>
          </a:prstGeom>
          <a:noFill/>
          <a:ln w="9525">
            <a:noFill/>
            <a:miter lim="800000"/>
            <a:headEnd/>
            <a:tailEnd/>
          </a:ln>
        </p:spPr>
      </p:pic>
      <p:pic>
        <p:nvPicPr>
          <p:cNvPr id="12" name="Picture 11"/>
          <p:cNvPicPr>
            <a:picLocks noChangeAspect="1" noChangeArrowheads="1"/>
          </p:cNvPicPr>
          <p:nvPr/>
        </p:nvPicPr>
        <p:blipFill>
          <a:blip r:embed="rId7" cstate="print"/>
          <a:srcRect/>
          <a:stretch>
            <a:fillRect/>
          </a:stretch>
        </p:blipFill>
        <p:spPr bwMode="auto">
          <a:xfrm>
            <a:off x="3352799" y="2696819"/>
            <a:ext cx="3419475" cy="972137"/>
          </a:xfrm>
          <a:prstGeom prst="rect">
            <a:avLst/>
          </a:prstGeom>
          <a:noFill/>
          <a:ln w="9525">
            <a:noFill/>
            <a:miter lim="800000"/>
            <a:headEnd/>
            <a:tailEnd/>
          </a:ln>
        </p:spPr>
      </p:pic>
      <p:pic>
        <p:nvPicPr>
          <p:cNvPr id="13" name="Picture 12"/>
          <p:cNvPicPr>
            <a:picLocks noChangeAspect="1" noChangeArrowheads="1"/>
          </p:cNvPicPr>
          <p:nvPr/>
        </p:nvPicPr>
        <p:blipFill>
          <a:blip r:embed="rId8" cstate="print"/>
          <a:srcRect l="18362" t="21368" r="28908" b="59263"/>
          <a:stretch>
            <a:fillRect/>
          </a:stretch>
        </p:blipFill>
        <p:spPr bwMode="auto">
          <a:xfrm>
            <a:off x="3352799" y="3839819"/>
            <a:ext cx="3429000" cy="1126671"/>
          </a:xfrm>
          <a:prstGeom prst="rect">
            <a:avLst/>
          </a:prstGeom>
          <a:noFill/>
          <a:ln w="9525">
            <a:noFill/>
            <a:miter lim="800000"/>
            <a:headEnd/>
            <a:tailEnd/>
          </a:ln>
        </p:spPr>
      </p:pic>
      <p:grpSp>
        <p:nvGrpSpPr>
          <p:cNvPr id="14" name="Group 13"/>
          <p:cNvGrpSpPr/>
          <p:nvPr/>
        </p:nvGrpSpPr>
        <p:grpSpPr>
          <a:xfrm>
            <a:off x="1371599" y="3077819"/>
            <a:ext cx="3733801" cy="3429000"/>
            <a:chOff x="152400" y="3276600"/>
            <a:chExt cx="3733801" cy="3429000"/>
          </a:xfrm>
        </p:grpSpPr>
        <p:pic>
          <p:nvPicPr>
            <p:cNvPr id="15" name="Picture 9"/>
            <p:cNvPicPr>
              <a:picLocks noChangeAspect="1" noChangeArrowheads="1"/>
            </p:cNvPicPr>
            <p:nvPr/>
          </p:nvPicPr>
          <p:blipFill>
            <a:blip r:embed="rId9" cstate="print"/>
            <a:srcRect/>
            <a:stretch>
              <a:fillRect/>
            </a:stretch>
          </p:blipFill>
          <p:spPr bwMode="auto">
            <a:xfrm>
              <a:off x="152400" y="3276600"/>
              <a:ext cx="1685085" cy="3429000"/>
            </a:xfrm>
            <a:prstGeom prst="rect">
              <a:avLst/>
            </a:prstGeom>
            <a:noFill/>
            <a:ln w="9525">
              <a:noFill/>
              <a:miter lim="800000"/>
              <a:headEnd/>
              <a:tailEnd/>
            </a:ln>
          </p:spPr>
        </p:pic>
        <p:pic>
          <p:nvPicPr>
            <p:cNvPr id="16" name="Picture 10"/>
            <p:cNvPicPr>
              <a:picLocks noChangeAspect="1" noChangeArrowheads="1"/>
            </p:cNvPicPr>
            <p:nvPr/>
          </p:nvPicPr>
          <p:blipFill>
            <a:blip r:embed="rId10" cstate="print"/>
            <a:srcRect/>
            <a:stretch>
              <a:fillRect/>
            </a:stretch>
          </p:blipFill>
          <p:spPr bwMode="auto">
            <a:xfrm>
              <a:off x="1905001" y="5517990"/>
              <a:ext cx="1981200" cy="1187610"/>
            </a:xfrm>
            <a:prstGeom prst="rect">
              <a:avLst/>
            </a:prstGeom>
            <a:noFill/>
            <a:ln w="9525">
              <a:noFill/>
              <a:miter lim="800000"/>
              <a:headEnd/>
              <a:tailEnd/>
            </a:ln>
          </p:spPr>
        </p:pic>
      </p:grpSp>
    </p:spTree>
    <p:extLst>
      <p:ext uri="{BB962C8B-B14F-4D97-AF65-F5344CB8AC3E}">
        <p14:creationId xmlns:p14="http://schemas.microsoft.com/office/powerpoint/2010/main" val="4233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Metagenomic methods: 16S </a:t>
            </a:r>
            <a:r>
              <a:rPr lang="en-US" dirty="0" err="1"/>
              <a:t>rRNA</a:t>
            </a:r>
            <a:r>
              <a:rPr lang="en-US" dirty="0"/>
              <a:t> amplicons</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5</a:t>
            </a:fld>
            <a:endParaRPr lang="en-US"/>
          </a:p>
        </p:txBody>
      </p:sp>
      <p:pic>
        <p:nvPicPr>
          <p:cNvPr id="6" name="Picture 3" descr="C:\Users\eblis\Documents\My Dropbox\working\ismb_tutorial_12-09-09\02_metagenomics\10_small_subunit.gif"/>
          <p:cNvPicPr>
            <a:picLocks noChangeAspect="1" noChangeArrowheads="1"/>
          </p:cNvPicPr>
          <p:nvPr/>
        </p:nvPicPr>
        <p:blipFill>
          <a:blip r:embed="rId2" cstate="print"/>
          <a:srcRect/>
          <a:stretch>
            <a:fillRect/>
          </a:stretch>
        </p:blipFill>
        <p:spPr bwMode="auto">
          <a:xfrm>
            <a:off x="1610144" y="1447800"/>
            <a:ext cx="2133600" cy="2133600"/>
          </a:xfrm>
          <a:prstGeom prst="rect">
            <a:avLst/>
          </a:prstGeom>
          <a:noFill/>
        </p:spPr>
      </p:pic>
      <p:sp>
        <p:nvSpPr>
          <p:cNvPr id="7" name="TextBox 6"/>
          <p:cNvSpPr txBox="1"/>
          <p:nvPr/>
        </p:nvSpPr>
        <p:spPr>
          <a:xfrm>
            <a:off x="4227448" y="1143000"/>
            <a:ext cx="6019800" cy="1815882"/>
          </a:xfrm>
          <a:prstGeom prst="rect">
            <a:avLst/>
          </a:prstGeom>
          <a:noFill/>
          <a:ln w="38100">
            <a:solidFill>
              <a:schemeClr val="accent1"/>
            </a:solidFill>
          </a:ln>
        </p:spPr>
        <p:txBody>
          <a:bodyPr wrap="square" rtlCol="0">
            <a:spAutoFit/>
          </a:bodyPr>
          <a:lstStyle/>
          <a:p>
            <a:pPr defTabSz="228600">
              <a:buFont typeface="Arial" pitchFamily="34" charset="0"/>
              <a:buChar char="•"/>
            </a:pPr>
            <a:r>
              <a:rPr lang="en-US" sz="2000" dirty="0"/>
              <a:t>	Structural component of the prokaryotic ribosome</a:t>
            </a:r>
          </a:p>
          <a:p>
            <a:pPr defTabSz="228600">
              <a:buFont typeface="Arial" pitchFamily="34" charset="0"/>
              <a:buChar char="•"/>
            </a:pPr>
            <a:r>
              <a:rPr lang="en-US" sz="2000" dirty="0"/>
              <a:t>	Used as molecular clock to identify phylogeny:</a:t>
            </a:r>
          </a:p>
          <a:p>
            <a:pPr lvl="1" defTabSz="228600">
              <a:buFont typeface="Arial" pitchFamily="34" charset="0"/>
              <a:buChar char="•"/>
            </a:pPr>
            <a:r>
              <a:rPr lang="en-US" sz="1800" dirty="0"/>
              <a:t>	Large, good scale for mutations</a:t>
            </a:r>
          </a:p>
          <a:p>
            <a:pPr lvl="1" defTabSz="228600">
              <a:buFont typeface="Arial" pitchFamily="34" charset="0"/>
              <a:buChar char="•"/>
            </a:pPr>
            <a:r>
              <a:rPr lang="en-US" sz="1800" dirty="0"/>
              <a:t>	Range of mutation rates</a:t>
            </a:r>
          </a:p>
          <a:p>
            <a:pPr lvl="1" defTabSz="228600">
              <a:buFont typeface="Arial" pitchFamily="34" charset="0"/>
              <a:buChar char="•"/>
            </a:pPr>
            <a:r>
              <a:rPr lang="en-US" sz="1800" dirty="0"/>
              <a:t>	Portions are constant, allowing amplification</a:t>
            </a:r>
          </a:p>
          <a:p>
            <a:pPr defTabSz="228600">
              <a:buFont typeface="Arial" pitchFamily="34" charset="0"/>
              <a:buChar char="•"/>
            </a:pPr>
            <a:r>
              <a:rPr lang="en-US" sz="1800" dirty="0"/>
              <a:t>	Not single copy!  Researcher beware…</a:t>
            </a:r>
          </a:p>
        </p:txBody>
      </p:sp>
      <p:pic>
        <p:nvPicPr>
          <p:cNvPr id="8" name="Picture 6"/>
          <p:cNvPicPr>
            <a:picLocks noChangeAspect="1" noChangeArrowheads="1"/>
          </p:cNvPicPr>
          <p:nvPr/>
        </p:nvPicPr>
        <p:blipFill>
          <a:blip r:embed="rId3" cstate="print"/>
          <a:srcRect/>
          <a:stretch>
            <a:fillRect/>
          </a:stretch>
        </p:blipFill>
        <p:spPr bwMode="auto">
          <a:xfrm>
            <a:off x="1610144" y="3962400"/>
            <a:ext cx="2130061" cy="2819400"/>
          </a:xfrm>
          <a:prstGeom prst="rect">
            <a:avLst/>
          </a:prstGeom>
          <a:noFill/>
          <a:ln w="9525">
            <a:noFill/>
            <a:miter lim="800000"/>
            <a:headEnd/>
            <a:tailEnd/>
          </a:ln>
        </p:spPr>
      </p:pic>
      <p:sp>
        <p:nvSpPr>
          <p:cNvPr id="9" name="Isosceles Triangle 15"/>
          <p:cNvSpPr/>
          <p:nvPr/>
        </p:nvSpPr>
        <p:spPr bwMode="auto">
          <a:xfrm rot="14917073">
            <a:off x="3077803" y="3143369"/>
            <a:ext cx="1176542" cy="1663831"/>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0" name="Isosceles Triangle 16"/>
          <p:cNvSpPr/>
          <p:nvPr/>
        </p:nvSpPr>
        <p:spPr bwMode="auto">
          <a:xfrm rot="15841242">
            <a:off x="3032436" y="5550686"/>
            <a:ext cx="975351" cy="1765474"/>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1" name="TextBox 10"/>
          <p:cNvSpPr txBox="1"/>
          <p:nvPr/>
        </p:nvSpPr>
        <p:spPr>
          <a:xfrm>
            <a:off x="5801144" y="6096000"/>
            <a:ext cx="561372" cy="461665"/>
          </a:xfrm>
          <a:prstGeom prst="rect">
            <a:avLst/>
          </a:prstGeom>
          <a:noFill/>
        </p:spPr>
        <p:txBody>
          <a:bodyPr wrap="none" rtlCol="0">
            <a:spAutoFit/>
          </a:bodyPr>
          <a:lstStyle/>
          <a:p>
            <a:r>
              <a:rPr lang="en-US" dirty="0"/>
              <a:t>V2</a:t>
            </a:r>
          </a:p>
        </p:txBody>
      </p:sp>
      <p:sp>
        <p:nvSpPr>
          <p:cNvPr id="12" name="TextBox 11"/>
          <p:cNvSpPr txBox="1"/>
          <p:nvPr/>
        </p:nvSpPr>
        <p:spPr>
          <a:xfrm>
            <a:off x="5496344" y="3505200"/>
            <a:ext cx="561372" cy="461665"/>
          </a:xfrm>
          <a:prstGeom prst="rect">
            <a:avLst/>
          </a:prstGeom>
          <a:noFill/>
        </p:spPr>
        <p:txBody>
          <a:bodyPr wrap="none" rtlCol="0">
            <a:spAutoFit/>
          </a:bodyPr>
          <a:lstStyle/>
          <a:p>
            <a:r>
              <a:rPr lang="en-US" dirty="0"/>
              <a:t>V6</a:t>
            </a:r>
          </a:p>
        </p:txBody>
      </p:sp>
      <p:sp>
        <p:nvSpPr>
          <p:cNvPr id="13" name="Isosceles Triangle 20"/>
          <p:cNvSpPr/>
          <p:nvPr/>
        </p:nvSpPr>
        <p:spPr bwMode="auto">
          <a:xfrm rot="15586620">
            <a:off x="3171613" y="4217240"/>
            <a:ext cx="1322112" cy="1956717"/>
          </a:xfrm>
          <a:prstGeom prst="triangle">
            <a:avLst/>
          </a:prstGeom>
          <a:gradFill>
            <a:gsLst>
              <a:gs pos="0">
                <a:schemeClr val="bg1">
                  <a:alpha val="0"/>
                </a:schemeClr>
              </a:gs>
              <a:gs pos="10000">
                <a:schemeClr val="bg1">
                  <a:alpha val="75000"/>
                </a:schemeClr>
              </a:gs>
              <a:gs pos="100000">
                <a:schemeClr val="tx1">
                  <a:alpha val="5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pic>
        <p:nvPicPr>
          <p:cNvPr id="14" name="Picture 7"/>
          <p:cNvPicPr>
            <a:picLocks noChangeAspect="1" noChangeArrowheads="1"/>
          </p:cNvPicPr>
          <p:nvPr/>
        </p:nvPicPr>
        <p:blipFill>
          <a:blip r:embed="rId4" cstate="print"/>
          <a:srcRect/>
          <a:stretch>
            <a:fillRect/>
          </a:stretch>
        </p:blipFill>
        <p:spPr bwMode="auto">
          <a:xfrm>
            <a:off x="4200944" y="5867400"/>
            <a:ext cx="1602922" cy="965200"/>
          </a:xfrm>
          <a:prstGeom prst="rect">
            <a:avLst/>
          </a:prstGeom>
          <a:noFill/>
          <a:ln w="9525">
            <a:noFill/>
            <a:miter lim="800000"/>
            <a:headEnd/>
            <a:tailEnd/>
          </a:ln>
        </p:spPr>
      </p:pic>
      <p:pic>
        <p:nvPicPr>
          <p:cNvPr id="15" name="Picture 6"/>
          <p:cNvPicPr>
            <a:picLocks noChangeAspect="1" noChangeArrowheads="1"/>
          </p:cNvPicPr>
          <p:nvPr/>
        </p:nvPicPr>
        <p:blipFill>
          <a:blip r:embed="rId5" cstate="print"/>
          <a:srcRect l="46268" t="8663" r="26866" b="73295"/>
          <a:stretch>
            <a:fillRect/>
          </a:stretch>
        </p:blipFill>
        <p:spPr bwMode="auto">
          <a:xfrm>
            <a:off x="4200944" y="3124199"/>
            <a:ext cx="1295400" cy="1151467"/>
          </a:xfrm>
          <a:prstGeom prst="rect">
            <a:avLst/>
          </a:prstGeom>
          <a:noFill/>
          <a:ln w="9525">
            <a:noFill/>
            <a:miter lim="800000"/>
            <a:headEnd/>
            <a:tailEnd/>
          </a:ln>
        </p:spPr>
      </p:pic>
      <p:pic>
        <p:nvPicPr>
          <p:cNvPr id="16" name="Picture 6"/>
          <p:cNvPicPr>
            <a:picLocks noChangeAspect="1" noChangeArrowheads="1"/>
          </p:cNvPicPr>
          <p:nvPr/>
        </p:nvPicPr>
        <p:blipFill>
          <a:blip r:embed="rId3" cstate="print"/>
          <a:srcRect l="39726" t="43467" r="12329" b="27555"/>
          <a:stretch>
            <a:fillRect/>
          </a:stretch>
        </p:blipFill>
        <p:spPr bwMode="auto">
          <a:xfrm>
            <a:off x="4581944" y="4372302"/>
            <a:ext cx="1771650" cy="1417320"/>
          </a:xfrm>
          <a:prstGeom prst="rect">
            <a:avLst/>
          </a:prstGeom>
          <a:noFill/>
          <a:ln w="9525">
            <a:noFill/>
            <a:miter lim="800000"/>
            <a:headEnd/>
            <a:tailEnd/>
          </a:ln>
        </p:spPr>
      </p:pic>
      <p:sp>
        <p:nvSpPr>
          <p:cNvPr id="17" name="Rectangle 16"/>
          <p:cNvSpPr/>
          <p:nvPr/>
        </p:nvSpPr>
        <p:spPr>
          <a:xfrm>
            <a:off x="1617727" y="3839289"/>
            <a:ext cx="1788951" cy="123111"/>
          </a:xfrm>
          <a:prstGeom prst="rect">
            <a:avLst/>
          </a:prstGeom>
        </p:spPr>
        <p:txBody>
          <a:bodyPr wrap="none" lIns="0" tIns="0" rIns="0" bIns="0">
            <a:spAutoFit/>
          </a:bodyPr>
          <a:lstStyle/>
          <a:p>
            <a:r>
              <a:rPr lang="en-US" sz="800" dirty="0"/>
              <a:t>George Rice, Montana State University</a:t>
            </a:r>
          </a:p>
        </p:txBody>
      </p:sp>
      <p:pic>
        <p:nvPicPr>
          <p:cNvPr id="18" name="Picture 6"/>
          <p:cNvPicPr>
            <a:picLocks noChangeAspect="1" noChangeArrowheads="1"/>
          </p:cNvPicPr>
          <p:nvPr/>
        </p:nvPicPr>
        <p:blipFill rotWithShape="1">
          <a:blip r:embed="rId5" cstate="print"/>
          <a:srcRect l="78530" t="74114" r="8163" b="3314"/>
          <a:stretch/>
        </p:blipFill>
        <p:spPr bwMode="auto">
          <a:xfrm>
            <a:off x="4084027" y="4404946"/>
            <a:ext cx="496832" cy="1222131"/>
          </a:xfrm>
          <a:prstGeom prst="rect">
            <a:avLst/>
          </a:prstGeom>
          <a:noFill/>
          <a:ln w="9525">
            <a:noFill/>
            <a:miter lim="800000"/>
            <a:headEnd/>
            <a:tailEnd/>
          </a:ln>
        </p:spPr>
      </p:pic>
      <p:pic>
        <p:nvPicPr>
          <p:cNvPr id="19" name="Picture 8"/>
          <p:cNvPicPr>
            <a:picLocks noChangeAspect="1" noChangeArrowheads="1"/>
          </p:cNvPicPr>
          <p:nvPr/>
        </p:nvPicPr>
        <p:blipFill>
          <a:blip r:embed="rId6" cstate="print"/>
          <a:srcRect/>
          <a:stretch>
            <a:fillRect/>
          </a:stretch>
        </p:blipFill>
        <p:spPr bwMode="auto">
          <a:xfrm>
            <a:off x="9637648" y="5410200"/>
            <a:ext cx="982403" cy="1125950"/>
          </a:xfrm>
          <a:prstGeom prst="rect">
            <a:avLst/>
          </a:prstGeom>
          <a:noFill/>
          <a:ln w="9525">
            <a:noFill/>
            <a:miter lim="800000"/>
            <a:headEnd/>
            <a:tailEnd/>
          </a:ln>
        </p:spPr>
      </p:pic>
      <p:grpSp>
        <p:nvGrpSpPr>
          <p:cNvPr id="20" name="Group 19"/>
          <p:cNvGrpSpPr/>
          <p:nvPr/>
        </p:nvGrpSpPr>
        <p:grpSpPr>
          <a:xfrm>
            <a:off x="7046848" y="3048000"/>
            <a:ext cx="1693433" cy="1385888"/>
            <a:chOff x="5257800" y="3048000"/>
            <a:chExt cx="1693433" cy="1385888"/>
          </a:xfrm>
        </p:grpSpPr>
        <p:pic>
          <p:nvPicPr>
            <p:cNvPr id="21" name="Picture 13"/>
            <p:cNvPicPr>
              <a:picLocks noChangeAspect="1" noChangeArrowheads="1"/>
            </p:cNvPicPr>
            <p:nvPr/>
          </p:nvPicPr>
          <p:blipFill>
            <a:blip r:embed="rId7" cstate="print"/>
            <a:srcRect/>
            <a:stretch>
              <a:fillRect/>
            </a:stretch>
          </p:blipFill>
          <p:spPr bwMode="auto">
            <a:xfrm>
              <a:off x="5257800" y="3200400"/>
              <a:ext cx="1693433" cy="1233488"/>
            </a:xfrm>
            <a:prstGeom prst="rect">
              <a:avLst/>
            </a:prstGeom>
            <a:noFill/>
            <a:ln w="9525">
              <a:noFill/>
              <a:miter lim="800000"/>
              <a:headEnd/>
              <a:tailEnd/>
            </a:ln>
          </p:spPr>
        </p:pic>
        <p:sp>
          <p:nvSpPr>
            <p:cNvPr id="22" name="Rectangle 21"/>
            <p:cNvSpPr/>
            <p:nvPr/>
          </p:nvSpPr>
          <p:spPr>
            <a:xfrm>
              <a:off x="5257800" y="3048000"/>
              <a:ext cx="609141" cy="123111"/>
            </a:xfrm>
            <a:prstGeom prst="rect">
              <a:avLst/>
            </a:prstGeom>
          </p:spPr>
          <p:txBody>
            <a:bodyPr wrap="none" lIns="0" tIns="0" rIns="0" bIns="0">
              <a:spAutoFit/>
            </a:bodyPr>
            <a:lstStyle/>
            <a:p>
              <a:r>
                <a:rPr lang="en-US" sz="800" dirty="0" err="1"/>
                <a:t>Woese</a:t>
              </a:r>
              <a:r>
                <a:rPr lang="en-US" sz="800" dirty="0"/>
                <a:t>, 1987</a:t>
              </a:r>
            </a:p>
          </p:txBody>
        </p:sp>
      </p:grpSp>
      <p:grpSp>
        <p:nvGrpSpPr>
          <p:cNvPr id="23" name="Group 22"/>
          <p:cNvGrpSpPr/>
          <p:nvPr/>
        </p:nvGrpSpPr>
        <p:grpSpPr>
          <a:xfrm>
            <a:off x="8875648" y="3429000"/>
            <a:ext cx="1905000" cy="1597152"/>
            <a:chOff x="7086600" y="3429000"/>
            <a:chExt cx="1905000" cy="1597152"/>
          </a:xfrm>
        </p:grpSpPr>
        <p:pic>
          <p:nvPicPr>
            <p:cNvPr id="24" name="Picture 14"/>
            <p:cNvPicPr>
              <a:picLocks noChangeAspect="1" noChangeArrowheads="1"/>
            </p:cNvPicPr>
            <p:nvPr/>
          </p:nvPicPr>
          <p:blipFill>
            <a:blip r:embed="rId8" cstate="print"/>
            <a:srcRect/>
            <a:stretch>
              <a:fillRect/>
            </a:stretch>
          </p:blipFill>
          <p:spPr bwMode="auto">
            <a:xfrm>
              <a:off x="7090610" y="3581400"/>
              <a:ext cx="1900990" cy="1444752"/>
            </a:xfrm>
            <a:prstGeom prst="rect">
              <a:avLst/>
            </a:prstGeom>
            <a:noFill/>
            <a:ln w="9525">
              <a:noFill/>
              <a:miter lim="800000"/>
              <a:headEnd/>
              <a:tailEnd/>
            </a:ln>
          </p:spPr>
        </p:pic>
        <p:sp>
          <p:nvSpPr>
            <p:cNvPr id="25" name="Rectangle 24"/>
            <p:cNvSpPr/>
            <p:nvPr/>
          </p:nvSpPr>
          <p:spPr>
            <a:xfrm>
              <a:off x="7086600" y="3429000"/>
              <a:ext cx="524182" cy="123111"/>
            </a:xfrm>
            <a:prstGeom prst="rect">
              <a:avLst/>
            </a:prstGeom>
          </p:spPr>
          <p:txBody>
            <a:bodyPr wrap="none" lIns="0" tIns="0" rIns="0" bIns="0">
              <a:spAutoFit/>
            </a:bodyPr>
            <a:lstStyle/>
            <a:p>
              <a:r>
                <a:rPr lang="en-US" sz="800" dirty="0"/>
                <a:t>Pace, 1997</a:t>
              </a:r>
            </a:p>
          </p:txBody>
        </p:sp>
      </p:grpSp>
      <p:grpSp>
        <p:nvGrpSpPr>
          <p:cNvPr id="26" name="Group 25"/>
          <p:cNvGrpSpPr/>
          <p:nvPr/>
        </p:nvGrpSpPr>
        <p:grpSpPr>
          <a:xfrm>
            <a:off x="7580248" y="5029200"/>
            <a:ext cx="1660585" cy="1752600"/>
            <a:chOff x="5791200" y="5029200"/>
            <a:chExt cx="1660585" cy="1752600"/>
          </a:xfrm>
        </p:grpSpPr>
        <p:pic>
          <p:nvPicPr>
            <p:cNvPr id="27" name="Picture 15"/>
            <p:cNvPicPr>
              <a:picLocks noChangeAspect="1" noChangeArrowheads="1"/>
            </p:cNvPicPr>
            <p:nvPr/>
          </p:nvPicPr>
          <p:blipFill>
            <a:blip r:embed="rId9" cstate="print"/>
            <a:srcRect l="12735" r="17224" b="44792"/>
            <a:stretch>
              <a:fillRect/>
            </a:stretch>
          </p:blipFill>
          <p:spPr bwMode="auto">
            <a:xfrm>
              <a:off x="5791200" y="5181600"/>
              <a:ext cx="1660585" cy="1600200"/>
            </a:xfrm>
            <a:prstGeom prst="rect">
              <a:avLst/>
            </a:prstGeom>
            <a:noFill/>
            <a:ln w="9525">
              <a:noFill/>
              <a:miter lim="800000"/>
              <a:headEnd/>
              <a:tailEnd/>
            </a:ln>
          </p:spPr>
        </p:pic>
        <p:sp>
          <p:nvSpPr>
            <p:cNvPr id="28" name="Rectangle 27"/>
            <p:cNvSpPr/>
            <p:nvPr/>
          </p:nvSpPr>
          <p:spPr>
            <a:xfrm>
              <a:off x="5791200" y="5029200"/>
              <a:ext cx="455253" cy="123111"/>
            </a:xfrm>
            <a:prstGeom prst="rect">
              <a:avLst/>
            </a:prstGeom>
          </p:spPr>
          <p:txBody>
            <a:bodyPr wrap="none" lIns="0" tIns="0" rIns="0" bIns="0">
              <a:spAutoFit/>
            </a:bodyPr>
            <a:lstStyle/>
            <a:p>
              <a:r>
                <a:rPr lang="en-US" sz="800" dirty="0" err="1"/>
                <a:t>Ley</a:t>
              </a:r>
              <a:r>
                <a:rPr lang="en-US" sz="800" dirty="0"/>
                <a:t>, 2006</a:t>
              </a:r>
            </a:p>
          </p:txBody>
        </p:sp>
      </p:grpSp>
    </p:spTree>
    <p:extLst>
      <p:ext uri="{BB962C8B-B14F-4D97-AF65-F5344CB8AC3E}">
        <p14:creationId xmlns:p14="http://schemas.microsoft.com/office/powerpoint/2010/main" val="15323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Effect transition="in" filter="fade">
                                      <p:cBhvr>
                                        <p:cTn id="19" dur="500"/>
                                        <p:tgtEl>
                                          <p:spTgt spid="7">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fade">
                                      <p:cBhvr>
                                        <p:cTn id="22" dur="500"/>
                                        <p:tgtEl>
                                          <p:spTgt spid="7">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fade">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500"/>
                                        <p:tgtEl>
                                          <p:spTgt spid="1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par>
                          <p:cTn id="70" fill="hold">
                            <p:stCondLst>
                              <p:cond delay="1000"/>
                            </p:stCondLst>
                            <p:childTnLst>
                              <p:par>
                                <p:cTn id="71" presetID="10" presetClass="entr" presetSubtype="0" fill="hold" nodeType="after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fade">
                                      <p:cBhvr>
                                        <p:cTn id="7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9" grpId="0" animBg="1"/>
      <p:bldP spid="10" grpId="0" animBg="1"/>
      <p:bldP spid="11" grpId="0"/>
      <p:bldP spid="12" grpId="0"/>
      <p:bldP spid="13"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Metagenomic methods: shotgun sequencing</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a:p>
        </p:txBody>
      </p:sp>
      <p:sp>
        <p:nvSpPr>
          <p:cNvPr id="5" name="Slide Number Placeholder 4"/>
          <p:cNvSpPr>
            <a:spLocks noGrp="1"/>
          </p:cNvSpPr>
          <p:nvPr>
            <p:ph type="sldNum" sz="quarter" idx="12"/>
          </p:nvPr>
        </p:nvSpPr>
        <p:spPr/>
        <p:txBody>
          <a:bodyPr/>
          <a:lstStyle/>
          <a:p>
            <a:fld id="{0CED1879-D594-7048-AD12-28363999EDA9}" type="slidenum">
              <a:rPr lang="en-US" smtClean="0"/>
              <a:t>6</a:t>
            </a:fld>
            <a:endParaRPr lang="en-US"/>
          </a:p>
        </p:txBody>
      </p:sp>
      <p:grpSp>
        <p:nvGrpSpPr>
          <p:cNvPr id="6" name="Group 5"/>
          <p:cNvGrpSpPr/>
          <p:nvPr/>
        </p:nvGrpSpPr>
        <p:grpSpPr>
          <a:xfrm>
            <a:off x="1510146" y="1033550"/>
            <a:ext cx="2514600" cy="4065210"/>
            <a:chOff x="533400" y="1295400"/>
            <a:chExt cx="2514600" cy="4065210"/>
          </a:xfrm>
        </p:grpSpPr>
        <p:pic>
          <p:nvPicPr>
            <p:cNvPr id="7" name="Picture 6"/>
            <p:cNvPicPr>
              <a:picLocks noChangeAspect="1" noChangeArrowheads="1"/>
            </p:cNvPicPr>
            <p:nvPr/>
          </p:nvPicPr>
          <p:blipFill>
            <a:blip r:embed="rId2" cstate="print"/>
            <a:srcRect/>
            <a:stretch>
              <a:fillRect/>
            </a:stretch>
          </p:blipFill>
          <p:spPr bwMode="auto">
            <a:xfrm>
              <a:off x="533400" y="1981200"/>
              <a:ext cx="2514600" cy="3379410"/>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533400" y="1295400"/>
              <a:ext cx="2514600" cy="530164"/>
            </a:xfrm>
            <a:prstGeom prst="rect">
              <a:avLst/>
            </a:prstGeom>
            <a:noFill/>
            <a:ln w="9525">
              <a:noFill/>
              <a:miter lim="800000"/>
              <a:headEnd/>
              <a:tailEnd/>
            </a:ln>
          </p:spPr>
        </p:pic>
      </p:grpSp>
      <p:grpSp>
        <p:nvGrpSpPr>
          <p:cNvPr id="9" name="Group 8"/>
          <p:cNvGrpSpPr/>
          <p:nvPr/>
        </p:nvGrpSpPr>
        <p:grpSpPr>
          <a:xfrm>
            <a:off x="4921133" y="1033550"/>
            <a:ext cx="2514600" cy="4058985"/>
            <a:chOff x="3124200" y="1295400"/>
            <a:chExt cx="2514600" cy="4058985"/>
          </a:xfrm>
        </p:grpSpPr>
        <p:pic>
          <p:nvPicPr>
            <p:cNvPr id="10" name="Picture 4"/>
            <p:cNvPicPr>
              <a:picLocks noChangeAspect="1" noChangeArrowheads="1"/>
            </p:cNvPicPr>
            <p:nvPr/>
          </p:nvPicPr>
          <p:blipFill>
            <a:blip r:embed="rId4" cstate="print"/>
            <a:srcRect/>
            <a:stretch>
              <a:fillRect/>
            </a:stretch>
          </p:blipFill>
          <p:spPr bwMode="auto">
            <a:xfrm>
              <a:off x="3124200" y="2209800"/>
              <a:ext cx="2514600" cy="3144585"/>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3124200" y="1295400"/>
              <a:ext cx="2514600" cy="854902"/>
            </a:xfrm>
            <a:prstGeom prst="rect">
              <a:avLst/>
            </a:prstGeom>
            <a:noFill/>
            <a:ln w="9525">
              <a:noFill/>
              <a:miter lim="800000"/>
              <a:headEnd/>
              <a:tailEnd/>
            </a:ln>
          </p:spPr>
        </p:pic>
      </p:grpSp>
      <p:grpSp>
        <p:nvGrpSpPr>
          <p:cNvPr id="12" name="Group 11"/>
          <p:cNvGrpSpPr/>
          <p:nvPr/>
        </p:nvGrpSpPr>
        <p:grpSpPr>
          <a:xfrm>
            <a:off x="8232366" y="1033550"/>
            <a:ext cx="2514600" cy="3660029"/>
            <a:chOff x="5715000" y="1295400"/>
            <a:chExt cx="2514600" cy="3660029"/>
          </a:xfrm>
        </p:grpSpPr>
        <p:pic>
          <p:nvPicPr>
            <p:cNvPr id="13" name="Picture 2"/>
            <p:cNvPicPr>
              <a:picLocks noChangeAspect="1" noChangeArrowheads="1"/>
            </p:cNvPicPr>
            <p:nvPr/>
          </p:nvPicPr>
          <p:blipFill>
            <a:blip r:embed="rId6" cstate="print"/>
            <a:srcRect/>
            <a:stretch>
              <a:fillRect/>
            </a:stretch>
          </p:blipFill>
          <p:spPr bwMode="auto">
            <a:xfrm>
              <a:off x="7772400" y="3657600"/>
              <a:ext cx="457200" cy="457200"/>
            </a:xfrm>
            <a:prstGeom prst="rect">
              <a:avLst/>
            </a:prstGeom>
            <a:noFill/>
            <a:ln w="9525">
              <a:noFill/>
              <a:miter lim="800000"/>
              <a:headEnd/>
              <a:tailEnd/>
            </a:ln>
            <a:effectLst/>
          </p:spPr>
        </p:pic>
        <p:pic>
          <p:nvPicPr>
            <p:cNvPr id="14" name="Picture 7"/>
            <p:cNvPicPr>
              <a:picLocks noChangeAspect="1" noChangeArrowheads="1"/>
            </p:cNvPicPr>
            <p:nvPr/>
          </p:nvPicPr>
          <p:blipFill>
            <a:blip r:embed="rId7" cstate="print"/>
            <a:srcRect/>
            <a:stretch>
              <a:fillRect/>
            </a:stretch>
          </p:blipFill>
          <p:spPr bwMode="auto">
            <a:xfrm>
              <a:off x="5715000" y="3657600"/>
              <a:ext cx="1981200" cy="1297829"/>
            </a:xfrm>
            <a:prstGeom prst="rect">
              <a:avLst/>
            </a:prstGeom>
            <a:noFill/>
            <a:ln w="9525">
              <a:noFill/>
              <a:miter lim="800000"/>
              <a:headEnd/>
              <a:tailEnd/>
            </a:ln>
          </p:spPr>
        </p:pic>
        <p:pic>
          <p:nvPicPr>
            <p:cNvPr id="15" name="Picture 8"/>
            <p:cNvPicPr>
              <a:picLocks noChangeAspect="1" noChangeArrowheads="1"/>
            </p:cNvPicPr>
            <p:nvPr/>
          </p:nvPicPr>
          <p:blipFill>
            <a:blip r:embed="rId8" cstate="print"/>
            <a:srcRect/>
            <a:stretch>
              <a:fillRect/>
            </a:stretch>
          </p:blipFill>
          <p:spPr bwMode="auto">
            <a:xfrm>
              <a:off x="5715000" y="1295400"/>
              <a:ext cx="2514600" cy="2318147"/>
            </a:xfrm>
            <a:prstGeom prst="rect">
              <a:avLst/>
            </a:prstGeom>
            <a:noFill/>
            <a:ln w="9525">
              <a:noFill/>
              <a:miter lim="800000"/>
              <a:headEnd/>
              <a:tailEnd/>
            </a:ln>
          </p:spPr>
        </p:pic>
      </p:grpSp>
      <p:grpSp>
        <p:nvGrpSpPr>
          <p:cNvPr id="16" name="Group 15"/>
          <p:cNvGrpSpPr/>
          <p:nvPr/>
        </p:nvGrpSpPr>
        <p:grpSpPr>
          <a:xfrm>
            <a:off x="5073533" y="5410200"/>
            <a:ext cx="5105400" cy="1369559"/>
            <a:chOff x="3810000" y="5410200"/>
            <a:chExt cx="5105400" cy="1369559"/>
          </a:xfrm>
        </p:grpSpPr>
        <p:pic>
          <p:nvPicPr>
            <p:cNvPr id="17" name="Picture 9"/>
            <p:cNvPicPr>
              <a:picLocks noChangeAspect="1" noChangeArrowheads="1"/>
            </p:cNvPicPr>
            <p:nvPr/>
          </p:nvPicPr>
          <p:blipFill>
            <a:blip r:embed="rId9" cstate="print"/>
            <a:srcRect/>
            <a:stretch>
              <a:fillRect/>
            </a:stretch>
          </p:blipFill>
          <p:spPr bwMode="auto">
            <a:xfrm>
              <a:off x="3810000" y="6361684"/>
              <a:ext cx="2514600" cy="418075"/>
            </a:xfrm>
            <a:prstGeom prst="rect">
              <a:avLst/>
            </a:prstGeom>
            <a:noFill/>
            <a:ln w="9525">
              <a:noFill/>
              <a:miter lim="800000"/>
              <a:headEnd/>
              <a:tailEnd/>
            </a:ln>
          </p:spPr>
        </p:pic>
        <p:pic>
          <p:nvPicPr>
            <p:cNvPr id="18" name="Picture 10"/>
            <p:cNvPicPr>
              <a:picLocks noChangeAspect="1" noChangeArrowheads="1"/>
            </p:cNvPicPr>
            <p:nvPr/>
          </p:nvPicPr>
          <p:blipFill>
            <a:blip r:embed="rId10" cstate="print"/>
            <a:srcRect/>
            <a:stretch>
              <a:fillRect/>
            </a:stretch>
          </p:blipFill>
          <p:spPr bwMode="auto">
            <a:xfrm>
              <a:off x="6400800" y="5410200"/>
              <a:ext cx="2514600" cy="1369559"/>
            </a:xfrm>
            <a:prstGeom prst="rect">
              <a:avLst/>
            </a:prstGeom>
            <a:noFill/>
            <a:ln w="9525">
              <a:noFill/>
              <a:miter lim="800000"/>
              <a:headEnd/>
              <a:tailEnd/>
            </a:ln>
          </p:spPr>
        </p:pic>
      </p:grpSp>
      <p:pic>
        <p:nvPicPr>
          <p:cNvPr id="19" name="Picture 11"/>
          <p:cNvPicPr>
            <a:picLocks noChangeAspect="1" noChangeArrowheads="1"/>
          </p:cNvPicPr>
          <p:nvPr/>
        </p:nvPicPr>
        <p:blipFill>
          <a:blip r:embed="rId11" cstate="print"/>
          <a:srcRect/>
          <a:stretch>
            <a:fillRect/>
          </a:stretch>
        </p:blipFill>
        <p:spPr bwMode="auto">
          <a:xfrm>
            <a:off x="2482733" y="5210175"/>
            <a:ext cx="2514600" cy="1571625"/>
          </a:xfrm>
          <a:prstGeom prst="rect">
            <a:avLst/>
          </a:prstGeom>
          <a:noFill/>
          <a:ln w="9525">
            <a:noFill/>
            <a:miter lim="800000"/>
            <a:headEnd/>
            <a:tailEnd/>
          </a:ln>
        </p:spPr>
      </p:pic>
    </p:spTree>
    <p:extLst>
      <p:ext uri="{BB962C8B-B14F-4D97-AF65-F5344CB8AC3E}">
        <p14:creationId xmlns:p14="http://schemas.microsoft.com/office/powerpoint/2010/main" val="211564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ello_my_name_is_sticker.svg.png"/>
          <p:cNvPicPr>
            <a:picLocks noChangeAspect="1"/>
          </p:cNvPicPr>
          <p:nvPr/>
        </p:nvPicPr>
        <p:blipFill>
          <a:blip r:embed="rId2" cstate="print">
            <a:alphaModFix amt="33000"/>
            <a:extLst>
              <a:ext uri="{28A0092B-C50C-407E-A947-70E740481C1C}">
                <a14:useLocalDpi xmlns:a14="http://schemas.microsoft.com/office/drawing/2010/main" val="0"/>
              </a:ext>
            </a:extLst>
          </a:blip>
          <a:stretch>
            <a:fillRect/>
          </a:stretch>
        </p:blipFill>
        <p:spPr>
          <a:xfrm>
            <a:off x="4648200" y="3828254"/>
            <a:ext cx="1295400" cy="927506"/>
          </a:xfrm>
          <a:prstGeom prst="rect">
            <a:avLst/>
          </a:prstGeom>
        </p:spPr>
      </p:pic>
      <p:pic>
        <p:nvPicPr>
          <p:cNvPr id="9" name="Picture 8" descr="polaroid.jpg"/>
          <p:cNvPicPr>
            <a:picLocks noChangeAspect="1"/>
          </p:cNvPicPr>
          <p:nvPr/>
        </p:nvPicPr>
        <p:blipFill rotWithShape="1">
          <a:blip r:embed="rId3" cstate="print">
            <a:alphaModFix amt="33000"/>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r="49440"/>
          <a:stretch/>
        </p:blipFill>
        <p:spPr>
          <a:xfrm>
            <a:off x="7909123" y="3415520"/>
            <a:ext cx="1584947" cy="1887148"/>
          </a:xfrm>
          <a:prstGeom prst="rect">
            <a:avLst/>
          </a:prstGeom>
        </p:spPr>
      </p:pic>
      <p:sp>
        <p:nvSpPr>
          <p:cNvPr id="2" name="Title 1"/>
          <p:cNvSpPr>
            <a:spLocks noGrp="1"/>
          </p:cNvSpPr>
          <p:nvPr>
            <p:ph type="title"/>
          </p:nvPr>
        </p:nvSpPr>
        <p:spPr/>
        <p:txBody>
          <a:bodyPr/>
          <a:lstStyle/>
          <a:p>
            <a:r>
              <a:rPr lang="en-US" sz="4000" dirty="0"/>
              <a:t>Sequencing as a tool for microbial community analysis</a:t>
            </a:r>
          </a:p>
        </p:txBody>
      </p:sp>
      <p:sp>
        <p:nvSpPr>
          <p:cNvPr id="4" name="Slide Number Placeholder 3"/>
          <p:cNvSpPr>
            <a:spLocks noGrp="1"/>
          </p:cNvSpPr>
          <p:nvPr>
            <p:ph type="sldNum" sz="quarter" idx="12"/>
          </p:nvPr>
        </p:nvSpPr>
        <p:spPr/>
        <p:txBody>
          <a:bodyPr/>
          <a:lstStyle/>
          <a:p>
            <a:fld id="{C71C242F-20BE-4F6C-ABA6-9DCC8641EF60}" type="slidenum">
              <a:rPr lang="en-US" smtClean="0">
                <a:solidFill>
                  <a:schemeClr val="tx1"/>
                </a:solidFill>
              </a:rPr>
              <a:pPr/>
              <a:t>7</a:t>
            </a:fld>
            <a:endParaRPr lang="en-US">
              <a:solidFill>
                <a:schemeClr val="tx1"/>
              </a:solidFill>
            </a:endParaRPr>
          </a:p>
        </p:txBody>
      </p:sp>
      <p:sp>
        <p:nvSpPr>
          <p:cNvPr id="6" name="TextBox 5"/>
          <p:cNvSpPr txBox="1"/>
          <p:nvPr/>
        </p:nvSpPr>
        <p:spPr>
          <a:xfrm>
            <a:off x="3224012" y="2724090"/>
            <a:ext cx="1296124" cy="400110"/>
          </a:xfrm>
          <a:prstGeom prst="rect">
            <a:avLst/>
          </a:prstGeom>
          <a:noFill/>
        </p:spPr>
        <p:txBody>
          <a:bodyPr wrap="none" rtlCol="0">
            <a:spAutoFit/>
          </a:bodyPr>
          <a:lstStyle/>
          <a:p>
            <a:pPr algn="ctr"/>
            <a:r>
              <a:rPr lang="en-US" sz="2000" b="1" dirty="0" err="1"/>
              <a:t>Amplicons</a:t>
            </a:r>
            <a:endParaRPr lang="en-US" sz="2000" b="1" dirty="0"/>
          </a:p>
        </p:txBody>
      </p:sp>
      <p:sp>
        <p:nvSpPr>
          <p:cNvPr id="7" name="TextBox 6"/>
          <p:cNvSpPr txBox="1"/>
          <p:nvPr/>
        </p:nvSpPr>
        <p:spPr>
          <a:xfrm>
            <a:off x="7834936" y="2647890"/>
            <a:ext cx="1313821" cy="400110"/>
          </a:xfrm>
          <a:prstGeom prst="rect">
            <a:avLst/>
          </a:prstGeom>
          <a:noFill/>
        </p:spPr>
        <p:txBody>
          <a:bodyPr wrap="none" rtlCol="0">
            <a:spAutoFit/>
          </a:bodyPr>
          <a:lstStyle/>
          <a:p>
            <a:pPr algn="ctr"/>
            <a:r>
              <a:rPr lang="en-US" sz="2000" b="1" dirty="0" err="1"/>
              <a:t>Meta’omic</a:t>
            </a:r>
            <a:endParaRPr lang="en-US" sz="2000" b="1" dirty="0"/>
          </a:p>
        </p:txBody>
      </p:sp>
      <p:pic>
        <p:nvPicPr>
          <p:cNvPr id="10" name="Picture 2" descr="C:\Documents and Settings\chuttenh\My Documents\My Dropbox\working\coreforum_09-16-09\microbes.png"/>
          <p:cNvPicPr>
            <a:picLocks noChangeAspect="1" noChangeArrowheads="1"/>
          </p:cNvPicPr>
          <p:nvPr/>
        </p:nvPicPr>
        <p:blipFill>
          <a:blip r:embed="rId5" cstate="print"/>
          <a:srcRect/>
          <a:stretch>
            <a:fillRect/>
          </a:stretch>
        </p:blipFill>
        <p:spPr bwMode="auto">
          <a:xfrm>
            <a:off x="4038600" y="1143001"/>
            <a:ext cx="1600200" cy="1343999"/>
          </a:xfrm>
          <a:prstGeom prst="rect">
            <a:avLst/>
          </a:prstGeom>
          <a:noFill/>
        </p:spPr>
      </p:pic>
      <p:sp>
        <p:nvSpPr>
          <p:cNvPr id="11" name="Down Arrow 10"/>
          <p:cNvSpPr/>
          <p:nvPr/>
        </p:nvSpPr>
        <p:spPr bwMode="auto">
          <a:xfrm rot="16200000" flipH="1">
            <a:off x="5627186" y="1764214"/>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extBox 11"/>
          <p:cNvSpPr txBox="1"/>
          <p:nvPr/>
        </p:nvSpPr>
        <p:spPr>
          <a:xfrm>
            <a:off x="6080567" y="1548825"/>
            <a:ext cx="2339936" cy="584775"/>
          </a:xfrm>
          <a:prstGeom prst="rect">
            <a:avLst/>
          </a:prstGeom>
          <a:noFill/>
        </p:spPr>
        <p:txBody>
          <a:bodyPr wrap="none" rtlCol="0">
            <a:spAutoFit/>
          </a:bodyPr>
          <a:lstStyle/>
          <a:p>
            <a:pPr algn="ctr"/>
            <a:r>
              <a:rPr lang="en-US" sz="1600" dirty="0"/>
              <a:t>Lyse cells</a:t>
            </a:r>
          </a:p>
          <a:p>
            <a:pPr algn="ctr"/>
            <a:r>
              <a:rPr lang="en-US" sz="1600" dirty="0"/>
              <a:t>Extract DNA (and/or RNA)</a:t>
            </a:r>
          </a:p>
        </p:txBody>
      </p:sp>
      <p:sp>
        <p:nvSpPr>
          <p:cNvPr id="13" name="Down Arrow 12"/>
          <p:cNvSpPr/>
          <p:nvPr/>
        </p:nvSpPr>
        <p:spPr bwMode="auto">
          <a:xfrm rot="18900000" flipH="1">
            <a:off x="7184086" y="242872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Down Arrow 13"/>
          <p:cNvSpPr/>
          <p:nvPr/>
        </p:nvSpPr>
        <p:spPr bwMode="auto">
          <a:xfrm rot="2700000" flipH="1">
            <a:off x="4322114" y="258112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Down Arrow 14"/>
          <p:cNvSpPr/>
          <p:nvPr/>
        </p:nvSpPr>
        <p:spPr bwMode="auto">
          <a:xfrm flipH="1">
            <a:off x="3962368" y="313517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6" name="TextBox 15"/>
          <p:cNvSpPr txBox="1"/>
          <p:nvPr/>
        </p:nvSpPr>
        <p:spPr>
          <a:xfrm>
            <a:off x="3562486" y="3276600"/>
            <a:ext cx="2807338" cy="584776"/>
          </a:xfrm>
          <a:prstGeom prst="rect">
            <a:avLst/>
          </a:prstGeom>
          <a:noFill/>
          <a:effectLst/>
        </p:spPr>
        <p:txBody>
          <a:bodyPr wrap="square" rtlCol="0">
            <a:spAutoFit/>
          </a:bodyPr>
          <a:lstStyle/>
          <a:p>
            <a:pPr algn="ctr"/>
            <a:r>
              <a:rPr lang="en-US" sz="1600" dirty="0"/>
              <a:t>PCR to amplify a single marker gene, e.g. 16S </a:t>
            </a:r>
            <a:r>
              <a:rPr lang="en-US" sz="1600" dirty="0" err="1"/>
              <a:t>rRNA</a:t>
            </a:r>
            <a:endParaRPr lang="en-US" sz="1600" dirty="0"/>
          </a:p>
        </p:txBody>
      </p:sp>
      <p:pic>
        <p:nvPicPr>
          <p:cNvPr id="17" name="Picture 6"/>
          <p:cNvPicPr>
            <a:picLocks noChangeAspect="1" noChangeArrowheads="1"/>
          </p:cNvPicPr>
          <p:nvPr/>
        </p:nvPicPr>
        <p:blipFill>
          <a:blip r:embed="rId6" cstate="print"/>
          <a:srcRect/>
          <a:stretch>
            <a:fillRect/>
          </a:stretch>
        </p:blipFill>
        <p:spPr bwMode="auto">
          <a:xfrm>
            <a:off x="1524001" y="3200400"/>
            <a:ext cx="2130061" cy="2819400"/>
          </a:xfrm>
          <a:prstGeom prst="rect">
            <a:avLst/>
          </a:prstGeom>
          <a:noFill/>
          <a:ln w="9525">
            <a:noFill/>
            <a:miter lim="800000"/>
            <a:headEnd/>
            <a:tailEnd/>
          </a:ln>
        </p:spPr>
      </p:pic>
      <p:sp>
        <p:nvSpPr>
          <p:cNvPr id="24" name="Rectangle 23"/>
          <p:cNvSpPr/>
          <p:nvPr/>
        </p:nvSpPr>
        <p:spPr>
          <a:xfrm>
            <a:off x="1531584" y="3077290"/>
            <a:ext cx="1615827" cy="123111"/>
          </a:xfrm>
          <a:prstGeom prst="rect">
            <a:avLst/>
          </a:prstGeom>
        </p:spPr>
        <p:txBody>
          <a:bodyPr wrap="none" lIns="0" tIns="0" rIns="0" bIns="0">
            <a:spAutoFit/>
          </a:bodyPr>
          <a:lstStyle/>
          <a:p>
            <a:r>
              <a:rPr lang="en-US" sz="800" dirty="0"/>
              <a:t>George Rice, Montana State University</a:t>
            </a:r>
          </a:p>
        </p:txBody>
      </p:sp>
      <p:pic>
        <p:nvPicPr>
          <p:cNvPr id="25" name="Picture 6"/>
          <p:cNvPicPr>
            <a:picLocks noChangeAspect="1" noChangeArrowheads="1"/>
          </p:cNvPicPr>
          <p:nvPr/>
        </p:nvPicPr>
        <p:blipFill>
          <a:blip r:embed="rId7" cstate="print"/>
          <a:srcRect l="73470" t="73789" r="8163" b="3084"/>
          <a:stretch>
            <a:fillRect/>
          </a:stretch>
        </p:blipFill>
        <p:spPr bwMode="auto">
          <a:xfrm>
            <a:off x="3657600" y="3886200"/>
            <a:ext cx="685800" cy="1143000"/>
          </a:xfrm>
          <a:prstGeom prst="rect">
            <a:avLst/>
          </a:prstGeom>
          <a:noFill/>
          <a:ln w="9525">
            <a:noFill/>
            <a:miter lim="800000"/>
            <a:headEnd/>
            <a:tailEnd/>
          </a:ln>
        </p:spPr>
      </p:pic>
      <p:sp>
        <p:nvSpPr>
          <p:cNvPr id="31" name="TextBox 30"/>
          <p:cNvSpPr txBox="1"/>
          <p:nvPr/>
        </p:nvSpPr>
        <p:spPr>
          <a:xfrm>
            <a:off x="4446176" y="4114801"/>
            <a:ext cx="1644232" cy="584775"/>
          </a:xfrm>
          <a:prstGeom prst="rect">
            <a:avLst/>
          </a:prstGeom>
          <a:noFill/>
          <a:effectLst>
            <a:outerShdw blurRad="63500" sx="102000" sy="102000" algn="ctr" rotWithShape="0">
              <a:prstClr val="black">
                <a:alpha val="40000"/>
              </a:prstClr>
            </a:outerShdw>
          </a:effectLst>
        </p:spPr>
        <p:txBody>
          <a:bodyPr wrap="none" rtlCol="0">
            <a:spAutoFit/>
          </a:bodyPr>
          <a:lstStyle/>
          <a:p>
            <a:pPr algn="ctr"/>
            <a:r>
              <a:rPr lang="en-US" sz="1600" dirty="0"/>
              <a:t>Classify sequence</a:t>
            </a:r>
            <a:br>
              <a:rPr lang="en-US" sz="1600" dirty="0"/>
            </a:br>
            <a:r>
              <a:rPr lang="en-US" sz="1600" dirty="0">
                <a:latin typeface="Wingdings"/>
                <a:ea typeface="Wingdings"/>
                <a:cs typeface="Wingdings"/>
                <a:sym typeface="Wingdings"/>
              </a:rPr>
              <a:t></a:t>
            </a:r>
            <a:r>
              <a:rPr lang="en-US" sz="1600" dirty="0">
                <a:sym typeface="Wingdings"/>
              </a:rPr>
              <a:t> microbe</a:t>
            </a:r>
            <a:endParaRPr lang="en-US" sz="1600" dirty="0"/>
          </a:p>
        </p:txBody>
      </p:sp>
      <p:sp>
        <p:nvSpPr>
          <p:cNvPr id="32" name="Down Arrow 31"/>
          <p:cNvSpPr/>
          <p:nvPr/>
        </p:nvSpPr>
        <p:spPr bwMode="auto">
          <a:xfrm flipH="1">
            <a:off x="5039692" y="4800600"/>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133" name="Group 132"/>
          <p:cNvGrpSpPr/>
          <p:nvPr/>
        </p:nvGrpSpPr>
        <p:grpSpPr>
          <a:xfrm>
            <a:off x="4648200" y="5057002"/>
            <a:ext cx="1140878" cy="1790819"/>
            <a:chOff x="3124200" y="5057001"/>
            <a:chExt cx="1140878" cy="1790819"/>
          </a:xfrm>
        </p:grpSpPr>
        <p:grpSp>
          <p:nvGrpSpPr>
            <p:cNvPr id="33" name="Group 149"/>
            <p:cNvGrpSpPr/>
            <p:nvPr/>
          </p:nvGrpSpPr>
          <p:grpSpPr>
            <a:xfrm>
              <a:off x="3401392" y="5334000"/>
              <a:ext cx="685800" cy="1019600"/>
              <a:chOff x="228600" y="2590800"/>
              <a:chExt cx="2777935" cy="4130040"/>
            </a:xfrm>
          </p:grpSpPr>
          <p:sp>
            <p:nvSpPr>
              <p:cNvPr id="34" name="Rectangle 16"/>
              <p:cNvSpPr/>
              <p:nvPr/>
            </p:nvSpPr>
            <p:spPr bwMode="auto">
              <a:xfrm>
                <a:off x="923084"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5" name="Rectangle 28"/>
              <p:cNvSpPr/>
              <p:nvPr/>
            </p:nvSpPr>
            <p:spPr bwMode="auto">
              <a:xfrm>
                <a:off x="1270326" y="4656834"/>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6" name="Rectangle 40"/>
              <p:cNvSpPr/>
              <p:nvPr/>
            </p:nvSpPr>
            <p:spPr bwMode="auto">
              <a:xfrm>
                <a:off x="2312051" y="4656834"/>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7" name="Rectangle 4"/>
              <p:cNvSpPr/>
              <p:nvPr/>
            </p:nvSpPr>
            <p:spPr bwMode="auto">
              <a:xfrm>
                <a:off x="228600" y="4656834"/>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8" name="Rectangle 52"/>
              <p:cNvSpPr/>
              <p:nvPr/>
            </p:nvSpPr>
            <p:spPr bwMode="auto">
              <a:xfrm>
                <a:off x="575842"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9" name="Rectangle 64"/>
              <p:cNvSpPr/>
              <p:nvPr/>
            </p:nvSpPr>
            <p:spPr bwMode="auto">
              <a:xfrm>
                <a:off x="1617568" y="4656834"/>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0" name="Rectangle 76"/>
              <p:cNvSpPr/>
              <p:nvPr/>
            </p:nvSpPr>
            <p:spPr bwMode="auto">
              <a:xfrm>
                <a:off x="1964809" y="4656834"/>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1" name="Rectangle 88"/>
              <p:cNvSpPr/>
              <p:nvPr/>
            </p:nvSpPr>
            <p:spPr bwMode="auto">
              <a:xfrm>
                <a:off x="2659293" y="4656834"/>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2" name="Rectangle 17"/>
              <p:cNvSpPr/>
              <p:nvPr/>
            </p:nvSpPr>
            <p:spPr bwMode="auto">
              <a:xfrm>
                <a:off x="923084"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3" name="Rectangle 29"/>
              <p:cNvSpPr/>
              <p:nvPr/>
            </p:nvSpPr>
            <p:spPr bwMode="auto">
              <a:xfrm>
                <a:off x="1270326" y="361510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4" name="Rectangle 41"/>
              <p:cNvSpPr/>
              <p:nvPr/>
            </p:nvSpPr>
            <p:spPr bwMode="auto">
              <a:xfrm>
                <a:off x="2312051"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5" name="Rectangle 5"/>
              <p:cNvSpPr/>
              <p:nvPr/>
            </p:nvSpPr>
            <p:spPr bwMode="auto">
              <a:xfrm>
                <a:off x="228600"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6" name="Rectangle 53"/>
              <p:cNvSpPr/>
              <p:nvPr/>
            </p:nvSpPr>
            <p:spPr bwMode="auto">
              <a:xfrm>
                <a:off x="575842"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Rectangle 65"/>
              <p:cNvSpPr/>
              <p:nvPr/>
            </p:nvSpPr>
            <p:spPr bwMode="auto">
              <a:xfrm>
                <a:off x="1617568" y="361510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8" name="Rectangle 77"/>
              <p:cNvSpPr/>
              <p:nvPr/>
            </p:nvSpPr>
            <p:spPr bwMode="auto">
              <a:xfrm>
                <a:off x="1964809" y="361510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9" name="Rectangle 89"/>
              <p:cNvSpPr/>
              <p:nvPr/>
            </p:nvSpPr>
            <p:spPr bwMode="auto">
              <a:xfrm>
                <a:off x="2659293" y="361510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0" name="Rectangle 18"/>
              <p:cNvSpPr/>
              <p:nvPr/>
            </p:nvSpPr>
            <p:spPr bwMode="auto">
              <a:xfrm>
                <a:off x="923084"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1" name="Rectangle 30"/>
              <p:cNvSpPr/>
              <p:nvPr/>
            </p:nvSpPr>
            <p:spPr bwMode="auto">
              <a:xfrm>
                <a:off x="1270326" y="5022773"/>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2" name="Rectangle 51"/>
              <p:cNvSpPr/>
              <p:nvPr/>
            </p:nvSpPr>
            <p:spPr bwMode="auto">
              <a:xfrm>
                <a:off x="2312051"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3" name="Rectangle 6"/>
              <p:cNvSpPr/>
              <p:nvPr/>
            </p:nvSpPr>
            <p:spPr bwMode="auto">
              <a:xfrm>
                <a:off x="228600" y="5022773"/>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4" name="Rectangle 53"/>
              <p:cNvSpPr/>
              <p:nvPr/>
            </p:nvSpPr>
            <p:spPr bwMode="auto">
              <a:xfrm>
                <a:off x="575842" y="5022773"/>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5" name="Rectangle 54"/>
              <p:cNvSpPr/>
              <p:nvPr/>
            </p:nvSpPr>
            <p:spPr bwMode="auto">
              <a:xfrm>
                <a:off x="1617568"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6" name="Rectangle 55"/>
              <p:cNvSpPr/>
              <p:nvPr/>
            </p:nvSpPr>
            <p:spPr bwMode="auto">
              <a:xfrm>
                <a:off x="1964809" y="5022773"/>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7" name="Rectangle 56"/>
              <p:cNvSpPr/>
              <p:nvPr/>
            </p:nvSpPr>
            <p:spPr bwMode="auto">
              <a:xfrm>
                <a:off x="2659293" y="5022773"/>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8" name="Rectangle 19"/>
              <p:cNvSpPr/>
              <p:nvPr/>
            </p:nvSpPr>
            <p:spPr bwMode="auto">
              <a:xfrm>
                <a:off x="923084"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59" name="Rectangle 58"/>
              <p:cNvSpPr/>
              <p:nvPr/>
            </p:nvSpPr>
            <p:spPr bwMode="auto">
              <a:xfrm>
                <a:off x="1270326" y="6373598"/>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0" name="Rectangle 59"/>
              <p:cNvSpPr/>
              <p:nvPr/>
            </p:nvSpPr>
            <p:spPr bwMode="auto">
              <a:xfrm>
                <a:off x="2312051"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1" name="Rectangle 7"/>
              <p:cNvSpPr/>
              <p:nvPr/>
            </p:nvSpPr>
            <p:spPr bwMode="auto">
              <a:xfrm>
                <a:off x="228600" y="6373598"/>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2" name="Rectangle 61"/>
              <p:cNvSpPr/>
              <p:nvPr/>
            </p:nvSpPr>
            <p:spPr bwMode="auto">
              <a:xfrm>
                <a:off x="575842" y="6373598"/>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3" name="Rectangle 62"/>
              <p:cNvSpPr/>
              <p:nvPr/>
            </p:nvSpPr>
            <p:spPr bwMode="auto">
              <a:xfrm>
                <a:off x="1617568" y="6373598"/>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4" name="Rectangle 63"/>
              <p:cNvSpPr/>
              <p:nvPr/>
            </p:nvSpPr>
            <p:spPr bwMode="auto">
              <a:xfrm>
                <a:off x="1964809"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5" name="Rectangle 64"/>
              <p:cNvSpPr/>
              <p:nvPr/>
            </p:nvSpPr>
            <p:spPr bwMode="auto">
              <a:xfrm>
                <a:off x="2659293" y="6373598"/>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6" name="Rectangle 20"/>
              <p:cNvSpPr/>
              <p:nvPr/>
            </p:nvSpPr>
            <p:spPr bwMode="auto">
              <a:xfrm>
                <a:off x="923084" y="569856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7" name="Rectangle 66"/>
              <p:cNvSpPr/>
              <p:nvPr/>
            </p:nvSpPr>
            <p:spPr bwMode="auto">
              <a:xfrm>
                <a:off x="1270326" y="569856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8" name="Rectangle 67"/>
              <p:cNvSpPr/>
              <p:nvPr/>
            </p:nvSpPr>
            <p:spPr bwMode="auto">
              <a:xfrm>
                <a:off x="2312051" y="5698560"/>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69" name="Rectangle 8"/>
              <p:cNvSpPr/>
              <p:nvPr/>
            </p:nvSpPr>
            <p:spPr bwMode="auto">
              <a:xfrm>
                <a:off x="228600"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0" name="Rectangle 69"/>
              <p:cNvSpPr/>
              <p:nvPr/>
            </p:nvSpPr>
            <p:spPr bwMode="auto">
              <a:xfrm>
                <a:off x="575842" y="569856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1" name="Rectangle 70"/>
              <p:cNvSpPr/>
              <p:nvPr/>
            </p:nvSpPr>
            <p:spPr bwMode="auto">
              <a:xfrm>
                <a:off x="1617568" y="5698560"/>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2" name="Rectangle 71"/>
              <p:cNvSpPr/>
              <p:nvPr/>
            </p:nvSpPr>
            <p:spPr bwMode="auto">
              <a:xfrm>
                <a:off x="1964809" y="569856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3" name="Rectangle 72"/>
              <p:cNvSpPr/>
              <p:nvPr/>
            </p:nvSpPr>
            <p:spPr bwMode="auto">
              <a:xfrm>
                <a:off x="2659293" y="569856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4" name="Rectangle 73"/>
              <p:cNvSpPr/>
              <p:nvPr/>
            </p:nvSpPr>
            <p:spPr bwMode="auto">
              <a:xfrm>
                <a:off x="923084" y="259080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5" name="Rectangle 74"/>
              <p:cNvSpPr/>
              <p:nvPr/>
            </p:nvSpPr>
            <p:spPr bwMode="auto">
              <a:xfrm>
                <a:off x="1270326"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6" name="Rectangle 75"/>
              <p:cNvSpPr/>
              <p:nvPr/>
            </p:nvSpPr>
            <p:spPr bwMode="auto">
              <a:xfrm>
                <a:off x="2312051"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7" name="Rectangle 9"/>
              <p:cNvSpPr/>
              <p:nvPr/>
            </p:nvSpPr>
            <p:spPr bwMode="auto">
              <a:xfrm>
                <a:off x="228600"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8" name="Rectangle 77"/>
              <p:cNvSpPr/>
              <p:nvPr/>
            </p:nvSpPr>
            <p:spPr bwMode="auto">
              <a:xfrm>
                <a:off x="575842"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79" name="Rectangle 78"/>
              <p:cNvSpPr/>
              <p:nvPr/>
            </p:nvSpPr>
            <p:spPr bwMode="auto">
              <a:xfrm>
                <a:off x="1617568" y="2590800"/>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0" name="Rectangle 79"/>
              <p:cNvSpPr/>
              <p:nvPr/>
            </p:nvSpPr>
            <p:spPr bwMode="auto">
              <a:xfrm>
                <a:off x="1964809" y="259080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1" name="Rectangle 80"/>
              <p:cNvSpPr/>
              <p:nvPr/>
            </p:nvSpPr>
            <p:spPr bwMode="auto">
              <a:xfrm>
                <a:off x="2659293" y="259080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2" name="Rectangle 81"/>
              <p:cNvSpPr/>
              <p:nvPr/>
            </p:nvSpPr>
            <p:spPr bwMode="auto">
              <a:xfrm>
                <a:off x="923084" y="326508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3" name="Rectangle 82"/>
              <p:cNvSpPr/>
              <p:nvPr/>
            </p:nvSpPr>
            <p:spPr bwMode="auto">
              <a:xfrm>
                <a:off x="1270326" y="3265089"/>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4" name="Rectangle 83"/>
              <p:cNvSpPr/>
              <p:nvPr/>
            </p:nvSpPr>
            <p:spPr bwMode="auto">
              <a:xfrm>
                <a:off x="2312051"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5" name="Rectangle 10"/>
              <p:cNvSpPr/>
              <p:nvPr/>
            </p:nvSpPr>
            <p:spPr bwMode="auto">
              <a:xfrm>
                <a:off x="228600" y="326508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6" name="Rectangle 85"/>
              <p:cNvSpPr/>
              <p:nvPr/>
            </p:nvSpPr>
            <p:spPr bwMode="auto">
              <a:xfrm>
                <a:off x="575842" y="326508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7" name="Rectangle 86"/>
              <p:cNvSpPr/>
              <p:nvPr/>
            </p:nvSpPr>
            <p:spPr bwMode="auto">
              <a:xfrm>
                <a:off x="1617568" y="326508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8" name="Rectangle 87"/>
              <p:cNvSpPr/>
              <p:nvPr/>
            </p:nvSpPr>
            <p:spPr bwMode="auto">
              <a:xfrm>
                <a:off x="1964809" y="3265089"/>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89" name="Rectangle 88"/>
              <p:cNvSpPr/>
              <p:nvPr/>
            </p:nvSpPr>
            <p:spPr bwMode="auto">
              <a:xfrm>
                <a:off x="2659293" y="326508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0" name="Rectangle 89"/>
              <p:cNvSpPr/>
              <p:nvPr/>
            </p:nvSpPr>
            <p:spPr bwMode="auto">
              <a:xfrm>
                <a:off x="923084" y="536595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1" name="Rectangle 90"/>
              <p:cNvSpPr/>
              <p:nvPr/>
            </p:nvSpPr>
            <p:spPr bwMode="auto">
              <a:xfrm>
                <a:off x="1270326"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2" name="Rectangle 91"/>
              <p:cNvSpPr/>
              <p:nvPr/>
            </p:nvSpPr>
            <p:spPr bwMode="auto">
              <a:xfrm>
                <a:off x="2312051" y="5365957"/>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3" name="Rectangle 11"/>
              <p:cNvSpPr/>
              <p:nvPr/>
            </p:nvSpPr>
            <p:spPr bwMode="auto">
              <a:xfrm>
                <a:off x="228600" y="5365957"/>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4" name="Rectangle 93"/>
              <p:cNvSpPr/>
              <p:nvPr/>
            </p:nvSpPr>
            <p:spPr bwMode="auto">
              <a:xfrm>
                <a:off x="575842" y="536595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5" name="Rectangle 94"/>
              <p:cNvSpPr/>
              <p:nvPr/>
            </p:nvSpPr>
            <p:spPr bwMode="auto">
              <a:xfrm>
                <a:off x="1617568" y="5365957"/>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6" name="Rectangle 95"/>
              <p:cNvSpPr/>
              <p:nvPr/>
            </p:nvSpPr>
            <p:spPr bwMode="auto">
              <a:xfrm>
                <a:off x="1964809" y="536595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7" name="Rectangle 96"/>
              <p:cNvSpPr/>
              <p:nvPr/>
            </p:nvSpPr>
            <p:spPr bwMode="auto">
              <a:xfrm>
                <a:off x="2659293" y="536595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8" name="Rectangle 97"/>
              <p:cNvSpPr/>
              <p:nvPr/>
            </p:nvSpPr>
            <p:spPr bwMode="auto">
              <a:xfrm>
                <a:off x="923084" y="4290147"/>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99" name="Rectangle 98"/>
              <p:cNvSpPr/>
              <p:nvPr/>
            </p:nvSpPr>
            <p:spPr bwMode="auto">
              <a:xfrm>
                <a:off x="1270326"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0" name="Rectangle 99"/>
              <p:cNvSpPr/>
              <p:nvPr/>
            </p:nvSpPr>
            <p:spPr bwMode="auto">
              <a:xfrm>
                <a:off x="2312051" y="4290147"/>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1" name="Rectangle 12"/>
              <p:cNvSpPr/>
              <p:nvPr/>
            </p:nvSpPr>
            <p:spPr bwMode="auto">
              <a:xfrm>
                <a:off x="228600"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2" name="Rectangle 101"/>
              <p:cNvSpPr/>
              <p:nvPr/>
            </p:nvSpPr>
            <p:spPr bwMode="auto">
              <a:xfrm>
                <a:off x="575842" y="4290147"/>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3" name="Rectangle 102"/>
              <p:cNvSpPr/>
              <p:nvPr/>
            </p:nvSpPr>
            <p:spPr bwMode="auto">
              <a:xfrm>
                <a:off x="1617568" y="4290147"/>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4" name="Rectangle 103"/>
              <p:cNvSpPr/>
              <p:nvPr/>
            </p:nvSpPr>
            <p:spPr bwMode="auto">
              <a:xfrm>
                <a:off x="1964809" y="4290147"/>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5" name="Rectangle 104"/>
              <p:cNvSpPr/>
              <p:nvPr/>
            </p:nvSpPr>
            <p:spPr bwMode="auto">
              <a:xfrm>
                <a:off x="2659293" y="4290147"/>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6" name="Rectangle 105"/>
              <p:cNvSpPr/>
              <p:nvPr/>
            </p:nvSpPr>
            <p:spPr bwMode="auto">
              <a:xfrm>
                <a:off x="923084" y="2915069"/>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7" name="Rectangle 106"/>
              <p:cNvSpPr/>
              <p:nvPr/>
            </p:nvSpPr>
            <p:spPr bwMode="auto">
              <a:xfrm>
                <a:off x="1270326" y="2915069"/>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8" name="Rectangle 107"/>
              <p:cNvSpPr/>
              <p:nvPr/>
            </p:nvSpPr>
            <p:spPr bwMode="auto">
              <a:xfrm>
                <a:off x="2312051" y="2915069"/>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09" name="Rectangle 13"/>
              <p:cNvSpPr/>
              <p:nvPr/>
            </p:nvSpPr>
            <p:spPr bwMode="auto">
              <a:xfrm>
                <a:off x="228600"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0" name="Rectangle 109"/>
              <p:cNvSpPr/>
              <p:nvPr/>
            </p:nvSpPr>
            <p:spPr bwMode="auto">
              <a:xfrm>
                <a:off x="575842" y="2915069"/>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1" name="Rectangle 110"/>
              <p:cNvSpPr/>
              <p:nvPr/>
            </p:nvSpPr>
            <p:spPr bwMode="auto">
              <a:xfrm>
                <a:off x="1617568" y="2915069"/>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2" name="Rectangle 111"/>
              <p:cNvSpPr/>
              <p:nvPr/>
            </p:nvSpPr>
            <p:spPr bwMode="auto">
              <a:xfrm>
                <a:off x="1964809" y="2915069"/>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3" name="Rectangle 112"/>
              <p:cNvSpPr/>
              <p:nvPr/>
            </p:nvSpPr>
            <p:spPr bwMode="auto">
              <a:xfrm>
                <a:off x="2659293" y="2915069"/>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4" name="Rectangle 113"/>
              <p:cNvSpPr/>
              <p:nvPr/>
            </p:nvSpPr>
            <p:spPr bwMode="auto">
              <a:xfrm>
                <a:off x="923084"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5" name="Rectangle 114"/>
              <p:cNvSpPr/>
              <p:nvPr/>
            </p:nvSpPr>
            <p:spPr bwMode="auto">
              <a:xfrm>
                <a:off x="1270326"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6" name="Rectangle 115"/>
              <p:cNvSpPr/>
              <p:nvPr/>
            </p:nvSpPr>
            <p:spPr bwMode="auto">
              <a:xfrm>
                <a:off x="2312051" y="6043230"/>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7" name="Rectangle 14"/>
              <p:cNvSpPr/>
              <p:nvPr/>
            </p:nvSpPr>
            <p:spPr bwMode="auto">
              <a:xfrm>
                <a:off x="228600" y="6043230"/>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8" name="Rectangle 117"/>
              <p:cNvSpPr/>
              <p:nvPr/>
            </p:nvSpPr>
            <p:spPr bwMode="auto">
              <a:xfrm>
                <a:off x="575842" y="6043230"/>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9" name="Rectangle 118"/>
              <p:cNvSpPr/>
              <p:nvPr/>
            </p:nvSpPr>
            <p:spPr bwMode="auto">
              <a:xfrm>
                <a:off x="1617568" y="6043230"/>
                <a:ext cx="347242" cy="34724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0" name="Rectangle 119"/>
              <p:cNvSpPr/>
              <p:nvPr/>
            </p:nvSpPr>
            <p:spPr bwMode="auto">
              <a:xfrm>
                <a:off x="1964809" y="6043230"/>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1" name="Rectangle 120"/>
              <p:cNvSpPr/>
              <p:nvPr/>
            </p:nvSpPr>
            <p:spPr bwMode="auto">
              <a:xfrm>
                <a:off x="2659293" y="6043230"/>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2" name="Rectangle 121"/>
              <p:cNvSpPr/>
              <p:nvPr/>
            </p:nvSpPr>
            <p:spPr bwMode="auto">
              <a:xfrm>
                <a:off x="923084" y="3974212"/>
                <a:ext cx="347242" cy="347242"/>
              </a:xfrm>
              <a:prstGeom prst="rect">
                <a:avLst/>
              </a:prstGeom>
              <a:solidFill>
                <a:srgbClr val="A29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3" name="Rectangle 122"/>
              <p:cNvSpPr/>
              <p:nvPr/>
            </p:nvSpPr>
            <p:spPr bwMode="auto">
              <a:xfrm>
                <a:off x="1270326" y="3974212"/>
                <a:ext cx="347242" cy="347242"/>
              </a:xfrm>
              <a:prstGeom prst="rect">
                <a:avLst/>
              </a:prstGeom>
              <a:solidFill>
                <a:srgbClr val="CCCC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4" name="Rectangle 123"/>
              <p:cNvSpPr/>
              <p:nvPr/>
            </p:nvSpPr>
            <p:spPr bwMode="auto">
              <a:xfrm>
                <a:off x="2312051" y="3974212"/>
                <a:ext cx="347242" cy="347242"/>
              </a:xfrm>
              <a:prstGeom prst="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5" name="Rectangle 15"/>
              <p:cNvSpPr/>
              <p:nvPr/>
            </p:nvSpPr>
            <p:spPr bwMode="auto">
              <a:xfrm>
                <a:off x="228600" y="3974212"/>
                <a:ext cx="347242" cy="347242"/>
              </a:xfrm>
              <a:prstGeom prst="rect">
                <a:avLst/>
              </a:prstGeom>
              <a:solidFill>
                <a:srgbClr val="0039A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6" name="Rectangle 125"/>
              <p:cNvSpPr/>
              <p:nvPr/>
            </p:nvSpPr>
            <p:spPr bwMode="auto">
              <a:xfrm>
                <a:off x="575842" y="3974212"/>
                <a:ext cx="347242" cy="347242"/>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7" name="Rectangle 126"/>
              <p:cNvSpPr/>
              <p:nvPr/>
            </p:nvSpPr>
            <p:spPr bwMode="auto">
              <a:xfrm>
                <a:off x="1617568" y="3974212"/>
                <a:ext cx="347242" cy="347242"/>
              </a:xfrm>
              <a:prstGeom prst="rect">
                <a:avLst/>
              </a:prstGeom>
              <a:solidFill>
                <a:srgbClr val="605E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8" name="Rectangle 127"/>
              <p:cNvSpPr/>
              <p:nvPr/>
            </p:nvSpPr>
            <p:spPr bwMode="auto">
              <a:xfrm>
                <a:off x="1964809" y="3974212"/>
                <a:ext cx="347242" cy="347242"/>
              </a:xfrm>
              <a:prstGeom prst="rect">
                <a:avLst/>
              </a:prstGeom>
              <a:solidFill>
                <a:srgbClr val="0070C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9" name="Rectangle 128"/>
              <p:cNvSpPr/>
              <p:nvPr/>
            </p:nvSpPr>
            <p:spPr bwMode="auto">
              <a:xfrm>
                <a:off x="2659293" y="3974212"/>
                <a:ext cx="347242" cy="34724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sp>
          <p:nvSpPr>
            <p:cNvPr id="130" name="TextBox 129"/>
            <p:cNvSpPr txBox="1"/>
            <p:nvPr/>
          </p:nvSpPr>
          <p:spPr>
            <a:xfrm>
              <a:off x="3385860" y="5057001"/>
              <a:ext cx="716863" cy="276999"/>
            </a:xfrm>
            <a:prstGeom prst="rect">
              <a:avLst/>
            </a:prstGeom>
            <a:noFill/>
          </p:spPr>
          <p:txBody>
            <a:bodyPr wrap="none" rtlCol="0">
              <a:spAutoFit/>
            </a:bodyPr>
            <a:lstStyle/>
            <a:p>
              <a:pPr algn="ctr"/>
              <a:r>
                <a:rPr lang="en-US" sz="1200" b="1" dirty="0"/>
                <a:t>Samples</a:t>
              </a:r>
            </a:p>
          </p:txBody>
        </p:sp>
        <p:sp>
          <p:nvSpPr>
            <p:cNvPr id="131" name="TextBox 130"/>
            <p:cNvSpPr txBox="1"/>
            <p:nvPr/>
          </p:nvSpPr>
          <p:spPr>
            <a:xfrm rot="16200000">
              <a:off x="2873138" y="5701830"/>
              <a:ext cx="779123" cy="276999"/>
            </a:xfrm>
            <a:prstGeom prst="rect">
              <a:avLst/>
            </a:prstGeom>
            <a:noFill/>
          </p:spPr>
          <p:txBody>
            <a:bodyPr wrap="none" rtlCol="0">
              <a:spAutoFit/>
            </a:bodyPr>
            <a:lstStyle/>
            <a:p>
              <a:pPr algn="ctr"/>
              <a:r>
                <a:rPr lang="en-US" sz="1200" b="1" dirty="0"/>
                <a:t>Microbes</a:t>
              </a:r>
            </a:p>
          </p:txBody>
        </p:sp>
        <p:sp>
          <p:nvSpPr>
            <p:cNvPr id="132" name="TextBox 131"/>
            <p:cNvSpPr txBox="1"/>
            <p:nvPr/>
          </p:nvSpPr>
          <p:spPr>
            <a:xfrm>
              <a:off x="3223511" y="6324600"/>
              <a:ext cx="1041567" cy="523220"/>
            </a:xfrm>
            <a:prstGeom prst="rect">
              <a:avLst/>
            </a:prstGeom>
            <a:noFill/>
          </p:spPr>
          <p:txBody>
            <a:bodyPr wrap="none" rtlCol="0">
              <a:spAutoFit/>
            </a:bodyPr>
            <a:lstStyle/>
            <a:p>
              <a:pPr algn="ctr"/>
              <a:r>
                <a:rPr lang="en-US" sz="1400" b="1" dirty="0"/>
                <a:t>Taxon</a:t>
              </a:r>
              <a:br>
                <a:rPr lang="en-US" sz="1400" b="1" dirty="0"/>
              </a:br>
              <a:r>
                <a:rPr lang="en-US" sz="1400" b="1" dirty="0"/>
                <a:t>counts / %s</a:t>
              </a:r>
            </a:p>
          </p:txBody>
        </p:sp>
      </p:grpSp>
      <p:pic>
        <p:nvPicPr>
          <p:cNvPr id="134" name="Picture 6"/>
          <p:cNvPicPr>
            <a:picLocks noChangeAspect="1" noChangeArrowheads="1"/>
          </p:cNvPicPr>
          <p:nvPr/>
        </p:nvPicPr>
        <p:blipFill>
          <a:blip r:embed="rId8" cstate="print"/>
          <a:srcRect/>
          <a:stretch>
            <a:fillRect/>
          </a:stretch>
        </p:blipFill>
        <p:spPr bwMode="auto">
          <a:xfrm>
            <a:off x="6553200" y="3505200"/>
            <a:ext cx="1077686" cy="914400"/>
          </a:xfrm>
          <a:prstGeom prst="rect">
            <a:avLst/>
          </a:prstGeom>
          <a:noFill/>
          <a:ln w="9525">
            <a:noFill/>
            <a:miter lim="800000"/>
            <a:headEnd/>
            <a:tailEnd/>
          </a:ln>
          <a:effectLst/>
        </p:spPr>
      </p:pic>
      <p:sp>
        <p:nvSpPr>
          <p:cNvPr id="135" name="Down Arrow 134"/>
          <p:cNvSpPr/>
          <p:nvPr/>
        </p:nvSpPr>
        <p:spPr bwMode="auto">
          <a:xfrm rot="17100000" flipH="1">
            <a:off x="6150914" y="3449541"/>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6" name="Down Arrow 135"/>
          <p:cNvSpPr/>
          <p:nvPr/>
        </p:nvSpPr>
        <p:spPr bwMode="auto">
          <a:xfrm rot="4500000" flipH="1">
            <a:off x="6117286" y="4333728"/>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7" name="Down Arrow 136"/>
          <p:cNvSpPr/>
          <p:nvPr/>
        </p:nvSpPr>
        <p:spPr bwMode="auto">
          <a:xfrm rot="900000" flipH="1">
            <a:off x="7171727" y="3257366"/>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38" name="Down Arrow 137"/>
          <p:cNvSpPr/>
          <p:nvPr/>
        </p:nvSpPr>
        <p:spPr bwMode="auto">
          <a:xfrm rot="16200000" flipH="1">
            <a:off x="7555414" y="4278814"/>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nvGrpSpPr>
          <p:cNvPr id="139" name="Group 23"/>
          <p:cNvGrpSpPr/>
          <p:nvPr/>
        </p:nvGrpSpPr>
        <p:grpSpPr>
          <a:xfrm>
            <a:off x="8001001" y="3733801"/>
            <a:ext cx="1430555" cy="1213127"/>
            <a:chOff x="3794760" y="2667000"/>
            <a:chExt cx="1430555" cy="1213127"/>
          </a:xfrm>
        </p:grpSpPr>
        <p:pic>
          <p:nvPicPr>
            <p:cNvPr id="140"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515914">
              <a:off x="4267200" y="3048000"/>
              <a:ext cx="451126" cy="451126"/>
            </a:xfrm>
            <a:prstGeom prst="rect">
              <a:avLst/>
            </a:prstGeom>
            <a:noFill/>
          </p:spPr>
        </p:pic>
        <p:pic>
          <p:nvPicPr>
            <p:cNvPr id="141"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20338162">
              <a:off x="4419601" y="3429001"/>
              <a:ext cx="451126" cy="451126"/>
            </a:xfrm>
            <a:prstGeom prst="rect">
              <a:avLst/>
            </a:prstGeom>
            <a:noFill/>
          </p:spPr>
        </p:pic>
        <p:pic>
          <p:nvPicPr>
            <p:cNvPr id="142"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7299671">
              <a:off x="4495800" y="2667000"/>
              <a:ext cx="451126" cy="451126"/>
            </a:xfrm>
            <a:prstGeom prst="rect">
              <a:avLst/>
            </a:prstGeom>
            <a:noFill/>
          </p:spPr>
        </p:pic>
        <p:pic>
          <p:nvPicPr>
            <p:cNvPr id="143"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1917035">
              <a:off x="4774189" y="3021588"/>
              <a:ext cx="451126" cy="451126"/>
            </a:xfrm>
            <a:prstGeom prst="rect">
              <a:avLst/>
            </a:prstGeom>
            <a:noFill/>
          </p:spPr>
        </p:pic>
        <p:pic>
          <p:nvPicPr>
            <p:cNvPr id="144"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17335410">
              <a:off x="3794760" y="3261360"/>
              <a:ext cx="451126" cy="451126"/>
            </a:xfrm>
            <a:prstGeom prst="rect">
              <a:avLst/>
            </a:prstGeom>
            <a:noFill/>
          </p:spPr>
        </p:pic>
        <p:pic>
          <p:nvPicPr>
            <p:cNvPr id="145" name="Picture 3" descr="C:\Documents and Settings\eblis\Local Settings\Temporary Internet Files\Content.IE5\1YCVKDZB\MCj04369150000[1].png"/>
            <p:cNvPicPr>
              <a:picLocks noChangeAspect="1" noChangeArrowheads="1"/>
            </p:cNvPicPr>
            <p:nvPr/>
          </p:nvPicPr>
          <p:blipFill>
            <a:blip r:embed="rId9" cstate="print"/>
            <a:srcRect/>
            <a:stretch>
              <a:fillRect/>
            </a:stretch>
          </p:blipFill>
          <p:spPr bwMode="auto">
            <a:xfrm rot="19491645">
              <a:off x="3898718" y="2679518"/>
              <a:ext cx="451126" cy="451126"/>
            </a:xfrm>
            <a:prstGeom prst="rect">
              <a:avLst/>
            </a:prstGeom>
            <a:noFill/>
          </p:spPr>
        </p:pic>
      </p:grpSp>
      <p:sp>
        <p:nvSpPr>
          <p:cNvPr id="146" name="Down Arrow 145"/>
          <p:cNvSpPr/>
          <p:nvPr/>
        </p:nvSpPr>
        <p:spPr bwMode="auto">
          <a:xfrm flipH="1">
            <a:off x="8458200" y="5029200"/>
            <a:ext cx="457200" cy="129172"/>
          </a:xfrm>
          <a:prstGeom prst="downArrow">
            <a:avLst/>
          </a:prstGeom>
          <a:solidFill>
            <a:schemeClr val="tx1">
              <a:lumMod val="50000"/>
            </a:schemeClr>
          </a:solidFill>
          <a:ln w="63500" cap="flat" cmpd="sng" algn="ctr">
            <a:solidFill>
              <a:schemeClr val="accent3">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7" name="TextBox 146"/>
          <p:cNvSpPr txBox="1"/>
          <p:nvPr/>
        </p:nvSpPr>
        <p:spPr>
          <a:xfrm>
            <a:off x="7561665" y="5318321"/>
            <a:ext cx="2285497" cy="1323439"/>
          </a:xfrm>
          <a:prstGeom prst="rect">
            <a:avLst/>
          </a:prstGeom>
          <a:noFill/>
        </p:spPr>
        <p:txBody>
          <a:bodyPr wrap="none" rtlCol="0">
            <a:spAutoFit/>
          </a:bodyPr>
          <a:lstStyle/>
          <a:p>
            <a:pPr algn="ctr"/>
            <a:r>
              <a:rPr lang="en-US" sz="1600" dirty="0"/>
              <a:t>Taxon counts,</a:t>
            </a:r>
            <a:br>
              <a:rPr lang="en-US" sz="1600" dirty="0"/>
            </a:br>
            <a:r>
              <a:rPr lang="en-US" sz="1600" dirty="0"/>
              <a:t>Gene catalog / counts,</a:t>
            </a:r>
            <a:br>
              <a:rPr lang="en-US" sz="1600" dirty="0"/>
            </a:br>
            <a:r>
              <a:rPr lang="en-US" sz="1600" dirty="0"/>
              <a:t>Genomes,</a:t>
            </a:r>
            <a:br>
              <a:rPr lang="en-US" sz="1600" dirty="0"/>
            </a:br>
            <a:r>
              <a:rPr lang="en-US" sz="1600" dirty="0"/>
              <a:t>Pathway reconstructions,</a:t>
            </a:r>
          </a:p>
          <a:p>
            <a:pPr algn="ctr"/>
            <a:r>
              <a:rPr lang="en-US" sz="1600" dirty="0"/>
              <a:t>Genetic variants...</a:t>
            </a:r>
          </a:p>
        </p:txBody>
      </p:sp>
      <p:sp>
        <p:nvSpPr>
          <p:cNvPr id="148" name="Freeform 147"/>
          <p:cNvSpPr/>
          <p:nvPr/>
        </p:nvSpPr>
        <p:spPr>
          <a:xfrm>
            <a:off x="1516130" y="1652270"/>
            <a:ext cx="5079565" cy="5205730"/>
          </a:xfrm>
          <a:custGeom>
            <a:avLst/>
            <a:gdLst>
              <a:gd name="connsiteX0" fmla="*/ 3229600 w 5079565"/>
              <a:gd name="connsiteY0" fmla="*/ 799676 h 5205730"/>
              <a:gd name="connsiteX1" fmla="*/ 2774948 w 5079565"/>
              <a:gd name="connsiteY1" fmla="*/ 642877 h 5205730"/>
              <a:gd name="connsiteX2" fmla="*/ 2367328 w 5079565"/>
              <a:gd name="connsiteY2" fmla="*/ 642877 h 5205730"/>
              <a:gd name="connsiteX3" fmla="*/ 2288940 w 5079565"/>
              <a:gd name="connsiteY3" fmla="*/ 109760 h 5205730"/>
              <a:gd name="connsiteX4" fmla="*/ 15678 w 5079565"/>
              <a:gd name="connsiteY4" fmla="*/ 0 h 5205730"/>
              <a:gd name="connsiteX5" fmla="*/ 0 w 5079565"/>
              <a:gd name="connsiteY5" fmla="*/ 5205730 h 5205730"/>
              <a:gd name="connsiteX6" fmla="*/ 4609235 w 5079565"/>
              <a:gd name="connsiteY6" fmla="*/ 5205730 h 5205730"/>
              <a:gd name="connsiteX7" fmla="*/ 5079565 w 5079565"/>
              <a:gd name="connsiteY7" fmla="*/ 3230061 h 5205730"/>
              <a:gd name="connsiteX8" fmla="*/ 5048209 w 5079565"/>
              <a:gd name="connsiteY8" fmla="*/ 1364152 h 5205730"/>
              <a:gd name="connsiteX9" fmla="*/ 3355021 w 5079565"/>
              <a:gd name="connsiteY9" fmla="*/ 909435 h 520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79565" h="5205730">
                <a:moveTo>
                  <a:pt x="3229600" y="799676"/>
                </a:moveTo>
                <a:lnTo>
                  <a:pt x="2774948" y="642877"/>
                </a:lnTo>
                <a:lnTo>
                  <a:pt x="2367328" y="642877"/>
                </a:lnTo>
                <a:lnTo>
                  <a:pt x="2288940" y="109760"/>
                </a:lnTo>
                <a:lnTo>
                  <a:pt x="15678" y="0"/>
                </a:lnTo>
                <a:lnTo>
                  <a:pt x="0" y="5205730"/>
                </a:lnTo>
                <a:lnTo>
                  <a:pt x="4609235" y="5205730"/>
                </a:lnTo>
                <a:lnTo>
                  <a:pt x="5079565" y="3230061"/>
                </a:lnTo>
                <a:lnTo>
                  <a:pt x="5048209" y="1364152"/>
                </a:lnTo>
                <a:lnTo>
                  <a:pt x="3355021" y="909435"/>
                </a:lnTo>
              </a:path>
            </a:pathLst>
          </a:custGeom>
          <a:solidFill>
            <a:schemeClr val="bg1">
              <a:alpha val="67000"/>
            </a:schemeClr>
          </a:solidFill>
        </p:spPr>
        <p:txBody>
          <a:bodyPr vert="horz" wrap="square" lIns="91440" tIns="45720" rIns="91440" bIns="45720" numCol="1" rtlCol="0" anchor="t" anchorCtr="0" compatLnSpc="1">
            <a:prstTxWarp prst="textNoShape">
              <a:avLst/>
            </a:prstTxWarp>
          </a:bodyPr>
          <a:lstStyle/>
          <a:p>
            <a:endParaRPr lang="en-US"/>
          </a:p>
        </p:txBody>
      </p:sp>
      <p:sp>
        <p:nvSpPr>
          <p:cNvPr id="150" name="Date Placeholder 3"/>
          <p:cNvSpPr>
            <a:spLocks noGrp="1"/>
          </p:cNvSpPr>
          <p:nvPr>
            <p:ph type="dt" sz="half" idx="10"/>
          </p:nvPr>
        </p:nvSpPr>
        <p:spPr>
          <a:xfrm>
            <a:off x="238539" y="6488870"/>
            <a:ext cx="2743200" cy="365125"/>
          </a:xfrm>
        </p:spPr>
        <p:txBody>
          <a:bodyPr/>
          <a:lstStyle/>
          <a:p>
            <a:fld id="{149AB08A-B8FE-2744-A176-508EFC0AA4E9}" type="datetime1">
              <a:rPr lang="en-US" smtClean="0"/>
              <a:t>1/21/19</a:t>
            </a:fld>
            <a:endParaRPr lang="en-US"/>
          </a:p>
        </p:txBody>
      </p:sp>
    </p:spTree>
    <p:extLst>
      <p:ext uri="{BB962C8B-B14F-4D97-AF65-F5344CB8AC3E}">
        <p14:creationId xmlns:p14="http://schemas.microsoft.com/office/powerpoint/2010/main" val="101868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5"/>
                                        </p:tgtEl>
                                        <p:attrNameLst>
                                          <p:attrName>style.visibility</p:attrName>
                                        </p:attrNameLst>
                                      </p:cBhvr>
                                      <p:to>
                                        <p:strVal val="visible"/>
                                      </p:to>
                                    </p:set>
                                    <p:animEffect transition="in" filter="fade">
                                      <p:cBhvr>
                                        <p:cTn id="36" dur="500"/>
                                        <p:tgtEl>
                                          <p:spTgt spid="135"/>
                                        </p:tgtEl>
                                      </p:cBhvr>
                                    </p:animEffect>
                                  </p:childTnLst>
                                </p:cTn>
                              </p:par>
                              <p:par>
                                <p:cTn id="37" presetID="10" presetClass="entr" presetSubtype="0" fill="hold" nodeType="withEffect">
                                  <p:stCondLst>
                                    <p:cond delay="0"/>
                                  </p:stCondLst>
                                  <p:childTnLst>
                                    <p:set>
                                      <p:cBhvr>
                                        <p:cTn id="38" dur="1" fill="hold">
                                          <p:stCondLst>
                                            <p:cond delay="0"/>
                                          </p:stCondLst>
                                        </p:cTn>
                                        <p:tgtEl>
                                          <p:spTgt spid="134"/>
                                        </p:tgtEl>
                                        <p:attrNameLst>
                                          <p:attrName>style.visibility</p:attrName>
                                        </p:attrNameLst>
                                      </p:cBhvr>
                                      <p:to>
                                        <p:strVal val="visible"/>
                                      </p:to>
                                    </p:set>
                                    <p:animEffect transition="in" filter="fade">
                                      <p:cBhvr>
                                        <p:cTn id="39" dur="500"/>
                                        <p:tgtEl>
                                          <p:spTgt spid="13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6"/>
                                        </p:tgtEl>
                                        <p:attrNameLst>
                                          <p:attrName>style.visibility</p:attrName>
                                        </p:attrNameLst>
                                      </p:cBhvr>
                                      <p:to>
                                        <p:strVal val="visible"/>
                                      </p:to>
                                    </p:set>
                                    <p:animEffect transition="in" filter="fade">
                                      <p:cBhvr>
                                        <p:cTn id="42" dur="500"/>
                                        <p:tgtEl>
                                          <p:spTgt spid="136"/>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nodeType="withEffect">
                                  <p:stCondLst>
                                    <p:cond delay="0"/>
                                  </p:stCondLst>
                                  <p:childTnLst>
                                    <p:set>
                                      <p:cBhvr>
                                        <p:cTn id="53" dur="1" fill="hold">
                                          <p:stCondLst>
                                            <p:cond delay="0"/>
                                          </p:stCondLst>
                                        </p:cTn>
                                        <p:tgtEl>
                                          <p:spTgt spid="133"/>
                                        </p:tgtEl>
                                        <p:attrNameLst>
                                          <p:attrName>style.visibility</p:attrName>
                                        </p:attrNameLst>
                                      </p:cBhvr>
                                      <p:to>
                                        <p:strVal val="visible"/>
                                      </p:to>
                                    </p:set>
                                    <p:animEffect transition="in" filter="fade">
                                      <p:cBhvr>
                                        <p:cTn id="54" dur="500"/>
                                        <p:tgtEl>
                                          <p:spTgt spid="13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fade">
                                      <p:cBhvr>
                                        <p:cTn id="59" dur="500"/>
                                        <p:tgtEl>
                                          <p:spTgt spid="14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50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37"/>
                                        </p:tgtEl>
                                        <p:attrNameLst>
                                          <p:attrName>style.visibility</p:attrName>
                                        </p:attrNameLst>
                                      </p:cBhvr>
                                      <p:to>
                                        <p:strVal val="visible"/>
                                      </p:to>
                                    </p:set>
                                    <p:animEffect transition="in" filter="fade">
                                      <p:cBhvr>
                                        <p:cTn id="68" dur="500"/>
                                        <p:tgtEl>
                                          <p:spTgt spid="13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38"/>
                                        </p:tgtEl>
                                        <p:attrNameLst>
                                          <p:attrName>style.visibility</p:attrName>
                                        </p:attrNameLst>
                                      </p:cBhvr>
                                      <p:to>
                                        <p:strVal val="visible"/>
                                      </p:to>
                                    </p:set>
                                    <p:animEffect transition="in" filter="fade">
                                      <p:cBhvr>
                                        <p:cTn id="73" dur="500"/>
                                        <p:tgtEl>
                                          <p:spTgt spid="138"/>
                                        </p:tgtEl>
                                      </p:cBhvr>
                                    </p:animEffect>
                                  </p:childTnLst>
                                </p:cTn>
                              </p:par>
                              <p:par>
                                <p:cTn id="74" presetID="10" presetClass="entr" presetSubtype="0" fill="hold" nodeType="withEffect">
                                  <p:stCondLst>
                                    <p:cond delay="0"/>
                                  </p:stCondLst>
                                  <p:childTnLst>
                                    <p:set>
                                      <p:cBhvr>
                                        <p:cTn id="75" dur="1" fill="hold">
                                          <p:stCondLst>
                                            <p:cond delay="0"/>
                                          </p:stCondLst>
                                        </p:cTn>
                                        <p:tgtEl>
                                          <p:spTgt spid="139"/>
                                        </p:tgtEl>
                                        <p:attrNameLst>
                                          <p:attrName>style.visibility</p:attrName>
                                        </p:attrNameLst>
                                      </p:cBhvr>
                                      <p:to>
                                        <p:strVal val="visible"/>
                                      </p:to>
                                    </p:set>
                                    <p:animEffect transition="in" filter="fade">
                                      <p:cBhvr>
                                        <p:cTn id="76" dur="500"/>
                                        <p:tgtEl>
                                          <p:spTgt spid="139"/>
                                        </p:tgtEl>
                                      </p:cBhvr>
                                    </p:animEffect>
                                  </p:childTnLst>
                                </p:cTn>
                              </p:par>
                              <p:par>
                                <p:cTn id="77" presetID="10"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46"/>
                                        </p:tgtEl>
                                        <p:attrNameLst>
                                          <p:attrName>style.visibility</p:attrName>
                                        </p:attrNameLst>
                                      </p:cBhvr>
                                      <p:to>
                                        <p:strVal val="visible"/>
                                      </p:to>
                                    </p:set>
                                    <p:animEffect transition="in" filter="fade">
                                      <p:cBhvr>
                                        <p:cTn id="84" dur="500"/>
                                        <p:tgtEl>
                                          <p:spTgt spid="14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7"/>
                                        </p:tgtEl>
                                        <p:attrNameLst>
                                          <p:attrName>style.visibility</p:attrName>
                                        </p:attrNameLst>
                                      </p:cBhvr>
                                      <p:to>
                                        <p:strVal val="visible"/>
                                      </p:to>
                                    </p:set>
                                    <p:animEffect transition="in" filter="fade">
                                      <p:cBhvr>
                                        <p:cTn id="87"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p:bldP spid="13" grpId="0" animBg="1"/>
      <p:bldP spid="14" grpId="0" animBg="1"/>
      <p:bldP spid="15" grpId="0" animBg="1"/>
      <p:bldP spid="16" grpId="0"/>
      <p:bldP spid="24" grpId="0"/>
      <p:bldP spid="31" grpId="0"/>
      <p:bldP spid="32" grpId="0" animBg="1"/>
      <p:bldP spid="135" grpId="0" animBg="1"/>
      <p:bldP spid="136" grpId="0" animBg="1"/>
      <p:bldP spid="137" grpId="0" animBg="1"/>
      <p:bldP spid="138" grpId="0" animBg="1"/>
      <p:bldP spid="146" grpId="0" animBg="1"/>
      <p:bldP spid="147" grpId="0"/>
      <p:bldP spid="1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to do with your metagenome?</a:t>
            </a:r>
          </a:p>
        </p:txBody>
      </p:sp>
      <p:sp>
        <p:nvSpPr>
          <p:cNvPr id="4" name="Date Placeholder 3"/>
          <p:cNvSpPr>
            <a:spLocks noGrp="1"/>
          </p:cNvSpPr>
          <p:nvPr>
            <p:ph type="dt" sz="half" idx="10"/>
          </p:nvPr>
        </p:nvSpPr>
        <p:spPr/>
        <p:txBody>
          <a:bodyPr/>
          <a:lstStyle/>
          <a:p>
            <a:fld id="{149AB08A-B8FE-2744-A176-508EFC0AA4E9}" type="datetime1">
              <a:rPr lang="en-US" smtClean="0"/>
              <a:t>1/21/19</a:t>
            </a:fld>
            <a:endParaRPr lang="en-US" dirty="0"/>
          </a:p>
        </p:txBody>
      </p:sp>
      <p:sp>
        <p:nvSpPr>
          <p:cNvPr id="5" name="Slide Number Placeholder 4"/>
          <p:cNvSpPr>
            <a:spLocks noGrp="1"/>
          </p:cNvSpPr>
          <p:nvPr>
            <p:ph type="sldNum" sz="quarter" idx="12"/>
          </p:nvPr>
        </p:nvSpPr>
        <p:spPr/>
        <p:txBody>
          <a:bodyPr/>
          <a:lstStyle/>
          <a:p>
            <a:fld id="{0CED1879-D594-7048-AD12-28363999EDA9}" type="slidenum">
              <a:rPr lang="en-US" smtClean="0"/>
              <a:t>8</a:t>
            </a:fld>
            <a:endParaRPr lang="en-US"/>
          </a:p>
        </p:txBody>
      </p:sp>
      <p:pic>
        <p:nvPicPr>
          <p:cNvPr id="6" name="Picture 2" descr="C:\Documents and Settings\chuttenh\My Documents\My Dropbox\working\coreforum_09-16-09\microbes.png"/>
          <p:cNvPicPr>
            <a:picLocks noChangeAspect="1" noChangeArrowheads="1"/>
          </p:cNvPicPr>
          <p:nvPr/>
        </p:nvPicPr>
        <p:blipFill>
          <a:blip r:embed="rId2" cstate="print"/>
          <a:srcRect/>
          <a:stretch>
            <a:fillRect/>
          </a:stretch>
        </p:blipFill>
        <p:spPr bwMode="auto">
          <a:xfrm>
            <a:off x="8854439" y="5310451"/>
            <a:ext cx="1600200" cy="1343999"/>
          </a:xfrm>
          <a:prstGeom prst="rect">
            <a:avLst/>
          </a:prstGeom>
          <a:noFill/>
        </p:spPr>
      </p:pic>
      <p:pic>
        <p:nvPicPr>
          <p:cNvPr id="7" name="Picture 3"/>
          <p:cNvPicPr>
            <a:picLocks noChangeAspect="1" noChangeArrowheads="1"/>
          </p:cNvPicPr>
          <p:nvPr/>
        </p:nvPicPr>
        <p:blipFill>
          <a:blip r:embed="rId3" cstate="print"/>
          <a:srcRect/>
          <a:stretch>
            <a:fillRect/>
          </a:stretch>
        </p:blipFill>
        <p:spPr bwMode="auto">
          <a:xfrm>
            <a:off x="1615439" y="1319608"/>
            <a:ext cx="1600200" cy="1323843"/>
          </a:xfrm>
          <a:prstGeom prst="rect">
            <a:avLst/>
          </a:prstGeom>
          <a:noFill/>
          <a:ln w="9525">
            <a:noFill/>
            <a:miter lim="800000"/>
            <a:headEnd/>
            <a:tailEnd/>
          </a:ln>
        </p:spPr>
      </p:pic>
      <p:pic>
        <p:nvPicPr>
          <p:cNvPr id="8" name="Picture 2" descr="C:\Documents and Settings\CHUTTENH\My Documents\My Dropbox\working\bauer_10-21-09\ecoli.png"/>
          <p:cNvPicPr>
            <a:picLocks noChangeAspect="1" noChangeArrowheads="1"/>
          </p:cNvPicPr>
          <p:nvPr/>
        </p:nvPicPr>
        <p:blipFill>
          <a:blip r:embed="rId4" cstate="print"/>
          <a:srcRect/>
          <a:stretch>
            <a:fillRect/>
          </a:stretch>
        </p:blipFill>
        <p:spPr bwMode="auto">
          <a:xfrm>
            <a:off x="7406639" y="4386112"/>
            <a:ext cx="838200" cy="1457738"/>
          </a:xfrm>
          <a:prstGeom prst="rect">
            <a:avLst/>
          </a:prstGeom>
          <a:noFill/>
        </p:spPr>
      </p:pic>
      <p:pic>
        <p:nvPicPr>
          <p:cNvPr id="9" name="Picture 3"/>
          <p:cNvPicPr>
            <a:picLocks noChangeAspect="1" noChangeArrowheads="1"/>
          </p:cNvPicPr>
          <p:nvPr/>
        </p:nvPicPr>
        <p:blipFill>
          <a:blip r:embed="rId5" cstate="print"/>
          <a:srcRect/>
          <a:stretch>
            <a:fillRect/>
          </a:stretch>
        </p:blipFill>
        <p:spPr bwMode="auto">
          <a:xfrm>
            <a:off x="3596640" y="2433844"/>
            <a:ext cx="1219200" cy="1352607"/>
          </a:xfrm>
          <a:prstGeom prst="rect">
            <a:avLst/>
          </a:prstGeom>
          <a:noFill/>
          <a:ln w="9525">
            <a:noFill/>
            <a:miter lim="800000"/>
            <a:headEnd/>
            <a:tailEnd/>
          </a:ln>
          <a:effectLst/>
        </p:spPr>
      </p:pic>
      <p:grpSp>
        <p:nvGrpSpPr>
          <p:cNvPr id="10" name="Group 48"/>
          <p:cNvGrpSpPr/>
          <p:nvPr/>
        </p:nvGrpSpPr>
        <p:grpSpPr>
          <a:xfrm>
            <a:off x="3368039" y="5234251"/>
            <a:ext cx="1752600" cy="1447800"/>
            <a:chOff x="1905000" y="5334000"/>
            <a:chExt cx="1752600" cy="1447800"/>
          </a:xfrm>
        </p:grpSpPr>
        <p:sp>
          <p:nvSpPr>
            <p:cNvPr id="11" name="TextBox 10"/>
            <p:cNvSpPr txBox="1"/>
            <p:nvPr/>
          </p:nvSpPr>
          <p:spPr>
            <a:xfrm>
              <a:off x="1905000" y="5486400"/>
              <a:ext cx="1752600" cy="1077218"/>
            </a:xfrm>
            <a:prstGeom prst="rect">
              <a:avLst/>
            </a:prstGeom>
            <a:noFill/>
          </p:spPr>
          <p:txBody>
            <a:bodyPr wrap="square" rtlCol="0">
              <a:spAutoFit/>
            </a:bodyPr>
            <a:lstStyle/>
            <a:p>
              <a:pPr algn="ctr"/>
              <a:r>
                <a:rPr lang="en-US" sz="1600" dirty="0"/>
                <a:t>Diagnostic or prognostic biomarker for host disease</a:t>
              </a:r>
            </a:p>
          </p:txBody>
        </p:sp>
        <p:sp>
          <p:nvSpPr>
            <p:cNvPr id="12" name="Rectangle 11"/>
            <p:cNvSpPr/>
            <p:nvPr/>
          </p:nvSpPr>
          <p:spPr bwMode="auto">
            <a:xfrm>
              <a:off x="1905000" y="53340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grpSp>
        <p:nvGrpSpPr>
          <p:cNvPr id="13" name="Group 49"/>
          <p:cNvGrpSpPr/>
          <p:nvPr/>
        </p:nvGrpSpPr>
        <p:grpSpPr>
          <a:xfrm>
            <a:off x="1539239" y="5234251"/>
            <a:ext cx="1752600" cy="1447800"/>
            <a:chOff x="76200" y="5334000"/>
            <a:chExt cx="1752600" cy="1447800"/>
          </a:xfrm>
        </p:grpSpPr>
        <p:sp>
          <p:nvSpPr>
            <p:cNvPr id="14" name="Rectangle 13"/>
            <p:cNvSpPr/>
            <p:nvPr/>
          </p:nvSpPr>
          <p:spPr bwMode="auto">
            <a:xfrm>
              <a:off x="76200" y="53340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dirty="0"/>
            </a:p>
          </p:txBody>
        </p:sp>
        <p:sp>
          <p:nvSpPr>
            <p:cNvPr id="15" name="TextBox 14"/>
            <p:cNvSpPr txBox="1"/>
            <p:nvPr/>
          </p:nvSpPr>
          <p:spPr>
            <a:xfrm>
              <a:off x="76200" y="5486400"/>
              <a:ext cx="1752600" cy="1046440"/>
            </a:xfrm>
            <a:prstGeom prst="rect">
              <a:avLst/>
            </a:prstGeom>
            <a:noFill/>
          </p:spPr>
          <p:txBody>
            <a:bodyPr wrap="square" rtlCol="0">
              <a:spAutoFit/>
            </a:bodyPr>
            <a:lstStyle/>
            <a:p>
              <a:pPr algn="ctr"/>
              <a:r>
                <a:rPr lang="en-US" sz="1550" dirty="0"/>
                <a:t>Public health tool monitoring population health and epidemiology</a:t>
              </a:r>
            </a:p>
          </p:txBody>
        </p:sp>
      </p:grpSp>
      <p:grpSp>
        <p:nvGrpSpPr>
          <p:cNvPr id="16" name="Group 46"/>
          <p:cNvGrpSpPr/>
          <p:nvPr/>
        </p:nvGrpSpPr>
        <p:grpSpPr>
          <a:xfrm>
            <a:off x="8778239" y="1271850"/>
            <a:ext cx="1752600" cy="1447800"/>
            <a:chOff x="7315200" y="1371600"/>
            <a:chExt cx="1752600" cy="1447800"/>
          </a:xfrm>
        </p:grpSpPr>
        <p:sp>
          <p:nvSpPr>
            <p:cNvPr id="17" name="Rectangle 16"/>
            <p:cNvSpPr/>
            <p:nvPr/>
          </p:nvSpPr>
          <p:spPr bwMode="auto">
            <a:xfrm>
              <a:off x="7315200" y="13716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8" name="TextBox 17"/>
            <p:cNvSpPr txBox="1"/>
            <p:nvPr/>
          </p:nvSpPr>
          <p:spPr>
            <a:xfrm>
              <a:off x="7315200" y="1524000"/>
              <a:ext cx="1752600" cy="1077218"/>
            </a:xfrm>
            <a:prstGeom prst="rect">
              <a:avLst/>
            </a:prstGeom>
            <a:noFill/>
          </p:spPr>
          <p:txBody>
            <a:bodyPr wrap="square" rtlCol="0">
              <a:spAutoFit/>
            </a:bodyPr>
            <a:lstStyle/>
            <a:p>
              <a:pPr algn="ctr"/>
              <a:r>
                <a:rPr lang="en-US" sz="1600" dirty="0"/>
                <a:t>Comprehensive snapshot of microbial ecology and evolution</a:t>
              </a:r>
            </a:p>
          </p:txBody>
        </p:sp>
      </p:grpSp>
      <p:grpSp>
        <p:nvGrpSpPr>
          <p:cNvPr id="19" name="Group 47"/>
          <p:cNvGrpSpPr/>
          <p:nvPr/>
        </p:nvGrpSpPr>
        <p:grpSpPr>
          <a:xfrm>
            <a:off x="6949439" y="1271850"/>
            <a:ext cx="1752600" cy="1447800"/>
            <a:chOff x="5486400" y="1371600"/>
            <a:chExt cx="1752600" cy="1447800"/>
          </a:xfrm>
        </p:grpSpPr>
        <p:sp>
          <p:nvSpPr>
            <p:cNvPr id="20" name="Rectangle 19"/>
            <p:cNvSpPr/>
            <p:nvPr/>
          </p:nvSpPr>
          <p:spPr bwMode="auto">
            <a:xfrm>
              <a:off x="5486400" y="1371600"/>
              <a:ext cx="1752600" cy="1447800"/>
            </a:xfrm>
            <a:prstGeom prst="rect">
              <a:avLst/>
            </a:prstGeom>
            <a:noFill/>
            <a:ln w="635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21" name="TextBox 20"/>
            <p:cNvSpPr txBox="1"/>
            <p:nvPr/>
          </p:nvSpPr>
          <p:spPr>
            <a:xfrm>
              <a:off x="5486400" y="1524000"/>
              <a:ext cx="1752600" cy="1077218"/>
            </a:xfrm>
            <a:prstGeom prst="rect">
              <a:avLst/>
            </a:prstGeom>
            <a:noFill/>
          </p:spPr>
          <p:txBody>
            <a:bodyPr wrap="square" rtlCol="0">
              <a:spAutoFit/>
            </a:bodyPr>
            <a:lstStyle/>
            <a:p>
              <a:pPr algn="ctr"/>
              <a:r>
                <a:rPr lang="en-US" sz="1600" dirty="0"/>
                <a:t>Reservoir of gene and protein functional information</a:t>
              </a:r>
            </a:p>
          </p:txBody>
        </p:sp>
      </p:grpSp>
    </p:spTree>
    <p:extLst>
      <p:ext uri="{BB962C8B-B14F-4D97-AF65-F5344CB8AC3E}">
        <p14:creationId xmlns:p14="http://schemas.microsoft.com/office/powerpoint/2010/main" val="208662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CHUTTENH\Desktop\mtol400_v2.png"/>
          <p:cNvPicPr>
            <a:picLocks noChangeAspect="1" noChangeArrowheads="1"/>
          </p:cNvPicPr>
          <p:nvPr/>
        </p:nvPicPr>
        <p:blipFill>
          <a:blip r:embed="rId2" cstate="print"/>
          <a:srcRect/>
          <a:stretch>
            <a:fillRect/>
          </a:stretch>
        </p:blipFill>
        <p:spPr bwMode="auto">
          <a:xfrm>
            <a:off x="5823065" y="229235"/>
            <a:ext cx="6023892" cy="6594511"/>
          </a:xfrm>
          <a:prstGeom prst="rect">
            <a:avLst/>
          </a:prstGeom>
          <a:noFill/>
          <a:ln w="63500">
            <a:noFill/>
            <a:miter lim="800000"/>
          </a:ln>
        </p:spPr>
      </p:pic>
      <p:sp>
        <p:nvSpPr>
          <p:cNvPr id="2" name="Title 1"/>
          <p:cNvSpPr>
            <a:spLocks noGrp="1"/>
          </p:cNvSpPr>
          <p:nvPr>
            <p:ph type="title"/>
          </p:nvPr>
        </p:nvSpPr>
        <p:spPr/>
        <p:txBody>
          <a:bodyPr>
            <a:normAutofit fontScale="90000"/>
          </a:bodyPr>
          <a:lstStyle/>
          <a:p>
            <a:r>
              <a:rPr lang="en-US" dirty="0"/>
              <a:t>Composition-based analyses</a:t>
            </a:r>
          </a:p>
        </p:txBody>
      </p:sp>
      <p:pic>
        <p:nvPicPr>
          <p:cNvPr id="1028" name="Picture 4" descr="http://4.bp.blogspot.com/-Je7ITE7mIlM/TsJa9o99fTI/AAAAAAAAAF0/g52Yzni6Znk/s1600/darwin-i-think-tree.jpg"/>
          <p:cNvPicPr>
            <a:picLocks noChangeAspect="1" noChangeArrowheads="1"/>
          </p:cNvPicPr>
          <p:nvPr/>
        </p:nvPicPr>
        <p:blipFill>
          <a:blip r:embed="rId3" cstate="print"/>
          <a:srcRect/>
          <a:stretch>
            <a:fillRect/>
          </a:stretch>
        </p:blipFill>
        <p:spPr bwMode="auto">
          <a:xfrm>
            <a:off x="1246910" y="1748724"/>
            <a:ext cx="3566162" cy="3372571"/>
          </a:xfrm>
          <a:prstGeom prst="rect">
            <a:avLst/>
          </a:prstGeom>
          <a:noFill/>
        </p:spPr>
      </p:pic>
    </p:spTree>
    <p:extLst>
      <p:ext uri="{BB962C8B-B14F-4D97-AF65-F5344CB8AC3E}">
        <p14:creationId xmlns:p14="http://schemas.microsoft.com/office/powerpoint/2010/main" val="960204450"/>
      </p:ext>
    </p:extLst>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FF8C93-4448-C545-925D-091692162AF5}" vid="{ED365E16-F116-9949-AA62-F8FD7BE35E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1536</TotalTime>
  <Words>1626</Words>
  <Application>Microsoft Macintosh PowerPoint</Application>
  <PresentationFormat>Widescreen</PresentationFormat>
  <Paragraphs>346</Paragraphs>
  <Slides>30</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Courier New</vt:lpstr>
      <vt:lpstr>LucidaGrande</vt:lpstr>
      <vt:lpstr>Wingdings</vt:lpstr>
      <vt:lpstr>template</vt:lpstr>
      <vt:lpstr>Metagenomics: prokaryotic 'omics and amplicon sequencing</vt:lpstr>
      <vt:lpstr>What’s metagenomics?</vt:lpstr>
      <vt:lpstr>Early examples: Global Ocean Sampling</vt:lpstr>
      <vt:lpstr>Metagenomic methods: in situ dyes and fluorescence</vt:lpstr>
      <vt:lpstr>Metagenomic methods: 16S rRNA amplicons</vt:lpstr>
      <vt:lpstr>Metagenomic methods: shotgun sequencing</vt:lpstr>
      <vt:lpstr>Sequencing as a tool for microbial community analysis</vt:lpstr>
      <vt:lpstr>What to do with your metagenome?</vt:lpstr>
      <vt:lpstr>Composition-based analyses</vt:lpstr>
      <vt:lpstr>Microbiome composition analyses: non-16S marker genes</vt:lpstr>
      <vt:lpstr>Microbiome composition analyses: phylotypes and binning</vt:lpstr>
      <vt:lpstr>Microbiome composition analyses: OTU clustering</vt:lpstr>
      <vt:lpstr>Microbiome composition analyses: sequence variants</vt:lpstr>
      <vt:lpstr>Microbiome composition analyses: taxonomic profiles</vt:lpstr>
      <vt:lpstr>Microbiome composition analyses: prevalence and abundance</vt:lpstr>
      <vt:lpstr>Microbiome composition analyses: diversity</vt:lpstr>
      <vt:lpstr>Microbiome composition analyses: alpha diversity</vt:lpstr>
      <vt:lpstr>Microbiome composition analyses: beta diversity</vt:lpstr>
      <vt:lpstr>Microbiome composition analyses: ordination</vt:lpstr>
      <vt:lpstr>Microbiome composition analyses: gotchas and biases</vt:lpstr>
      <vt:lpstr>Downstream analyses</vt:lpstr>
      <vt:lpstr>Microbiome downstream analyses: statistical association testing</vt:lpstr>
      <vt:lpstr>Gaussian process models of microbial community dynamics</vt:lpstr>
      <vt:lpstr>Gaussian process models of microbial community dynamics</vt:lpstr>
      <vt:lpstr>Temporal dynamics of gut microbial membership</vt:lpstr>
      <vt:lpstr>Microbiome downstream analyses: interaction network reconstruction</vt:lpstr>
      <vt:lpstr>Information loss in compositional measurements</vt:lpstr>
      <vt:lpstr>Microbiome downstream analyses: interaction network reconstruction</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Genomic Data Manipulation</dc:title>
  <dc:creator>Curtis Huttenhower</dc:creator>
  <cp:lastModifiedBy>Huttenhower, Curtis</cp:lastModifiedBy>
  <cp:revision>364</cp:revision>
  <dcterms:created xsi:type="dcterms:W3CDTF">2017-01-05T15:59:06Z</dcterms:created>
  <dcterms:modified xsi:type="dcterms:W3CDTF">2019-01-21T22:12:00Z</dcterms:modified>
</cp:coreProperties>
</file>