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31"/>
  </p:notesMasterIdLst>
  <p:sldIdLst>
    <p:sldId id="256" r:id="rId2"/>
    <p:sldId id="267" r:id="rId3"/>
    <p:sldId id="259" r:id="rId4"/>
    <p:sldId id="260" r:id="rId5"/>
    <p:sldId id="261" r:id="rId6"/>
    <p:sldId id="268" r:id="rId7"/>
    <p:sldId id="262" r:id="rId8"/>
    <p:sldId id="263" r:id="rId9"/>
    <p:sldId id="269" r:id="rId10"/>
    <p:sldId id="264" r:id="rId11"/>
    <p:sldId id="265" r:id="rId12"/>
    <p:sldId id="266" r:id="rId13"/>
    <p:sldId id="270" r:id="rId14"/>
    <p:sldId id="271" r:id="rId15"/>
    <p:sldId id="281" r:id="rId16"/>
    <p:sldId id="282" r:id="rId17"/>
    <p:sldId id="283" r:id="rId18"/>
    <p:sldId id="284" r:id="rId19"/>
    <p:sldId id="272" r:id="rId20"/>
    <p:sldId id="285" r:id="rId21"/>
    <p:sldId id="286" r:id="rId22"/>
    <p:sldId id="273" r:id="rId23"/>
    <p:sldId id="274" r:id="rId24"/>
    <p:sldId id="275" r:id="rId25"/>
    <p:sldId id="276" r:id="rId26"/>
    <p:sldId id="277" r:id="rId27"/>
    <p:sldId id="278" r:id="rId28"/>
    <p:sldId id="287" r:id="rId29"/>
    <p:sldId id="2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5"/>
    <p:restoredTop sz="94633"/>
  </p:normalViewPr>
  <p:slideViewPr>
    <p:cSldViewPr snapToGrid="0" snapToObjects="1">
      <p:cViewPr varScale="1">
        <p:scale>
          <a:sx n="118" d="100"/>
          <a:sy n="118" d="100"/>
        </p:scale>
        <p:origin x="360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2C03F4-F7E9-704F-8622-2B09BC6357A2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F467B6-246D-9B4C-965B-ED6084B75B60}">
      <dgm:prSet phldrT="[Text]"/>
      <dgm:spPr/>
      <dgm:t>
        <a:bodyPr/>
        <a:lstStyle/>
        <a:p>
          <a:r>
            <a:rPr lang="en-US" dirty="0"/>
            <a:t>project</a:t>
          </a:r>
        </a:p>
      </dgm:t>
    </dgm:pt>
    <dgm:pt modelId="{30002F87-F538-714F-A4B4-D523EE4481A2}" type="parTrans" cxnId="{07767028-B1C1-104A-BE4A-F0CC92D9C8A9}">
      <dgm:prSet/>
      <dgm:spPr/>
      <dgm:t>
        <a:bodyPr/>
        <a:lstStyle/>
        <a:p>
          <a:endParaRPr lang="en-US"/>
        </a:p>
      </dgm:t>
    </dgm:pt>
    <dgm:pt modelId="{20810F1D-5A65-9A44-AFB1-0B70F165E045}" type="sibTrans" cxnId="{07767028-B1C1-104A-BE4A-F0CC92D9C8A9}">
      <dgm:prSet/>
      <dgm:spPr/>
      <dgm:t>
        <a:bodyPr/>
        <a:lstStyle/>
        <a:p>
          <a:endParaRPr lang="en-US"/>
        </a:p>
      </dgm:t>
    </dgm:pt>
    <dgm:pt modelId="{A85E0118-4321-1B47-A05C-8DA6CF59E24B}">
      <dgm:prSet phldrT="[Text]"/>
      <dgm:spPr/>
      <dgm:t>
        <a:bodyPr/>
        <a:lstStyle/>
        <a:p>
          <a:r>
            <a:rPr lang="en-US" dirty="0"/>
            <a:t>input</a:t>
          </a:r>
        </a:p>
      </dgm:t>
    </dgm:pt>
    <dgm:pt modelId="{2DB3E41B-A773-E949-B74F-316E3A262FA8}" type="parTrans" cxnId="{E9BC45E8-83E2-2143-995E-31103C810445}">
      <dgm:prSet/>
      <dgm:spPr/>
      <dgm:t>
        <a:bodyPr/>
        <a:lstStyle/>
        <a:p>
          <a:endParaRPr lang="en-US"/>
        </a:p>
      </dgm:t>
    </dgm:pt>
    <dgm:pt modelId="{007E164C-474A-3147-AA0A-5B75EB494CF6}" type="sibTrans" cxnId="{E9BC45E8-83E2-2143-995E-31103C810445}">
      <dgm:prSet/>
      <dgm:spPr/>
      <dgm:t>
        <a:bodyPr/>
        <a:lstStyle/>
        <a:p>
          <a:endParaRPr lang="en-US"/>
        </a:p>
      </dgm:t>
    </dgm:pt>
    <dgm:pt modelId="{F0E63CC4-470B-0147-AEC5-2DAE9FB2B9E0}">
      <dgm:prSet phldrT="[Text]"/>
      <dgm:spPr/>
      <dgm:t>
        <a:bodyPr/>
        <a:lstStyle/>
        <a:p>
          <a:r>
            <a:rPr lang="en-US" dirty="0" err="1"/>
            <a:t>src</a:t>
          </a:r>
          <a:endParaRPr lang="en-US" dirty="0"/>
        </a:p>
      </dgm:t>
    </dgm:pt>
    <dgm:pt modelId="{1AC76FE1-6B70-EE4A-8887-6DC91026CB34}" type="parTrans" cxnId="{36BDC381-0144-9442-A8CB-B0142D5F8018}">
      <dgm:prSet/>
      <dgm:spPr/>
      <dgm:t>
        <a:bodyPr/>
        <a:lstStyle/>
        <a:p>
          <a:endParaRPr lang="en-US"/>
        </a:p>
      </dgm:t>
    </dgm:pt>
    <dgm:pt modelId="{A7A24BB8-B40D-0846-B6CB-02A16BDE9C1A}" type="sibTrans" cxnId="{36BDC381-0144-9442-A8CB-B0142D5F8018}">
      <dgm:prSet/>
      <dgm:spPr/>
      <dgm:t>
        <a:bodyPr/>
        <a:lstStyle/>
        <a:p>
          <a:endParaRPr lang="en-US"/>
        </a:p>
      </dgm:t>
    </dgm:pt>
    <dgm:pt modelId="{AF6E9DAB-203D-574C-934F-23CAD756DED5}">
      <dgm:prSet phldrT="[Text]"/>
      <dgm:spPr/>
      <dgm:t>
        <a:bodyPr/>
        <a:lstStyle/>
        <a:p>
          <a:r>
            <a:rPr lang="en-US" dirty="0" err="1"/>
            <a:t>tmp</a:t>
          </a:r>
          <a:endParaRPr lang="en-US" dirty="0"/>
        </a:p>
      </dgm:t>
    </dgm:pt>
    <dgm:pt modelId="{9AB9EC8E-96B6-C842-AE31-8658EF38A9A4}" type="parTrans" cxnId="{5478EBB4-5109-AA44-908D-B1B0544D1EA0}">
      <dgm:prSet/>
      <dgm:spPr/>
      <dgm:t>
        <a:bodyPr/>
        <a:lstStyle/>
        <a:p>
          <a:endParaRPr lang="en-US"/>
        </a:p>
      </dgm:t>
    </dgm:pt>
    <dgm:pt modelId="{56AA4374-3E56-B945-BF12-4538B06236A7}" type="sibTrans" cxnId="{5478EBB4-5109-AA44-908D-B1B0544D1EA0}">
      <dgm:prSet/>
      <dgm:spPr/>
      <dgm:t>
        <a:bodyPr/>
        <a:lstStyle/>
        <a:p>
          <a:endParaRPr lang="en-US"/>
        </a:p>
      </dgm:t>
    </dgm:pt>
    <dgm:pt modelId="{D9FC0B93-985C-BD44-95C6-124264FF5120}">
      <dgm:prSet/>
      <dgm:spPr/>
      <dgm:t>
        <a:bodyPr/>
        <a:lstStyle/>
        <a:p>
          <a:r>
            <a:rPr lang="en-US" dirty="0"/>
            <a:t>output</a:t>
          </a:r>
        </a:p>
      </dgm:t>
    </dgm:pt>
    <dgm:pt modelId="{1DED1887-676D-AC4C-91B4-7E14F28A65B9}" type="parTrans" cxnId="{2DDECBF9-EBC2-0A4A-825D-4FB3EB9BE438}">
      <dgm:prSet/>
      <dgm:spPr/>
      <dgm:t>
        <a:bodyPr/>
        <a:lstStyle/>
        <a:p>
          <a:endParaRPr lang="en-US"/>
        </a:p>
      </dgm:t>
    </dgm:pt>
    <dgm:pt modelId="{53B1BFCF-3BB5-DD4D-B345-9BC6F24B9612}" type="sibTrans" cxnId="{2DDECBF9-EBC2-0A4A-825D-4FB3EB9BE438}">
      <dgm:prSet/>
      <dgm:spPr/>
      <dgm:t>
        <a:bodyPr/>
        <a:lstStyle/>
        <a:p>
          <a:endParaRPr lang="en-US"/>
        </a:p>
      </dgm:t>
    </dgm:pt>
    <dgm:pt modelId="{695B899E-B427-0E47-AC10-75E84DD0767A}">
      <dgm:prSet/>
      <dgm:spPr/>
      <dgm:t>
        <a:bodyPr/>
        <a:lstStyle/>
        <a:p>
          <a:r>
            <a:rPr lang="en-US" dirty="0" err="1"/>
            <a:t>etc</a:t>
          </a:r>
          <a:endParaRPr lang="en-US" dirty="0"/>
        </a:p>
      </dgm:t>
    </dgm:pt>
    <dgm:pt modelId="{41082588-5E85-DA4C-96D7-7EAFCD47D587}" type="parTrans" cxnId="{30D3E4F0-E05A-9B40-BD60-0F264A32EEF9}">
      <dgm:prSet/>
      <dgm:spPr/>
      <dgm:t>
        <a:bodyPr/>
        <a:lstStyle/>
        <a:p>
          <a:endParaRPr lang="en-US"/>
        </a:p>
      </dgm:t>
    </dgm:pt>
    <dgm:pt modelId="{2E11D083-6CF2-FC48-8541-C8BBD7CE56A0}" type="sibTrans" cxnId="{30D3E4F0-E05A-9B40-BD60-0F264A32EEF9}">
      <dgm:prSet/>
      <dgm:spPr/>
      <dgm:t>
        <a:bodyPr/>
        <a:lstStyle/>
        <a:p>
          <a:endParaRPr lang="en-US"/>
        </a:p>
      </dgm:t>
    </dgm:pt>
    <dgm:pt modelId="{DBA5663A-D9C9-C542-84C6-DC70FBEEDD59}">
      <dgm:prSet/>
      <dgm:spPr/>
      <dgm:t>
        <a:bodyPr/>
        <a:lstStyle/>
        <a:p>
          <a:r>
            <a:rPr lang="en-US" dirty="0"/>
            <a:t>doc</a:t>
          </a:r>
        </a:p>
      </dgm:t>
    </dgm:pt>
    <dgm:pt modelId="{4A7665AF-1C4A-684A-8A7D-3CA1F6BF82DE}" type="parTrans" cxnId="{BB415F9F-8A19-0E46-909F-32CC3F901C07}">
      <dgm:prSet/>
      <dgm:spPr/>
      <dgm:t>
        <a:bodyPr/>
        <a:lstStyle/>
        <a:p>
          <a:endParaRPr lang="en-US"/>
        </a:p>
      </dgm:t>
    </dgm:pt>
    <dgm:pt modelId="{D9954CD0-97F9-E044-BEAB-2B1E20BF7849}" type="sibTrans" cxnId="{BB415F9F-8A19-0E46-909F-32CC3F901C07}">
      <dgm:prSet/>
      <dgm:spPr/>
      <dgm:t>
        <a:bodyPr/>
        <a:lstStyle/>
        <a:p>
          <a:endParaRPr lang="en-US"/>
        </a:p>
      </dgm:t>
    </dgm:pt>
    <dgm:pt modelId="{8ECAA022-BC94-B04B-AA58-FDD5763415AF}" type="pres">
      <dgm:prSet presAssocID="{192C03F4-F7E9-704F-8622-2B09BC6357A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EE1D67B-6D54-CC40-B323-6A476DCA8253}" type="pres">
      <dgm:prSet presAssocID="{85F467B6-246D-9B4C-965B-ED6084B75B60}" presName="hierRoot1" presStyleCnt="0">
        <dgm:presLayoutVars>
          <dgm:hierBranch val="init"/>
        </dgm:presLayoutVars>
      </dgm:prSet>
      <dgm:spPr/>
    </dgm:pt>
    <dgm:pt modelId="{72AF325C-D072-7A4B-8D47-57D16A664639}" type="pres">
      <dgm:prSet presAssocID="{85F467B6-246D-9B4C-965B-ED6084B75B60}" presName="rootComposite1" presStyleCnt="0"/>
      <dgm:spPr/>
    </dgm:pt>
    <dgm:pt modelId="{11450BDB-AB73-A14A-9DB2-ED7AA6F972E3}" type="pres">
      <dgm:prSet presAssocID="{85F467B6-246D-9B4C-965B-ED6084B75B60}" presName="rootText1" presStyleLbl="node0" presStyleIdx="0" presStyleCnt="1">
        <dgm:presLayoutVars>
          <dgm:chPref val="3"/>
        </dgm:presLayoutVars>
      </dgm:prSet>
      <dgm:spPr/>
    </dgm:pt>
    <dgm:pt modelId="{6682BDD2-3C64-744B-AB9B-98A3710FAECD}" type="pres">
      <dgm:prSet presAssocID="{85F467B6-246D-9B4C-965B-ED6084B75B60}" presName="rootConnector1" presStyleLbl="node1" presStyleIdx="0" presStyleCnt="0"/>
      <dgm:spPr/>
    </dgm:pt>
    <dgm:pt modelId="{DCE030D4-375B-3D43-99C8-C9189F8DC7E5}" type="pres">
      <dgm:prSet presAssocID="{85F467B6-246D-9B4C-965B-ED6084B75B60}" presName="hierChild2" presStyleCnt="0"/>
      <dgm:spPr/>
    </dgm:pt>
    <dgm:pt modelId="{4CBCAAC8-3E82-E442-8B7D-0BCAA37E1339}" type="pres">
      <dgm:prSet presAssocID="{2DB3E41B-A773-E949-B74F-316E3A262FA8}" presName="Name37" presStyleLbl="parChTrans1D2" presStyleIdx="0" presStyleCnt="6"/>
      <dgm:spPr/>
    </dgm:pt>
    <dgm:pt modelId="{6DCA9484-96F5-A643-A149-0B523D137AD8}" type="pres">
      <dgm:prSet presAssocID="{A85E0118-4321-1B47-A05C-8DA6CF59E24B}" presName="hierRoot2" presStyleCnt="0">
        <dgm:presLayoutVars>
          <dgm:hierBranch val="init"/>
        </dgm:presLayoutVars>
      </dgm:prSet>
      <dgm:spPr/>
    </dgm:pt>
    <dgm:pt modelId="{39F9722B-E240-7C46-9CFC-82E0BCB2F360}" type="pres">
      <dgm:prSet presAssocID="{A85E0118-4321-1B47-A05C-8DA6CF59E24B}" presName="rootComposite" presStyleCnt="0"/>
      <dgm:spPr/>
    </dgm:pt>
    <dgm:pt modelId="{6DC86580-F91D-8341-82E9-C7433701A993}" type="pres">
      <dgm:prSet presAssocID="{A85E0118-4321-1B47-A05C-8DA6CF59E24B}" presName="rootText" presStyleLbl="node2" presStyleIdx="0" presStyleCnt="6">
        <dgm:presLayoutVars>
          <dgm:chPref val="3"/>
        </dgm:presLayoutVars>
      </dgm:prSet>
      <dgm:spPr/>
    </dgm:pt>
    <dgm:pt modelId="{17C4A718-4F6E-264B-B3FF-FF6DE1F872A3}" type="pres">
      <dgm:prSet presAssocID="{A85E0118-4321-1B47-A05C-8DA6CF59E24B}" presName="rootConnector" presStyleLbl="node2" presStyleIdx="0" presStyleCnt="6"/>
      <dgm:spPr/>
    </dgm:pt>
    <dgm:pt modelId="{C66F7FCE-CAC3-CD4E-9E76-DF5A1DBE5FD4}" type="pres">
      <dgm:prSet presAssocID="{A85E0118-4321-1B47-A05C-8DA6CF59E24B}" presName="hierChild4" presStyleCnt="0"/>
      <dgm:spPr/>
    </dgm:pt>
    <dgm:pt modelId="{D38A987E-2E93-D84E-81A8-F5AC1CE1CDD0}" type="pres">
      <dgm:prSet presAssocID="{A85E0118-4321-1B47-A05C-8DA6CF59E24B}" presName="hierChild5" presStyleCnt="0"/>
      <dgm:spPr/>
    </dgm:pt>
    <dgm:pt modelId="{D77028D6-0A8B-8043-A014-03E107E5C873}" type="pres">
      <dgm:prSet presAssocID="{1AC76FE1-6B70-EE4A-8887-6DC91026CB34}" presName="Name37" presStyleLbl="parChTrans1D2" presStyleIdx="1" presStyleCnt="6"/>
      <dgm:spPr/>
    </dgm:pt>
    <dgm:pt modelId="{A3C1127F-5360-BD43-B02C-9B0753A3B7CE}" type="pres">
      <dgm:prSet presAssocID="{F0E63CC4-470B-0147-AEC5-2DAE9FB2B9E0}" presName="hierRoot2" presStyleCnt="0">
        <dgm:presLayoutVars>
          <dgm:hierBranch val="init"/>
        </dgm:presLayoutVars>
      </dgm:prSet>
      <dgm:spPr/>
    </dgm:pt>
    <dgm:pt modelId="{69104474-81C5-B147-AA1D-0503F8FAA123}" type="pres">
      <dgm:prSet presAssocID="{F0E63CC4-470B-0147-AEC5-2DAE9FB2B9E0}" presName="rootComposite" presStyleCnt="0"/>
      <dgm:spPr/>
    </dgm:pt>
    <dgm:pt modelId="{397E1829-9E12-2D41-ABAC-E0C18954739B}" type="pres">
      <dgm:prSet presAssocID="{F0E63CC4-470B-0147-AEC5-2DAE9FB2B9E0}" presName="rootText" presStyleLbl="node2" presStyleIdx="1" presStyleCnt="6">
        <dgm:presLayoutVars>
          <dgm:chPref val="3"/>
        </dgm:presLayoutVars>
      </dgm:prSet>
      <dgm:spPr/>
    </dgm:pt>
    <dgm:pt modelId="{141CE997-B95A-8B4D-BF84-052D4DAF26A4}" type="pres">
      <dgm:prSet presAssocID="{F0E63CC4-470B-0147-AEC5-2DAE9FB2B9E0}" presName="rootConnector" presStyleLbl="node2" presStyleIdx="1" presStyleCnt="6"/>
      <dgm:spPr/>
    </dgm:pt>
    <dgm:pt modelId="{2BF98005-0127-4C49-B62C-0B7766DDB0F9}" type="pres">
      <dgm:prSet presAssocID="{F0E63CC4-470B-0147-AEC5-2DAE9FB2B9E0}" presName="hierChild4" presStyleCnt="0"/>
      <dgm:spPr/>
    </dgm:pt>
    <dgm:pt modelId="{EB425E39-F51C-8542-8A2F-6B29E121C78C}" type="pres">
      <dgm:prSet presAssocID="{F0E63CC4-470B-0147-AEC5-2DAE9FB2B9E0}" presName="hierChild5" presStyleCnt="0"/>
      <dgm:spPr/>
    </dgm:pt>
    <dgm:pt modelId="{74B129A4-26B1-BD42-82F7-4613D2BA31DD}" type="pres">
      <dgm:prSet presAssocID="{9AB9EC8E-96B6-C842-AE31-8658EF38A9A4}" presName="Name37" presStyleLbl="parChTrans1D2" presStyleIdx="2" presStyleCnt="6"/>
      <dgm:spPr/>
    </dgm:pt>
    <dgm:pt modelId="{E2BF8DA4-74D2-BC4C-9C45-D48EC85DB25A}" type="pres">
      <dgm:prSet presAssocID="{AF6E9DAB-203D-574C-934F-23CAD756DED5}" presName="hierRoot2" presStyleCnt="0">
        <dgm:presLayoutVars>
          <dgm:hierBranch val="init"/>
        </dgm:presLayoutVars>
      </dgm:prSet>
      <dgm:spPr/>
    </dgm:pt>
    <dgm:pt modelId="{6B7E4D25-634F-3D47-8B02-783D5BC4D74F}" type="pres">
      <dgm:prSet presAssocID="{AF6E9DAB-203D-574C-934F-23CAD756DED5}" presName="rootComposite" presStyleCnt="0"/>
      <dgm:spPr/>
    </dgm:pt>
    <dgm:pt modelId="{04B080F5-031F-B948-86BC-F4AA80EC2D40}" type="pres">
      <dgm:prSet presAssocID="{AF6E9DAB-203D-574C-934F-23CAD756DED5}" presName="rootText" presStyleLbl="node2" presStyleIdx="2" presStyleCnt="6">
        <dgm:presLayoutVars>
          <dgm:chPref val="3"/>
        </dgm:presLayoutVars>
      </dgm:prSet>
      <dgm:spPr/>
    </dgm:pt>
    <dgm:pt modelId="{052697E6-ED3D-DD4D-8FF1-E18D02A7F2E8}" type="pres">
      <dgm:prSet presAssocID="{AF6E9DAB-203D-574C-934F-23CAD756DED5}" presName="rootConnector" presStyleLbl="node2" presStyleIdx="2" presStyleCnt="6"/>
      <dgm:spPr/>
    </dgm:pt>
    <dgm:pt modelId="{37DF1F3A-E354-474E-A39B-C23B511C4EA2}" type="pres">
      <dgm:prSet presAssocID="{AF6E9DAB-203D-574C-934F-23CAD756DED5}" presName="hierChild4" presStyleCnt="0"/>
      <dgm:spPr/>
    </dgm:pt>
    <dgm:pt modelId="{78475922-7782-564F-A3CC-25316512DDCE}" type="pres">
      <dgm:prSet presAssocID="{AF6E9DAB-203D-574C-934F-23CAD756DED5}" presName="hierChild5" presStyleCnt="0"/>
      <dgm:spPr/>
    </dgm:pt>
    <dgm:pt modelId="{507DD34A-4346-F742-BC22-EC27CD35B6B3}" type="pres">
      <dgm:prSet presAssocID="{1DED1887-676D-AC4C-91B4-7E14F28A65B9}" presName="Name37" presStyleLbl="parChTrans1D2" presStyleIdx="3" presStyleCnt="6"/>
      <dgm:spPr/>
    </dgm:pt>
    <dgm:pt modelId="{7F11F391-15AA-B248-B15D-2F79A34B5BE3}" type="pres">
      <dgm:prSet presAssocID="{D9FC0B93-985C-BD44-95C6-124264FF5120}" presName="hierRoot2" presStyleCnt="0">
        <dgm:presLayoutVars>
          <dgm:hierBranch val="init"/>
        </dgm:presLayoutVars>
      </dgm:prSet>
      <dgm:spPr/>
    </dgm:pt>
    <dgm:pt modelId="{7BF497E5-7CC6-9844-92D0-871310F52977}" type="pres">
      <dgm:prSet presAssocID="{D9FC0B93-985C-BD44-95C6-124264FF5120}" presName="rootComposite" presStyleCnt="0"/>
      <dgm:spPr/>
    </dgm:pt>
    <dgm:pt modelId="{6A8705C7-5323-4C49-8B20-1EBD977C157C}" type="pres">
      <dgm:prSet presAssocID="{D9FC0B93-985C-BD44-95C6-124264FF5120}" presName="rootText" presStyleLbl="node2" presStyleIdx="3" presStyleCnt="6">
        <dgm:presLayoutVars>
          <dgm:chPref val="3"/>
        </dgm:presLayoutVars>
      </dgm:prSet>
      <dgm:spPr/>
    </dgm:pt>
    <dgm:pt modelId="{913DAF06-4494-D34F-B5A3-6324749EADB7}" type="pres">
      <dgm:prSet presAssocID="{D9FC0B93-985C-BD44-95C6-124264FF5120}" presName="rootConnector" presStyleLbl="node2" presStyleIdx="3" presStyleCnt="6"/>
      <dgm:spPr/>
    </dgm:pt>
    <dgm:pt modelId="{2F8267AE-4B84-5F40-BDEF-16CD797CDA9A}" type="pres">
      <dgm:prSet presAssocID="{D9FC0B93-985C-BD44-95C6-124264FF5120}" presName="hierChild4" presStyleCnt="0"/>
      <dgm:spPr/>
    </dgm:pt>
    <dgm:pt modelId="{11E28465-9C0A-EE4D-B936-9F4C8E1F7940}" type="pres">
      <dgm:prSet presAssocID="{D9FC0B93-985C-BD44-95C6-124264FF5120}" presName="hierChild5" presStyleCnt="0"/>
      <dgm:spPr/>
    </dgm:pt>
    <dgm:pt modelId="{7D9C7206-64F9-BC40-8E90-EB4D33B13D3A}" type="pres">
      <dgm:prSet presAssocID="{41082588-5E85-DA4C-96D7-7EAFCD47D587}" presName="Name37" presStyleLbl="parChTrans1D2" presStyleIdx="4" presStyleCnt="6"/>
      <dgm:spPr/>
    </dgm:pt>
    <dgm:pt modelId="{ABE5E767-DDB7-AD4C-98FF-DA4476EBA4B1}" type="pres">
      <dgm:prSet presAssocID="{695B899E-B427-0E47-AC10-75E84DD0767A}" presName="hierRoot2" presStyleCnt="0">
        <dgm:presLayoutVars>
          <dgm:hierBranch val="init"/>
        </dgm:presLayoutVars>
      </dgm:prSet>
      <dgm:spPr/>
    </dgm:pt>
    <dgm:pt modelId="{89FFEC0B-370C-4144-9A2F-58475D6A88A3}" type="pres">
      <dgm:prSet presAssocID="{695B899E-B427-0E47-AC10-75E84DD0767A}" presName="rootComposite" presStyleCnt="0"/>
      <dgm:spPr/>
    </dgm:pt>
    <dgm:pt modelId="{E36DBE7B-3364-DC40-95A6-F970A28AF039}" type="pres">
      <dgm:prSet presAssocID="{695B899E-B427-0E47-AC10-75E84DD0767A}" presName="rootText" presStyleLbl="node2" presStyleIdx="4" presStyleCnt="6">
        <dgm:presLayoutVars>
          <dgm:chPref val="3"/>
        </dgm:presLayoutVars>
      </dgm:prSet>
      <dgm:spPr/>
    </dgm:pt>
    <dgm:pt modelId="{ED7B786E-6078-E541-8C33-CADBD3CE6F20}" type="pres">
      <dgm:prSet presAssocID="{695B899E-B427-0E47-AC10-75E84DD0767A}" presName="rootConnector" presStyleLbl="node2" presStyleIdx="4" presStyleCnt="6"/>
      <dgm:spPr/>
    </dgm:pt>
    <dgm:pt modelId="{90ED4C08-DAD2-D947-BA6D-A5354C0B3024}" type="pres">
      <dgm:prSet presAssocID="{695B899E-B427-0E47-AC10-75E84DD0767A}" presName="hierChild4" presStyleCnt="0"/>
      <dgm:spPr/>
    </dgm:pt>
    <dgm:pt modelId="{495DB26F-4329-A14B-84FB-6EE7585DA45A}" type="pres">
      <dgm:prSet presAssocID="{695B899E-B427-0E47-AC10-75E84DD0767A}" presName="hierChild5" presStyleCnt="0"/>
      <dgm:spPr/>
    </dgm:pt>
    <dgm:pt modelId="{F65AF516-39CC-4346-B4A3-09E9D1A76E29}" type="pres">
      <dgm:prSet presAssocID="{4A7665AF-1C4A-684A-8A7D-3CA1F6BF82DE}" presName="Name37" presStyleLbl="parChTrans1D2" presStyleIdx="5" presStyleCnt="6"/>
      <dgm:spPr/>
    </dgm:pt>
    <dgm:pt modelId="{5C6B49F1-637B-8646-8280-A1C2FE517105}" type="pres">
      <dgm:prSet presAssocID="{DBA5663A-D9C9-C542-84C6-DC70FBEEDD59}" presName="hierRoot2" presStyleCnt="0">
        <dgm:presLayoutVars>
          <dgm:hierBranch val="init"/>
        </dgm:presLayoutVars>
      </dgm:prSet>
      <dgm:spPr/>
    </dgm:pt>
    <dgm:pt modelId="{CB4512CB-D40C-7F4E-A67F-3FBC9E14049D}" type="pres">
      <dgm:prSet presAssocID="{DBA5663A-D9C9-C542-84C6-DC70FBEEDD59}" presName="rootComposite" presStyleCnt="0"/>
      <dgm:spPr/>
    </dgm:pt>
    <dgm:pt modelId="{E97BC77F-0A93-0A4B-9666-E7475720BA89}" type="pres">
      <dgm:prSet presAssocID="{DBA5663A-D9C9-C542-84C6-DC70FBEEDD59}" presName="rootText" presStyleLbl="node2" presStyleIdx="5" presStyleCnt="6">
        <dgm:presLayoutVars>
          <dgm:chPref val="3"/>
        </dgm:presLayoutVars>
      </dgm:prSet>
      <dgm:spPr/>
    </dgm:pt>
    <dgm:pt modelId="{AB11EF1B-07C9-1547-840F-071701CA6E53}" type="pres">
      <dgm:prSet presAssocID="{DBA5663A-D9C9-C542-84C6-DC70FBEEDD59}" presName="rootConnector" presStyleLbl="node2" presStyleIdx="5" presStyleCnt="6"/>
      <dgm:spPr/>
    </dgm:pt>
    <dgm:pt modelId="{3F1905B9-D6C2-3A43-96B2-6088368287C9}" type="pres">
      <dgm:prSet presAssocID="{DBA5663A-D9C9-C542-84C6-DC70FBEEDD59}" presName="hierChild4" presStyleCnt="0"/>
      <dgm:spPr/>
    </dgm:pt>
    <dgm:pt modelId="{C86BA9DF-1B53-8045-A849-A942E8F1E5FD}" type="pres">
      <dgm:prSet presAssocID="{DBA5663A-D9C9-C542-84C6-DC70FBEEDD59}" presName="hierChild5" presStyleCnt="0"/>
      <dgm:spPr/>
    </dgm:pt>
    <dgm:pt modelId="{3D31101D-8CD0-114C-8D4A-3F5582564BAB}" type="pres">
      <dgm:prSet presAssocID="{85F467B6-246D-9B4C-965B-ED6084B75B60}" presName="hierChild3" presStyleCnt="0"/>
      <dgm:spPr/>
    </dgm:pt>
  </dgm:ptLst>
  <dgm:cxnLst>
    <dgm:cxn modelId="{87B7E023-AED9-FB48-944C-3EE9E6234BC2}" type="presOf" srcId="{695B899E-B427-0E47-AC10-75E84DD0767A}" destId="{ED7B786E-6078-E541-8C33-CADBD3CE6F20}" srcOrd="1" destOrd="0" presId="urn:microsoft.com/office/officeart/2005/8/layout/orgChart1"/>
    <dgm:cxn modelId="{07767028-B1C1-104A-BE4A-F0CC92D9C8A9}" srcId="{192C03F4-F7E9-704F-8622-2B09BC6357A2}" destId="{85F467B6-246D-9B4C-965B-ED6084B75B60}" srcOrd="0" destOrd="0" parTransId="{30002F87-F538-714F-A4B4-D523EE4481A2}" sibTransId="{20810F1D-5A65-9A44-AFB1-0B70F165E045}"/>
    <dgm:cxn modelId="{945C283E-83A1-B045-8CBC-E5843CE071B4}" type="presOf" srcId="{41082588-5E85-DA4C-96D7-7EAFCD47D587}" destId="{7D9C7206-64F9-BC40-8E90-EB4D33B13D3A}" srcOrd="0" destOrd="0" presId="urn:microsoft.com/office/officeart/2005/8/layout/orgChart1"/>
    <dgm:cxn modelId="{D6F5D64A-EBC4-D049-BE7D-5D38F018C3D3}" type="presOf" srcId="{A85E0118-4321-1B47-A05C-8DA6CF59E24B}" destId="{6DC86580-F91D-8341-82E9-C7433701A993}" srcOrd="0" destOrd="0" presId="urn:microsoft.com/office/officeart/2005/8/layout/orgChart1"/>
    <dgm:cxn modelId="{7F430355-7B4E-9744-9C95-DF0DF337D46D}" type="presOf" srcId="{695B899E-B427-0E47-AC10-75E84DD0767A}" destId="{E36DBE7B-3364-DC40-95A6-F970A28AF039}" srcOrd="0" destOrd="0" presId="urn:microsoft.com/office/officeart/2005/8/layout/orgChart1"/>
    <dgm:cxn modelId="{173F2C65-701E-1047-90C8-17B4D23DFF74}" type="presOf" srcId="{DBA5663A-D9C9-C542-84C6-DC70FBEEDD59}" destId="{AB11EF1B-07C9-1547-840F-071701CA6E53}" srcOrd="1" destOrd="0" presId="urn:microsoft.com/office/officeart/2005/8/layout/orgChart1"/>
    <dgm:cxn modelId="{2F8E9D7D-F8FD-0641-A09D-0B0A225B1F78}" type="presOf" srcId="{85F467B6-246D-9B4C-965B-ED6084B75B60}" destId="{6682BDD2-3C64-744B-AB9B-98A3710FAECD}" srcOrd="1" destOrd="0" presId="urn:microsoft.com/office/officeart/2005/8/layout/orgChart1"/>
    <dgm:cxn modelId="{FBD99F7E-7D48-A541-85F2-251BE2582408}" type="presOf" srcId="{F0E63CC4-470B-0147-AEC5-2DAE9FB2B9E0}" destId="{141CE997-B95A-8B4D-BF84-052D4DAF26A4}" srcOrd="1" destOrd="0" presId="urn:microsoft.com/office/officeart/2005/8/layout/orgChart1"/>
    <dgm:cxn modelId="{36BDC381-0144-9442-A8CB-B0142D5F8018}" srcId="{85F467B6-246D-9B4C-965B-ED6084B75B60}" destId="{F0E63CC4-470B-0147-AEC5-2DAE9FB2B9E0}" srcOrd="1" destOrd="0" parTransId="{1AC76FE1-6B70-EE4A-8887-6DC91026CB34}" sibTransId="{A7A24BB8-B40D-0846-B6CB-02A16BDE9C1A}"/>
    <dgm:cxn modelId="{771BE482-9F18-BC48-8592-22D0AA0B7B66}" type="presOf" srcId="{A85E0118-4321-1B47-A05C-8DA6CF59E24B}" destId="{17C4A718-4F6E-264B-B3FF-FF6DE1F872A3}" srcOrd="1" destOrd="0" presId="urn:microsoft.com/office/officeart/2005/8/layout/orgChart1"/>
    <dgm:cxn modelId="{CEE16E99-98FF-1F48-B33D-72FC580DECF3}" type="presOf" srcId="{AF6E9DAB-203D-574C-934F-23CAD756DED5}" destId="{04B080F5-031F-B948-86BC-F4AA80EC2D40}" srcOrd="0" destOrd="0" presId="urn:microsoft.com/office/officeart/2005/8/layout/orgChart1"/>
    <dgm:cxn modelId="{BB415F9F-8A19-0E46-909F-32CC3F901C07}" srcId="{85F467B6-246D-9B4C-965B-ED6084B75B60}" destId="{DBA5663A-D9C9-C542-84C6-DC70FBEEDD59}" srcOrd="5" destOrd="0" parTransId="{4A7665AF-1C4A-684A-8A7D-3CA1F6BF82DE}" sibTransId="{D9954CD0-97F9-E044-BEAB-2B1E20BF7849}"/>
    <dgm:cxn modelId="{D260B6A4-C6E3-F54B-A8D3-04DF01DE8B9C}" type="presOf" srcId="{AF6E9DAB-203D-574C-934F-23CAD756DED5}" destId="{052697E6-ED3D-DD4D-8FF1-E18D02A7F2E8}" srcOrd="1" destOrd="0" presId="urn:microsoft.com/office/officeart/2005/8/layout/orgChart1"/>
    <dgm:cxn modelId="{BAF4D3AF-340F-C343-9EE7-924E202536C4}" type="presOf" srcId="{4A7665AF-1C4A-684A-8A7D-3CA1F6BF82DE}" destId="{F65AF516-39CC-4346-B4A3-09E9D1A76E29}" srcOrd="0" destOrd="0" presId="urn:microsoft.com/office/officeart/2005/8/layout/orgChart1"/>
    <dgm:cxn modelId="{5478EBB4-5109-AA44-908D-B1B0544D1EA0}" srcId="{85F467B6-246D-9B4C-965B-ED6084B75B60}" destId="{AF6E9DAB-203D-574C-934F-23CAD756DED5}" srcOrd="2" destOrd="0" parTransId="{9AB9EC8E-96B6-C842-AE31-8658EF38A9A4}" sibTransId="{56AA4374-3E56-B945-BF12-4538B06236A7}"/>
    <dgm:cxn modelId="{0C378CBF-B2F3-C94D-8765-E7A2FDACDBE9}" type="presOf" srcId="{192C03F4-F7E9-704F-8622-2B09BC6357A2}" destId="{8ECAA022-BC94-B04B-AA58-FDD5763415AF}" srcOrd="0" destOrd="0" presId="urn:microsoft.com/office/officeart/2005/8/layout/orgChart1"/>
    <dgm:cxn modelId="{EB9547C0-891E-E944-874B-15746AF8B897}" type="presOf" srcId="{9AB9EC8E-96B6-C842-AE31-8658EF38A9A4}" destId="{74B129A4-26B1-BD42-82F7-4613D2BA31DD}" srcOrd="0" destOrd="0" presId="urn:microsoft.com/office/officeart/2005/8/layout/orgChart1"/>
    <dgm:cxn modelId="{126F25D3-8827-AD41-8CC5-FBFF26543E3D}" type="presOf" srcId="{D9FC0B93-985C-BD44-95C6-124264FF5120}" destId="{913DAF06-4494-D34F-B5A3-6324749EADB7}" srcOrd="1" destOrd="0" presId="urn:microsoft.com/office/officeart/2005/8/layout/orgChart1"/>
    <dgm:cxn modelId="{CC1C69D4-76F8-D54B-9B09-C45039D2E52E}" type="presOf" srcId="{DBA5663A-D9C9-C542-84C6-DC70FBEEDD59}" destId="{E97BC77F-0A93-0A4B-9666-E7475720BA89}" srcOrd="0" destOrd="0" presId="urn:microsoft.com/office/officeart/2005/8/layout/orgChart1"/>
    <dgm:cxn modelId="{A704B6D7-721D-494C-9ECC-2AF5632705D1}" type="presOf" srcId="{1DED1887-676D-AC4C-91B4-7E14F28A65B9}" destId="{507DD34A-4346-F742-BC22-EC27CD35B6B3}" srcOrd="0" destOrd="0" presId="urn:microsoft.com/office/officeart/2005/8/layout/orgChart1"/>
    <dgm:cxn modelId="{D1B520DD-646A-2C49-A66A-9A7F23D8A242}" type="presOf" srcId="{D9FC0B93-985C-BD44-95C6-124264FF5120}" destId="{6A8705C7-5323-4C49-8B20-1EBD977C157C}" srcOrd="0" destOrd="0" presId="urn:microsoft.com/office/officeart/2005/8/layout/orgChart1"/>
    <dgm:cxn modelId="{E9BC45E8-83E2-2143-995E-31103C810445}" srcId="{85F467B6-246D-9B4C-965B-ED6084B75B60}" destId="{A85E0118-4321-1B47-A05C-8DA6CF59E24B}" srcOrd="0" destOrd="0" parTransId="{2DB3E41B-A773-E949-B74F-316E3A262FA8}" sibTransId="{007E164C-474A-3147-AA0A-5B75EB494CF6}"/>
    <dgm:cxn modelId="{5FE832EC-6E29-F949-98BA-3C754A4FA330}" type="presOf" srcId="{1AC76FE1-6B70-EE4A-8887-6DC91026CB34}" destId="{D77028D6-0A8B-8043-A014-03E107E5C873}" srcOrd="0" destOrd="0" presId="urn:microsoft.com/office/officeart/2005/8/layout/orgChart1"/>
    <dgm:cxn modelId="{30D3E4F0-E05A-9B40-BD60-0F264A32EEF9}" srcId="{85F467B6-246D-9B4C-965B-ED6084B75B60}" destId="{695B899E-B427-0E47-AC10-75E84DD0767A}" srcOrd="4" destOrd="0" parTransId="{41082588-5E85-DA4C-96D7-7EAFCD47D587}" sibTransId="{2E11D083-6CF2-FC48-8541-C8BBD7CE56A0}"/>
    <dgm:cxn modelId="{F4DA21F9-CAAA-C048-8CB2-A4C74F244601}" type="presOf" srcId="{2DB3E41B-A773-E949-B74F-316E3A262FA8}" destId="{4CBCAAC8-3E82-E442-8B7D-0BCAA37E1339}" srcOrd="0" destOrd="0" presId="urn:microsoft.com/office/officeart/2005/8/layout/orgChart1"/>
    <dgm:cxn modelId="{2DDECBF9-EBC2-0A4A-825D-4FB3EB9BE438}" srcId="{85F467B6-246D-9B4C-965B-ED6084B75B60}" destId="{D9FC0B93-985C-BD44-95C6-124264FF5120}" srcOrd="3" destOrd="0" parTransId="{1DED1887-676D-AC4C-91B4-7E14F28A65B9}" sibTransId="{53B1BFCF-3BB5-DD4D-B345-9BC6F24B9612}"/>
    <dgm:cxn modelId="{39D9A6FA-5A48-5E47-AB1F-817D05C20281}" type="presOf" srcId="{F0E63CC4-470B-0147-AEC5-2DAE9FB2B9E0}" destId="{397E1829-9E12-2D41-ABAC-E0C18954739B}" srcOrd="0" destOrd="0" presId="urn:microsoft.com/office/officeart/2005/8/layout/orgChart1"/>
    <dgm:cxn modelId="{50BBF0FF-84EE-BB41-9D3B-1FC457757B13}" type="presOf" srcId="{85F467B6-246D-9B4C-965B-ED6084B75B60}" destId="{11450BDB-AB73-A14A-9DB2-ED7AA6F972E3}" srcOrd="0" destOrd="0" presId="urn:microsoft.com/office/officeart/2005/8/layout/orgChart1"/>
    <dgm:cxn modelId="{0DA2BD75-D17D-4044-881C-24C5185D73CD}" type="presParOf" srcId="{8ECAA022-BC94-B04B-AA58-FDD5763415AF}" destId="{6EE1D67B-6D54-CC40-B323-6A476DCA8253}" srcOrd="0" destOrd="0" presId="urn:microsoft.com/office/officeart/2005/8/layout/orgChart1"/>
    <dgm:cxn modelId="{6A24382D-51FC-8B4B-82ED-7DB0F882EEC3}" type="presParOf" srcId="{6EE1D67B-6D54-CC40-B323-6A476DCA8253}" destId="{72AF325C-D072-7A4B-8D47-57D16A664639}" srcOrd="0" destOrd="0" presId="urn:microsoft.com/office/officeart/2005/8/layout/orgChart1"/>
    <dgm:cxn modelId="{6980C37E-E60B-064D-B32F-5B83E22C7B89}" type="presParOf" srcId="{72AF325C-D072-7A4B-8D47-57D16A664639}" destId="{11450BDB-AB73-A14A-9DB2-ED7AA6F972E3}" srcOrd="0" destOrd="0" presId="urn:microsoft.com/office/officeart/2005/8/layout/orgChart1"/>
    <dgm:cxn modelId="{9BFF151B-4875-4C44-A832-D64ABE26A275}" type="presParOf" srcId="{72AF325C-D072-7A4B-8D47-57D16A664639}" destId="{6682BDD2-3C64-744B-AB9B-98A3710FAECD}" srcOrd="1" destOrd="0" presId="urn:microsoft.com/office/officeart/2005/8/layout/orgChart1"/>
    <dgm:cxn modelId="{BE86F6DB-EF02-1A4B-A27A-69513F6671DB}" type="presParOf" srcId="{6EE1D67B-6D54-CC40-B323-6A476DCA8253}" destId="{DCE030D4-375B-3D43-99C8-C9189F8DC7E5}" srcOrd="1" destOrd="0" presId="urn:microsoft.com/office/officeart/2005/8/layout/orgChart1"/>
    <dgm:cxn modelId="{F9358662-0E5D-4240-A5BB-F85E6DEC73E5}" type="presParOf" srcId="{DCE030D4-375B-3D43-99C8-C9189F8DC7E5}" destId="{4CBCAAC8-3E82-E442-8B7D-0BCAA37E1339}" srcOrd="0" destOrd="0" presId="urn:microsoft.com/office/officeart/2005/8/layout/orgChart1"/>
    <dgm:cxn modelId="{D55A6D95-6CED-B14A-8ADC-7948A64B5AD3}" type="presParOf" srcId="{DCE030D4-375B-3D43-99C8-C9189F8DC7E5}" destId="{6DCA9484-96F5-A643-A149-0B523D137AD8}" srcOrd="1" destOrd="0" presId="urn:microsoft.com/office/officeart/2005/8/layout/orgChart1"/>
    <dgm:cxn modelId="{F23F50DE-ED09-9B46-9963-5B10877D9AC0}" type="presParOf" srcId="{6DCA9484-96F5-A643-A149-0B523D137AD8}" destId="{39F9722B-E240-7C46-9CFC-82E0BCB2F360}" srcOrd="0" destOrd="0" presId="urn:microsoft.com/office/officeart/2005/8/layout/orgChart1"/>
    <dgm:cxn modelId="{2F8A7C18-CF4F-8B48-862C-247673E72D81}" type="presParOf" srcId="{39F9722B-E240-7C46-9CFC-82E0BCB2F360}" destId="{6DC86580-F91D-8341-82E9-C7433701A993}" srcOrd="0" destOrd="0" presId="urn:microsoft.com/office/officeart/2005/8/layout/orgChart1"/>
    <dgm:cxn modelId="{53EA959F-8166-4A4B-87FB-A38632FDEA9F}" type="presParOf" srcId="{39F9722B-E240-7C46-9CFC-82E0BCB2F360}" destId="{17C4A718-4F6E-264B-B3FF-FF6DE1F872A3}" srcOrd="1" destOrd="0" presId="urn:microsoft.com/office/officeart/2005/8/layout/orgChart1"/>
    <dgm:cxn modelId="{D52DB1B7-7E1B-AA48-A8CB-3300DA1AE2DA}" type="presParOf" srcId="{6DCA9484-96F5-A643-A149-0B523D137AD8}" destId="{C66F7FCE-CAC3-CD4E-9E76-DF5A1DBE5FD4}" srcOrd="1" destOrd="0" presId="urn:microsoft.com/office/officeart/2005/8/layout/orgChart1"/>
    <dgm:cxn modelId="{43C7E877-DDF3-284D-AB8F-5A7751F8A519}" type="presParOf" srcId="{6DCA9484-96F5-A643-A149-0B523D137AD8}" destId="{D38A987E-2E93-D84E-81A8-F5AC1CE1CDD0}" srcOrd="2" destOrd="0" presId="urn:microsoft.com/office/officeart/2005/8/layout/orgChart1"/>
    <dgm:cxn modelId="{735D7668-CD7A-B841-A22D-06CF4F034912}" type="presParOf" srcId="{DCE030D4-375B-3D43-99C8-C9189F8DC7E5}" destId="{D77028D6-0A8B-8043-A014-03E107E5C873}" srcOrd="2" destOrd="0" presId="urn:microsoft.com/office/officeart/2005/8/layout/orgChart1"/>
    <dgm:cxn modelId="{8F460E06-18AF-D041-9F31-4F4F560AAB28}" type="presParOf" srcId="{DCE030D4-375B-3D43-99C8-C9189F8DC7E5}" destId="{A3C1127F-5360-BD43-B02C-9B0753A3B7CE}" srcOrd="3" destOrd="0" presId="urn:microsoft.com/office/officeart/2005/8/layout/orgChart1"/>
    <dgm:cxn modelId="{E2790044-5173-FC49-BE1B-D117C32E81DB}" type="presParOf" srcId="{A3C1127F-5360-BD43-B02C-9B0753A3B7CE}" destId="{69104474-81C5-B147-AA1D-0503F8FAA123}" srcOrd="0" destOrd="0" presId="urn:microsoft.com/office/officeart/2005/8/layout/orgChart1"/>
    <dgm:cxn modelId="{CF23A928-D707-5A4E-A663-A3D05D271ADD}" type="presParOf" srcId="{69104474-81C5-B147-AA1D-0503F8FAA123}" destId="{397E1829-9E12-2D41-ABAC-E0C18954739B}" srcOrd="0" destOrd="0" presId="urn:microsoft.com/office/officeart/2005/8/layout/orgChart1"/>
    <dgm:cxn modelId="{D12AC807-9BE9-1B45-B60E-79BE0C37E179}" type="presParOf" srcId="{69104474-81C5-B147-AA1D-0503F8FAA123}" destId="{141CE997-B95A-8B4D-BF84-052D4DAF26A4}" srcOrd="1" destOrd="0" presId="urn:microsoft.com/office/officeart/2005/8/layout/orgChart1"/>
    <dgm:cxn modelId="{CB46110C-F696-3445-8390-F7FADB11DEB2}" type="presParOf" srcId="{A3C1127F-5360-BD43-B02C-9B0753A3B7CE}" destId="{2BF98005-0127-4C49-B62C-0B7766DDB0F9}" srcOrd="1" destOrd="0" presId="urn:microsoft.com/office/officeart/2005/8/layout/orgChart1"/>
    <dgm:cxn modelId="{878213B4-1ED1-4745-8870-8AD7BDFD4B16}" type="presParOf" srcId="{A3C1127F-5360-BD43-B02C-9B0753A3B7CE}" destId="{EB425E39-F51C-8542-8A2F-6B29E121C78C}" srcOrd="2" destOrd="0" presId="urn:microsoft.com/office/officeart/2005/8/layout/orgChart1"/>
    <dgm:cxn modelId="{C35C7BC8-69FA-EC41-89FB-BFA8FA835947}" type="presParOf" srcId="{DCE030D4-375B-3D43-99C8-C9189F8DC7E5}" destId="{74B129A4-26B1-BD42-82F7-4613D2BA31DD}" srcOrd="4" destOrd="0" presId="urn:microsoft.com/office/officeart/2005/8/layout/orgChart1"/>
    <dgm:cxn modelId="{835EA85C-2564-5048-B8BB-DC6981775FAF}" type="presParOf" srcId="{DCE030D4-375B-3D43-99C8-C9189F8DC7E5}" destId="{E2BF8DA4-74D2-BC4C-9C45-D48EC85DB25A}" srcOrd="5" destOrd="0" presId="urn:microsoft.com/office/officeart/2005/8/layout/orgChart1"/>
    <dgm:cxn modelId="{7245DC86-B362-B141-AFD9-595AF2CC5B7B}" type="presParOf" srcId="{E2BF8DA4-74D2-BC4C-9C45-D48EC85DB25A}" destId="{6B7E4D25-634F-3D47-8B02-783D5BC4D74F}" srcOrd="0" destOrd="0" presId="urn:microsoft.com/office/officeart/2005/8/layout/orgChart1"/>
    <dgm:cxn modelId="{9C6BA99D-F1DC-A24A-9976-F873F723294B}" type="presParOf" srcId="{6B7E4D25-634F-3D47-8B02-783D5BC4D74F}" destId="{04B080F5-031F-B948-86BC-F4AA80EC2D40}" srcOrd="0" destOrd="0" presId="urn:microsoft.com/office/officeart/2005/8/layout/orgChart1"/>
    <dgm:cxn modelId="{DD1F5EF5-6C07-9C43-A693-5FFFDC98F571}" type="presParOf" srcId="{6B7E4D25-634F-3D47-8B02-783D5BC4D74F}" destId="{052697E6-ED3D-DD4D-8FF1-E18D02A7F2E8}" srcOrd="1" destOrd="0" presId="urn:microsoft.com/office/officeart/2005/8/layout/orgChart1"/>
    <dgm:cxn modelId="{E5E50DCB-5811-A842-B29F-E10F57490E12}" type="presParOf" srcId="{E2BF8DA4-74D2-BC4C-9C45-D48EC85DB25A}" destId="{37DF1F3A-E354-474E-A39B-C23B511C4EA2}" srcOrd="1" destOrd="0" presId="urn:microsoft.com/office/officeart/2005/8/layout/orgChart1"/>
    <dgm:cxn modelId="{54E38964-0ED4-0843-A03B-3DA0B7322528}" type="presParOf" srcId="{E2BF8DA4-74D2-BC4C-9C45-D48EC85DB25A}" destId="{78475922-7782-564F-A3CC-25316512DDCE}" srcOrd="2" destOrd="0" presId="urn:microsoft.com/office/officeart/2005/8/layout/orgChart1"/>
    <dgm:cxn modelId="{29B9DD00-698B-074C-8BFD-2E8DBF5EF7DE}" type="presParOf" srcId="{DCE030D4-375B-3D43-99C8-C9189F8DC7E5}" destId="{507DD34A-4346-F742-BC22-EC27CD35B6B3}" srcOrd="6" destOrd="0" presId="urn:microsoft.com/office/officeart/2005/8/layout/orgChart1"/>
    <dgm:cxn modelId="{DB231B76-AC23-A04F-9178-6C41511F7D8D}" type="presParOf" srcId="{DCE030D4-375B-3D43-99C8-C9189F8DC7E5}" destId="{7F11F391-15AA-B248-B15D-2F79A34B5BE3}" srcOrd="7" destOrd="0" presId="urn:microsoft.com/office/officeart/2005/8/layout/orgChart1"/>
    <dgm:cxn modelId="{A33FDA12-B250-0A40-8A72-93E31D0ED2BD}" type="presParOf" srcId="{7F11F391-15AA-B248-B15D-2F79A34B5BE3}" destId="{7BF497E5-7CC6-9844-92D0-871310F52977}" srcOrd="0" destOrd="0" presId="urn:microsoft.com/office/officeart/2005/8/layout/orgChart1"/>
    <dgm:cxn modelId="{DAC58945-01F8-F447-8E72-AAA3CF7B3E43}" type="presParOf" srcId="{7BF497E5-7CC6-9844-92D0-871310F52977}" destId="{6A8705C7-5323-4C49-8B20-1EBD977C157C}" srcOrd="0" destOrd="0" presId="urn:microsoft.com/office/officeart/2005/8/layout/orgChart1"/>
    <dgm:cxn modelId="{7437B3AD-1CC8-5D4C-8C78-59CC9C030588}" type="presParOf" srcId="{7BF497E5-7CC6-9844-92D0-871310F52977}" destId="{913DAF06-4494-D34F-B5A3-6324749EADB7}" srcOrd="1" destOrd="0" presId="urn:microsoft.com/office/officeart/2005/8/layout/orgChart1"/>
    <dgm:cxn modelId="{B8FCD2D2-9A00-A64E-AC5F-F67037B0C620}" type="presParOf" srcId="{7F11F391-15AA-B248-B15D-2F79A34B5BE3}" destId="{2F8267AE-4B84-5F40-BDEF-16CD797CDA9A}" srcOrd="1" destOrd="0" presId="urn:microsoft.com/office/officeart/2005/8/layout/orgChart1"/>
    <dgm:cxn modelId="{DFEFC872-C710-1C45-9773-8FE0F7029BBE}" type="presParOf" srcId="{7F11F391-15AA-B248-B15D-2F79A34B5BE3}" destId="{11E28465-9C0A-EE4D-B936-9F4C8E1F7940}" srcOrd="2" destOrd="0" presId="urn:microsoft.com/office/officeart/2005/8/layout/orgChart1"/>
    <dgm:cxn modelId="{EA52BDCC-4843-C94C-AC97-F68428AEDDAB}" type="presParOf" srcId="{DCE030D4-375B-3D43-99C8-C9189F8DC7E5}" destId="{7D9C7206-64F9-BC40-8E90-EB4D33B13D3A}" srcOrd="8" destOrd="0" presId="urn:microsoft.com/office/officeart/2005/8/layout/orgChart1"/>
    <dgm:cxn modelId="{5C5CE33F-C577-9548-B8A3-DDBD7CF28DA8}" type="presParOf" srcId="{DCE030D4-375B-3D43-99C8-C9189F8DC7E5}" destId="{ABE5E767-DDB7-AD4C-98FF-DA4476EBA4B1}" srcOrd="9" destOrd="0" presId="urn:microsoft.com/office/officeart/2005/8/layout/orgChart1"/>
    <dgm:cxn modelId="{A085550A-D12C-CF4C-807F-AE5094FF2314}" type="presParOf" srcId="{ABE5E767-DDB7-AD4C-98FF-DA4476EBA4B1}" destId="{89FFEC0B-370C-4144-9A2F-58475D6A88A3}" srcOrd="0" destOrd="0" presId="urn:microsoft.com/office/officeart/2005/8/layout/orgChart1"/>
    <dgm:cxn modelId="{CE2D7615-8B2E-D446-B4C7-E49EB4136DC5}" type="presParOf" srcId="{89FFEC0B-370C-4144-9A2F-58475D6A88A3}" destId="{E36DBE7B-3364-DC40-95A6-F970A28AF039}" srcOrd="0" destOrd="0" presId="urn:microsoft.com/office/officeart/2005/8/layout/orgChart1"/>
    <dgm:cxn modelId="{06C44E96-B45F-A647-9365-50B8715639C8}" type="presParOf" srcId="{89FFEC0B-370C-4144-9A2F-58475D6A88A3}" destId="{ED7B786E-6078-E541-8C33-CADBD3CE6F20}" srcOrd="1" destOrd="0" presId="urn:microsoft.com/office/officeart/2005/8/layout/orgChart1"/>
    <dgm:cxn modelId="{F534ACD9-6643-2144-B63B-7C3B0E1E6529}" type="presParOf" srcId="{ABE5E767-DDB7-AD4C-98FF-DA4476EBA4B1}" destId="{90ED4C08-DAD2-D947-BA6D-A5354C0B3024}" srcOrd="1" destOrd="0" presId="urn:microsoft.com/office/officeart/2005/8/layout/orgChart1"/>
    <dgm:cxn modelId="{1928BA8C-106C-B34E-9C70-465007A1DCAF}" type="presParOf" srcId="{ABE5E767-DDB7-AD4C-98FF-DA4476EBA4B1}" destId="{495DB26F-4329-A14B-84FB-6EE7585DA45A}" srcOrd="2" destOrd="0" presId="urn:microsoft.com/office/officeart/2005/8/layout/orgChart1"/>
    <dgm:cxn modelId="{99A1175F-5FC7-8044-B194-786CF8937E0F}" type="presParOf" srcId="{DCE030D4-375B-3D43-99C8-C9189F8DC7E5}" destId="{F65AF516-39CC-4346-B4A3-09E9D1A76E29}" srcOrd="10" destOrd="0" presId="urn:microsoft.com/office/officeart/2005/8/layout/orgChart1"/>
    <dgm:cxn modelId="{68914D4B-E6BF-D543-B6C3-BBED07C4B351}" type="presParOf" srcId="{DCE030D4-375B-3D43-99C8-C9189F8DC7E5}" destId="{5C6B49F1-637B-8646-8280-A1C2FE517105}" srcOrd="11" destOrd="0" presId="urn:microsoft.com/office/officeart/2005/8/layout/orgChart1"/>
    <dgm:cxn modelId="{88D5325C-AAA5-0240-B294-20846A21687D}" type="presParOf" srcId="{5C6B49F1-637B-8646-8280-A1C2FE517105}" destId="{CB4512CB-D40C-7F4E-A67F-3FBC9E14049D}" srcOrd="0" destOrd="0" presId="urn:microsoft.com/office/officeart/2005/8/layout/orgChart1"/>
    <dgm:cxn modelId="{A6199C5A-2CBA-4749-8FD0-96C16F755315}" type="presParOf" srcId="{CB4512CB-D40C-7F4E-A67F-3FBC9E14049D}" destId="{E97BC77F-0A93-0A4B-9666-E7475720BA89}" srcOrd="0" destOrd="0" presId="urn:microsoft.com/office/officeart/2005/8/layout/orgChart1"/>
    <dgm:cxn modelId="{E2996233-75FD-E647-AE2E-B7D728CA027A}" type="presParOf" srcId="{CB4512CB-D40C-7F4E-A67F-3FBC9E14049D}" destId="{AB11EF1B-07C9-1547-840F-071701CA6E53}" srcOrd="1" destOrd="0" presId="urn:microsoft.com/office/officeart/2005/8/layout/orgChart1"/>
    <dgm:cxn modelId="{F0D44F72-AF31-E54F-855B-4EAF04ECCAAE}" type="presParOf" srcId="{5C6B49F1-637B-8646-8280-A1C2FE517105}" destId="{3F1905B9-D6C2-3A43-96B2-6088368287C9}" srcOrd="1" destOrd="0" presId="urn:microsoft.com/office/officeart/2005/8/layout/orgChart1"/>
    <dgm:cxn modelId="{F596C797-170C-2A44-B87F-3F5D2E4EC269}" type="presParOf" srcId="{5C6B49F1-637B-8646-8280-A1C2FE517105}" destId="{C86BA9DF-1B53-8045-A849-A942E8F1E5FD}" srcOrd="2" destOrd="0" presId="urn:microsoft.com/office/officeart/2005/8/layout/orgChart1"/>
    <dgm:cxn modelId="{F2487754-0AEF-B440-89B7-2A9903955D77}" type="presParOf" srcId="{6EE1D67B-6D54-CC40-B323-6A476DCA8253}" destId="{3D31101D-8CD0-114C-8D4A-3F5582564BA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AF516-39CC-4346-B4A3-09E9D1A76E29}">
      <dsp:nvSpPr>
        <dsp:cNvPr id="0" name=""/>
        <dsp:cNvSpPr/>
      </dsp:nvSpPr>
      <dsp:spPr>
        <a:xfrm>
          <a:off x="4064000" y="631707"/>
          <a:ext cx="3485337" cy="241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78"/>
              </a:lnTo>
              <a:lnTo>
                <a:pt x="3485337" y="120978"/>
              </a:lnTo>
              <a:lnTo>
                <a:pt x="3485337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9C7206-64F9-BC40-8E90-EB4D33B13D3A}">
      <dsp:nvSpPr>
        <dsp:cNvPr id="0" name=""/>
        <dsp:cNvSpPr/>
      </dsp:nvSpPr>
      <dsp:spPr>
        <a:xfrm>
          <a:off x="4064000" y="631707"/>
          <a:ext cx="2091202" cy="241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78"/>
              </a:lnTo>
              <a:lnTo>
                <a:pt x="2091202" y="120978"/>
              </a:lnTo>
              <a:lnTo>
                <a:pt x="2091202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7DD34A-4346-F742-BC22-EC27CD35B6B3}">
      <dsp:nvSpPr>
        <dsp:cNvPr id="0" name=""/>
        <dsp:cNvSpPr/>
      </dsp:nvSpPr>
      <dsp:spPr>
        <a:xfrm>
          <a:off x="4064000" y="631707"/>
          <a:ext cx="697067" cy="241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78"/>
              </a:lnTo>
              <a:lnTo>
                <a:pt x="697067" y="120978"/>
              </a:lnTo>
              <a:lnTo>
                <a:pt x="697067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129A4-26B1-BD42-82F7-4613D2BA31DD}">
      <dsp:nvSpPr>
        <dsp:cNvPr id="0" name=""/>
        <dsp:cNvSpPr/>
      </dsp:nvSpPr>
      <dsp:spPr>
        <a:xfrm>
          <a:off x="3366932" y="631707"/>
          <a:ext cx="697067" cy="241957"/>
        </a:xfrm>
        <a:custGeom>
          <a:avLst/>
          <a:gdLst/>
          <a:ahLst/>
          <a:cxnLst/>
          <a:rect l="0" t="0" r="0" b="0"/>
          <a:pathLst>
            <a:path>
              <a:moveTo>
                <a:pt x="697067" y="0"/>
              </a:moveTo>
              <a:lnTo>
                <a:pt x="697067" y="120978"/>
              </a:lnTo>
              <a:lnTo>
                <a:pt x="0" y="120978"/>
              </a:lnTo>
              <a:lnTo>
                <a:pt x="0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028D6-0A8B-8043-A014-03E107E5C873}">
      <dsp:nvSpPr>
        <dsp:cNvPr id="0" name=""/>
        <dsp:cNvSpPr/>
      </dsp:nvSpPr>
      <dsp:spPr>
        <a:xfrm>
          <a:off x="1972797" y="631707"/>
          <a:ext cx="2091202" cy="241957"/>
        </a:xfrm>
        <a:custGeom>
          <a:avLst/>
          <a:gdLst/>
          <a:ahLst/>
          <a:cxnLst/>
          <a:rect l="0" t="0" r="0" b="0"/>
          <a:pathLst>
            <a:path>
              <a:moveTo>
                <a:pt x="2091202" y="0"/>
              </a:moveTo>
              <a:lnTo>
                <a:pt x="2091202" y="120978"/>
              </a:lnTo>
              <a:lnTo>
                <a:pt x="0" y="120978"/>
              </a:lnTo>
              <a:lnTo>
                <a:pt x="0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BCAAC8-3E82-E442-8B7D-0BCAA37E1339}">
      <dsp:nvSpPr>
        <dsp:cNvPr id="0" name=""/>
        <dsp:cNvSpPr/>
      </dsp:nvSpPr>
      <dsp:spPr>
        <a:xfrm>
          <a:off x="578662" y="631707"/>
          <a:ext cx="3485337" cy="241957"/>
        </a:xfrm>
        <a:custGeom>
          <a:avLst/>
          <a:gdLst/>
          <a:ahLst/>
          <a:cxnLst/>
          <a:rect l="0" t="0" r="0" b="0"/>
          <a:pathLst>
            <a:path>
              <a:moveTo>
                <a:pt x="3485337" y="0"/>
              </a:moveTo>
              <a:lnTo>
                <a:pt x="3485337" y="120978"/>
              </a:lnTo>
              <a:lnTo>
                <a:pt x="0" y="120978"/>
              </a:lnTo>
              <a:lnTo>
                <a:pt x="0" y="2419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50BDB-AB73-A14A-9DB2-ED7AA6F972E3}">
      <dsp:nvSpPr>
        <dsp:cNvPr id="0" name=""/>
        <dsp:cNvSpPr/>
      </dsp:nvSpPr>
      <dsp:spPr>
        <a:xfrm>
          <a:off x="3487911" y="55618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project</a:t>
          </a:r>
        </a:p>
      </dsp:txBody>
      <dsp:txXfrm>
        <a:off x="3487911" y="55618"/>
        <a:ext cx="1152177" cy="576088"/>
      </dsp:txXfrm>
    </dsp:sp>
    <dsp:sp modelId="{6DC86580-F91D-8341-82E9-C7433701A993}">
      <dsp:nvSpPr>
        <dsp:cNvPr id="0" name=""/>
        <dsp:cNvSpPr/>
      </dsp:nvSpPr>
      <dsp:spPr>
        <a:xfrm>
          <a:off x="2573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input</a:t>
          </a:r>
        </a:p>
      </dsp:txBody>
      <dsp:txXfrm>
        <a:off x="2573" y="873665"/>
        <a:ext cx="1152177" cy="576088"/>
      </dsp:txXfrm>
    </dsp:sp>
    <dsp:sp modelId="{397E1829-9E12-2D41-ABAC-E0C18954739B}">
      <dsp:nvSpPr>
        <dsp:cNvPr id="0" name=""/>
        <dsp:cNvSpPr/>
      </dsp:nvSpPr>
      <dsp:spPr>
        <a:xfrm>
          <a:off x="1396708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src</a:t>
          </a:r>
          <a:endParaRPr lang="en-US" sz="3000" kern="1200" dirty="0"/>
        </a:p>
      </dsp:txBody>
      <dsp:txXfrm>
        <a:off x="1396708" y="873665"/>
        <a:ext cx="1152177" cy="576088"/>
      </dsp:txXfrm>
    </dsp:sp>
    <dsp:sp modelId="{04B080F5-031F-B948-86BC-F4AA80EC2D40}">
      <dsp:nvSpPr>
        <dsp:cNvPr id="0" name=""/>
        <dsp:cNvSpPr/>
      </dsp:nvSpPr>
      <dsp:spPr>
        <a:xfrm>
          <a:off x="2790843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tmp</a:t>
          </a:r>
          <a:endParaRPr lang="en-US" sz="3000" kern="1200" dirty="0"/>
        </a:p>
      </dsp:txBody>
      <dsp:txXfrm>
        <a:off x="2790843" y="873665"/>
        <a:ext cx="1152177" cy="576088"/>
      </dsp:txXfrm>
    </dsp:sp>
    <dsp:sp modelId="{6A8705C7-5323-4C49-8B20-1EBD977C157C}">
      <dsp:nvSpPr>
        <dsp:cNvPr id="0" name=""/>
        <dsp:cNvSpPr/>
      </dsp:nvSpPr>
      <dsp:spPr>
        <a:xfrm>
          <a:off x="4184978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output</a:t>
          </a:r>
        </a:p>
      </dsp:txBody>
      <dsp:txXfrm>
        <a:off x="4184978" y="873665"/>
        <a:ext cx="1152177" cy="576088"/>
      </dsp:txXfrm>
    </dsp:sp>
    <dsp:sp modelId="{E36DBE7B-3364-DC40-95A6-F970A28AF039}">
      <dsp:nvSpPr>
        <dsp:cNvPr id="0" name=""/>
        <dsp:cNvSpPr/>
      </dsp:nvSpPr>
      <dsp:spPr>
        <a:xfrm>
          <a:off x="5579113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etc</a:t>
          </a:r>
          <a:endParaRPr lang="en-US" sz="3000" kern="1200" dirty="0"/>
        </a:p>
      </dsp:txBody>
      <dsp:txXfrm>
        <a:off x="5579113" y="873665"/>
        <a:ext cx="1152177" cy="576088"/>
      </dsp:txXfrm>
    </dsp:sp>
    <dsp:sp modelId="{E97BC77F-0A93-0A4B-9666-E7475720BA89}">
      <dsp:nvSpPr>
        <dsp:cNvPr id="0" name=""/>
        <dsp:cNvSpPr/>
      </dsp:nvSpPr>
      <dsp:spPr>
        <a:xfrm>
          <a:off x="6973248" y="873665"/>
          <a:ext cx="1152177" cy="5760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doc</a:t>
          </a:r>
        </a:p>
      </dsp:txBody>
      <dsp:txXfrm>
        <a:off x="6973248" y="873665"/>
        <a:ext cx="1152177" cy="576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1/28/19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335D2-6E04-3648-AD61-524203FBD4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8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1/28/19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1/28/19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1/28/19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1/28/19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1/28/19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1/28/19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huttenhower.sph.harvard.edu/bst28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franzosa@hsph.harvard.edu" TargetMode="External"/><Relationship Id="rId2" Type="http://schemas.openxmlformats.org/officeDocument/2006/relationships/hyperlink" Target="mailto:chuttenh@hsph.harvard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acarthur@g.harvard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huttenhower.sph.harvard.edu/bst28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infbook.org/" TargetMode="External"/><Relationship Id="rId2" Type="http://schemas.openxmlformats.org/officeDocument/2006/relationships/hyperlink" Target="http://www.amazon.com/dp/0198754833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canvas.harvard.edu/courses/55671/quizzes/124645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BST281: Genomic Data Manipulation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franzosa@hsph.harvard.edu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12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Journal clubs and final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Midterm journal clubs and final projects are both group activities.</a:t>
            </a:r>
          </a:p>
          <a:p>
            <a:pPr lvl="1"/>
            <a:r>
              <a:rPr lang="en-US" sz="2000" dirty="0"/>
              <a:t>2-5 people per group, 3-4 recommended.</a:t>
            </a:r>
          </a:p>
          <a:p>
            <a:pPr lvl="1"/>
            <a:r>
              <a:rPr lang="en-US" sz="2000" dirty="0"/>
              <a:t>Do not have to be the same groups (but can be).</a:t>
            </a:r>
          </a:p>
          <a:p>
            <a:endParaRPr lang="en-US" sz="1000" dirty="0"/>
          </a:p>
          <a:p>
            <a:r>
              <a:rPr lang="en-US" sz="2400" dirty="0"/>
              <a:t>Journal clubs:</a:t>
            </a:r>
          </a:p>
          <a:p>
            <a:pPr lvl="1"/>
            <a:r>
              <a:rPr lang="en-US" sz="2000" dirty="0"/>
              <a:t>Select a high-impact and/or recent publication that’s heavy on quantitative biology.</a:t>
            </a:r>
          </a:p>
          <a:p>
            <a:pPr lvl="1"/>
            <a:r>
              <a:rPr lang="en-US" sz="2000" dirty="0"/>
              <a:t>Propose and get signoff from us.</a:t>
            </a:r>
          </a:p>
          <a:p>
            <a:pPr lvl="1"/>
            <a:r>
              <a:rPr lang="en-US" sz="2000" u="sng" dirty="0"/>
              <a:t>Present</a:t>
            </a:r>
            <a:r>
              <a:rPr lang="en-US" sz="2000" dirty="0"/>
              <a:t> and submit, as a group, a ~30min summary and discussion, plus questions.</a:t>
            </a:r>
          </a:p>
          <a:p>
            <a:endParaRPr lang="en-US" sz="1000" dirty="0"/>
          </a:p>
          <a:p>
            <a:r>
              <a:rPr lang="en-US" sz="2400" dirty="0"/>
              <a:t>Final projects:</a:t>
            </a:r>
          </a:p>
          <a:p>
            <a:pPr lvl="1"/>
            <a:r>
              <a:rPr lang="en-US" sz="2000" dirty="0"/>
              <a:t>Generate a ~1-2 paragraph proposal for an appropriately-scoped ‘omics analysis.</a:t>
            </a:r>
          </a:p>
          <a:p>
            <a:pPr lvl="2"/>
            <a:r>
              <a:rPr lang="en-US" sz="1800" dirty="0"/>
              <a:t>Using your own research data is fair game.</a:t>
            </a:r>
          </a:p>
          <a:p>
            <a:pPr lvl="1"/>
            <a:r>
              <a:rPr lang="en-US" sz="2000" dirty="0"/>
              <a:t>Iterate, get signoff, and carry out the analysis.</a:t>
            </a:r>
          </a:p>
          <a:p>
            <a:pPr lvl="1"/>
            <a:r>
              <a:rPr lang="en-US" sz="2000" dirty="0"/>
              <a:t>Present ~45min overview and discussion, plus questions.</a:t>
            </a:r>
          </a:p>
          <a:p>
            <a:pPr lvl="1"/>
            <a:r>
              <a:rPr lang="en-US" sz="2000" dirty="0"/>
              <a:t>Submit </a:t>
            </a:r>
            <a:r>
              <a:rPr lang="en-US" sz="2000" u="sng" dirty="0"/>
              <a:t>presentation, data and code package</a:t>
            </a:r>
            <a:r>
              <a:rPr lang="en-US" sz="2000" dirty="0"/>
              <a:t>, and</a:t>
            </a:r>
            <a:r>
              <a:rPr lang="mr-IN" sz="2000" dirty="0"/>
              <a:t>…</a:t>
            </a:r>
            <a:endParaRPr lang="en-US" sz="2000" dirty="0"/>
          </a:p>
          <a:p>
            <a:pPr lvl="2"/>
            <a:r>
              <a:rPr lang="mr-IN" sz="1800" dirty="0"/>
              <a:t>…</a:t>
            </a:r>
            <a:r>
              <a:rPr lang="en-US" sz="1800" u="sng" dirty="0"/>
              <a:t>individual extended abstract </a:t>
            </a:r>
            <a:r>
              <a:rPr lang="en-US" sz="1800" u="sng" dirty="0" err="1"/>
              <a:t>writeups</a:t>
            </a:r>
            <a:r>
              <a:rPr lang="en-US" sz="1800" dirty="0"/>
              <a:t>: 2-4 pages, including 1-2 figures, plus references.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8606-E1B3-6740-981C-B868CC5CC868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39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Assignment and collaboration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Late submissions lose points geometrically:</a:t>
            </a:r>
          </a:p>
          <a:p>
            <a:pPr lvl="1"/>
            <a:r>
              <a:rPr lang="en-US" dirty="0"/>
              <a:t>10% the first day, 25% the second, 60% the third, 100% the fourth.</a:t>
            </a:r>
          </a:p>
          <a:p>
            <a:pPr lvl="1"/>
            <a:r>
              <a:rPr lang="en-US" dirty="0"/>
              <a:t>Extensions are generally fine </a:t>
            </a:r>
            <a:r>
              <a:rPr lang="en-US" u="sng" dirty="0"/>
              <a:t>if requested at least one day in advance</a:t>
            </a:r>
            <a:r>
              <a:rPr lang="en-US" dirty="0"/>
              <a:t>.</a:t>
            </a:r>
          </a:p>
          <a:p>
            <a:r>
              <a:rPr lang="en-US" dirty="0"/>
              <a:t>Problem set structure and scoring is indicated within each assignment.</a:t>
            </a:r>
          </a:p>
          <a:p>
            <a:endParaRPr lang="en-US" sz="600" dirty="0"/>
          </a:p>
          <a:p>
            <a:r>
              <a:rPr lang="en-US" dirty="0"/>
              <a:t>On problem sets, please use common sense for collaboration:</a:t>
            </a:r>
          </a:p>
          <a:p>
            <a:pPr lvl="1"/>
            <a:r>
              <a:rPr lang="en-US" b="1" u="sng" dirty="0"/>
              <a:t>Neither specific code nor text for written answers may be shared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Do not show them to each other, even within group members.</a:t>
            </a:r>
          </a:p>
          <a:p>
            <a:pPr lvl="2"/>
            <a:r>
              <a:rPr lang="en-US" dirty="0"/>
              <a:t>If you want to ask about specific code, send it privately to the TA.</a:t>
            </a:r>
          </a:p>
          <a:p>
            <a:pPr lvl="1"/>
            <a:r>
              <a:rPr lang="en-US" dirty="0"/>
              <a:t>All problem sets are submitted individually and checked for duplication.</a:t>
            </a:r>
          </a:p>
          <a:p>
            <a:endParaRPr lang="en-US" sz="600" dirty="0"/>
          </a:p>
          <a:p>
            <a:r>
              <a:rPr lang="en-US" dirty="0"/>
              <a:t>However, we encourage discussion of questions </a:t>
            </a:r>
            <a:r>
              <a:rPr lang="en-US" i="1" dirty="0"/>
              <a:t>about</a:t>
            </a:r>
            <a:r>
              <a:rPr lang="en-US" dirty="0"/>
              <a:t> problem sets:</a:t>
            </a:r>
          </a:p>
          <a:p>
            <a:pPr lvl="1"/>
            <a:r>
              <a:rPr lang="en-US" dirty="0"/>
              <a:t>These may (and should!) be posted on the course web discussion board.</a:t>
            </a:r>
          </a:p>
          <a:p>
            <a:pPr lvl="1"/>
            <a:r>
              <a:rPr lang="en-US" dirty="0"/>
              <a:t>Feel free to address questions, without sharing the specifics of individual answers.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E52A8-B132-B049-A32C-8E69AC9434AE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53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hlinkClick r:id="rId2"/>
              </a:rPr>
              <a:t>http://huttenhower.sph.harvard.edu/bst281</a:t>
            </a:r>
            <a:endParaRPr lang="en-US" sz="3000" dirty="0"/>
          </a:p>
          <a:p>
            <a:pPr lvl="1"/>
            <a:r>
              <a:rPr lang="en-US" sz="2600" dirty="0"/>
              <a:t>MW 3:45-5:15, plus lab</a:t>
            </a:r>
          </a:p>
          <a:p>
            <a:pPr lvl="1"/>
            <a:r>
              <a:rPr lang="en-US" sz="2600" dirty="0"/>
              <a:t>Curtis, Eric, and Mike</a:t>
            </a:r>
          </a:p>
          <a:p>
            <a:r>
              <a:rPr lang="en-US" sz="3000" dirty="0"/>
              <a:t>Tools and concepts for high-quality quantitative biology research.</a:t>
            </a:r>
          </a:p>
          <a:p>
            <a:r>
              <a:rPr lang="en-US" sz="3000" dirty="0"/>
              <a:t>Learn standard ‘omics analysis techniques and tools to create your own.</a:t>
            </a:r>
          </a:p>
          <a:p>
            <a:r>
              <a:rPr lang="en-US" sz="3000" dirty="0"/>
              <a:t>Quantitative concepts and bioinformatics, including public computational tools and methods to make your own in Python.</a:t>
            </a:r>
          </a:p>
          <a:p>
            <a:r>
              <a:rPr lang="en-US" sz="3000" dirty="0"/>
              <a:t>Two sessions each week, plus lab.</a:t>
            </a:r>
          </a:p>
          <a:p>
            <a:pPr lvl="1"/>
            <a:r>
              <a:rPr lang="en-US" sz="3000" dirty="0"/>
              <a:t>Sessions are a mix of lectures and activities, labs are homework and technical details.</a:t>
            </a:r>
          </a:p>
          <a:p>
            <a:r>
              <a:rPr lang="en-US" sz="3000" dirty="0"/>
              <a:t>Six biweekly problem sets, group journal club and final project.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C46-A4F9-FA45-8B40-AED09F8C18CF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1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Computational experiments and concepts in</a:t>
            </a:r>
            <a:br>
              <a:rPr lang="en-US" dirty="0"/>
            </a:br>
            <a:r>
              <a:rPr lang="en-US" dirty="0"/>
              <a:t>quantitative biology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franzosa@hsph.harvard.edu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http://huttenhower.sph.harvard.edu/bst281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146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Quantitative biology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Umbrella term for biological research that requires some data nuance.</a:t>
            </a:r>
          </a:p>
          <a:p>
            <a:pPr lvl="1"/>
            <a:r>
              <a:rPr lang="en-US" dirty="0"/>
              <a:t>Probably sexy to call it, “biological data science,” these days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Computational biology and bioinformatics</a:t>
            </a:r>
          </a:p>
          <a:p>
            <a:pPr lvl="1"/>
            <a:r>
              <a:rPr lang="en-US" dirty="0"/>
              <a:t>I’ll use these terms roughly interchangeably.</a:t>
            </a:r>
          </a:p>
          <a:p>
            <a:pPr lvl="1"/>
            <a:r>
              <a:rPr lang="en-US" dirty="0"/>
              <a:t>In some cases, the former = more biology, the latter = more computing.</a:t>
            </a:r>
          </a:p>
          <a:p>
            <a:pPr lvl="1"/>
            <a:r>
              <a:rPr lang="en-US" dirty="0"/>
              <a:t>Includes a wide range of topics: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Biostatistics</a:t>
            </a:r>
          </a:p>
          <a:p>
            <a:pPr lvl="1"/>
            <a:r>
              <a:rPr lang="en-US" dirty="0"/>
              <a:t>Knowing what methods are appropriate for different mathematical settings.</a:t>
            </a:r>
          </a:p>
          <a:p>
            <a:r>
              <a:rPr lang="en-US" dirty="0"/>
              <a:t>Quantitative thinking </a:t>
            </a:r>
            <a:r>
              <a:rPr lang="mr-IN" dirty="0"/>
              <a:t>–</a:t>
            </a:r>
            <a:r>
              <a:rPr lang="en-US" dirty="0"/>
              <a:t> understanding what data can and can’t tell you.</a:t>
            </a:r>
          </a:p>
          <a:p>
            <a:pPr lvl="1"/>
            <a:r>
              <a:rPr lang="en-US" dirty="0"/>
              <a:t>And when (not) to believe it!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" y="3657601"/>
            <a:ext cx="11953461" cy="1005839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Sequence analysis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Computational infrastructure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Protein secondary and tertiary structure </a:t>
            </a:r>
            <a:r>
              <a:rPr kumimoji="0" lang="mr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crystallography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 and NMR interpretation </a:t>
            </a:r>
            <a:r>
              <a:rPr kumimoji="0" lang="mr-I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proteomics and metabolomics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 analysis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analysis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Quantitative genetics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Comparative genomics and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phylogenetics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096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Everything I need to know about the history of bioinformatics,</a:t>
            </a:r>
            <a:br>
              <a:rPr lang="en-US" sz="3200" dirty="0"/>
            </a:br>
            <a:r>
              <a:rPr lang="en-US" sz="3200" dirty="0"/>
              <a:t>I learned from this one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Originally meant biophysics (or more what we call systems biology now).</a:t>
            </a:r>
          </a:p>
          <a:p>
            <a:r>
              <a:rPr lang="en-US" sz="2400" dirty="0"/>
              <a:t>In 1970s and mostly 80s, evolved to mean sequence analysis.</a:t>
            </a:r>
          </a:p>
          <a:p>
            <a:pPr lvl="1"/>
            <a:r>
              <a:rPr lang="en-US" sz="2000" dirty="0"/>
              <a:t>Early impetus = storing and searching DNA and amino acid sequences.</a:t>
            </a:r>
          </a:p>
          <a:p>
            <a:pPr lvl="1"/>
            <a:r>
              <a:rPr lang="en-US" sz="2000" dirty="0"/>
              <a:t>Rapidly evolved into comparative genomics and </a:t>
            </a:r>
            <a:r>
              <a:rPr lang="en-US" sz="2000" dirty="0" err="1"/>
              <a:t>phylogenetics</a:t>
            </a:r>
            <a:r>
              <a:rPr lang="en-US" sz="2000" dirty="0"/>
              <a:t>.</a:t>
            </a:r>
          </a:p>
          <a:p>
            <a:r>
              <a:rPr lang="en-US" sz="2400" dirty="0"/>
              <a:t>Shotgun sequencing strategies in the 1990s drove computational genomics.</a:t>
            </a:r>
          </a:p>
          <a:p>
            <a:pPr lvl="1"/>
            <a:r>
              <a:rPr lang="en-US" sz="2000" dirty="0"/>
              <a:t>Assembly and annotation.</a:t>
            </a:r>
          </a:p>
          <a:p>
            <a:pPr lvl="1"/>
            <a:r>
              <a:rPr lang="en-US" sz="2000" dirty="0"/>
              <a:t>Human Genome Project put a focus on algorithms.</a:t>
            </a:r>
          </a:p>
          <a:p>
            <a:r>
              <a:rPr lang="en-US" sz="2400" dirty="0"/>
              <a:t>Microarrays in the late 90s and early 2000s drove data mining.</a:t>
            </a:r>
          </a:p>
          <a:p>
            <a:pPr lvl="1"/>
            <a:r>
              <a:rPr lang="en-US" sz="2000" dirty="0"/>
              <a:t>Experimental design, signal processing, machine learning.</a:t>
            </a:r>
          </a:p>
          <a:p>
            <a:pPr lvl="1"/>
            <a:r>
              <a:rPr lang="en-US" sz="2000" dirty="0"/>
              <a:t>Network biology emerged from transcriptional regulatory analysis.</a:t>
            </a:r>
          </a:p>
          <a:p>
            <a:r>
              <a:rPr lang="en-US" sz="2400" dirty="0"/>
              <a:t>Statistical genetics in the mid-2000s motivated quantitative techniques.</a:t>
            </a:r>
          </a:p>
          <a:p>
            <a:r>
              <a:rPr lang="en-US" sz="2400" dirty="0"/>
              <a:t>Followed by a wave of epigenetics, and we're currently mid-single cell.</a:t>
            </a:r>
          </a:p>
          <a:p>
            <a:endParaRPr lang="en-US" sz="800" dirty="0"/>
          </a:p>
          <a:p>
            <a:r>
              <a:rPr lang="en-US" sz="2400" dirty="0"/>
              <a:t>Data repositories and sharing (PDB dates back to the early 1970s).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551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334000" y="1479659"/>
            <a:ext cx="6619461" cy="3519062"/>
            <a:chOff x="4663440" y="1723498"/>
            <a:chExt cx="7290021" cy="36450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3440" y="1723498"/>
              <a:ext cx="7290021" cy="364501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27920" y="4968240"/>
              <a:ext cx="14690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businessinsider.com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in support of biological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most basic roles of bioinformatics is support and automation.</a:t>
            </a:r>
          </a:p>
          <a:p>
            <a:pPr lvl="2"/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For those with limited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programming experience: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what’s something you’d like a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computer to do for you?</a:t>
            </a:r>
          </a:p>
          <a:p>
            <a:pPr lvl="2"/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For those with experience: what’s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something clever you convinced a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computer to do for you?</a:t>
            </a:r>
          </a:p>
          <a:p>
            <a:pPr lvl="2"/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For everyone: what’s the best computing trick you’ve seen in the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biological literature?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37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Computational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important: computing allows you to express and test biological hypotheses that you couldn’t otherwise.</a:t>
            </a:r>
          </a:p>
          <a:p>
            <a:pPr lvl="1"/>
            <a:r>
              <a:rPr lang="en-US" dirty="0"/>
              <a:t>Remember, a hypothesis is something you think might be true about the universe.</a:t>
            </a:r>
          </a:p>
          <a:p>
            <a:r>
              <a:rPr lang="en-US" sz="2400" dirty="0"/>
              <a:t>Are </a:t>
            </a:r>
            <a:r>
              <a:rPr lang="en-US" sz="2400"/>
              <a:t>birds closely related </a:t>
            </a:r>
            <a:r>
              <a:rPr lang="en-US" sz="2400" dirty="0"/>
              <a:t>to dinosaurs?</a:t>
            </a:r>
          </a:p>
          <a:p>
            <a:r>
              <a:rPr lang="en-US" sz="2400" dirty="0"/>
              <a:t>How many unique microbes are in your gut?</a:t>
            </a:r>
          </a:p>
          <a:p>
            <a:r>
              <a:rPr lang="en-US" sz="2400" dirty="0"/>
              <a:t>Do yeast cells deactivate translation when starved?</a:t>
            </a:r>
          </a:p>
          <a:p>
            <a:r>
              <a:rPr lang="en-US" sz="2400" dirty="0"/>
              <a:t>Does low-dose aspirin lower colorectal cancer risk?</a:t>
            </a:r>
          </a:p>
          <a:p>
            <a:endParaRPr lang="en-US" sz="1000" dirty="0"/>
          </a:p>
          <a:p>
            <a:r>
              <a:rPr lang="en-US" sz="2400" dirty="0"/>
              <a:t>A laboratory experiment starts with one or more specimens,</a:t>
            </a:r>
            <a:br>
              <a:rPr lang="en-US" sz="2400" dirty="0"/>
            </a:br>
            <a:r>
              <a:rPr lang="en-US" sz="2400" dirty="0"/>
              <a:t>runs some procedures on them, and yields an observation</a:t>
            </a:r>
            <a:br>
              <a:rPr lang="en-US" sz="2400" dirty="0"/>
            </a:br>
            <a:r>
              <a:rPr lang="en-US" sz="2400" dirty="0"/>
              <a:t>that’s simpler and clearer than the original system.</a:t>
            </a:r>
          </a:p>
          <a:p>
            <a:r>
              <a:rPr lang="en-US" sz="2400" dirty="0"/>
              <a:t>A computational experiment starts with some data,</a:t>
            </a:r>
            <a:br>
              <a:rPr lang="en-US" sz="2400" dirty="0"/>
            </a:br>
            <a:r>
              <a:rPr lang="en-US" sz="2400" dirty="0"/>
              <a:t>runs a program or test on them, and yields an output</a:t>
            </a:r>
            <a:br>
              <a:rPr lang="en-US" sz="2400" dirty="0"/>
            </a:br>
            <a:r>
              <a:rPr lang="en-US" sz="2400" dirty="0"/>
              <a:t>that’s simpler and clearer than the original system.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898719" y="2396536"/>
            <a:ext cx="2363642" cy="4217623"/>
            <a:chOff x="9523559" y="2396536"/>
            <a:chExt cx="2363642" cy="42176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3559" y="2396536"/>
              <a:ext cx="2363642" cy="421762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564958" y="2707283"/>
              <a:ext cx="801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xkcd.com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160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Best practices for computational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Treat computational experiments like you would lab or field experiments.</a:t>
            </a:r>
          </a:p>
          <a:p>
            <a:r>
              <a:rPr lang="en-US" sz="2400" dirty="0"/>
              <a:t>Document everything (more on this later).</a:t>
            </a:r>
          </a:p>
          <a:p>
            <a:endParaRPr lang="en-US" sz="800" dirty="0"/>
          </a:p>
          <a:p>
            <a:r>
              <a:rPr lang="en-US" sz="2400" dirty="0"/>
              <a:t>Consider design beforehand, not afterward.</a:t>
            </a:r>
          </a:p>
          <a:p>
            <a:pPr lvl="1"/>
            <a:r>
              <a:rPr lang="en-US" sz="2000" dirty="0"/>
              <a:t>What </a:t>
            </a:r>
            <a:r>
              <a:rPr lang="en-US" sz="2000" strike="sngStrike" dirty="0"/>
              <a:t>samples</a:t>
            </a:r>
            <a:r>
              <a:rPr lang="en-US" sz="2000" dirty="0"/>
              <a:t> data will be appropriate? Where will you get them? How many?</a:t>
            </a:r>
          </a:p>
          <a:p>
            <a:pPr lvl="1"/>
            <a:r>
              <a:rPr lang="en-US" sz="2000" dirty="0"/>
              <a:t>How complicated will the analysis be? How much you time? How much machine time?</a:t>
            </a:r>
          </a:p>
          <a:p>
            <a:pPr lvl="1"/>
            <a:r>
              <a:rPr lang="en-US" sz="2000" dirty="0"/>
              <a:t>Which result(s) will support your hypothesis? Can you reliably detect them?</a:t>
            </a:r>
          </a:p>
          <a:p>
            <a:r>
              <a:rPr lang="en-US" sz="2400" dirty="0"/>
              <a:t>Be constructively skeptical.</a:t>
            </a:r>
          </a:p>
          <a:p>
            <a:pPr lvl="1"/>
            <a:r>
              <a:rPr lang="en-US" sz="2000" dirty="0"/>
              <a:t>Could a particular result be due to an outlier / artifact / error?</a:t>
            </a:r>
          </a:p>
          <a:p>
            <a:pPr lvl="1"/>
            <a:r>
              <a:rPr lang="en-US" sz="2000" dirty="0"/>
              <a:t>Could something going wrong generate an apparently interesting result?</a:t>
            </a:r>
            <a:br>
              <a:rPr lang="en-US" sz="2000" dirty="0"/>
            </a:br>
            <a:r>
              <a:rPr lang="en-US" sz="2000" dirty="0"/>
              <a:t>If everything goes right, could it still generate an uninteresting result?</a:t>
            </a:r>
          </a:p>
          <a:p>
            <a:pPr lvl="1"/>
            <a:r>
              <a:rPr lang="en-US" sz="2000" b="1" dirty="0"/>
              <a:t>If it looks too good to be true, it probably is.</a:t>
            </a:r>
          </a:p>
          <a:p>
            <a:endParaRPr lang="en-US" sz="800" dirty="0"/>
          </a:p>
          <a:p>
            <a:r>
              <a:rPr lang="en-US" sz="2400" dirty="0"/>
              <a:t>Make sure every step is positively and negatively controlled (more later!)</a:t>
            </a:r>
          </a:p>
          <a:p>
            <a:r>
              <a:rPr lang="en-US" sz="2400" dirty="0"/>
              <a:t>Look at raw data every step of the way with your plain old eyes.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436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Look at the data!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It can be easy to treat computational experiments as a big black box.</a:t>
            </a:r>
          </a:p>
          <a:p>
            <a:pPr lvl="1"/>
            <a:r>
              <a:rPr lang="en-US" sz="2000" dirty="0"/>
              <a:t>Start with some raw experimental or epidemiological data.</a:t>
            </a:r>
          </a:p>
          <a:p>
            <a:pPr lvl="1"/>
            <a:r>
              <a:rPr lang="en-US" sz="2000" dirty="0"/>
              <a:t>Write a big, long, complicated analysis pipeline.</a:t>
            </a:r>
          </a:p>
          <a:p>
            <a:pPr lvl="1"/>
            <a:r>
              <a:rPr lang="en-US" sz="2000" dirty="0"/>
              <a:t>Run it once, get a result, write a paper.</a:t>
            </a:r>
          </a:p>
          <a:p>
            <a:endParaRPr lang="en-US" sz="600" dirty="0"/>
          </a:p>
          <a:p>
            <a:r>
              <a:rPr lang="en-US" sz="2400" dirty="0"/>
              <a:t>Never run a computational experiment without visually</a:t>
            </a:r>
            <a:br>
              <a:rPr lang="en-US" sz="2400" dirty="0"/>
            </a:br>
            <a:r>
              <a:rPr lang="en-US" sz="2400" dirty="0"/>
              <a:t>inspecting the data that go into and come out of every step.</a:t>
            </a:r>
          </a:p>
          <a:p>
            <a:pPr lvl="1"/>
            <a:r>
              <a:rPr lang="en-US" sz="2000" dirty="0"/>
              <a:t>The computer might not be seeing the data you think it is.</a:t>
            </a:r>
          </a:p>
          <a:p>
            <a:pPr lvl="1"/>
            <a:r>
              <a:rPr lang="en-US" sz="2000" dirty="0"/>
              <a:t>And it definitely might not be producing the data you think it should!</a:t>
            </a:r>
          </a:p>
          <a:p>
            <a:r>
              <a:rPr lang="en-US" sz="2400" dirty="0"/>
              <a:t>For that matter, never run a computational experiment all in one step </a:t>
            </a:r>
            <a:r>
              <a:rPr lang="mr-IN" sz="2400" dirty="0"/>
              <a:t>–</a:t>
            </a:r>
            <a:br>
              <a:rPr lang="en-US" sz="2400" dirty="0"/>
            </a:br>
            <a:r>
              <a:rPr lang="en-US" sz="2400" dirty="0"/>
              <a:t>make it modular!</a:t>
            </a:r>
          </a:p>
          <a:p>
            <a:endParaRPr lang="en-US" sz="600" dirty="0"/>
          </a:p>
          <a:p>
            <a:r>
              <a:rPr lang="en-US" sz="2400" dirty="0"/>
              <a:t>For analysis processes that are too large to “see,” there are many solutions:</a:t>
            </a:r>
          </a:p>
          <a:p>
            <a:pPr lvl="1"/>
            <a:r>
              <a:rPr lang="en-US" sz="2000" dirty="0"/>
              <a:t>Use only the first small fragment of your real data.</a:t>
            </a:r>
          </a:p>
          <a:p>
            <a:pPr lvl="1"/>
            <a:r>
              <a:rPr lang="en-US" sz="2000" dirty="0"/>
              <a:t>Generate a small, synthetic input specific to each step.</a:t>
            </a:r>
          </a:p>
          <a:p>
            <a:pPr lvl="1"/>
            <a:r>
              <a:rPr lang="en-US" sz="2000" dirty="0"/>
              <a:t>Use a random subset of the available data.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395" y="556577"/>
            <a:ext cx="2646066" cy="321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49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BST281: Genomic Data Manipulation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Provide the conceptual understanding and technical tools to do high-quality quantitative biology research.</a:t>
            </a:r>
          </a:p>
          <a:p>
            <a:endParaRPr lang="en-US" dirty="0"/>
          </a:p>
          <a:p>
            <a:r>
              <a:rPr lang="en-US" dirty="0"/>
              <a:t>Overview of molecular assays, data, and analysis techniques.</a:t>
            </a:r>
          </a:p>
          <a:p>
            <a:pPr lvl="1"/>
            <a:r>
              <a:rPr lang="en-US" dirty="0"/>
              <a:t>Ways to generate and obtain data, best practices for analysis.</a:t>
            </a:r>
          </a:p>
          <a:p>
            <a:r>
              <a:rPr lang="en-US" dirty="0"/>
              <a:t>A little bit of statistics, a little more computational techniques.</a:t>
            </a:r>
          </a:p>
          <a:p>
            <a:pPr lvl="1"/>
            <a:r>
              <a:rPr lang="en-US" dirty="0"/>
              <a:t>Basic comfort with Python and the command line </a:t>
            </a:r>
            <a:r>
              <a:rPr lang="en-US" i="1" dirty="0"/>
              <a:t>is</a:t>
            </a:r>
            <a:r>
              <a:rPr lang="en-US" dirty="0"/>
              <a:t> assumed.</a:t>
            </a:r>
          </a:p>
          <a:p>
            <a:pPr lvl="2"/>
            <a:r>
              <a:rPr lang="en-US" dirty="0"/>
              <a:t>Take BST273 Introduction to Programming if needed as a prerequisite.</a:t>
            </a:r>
          </a:p>
          <a:p>
            <a:pPr lvl="1"/>
            <a:r>
              <a:rPr lang="en-US" dirty="0"/>
              <a:t>First lab or two will cover some reminders if needed.</a:t>
            </a:r>
          </a:p>
          <a:p>
            <a:r>
              <a:rPr lang="en-US" dirty="0"/>
              <a:t>DNA sequencing, RNA-</a:t>
            </a:r>
            <a:r>
              <a:rPr lang="en-US" dirty="0" err="1"/>
              <a:t>seq</a:t>
            </a:r>
            <a:r>
              <a:rPr lang="en-US" dirty="0"/>
              <a:t> and microarrays, proteomics, metabolomics, GWAS, epigenetics, knockout and synthetic genetics, biological networks, metagenomics, comparative genomics and phylogenetics.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C376A-F598-5B4F-A8D5-A35E8E160FA5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Look at the data!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420" y="724217"/>
            <a:ext cx="4811468" cy="3619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353" y="2922710"/>
            <a:ext cx="3593108" cy="3566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861" y="363071"/>
            <a:ext cx="4277532" cy="31546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87918" y="6499083"/>
            <a:ext cx="1448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Sczesnak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CHM 2011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334" y="3647429"/>
            <a:ext cx="4702758" cy="3537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533" y="-17331"/>
            <a:ext cx="4932107" cy="3709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6450" y="1940411"/>
            <a:ext cx="5499100" cy="3517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9610" y="3418717"/>
            <a:ext cx="4484597" cy="29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5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Computational positive and negative controls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You would never run or believe a lab experiment without controls </a:t>
            </a:r>
            <a:r>
              <a:rPr lang="mr-IN" sz="2400" dirty="0"/>
              <a:t>–</a:t>
            </a:r>
            <a:br>
              <a:rPr lang="en-US" sz="2400" dirty="0"/>
            </a:br>
            <a:r>
              <a:rPr lang="en-US" sz="2400" dirty="0"/>
              <a:t>why do it on the computer?</a:t>
            </a:r>
          </a:p>
          <a:p>
            <a:pPr lvl="1"/>
            <a:r>
              <a:rPr lang="en-US" sz="2000" dirty="0"/>
              <a:t>In bioinformatics, also referred to as </a:t>
            </a:r>
            <a:r>
              <a:rPr lang="en-US" sz="2000" u="sng" dirty="0"/>
              <a:t>tests</a:t>
            </a:r>
            <a:r>
              <a:rPr lang="en-US" sz="2000" dirty="0"/>
              <a:t>.</a:t>
            </a:r>
          </a:p>
          <a:p>
            <a:pPr lvl="1"/>
            <a:r>
              <a:rPr lang="en-US" sz="2000" u="sng" dirty="0"/>
              <a:t>Unit tests</a:t>
            </a:r>
            <a:r>
              <a:rPr lang="en-US" sz="2000" dirty="0"/>
              <a:t> control an individual analysis step.</a:t>
            </a:r>
          </a:p>
          <a:p>
            <a:pPr lvl="1"/>
            <a:r>
              <a:rPr lang="en-US" sz="2000" u="sng" dirty="0"/>
              <a:t>Integration tests</a:t>
            </a:r>
            <a:r>
              <a:rPr lang="en-US" sz="2000" dirty="0"/>
              <a:t>, often </a:t>
            </a:r>
            <a:r>
              <a:rPr lang="en-US" sz="2000" u="sng" dirty="0"/>
              <a:t>simulations</a:t>
            </a:r>
            <a:r>
              <a:rPr lang="en-US" sz="2000" dirty="0"/>
              <a:t>, control an end-to-end process.</a:t>
            </a:r>
          </a:p>
          <a:p>
            <a:pPr lvl="1"/>
            <a:r>
              <a:rPr lang="en-US" sz="2000" u="sng" dirty="0"/>
              <a:t>Regression tests</a:t>
            </a:r>
            <a:r>
              <a:rPr lang="en-US" sz="2000" dirty="0"/>
              <a:t> ensure that nothing breaks when you change something.</a:t>
            </a:r>
          </a:p>
          <a:p>
            <a:r>
              <a:rPr lang="en-US" sz="2400" dirty="0"/>
              <a:t>Positive control: input data for which you can expect a specific result.</a:t>
            </a:r>
          </a:p>
          <a:p>
            <a:pPr lvl="1"/>
            <a:r>
              <a:rPr lang="en-US" sz="2000" dirty="0"/>
              <a:t>Suppose I knock down the FBN gene in </a:t>
            </a:r>
            <a:r>
              <a:rPr lang="en-US" sz="2000" i="1" dirty="0"/>
              <a:t>Drosophila</a:t>
            </a:r>
            <a:r>
              <a:rPr lang="en-US" sz="2000" dirty="0"/>
              <a:t>. If I then run an RNA-</a:t>
            </a:r>
            <a:r>
              <a:rPr lang="en-US" sz="2000" dirty="0" err="1"/>
              <a:t>seq</a:t>
            </a:r>
            <a:r>
              <a:rPr lang="en-US" sz="2000" dirty="0"/>
              <a:t> and build a computing pipeline to test for differential expression, FBN should be down.</a:t>
            </a:r>
          </a:p>
          <a:p>
            <a:pPr lvl="1"/>
            <a:r>
              <a:rPr lang="en-US" sz="2000" dirty="0"/>
              <a:t>Suppose I build a new genome assembler. If I create fake reads from an assembled genome </a:t>
            </a:r>
            <a:r>
              <a:rPr lang="en-US" sz="2000" i="1" dirty="0"/>
              <a:t>in silico</a:t>
            </a:r>
            <a:r>
              <a:rPr lang="en-US" sz="2000" dirty="0"/>
              <a:t> and assemble them, I should get the original genome back.</a:t>
            </a:r>
          </a:p>
          <a:p>
            <a:r>
              <a:rPr lang="en-US" sz="2400" dirty="0"/>
              <a:t>Negative control: input data for which you expect a null result.</a:t>
            </a:r>
          </a:p>
          <a:p>
            <a:pPr lvl="1"/>
            <a:r>
              <a:rPr lang="en-US" sz="2000" dirty="0"/>
              <a:t>If I knock down FBN and test for differential expression, actin or GAPDH (housekeeping genes) are unlikely to be affected.</a:t>
            </a:r>
          </a:p>
          <a:p>
            <a:pPr lvl="1"/>
            <a:r>
              <a:rPr lang="en-US" sz="2000" dirty="0"/>
              <a:t>If I build an assembler and feed it completely random reads, or designedly non-overlapping ones, it’s unlikely to output large </a:t>
            </a:r>
            <a:r>
              <a:rPr lang="en-US" sz="2000" dirty="0" err="1"/>
              <a:t>contigs</a:t>
            </a:r>
            <a:r>
              <a:rPr lang="en-US" sz="2000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336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example: metabolic profiling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just sequenced a microbe! What pathways are present in its genome?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How might you modularize the computational analysis?</a:t>
            </a:r>
          </a:p>
          <a:p>
            <a:r>
              <a:rPr lang="en-US" dirty="0">
                <a:solidFill>
                  <a:schemeClr val="tx2"/>
                </a:solidFill>
              </a:rPr>
              <a:t>How might you positively and negatively control each step?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And the whole pipeline?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And look at the data at each step?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014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past self is your own worst enemy.</a:t>
            </a:r>
          </a:p>
          <a:p>
            <a:pPr lvl="1"/>
            <a:r>
              <a:rPr lang="en-US" dirty="0"/>
              <a:t>Not to mention the relationship between your current self and future lab members.</a:t>
            </a:r>
          </a:p>
          <a:p>
            <a:r>
              <a:rPr lang="en-US" dirty="0"/>
              <a:t>No complex process makes sense without documentation.</a:t>
            </a:r>
          </a:p>
          <a:p>
            <a:endParaRPr lang="en-US" dirty="0"/>
          </a:p>
          <a:p>
            <a:r>
              <a:rPr lang="en-US" dirty="0"/>
              <a:t>Document your day-to-day computational activities.</a:t>
            </a:r>
          </a:p>
          <a:p>
            <a:pPr lvl="1"/>
            <a:r>
              <a:rPr lang="en-US" dirty="0"/>
              <a:t>Exploratory analyses, one-off tests, quick visualizations.</a:t>
            </a:r>
          </a:p>
          <a:p>
            <a:pPr lvl="1"/>
            <a:r>
              <a:rPr lang="en-US" dirty="0"/>
              <a:t>Use common sense to determine thoroughness </a:t>
            </a:r>
            <a:r>
              <a:rPr lang="mr-IN" dirty="0"/>
              <a:t>–</a:t>
            </a:r>
            <a:r>
              <a:rPr lang="en-US" dirty="0"/>
              <a:t> electronic lab notebook.</a:t>
            </a:r>
          </a:p>
          <a:p>
            <a:r>
              <a:rPr lang="en-US" dirty="0"/>
              <a:t>Describe your data.</a:t>
            </a:r>
          </a:p>
          <a:p>
            <a:pPr lvl="1"/>
            <a:r>
              <a:rPr lang="en-US" dirty="0"/>
              <a:t>Original inputs and important generated data products.</a:t>
            </a:r>
          </a:p>
          <a:p>
            <a:pPr lvl="1"/>
            <a:r>
              <a:rPr lang="en-US" dirty="0"/>
              <a:t>Who made them, what are they, where are they stored, when were they updated,</a:t>
            </a:r>
            <a:br>
              <a:rPr lang="en-US" dirty="0"/>
            </a:br>
            <a:r>
              <a:rPr lang="en-US" dirty="0"/>
              <a:t>how were they generated.</a:t>
            </a:r>
          </a:p>
          <a:p>
            <a:r>
              <a:rPr lang="en-US" dirty="0"/>
              <a:t>Document your analysis pipelines and code.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Electronic lab notebooks and literate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least, use a tool like Evernote or Keep.</a:t>
            </a:r>
          </a:p>
          <a:p>
            <a:pPr lvl="1"/>
            <a:r>
              <a:rPr lang="en-US" dirty="0"/>
              <a:t>But if you want to get fancy, may tools enable </a:t>
            </a:r>
            <a:r>
              <a:rPr lang="en-US" u="sng" dirty="0"/>
              <a:t>literate programming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Mixing documentation and code so that what you see is what you get.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267200" y="2322770"/>
            <a:ext cx="3657600" cy="4467380"/>
            <a:chOff x="4033299" y="2322770"/>
            <a:chExt cx="3657600" cy="44673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3299" y="2674759"/>
              <a:ext cx="3657600" cy="121331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3299" y="4206749"/>
              <a:ext cx="3657600" cy="25834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43743" y="2322770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knitr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5442999" y="3947159"/>
              <a:ext cx="838200" cy="20656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2854331"/>
            <a:ext cx="3657600" cy="24077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57229" y="2429450"/>
            <a:ext cx="89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Jupyter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181" y="2851806"/>
            <a:ext cx="3657600" cy="21571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34089" y="242945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692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Documenting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Least standardized aspect </a:t>
            </a:r>
            <a:r>
              <a:rPr lang="mr-IN" dirty="0"/>
              <a:t>–</a:t>
            </a:r>
            <a:r>
              <a:rPr lang="en-US" dirty="0"/>
              <a:t> can be as simple as a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readme.txt</a:t>
            </a:r>
            <a:r>
              <a:rPr lang="en-US" dirty="0"/>
              <a:t> file.</a:t>
            </a:r>
          </a:p>
          <a:p>
            <a:pPr lvl="1"/>
            <a:r>
              <a:rPr lang="en-US" dirty="0"/>
              <a:t>Contact information for responsible individual.</a:t>
            </a:r>
          </a:p>
          <a:p>
            <a:pPr lvl="1"/>
            <a:r>
              <a:rPr lang="en-US" dirty="0"/>
              <a:t>List of most important files.</a:t>
            </a:r>
          </a:p>
          <a:p>
            <a:pPr lvl="1"/>
            <a:r>
              <a:rPr lang="en-US" dirty="0"/>
              <a:t>Plain text descriptions of what they are.</a:t>
            </a:r>
          </a:p>
          <a:p>
            <a:pPr lvl="1"/>
            <a:r>
              <a:rPr lang="en-US" dirty="0"/>
              <a:t>Information on where they came from.</a:t>
            </a:r>
          </a:p>
          <a:p>
            <a:pPr lvl="1"/>
            <a:r>
              <a:rPr lang="en-US" dirty="0"/>
              <a:t>Links out for other info or papers.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What else </a:t>
            </a:r>
            <a:r>
              <a:rPr lang="mr-IN" dirty="0">
                <a:solidFill>
                  <a:schemeClr val="tx2"/>
                </a:solidFill>
              </a:rPr>
              <a:t>–</a:t>
            </a:r>
            <a:r>
              <a:rPr lang="en-US" dirty="0">
                <a:solidFill>
                  <a:schemeClr val="tx2"/>
                </a:solidFill>
              </a:rPr>
              <a:t> who’s been bitten by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missing information?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265" y="2209800"/>
            <a:ext cx="6799511" cy="482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6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Documenting analyses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Typically done by “commenting your code.”</a:t>
            </a:r>
          </a:p>
          <a:p>
            <a:pPr lvl="1"/>
            <a:r>
              <a:rPr lang="en-US" dirty="0"/>
              <a:t>(Almost) every programming language can</a:t>
            </a:r>
            <a:br>
              <a:rPr lang="en-US" dirty="0"/>
            </a:br>
            <a:r>
              <a:rPr lang="en-US" dirty="0"/>
              <a:t>format text that you see but the computer doesn’t.</a:t>
            </a:r>
          </a:p>
          <a:p>
            <a:pPr lvl="1"/>
            <a:r>
              <a:rPr lang="en-US" dirty="0"/>
              <a:t>We’ll use Python’s over the course of the semester.</a:t>
            </a:r>
          </a:p>
          <a:p>
            <a:endParaRPr lang="en-US" dirty="0"/>
          </a:p>
          <a:p>
            <a:r>
              <a:rPr lang="en-US" dirty="0"/>
              <a:t>Lowest bar:</a:t>
            </a:r>
          </a:p>
          <a:p>
            <a:pPr lvl="1"/>
            <a:r>
              <a:rPr lang="en-US" dirty="0"/>
              <a:t>Provide a header at the top of any code file just</a:t>
            </a:r>
            <a:br>
              <a:rPr lang="en-US" dirty="0"/>
            </a:br>
            <a:r>
              <a:rPr lang="en-US" dirty="0"/>
              <a:t>like a dataset’s readme.</a:t>
            </a:r>
          </a:p>
          <a:p>
            <a:pPr lvl="1"/>
            <a:r>
              <a:rPr lang="en-US" dirty="0"/>
              <a:t>Anywhere you do something complicated during</a:t>
            </a:r>
            <a:br>
              <a:rPr lang="en-US" dirty="0"/>
            </a:br>
            <a:r>
              <a:rPr lang="en-US" dirty="0"/>
              <a:t>the analysis, write a sentence or two explaining why.</a:t>
            </a:r>
          </a:p>
          <a:p>
            <a:endParaRPr lang="en-US" dirty="0"/>
          </a:p>
          <a:p>
            <a:r>
              <a:rPr lang="en-US" dirty="0"/>
              <a:t>But if you want to get fancy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537" y="4145280"/>
            <a:ext cx="4343400" cy="2197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537" y="1119504"/>
            <a:ext cx="4343400" cy="22236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97500" y="756642"/>
            <a:ext cx="889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doctest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30329" y="3751949"/>
            <a:ext cx="82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Sphinx</a:t>
            </a:r>
          </a:p>
        </p:txBody>
      </p:sp>
    </p:spTree>
    <p:extLst>
      <p:ext uri="{BB962C8B-B14F-4D97-AF65-F5344CB8AC3E}">
        <p14:creationId xmlns:p14="http://schemas.microsoft.com/office/powerpoint/2010/main" val="843347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Computational project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 your </a:t>
            </a:r>
            <a:r>
              <a:rPr lang="en-US" strike="sngStrike" dirty="0"/>
              <a:t>lab bench</a:t>
            </a:r>
            <a:r>
              <a:rPr lang="en-US" dirty="0"/>
              <a:t> bioinformatics workspace organized!</a:t>
            </a:r>
          </a:p>
          <a:p>
            <a:pPr lvl="1"/>
            <a:r>
              <a:rPr lang="en-US" dirty="0"/>
              <a:t>Use a consistent directory structure.</a:t>
            </a:r>
          </a:p>
          <a:p>
            <a:pPr lvl="1"/>
            <a:r>
              <a:rPr lang="en-US" dirty="0"/>
              <a:t>Follow file naming conventions.</a:t>
            </a:r>
          </a:p>
          <a:p>
            <a:pPr lvl="1"/>
            <a:r>
              <a:rPr lang="en-US" dirty="0"/>
              <a:t>Date-stamp (or revision control) as appropriate.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 highly recommend formal revision control (</a:t>
            </a:r>
            <a:r>
              <a:rPr lang="en-US" dirty="0" err="1"/>
              <a:t>git</a:t>
            </a:r>
            <a:r>
              <a:rPr lang="en-US" dirty="0"/>
              <a:t>/hg) if you’re up to it.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2032000" y="3200400"/>
          <a:ext cx="8128000" cy="1505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20840" y="3337560"/>
            <a:ext cx="2041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Driver script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readme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83070" y="4705773"/>
            <a:ext cx="1460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Thorough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1187" y="4705773"/>
            <a:ext cx="1442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Configuration /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options /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parameters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35504" y="4705773"/>
            <a:ext cx="1430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 that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care about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0088" y="4705772"/>
            <a:ext cx="1204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 that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be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regenerated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3573" y="4705771"/>
            <a:ext cx="1067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Processing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6950" y="4705770"/>
            <a:ext cx="1349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Immutable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 / raw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72410" y="1714735"/>
            <a:ext cx="38363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type_project-subproject_date.ext</a:t>
            </a:r>
            <a:endParaRPr kumimoji="0" 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grant_r01-microbiome_10-12-14.docx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Courier New" charset="0"/>
                <a:cs typeface="Courier New" charset="0"/>
              </a:rPr>
              <a:t>16-06-18_powercalc_r21-cohort.py</a:t>
            </a:r>
          </a:p>
        </p:txBody>
      </p:sp>
    </p:spTree>
    <p:extLst>
      <p:ext uri="{BB962C8B-B14F-4D97-AF65-F5344CB8AC3E}">
        <p14:creationId xmlns:p14="http://schemas.microsoft.com/office/powerpoint/2010/main" val="1381840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Reproducibility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AB08A-B8FE-2744-A176-508EFC0AA4E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438" y="1097198"/>
            <a:ext cx="50519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Baggerly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K.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Coombes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K. Deriving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chemosensitivity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cell lines: Forensic bioinformatics and reproducible research in high-throughput biology.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Annals of Applied Statistics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1309-1334 (2009).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Subramanian, J. &amp; Simon, R. Gene Expression-Based Prognostic Signatures in Lung Cancer: Ready for Clinical Use?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Natl. Cancer Inst.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464-474 (2010).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Koscielny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Why Most Gene Expression Signatures of Tumors Have Not Been Useful in the Clinic.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 Translational Medicine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14ps12-14ps12 (2010).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Evolution of Translational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Lessons Learned and the Path Forward. (National Academies Press, 2012).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526591" y="1954419"/>
            <a:ext cx="5188327" cy="4440857"/>
            <a:chOff x="6433827" y="2298976"/>
            <a:chExt cx="5188327" cy="4440857"/>
          </a:xfrm>
        </p:grpSpPr>
        <p:grpSp>
          <p:nvGrpSpPr>
            <p:cNvPr id="9" name="Group 8"/>
            <p:cNvGrpSpPr/>
            <p:nvPr/>
          </p:nvGrpSpPr>
          <p:grpSpPr>
            <a:xfrm>
              <a:off x="6433827" y="2298976"/>
              <a:ext cx="5188327" cy="3932692"/>
              <a:chOff x="4886059" y="3461225"/>
              <a:chExt cx="3572141" cy="2658521"/>
            </a:xfrm>
          </p:grpSpPr>
          <p:pic>
            <p:nvPicPr>
              <p:cNvPr id="11" name="Picture 10" descr="Screen Clippi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6059" y="3461225"/>
                <a:ext cx="3572141" cy="2341172"/>
              </a:xfrm>
              <a:prstGeom prst="rect">
                <a:avLst/>
              </a:prstGeom>
            </p:spPr>
          </p:pic>
          <p:pic>
            <p:nvPicPr>
              <p:cNvPr id="12" name="Picture 11" descr="Screen Clippi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4740" y="5807729"/>
                <a:ext cx="1777390" cy="312017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439148" y="5821121"/>
                <a:ext cx="1019052" cy="228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July 7, 2011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8359119" y="6155058"/>
              <a:ext cx="1491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Keith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Baggerly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Kevin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Coombes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950225" y="21395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Dressman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HK,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A, Riedel RF, Chan G, Sayer R,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Cragun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Cottrill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H, Kelley MJ, Petersen R,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Harpole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D, Marks J,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Berchuck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A, Ginsburg GS,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P, Lancaster J, Nevins JR. Genomic signatures to guide the use of chemotherapeutics. </a:t>
            </a:r>
            <a:r>
              <a:rPr kumimoji="0" lang="is-I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 Med.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2006 </a:t>
            </a:r>
            <a:r>
              <a:rPr kumimoji="0" lang="is-I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Nov;12(11)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:1294-300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2767" y="519410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Dressman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HK,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A, Riedel RF, Chan G, Sayer R,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Cragun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Cottrill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H, Kelley MJ, Petersen R,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Harpole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D, Marks J,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Berchuck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A, Ginsburg GS,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Febbo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P, Lancaster J, Nevins JR.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Retraction: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Genomic signatures to guide the use of chemotherapeutics. </a:t>
            </a:r>
            <a:r>
              <a:rPr kumimoji="0" lang="is-I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 Med.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2011 </a:t>
            </a:r>
            <a:r>
              <a:rPr kumimoji="0" lang="is-I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Jan;17(1)</a:t>
            </a: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:135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5" y="1422023"/>
            <a:ext cx="6081123" cy="31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8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Computational biology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mr-IN" dirty="0"/>
              <a:t>…</a:t>
            </a:r>
            <a:r>
              <a:rPr lang="en-US" dirty="0"/>
              <a:t>provides techniques in support of biological experiments.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enables new computational experiments.</a:t>
            </a:r>
          </a:p>
          <a:p>
            <a:endParaRPr lang="en-US" sz="300" dirty="0"/>
          </a:p>
          <a:p>
            <a:r>
              <a:rPr lang="en-US" dirty="0"/>
              <a:t>Treat computational experiments like laboratory experiments.</a:t>
            </a:r>
          </a:p>
          <a:p>
            <a:pPr lvl="1"/>
            <a:r>
              <a:rPr lang="en-US" dirty="0"/>
              <a:t>Be constructively skeptical and look at the data every step of the way.</a:t>
            </a:r>
          </a:p>
          <a:p>
            <a:pPr lvl="1"/>
            <a:r>
              <a:rPr lang="en-US" dirty="0"/>
              <a:t>Positive and negative controls.</a:t>
            </a:r>
          </a:p>
          <a:p>
            <a:r>
              <a:rPr lang="en-US" dirty="0"/>
              <a:t>Your future self, the scientific community, and the rest of the world deserve it.</a:t>
            </a:r>
          </a:p>
          <a:p>
            <a:endParaRPr lang="en-US" sz="300" dirty="0"/>
          </a:p>
          <a:p>
            <a:r>
              <a:rPr lang="en-US" dirty="0"/>
              <a:t>Document activities, data, and code.</a:t>
            </a:r>
          </a:p>
          <a:p>
            <a:endParaRPr lang="en-US" sz="300" dirty="0"/>
          </a:p>
          <a:p>
            <a:r>
              <a:rPr lang="en-US" dirty="0"/>
              <a:t>Keep your workspace organized.</a:t>
            </a:r>
          </a:p>
          <a:p>
            <a:endParaRPr lang="en-US" sz="300" dirty="0"/>
          </a:p>
          <a:p>
            <a:r>
              <a:rPr lang="en-US" dirty="0"/>
              <a:t>Many of these problems are already solved:</a:t>
            </a:r>
            <a:br>
              <a:rPr lang="en-US" dirty="0"/>
            </a:br>
            <a:r>
              <a:rPr lang="en-US" dirty="0"/>
              <a:t>	use existing computational tools and resources to support your work!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F4C46-A4F9-FA45-8B40-AED09F8C18C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D1879-D594-7048-AD12-28363999ED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616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  <a:p>
            <a:pPr lvl="1"/>
            <a:r>
              <a:rPr lang="en-US" dirty="0"/>
              <a:t>Lectures:			MW	3:45-5:15	</a:t>
            </a:r>
            <a:r>
              <a:rPr lang="en-US"/>
              <a:t>FXB G11</a:t>
            </a:r>
            <a:endParaRPr lang="en-US" dirty="0"/>
          </a:p>
          <a:p>
            <a:pPr lvl="1"/>
            <a:r>
              <a:rPr lang="en-US" dirty="0"/>
              <a:t>Labs:			R	3:45-5:15	FXB G03</a:t>
            </a:r>
            <a:endParaRPr lang="en-US" b="1" u="sng" dirty="0">
              <a:solidFill>
                <a:srgbClr val="FF0000"/>
              </a:solidFill>
            </a:endParaRPr>
          </a:p>
          <a:p>
            <a:pPr lvl="2"/>
            <a:r>
              <a:rPr lang="en-US" dirty="0"/>
              <a:t>Labs are optional but recommended, will cover material recap and problem set guidance.</a:t>
            </a:r>
          </a:p>
          <a:p>
            <a:r>
              <a:rPr lang="en-US" dirty="0"/>
              <a:t>Instructors</a:t>
            </a:r>
          </a:p>
          <a:p>
            <a:pPr lvl="1"/>
            <a:r>
              <a:rPr lang="en-US" dirty="0"/>
              <a:t>Curtis Huttenhower	</a:t>
            </a:r>
            <a:r>
              <a:rPr lang="en-US" dirty="0">
                <a:hlinkClick r:id="rId2"/>
              </a:rPr>
              <a:t>chuttenh@hsph.harvard.edu</a:t>
            </a:r>
            <a:endParaRPr lang="en-US" dirty="0"/>
          </a:p>
          <a:p>
            <a:pPr lvl="2"/>
            <a:r>
              <a:rPr lang="en-US" dirty="0"/>
              <a:t>Office hours:		W 10:00-11:00, SPH1 413</a:t>
            </a:r>
            <a:endParaRPr lang="en-US" b="1" u="sng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		</a:t>
            </a:r>
            <a:r>
              <a:rPr lang="en-US" dirty="0">
                <a:hlinkClick r:id="rId3"/>
              </a:rPr>
              <a:t>franzosa@hsph.harvard.edu</a:t>
            </a:r>
            <a:endParaRPr lang="en-US" dirty="0"/>
          </a:p>
          <a:p>
            <a:pPr lvl="2"/>
            <a:r>
              <a:rPr lang="en-US" dirty="0"/>
              <a:t>Office hours:		W 10:00-11:00, SPH1 413</a:t>
            </a:r>
            <a:endParaRPr lang="en-US" b="1" u="sng" dirty="0">
              <a:solidFill>
                <a:srgbClr val="FF0000"/>
              </a:solidFill>
            </a:endParaRPr>
          </a:p>
          <a:p>
            <a:r>
              <a:rPr lang="en-US" dirty="0"/>
              <a:t>TA</a:t>
            </a:r>
          </a:p>
          <a:p>
            <a:pPr lvl="1"/>
            <a:r>
              <a:rPr lang="en-US" dirty="0"/>
              <a:t>Mike MacArthur		</a:t>
            </a:r>
            <a:r>
              <a:rPr lang="en-US" dirty="0">
                <a:hlinkClick r:id="rId4"/>
              </a:rPr>
              <a:t>macarthur@g.harvard.edu</a:t>
            </a:r>
            <a:endParaRPr lang="en-US" dirty="0"/>
          </a:p>
          <a:p>
            <a:pPr lvl="2"/>
            <a:r>
              <a:rPr lang="en-US" dirty="0"/>
              <a:t>Office hours:		F 9:30-10:30, FXB second floor atrium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85D9-8F93-8547-AC49-37E338325DFD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58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web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http://huttenhower.sph.harvard.edu/bst281</a:t>
            </a:r>
            <a:endParaRPr lang="en-US" dirty="0"/>
          </a:p>
          <a:p>
            <a:pPr lvl="1"/>
            <a:r>
              <a:rPr lang="en-US" dirty="0"/>
              <a:t>Redirects to standard Canvas site.</a:t>
            </a:r>
          </a:p>
          <a:p>
            <a:pPr lvl="1"/>
            <a:r>
              <a:rPr lang="en-US" dirty="0"/>
              <a:t>If you aren’t on Canvas, or are on the wrong (BIOSTAT) canvas that’s fine </a:t>
            </a:r>
            <a:r>
              <a:rPr lang="mr-IN" dirty="0"/>
              <a:t>–</a:t>
            </a:r>
            <a:br>
              <a:rPr lang="en-US" dirty="0"/>
            </a:br>
            <a:r>
              <a:rPr lang="en-US" dirty="0"/>
              <a:t>email TA now / ASAP to register.</a:t>
            </a:r>
          </a:p>
          <a:p>
            <a:r>
              <a:rPr lang="en-US" dirty="0"/>
              <a:t>Contains the entire calendar of topics and activities throughout the course.</a:t>
            </a:r>
          </a:p>
          <a:p>
            <a:endParaRPr lang="en-US" sz="800" dirty="0"/>
          </a:p>
          <a:p>
            <a:r>
              <a:rPr lang="en-US" dirty="0"/>
              <a:t>All assignments and grades will be posted and submitted here.</a:t>
            </a:r>
          </a:p>
          <a:p>
            <a:pPr lvl="1"/>
            <a:r>
              <a:rPr lang="en-US" dirty="0"/>
              <a:t>All assignments will be submitted as text files including Python and written material.</a:t>
            </a:r>
          </a:p>
          <a:p>
            <a:pPr lvl="1"/>
            <a:r>
              <a:rPr lang="en-US" dirty="0"/>
              <a:t>Plus group presentations and analysis packages for journal club and final project.</a:t>
            </a:r>
          </a:p>
          <a:p>
            <a:r>
              <a:rPr lang="en-US" dirty="0"/>
              <a:t>In addition to in-class "clicker" polls – ungraded but recorded (</a:t>
            </a:r>
            <a:r>
              <a:rPr lang="en-US" u="sng" dirty="0"/>
              <a:t>attendance</a:t>
            </a:r>
            <a:r>
              <a:rPr lang="en-US" dirty="0"/>
              <a:t>!)</a:t>
            </a:r>
          </a:p>
          <a:p>
            <a:endParaRPr lang="en-US" sz="800" dirty="0"/>
          </a:p>
          <a:p>
            <a:r>
              <a:rPr lang="en-US" dirty="0"/>
              <a:t>Includes course announcements and discussion board.</a:t>
            </a:r>
          </a:p>
          <a:p>
            <a:pPr lvl="1"/>
            <a:r>
              <a:rPr lang="en-US" dirty="0"/>
              <a:t>Please use the latter to discuss the course and questions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mr-IN" dirty="0"/>
              <a:t>…</a:t>
            </a:r>
            <a:r>
              <a:rPr lang="en-US" dirty="0"/>
              <a:t>but be cognizant of the collaboration policy </a:t>
            </a:r>
            <a:r>
              <a:rPr lang="mr-IN" dirty="0"/>
              <a:t>–</a:t>
            </a:r>
            <a:r>
              <a:rPr lang="en-US" dirty="0"/>
              <a:t> more on that later.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F92F1-FAB0-2B4A-9A3E-F8A8D1EBC1A6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99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main components:</a:t>
            </a:r>
          </a:p>
          <a:p>
            <a:pPr lvl="1"/>
            <a:r>
              <a:rPr lang="en-US" dirty="0"/>
              <a:t>Quantitative biology and ’omics lectures.</a:t>
            </a:r>
          </a:p>
          <a:p>
            <a:pPr lvl="1"/>
            <a:r>
              <a:rPr lang="en-US" dirty="0"/>
              <a:t>Current research (journal club) midterm.</a:t>
            </a:r>
          </a:p>
          <a:p>
            <a:pPr lvl="1"/>
            <a:r>
              <a:rPr lang="en-US" dirty="0"/>
              <a:t>Final project.</a:t>
            </a:r>
          </a:p>
          <a:p>
            <a:r>
              <a:rPr lang="en-US" dirty="0"/>
              <a:t>Two books:</a:t>
            </a:r>
          </a:p>
          <a:p>
            <a:pPr lvl="1"/>
            <a:r>
              <a:rPr lang="en-US" dirty="0">
                <a:hlinkClick r:id="rId2"/>
              </a:rPr>
              <a:t>Introduction to Genomics, </a:t>
            </a:r>
            <a:r>
              <a:rPr lang="en-US" dirty="0" err="1">
                <a:hlinkClick r:id="rId2"/>
              </a:rPr>
              <a:t>Lesk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Bioinformatics and Functional Genomics, Pevsner</a:t>
            </a:r>
            <a:endParaRPr lang="en-US" dirty="0"/>
          </a:p>
          <a:p>
            <a:pPr lvl="1"/>
            <a:r>
              <a:rPr lang="en-US" dirty="0"/>
              <a:t>Interspersed throughout the first ~3/4 of course (lectures).</a:t>
            </a:r>
          </a:p>
          <a:p>
            <a:r>
              <a:rPr lang="en-US" u="sng" dirty="0"/>
              <a:t>Six biweekly problem sets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Assigned every other Monday.</a:t>
            </a:r>
          </a:p>
          <a:p>
            <a:pPr lvl="1"/>
            <a:r>
              <a:rPr lang="en-US" u="sng" dirty="0"/>
              <a:t>Due by end-of-day (midnight) next week’s Friday</a:t>
            </a:r>
            <a:r>
              <a:rPr lang="en-US" dirty="0"/>
              <a:t> (~two weeks).</a:t>
            </a:r>
          </a:p>
          <a:p>
            <a:r>
              <a:rPr lang="en-US" dirty="0"/>
              <a:t>Most material provided in slides (one per class segment).</a:t>
            </a:r>
          </a:p>
          <a:p>
            <a:pPr lvl="1"/>
            <a:r>
              <a:rPr lang="en-US" dirty="0"/>
              <a:t>Plus a one-page summary of each class: takeaways, textbook readings, literature.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BD8E0-CC18-BE4C-B3C8-26D77AE44919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3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structure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CB80F5-9E3C-0B45-8B8B-9B5B8BF53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24" y="880673"/>
            <a:ext cx="5852160" cy="55814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D6F8FC-70BF-B740-B276-BFFFBC8CE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033" y="880673"/>
            <a:ext cx="5852160" cy="552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8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90-minute sessions each week, plus lab</a:t>
            </a:r>
          </a:p>
          <a:p>
            <a:pPr lvl="1"/>
            <a:r>
              <a:rPr lang="en-US" dirty="0"/>
              <a:t>Each session comprises two segments, with a ~5-10min break in between</a:t>
            </a:r>
          </a:p>
          <a:p>
            <a:pPr lvl="1"/>
            <a:r>
              <a:rPr lang="en-US" dirty="0"/>
              <a:t>Breaks are intended to be halfway ~4:30 </a:t>
            </a:r>
            <a:r>
              <a:rPr lang="mr-IN" dirty="0"/>
              <a:t>–</a:t>
            </a:r>
            <a:r>
              <a:rPr lang="en-US" dirty="0"/>
              <a:t> if I miss them, </a:t>
            </a:r>
            <a:r>
              <a:rPr lang="en-US" u="sng" dirty="0"/>
              <a:t>please remind me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/>
              <a:t>Lectures are meant to be interactive </a:t>
            </a:r>
            <a:r>
              <a:rPr lang="mr-IN" dirty="0"/>
              <a:t>–</a:t>
            </a:r>
            <a:r>
              <a:rPr lang="en-US" dirty="0"/>
              <a:t> a conversation, not a speech!</a:t>
            </a:r>
          </a:p>
          <a:p>
            <a:pPr lvl="1"/>
            <a:r>
              <a:rPr lang="en-US" dirty="0"/>
              <a:t>Please interrupt, ask questions, and feel free to direct discussion topics.</a:t>
            </a:r>
          </a:p>
          <a:p>
            <a:pPr lvl="1"/>
            <a:r>
              <a:rPr lang="en-US" dirty="0"/>
              <a:t>Particularly when they touch on your own areas of research.</a:t>
            </a:r>
          </a:p>
          <a:p>
            <a:endParaRPr lang="en-US" dirty="0"/>
          </a:p>
          <a:p>
            <a:r>
              <a:rPr lang="en-US" dirty="0"/>
              <a:t>Please </a:t>
            </a:r>
            <a:r>
              <a:rPr lang="en-US" u="sng" dirty="0"/>
              <a:t>bring your laptops</a:t>
            </a:r>
            <a:r>
              <a:rPr lang="en-US" dirty="0"/>
              <a:t> to class if at all possible.</a:t>
            </a:r>
          </a:p>
          <a:p>
            <a:pPr lvl="1"/>
            <a:r>
              <a:rPr lang="en-US" dirty="0"/>
              <a:t>If not, let one of us know after class.</a:t>
            </a:r>
          </a:p>
          <a:p>
            <a:pPr lvl="1"/>
            <a:r>
              <a:rPr lang="en-US" dirty="0"/>
              <a:t>Will be used for activities, polls.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408BB-7525-F948-8DFC-52B118F7A604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19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Poll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Canvas quizzes, clicker-style.</a:t>
            </a:r>
          </a:p>
          <a:p>
            <a:pPr lvl="1"/>
            <a:r>
              <a:rPr lang="en-US" dirty="0"/>
              <a:t>Results are ungraded and only displayed anonymously.</a:t>
            </a:r>
          </a:p>
          <a:p>
            <a:pPr lvl="1"/>
            <a:r>
              <a:rPr lang="en-US" dirty="0"/>
              <a:t>However, responses are logged – which tells us who's here.</a:t>
            </a:r>
          </a:p>
          <a:p>
            <a:r>
              <a:rPr lang="en-US" dirty="0"/>
              <a:t>Can be submitted either through the web site or their (not-too-bad) app.</a:t>
            </a:r>
          </a:p>
          <a:p>
            <a:endParaRPr lang="en-US" dirty="0"/>
          </a:p>
          <a:p>
            <a:r>
              <a:rPr lang="en-US" dirty="0"/>
              <a:t>Let's try it out and get some background on the group:</a:t>
            </a:r>
          </a:p>
          <a:p>
            <a:pPr lvl="1"/>
            <a:r>
              <a:rPr lang="en-US" b="1" dirty="0">
                <a:hlinkClick r:id="rId2"/>
              </a:rPr>
              <a:t>M01.1 Introductions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820D-1D6D-6047-8958-49D15EE7DE86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85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Optional but highly recommended for problem sets especially.</a:t>
            </a:r>
          </a:p>
          <a:p>
            <a:pPr lvl="1"/>
            <a:r>
              <a:rPr lang="en-US" dirty="0"/>
              <a:t>Time and space are reserved for group prep during midterm / final projects.</a:t>
            </a:r>
          </a:p>
          <a:p>
            <a:endParaRPr lang="en-US" dirty="0"/>
          </a:p>
          <a:p>
            <a:r>
              <a:rPr lang="en-US" dirty="0"/>
              <a:t>Assignments will be </a:t>
            </a:r>
            <a:r>
              <a:rPr lang="en-US" u="sng" dirty="0"/>
              <a:t>returned ~one week after submission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Each lab includes, in priority order:</a:t>
            </a:r>
          </a:p>
          <a:p>
            <a:pPr lvl="1"/>
            <a:r>
              <a:rPr lang="en-US" dirty="0"/>
              <a:t>If an assignment just came back, review and discussion.</a:t>
            </a:r>
          </a:p>
          <a:p>
            <a:pPr lvl="1"/>
            <a:r>
              <a:rPr lang="en-US" dirty="0"/>
              <a:t>Examples and discussion related to the currently outstanding problem set.</a:t>
            </a:r>
          </a:p>
          <a:p>
            <a:pPr lvl="2"/>
            <a:r>
              <a:rPr lang="en-US" dirty="0"/>
              <a:t>Particularly for the technical details of programming.</a:t>
            </a:r>
          </a:p>
          <a:p>
            <a:pPr lvl="1"/>
            <a:r>
              <a:rPr lang="en-US" dirty="0"/>
              <a:t>Continuation of in-class analysis activities.</a:t>
            </a:r>
          </a:p>
          <a:p>
            <a:pPr lvl="1"/>
            <a:r>
              <a:rPr lang="en-US" dirty="0"/>
              <a:t>Additional lecture material or demonstrations from class topics.</a:t>
            </a:r>
          </a:p>
          <a:p>
            <a:pPr lvl="1"/>
            <a:r>
              <a:rPr lang="en-US" dirty="0"/>
              <a:t>Free time for individual or small group work on assignments / projects.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6820D-1D6D-6047-8958-49D15EE7DE86}" type="datetime1">
              <a:rPr lang="en-US" smtClean="0"/>
              <a:t>1/28/19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86043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C45E4124-DA99-1A43-8055-4E333AA50834}" vid="{58D7D9E8-718A-B446-ACCE-02EB861CA9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1853</TotalTime>
  <Words>2331</Words>
  <Application>Microsoft Macintosh PowerPoint</Application>
  <PresentationFormat>Widescreen</PresentationFormat>
  <Paragraphs>400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Courier New</vt:lpstr>
      <vt:lpstr>LucidaGrande</vt:lpstr>
      <vt:lpstr>Wingdings</vt:lpstr>
      <vt:lpstr>template</vt:lpstr>
      <vt:lpstr>BST281: Genomic Data Manipulation</vt:lpstr>
      <vt:lpstr>BST281: Genomic Data Manipulation</vt:lpstr>
      <vt:lpstr>Course overview</vt:lpstr>
      <vt:lpstr>Course web site</vt:lpstr>
      <vt:lpstr>Course structure</vt:lpstr>
      <vt:lpstr>Course structure</vt:lpstr>
      <vt:lpstr>Class structure</vt:lpstr>
      <vt:lpstr>Poll structure</vt:lpstr>
      <vt:lpstr>Lab structure</vt:lpstr>
      <vt:lpstr>Journal clubs and final projects</vt:lpstr>
      <vt:lpstr>Assignment and collaboration policies</vt:lpstr>
      <vt:lpstr>Summary</vt:lpstr>
      <vt:lpstr>Computational experiments and concepts in quantitative biology</vt:lpstr>
      <vt:lpstr>Quantitative biology</vt:lpstr>
      <vt:lpstr>Everything I need to know about the history of bioinformatics, I learned from this one slide</vt:lpstr>
      <vt:lpstr>Computing in support of biological experiments</vt:lpstr>
      <vt:lpstr>Computational experiments</vt:lpstr>
      <vt:lpstr>Best practices for computational experiments</vt:lpstr>
      <vt:lpstr>Look at the data!</vt:lpstr>
      <vt:lpstr>Look at the data!</vt:lpstr>
      <vt:lpstr>Computational positive and negative controls</vt:lpstr>
      <vt:lpstr>An example: metabolic profiling</vt:lpstr>
      <vt:lpstr>Documentation</vt:lpstr>
      <vt:lpstr>Electronic lab notebooks and literate programming</vt:lpstr>
      <vt:lpstr>Documenting data</vt:lpstr>
      <vt:lpstr>Documenting analyses</vt:lpstr>
      <vt:lpstr>Computational project management</vt:lpstr>
      <vt:lpstr>Reproducibility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Huttenhower, Curtis</cp:lastModifiedBy>
  <cp:revision>159</cp:revision>
  <dcterms:created xsi:type="dcterms:W3CDTF">2017-01-05T15:59:06Z</dcterms:created>
  <dcterms:modified xsi:type="dcterms:W3CDTF">2019-01-28T20:42:54Z</dcterms:modified>
</cp:coreProperties>
</file>