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  <p:sldMasterId id="2147483768" r:id="rId2"/>
  </p:sldMasterIdLst>
  <p:notesMasterIdLst>
    <p:notesMasterId r:id="rId51"/>
  </p:notesMasterIdLst>
  <p:sldIdLst>
    <p:sldId id="256" r:id="rId3"/>
    <p:sldId id="267" r:id="rId4"/>
    <p:sldId id="380" r:id="rId5"/>
    <p:sldId id="343" r:id="rId6"/>
    <p:sldId id="352" r:id="rId7"/>
    <p:sldId id="314" r:id="rId8"/>
    <p:sldId id="268" r:id="rId9"/>
    <p:sldId id="269" r:id="rId10"/>
    <p:sldId id="271" r:id="rId11"/>
    <p:sldId id="272" r:id="rId12"/>
    <p:sldId id="378" r:id="rId13"/>
    <p:sldId id="353" r:id="rId14"/>
    <p:sldId id="351" r:id="rId15"/>
    <p:sldId id="277" r:id="rId16"/>
    <p:sldId id="356" r:id="rId17"/>
    <p:sldId id="358" r:id="rId18"/>
    <p:sldId id="357" r:id="rId19"/>
    <p:sldId id="359" r:id="rId20"/>
    <p:sldId id="381" r:id="rId21"/>
    <p:sldId id="384" r:id="rId22"/>
    <p:sldId id="385" r:id="rId23"/>
    <p:sldId id="386" r:id="rId24"/>
    <p:sldId id="387" r:id="rId25"/>
    <p:sldId id="388" r:id="rId26"/>
    <p:sldId id="389" r:id="rId27"/>
    <p:sldId id="395" r:id="rId28"/>
    <p:sldId id="367" r:id="rId29"/>
    <p:sldId id="361" r:id="rId30"/>
    <p:sldId id="281" r:id="rId31"/>
    <p:sldId id="362" r:id="rId32"/>
    <p:sldId id="368" r:id="rId33"/>
    <p:sldId id="369" r:id="rId34"/>
    <p:sldId id="363" r:id="rId35"/>
    <p:sldId id="365" r:id="rId36"/>
    <p:sldId id="371" r:id="rId37"/>
    <p:sldId id="379" r:id="rId38"/>
    <p:sldId id="372" r:id="rId39"/>
    <p:sldId id="373" r:id="rId40"/>
    <p:sldId id="374" r:id="rId41"/>
    <p:sldId id="375" r:id="rId42"/>
    <p:sldId id="376" r:id="rId43"/>
    <p:sldId id="396" r:id="rId44"/>
    <p:sldId id="350" r:id="rId45"/>
    <p:sldId id="390" r:id="rId46"/>
    <p:sldId id="391" r:id="rId47"/>
    <p:sldId id="392" r:id="rId48"/>
    <p:sldId id="393" r:id="rId49"/>
    <p:sldId id="39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0"/>
    <p:restoredTop sz="94633"/>
  </p:normalViewPr>
  <p:slideViewPr>
    <p:cSldViewPr snapToObjects="1">
      <p:cViewPr varScale="1">
        <p:scale>
          <a:sx n="91" d="100"/>
          <a:sy n="91" d="100"/>
        </p:scale>
        <p:origin x="-132" y="-9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6498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9707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3547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8798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809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73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058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4051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8423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0464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7509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1715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1/30/2019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6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com/url?sa=i&amp;rct=j&amp;q=&amp;esrc=s&amp;source=images&amp;cd=&amp;cad=rja&amp;uact=8&amp;ved=2ahUKEwjly47K6ZXgAhWyl-AKHfzbAy8QjRx6BAgBEAU&amp;url=https%3A%2F%2Fwww.sciencedirect.com%2Fscience%2Farticle%2Fpii%2FB9780128094112000027&amp;psig=AOvVaw3o9oZOlXyUjqGBP2BrCbk4&amp;ust=154894863403081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jdpqn5x_3YAhUs74MKHToUD3IQjRwIBw&amp;url=https://en.wikipedia.org/wiki/Multiple_sequence_alignment&amp;psig=AOvVaw2UReHz7-4y7O31GxkHUdzL&amp;ust=1517328671424741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0ahUKEwjP1qzfx_3YAhVs_4MKHSusBXsQjRwIBw&amp;url=https://en.wikipedia.org/wiki/Protein_isoform&amp;psig=AOvVaw1VHL9q0B6ILLGPmPSlm0Rx&amp;ust=1517328620272708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jpeg"/><Relationship Id="rId10" Type="http://schemas.openxmlformats.org/officeDocument/2006/relationships/hyperlink" Target="http://www.google.com/url?sa=i&amp;rct=j&amp;q=&amp;esrc=s&amp;source=images&amp;cd=&amp;cad=rja&amp;uact=8&amp;ved=0ahUKEwj2hazFyv3YAhXF11MKHZaAC7YQjRwIBw&amp;url=http://genomeview.org/book/export/html/1&amp;psig=AOvVaw2iJ9IbvNliT_qZboVjzVFV&amp;ust=1517329361952863" TargetMode="External"/><Relationship Id="rId4" Type="http://schemas.openxmlformats.org/officeDocument/2006/relationships/hyperlink" Target="https://www.google.com/url?sa=i&amp;rct=j&amp;q=&amp;esrc=s&amp;source=images&amp;cd=&amp;cad=rja&amp;uact=8&amp;ved=0ahUKEwiQpZTIx_3YAhWF0FMKHQIiDdMQjRwIBw&amp;url=https://www.researchgate.net/post/Does_anyone_have_a_clear_illustration_of_a_gene_Does_TSS_first_exon&amp;psig=AOvVaw3EUjjXRYdZHuutE5xzZNlD&amp;ust=1517328569751717" TargetMode="External"/><Relationship Id="rId9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Biological Sequences:</a:t>
            </a:r>
            <a:br>
              <a:rPr lang="en-US" dirty="0" smtClean="0"/>
            </a:br>
            <a:r>
              <a:rPr lang="en-US" dirty="0" smtClean="0"/>
              <a:t>Concepts &amp;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Information flow in The Central Dogma: </a:t>
            </a:r>
            <a:r>
              <a:rPr lang="en-US" i="1" dirty="0" smtClean="0"/>
              <a:t>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69293"/>
              </p:ext>
            </p:extLst>
          </p:nvPr>
        </p:nvGraphicFramePr>
        <p:xfrm>
          <a:off x="3604255" y="1679387"/>
          <a:ext cx="8237800" cy="8961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5’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CAA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GAT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3’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269084"/>
              </p:ext>
            </p:extLst>
          </p:nvPr>
        </p:nvGraphicFramePr>
        <p:xfrm>
          <a:off x="3604255" y="2665424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3’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CGA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CCT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CGT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GGT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CCT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GTT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CTA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CCT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5’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885162"/>
              </p:ext>
            </p:extLst>
          </p:nvPr>
        </p:nvGraphicFramePr>
        <p:xfrm>
          <a:off x="3604255" y="3651461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5’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CAA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GA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3’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413296"/>
              </p:ext>
            </p:extLst>
          </p:nvPr>
        </p:nvGraphicFramePr>
        <p:xfrm>
          <a:off x="3604255" y="4637498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N-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Ala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Ala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Pro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Asp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-C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41830"/>
              </p:ext>
            </p:extLst>
          </p:nvPr>
        </p:nvGraphicFramePr>
        <p:xfrm>
          <a:off x="3604255" y="5623531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N-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P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-C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661862" y="1184136"/>
            <a:ext cx="828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DNA sequence: </a:t>
            </a:r>
            <a:r>
              <a:rPr lang="en-US" sz="2400" b="1" dirty="0" smtClean="0">
                <a:solidFill>
                  <a:srgbClr val="0070C0"/>
                </a:solidFill>
              </a:rPr>
              <a:t>+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a.k.a.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sense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a.k.a.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5’-3’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a.k.a.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Watson</a:t>
            </a:r>
            <a:r>
              <a:rPr lang="en-US" sz="2400" dirty="0" smtClean="0">
                <a:solidFill>
                  <a:srgbClr val="0070C0"/>
                </a:solidFill>
              </a:rPr>
              <a:t> strand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61861" y="2170173"/>
            <a:ext cx="818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DNA sequence: </a:t>
            </a:r>
            <a:r>
              <a:rPr lang="en-US" sz="2400" b="1" dirty="0" smtClean="0">
                <a:solidFill>
                  <a:srgbClr val="0070C0"/>
                </a:solidFill>
              </a:rPr>
              <a:t>-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a.k.a.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antisense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a.k.a.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3’-5’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a.k.a.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Crick</a:t>
            </a:r>
            <a:r>
              <a:rPr lang="en-US" sz="2400" dirty="0" smtClean="0">
                <a:solidFill>
                  <a:srgbClr val="0070C0"/>
                </a:solidFill>
              </a:rPr>
              <a:t>  strand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61862" y="3156210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RNA sequence: transcript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61862" y="4142247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Protein translation (3-letter amino acid codes)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61862" y="5128284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Protein translation (1-letter amino acid codes)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2050" name="Picture 2" descr="Image result for genetic c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1" y="2020484"/>
            <a:ext cx="3258847" cy="32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061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does sequence data come from?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43" y="1041517"/>
            <a:ext cx="3614406" cy="329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084342" y="960147"/>
            <a:ext cx="8046632" cy="1463024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DNA sequencing </a:t>
            </a:r>
            <a:r>
              <a:rPr lang="en-US" sz="2400" dirty="0" smtClean="0"/>
              <a:t>technology uses the biological machinery of DNA replication to read out </a:t>
            </a:r>
            <a:r>
              <a:rPr lang="en-US" sz="2400" u="sng" dirty="0" smtClean="0"/>
              <a:t>short sequences </a:t>
            </a:r>
            <a:r>
              <a:rPr lang="en-US" sz="2400" dirty="0" smtClean="0"/>
              <a:t>(100s of </a:t>
            </a:r>
            <a:r>
              <a:rPr lang="en-US" sz="2400" dirty="0" err="1" smtClean="0"/>
              <a:t>nts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Assemble short, random DNA </a:t>
            </a:r>
            <a:r>
              <a:rPr lang="en-US" sz="2400" dirty="0" smtClean="0"/>
              <a:t>pieces to recover </a:t>
            </a:r>
            <a:r>
              <a:rPr lang="en-US" sz="2400" dirty="0" smtClean="0"/>
              <a:t>biological </a:t>
            </a:r>
            <a:r>
              <a:rPr lang="en-US" sz="2400" dirty="0" smtClean="0"/>
              <a:t>structures, </a:t>
            </a:r>
            <a:r>
              <a:rPr lang="en-US" sz="2400" dirty="0" smtClean="0"/>
              <a:t>e.g. genes</a:t>
            </a:r>
            <a:r>
              <a:rPr lang="en-US" sz="2400" dirty="0" smtClean="0"/>
              <a:t>, chromosomes, and </a:t>
            </a:r>
            <a:r>
              <a:rPr lang="en-US" sz="2400" dirty="0" smtClean="0"/>
              <a:t>genomes</a:t>
            </a:r>
          </a:p>
          <a:p>
            <a:pPr lvl="1"/>
            <a:r>
              <a:rPr lang="en-US" sz="2000" dirty="0" smtClean="0"/>
              <a:t>“shotgun sequencing”</a:t>
            </a:r>
            <a:endParaRPr lang="en-US" sz="2000" dirty="0" smtClean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20" y="2917676"/>
            <a:ext cx="1328622" cy="14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821683" y="3122701"/>
            <a:ext cx="2077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Phy</a:t>
            </a:r>
            <a:r>
              <a:rPr lang="en-US" sz="2000" i="1" dirty="0" smtClean="0"/>
              <a:t> X 174</a:t>
            </a:r>
          </a:p>
          <a:p>
            <a:r>
              <a:rPr lang="en-US" sz="2000" i="1" dirty="0" smtClean="0"/>
              <a:t>Sequenced 1977</a:t>
            </a:r>
          </a:p>
          <a:p>
            <a:r>
              <a:rPr lang="en-US" sz="2000" i="1" dirty="0" smtClean="0"/>
              <a:t>5,386 nucleotides</a:t>
            </a:r>
            <a:endParaRPr lang="en-US" sz="2000" i="1" dirty="0"/>
          </a:p>
        </p:txBody>
      </p:sp>
      <p:pic>
        <p:nvPicPr>
          <p:cNvPr id="19" name="Picture 4" descr="Image result for human chromosom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6"/>
          <a:stretch/>
        </p:blipFill>
        <p:spPr bwMode="auto">
          <a:xfrm>
            <a:off x="8016219" y="2911497"/>
            <a:ext cx="1005829" cy="138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250683" y="2911497"/>
            <a:ext cx="2560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Human genome</a:t>
            </a:r>
          </a:p>
          <a:p>
            <a:r>
              <a:rPr lang="en-US" sz="2000" i="1" dirty="0"/>
              <a:t>“Sequenced” Feb. 2001</a:t>
            </a:r>
          </a:p>
          <a:p>
            <a:r>
              <a:rPr lang="en-US" sz="2000" i="1" dirty="0"/>
              <a:t>24 </a:t>
            </a:r>
            <a:r>
              <a:rPr lang="en-US" sz="2000" i="1" dirty="0" smtClean="0"/>
              <a:t>chromosomes</a:t>
            </a:r>
          </a:p>
          <a:p>
            <a:r>
              <a:rPr lang="en-US" sz="2000" i="1" dirty="0" smtClean="0"/>
              <a:t>~3 </a:t>
            </a:r>
            <a:r>
              <a:rPr lang="en-US" sz="2000" i="1" dirty="0"/>
              <a:t>billion nucleotides</a:t>
            </a:r>
          </a:p>
        </p:txBody>
      </p:sp>
      <p:pic>
        <p:nvPicPr>
          <p:cNvPr id="21" name="Picture 6" descr="http://images.slideplayer.com/15/4640874/slides/slide_4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29366" r="6712" b="4912"/>
          <a:stretch/>
        </p:blipFill>
        <p:spPr bwMode="auto">
          <a:xfrm>
            <a:off x="8023535" y="4567162"/>
            <a:ext cx="3616016" cy="19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267220" y="4617707"/>
            <a:ext cx="3474682" cy="1188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Sequence and assemble </a:t>
            </a:r>
            <a:r>
              <a:rPr lang="en-US" sz="2400" b="1" dirty="0" smtClean="0">
                <a:solidFill>
                  <a:srgbClr val="FF0000"/>
                </a:solidFill>
              </a:rPr>
              <a:t>RNA transcripts</a:t>
            </a:r>
            <a:r>
              <a:rPr lang="en-US" sz="2400" b="1" dirty="0" smtClean="0"/>
              <a:t> </a:t>
            </a:r>
            <a:r>
              <a:rPr lang="en-US" sz="2400" dirty="0" smtClean="0"/>
              <a:t>by converting to DNA first!</a:t>
            </a:r>
          </a:p>
        </p:txBody>
      </p:sp>
      <p:pic>
        <p:nvPicPr>
          <p:cNvPr id="23" name="Picture 12" descr="http://proteome-software.wikispaces.com/file/view/Spectrum.png/30656586/Spectru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9" y="4362290"/>
            <a:ext cx="3949865" cy="137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426782" y="5897853"/>
            <a:ext cx="7782928" cy="777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/>
              <a:t>No biological mechanism for </a:t>
            </a:r>
            <a:r>
              <a:rPr lang="en-US" sz="2400" b="1" dirty="0" smtClean="0">
                <a:solidFill>
                  <a:srgbClr val="7030A0"/>
                </a:solidFill>
              </a:rPr>
              <a:t>protein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 DNA, so we have to </a:t>
            </a:r>
            <a:r>
              <a:rPr lang="en-US" sz="2400" dirty="0" smtClean="0"/>
              <a:t>roll our own sequencing (mass </a:t>
            </a:r>
            <a:r>
              <a:rPr lang="en-US" sz="2400" dirty="0" smtClean="0"/>
              <a:t>spectrometry)</a:t>
            </a: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2" t="63916" r="32800" b="18042"/>
          <a:stretch/>
        </p:blipFill>
        <p:spPr bwMode="auto">
          <a:xfrm rot="10800000">
            <a:off x="1833031" y="3110090"/>
            <a:ext cx="33896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6782" y="3261201"/>
            <a:ext cx="145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No way!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3031" y="960147"/>
            <a:ext cx="2116718" cy="914390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38539" y="2148854"/>
            <a:ext cx="2116718" cy="542455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74672" y="3136708"/>
            <a:ext cx="1397319" cy="658048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17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  <p:bldP spid="12" grpId="0"/>
      <p:bldP spid="6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approach for finding protein sequences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4" y="3099737"/>
            <a:ext cx="5832042" cy="343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791132"/>
            <a:ext cx="90836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86" y="3084740"/>
            <a:ext cx="5832042" cy="351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47" y="2149210"/>
            <a:ext cx="90836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38539" y="894292"/>
            <a:ext cx="11714922" cy="100570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Much of the transcript (gene) and protein sequence data we have today comes from looking for coding sequences (open reading frames, ORFs) in genomes: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3297894" y="2610657"/>
            <a:ext cx="5596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C00000"/>
                </a:solidFill>
              </a:rPr>
              <a:t>Genes can be encoded on the reverse strand as well!</a:t>
            </a:r>
            <a:endParaRPr lang="en-US" sz="2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32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274838"/>
            <a:ext cx="86867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DNA sequencing</a:t>
            </a:r>
          </a:p>
          <a:p>
            <a:pPr algn="ctr"/>
            <a:r>
              <a:rPr lang="en-US" sz="7200" dirty="0" smtClean="0"/>
              <a:t>technology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review of DNA replication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 dirty="0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38539" y="1051710"/>
            <a:ext cx="11714922" cy="1005705"/>
          </a:xfrm>
        </p:spPr>
        <p:txBody>
          <a:bodyPr/>
          <a:lstStyle/>
          <a:p>
            <a:r>
              <a:rPr lang="en-US" dirty="0" smtClean="0"/>
              <a:t>The most common DNA sequencing methods are “sequencing by synthesis”</a:t>
            </a:r>
            <a:endParaRPr lang="en-US" dirty="0"/>
          </a:p>
          <a:p>
            <a:r>
              <a:rPr lang="en-US" dirty="0" smtClean="0"/>
              <a:t>They take advantage of DNA’s built-in replication mechanism:</a:t>
            </a:r>
          </a:p>
        </p:txBody>
      </p:sp>
      <p:pic>
        <p:nvPicPr>
          <p:cNvPr id="11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99" y="2306524"/>
            <a:ext cx="7220563" cy="25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65" y="2383848"/>
            <a:ext cx="3313174" cy="250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38539" y="5075026"/>
            <a:ext cx="11714922" cy="1005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DNA consists of two antiparallel chains of the of the A, C, G, T nucleotides</a:t>
            </a:r>
          </a:p>
          <a:p>
            <a:r>
              <a:rPr lang="en-US" dirty="0" smtClean="0"/>
              <a:t>During DNA replication, each chain serves as the template for a new chain</a:t>
            </a:r>
          </a:p>
          <a:p>
            <a:r>
              <a:rPr lang="en-US" dirty="0" smtClean="0"/>
              <a:t>Chains grow in the 5’ </a:t>
            </a:r>
            <a:r>
              <a:rPr lang="en-US" dirty="0" smtClean="0">
                <a:sym typeface="Wingdings" panose="05000000000000000000" pitchFamily="2" charset="2"/>
              </a:rPr>
              <a:t> 3’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312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</a:t>
            </a:r>
            <a:r>
              <a:rPr lang="en-US" dirty="0" smtClean="0"/>
              <a:t>sequencing</a:t>
            </a:r>
            <a:endParaRPr lang="en-US" i="1" dirty="0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238539" y="1051710"/>
            <a:ext cx="11714922" cy="1005705"/>
          </a:xfrm>
        </p:spPr>
        <p:txBody>
          <a:bodyPr/>
          <a:lstStyle/>
          <a:p>
            <a:r>
              <a:rPr lang="en-US" dirty="0"/>
              <a:t>Developed by Frederick Sanger and colleagues in </a:t>
            </a:r>
            <a:r>
              <a:rPr lang="en-US" dirty="0" smtClean="0"/>
              <a:t>1977</a:t>
            </a:r>
          </a:p>
          <a:p>
            <a:pPr lvl="1"/>
            <a:r>
              <a:rPr lang="en-US" dirty="0" smtClean="0"/>
              <a:t>Still used today as a gold standard sequence determination</a:t>
            </a:r>
          </a:p>
          <a:p>
            <a:pPr lvl="1"/>
            <a:r>
              <a:rPr lang="en-US" dirty="0" smtClean="0"/>
              <a:t>Generates sequences in the 300 - 1000 </a:t>
            </a:r>
            <a:r>
              <a:rPr lang="en-US" dirty="0" err="1" smtClean="0"/>
              <a:t>nt</a:t>
            </a:r>
            <a:r>
              <a:rPr lang="en-US" dirty="0" smtClean="0"/>
              <a:t> range, though 500 more typical</a:t>
            </a:r>
          </a:p>
          <a:p>
            <a:r>
              <a:rPr lang="en-US" dirty="0" smtClean="0"/>
              <a:t>Based on the idea of </a:t>
            </a:r>
            <a:r>
              <a:rPr lang="en-US" i="1" dirty="0" smtClean="0"/>
              <a:t>chain termination</a:t>
            </a:r>
          </a:p>
          <a:p>
            <a:pPr lvl="1"/>
            <a:r>
              <a:rPr lang="en-US" dirty="0" smtClean="0"/>
              <a:t>DNA replication in the presence of modified nucleotides randomly halts extension</a:t>
            </a:r>
            <a:endParaRPr lang="en-US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62105" y="3662121"/>
            <a:ext cx="571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 dirty="0">
                <a:latin typeface="Courier New" pitchFamily="49" charset="0"/>
              </a:rPr>
              <a:t>3’-</a:t>
            </a:r>
            <a:r>
              <a:rPr lang="en-US" altLang="en-US" sz="2800" b="1" dirty="0" smtClean="0">
                <a:solidFill>
                  <a:srgbClr val="3366FF"/>
                </a:solidFill>
                <a:latin typeface="Courier New" pitchFamily="49" charset="0"/>
              </a:rPr>
              <a:t>CGAGTCCTTAGGCATACA</a:t>
            </a:r>
            <a:r>
              <a:rPr lang="en-US" altLang="en-US" sz="2800" b="1" dirty="0" smtClean="0">
                <a:latin typeface="Courier New" pitchFamily="49" charset="0"/>
              </a:rPr>
              <a:t>-5</a:t>
            </a:r>
            <a:r>
              <a:rPr lang="en-US" altLang="en-US" sz="2800" b="1" dirty="0">
                <a:latin typeface="Courier New" pitchFamily="49" charset="0"/>
              </a:rPr>
              <a:t>’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62105" y="3966921"/>
            <a:ext cx="571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>
                <a:latin typeface="Courier New" pitchFamily="49" charset="0"/>
              </a:rPr>
              <a:t>5’-</a:t>
            </a:r>
            <a:r>
              <a:rPr lang="en-US" altLang="en-US" sz="2800" b="1">
                <a:solidFill>
                  <a:srgbClr val="3366FF"/>
                </a:solidFill>
                <a:latin typeface="Courier New" pitchFamily="49" charset="0"/>
              </a:rPr>
              <a:t>                  </a:t>
            </a:r>
            <a:r>
              <a:rPr lang="en-US" altLang="en-US" sz="2800" b="1">
                <a:latin typeface="Courier New" pitchFamily="49" charset="0"/>
              </a:rPr>
              <a:t>-3’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62105" y="3966921"/>
            <a:ext cx="571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 dirty="0">
                <a:latin typeface="Courier New" pitchFamily="49" charset="0"/>
              </a:rPr>
              <a:t>   </a:t>
            </a:r>
            <a:r>
              <a:rPr lang="en-US" altLang="en-US" sz="2800" b="1" dirty="0" smtClean="0">
                <a:solidFill>
                  <a:srgbClr val="6699FF"/>
                </a:solidFill>
                <a:latin typeface="Courier New" pitchFamily="49" charset="0"/>
              </a:rPr>
              <a:t>GCTCAGGAATCCGTATGT</a:t>
            </a:r>
            <a:endParaRPr lang="en-US" altLang="en-US" sz="2800" b="1" dirty="0">
              <a:solidFill>
                <a:srgbClr val="6699FF"/>
              </a:solidFill>
              <a:latin typeface="Courier New" pitchFamily="49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62105" y="4547981"/>
            <a:ext cx="571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 dirty="0">
                <a:latin typeface="Courier New" pitchFamily="49" charset="0"/>
              </a:rPr>
              <a:t>3’-</a:t>
            </a:r>
            <a:r>
              <a:rPr lang="en-US" altLang="en-US" sz="2800" b="1" dirty="0" smtClean="0">
                <a:solidFill>
                  <a:srgbClr val="3366FF"/>
                </a:solidFill>
                <a:latin typeface="Courier New" pitchFamily="49" charset="0"/>
              </a:rPr>
              <a:t>CGAGTCCTTAGGCATACA</a:t>
            </a:r>
            <a:r>
              <a:rPr lang="en-US" altLang="en-US" sz="2800" b="1" dirty="0" smtClean="0">
                <a:latin typeface="Courier New" pitchFamily="49" charset="0"/>
              </a:rPr>
              <a:t>-5</a:t>
            </a:r>
            <a:r>
              <a:rPr lang="en-US" altLang="en-US" sz="2800" b="1" dirty="0">
                <a:latin typeface="Courier New" pitchFamily="49" charset="0"/>
              </a:rPr>
              <a:t>’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62105" y="4852781"/>
            <a:ext cx="571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>
                <a:latin typeface="Courier New" pitchFamily="49" charset="0"/>
              </a:rPr>
              <a:t>5’-</a:t>
            </a:r>
            <a:r>
              <a:rPr lang="en-US" altLang="en-US" sz="2800" b="1">
                <a:solidFill>
                  <a:srgbClr val="3366FF"/>
                </a:solidFill>
                <a:latin typeface="Courier New" pitchFamily="49" charset="0"/>
              </a:rPr>
              <a:t>                  </a:t>
            </a:r>
            <a:r>
              <a:rPr lang="en-US" altLang="en-US" sz="2800" b="1">
                <a:latin typeface="Courier New" pitchFamily="49" charset="0"/>
              </a:rPr>
              <a:t>-3’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62105" y="4852781"/>
            <a:ext cx="571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 dirty="0">
                <a:latin typeface="Courier New" pitchFamily="49" charset="0"/>
              </a:rPr>
              <a:t>   </a:t>
            </a:r>
            <a:r>
              <a:rPr lang="en-US" altLang="en-US" sz="2800" b="1" dirty="0" smtClean="0">
                <a:solidFill>
                  <a:srgbClr val="6699FF"/>
                </a:solidFill>
                <a:latin typeface="Courier New" pitchFamily="49" charset="0"/>
              </a:rPr>
              <a:t>GCTCAGGAA</a:t>
            </a:r>
            <a:r>
              <a:rPr lang="en-US" altLang="en-US" sz="2800" b="1" dirty="0" smtClean="0">
                <a:solidFill>
                  <a:srgbClr val="FF0000"/>
                </a:solidFill>
                <a:latin typeface="Courier New" pitchFamily="49" charset="0"/>
              </a:rPr>
              <a:t>T</a:t>
            </a:r>
            <a:endParaRPr lang="en-US" altLang="en-US" sz="2800" b="1" dirty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987074" y="4862306"/>
            <a:ext cx="457200" cy="457200"/>
          </a:xfrm>
          <a:prstGeom prst="octagon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3586305" y="5233781"/>
            <a:ext cx="10668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678673" y="5561618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 smtClean="0">
                <a:solidFill>
                  <a:srgbClr val="FF0000"/>
                </a:solidFill>
              </a:rPr>
              <a:t>ddT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8671102" y="5098546"/>
            <a:ext cx="28399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 smtClean="0"/>
              <a:t>Di</a:t>
            </a:r>
            <a:r>
              <a:rPr lang="en-US" altLang="en-US" sz="2400" dirty="0" err="1" smtClean="0"/>
              <a:t>deoxynucleotides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400" dirty="0" smtClean="0"/>
              <a:t>(</a:t>
            </a:r>
            <a:r>
              <a:rPr lang="en-US" altLang="en-US" sz="2400" dirty="0" err="1" smtClean="0"/>
              <a:t>ddA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ddT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ddC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ddG</a:t>
            </a:r>
            <a:r>
              <a:rPr lang="en-US" altLang="en-US" sz="2400" dirty="0"/>
              <a:t>)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8671102" y="3647783"/>
            <a:ext cx="32769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 smtClean="0"/>
              <a:t>Deoxynucleotides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400" dirty="0" smtClean="0"/>
              <a:t>(normal </a:t>
            </a:r>
            <a:r>
              <a:rPr lang="en-US" altLang="en-US" sz="2400" dirty="0"/>
              <a:t>nucleotides)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76"/>
          <a:stretch/>
        </p:blipFill>
        <p:spPr bwMode="auto">
          <a:xfrm>
            <a:off x="6039884" y="4796580"/>
            <a:ext cx="2631218" cy="159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1" t="7880" r="5678" b="9537"/>
          <a:stretch/>
        </p:blipFill>
        <p:spPr bwMode="auto">
          <a:xfrm>
            <a:off x="6202249" y="3337561"/>
            <a:ext cx="2448340" cy="13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586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0" grpId="0" animBg="1"/>
      <p:bldP spid="31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  <a:endParaRPr lang="en-US" i="1" dirty="0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238539" y="1051710"/>
            <a:ext cx="11714922" cy="1005705"/>
          </a:xfrm>
        </p:spPr>
        <p:txBody>
          <a:bodyPr/>
          <a:lstStyle/>
          <a:p>
            <a:r>
              <a:rPr lang="en-US" dirty="0" smtClean="0"/>
              <a:t>Start from a </a:t>
            </a:r>
            <a:r>
              <a:rPr lang="en-US" u="sng" dirty="0" smtClean="0"/>
              <a:t>population</a:t>
            </a:r>
            <a:r>
              <a:rPr lang="en-US" dirty="0" smtClean="0"/>
              <a:t> of your DNA of interest</a:t>
            </a:r>
          </a:p>
          <a:p>
            <a:r>
              <a:rPr lang="en-US" dirty="0" smtClean="0"/>
              <a:t>Start sequencing from a radio-labeled primer</a:t>
            </a:r>
          </a:p>
          <a:p>
            <a:r>
              <a:rPr lang="en-US" dirty="0" smtClean="0"/>
              <a:t>The population of replicating DNA molecules will terminate at </a:t>
            </a:r>
            <a:r>
              <a:rPr lang="en-US" u="sng" dirty="0" smtClean="0"/>
              <a:t>each</a:t>
            </a:r>
            <a:r>
              <a:rPr lang="en-US" dirty="0" smtClean="0"/>
              <a:t> T position</a:t>
            </a:r>
          </a:p>
          <a:p>
            <a:r>
              <a:rPr lang="en-US" dirty="0" smtClean="0"/>
              <a:t>Producing </a:t>
            </a:r>
            <a:r>
              <a:rPr lang="en-US" dirty="0" smtClean="0"/>
              <a:t>labeled fragments </a:t>
            </a:r>
            <a:r>
              <a:rPr lang="en-US" dirty="0" smtClean="0"/>
              <a:t>of different sizes that will separate on a gel</a:t>
            </a:r>
          </a:p>
        </p:txBody>
      </p:sp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5273034" y="3477340"/>
            <a:ext cx="41147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 dirty="0">
                <a:latin typeface="Courier New" pitchFamily="49" charset="0"/>
              </a:rPr>
              <a:t>3’-</a:t>
            </a:r>
            <a:r>
              <a:rPr lang="en-US" altLang="en-US" sz="2000" b="1" dirty="0">
                <a:solidFill>
                  <a:srgbClr val="3366FF"/>
                </a:solidFill>
                <a:latin typeface="Courier New" pitchFamily="49" charset="0"/>
              </a:rPr>
              <a:t>CGAGTCCTTAGGCATACA</a:t>
            </a:r>
            <a:r>
              <a:rPr lang="en-US" altLang="en-US" sz="2000" b="1" dirty="0">
                <a:latin typeface="Courier New" pitchFamily="49" charset="0"/>
              </a:rPr>
              <a:t>-5’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056611" y="3774788"/>
            <a:ext cx="1798316" cy="242888"/>
            <a:chOff x="4572000" y="3017838"/>
            <a:chExt cx="1798316" cy="242888"/>
          </a:xfrm>
        </p:grpSpPr>
        <p:sp>
          <p:nvSpPr>
            <p:cNvPr id="76" name="Line 8"/>
            <p:cNvSpPr>
              <a:spLocks noChangeShapeType="1"/>
            </p:cNvSpPr>
            <p:nvPr/>
          </p:nvSpPr>
          <p:spPr bwMode="auto">
            <a:xfrm flipH="1">
              <a:off x="5105400" y="3108325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9"/>
            <p:cNvSpPr>
              <a:spLocks noChangeArrowheads="1"/>
            </p:cNvSpPr>
            <p:nvPr/>
          </p:nvSpPr>
          <p:spPr bwMode="auto">
            <a:xfrm>
              <a:off x="4572000" y="3032125"/>
              <a:ext cx="533400" cy="228600"/>
            </a:xfrm>
            <a:prstGeom prst="rect">
              <a:avLst/>
            </a:prstGeom>
            <a:gradFill rotWithShape="1">
              <a:gsLst>
                <a:gs pos="0">
                  <a:srgbClr val="66FF33"/>
                </a:gs>
                <a:gs pos="50000">
                  <a:srgbClr val="66FF33">
                    <a:gamma/>
                    <a:tint val="0"/>
                    <a:invGamma/>
                  </a:srgbClr>
                </a:gs>
                <a:gs pos="100000">
                  <a:srgbClr val="66FF33"/>
                </a:gs>
              </a:gsLst>
              <a:lin ang="540000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 smtClean="0"/>
                <a:t>tag</a:t>
              </a:r>
              <a:endParaRPr lang="en-US" dirty="0"/>
            </a:p>
          </p:txBody>
        </p:sp>
        <p:sp>
          <p:nvSpPr>
            <p:cNvPr id="79" name="Line 11"/>
            <p:cNvSpPr>
              <a:spLocks noChangeShapeType="1"/>
            </p:cNvSpPr>
            <p:nvPr/>
          </p:nvSpPr>
          <p:spPr bwMode="auto">
            <a:xfrm flipH="1">
              <a:off x="5105400" y="3184525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Rectangle 12"/>
            <p:cNvSpPr>
              <a:spLocks noChangeArrowheads="1"/>
            </p:cNvSpPr>
            <p:nvPr/>
          </p:nvSpPr>
          <p:spPr bwMode="auto">
            <a:xfrm>
              <a:off x="5257799" y="3017838"/>
              <a:ext cx="1112517" cy="24288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US" sz="2000" b="1" dirty="0">
                  <a:solidFill>
                    <a:schemeClr val="bg1"/>
                  </a:solidFill>
                  <a:latin typeface="Courier New" pitchFamily="49" charset="0"/>
                </a:rPr>
                <a:t>GCTCAG</a:t>
              </a:r>
              <a:endParaRPr lang="en-US" sz="2000" dirty="0"/>
            </a:p>
          </p:txBody>
        </p:sp>
      </p:grpSp>
      <p:sp>
        <p:nvSpPr>
          <p:cNvPr id="74" name="Text Box 14"/>
          <p:cNvSpPr txBox="1">
            <a:spLocks noChangeArrowheads="1"/>
          </p:cNvSpPr>
          <p:nvPr/>
        </p:nvSpPr>
        <p:spPr bwMode="auto">
          <a:xfrm>
            <a:off x="6653760" y="3692182"/>
            <a:ext cx="228599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6699FF"/>
                </a:solidFill>
                <a:latin typeface="Courier New" pitchFamily="49" charset="0"/>
              </a:rPr>
              <a:t>GAA</a:t>
            </a:r>
            <a:r>
              <a:rPr lang="en-US" altLang="en-US" sz="2000" b="1" u="sng" dirty="0" smtClean="0">
                <a:solidFill>
                  <a:srgbClr val="FF0000"/>
                </a:solidFill>
                <a:latin typeface="Courier New" pitchFamily="49" charset="0"/>
              </a:rPr>
              <a:t>T</a:t>
            </a:r>
            <a:endParaRPr lang="en-US" altLang="en-US" sz="2000" b="1" u="sng" dirty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5273034" y="4086940"/>
            <a:ext cx="41147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 dirty="0">
                <a:latin typeface="Courier New" pitchFamily="49" charset="0"/>
              </a:rPr>
              <a:t>3’-</a:t>
            </a:r>
            <a:r>
              <a:rPr lang="en-US" altLang="en-US" sz="2000" b="1" dirty="0">
                <a:solidFill>
                  <a:srgbClr val="3366FF"/>
                </a:solidFill>
                <a:latin typeface="Courier New" pitchFamily="49" charset="0"/>
              </a:rPr>
              <a:t>CGAGTCCTTAGGCATACA</a:t>
            </a:r>
            <a:r>
              <a:rPr lang="en-US" altLang="en-US" sz="2000" b="1" dirty="0">
                <a:latin typeface="Courier New" pitchFamily="49" charset="0"/>
              </a:rPr>
              <a:t>-5’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056611" y="4384388"/>
            <a:ext cx="1798316" cy="242888"/>
            <a:chOff x="4572000" y="3627438"/>
            <a:chExt cx="1798316" cy="242888"/>
          </a:xfrm>
        </p:grpSpPr>
        <p:sp>
          <p:nvSpPr>
            <p:cNvPr id="86" name="Line 18"/>
            <p:cNvSpPr>
              <a:spLocks noChangeShapeType="1"/>
            </p:cNvSpPr>
            <p:nvPr/>
          </p:nvSpPr>
          <p:spPr bwMode="auto">
            <a:xfrm flipH="1">
              <a:off x="5105400" y="3717925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Rectangle 19"/>
            <p:cNvSpPr>
              <a:spLocks noChangeArrowheads="1"/>
            </p:cNvSpPr>
            <p:nvPr/>
          </p:nvSpPr>
          <p:spPr bwMode="auto">
            <a:xfrm>
              <a:off x="4572000" y="3641725"/>
              <a:ext cx="533400" cy="228600"/>
            </a:xfrm>
            <a:prstGeom prst="rect">
              <a:avLst/>
            </a:prstGeom>
            <a:gradFill rotWithShape="1">
              <a:gsLst>
                <a:gs pos="0">
                  <a:srgbClr val="66FF33"/>
                </a:gs>
                <a:gs pos="50000">
                  <a:srgbClr val="66FF33">
                    <a:gamma/>
                    <a:tint val="0"/>
                    <a:invGamma/>
                  </a:srgbClr>
                </a:gs>
                <a:gs pos="100000">
                  <a:srgbClr val="66FF33"/>
                </a:gs>
              </a:gsLst>
              <a:lin ang="540000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 smtClean="0"/>
                <a:t>tag</a:t>
              </a:r>
              <a:endParaRPr lang="en-US" dirty="0"/>
            </a:p>
          </p:txBody>
        </p:sp>
        <p:sp>
          <p:nvSpPr>
            <p:cNvPr id="89" name="Line 21"/>
            <p:cNvSpPr>
              <a:spLocks noChangeShapeType="1"/>
            </p:cNvSpPr>
            <p:nvPr/>
          </p:nvSpPr>
          <p:spPr bwMode="auto">
            <a:xfrm flipH="1">
              <a:off x="5105400" y="3794125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Rectangle 22"/>
            <p:cNvSpPr>
              <a:spLocks noChangeArrowheads="1"/>
            </p:cNvSpPr>
            <p:nvPr/>
          </p:nvSpPr>
          <p:spPr bwMode="auto">
            <a:xfrm>
              <a:off x="5257799" y="3627438"/>
              <a:ext cx="1112517" cy="24288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US" sz="2000" b="1" dirty="0">
                  <a:solidFill>
                    <a:schemeClr val="bg1"/>
                  </a:solidFill>
                  <a:latin typeface="Courier New" pitchFamily="49" charset="0"/>
                </a:rPr>
                <a:t>GCTCAG</a:t>
              </a:r>
              <a:endParaRPr lang="en-US" sz="2000" dirty="0"/>
            </a:p>
          </p:txBody>
        </p:sp>
      </p:grpSp>
      <p:sp>
        <p:nvSpPr>
          <p:cNvPr id="84" name="Text Box 24"/>
          <p:cNvSpPr txBox="1">
            <a:spLocks noChangeArrowheads="1"/>
          </p:cNvSpPr>
          <p:nvPr/>
        </p:nvSpPr>
        <p:spPr bwMode="auto">
          <a:xfrm>
            <a:off x="6653760" y="4301782"/>
            <a:ext cx="228599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6699FF"/>
                </a:solidFill>
                <a:latin typeface="Courier New" pitchFamily="49" charset="0"/>
              </a:rPr>
              <a:t>GAATCCG</a:t>
            </a:r>
            <a:r>
              <a:rPr lang="en-US" altLang="en-US" sz="2000" b="1" u="sng" dirty="0" smtClean="0">
                <a:solidFill>
                  <a:srgbClr val="FF0000"/>
                </a:solidFill>
                <a:latin typeface="Courier New" pitchFamily="49" charset="0"/>
              </a:rPr>
              <a:t>T</a:t>
            </a:r>
            <a:endParaRPr lang="en-US" altLang="en-US" sz="2000" b="1" u="sng" dirty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95" name="Text Box 27"/>
          <p:cNvSpPr txBox="1">
            <a:spLocks noChangeArrowheads="1"/>
          </p:cNvSpPr>
          <p:nvPr/>
        </p:nvSpPr>
        <p:spPr bwMode="auto">
          <a:xfrm>
            <a:off x="5273034" y="4696540"/>
            <a:ext cx="41147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>
                <a:latin typeface="Courier New" pitchFamily="49" charset="0"/>
              </a:rPr>
              <a:t>3’-</a:t>
            </a:r>
            <a:r>
              <a:rPr lang="en-US" altLang="en-US" sz="2000" b="1">
                <a:solidFill>
                  <a:srgbClr val="3366FF"/>
                </a:solidFill>
                <a:latin typeface="Courier New" pitchFamily="49" charset="0"/>
              </a:rPr>
              <a:t>CGAGTCCTTAGGCATACA</a:t>
            </a:r>
            <a:r>
              <a:rPr lang="en-US" altLang="en-US" sz="2000" b="1">
                <a:latin typeface="Courier New" pitchFamily="49" charset="0"/>
              </a:rPr>
              <a:t>-5’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5056611" y="4993988"/>
            <a:ext cx="1798316" cy="242888"/>
            <a:chOff x="4572000" y="4237038"/>
            <a:chExt cx="1798316" cy="242888"/>
          </a:xfrm>
        </p:grpSpPr>
        <p:sp>
          <p:nvSpPr>
            <p:cNvPr id="96" name="Line 28"/>
            <p:cNvSpPr>
              <a:spLocks noChangeShapeType="1"/>
            </p:cNvSpPr>
            <p:nvPr/>
          </p:nvSpPr>
          <p:spPr bwMode="auto">
            <a:xfrm flipH="1">
              <a:off x="5105400" y="4327525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Rectangle 29"/>
            <p:cNvSpPr>
              <a:spLocks noChangeArrowheads="1"/>
            </p:cNvSpPr>
            <p:nvPr/>
          </p:nvSpPr>
          <p:spPr bwMode="auto">
            <a:xfrm>
              <a:off x="4572000" y="4251325"/>
              <a:ext cx="533400" cy="228600"/>
            </a:xfrm>
            <a:prstGeom prst="rect">
              <a:avLst/>
            </a:prstGeom>
            <a:gradFill rotWithShape="1">
              <a:gsLst>
                <a:gs pos="0">
                  <a:srgbClr val="66FF33"/>
                </a:gs>
                <a:gs pos="50000">
                  <a:srgbClr val="66FF33">
                    <a:gamma/>
                    <a:tint val="0"/>
                    <a:invGamma/>
                  </a:srgbClr>
                </a:gs>
                <a:gs pos="100000">
                  <a:srgbClr val="66FF33"/>
                </a:gs>
              </a:gsLst>
              <a:lin ang="540000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 smtClean="0"/>
                <a:t>tag</a:t>
              </a:r>
              <a:endParaRPr lang="en-US" dirty="0"/>
            </a:p>
          </p:txBody>
        </p:sp>
        <p:sp>
          <p:nvSpPr>
            <p:cNvPr id="99" name="Line 31"/>
            <p:cNvSpPr>
              <a:spLocks noChangeShapeType="1"/>
            </p:cNvSpPr>
            <p:nvPr/>
          </p:nvSpPr>
          <p:spPr bwMode="auto">
            <a:xfrm flipH="1">
              <a:off x="5105400" y="4403725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Rectangle 32"/>
            <p:cNvSpPr>
              <a:spLocks noChangeArrowheads="1"/>
            </p:cNvSpPr>
            <p:nvPr/>
          </p:nvSpPr>
          <p:spPr bwMode="auto">
            <a:xfrm>
              <a:off x="5257799" y="4237038"/>
              <a:ext cx="1112517" cy="24288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US" sz="2000" b="1" dirty="0">
                  <a:solidFill>
                    <a:schemeClr val="bg1"/>
                  </a:solidFill>
                  <a:latin typeface="Courier New" pitchFamily="49" charset="0"/>
                </a:rPr>
                <a:t>GCTCAG</a:t>
              </a:r>
              <a:endParaRPr lang="en-US" b="1" dirty="0"/>
            </a:p>
          </p:txBody>
        </p:sp>
      </p:grpSp>
      <p:sp>
        <p:nvSpPr>
          <p:cNvPr id="94" name="Text Box 34"/>
          <p:cNvSpPr txBox="1">
            <a:spLocks noChangeArrowheads="1"/>
          </p:cNvSpPr>
          <p:nvPr/>
        </p:nvSpPr>
        <p:spPr bwMode="auto">
          <a:xfrm>
            <a:off x="6653760" y="4911382"/>
            <a:ext cx="228599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6699FF"/>
                </a:solidFill>
                <a:latin typeface="Courier New" pitchFamily="49" charset="0"/>
              </a:rPr>
              <a:t>GAATCCGTA</a:t>
            </a:r>
            <a:r>
              <a:rPr lang="en-US" altLang="en-US" sz="2000" b="1" u="sng" dirty="0" smtClean="0">
                <a:solidFill>
                  <a:srgbClr val="FF0000"/>
                </a:solidFill>
                <a:latin typeface="Courier New" pitchFamily="49" charset="0"/>
              </a:rPr>
              <a:t>T</a:t>
            </a:r>
            <a:endParaRPr lang="en-US" altLang="en-US" sz="2000" b="1" u="sng" dirty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103" name="Text Box 36"/>
          <p:cNvSpPr txBox="1">
            <a:spLocks noChangeArrowheads="1"/>
          </p:cNvSpPr>
          <p:nvPr/>
        </p:nvSpPr>
        <p:spPr bwMode="auto">
          <a:xfrm>
            <a:off x="5273034" y="5322015"/>
            <a:ext cx="41147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 dirty="0">
                <a:latin typeface="Courier New" pitchFamily="49" charset="0"/>
              </a:rPr>
              <a:t>3’-</a:t>
            </a:r>
            <a:r>
              <a:rPr lang="en-US" altLang="en-US" sz="2000" b="1" dirty="0">
                <a:solidFill>
                  <a:srgbClr val="3366FF"/>
                </a:solidFill>
                <a:latin typeface="Courier New" pitchFamily="49" charset="0"/>
              </a:rPr>
              <a:t>CGAGTCCTTAGGCATACA</a:t>
            </a:r>
            <a:r>
              <a:rPr lang="en-US" altLang="en-US" sz="2000" b="1" dirty="0">
                <a:latin typeface="Courier New" pitchFamily="49" charset="0"/>
              </a:rPr>
              <a:t>-5’</a:t>
            </a:r>
          </a:p>
        </p:txBody>
      </p:sp>
      <p:grpSp>
        <p:nvGrpSpPr>
          <p:cNvPr id="123" name="Group 122"/>
          <p:cNvGrpSpPr/>
          <p:nvPr/>
        </p:nvGrpSpPr>
        <p:grpSpPr>
          <a:xfrm>
            <a:off x="5056611" y="5619463"/>
            <a:ext cx="1798316" cy="242888"/>
            <a:chOff x="4572000" y="4862513"/>
            <a:chExt cx="1798316" cy="242888"/>
          </a:xfrm>
        </p:grpSpPr>
        <p:sp>
          <p:nvSpPr>
            <p:cNvPr id="104" name="Line 37"/>
            <p:cNvSpPr>
              <a:spLocks noChangeShapeType="1"/>
            </p:cNvSpPr>
            <p:nvPr/>
          </p:nvSpPr>
          <p:spPr bwMode="auto">
            <a:xfrm flipH="1">
              <a:off x="5105400" y="4953000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Rectangle 38"/>
            <p:cNvSpPr>
              <a:spLocks noChangeArrowheads="1"/>
            </p:cNvSpPr>
            <p:nvPr/>
          </p:nvSpPr>
          <p:spPr bwMode="auto">
            <a:xfrm>
              <a:off x="4572000" y="4876800"/>
              <a:ext cx="533400" cy="228600"/>
            </a:xfrm>
            <a:prstGeom prst="rect">
              <a:avLst/>
            </a:prstGeom>
            <a:gradFill rotWithShape="1">
              <a:gsLst>
                <a:gs pos="0">
                  <a:srgbClr val="66FF33"/>
                </a:gs>
                <a:gs pos="50000">
                  <a:srgbClr val="66FF33">
                    <a:gamma/>
                    <a:tint val="0"/>
                    <a:invGamma/>
                  </a:srgbClr>
                </a:gs>
                <a:gs pos="100000">
                  <a:srgbClr val="66FF33"/>
                </a:gs>
              </a:gsLst>
              <a:lin ang="540000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 smtClean="0"/>
                <a:t>tag</a:t>
              </a:r>
              <a:endParaRPr lang="en-US" dirty="0"/>
            </a:p>
          </p:txBody>
        </p:sp>
        <p:sp>
          <p:nvSpPr>
            <p:cNvPr id="107" name="Line 40"/>
            <p:cNvSpPr>
              <a:spLocks noChangeShapeType="1"/>
            </p:cNvSpPr>
            <p:nvPr/>
          </p:nvSpPr>
          <p:spPr bwMode="auto">
            <a:xfrm flipH="1">
              <a:off x="5105400" y="5029200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Rectangle 41"/>
            <p:cNvSpPr>
              <a:spLocks noChangeArrowheads="1"/>
            </p:cNvSpPr>
            <p:nvPr/>
          </p:nvSpPr>
          <p:spPr bwMode="auto">
            <a:xfrm>
              <a:off x="5257799" y="4862513"/>
              <a:ext cx="1112517" cy="24288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US" sz="2000" b="1" dirty="0">
                  <a:solidFill>
                    <a:schemeClr val="bg1"/>
                  </a:solidFill>
                  <a:latin typeface="Courier New" pitchFamily="49" charset="0"/>
                </a:rPr>
                <a:t>GCTCAG</a:t>
              </a:r>
              <a:endParaRPr lang="en-US" dirty="0"/>
            </a:p>
          </p:txBody>
        </p:sp>
      </p:grpSp>
      <p:sp>
        <p:nvSpPr>
          <p:cNvPr id="110" name="Text Box 43"/>
          <p:cNvSpPr txBox="1">
            <a:spLocks noChangeArrowheads="1"/>
          </p:cNvSpPr>
          <p:nvPr/>
        </p:nvSpPr>
        <p:spPr bwMode="auto">
          <a:xfrm>
            <a:off x="6653760" y="5536857"/>
            <a:ext cx="22859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6699FF"/>
                </a:solidFill>
                <a:latin typeface="Courier New" pitchFamily="49" charset="0"/>
              </a:rPr>
              <a:t>GAATCCGTATG</a:t>
            </a:r>
            <a:r>
              <a:rPr lang="en-US" altLang="en-US" sz="2000" b="1" u="sng" dirty="0" smtClean="0">
                <a:solidFill>
                  <a:srgbClr val="FF0000"/>
                </a:solidFill>
                <a:latin typeface="Courier New" pitchFamily="49" charset="0"/>
              </a:rPr>
              <a:t>T</a:t>
            </a:r>
            <a:endParaRPr lang="en-US" altLang="en-US" sz="2000" b="1" u="sng" dirty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112" name="Line 62"/>
          <p:cNvSpPr>
            <a:spLocks noChangeShapeType="1"/>
          </p:cNvSpPr>
          <p:nvPr/>
        </p:nvSpPr>
        <p:spPr bwMode="auto">
          <a:xfrm>
            <a:off x="3318731" y="6385526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Line 63"/>
          <p:cNvSpPr>
            <a:spLocks noChangeShapeType="1"/>
          </p:cNvSpPr>
          <p:nvPr/>
        </p:nvSpPr>
        <p:spPr bwMode="auto">
          <a:xfrm>
            <a:off x="3318731" y="3566126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Line 64"/>
          <p:cNvSpPr>
            <a:spLocks noChangeShapeType="1"/>
          </p:cNvSpPr>
          <p:nvPr/>
        </p:nvSpPr>
        <p:spPr bwMode="auto">
          <a:xfrm rot="16200000">
            <a:off x="3318731" y="3566126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Line 65"/>
          <p:cNvSpPr>
            <a:spLocks noChangeShapeType="1"/>
          </p:cNvSpPr>
          <p:nvPr/>
        </p:nvSpPr>
        <p:spPr bwMode="auto">
          <a:xfrm flipV="1">
            <a:off x="3471131" y="3794726"/>
            <a:ext cx="0" cy="2438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Text Box 66"/>
          <p:cNvSpPr txBox="1">
            <a:spLocks noChangeArrowheads="1"/>
          </p:cNvSpPr>
          <p:nvPr/>
        </p:nvSpPr>
        <p:spPr bwMode="auto">
          <a:xfrm rot="16200000">
            <a:off x="1649477" y="4792470"/>
            <a:ext cx="251459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/>
              <a:t>decreasing size</a:t>
            </a:r>
          </a:p>
        </p:txBody>
      </p:sp>
      <p:sp>
        <p:nvSpPr>
          <p:cNvPr id="111" name="Rectangle 56"/>
          <p:cNvSpPr>
            <a:spLocks noChangeArrowheads="1"/>
          </p:cNvSpPr>
          <p:nvPr/>
        </p:nvSpPr>
        <p:spPr bwMode="auto">
          <a:xfrm>
            <a:off x="3775931" y="3413726"/>
            <a:ext cx="739719" cy="3124200"/>
          </a:xfrm>
          <a:prstGeom prst="rect">
            <a:avLst/>
          </a:prstGeom>
          <a:solidFill>
            <a:srgbClr val="CCFFFF">
              <a:alpha val="2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Rectangle 82"/>
          <p:cNvSpPr>
            <a:spLocks noChangeArrowheads="1"/>
          </p:cNvSpPr>
          <p:nvPr/>
        </p:nvSpPr>
        <p:spPr bwMode="auto">
          <a:xfrm>
            <a:off x="4028107" y="5369670"/>
            <a:ext cx="235365" cy="152400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tint val="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9" name="Rectangle 83"/>
          <p:cNvSpPr>
            <a:spLocks noChangeArrowheads="1"/>
          </p:cNvSpPr>
          <p:nvPr/>
        </p:nvSpPr>
        <p:spPr bwMode="auto">
          <a:xfrm>
            <a:off x="4017599" y="4496387"/>
            <a:ext cx="235365" cy="152400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tint val="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0" name="Rectangle 84"/>
          <p:cNvSpPr>
            <a:spLocks noChangeArrowheads="1"/>
          </p:cNvSpPr>
          <p:nvPr/>
        </p:nvSpPr>
        <p:spPr bwMode="auto">
          <a:xfrm>
            <a:off x="4017598" y="4186660"/>
            <a:ext cx="235365" cy="152400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tint val="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" name="Rectangle 85"/>
          <p:cNvSpPr>
            <a:spLocks noChangeArrowheads="1"/>
          </p:cNvSpPr>
          <p:nvPr/>
        </p:nvSpPr>
        <p:spPr bwMode="auto">
          <a:xfrm>
            <a:off x="4017600" y="3870926"/>
            <a:ext cx="235365" cy="152400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tint val="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68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5" grpId="1"/>
      <p:bldP spid="74" grpId="0"/>
      <p:bldP spid="85" grpId="0"/>
      <p:bldP spid="85" grpId="1"/>
      <p:bldP spid="84" grpId="0"/>
      <p:bldP spid="95" grpId="0"/>
      <p:bldP spid="95" grpId="1"/>
      <p:bldP spid="94" grpId="0"/>
      <p:bldP spid="103" grpId="0"/>
      <p:bldP spid="103" grpId="1"/>
      <p:bldP spid="110" grpId="0"/>
      <p:bldP spid="112" grpId="0" animBg="1"/>
      <p:bldP spid="113" grpId="0" animBg="1"/>
      <p:bldP spid="114" grpId="0" animBg="1"/>
      <p:bldP spid="115" grpId="0" animBg="1"/>
      <p:bldP spid="116" grpId="0"/>
      <p:bldP spid="111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  <a:endParaRPr lang="en-US" i="1" dirty="0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238539" y="1051710"/>
            <a:ext cx="11714922" cy="1005705"/>
          </a:xfrm>
        </p:spPr>
        <p:txBody>
          <a:bodyPr/>
          <a:lstStyle/>
          <a:p>
            <a:r>
              <a:rPr lang="en-US" dirty="0" smtClean="0"/>
              <a:t>Repeat this process for each nucleotide type</a:t>
            </a:r>
          </a:p>
          <a:p>
            <a:r>
              <a:rPr lang="en-US" dirty="0" smtClean="0"/>
              <a:t>Relative band ordering reveals the DNA sequence!</a:t>
            </a:r>
            <a:endParaRPr lang="en-US" dirty="0"/>
          </a:p>
        </p:txBody>
      </p:sp>
      <p:sp>
        <p:nvSpPr>
          <p:cNvPr id="72" name="Rectangle 2"/>
          <p:cNvSpPr>
            <a:spLocks noChangeArrowheads="1"/>
          </p:cNvSpPr>
          <p:nvPr/>
        </p:nvSpPr>
        <p:spPr bwMode="auto">
          <a:xfrm>
            <a:off x="3609974" y="2255492"/>
            <a:ext cx="4572000" cy="3276600"/>
          </a:xfrm>
          <a:prstGeom prst="rect">
            <a:avLst/>
          </a:prstGeom>
          <a:solidFill>
            <a:srgbClr val="DDDDDD">
              <a:alpha val="22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3" name="Rectangle 3"/>
          <p:cNvSpPr>
            <a:spLocks noChangeArrowheads="1"/>
          </p:cNvSpPr>
          <p:nvPr/>
        </p:nvSpPr>
        <p:spPr bwMode="auto">
          <a:xfrm>
            <a:off x="3838574" y="3017492"/>
            <a:ext cx="639762" cy="152400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tint val="0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4" name="Rectangle 4"/>
          <p:cNvSpPr>
            <a:spLocks noChangeArrowheads="1"/>
          </p:cNvSpPr>
          <p:nvPr/>
        </p:nvSpPr>
        <p:spPr bwMode="auto">
          <a:xfrm>
            <a:off x="7343774" y="2484092"/>
            <a:ext cx="639762" cy="152400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tint val="0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5" name="Text Box 5"/>
          <p:cNvSpPr txBox="1">
            <a:spLocks noChangeArrowheads="1"/>
          </p:cNvSpPr>
          <p:nvPr/>
        </p:nvSpPr>
        <p:spPr bwMode="auto">
          <a:xfrm>
            <a:off x="3762374" y="5470180"/>
            <a:ext cx="137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  <a:latin typeface="Arial" charset="0"/>
                <a:cs typeface="Arial" charset="0"/>
              </a:rPr>
              <a:t>ddT</a:t>
            </a:r>
          </a:p>
        </p:txBody>
      </p:sp>
      <p:sp>
        <p:nvSpPr>
          <p:cNvPr id="76" name="Text Box 6"/>
          <p:cNvSpPr txBox="1">
            <a:spLocks noChangeArrowheads="1"/>
          </p:cNvSpPr>
          <p:nvPr/>
        </p:nvSpPr>
        <p:spPr bwMode="auto">
          <a:xfrm>
            <a:off x="4905374" y="5470180"/>
            <a:ext cx="137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  <a:latin typeface="Arial" charset="0"/>
                <a:cs typeface="Arial" charset="0"/>
              </a:rPr>
              <a:t>ddC</a:t>
            </a:r>
          </a:p>
        </p:txBody>
      </p:sp>
      <p:sp>
        <p:nvSpPr>
          <p:cNvPr id="77" name="Text Box 7"/>
          <p:cNvSpPr txBox="1">
            <a:spLocks noChangeArrowheads="1"/>
          </p:cNvSpPr>
          <p:nvPr/>
        </p:nvSpPr>
        <p:spPr bwMode="auto">
          <a:xfrm>
            <a:off x="6048374" y="5470180"/>
            <a:ext cx="137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  <a:latin typeface="Arial" charset="0"/>
                <a:cs typeface="Arial" charset="0"/>
              </a:rPr>
              <a:t>ddA</a:t>
            </a:r>
          </a:p>
        </p:txBody>
      </p:sp>
      <p:sp>
        <p:nvSpPr>
          <p:cNvPr id="78" name="Text Box 8"/>
          <p:cNvSpPr txBox="1">
            <a:spLocks noChangeArrowheads="1"/>
          </p:cNvSpPr>
          <p:nvPr/>
        </p:nvSpPr>
        <p:spPr bwMode="auto">
          <a:xfrm>
            <a:off x="7191374" y="5470180"/>
            <a:ext cx="137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  <a:latin typeface="Arial" charset="0"/>
                <a:cs typeface="Arial" charset="0"/>
              </a:rPr>
              <a:t>ddG</a:t>
            </a:r>
          </a:p>
        </p:txBody>
      </p:sp>
      <p:sp>
        <p:nvSpPr>
          <p:cNvPr id="79" name="Rectangle 9"/>
          <p:cNvSpPr>
            <a:spLocks noChangeArrowheads="1"/>
          </p:cNvSpPr>
          <p:nvPr/>
        </p:nvSpPr>
        <p:spPr bwMode="auto">
          <a:xfrm>
            <a:off x="6154736" y="2636492"/>
            <a:ext cx="639763" cy="152400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tint val="0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0" name="Rectangle 10"/>
          <p:cNvSpPr>
            <a:spLocks noChangeArrowheads="1"/>
          </p:cNvSpPr>
          <p:nvPr/>
        </p:nvSpPr>
        <p:spPr bwMode="auto">
          <a:xfrm>
            <a:off x="6154736" y="2788892"/>
            <a:ext cx="639763" cy="152400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tint val="0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1" name="Rectangle 11"/>
          <p:cNvSpPr>
            <a:spLocks noChangeArrowheads="1"/>
          </p:cNvSpPr>
          <p:nvPr/>
        </p:nvSpPr>
        <p:spPr bwMode="auto">
          <a:xfrm>
            <a:off x="5027611" y="3169892"/>
            <a:ext cx="639763" cy="152400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tint val="0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2" name="Rectangle 12"/>
          <p:cNvSpPr>
            <a:spLocks noChangeArrowheads="1"/>
          </p:cNvSpPr>
          <p:nvPr/>
        </p:nvSpPr>
        <p:spPr bwMode="auto">
          <a:xfrm>
            <a:off x="5027611" y="3398492"/>
            <a:ext cx="639763" cy="152400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tint val="0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7313611" y="3703292"/>
            <a:ext cx="639763" cy="152400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tint val="0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4" name="Rectangle 14"/>
          <p:cNvSpPr>
            <a:spLocks noChangeArrowheads="1"/>
          </p:cNvSpPr>
          <p:nvPr/>
        </p:nvSpPr>
        <p:spPr bwMode="auto">
          <a:xfrm>
            <a:off x="3838574" y="4008092"/>
            <a:ext cx="639762" cy="152400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tint val="0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5" name="Rectangle 15"/>
          <p:cNvSpPr>
            <a:spLocks noChangeArrowheads="1"/>
          </p:cNvSpPr>
          <p:nvPr/>
        </p:nvSpPr>
        <p:spPr bwMode="auto">
          <a:xfrm>
            <a:off x="6124574" y="4389092"/>
            <a:ext cx="639762" cy="152400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tint val="0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6" name="Rectangle 16"/>
          <p:cNvSpPr>
            <a:spLocks noChangeArrowheads="1"/>
          </p:cNvSpPr>
          <p:nvPr/>
        </p:nvSpPr>
        <p:spPr bwMode="auto">
          <a:xfrm>
            <a:off x="3838574" y="4693892"/>
            <a:ext cx="639762" cy="152400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tint val="0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7" name="Rectangle 17"/>
          <p:cNvSpPr>
            <a:spLocks noChangeArrowheads="1"/>
          </p:cNvSpPr>
          <p:nvPr/>
        </p:nvSpPr>
        <p:spPr bwMode="auto">
          <a:xfrm>
            <a:off x="7343774" y="4998692"/>
            <a:ext cx="639762" cy="152400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tint val="0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8" name="Rectangle 18"/>
          <p:cNvSpPr>
            <a:spLocks noChangeArrowheads="1"/>
          </p:cNvSpPr>
          <p:nvPr/>
        </p:nvSpPr>
        <p:spPr bwMode="auto">
          <a:xfrm>
            <a:off x="3838574" y="5303492"/>
            <a:ext cx="639762" cy="152400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tint val="0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1" name="Line 21"/>
          <p:cNvSpPr>
            <a:spLocks noChangeShapeType="1"/>
          </p:cNvSpPr>
          <p:nvPr/>
        </p:nvSpPr>
        <p:spPr bwMode="auto">
          <a:xfrm>
            <a:off x="4752974" y="2255492"/>
            <a:ext cx="0" cy="3276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2" name="Line 22"/>
          <p:cNvSpPr>
            <a:spLocks noChangeShapeType="1"/>
          </p:cNvSpPr>
          <p:nvPr/>
        </p:nvSpPr>
        <p:spPr bwMode="auto">
          <a:xfrm>
            <a:off x="5895974" y="2255492"/>
            <a:ext cx="0" cy="3276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3" name="Line 23"/>
          <p:cNvSpPr>
            <a:spLocks noChangeShapeType="1"/>
          </p:cNvSpPr>
          <p:nvPr/>
        </p:nvSpPr>
        <p:spPr bwMode="auto">
          <a:xfrm>
            <a:off x="7038974" y="2255492"/>
            <a:ext cx="0" cy="3276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4" name="Text Box 28"/>
          <p:cNvSpPr txBox="1">
            <a:spLocks noChangeArrowheads="1"/>
          </p:cNvSpPr>
          <p:nvPr/>
        </p:nvSpPr>
        <p:spPr bwMode="auto">
          <a:xfrm>
            <a:off x="8196261" y="1950692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5’</a:t>
            </a:r>
          </a:p>
        </p:txBody>
      </p:sp>
      <p:sp>
        <p:nvSpPr>
          <p:cNvPr id="95" name="Text Box 29"/>
          <p:cNvSpPr txBox="1">
            <a:spLocks noChangeArrowheads="1"/>
          </p:cNvSpPr>
          <p:nvPr/>
        </p:nvSpPr>
        <p:spPr bwMode="auto">
          <a:xfrm>
            <a:off x="8196261" y="2255492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96" name="Text Box 42"/>
          <p:cNvSpPr txBox="1">
            <a:spLocks noChangeArrowheads="1"/>
          </p:cNvSpPr>
          <p:nvPr/>
        </p:nvSpPr>
        <p:spPr bwMode="auto">
          <a:xfrm>
            <a:off x="8424861" y="2407892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97" name="Text Box 43"/>
          <p:cNvSpPr txBox="1">
            <a:spLocks noChangeArrowheads="1"/>
          </p:cNvSpPr>
          <p:nvPr/>
        </p:nvSpPr>
        <p:spPr bwMode="auto">
          <a:xfrm>
            <a:off x="8653461" y="2636492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98" name="Text Box 44"/>
          <p:cNvSpPr txBox="1">
            <a:spLocks noChangeArrowheads="1"/>
          </p:cNvSpPr>
          <p:nvPr/>
        </p:nvSpPr>
        <p:spPr bwMode="auto">
          <a:xfrm>
            <a:off x="8424861" y="2788892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99" name="Text Box 45"/>
          <p:cNvSpPr txBox="1">
            <a:spLocks noChangeArrowheads="1"/>
          </p:cNvSpPr>
          <p:nvPr/>
        </p:nvSpPr>
        <p:spPr bwMode="auto">
          <a:xfrm>
            <a:off x="8196261" y="2941292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00" name="Text Box 46"/>
          <p:cNvSpPr txBox="1">
            <a:spLocks noChangeArrowheads="1"/>
          </p:cNvSpPr>
          <p:nvPr/>
        </p:nvSpPr>
        <p:spPr bwMode="auto">
          <a:xfrm>
            <a:off x="8196261" y="3246092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01" name="Text Box 47"/>
          <p:cNvSpPr txBox="1">
            <a:spLocks noChangeArrowheads="1"/>
          </p:cNvSpPr>
          <p:nvPr/>
        </p:nvSpPr>
        <p:spPr bwMode="auto">
          <a:xfrm>
            <a:off x="8196261" y="3550892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102" name="Text Box 48"/>
          <p:cNvSpPr txBox="1">
            <a:spLocks noChangeArrowheads="1"/>
          </p:cNvSpPr>
          <p:nvPr/>
        </p:nvSpPr>
        <p:spPr bwMode="auto">
          <a:xfrm>
            <a:off x="8196261" y="3855692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03" name="Text Box 49"/>
          <p:cNvSpPr txBox="1">
            <a:spLocks noChangeArrowheads="1"/>
          </p:cNvSpPr>
          <p:nvPr/>
        </p:nvSpPr>
        <p:spPr bwMode="auto">
          <a:xfrm>
            <a:off x="8196261" y="4160492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8196261" y="4465292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05" name="Text Box 51"/>
          <p:cNvSpPr txBox="1">
            <a:spLocks noChangeArrowheads="1"/>
          </p:cNvSpPr>
          <p:nvPr/>
        </p:nvSpPr>
        <p:spPr bwMode="auto">
          <a:xfrm>
            <a:off x="8196261" y="4846292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106" name="Text Box 52"/>
          <p:cNvSpPr txBox="1">
            <a:spLocks noChangeArrowheads="1"/>
          </p:cNvSpPr>
          <p:nvPr/>
        </p:nvSpPr>
        <p:spPr bwMode="auto">
          <a:xfrm>
            <a:off x="8196261" y="5151092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07" name="Line 53"/>
          <p:cNvSpPr>
            <a:spLocks noChangeShapeType="1"/>
          </p:cNvSpPr>
          <p:nvPr/>
        </p:nvSpPr>
        <p:spPr bwMode="auto">
          <a:xfrm flipH="1">
            <a:off x="8043861" y="2484092"/>
            <a:ext cx="2286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8" name="Line 54"/>
          <p:cNvSpPr>
            <a:spLocks noChangeShapeType="1"/>
          </p:cNvSpPr>
          <p:nvPr/>
        </p:nvSpPr>
        <p:spPr bwMode="auto">
          <a:xfrm flipH="1">
            <a:off x="6900861" y="2712692"/>
            <a:ext cx="1524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9" name="Line 55"/>
          <p:cNvSpPr>
            <a:spLocks noChangeShapeType="1"/>
          </p:cNvSpPr>
          <p:nvPr/>
        </p:nvSpPr>
        <p:spPr bwMode="auto">
          <a:xfrm flipH="1">
            <a:off x="6900861" y="2865092"/>
            <a:ext cx="1828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0" name="Line 56"/>
          <p:cNvSpPr>
            <a:spLocks noChangeShapeType="1"/>
          </p:cNvSpPr>
          <p:nvPr/>
        </p:nvSpPr>
        <p:spPr bwMode="auto">
          <a:xfrm flipH="1">
            <a:off x="4614861" y="3017492"/>
            <a:ext cx="3886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1" name="Line 57"/>
          <p:cNvSpPr>
            <a:spLocks noChangeShapeType="1"/>
          </p:cNvSpPr>
          <p:nvPr/>
        </p:nvSpPr>
        <p:spPr bwMode="auto">
          <a:xfrm flipH="1">
            <a:off x="5757861" y="3246092"/>
            <a:ext cx="2438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2" name="Line 58"/>
          <p:cNvSpPr>
            <a:spLocks noChangeShapeType="1"/>
          </p:cNvSpPr>
          <p:nvPr/>
        </p:nvSpPr>
        <p:spPr bwMode="auto">
          <a:xfrm flipH="1">
            <a:off x="5757861" y="3474692"/>
            <a:ext cx="2438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3" name="Line 59"/>
          <p:cNvSpPr>
            <a:spLocks noChangeShapeType="1"/>
          </p:cNvSpPr>
          <p:nvPr/>
        </p:nvSpPr>
        <p:spPr bwMode="auto">
          <a:xfrm flipH="1">
            <a:off x="8043861" y="3779492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4" name="Line 60"/>
          <p:cNvSpPr>
            <a:spLocks noChangeShapeType="1"/>
          </p:cNvSpPr>
          <p:nvPr/>
        </p:nvSpPr>
        <p:spPr bwMode="auto">
          <a:xfrm flipH="1">
            <a:off x="4614861" y="4084292"/>
            <a:ext cx="3657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5" name="Line 61"/>
          <p:cNvSpPr>
            <a:spLocks noChangeShapeType="1"/>
          </p:cNvSpPr>
          <p:nvPr/>
        </p:nvSpPr>
        <p:spPr bwMode="auto">
          <a:xfrm flipH="1">
            <a:off x="6824661" y="4465292"/>
            <a:ext cx="1447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6" name="Line 62"/>
          <p:cNvSpPr>
            <a:spLocks noChangeShapeType="1"/>
          </p:cNvSpPr>
          <p:nvPr/>
        </p:nvSpPr>
        <p:spPr bwMode="auto">
          <a:xfrm flipH="1">
            <a:off x="4614861" y="4770092"/>
            <a:ext cx="3657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7" name="Line 63"/>
          <p:cNvSpPr>
            <a:spLocks noChangeShapeType="1"/>
          </p:cNvSpPr>
          <p:nvPr/>
        </p:nvSpPr>
        <p:spPr bwMode="auto">
          <a:xfrm flipH="1">
            <a:off x="8043861" y="5074892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8" name="Line 64"/>
          <p:cNvSpPr>
            <a:spLocks noChangeShapeType="1"/>
          </p:cNvSpPr>
          <p:nvPr/>
        </p:nvSpPr>
        <p:spPr bwMode="auto">
          <a:xfrm flipH="1">
            <a:off x="4691061" y="5379692"/>
            <a:ext cx="3581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9" name="Text Box 65"/>
          <p:cNvSpPr txBox="1">
            <a:spLocks noChangeArrowheads="1"/>
          </p:cNvSpPr>
          <p:nvPr/>
        </p:nvSpPr>
        <p:spPr bwMode="auto">
          <a:xfrm>
            <a:off x="1795461" y="613410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The sequence is: </a:t>
            </a:r>
            <a:r>
              <a:rPr lang="en-US" altLang="en-US" sz="2800" b="1" dirty="0" smtClean="0">
                <a:solidFill>
                  <a:srgbClr val="000000"/>
                </a:solidFill>
                <a:latin typeface="Courier New" pitchFamily="49" charset="0"/>
                <a:cs typeface="Arial" charset="0"/>
              </a:rPr>
              <a:t>5’-GAATCCGTATGT-3’</a:t>
            </a:r>
          </a:p>
        </p:txBody>
      </p:sp>
      <p:pic>
        <p:nvPicPr>
          <p:cNvPr id="120" name="Picture 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" r="40909"/>
          <a:stretch>
            <a:fillRect/>
          </a:stretch>
        </p:blipFill>
        <p:spPr bwMode="auto">
          <a:xfrm>
            <a:off x="10442313" y="890831"/>
            <a:ext cx="9906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 Box 7"/>
          <p:cNvSpPr txBox="1">
            <a:spLocks noChangeArrowheads="1"/>
          </p:cNvSpPr>
          <p:nvPr/>
        </p:nvSpPr>
        <p:spPr bwMode="auto">
          <a:xfrm>
            <a:off x="10449551" y="411513"/>
            <a:ext cx="1041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GTAC</a:t>
            </a:r>
          </a:p>
        </p:txBody>
      </p:sp>
      <p:sp>
        <p:nvSpPr>
          <p:cNvPr id="122" name="Text Box 7"/>
          <p:cNvSpPr txBox="1">
            <a:spLocks noChangeArrowheads="1"/>
          </p:cNvSpPr>
          <p:nvPr/>
        </p:nvSpPr>
        <p:spPr bwMode="auto">
          <a:xfrm>
            <a:off x="10449551" y="5866326"/>
            <a:ext cx="1041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i="1" dirty="0" smtClean="0">
                <a:solidFill>
                  <a:srgbClr val="C00000"/>
                </a:solidFill>
                <a:cs typeface="Courier New" panose="02070309020205020404" pitchFamily="49" charset="0"/>
              </a:rPr>
              <a:t>Real example!</a:t>
            </a:r>
            <a:endParaRPr lang="en-US" altLang="en-US" i="1" dirty="0">
              <a:solidFill>
                <a:srgbClr val="C00000"/>
              </a:solidFill>
              <a:cs typeface="Courier New" panose="02070309020205020404" pitchFamily="49" charset="0"/>
            </a:endParaRPr>
          </a:p>
        </p:txBody>
      </p:sp>
      <p:sp>
        <p:nvSpPr>
          <p:cNvPr id="57" name="Line 62"/>
          <p:cNvSpPr>
            <a:spLocks noChangeShapeType="1"/>
          </p:cNvSpPr>
          <p:nvPr/>
        </p:nvSpPr>
        <p:spPr bwMode="auto">
          <a:xfrm>
            <a:off x="3109952" y="5394972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63"/>
          <p:cNvSpPr>
            <a:spLocks noChangeShapeType="1"/>
          </p:cNvSpPr>
          <p:nvPr/>
        </p:nvSpPr>
        <p:spPr bwMode="auto">
          <a:xfrm>
            <a:off x="3109952" y="2575572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rot="16200000">
            <a:off x="3109952" y="2575572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65"/>
          <p:cNvSpPr>
            <a:spLocks noChangeShapeType="1"/>
          </p:cNvSpPr>
          <p:nvPr/>
        </p:nvSpPr>
        <p:spPr bwMode="auto">
          <a:xfrm flipV="1">
            <a:off x="3262352" y="2804172"/>
            <a:ext cx="0" cy="2438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Text Box 66"/>
          <p:cNvSpPr txBox="1">
            <a:spLocks noChangeArrowheads="1"/>
          </p:cNvSpPr>
          <p:nvPr/>
        </p:nvSpPr>
        <p:spPr bwMode="auto">
          <a:xfrm rot="16200000">
            <a:off x="1440698" y="3801916"/>
            <a:ext cx="251459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/>
              <a:t>decreasing size</a:t>
            </a:r>
          </a:p>
        </p:txBody>
      </p:sp>
    </p:spTree>
    <p:extLst>
      <p:ext uri="{BB962C8B-B14F-4D97-AF65-F5344CB8AC3E}">
        <p14:creationId xmlns:p14="http://schemas.microsoft.com/office/powerpoint/2010/main" val="526380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/>
      <p:bldP spid="121" grpId="0"/>
      <p:bldP spid="1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238539" y="1051710"/>
            <a:ext cx="11714922" cy="1005705"/>
          </a:xfrm>
        </p:spPr>
        <p:txBody>
          <a:bodyPr/>
          <a:lstStyle/>
          <a:p>
            <a:r>
              <a:rPr lang="en-US" dirty="0" smtClean="0"/>
              <a:t>Modern </a:t>
            </a:r>
            <a:r>
              <a:rPr lang="en-US" dirty="0" smtClean="0"/>
              <a:t>Sanger approaches </a:t>
            </a:r>
            <a:r>
              <a:rPr lang="en-US" dirty="0" smtClean="0"/>
              <a:t>use pools of terminating nucleotides labeled with fluorescent tags (no more radioactive labeling)</a:t>
            </a:r>
          </a:p>
          <a:p>
            <a:r>
              <a:rPr lang="en-US" dirty="0" smtClean="0"/>
              <a:t>Labeled fragments for all four types of terminations are produced in a single reaction, size-separated in a capillary tube, and identified electronically</a:t>
            </a:r>
          </a:p>
          <a:p>
            <a:endParaRPr lang="en-US" dirty="0" smtClean="0"/>
          </a:p>
        </p:txBody>
      </p:sp>
      <p:pic>
        <p:nvPicPr>
          <p:cNvPr id="45" name="Picture 25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t="2133" r="34444" b="52772"/>
          <a:stretch/>
        </p:blipFill>
        <p:spPr bwMode="auto">
          <a:xfrm>
            <a:off x="5913122" y="3557813"/>
            <a:ext cx="5573111" cy="15306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abmgood.com/marketing/knowledge_base/img/NGS/Next_Generation_Sequencing_NGS_Sanger_Sequencing_Illustrati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5864" r="2833" b="1526"/>
          <a:stretch/>
        </p:blipFill>
        <p:spPr bwMode="auto">
          <a:xfrm>
            <a:off x="609660" y="2996026"/>
            <a:ext cx="4571950" cy="345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043440" y="5295154"/>
            <a:ext cx="1920219" cy="0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730244" y="3636621"/>
            <a:ext cx="0" cy="1371585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553195" y="5386593"/>
            <a:ext cx="614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time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4967805" y="4228813"/>
            <a:ext cx="979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intensity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36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“Next” Generation Sequencing (NGS)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238538" y="1456996"/>
            <a:ext cx="6680413" cy="3748875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Next-generation sequencing (NGS) term coined to refer to Sanger descendants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Better to call them “high-throughput sequencing” (</a:t>
            </a:r>
            <a:r>
              <a:rPr lang="en-US" dirty="0" err="1" smtClean="0"/>
              <a:t>HTSeq</a:t>
            </a:r>
            <a:r>
              <a:rPr lang="en-US" dirty="0" smtClean="0"/>
              <a:t>) these days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Em</a:t>
            </a:r>
            <a:r>
              <a:rPr lang="en-US" dirty="0" smtClean="0"/>
              <a:t>phasis on increasing scale and decreasing cost per nucleotide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Many technologies have come and gone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We’ll focus on the extant ones</a:t>
            </a:r>
            <a:endParaRPr lang="en-US" dirty="0" smtClean="0"/>
          </a:p>
        </p:txBody>
      </p:sp>
      <p:pic>
        <p:nvPicPr>
          <p:cNvPr id="1026" name="Picture 2" descr="Image result for dna sequencing timelin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685" y="1417342"/>
            <a:ext cx="4558252" cy="382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30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Let us know if there are any pending registration issues</a:t>
            </a:r>
          </a:p>
          <a:p>
            <a:r>
              <a:rPr lang="en-US" sz="3200" dirty="0" smtClean="0"/>
              <a:t>If auditing, email to be added as a guest on the website</a:t>
            </a:r>
          </a:p>
          <a:p>
            <a:r>
              <a:rPr lang="en-US" sz="3200" dirty="0" smtClean="0"/>
              <a:t>Start on the first homework earlier not later</a:t>
            </a:r>
          </a:p>
          <a:p>
            <a:r>
              <a:rPr lang="en-US" sz="3200" dirty="0" smtClean="0"/>
              <a:t>Lab tomorrow for help with computational setup</a:t>
            </a:r>
          </a:p>
          <a:p>
            <a:pPr lvl="1"/>
            <a:r>
              <a:rPr lang="en-US" dirty="0" smtClean="0"/>
              <a:t>Thursday, 3:45-5:15, </a:t>
            </a:r>
            <a:r>
              <a:rPr lang="en-US" dirty="0"/>
              <a:t>FXB </a:t>
            </a:r>
            <a:r>
              <a:rPr lang="en-US" dirty="0" smtClean="0"/>
              <a:t>G03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Illumina</a:t>
            </a:r>
            <a:r>
              <a:rPr lang="en-US" dirty="0" smtClean="0"/>
              <a:t> sequencing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 descr="https://assets.illumina.com/content/dam/illumina-marketing/images/company/newscenter/multimedia/hiseq3000-4000-flowcell/thumbnail-hiseq3000-4000-flowc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1" r="36186"/>
          <a:stretch/>
        </p:blipFill>
        <p:spPr bwMode="auto">
          <a:xfrm>
            <a:off x="690170" y="2990758"/>
            <a:ext cx="1027689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35343" y="5525839"/>
            <a:ext cx="17373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i="1" dirty="0" err="1" smtClean="0"/>
              <a:t>Illumina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HiSeq</a:t>
            </a:r>
            <a:r>
              <a:rPr lang="en-US" altLang="en-US" i="1" dirty="0" smtClean="0"/>
              <a:t> flow cell</a:t>
            </a:r>
            <a:endParaRPr lang="en-US" altLang="en-US" i="1" dirty="0"/>
          </a:p>
        </p:txBody>
      </p:sp>
      <p:pic>
        <p:nvPicPr>
          <p:cNvPr id="2052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0" y="2697488"/>
            <a:ext cx="4571950" cy="34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8039192" y="5638177"/>
            <a:ext cx="2651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i="1" dirty="0" smtClean="0"/>
              <a:t>Bridge Amplification</a:t>
            </a:r>
            <a:endParaRPr lang="en-US" altLang="en-US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255562" y="2606049"/>
            <a:ext cx="4297633" cy="1558039"/>
            <a:chOff x="2255562" y="2606049"/>
            <a:chExt cx="4297633" cy="1558039"/>
          </a:xfrm>
        </p:grpSpPr>
        <p:sp>
          <p:nvSpPr>
            <p:cNvPr id="6" name="Parallelogram 5"/>
            <p:cNvSpPr/>
            <p:nvPr/>
          </p:nvSpPr>
          <p:spPr>
            <a:xfrm>
              <a:off x="2529879" y="3115028"/>
              <a:ext cx="3748999" cy="639264"/>
            </a:xfrm>
            <a:prstGeom prst="parallelogram">
              <a:avLst>
                <a:gd name="adj" fmla="val 93831"/>
              </a:avLst>
            </a:prstGeom>
            <a:gradFill flip="none" rotWithShape="1">
              <a:gsLst>
                <a:gs pos="0">
                  <a:schemeClr val="bg1">
                    <a:lumMod val="50000"/>
                    <a:tint val="66000"/>
                    <a:satMod val="160000"/>
                  </a:schemeClr>
                </a:gs>
                <a:gs pos="50000">
                  <a:schemeClr val="bg1">
                    <a:lumMod val="50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3352830" y="2788927"/>
              <a:ext cx="0" cy="651056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358659" y="2606049"/>
              <a:ext cx="0" cy="651056"/>
            </a:xfrm>
            <a:prstGeom prst="line">
              <a:avLst/>
            </a:prstGeom>
            <a:ln w="38100" cap="rnd">
              <a:solidFill>
                <a:srgbClr val="00B05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364488" y="2788927"/>
              <a:ext cx="0" cy="651056"/>
            </a:xfrm>
            <a:prstGeom prst="line">
              <a:avLst/>
            </a:prstGeom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 Box 12"/>
            <p:cNvSpPr txBox="1">
              <a:spLocks noChangeArrowheads="1"/>
            </p:cNvSpPr>
            <p:nvPr/>
          </p:nvSpPr>
          <p:spPr bwMode="auto">
            <a:xfrm>
              <a:off x="2255562" y="3794756"/>
              <a:ext cx="429763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 dirty="0" smtClean="0"/>
                <a:t>DNA fragments anchor to flow cell surface</a:t>
              </a:r>
              <a:endParaRPr lang="en-US" altLang="en-US" i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55562" y="4251103"/>
            <a:ext cx="4297633" cy="2195384"/>
            <a:chOff x="2255562" y="4251103"/>
            <a:chExt cx="4297633" cy="2195384"/>
          </a:xfrm>
        </p:grpSpPr>
        <p:sp>
          <p:nvSpPr>
            <p:cNvPr id="20" name="Parallelogram 19"/>
            <p:cNvSpPr/>
            <p:nvPr/>
          </p:nvSpPr>
          <p:spPr>
            <a:xfrm>
              <a:off x="2529880" y="4768178"/>
              <a:ext cx="3748999" cy="639264"/>
            </a:xfrm>
            <a:prstGeom prst="parallelogram">
              <a:avLst>
                <a:gd name="adj" fmla="val 93831"/>
              </a:avLst>
            </a:prstGeom>
            <a:gradFill flip="none" rotWithShape="1">
              <a:gsLst>
                <a:gs pos="0">
                  <a:schemeClr val="bg1">
                    <a:lumMod val="50000"/>
                    <a:tint val="66000"/>
                    <a:satMod val="160000"/>
                  </a:schemeClr>
                </a:gs>
                <a:gs pos="50000">
                  <a:schemeClr val="bg1">
                    <a:lumMod val="50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172709" y="5036831"/>
              <a:ext cx="553969" cy="228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251036" y="4899268"/>
              <a:ext cx="553969" cy="228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184367" y="4990707"/>
              <a:ext cx="553969" cy="228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3352831" y="4442077"/>
              <a:ext cx="0" cy="651056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557441" y="4334383"/>
              <a:ext cx="0" cy="651056"/>
            </a:xfrm>
            <a:prstGeom prst="line">
              <a:avLst/>
            </a:prstGeom>
            <a:ln w="38100" cap="rnd">
              <a:solidFill>
                <a:srgbClr val="00B05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364489" y="4442077"/>
              <a:ext cx="0" cy="651056"/>
            </a:xfrm>
            <a:prstGeom prst="line">
              <a:avLst/>
            </a:prstGeom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449693" y="4436754"/>
              <a:ext cx="0" cy="651056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403809" y="4554897"/>
              <a:ext cx="0" cy="651056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535708" y="4506345"/>
              <a:ext cx="0" cy="651056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425822" y="4256304"/>
              <a:ext cx="0" cy="651056"/>
            </a:xfrm>
            <a:prstGeom prst="line">
              <a:avLst/>
            </a:prstGeom>
            <a:ln w="38100" cap="rnd">
              <a:solidFill>
                <a:srgbClr val="00B05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479518" y="4406814"/>
              <a:ext cx="0" cy="651056"/>
            </a:xfrm>
            <a:prstGeom prst="line">
              <a:avLst/>
            </a:prstGeom>
            <a:ln w="38100" cap="rnd">
              <a:solidFill>
                <a:srgbClr val="00B05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632976" y="4251103"/>
              <a:ext cx="0" cy="651056"/>
            </a:xfrm>
            <a:prstGeom prst="line">
              <a:avLst/>
            </a:prstGeom>
            <a:ln w="38100" cap="rnd">
              <a:solidFill>
                <a:srgbClr val="00B05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496387" y="4435944"/>
              <a:ext cx="0" cy="651056"/>
            </a:xfrm>
            <a:prstGeom prst="line">
              <a:avLst/>
            </a:prstGeom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595918" y="4482069"/>
              <a:ext cx="0" cy="651056"/>
            </a:xfrm>
            <a:prstGeom prst="line">
              <a:avLst/>
            </a:prstGeom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415467" y="4482533"/>
              <a:ext cx="0" cy="651056"/>
            </a:xfrm>
            <a:prstGeom prst="line">
              <a:avLst/>
            </a:prstGeom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2255562" y="5523157"/>
              <a:ext cx="4297633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 dirty="0" smtClean="0"/>
                <a:t>Fragments are locally replicated through bridge amplification, yielding clusters (“polonies”) of the same sequence</a:t>
              </a:r>
              <a:endParaRPr lang="en-US" altLang="en-US" i="1" dirty="0"/>
            </a:p>
          </p:txBody>
        </p:sp>
      </p:grp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238539" y="1051710"/>
            <a:ext cx="11714922" cy="1005705"/>
          </a:xfrm>
        </p:spPr>
        <p:txBody>
          <a:bodyPr/>
          <a:lstStyle/>
          <a:p>
            <a:r>
              <a:rPr lang="en-US" dirty="0" err="1" smtClean="0"/>
              <a:t>Illumina</a:t>
            </a:r>
            <a:r>
              <a:rPr lang="en-US" dirty="0" smtClean="0"/>
              <a:t> is the reigning monarch of high-throughput sequencing</a:t>
            </a:r>
          </a:p>
          <a:p>
            <a:pPr lvl="1"/>
            <a:r>
              <a:rPr lang="en-US" dirty="0" smtClean="0"/>
              <a:t>Several platforms (instruments): </a:t>
            </a:r>
            <a:r>
              <a:rPr lang="en-US" dirty="0" err="1" smtClean="0"/>
              <a:t>MiSeq</a:t>
            </a:r>
            <a:r>
              <a:rPr lang="en-US" dirty="0" smtClean="0"/>
              <a:t>, </a:t>
            </a:r>
            <a:r>
              <a:rPr lang="en-US" dirty="0" err="1" smtClean="0"/>
              <a:t>HiSeq</a:t>
            </a:r>
            <a:r>
              <a:rPr lang="en-US" dirty="0" smtClean="0"/>
              <a:t>, </a:t>
            </a:r>
            <a:r>
              <a:rPr lang="en-US" dirty="0" err="1" smtClean="0"/>
              <a:t>NextSeq</a:t>
            </a:r>
            <a:r>
              <a:rPr lang="en-US" dirty="0" smtClean="0"/>
              <a:t>, </a:t>
            </a:r>
            <a:r>
              <a:rPr lang="en-US" dirty="0" err="1" smtClean="0"/>
              <a:t>NovaSeq</a:t>
            </a:r>
            <a:endParaRPr lang="en-US" dirty="0" smtClean="0"/>
          </a:p>
          <a:p>
            <a:r>
              <a:rPr lang="en-US" dirty="0" smtClean="0"/>
              <a:t>Like Sanger sequencing, based on sequencing by synthesis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343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sp>
        <p:nvSpPr>
          <p:cNvPr id="34" name="Parallelogram 33"/>
          <p:cNvSpPr/>
          <p:nvPr/>
        </p:nvSpPr>
        <p:spPr>
          <a:xfrm>
            <a:off x="426782" y="3155492"/>
            <a:ext cx="3383243" cy="639264"/>
          </a:xfrm>
          <a:prstGeom prst="parallelogram">
            <a:avLst>
              <a:gd name="adj" fmla="val 93831"/>
            </a:avLst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64235" y="3323271"/>
            <a:ext cx="2308336" cy="3037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341172" y="193342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118404" y="193206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895635" y="1922004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ctagon 16"/>
          <p:cNvSpPr/>
          <p:nvPr/>
        </p:nvSpPr>
        <p:spPr>
          <a:xfrm>
            <a:off x="701099" y="2862485"/>
            <a:ext cx="365756" cy="365756"/>
          </a:xfrm>
          <a:prstGeom prst="oct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7" name="Octagon 56"/>
          <p:cNvSpPr/>
          <p:nvPr/>
        </p:nvSpPr>
        <p:spPr>
          <a:xfrm>
            <a:off x="950798" y="1465746"/>
            <a:ext cx="365756" cy="365756"/>
          </a:xfrm>
          <a:prstGeom prst="oc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58" name="Octagon 57"/>
          <p:cNvSpPr/>
          <p:nvPr/>
        </p:nvSpPr>
        <p:spPr>
          <a:xfrm>
            <a:off x="2987075" y="1379584"/>
            <a:ext cx="365756" cy="365756"/>
          </a:xfrm>
          <a:prstGeom prst="oct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59" name="Octagon 58"/>
          <p:cNvSpPr/>
          <p:nvPr/>
        </p:nvSpPr>
        <p:spPr>
          <a:xfrm>
            <a:off x="1991735" y="1282868"/>
            <a:ext cx="365756" cy="365756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1461204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247471" y="1968142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021870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ctagon 64"/>
          <p:cNvSpPr/>
          <p:nvPr/>
        </p:nvSpPr>
        <p:spPr>
          <a:xfrm>
            <a:off x="1524051" y="2496729"/>
            <a:ext cx="365756" cy="365756"/>
          </a:xfrm>
          <a:prstGeom prst="oc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66" name="Octagon 65"/>
          <p:cNvSpPr/>
          <p:nvPr/>
        </p:nvSpPr>
        <p:spPr>
          <a:xfrm>
            <a:off x="670676" y="2104493"/>
            <a:ext cx="365756" cy="365756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7" name="Octagon 66"/>
          <p:cNvSpPr/>
          <p:nvPr/>
        </p:nvSpPr>
        <p:spPr>
          <a:xfrm>
            <a:off x="3306072" y="2619677"/>
            <a:ext cx="365756" cy="365756"/>
          </a:xfrm>
          <a:prstGeom prst="oct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68" name="Text Box 12"/>
          <p:cNvSpPr txBox="1">
            <a:spLocks noChangeArrowheads="1"/>
          </p:cNvSpPr>
          <p:nvPr/>
        </p:nvSpPr>
        <p:spPr bwMode="auto">
          <a:xfrm>
            <a:off x="238539" y="3965895"/>
            <a:ext cx="372667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 smtClean="0"/>
              <a:t>Sequencing occurs simultaneously for all clusters (one pictured)</a:t>
            </a:r>
            <a:endParaRPr lang="en-US" altLang="en-US" i="1" dirty="0"/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 smtClean="0"/>
              <a:t>DNA synthesis allowed to occur one-nucleotide-at-a-time…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 smtClean="0"/>
              <a:t>…using </a:t>
            </a:r>
            <a:r>
              <a:rPr lang="en-US" altLang="en-US" b="1" i="1" u="sng" dirty="0" smtClean="0"/>
              <a:t>reversible</a:t>
            </a:r>
            <a:r>
              <a:rPr lang="en-US" altLang="en-US" i="1" dirty="0" smtClean="0"/>
              <a:t>, fluorescent chain terminating nucleotides</a:t>
            </a:r>
            <a:endParaRPr lang="en-US" altLang="en-US" i="1" dirty="0"/>
          </a:p>
        </p:txBody>
      </p:sp>
      <p:sp>
        <p:nvSpPr>
          <p:cNvPr id="69" name="Parallelogram 68"/>
          <p:cNvSpPr/>
          <p:nvPr/>
        </p:nvSpPr>
        <p:spPr>
          <a:xfrm>
            <a:off x="4175781" y="3155492"/>
            <a:ext cx="3383243" cy="639264"/>
          </a:xfrm>
          <a:prstGeom prst="parallelogram">
            <a:avLst>
              <a:gd name="adj" fmla="val 93831"/>
            </a:avLst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713234" y="3323271"/>
            <a:ext cx="2308336" cy="3037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5090171" y="193342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5867403" y="193206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6644634" y="1922004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ctagon 73"/>
          <p:cNvSpPr/>
          <p:nvPr/>
        </p:nvSpPr>
        <p:spPr>
          <a:xfrm>
            <a:off x="5027325" y="2455741"/>
            <a:ext cx="365756" cy="365756"/>
          </a:xfrm>
          <a:prstGeom prst="oct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5210203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996470" y="1968142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770869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ctagon 82"/>
          <p:cNvSpPr/>
          <p:nvPr/>
        </p:nvSpPr>
        <p:spPr>
          <a:xfrm>
            <a:off x="5813592" y="2470249"/>
            <a:ext cx="365756" cy="365756"/>
          </a:xfrm>
          <a:prstGeom prst="oct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84" name="Octagon 83"/>
          <p:cNvSpPr/>
          <p:nvPr/>
        </p:nvSpPr>
        <p:spPr>
          <a:xfrm>
            <a:off x="6587991" y="2455741"/>
            <a:ext cx="365756" cy="365756"/>
          </a:xfrm>
          <a:prstGeom prst="oct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85" name="Text Box 12"/>
          <p:cNvSpPr txBox="1">
            <a:spLocks noChangeArrowheads="1"/>
          </p:cNvSpPr>
          <p:nvPr/>
        </p:nvSpPr>
        <p:spPr bwMode="auto">
          <a:xfrm>
            <a:off x="3992903" y="3960649"/>
            <a:ext cx="3726679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 smtClean="0"/>
              <a:t>All fragments are extended by the same nucleotide (here “T”)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 smtClean="0"/>
              <a:t>A photometer reads out a fluorescent signal from this cluster indicating that an “T” has been attached</a:t>
            </a:r>
            <a:endParaRPr lang="en-US" altLang="en-US" i="1" dirty="0"/>
          </a:p>
        </p:txBody>
      </p:sp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53" y="1230912"/>
            <a:ext cx="2959881" cy="24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 Box 12"/>
          <p:cNvSpPr txBox="1">
            <a:spLocks noChangeArrowheads="1"/>
          </p:cNvSpPr>
          <p:nvPr/>
        </p:nvSpPr>
        <p:spPr bwMode="auto">
          <a:xfrm>
            <a:off x="8129978" y="3977634"/>
            <a:ext cx="372667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 smtClean="0"/>
              <a:t>Zooming out, the cluster appears as a green glowing dot.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 smtClean="0"/>
              <a:t>Each cluster’s color indicates the current added nucleotide.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 smtClean="0"/>
              <a:t>Image software tracks the developing sequence for 10s of millions of clusters</a:t>
            </a:r>
            <a:endParaRPr lang="en-US" altLang="en-US" i="1" dirty="0"/>
          </a:p>
        </p:txBody>
      </p:sp>
      <p:sp>
        <p:nvSpPr>
          <p:cNvPr id="88" name="Octagon 87"/>
          <p:cNvSpPr/>
          <p:nvPr/>
        </p:nvSpPr>
        <p:spPr>
          <a:xfrm>
            <a:off x="2357491" y="2510607"/>
            <a:ext cx="365756" cy="365756"/>
          </a:xfrm>
          <a:prstGeom prst="oct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6935135" y="1691659"/>
            <a:ext cx="2188691" cy="71040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7427125" y="2522092"/>
            <a:ext cx="1742676" cy="107251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Oval 2050"/>
          <p:cNvSpPr/>
          <p:nvPr/>
        </p:nvSpPr>
        <p:spPr>
          <a:xfrm>
            <a:off x="9121116" y="2356241"/>
            <a:ext cx="198220" cy="19822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43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4" grpId="0" animBg="1"/>
      <p:bldP spid="83" grpId="0" animBg="1"/>
      <p:bldP spid="84" grpId="0" animBg="1"/>
      <p:bldP spid="85" grpId="0"/>
      <p:bldP spid="87" grpId="0"/>
      <p:bldP spid="20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53" y="1230912"/>
            <a:ext cx="2959881" cy="24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t="83739" r="86829" b="8131"/>
          <a:stretch/>
        </p:blipFill>
        <p:spPr bwMode="auto">
          <a:xfrm>
            <a:off x="9128911" y="2352926"/>
            <a:ext cx="194920" cy="20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sp>
        <p:nvSpPr>
          <p:cNvPr id="34" name="Parallelogram 33"/>
          <p:cNvSpPr/>
          <p:nvPr/>
        </p:nvSpPr>
        <p:spPr>
          <a:xfrm>
            <a:off x="426782" y="3155492"/>
            <a:ext cx="3383243" cy="639264"/>
          </a:xfrm>
          <a:prstGeom prst="parallelogram">
            <a:avLst>
              <a:gd name="adj" fmla="val 93831"/>
            </a:avLst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64235" y="3323271"/>
            <a:ext cx="2308336" cy="3037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341172" y="193342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118404" y="193206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895635" y="1922004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461204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247471" y="1968142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021870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12"/>
          <p:cNvSpPr txBox="1">
            <a:spLocks noChangeArrowheads="1"/>
          </p:cNvSpPr>
          <p:nvPr/>
        </p:nvSpPr>
        <p:spPr bwMode="auto">
          <a:xfrm>
            <a:off x="238539" y="3965895"/>
            <a:ext cx="372667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 smtClean="0"/>
              <a:t>A chemical transformation then removes the chain-terminating property of the leading nucleotides…</a:t>
            </a:r>
            <a:endParaRPr lang="en-US" altLang="en-US" i="1" dirty="0"/>
          </a:p>
        </p:txBody>
      </p:sp>
      <p:sp>
        <p:nvSpPr>
          <p:cNvPr id="69" name="Parallelogram 68"/>
          <p:cNvSpPr/>
          <p:nvPr/>
        </p:nvSpPr>
        <p:spPr>
          <a:xfrm>
            <a:off x="4175781" y="3155492"/>
            <a:ext cx="3383243" cy="639264"/>
          </a:xfrm>
          <a:prstGeom prst="parallelogram">
            <a:avLst>
              <a:gd name="adj" fmla="val 93831"/>
            </a:avLst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713234" y="3323271"/>
            <a:ext cx="2308336" cy="3037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5090171" y="193342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5867403" y="193206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6644634" y="1922004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rapezoid 73"/>
          <p:cNvSpPr/>
          <p:nvPr/>
        </p:nvSpPr>
        <p:spPr>
          <a:xfrm>
            <a:off x="5027325" y="2455741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5210203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996470" y="1968142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770869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rapezoid 82"/>
          <p:cNvSpPr/>
          <p:nvPr/>
        </p:nvSpPr>
        <p:spPr>
          <a:xfrm>
            <a:off x="5813592" y="2470249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84" name="Trapezoid 83"/>
          <p:cNvSpPr/>
          <p:nvPr/>
        </p:nvSpPr>
        <p:spPr>
          <a:xfrm>
            <a:off x="6587991" y="2455741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85" name="Text Box 12"/>
          <p:cNvSpPr txBox="1">
            <a:spLocks noChangeArrowheads="1"/>
          </p:cNvSpPr>
          <p:nvPr/>
        </p:nvSpPr>
        <p:spPr bwMode="auto">
          <a:xfrm>
            <a:off x="3992903" y="3960649"/>
            <a:ext cx="3726679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 smtClean="0"/>
              <a:t>And the process repeats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 smtClean="0"/>
              <a:t>This time, a “G” nucleotide is added to each fragment in the cluster of fragments</a:t>
            </a:r>
            <a:endParaRPr lang="en-US" altLang="en-US" i="1" dirty="0"/>
          </a:p>
        </p:txBody>
      </p:sp>
      <p:sp>
        <p:nvSpPr>
          <p:cNvPr id="87" name="Text Box 12"/>
          <p:cNvSpPr txBox="1">
            <a:spLocks noChangeArrowheads="1"/>
          </p:cNvSpPr>
          <p:nvPr/>
        </p:nvSpPr>
        <p:spPr bwMode="auto">
          <a:xfrm>
            <a:off x="8129978" y="3977634"/>
            <a:ext cx="3726679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 smtClean="0"/>
              <a:t>Our cluster glows yellow in this extension, indicating the addition of a “G” nucleotide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 smtClean="0"/>
              <a:t>And so on and so forth…</a:t>
            </a:r>
            <a:endParaRPr lang="en-US" altLang="en-US" i="1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6935135" y="1691659"/>
            <a:ext cx="2188691" cy="71040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7427125" y="2522092"/>
            <a:ext cx="1742676" cy="107251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Oval 2050"/>
          <p:cNvSpPr/>
          <p:nvPr/>
        </p:nvSpPr>
        <p:spPr>
          <a:xfrm>
            <a:off x="9121116" y="2356241"/>
            <a:ext cx="198220" cy="19822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38"/>
          <p:cNvSpPr/>
          <p:nvPr/>
        </p:nvSpPr>
        <p:spPr>
          <a:xfrm>
            <a:off x="1286417" y="2471723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41" name="Trapezoid 40"/>
          <p:cNvSpPr/>
          <p:nvPr/>
        </p:nvSpPr>
        <p:spPr>
          <a:xfrm>
            <a:off x="2072684" y="2486231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42" name="Trapezoid 41"/>
          <p:cNvSpPr/>
          <p:nvPr/>
        </p:nvSpPr>
        <p:spPr>
          <a:xfrm>
            <a:off x="2847083" y="2471723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43" name="Octagon 42"/>
          <p:cNvSpPr/>
          <p:nvPr/>
        </p:nvSpPr>
        <p:spPr>
          <a:xfrm>
            <a:off x="1798367" y="1218318"/>
            <a:ext cx="365756" cy="365756"/>
          </a:xfrm>
          <a:prstGeom prst="oct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44" name="Trapezoid 43"/>
          <p:cNvSpPr/>
          <p:nvPr/>
        </p:nvSpPr>
        <p:spPr>
          <a:xfrm>
            <a:off x="2347001" y="1218318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792538" y="1078030"/>
            <a:ext cx="9197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i="1" dirty="0" smtClean="0"/>
              <a:t>Can’t extend</a:t>
            </a:r>
            <a:endParaRPr lang="en-US" altLang="en-US" i="1" dirty="0"/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2798831" y="1067770"/>
            <a:ext cx="9197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 u="sng" dirty="0" smtClean="0"/>
              <a:t>Can</a:t>
            </a:r>
            <a:r>
              <a:rPr lang="en-US" altLang="en-US" i="1" dirty="0" smtClean="0"/>
              <a:t> extend</a:t>
            </a:r>
            <a:endParaRPr lang="en-US" altLang="en-US" i="1" dirty="0"/>
          </a:p>
        </p:txBody>
      </p:sp>
      <p:sp>
        <p:nvSpPr>
          <p:cNvPr id="47" name="Octagon 46"/>
          <p:cNvSpPr/>
          <p:nvPr/>
        </p:nvSpPr>
        <p:spPr>
          <a:xfrm>
            <a:off x="5031100" y="2788927"/>
            <a:ext cx="365756" cy="365756"/>
          </a:xfrm>
          <a:prstGeom prst="oc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49" name="Octagon 48"/>
          <p:cNvSpPr/>
          <p:nvPr/>
        </p:nvSpPr>
        <p:spPr>
          <a:xfrm>
            <a:off x="5817367" y="2803435"/>
            <a:ext cx="365756" cy="365756"/>
          </a:xfrm>
          <a:prstGeom prst="oc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50" name="Octagon 49"/>
          <p:cNvSpPr/>
          <p:nvPr/>
        </p:nvSpPr>
        <p:spPr>
          <a:xfrm>
            <a:off x="6591766" y="2788927"/>
            <a:ext cx="365756" cy="365756"/>
          </a:xfrm>
          <a:prstGeom prst="oc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76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4" grpId="0" animBg="1"/>
      <p:bldP spid="83" grpId="0" animBg="1"/>
      <p:bldP spid="84" grpId="0" animBg="1"/>
      <p:bldP spid="85" grpId="0"/>
      <p:bldP spid="87" grpId="0"/>
      <p:bldP spid="2051" grpId="0" animBg="1"/>
      <p:bldP spid="47" grpId="0" animBg="1"/>
      <p:bldP spid="49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pic>
        <p:nvPicPr>
          <p:cNvPr id="7170" name="Picture 2" descr="E:\ZanyClutteredEstuarinecrocodile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721" y="1417342"/>
            <a:ext cx="7406559" cy="42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00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Illumina</a:t>
            </a:r>
            <a:r>
              <a:rPr lang="en-US" dirty="0" smtClean="0"/>
              <a:t> sequencing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238539" y="1051710"/>
            <a:ext cx="11714922" cy="1005705"/>
          </a:xfrm>
        </p:spPr>
        <p:txBody>
          <a:bodyPr/>
          <a:lstStyle/>
          <a:p>
            <a:r>
              <a:rPr lang="en-US" dirty="0" smtClean="0"/>
              <a:t>This process sequences 100-200 </a:t>
            </a:r>
            <a:r>
              <a:rPr lang="en-US" dirty="0" err="1" smtClean="0"/>
              <a:t>nts</a:t>
            </a:r>
            <a:r>
              <a:rPr lang="en-US" dirty="0" smtClean="0"/>
              <a:t> from 3’ </a:t>
            </a:r>
            <a:r>
              <a:rPr lang="en-US" dirty="0" smtClean="0"/>
              <a:t>end </a:t>
            </a:r>
            <a:r>
              <a:rPr lang="en-US" dirty="0" smtClean="0"/>
              <a:t>of one DNA fragment strand</a:t>
            </a:r>
          </a:p>
          <a:p>
            <a:r>
              <a:rPr lang="en-US" dirty="0" smtClean="0"/>
              <a:t>The entire process (bridge amplification and sequencing) is then repeated for the </a:t>
            </a:r>
            <a:r>
              <a:rPr lang="en-US" i="1" dirty="0" smtClean="0"/>
              <a:t>other strand </a:t>
            </a:r>
            <a:r>
              <a:rPr lang="en-US" dirty="0" smtClean="0"/>
              <a:t>of the fragment in each cluster</a:t>
            </a:r>
          </a:p>
          <a:p>
            <a:r>
              <a:rPr lang="en-US" dirty="0" smtClean="0"/>
              <a:t>This produces </a:t>
            </a:r>
            <a:r>
              <a:rPr lang="en-US" u="sng" dirty="0" smtClean="0"/>
              <a:t>pairs</a:t>
            </a:r>
            <a:r>
              <a:rPr lang="en-US" dirty="0" smtClean="0"/>
              <a:t> of reads for each fragment</a:t>
            </a:r>
          </a:p>
        </p:txBody>
      </p:sp>
      <p:sp>
        <p:nvSpPr>
          <p:cNvPr id="6" name="Parallelogram 5"/>
          <p:cNvSpPr/>
          <p:nvPr/>
        </p:nvSpPr>
        <p:spPr>
          <a:xfrm>
            <a:off x="335343" y="4736972"/>
            <a:ext cx="2413181" cy="639264"/>
          </a:xfrm>
          <a:prstGeom prst="parallelogram">
            <a:avLst>
              <a:gd name="adj" fmla="val 93831"/>
            </a:avLst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17125" y="4911650"/>
            <a:ext cx="1428486" cy="3037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028311" y="3521799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71294" y="3520439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48343" y="3554207"/>
            <a:ext cx="0" cy="71624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00361" y="3556521"/>
            <a:ext cx="0" cy="713927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512209" y="352415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632241" y="3556558"/>
            <a:ext cx="0" cy="71624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643538" y="5532097"/>
            <a:ext cx="17373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i="1" dirty="0" smtClean="0"/>
              <a:t>First stage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702806" y="3524150"/>
            <a:ext cx="2413181" cy="2377279"/>
            <a:chOff x="2702806" y="3524150"/>
            <a:chExt cx="2413181" cy="2377279"/>
          </a:xfrm>
        </p:grpSpPr>
        <p:sp>
          <p:nvSpPr>
            <p:cNvPr id="36" name="Parallelogram 35"/>
            <p:cNvSpPr/>
            <p:nvPr/>
          </p:nvSpPr>
          <p:spPr>
            <a:xfrm>
              <a:off x="2702806" y="4724499"/>
              <a:ext cx="2413181" cy="639264"/>
            </a:xfrm>
            <a:prstGeom prst="parallelogram">
              <a:avLst>
                <a:gd name="adj" fmla="val 93831"/>
              </a:avLst>
            </a:prstGeom>
            <a:gradFill flip="none" rotWithShape="1">
              <a:gsLst>
                <a:gs pos="0">
                  <a:schemeClr val="bg1">
                    <a:lumMod val="50000"/>
                    <a:tint val="66000"/>
                    <a:satMod val="160000"/>
                  </a:schemeClr>
                </a:gs>
                <a:gs pos="50000">
                  <a:schemeClr val="bg1">
                    <a:lumMod val="50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184588" y="4899177"/>
              <a:ext cx="1428486" cy="3037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 rot="10800000" flipV="1">
              <a:off x="4459732" y="3526501"/>
              <a:ext cx="0" cy="152013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516749" y="3527861"/>
              <a:ext cx="0" cy="152013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>
              <a:off x="4339700" y="4297983"/>
              <a:ext cx="0" cy="71624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0800000">
              <a:off x="3387682" y="4297983"/>
              <a:ext cx="0" cy="713927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 flipV="1">
              <a:off x="3975834" y="3524150"/>
              <a:ext cx="0" cy="152013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0800000">
              <a:off x="3855802" y="4295632"/>
              <a:ext cx="0" cy="71624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 Box 12"/>
            <p:cNvSpPr txBox="1">
              <a:spLocks noChangeArrowheads="1"/>
            </p:cNvSpPr>
            <p:nvPr/>
          </p:nvSpPr>
          <p:spPr bwMode="auto">
            <a:xfrm>
              <a:off x="3012890" y="5532097"/>
              <a:ext cx="173734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 dirty="0" smtClean="0"/>
                <a:t>Second stage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455927" y="3365740"/>
            <a:ext cx="6400730" cy="2349235"/>
            <a:chOff x="5455927" y="3365740"/>
            <a:chExt cx="6400730" cy="2349235"/>
          </a:xfrm>
        </p:grpSpPr>
        <p:pic>
          <p:nvPicPr>
            <p:cNvPr id="61" name="Picture 2" descr="https://s0112493.pressbooks.com/wp-content/uploads/sites/39521/2015/03/comparison-dna.jpg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89" t="13909" r="55196" b="22222"/>
            <a:stretch/>
          </p:blipFill>
          <p:spPr bwMode="auto">
            <a:xfrm rot="5400000">
              <a:off x="9314351" y="2258282"/>
              <a:ext cx="512660" cy="457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7" name="Straight Connector 46"/>
            <p:cNvCxnSpPr/>
            <p:nvPr/>
          </p:nvCxnSpPr>
          <p:spPr>
            <a:xfrm flipV="1">
              <a:off x="7559024" y="4434829"/>
              <a:ext cx="4023316" cy="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7467585" y="4616170"/>
              <a:ext cx="4093464" cy="37583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559024" y="4069073"/>
              <a:ext cx="1280146" cy="0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10302194" y="4981112"/>
              <a:ext cx="1258856" cy="235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 Box 12"/>
            <p:cNvSpPr txBox="1">
              <a:spLocks noChangeArrowheads="1"/>
            </p:cNvSpPr>
            <p:nvPr/>
          </p:nvSpPr>
          <p:spPr bwMode="auto">
            <a:xfrm>
              <a:off x="5455927" y="4069073"/>
              <a:ext cx="1737341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i="1" dirty="0" smtClean="0"/>
                <a:t>Double-stranded DNA fragment</a:t>
              </a:r>
              <a:r>
                <a:rPr lang="en-US" altLang="en-US" i="1" dirty="0"/>
                <a:t/>
              </a:r>
              <a:br>
                <a:rPr lang="en-US" altLang="en-US" i="1" dirty="0"/>
              </a:br>
              <a:r>
                <a:rPr lang="en-US" altLang="en-US" i="1" dirty="0" smtClean="0"/>
                <a:t>(300 </a:t>
              </a:r>
              <a:r>
                <a:rPr lang="en-US" altLang="en-US" i="1" dirty="0" err="1" smtClean="0"/>
                <a:t>nts</a:t>
              </a:r>
              <a:r>
                <a:rPr lang="en-US" altLang="en-US" i="1" dirty="0" smtClean="0"/>
                <a:t>)</a:t>
              </a:r>
              <a:endParaRPr lang="en-US" altLang="en-US" i="1" dirty="0" smtClean="0"/>
            </a:p>
          </p:txBody>
        </p:sp>
        <p:sp>
          <p:nvSpPr>
            <p:cNvPr id="59" name="Text Box 12"/>
            <p:cNvSpPr txBox="1">
              <a:spLocks noChangeArrowheads="1"/>
            </p:cNvSpPr>
            <p:nvPr/>
          </p:nvSpPr>
          <p:spPr bwMode="auto">
            <a:xfrm>
              <a:off x="7284707" y="3365740"/>
              <a:ext cx="173734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 dirty="0" smtClean="0"/>
                <a:t>First Read</a:t>
              </a:r>
              <a:r>
                <a:rPr lang="en-US" altLang="en-US" i="1" dirty="0"/>
                <a:t/>
              </a:r>
              <a:br>
                <a:rPr lang="en-US" altLang="en-US" i="1" dirty="0"/>
              </a:br>
              <a:r>
                <a:rPr lang="en-US" altLang="en-US" i="1" dirty="0" smtClean="0"/>
                <a:t>(100 </a:t>
              </a:r>
              <a:r>
                <a:rPr lang="en-US" altLang="en-US" i="1" dirty="0" err="1" smtClean="0"/>
                <a:t>nts</a:t>
              </a:r>
              <a:r>
                <a:rPr lang="en-US" altLang="en-US" i="1" dirty="0" smtClean="0"/>
                <a:t>)</a:t>
              </a:r>
            </a:p>
          </p:txBody>
        </p:sp>
        <p:sp>
          <p:nvSpPr>
            <p:cNvPr id="60" name="Text Box 12"/>
            <p:cNvSpPr txBox="1">
              <a:spLocks noChangeArrowheads="1"/>
            </p:cNvSpPr>
            <p:nvPr/>
          </p:nvSpPr>
          <p:spPr bwMode="auto">
            <a:xfrm>
              <a:off x="10119316" y="5068644"/>
              <a:ext cx="173734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 dirty="0" smtClean="0"/>
                <a:t>Second Read</a:t>
              </a:r>
              <a:r>
                <a:rPr lang="en-US" altLang="en-US" i="1" dirty="0"/>
                <a:t/>
              </a:r>
              <a:br>
                <a:rPr lang="en-US" altLang="en-US" i="1" dirty="0"/>
              </a:br>
              <a:r>
                <a:rPr lang="en-US" altLang="en-US" i="1" dirty="0" smtClean="0"/>
                <a:t>(100 </a:t>
              </a:r>
              <a:r>
                <a:rPr lang="en-US" altLang="en-US" i="1" dirty="0" err="1" smtClean="0"/>
                <a:t>nts</a:t>
              </a:r>
              <a:r>
                <a:rPr lang="en-US" altLang="en-US" i="1" dirty="0" smtClean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967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Long-read sequencing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238539" y="1051710"/>
            <a:ext cx="11714922" cy="1005705"/>
          </a:xfrm>
        </p:spPr>
        <p:txBody>
          <a:bodyPr/>
          <a:lstStyle/>
          <a:p>
            <a:r>
              <a:rPr lang="en-US" dirty="0" smtClean="0"/>
              <a:t>Pacific Biosciences (</a:t>
            </a:r>
            <a:r>
              <a:rPr lang="en-US" dirty="0" err="1" smtClean="0"/>
              <a:t>PacBio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Single Molecule Real Time (SMRT) </a:t>
            </a:r>
            <a:r>
              <a:rPr lang="en-US" dirty="0" smtClean="0"/>
              <a:t>sequencing</a:t>
            </a:r>
          </a:p>
          <a:p>
            <a:pPr lvl="1"/>
            <a:r>
              <a:rPr lang="en-US" dirty="0" smtClean="0"/>
              <a:t>Also sequencing by synthesis, but removes amplification/stepwise approach</a:t>
            </a:r>
          </a:p>
          <a:p>
            <a:pPr lvl="1"/>
            <a:r>
              <a:rPr lang="en-US" dirty="0" smtClean="0"/>
              <a:t>Purchased by </a:t>
            </a:r>
            <a:r>
              <a:rPr lang="en-US" dirty="0" err="1" smtClean="0"/>
              <a:t>Illumina</a:t>
            </a:r>
            <a:r>
              <a:rPr lang="en-US" dirty="0" smtClean="0"/>
              <a:t> in 2018 for $1.2 Billion</a:t>
            </a:r>
          </a:p>
          <a:p>
            <a:r>
              <a:rPr lang="en-US" dirty="0" smtClean="0"/>
              <a:t>Oxford </a:t>
            </a:r>
            <a:r>
              <a:rPr lang="en-US" dirty="0" err="1" smtClean="0"/>
              <a:t>Nanopore</a:t>
            </a:r>
            <a:endParaRPr lang="en-US" dirty="0" smtClean="0"/>
          </a:p>
          <a:p>
            <a:pPr lvl="1"/>
            <a:r>
              <a:rPr lang="en-US" dirty="0" smtClean="0"/>
              <a:t>Sequence read as strand passes through tiny pore</a:t>
            </a:r>
          </a:p>
          <a:p>
            <a:pPr lvl="1"/>
            <a:r>
              <a:rPr lang="en-US" dirty="0" smtClean="0"/>
              <a:t>NOT sequencing by synthesis</a:t>
            </a:r>
            <a:endParaRPr lang="en-US" dirty="0" smtClean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56" y="4181943"/>
            <a:ext cx="7243682" cy="217310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536" y="2926049"/>
            <a:ext cx="3239668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68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High-throughput </a:t>
            </a:r>
            <a:r>
              <a:rPr lang="en-US" dirty="0" smtClean="0"/>
              <a:t>sequencing stats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615178"/>
              </p:ext>
            </p:extLst>
          </p:nvPr>
        </p:nvGraphicFramePr>
        <p:xfrm>
          <a:off x="238125" y="1082675"/>
          <a:ext cx="1171575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Read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*</a:t>
                      </a:r>
                      <a:r>
                        <a:rPr lang="en-US" sz="2400" dirty="0" err="1" smtClean="0"/>
                        <a:t>Gnt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/>
                        <a:t>/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Time /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/</a:t>
                      </a:r>
                      <a:r>
                        <a:rPr lang="en-US" sz="2400" baseline="0" dirty="0"/>
                        <a:t>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Error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Sanger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0.001%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 </a:t>
                      </a:r>
                      <a:r>
                        <a:rPr lang="en-US" sz="2200" b="1" dirty="0" err="1"/>
                        <a:t>HiSeq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$10k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 </a:t>
                      </a:r>
                      <a:r>
                        <a:rPr lang="en-US" sz="2200" b="1" dirty="0" err="1"/>
                        <a:t>MiSeq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150-300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 Next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100-150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$5-10k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 Nova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200-5,000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1-2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 smtClean="0"/>
                        <a:t>PacBio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10,000-50,000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0.5-1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0.1-1%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Nanopore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1,000-10,000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1-2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$0.5-1k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1-10%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8539" y="4800585"/>
            <a:ext cx="11714922" cy="1554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These days, DNA sequencing is “free” compared to other research costs</a:t>
            </a:r>
          </a:p>
          <a:p>
            <a:r>
              <a:rPr lang="en-US" dirty="0" smtClean="0"/>
              <a:t>If you can solve a problem with short DNA reads, it will be easy and cheap</a:t>
            </a:r>
          </a:p>
          <a:p>
            <a:r>
              <a:rPr lang="en-US" dirty="0" smtClean="0"/>
              <a:t>Long reads still suffer from high error rates</a:t>
            </a:r>
            <a:endParaRPr lang="en-US" dirty="0" smtClean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8199097" y="120164"/>
            <a:ext cx="38404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 dirty="0" smtClean="0">
                <a:solidFill>
                  <a:srgbClr val="C00000"/>
                </a:solidFill>
              </a:rPr>
              <a:t>        *</a:t>
            </a:r>
            <a:r>
              <a:rPr lang="en-US" altLang="en-US" i="1" dirty="0" err="1" smtClean="0">
                <a:solidFill>
                  <a:srgbClr val="C00000"/>
                </a:solidFill>
              </a:rPr>
              <a:t>Gnt</a:t>
            </a:r>
            <a:r>
              <a:rPr lang="en-US" altLang="en-US" i="1" dirty="0" smtClean="0">
                <a:solidFill>
                  <a:srgbClr val="C00000"/>
                </a:solidFill>
              </a:rPr>
              <a:t> = </a:t>
            </a:r>
            <a:r>
              <a:rPr lang="en-US" altLang="en-US" i="1" dirty="0" err="1" smtClean="0">
                <a:solidFill>
                  <a:srgbClr val="C00000"/>
                </a:solidFill>
              </a:rPr>
              <a:t>Giganucleotide</a:t>
            </a:r>
            <a:r>
              <a:rPr lang="en-US" altLang="en-US" i="1" dirty="0">
                <a:solidFill>
                  <a:srgbClr val="C00000"/>
                </a:solidFill>
              </a:rPr>
              <a:t/>
            </a:r>
            <a:br>
              <a:rPr lang="en-US" altLang="en-US" i="1" dirty="0">
                <a:solidFill>
                  <a:srgbClr val="C00000"/>
                </a:solidFill>
              </a:rPr>
            </a:br>
            <a:r>
              <a:rPr lang="en-US" altLang="en-US" i="1" dirty="0" smtClean="0">
                <a:solidFill>
                  <a:srgbClr val="C00000"/>
                </a:solidFill>
              </a:rPr>
              <a:t>	= 10</a:t>
            </a:r>
            <a:r>
              <a:rPr lang="en-US" altLang="en-US" i="1" baseline="30000" dirty="0" smtClean="0">
                <a:solidFill>
                  <a:srgbClr val="C00000"/>
                </a:solidFill>
              </a:rPr>
              <a:t>9</a:t>
            </a:r>
            <a:r>
              <a:rPr lang="en-US" altLang="en-US" i="1" dirty="0" smtClean="0">
                <a:solidFill>
                  <a:srgbClr val="C00000"/>
                </a:solidFill>
              </a:rPr>
              <a:t> (1 billion) nucleotides</a:t>
            </a:r>
            <a:br>
              <a:rPr lang="en-US" altLang="en-US" i="1" dirty="0" smtClean="0">
                <a:solidFill>
                  <a:srgbClr val="C00000"/>
                </a:solidFill>
              </a:rPr>
            </a:br>
            <a:r>
              <a:rPr lang="en-US" altLang="en-US" i="1" dirty="0" smtClean="0">
                <a:solidFill>
                  <a:srgbClr val="C00000"/>
                </a:solidFill>
              </a:rPr>
              <a:t>	</a:t>
            </a:r>
            <a:r>
              <a:rPr lang="en-US" altLang="en-US" i="1" dirty="0" smtClean="0">
                <a:solidFill>
                  <a:srgbClr val="C00000"/>
                </a:solidFill>
              </a:rPr>
              <a:t>= 1/3 of human genome</a:t>
            </a:r>
            <a:endParaRPr lang="en-US" alt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042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Storing sequence data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595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FASTA files store </a:t>
            </a:r>
            <a:r>
              <a:rPr lang="en-US" sz="3600" u="sng" dirty="0" smtClean="0"/>
              <a:t>biological sequences</a:t>
            </a:r>
            <a:r>
              <a:rPr lang="en-US" sz="3600" dirty="0" smtClean="0"/>
              <a:t> (e.g. genes, genomes)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3904" y="960148"/>
            <a:ext cx="11714922" cy="568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One-line </a:t>
            </a:r>
            <a:r>
              <a:rPr lang="en-US" sz="3200" b="1" dirty="0" smtClean="0">
                <a:solidFill>
                  <a:schemeClr val="accent1"/>
                </a:solidFill>
              </a:rPr>
              <a:t>headers</a:t>
            </a:r>
            <a:r>
              <a:rPr lang="en-US" sz="3200" b="1" dirty="0" smtClean="0"/>
              <a:t> </a:t>
            </a:r>
            <a:r>
              <a:rPr lang="en-US" sz="3200" dirty="0" smtClean="0"/>
              <a:t>starting with “&gt;”, followed </a:t>
            </a:r>
            <a:r>
              <a:rPr lang="en-US" sz="3200" dirty="0" smtClean="0"/>
              <a:t>by 1</a:t>
            </a:r>
            <a:r>
              <a:rPr lang="en-US" sz="3200" dirty="0" smtClean="0"/>
              <a:t>+ lines of sequence</a:t>
            </a:r>
          </a:p>
          <a:p>
            <a:r>
              <a:rPr lang="en-US" sz="3200" dirty="0" smtClean="0"/>
              <a:t>Sequence lines are “whitespace insensitive”</a:t>
            </a:r>
          </a:p>
          <a:p>
            <a:pPr lvl="1"/>
            <a:r>
              <a:rPr lang="en-US" dirty="0" smtClean="0"/>
              <a:t>Can be in blocks, wrapped over lines, or all on one line</a:t>
            </a:r>
          </a:p>
          <a:p>
            <a:pPr lvl="1"/>
            <a:r>
              <a:rPr lang="en-US" dirty="0" smtClean="0"/>
              <a:t>One-letter codes for DNA/RNA/protein residues</a:t>
            </a:r>
          </a:p>
          <a:p>
            <a:r>
              <a:rPr lang="en-US" dirty="0" smtClean="0"/>
              <a:t>Sequences can be any length</a:t>
            </a:r>
          </a:p>
          <a:p>
            <a:pPr lvl="1"/>
            <a:r>
              <a:rPr lang="en-US" dirty="0" smtClean="0"/>
              <a:t>From reads (10s of </a:t>
            </a:r>
            <a:r>
              <a:rPr lang="en-US" dirty="0" err="1" smtClean="0"/>
              <a:t>nts</a:t>
            </a:r>
            <a:r>
              <a:rPr lang="en-US" dirty="0" smtClean="0"/>
              <a:t>), to genes (100s of </a:t>
            </a:r>
            <a:r>
              <a:rPr lang="en-US" dirty="0" err="1" smtClean="0"/>
              <a:t>nts</a:t>
            </a:r>
            <a:r>
              <a:rPr lang="en-US" dirty="0" smtClean="0"/>
              <a:t>/</a:t>
            </a:r>
            <a:r>
              <a:rPr lang="en-US" dirty="0" err="1" smtClean="0"/>
              <a:t>aas</a:t>
            </a:r>
            <a:r>
              <a:rPr lang="en-US" dirty="0" smtClean="0"/>
              <a:t>), to chromosomes (100Ks of </a:t>
            </a:r>
            <a:r>
              <a:rPr lang="en-US" dirty="0" err="1" smtClean="0"/>
              <a:t>nts</a:t>
            </a:r>
            <a:r>
              <a:rPr lang="en-US" dirty="0" smtClean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7834" y="3977634"/>
            <a:ext cx="8918677" cy="18340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&gt;sp|P04637|P53_HUMAN Cellular tumor antigen p53 OS=Homo sapiens GN=TP53 PE=1 SV=4</a:t>
            </a:r>
          </a:p>
          <a:p>
            <a:r>
              <a:rPr lang="en-US" sz="1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MEEPQSDPSVEPPLSQETFSDLWKLLPENNVLSPLPSQAMDDLMLSPDDIEQWFTEDPGP</a:t>
            </a:r>
          </a:p>
          <a:p>
            <a:r>
              <a:rPr lang="en-US" sz="1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DEAPRMPEAAPPVAPAPAAPTPAAPAPAPSWPLSSSVPSQKTYQGSYGFRLGFLHSGTAK</a:t>
            </a:r>
          </a:p>
          <a:p>
            <a:r>
              <a:rPr lang="en-US" sz="1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SVTCTYSPALNKMFCQLAKTCPVQLWVDSTPPPGTRVRAMAIYKQSQHMTEVVRRCPHHE</a:t>
            </a:r>
          </a:p>
          <a:p>
            <a:r>
              <a:rPr lang="en-US" sz="1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RCSDSDGLAPPQHLIRVEGNLRVEYLDDRNTFRHSVVVPYEPPEVGSDCTTIHYNYMCNS</a:t>
            </a:r>
          </a:p>
          <a:p>
            <a:r>
              <a:rPr lang="en-US" sz="1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SCMGGMNRRPILTIITLEDSSGNLLGRNSFEVRVCACPGRDRRTEEENLRKKGEPHHELP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PGSTKRALPNNTSSSPQPKKKPLDGEYFTLQIRGRERFEMFRELNEALELKDAQAGKEPG</a:t>
            </a:r>
            <a:endParaRPr lang="en-US" sz="1400" dirty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GSRAHSSHLKSKKGQSTSRHKKLMFKTEGPDSD</a:t>
            </a:r>
            <a:endParaRPr lang="en-US" sz="1400" dirty="0">
              <a:solidFill>
                <a:schemeClr val="accent1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48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FASTA files store </a:t>
            </a:r>
            <a:r>
              <a:rPr lang="en-US" sz="3600" u="sng" dirty="0"/>
              <a:t>biological sequences</a:t>
            </a:r>
            <a:r>
              <a:rPr lang="en-US" sz="3600" dirty="0"/>
              <a:t> (e.g. genes, genomes)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3904" y="960148"/>
            <a:ext cx="11714922" cy="568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A new header (“</a:t>
            </a:r>
            <a:r>
              <a:rPr lang="en-US" sz="3200" b="1" dirty="0">
                <a:solidFill>
                  <a:schemeClr val="accent1"/>
                </a:solidFill>
                <a:latin typeface="Consolas" panose="020B0609020204030204" pitchFamily="49" charset="0"/>
              </a:rPr>
              <a:t>&gt;</a:t>
            </a:r>
            <a:r>
              <a:rPr lang="en-US" sz="3200" dirty="0"/>
              <a:t>”) signals the start of a new </a:t>
            </a:r>
            <a:r>
              <a:rPr lang="en-US" sz="3200" dirty="0" smtClean="0"/>
              <a:t>sequence</a:t>
            </a:r>
          </a:p>
          <a:p>
            <a:pPr lvl="1"/>
            <a:r>
              <a:rPr lang="en-US" dirty="0" smtClean="0"/>
              <a:t>No limit to the number of headers/sequences per file</a:t>
            </a:r>
            <a:endParaRPr lang="en-US" sz="3200" dirty="0" smtClean="0"/>
          </a:p>
          <a:p>
            <a:r>
              <a:rPr lang="en-US" sz="3200" dirty="0" smtClean="0"/>
              <a:t>Headers are free-form, but often divided into piped (“</a:t>
            </a:r>
            <a:r>
              <a:rPr lang="en-US" sz="3200" b="1" dirty="0">
                <a:solidFill>
                  <a:schemeClr val="accent1"/>
                </a:solidFill>
                <a:latin typeface="Consolas" panose="020B0609020204030204" pitchFamily="49" charset="0"/>
              </a:rPr>
              <a:t>|</a:t>
            </a:r>
            <a:r>
              <a:rPr lang="en-US" sz="3200" dirty="0" smtClean="0"/>
              <a:t>”) fields</a:t>
            </a:r>
          </a:p>
          <a:p>
            <a:r>
              <a:rPr lang="en-US" sz="3200" dirty="0" smtClean="0"/>
              <a:t>Different databases will enforce different header formats</a:t>
            </a:r>
          </a:p>
          <a:p>
            <a:pPr lvl="1"/>
            <a:r>
              <a:rPr lang="en-US" dirty="0" smtClean="0"/>
              <a:t>These are </a:t>
            </a:r>
            <a:r>
              <a:rPr lang="en-US" dirty="0" err="1" smtClean="0"/>
              <a:t>UniProt</a:t>
            </a:r>
            <a:r>
              <a:rPr lang="en-US" dirty="0" smtClean="0"/>
              <a:t> protein headers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7834" y="3977634"/>
            <a:ext cx="8918677" cy="18340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&gt;sp|P04637|P53_HUMAN Cellular tumor antigen p53 OS=Homo sapiens GN=TP53 PE=1 SV=4</a:t>
            </a:r>
          </a:p>
          <a:p>
            <a:r>
              <a:rPr lang="en-US" sz="1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MEEPQSDPSVEPPLSQETFSDLWKLLPENNVLSPLPSQAMDDLMLSPDDIEQWFTEDPGP</a:t>
            </a:r>
          </a:p>
          <a:p>
            <a:r>
              <a:rPr lang="en-US" sz="1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DEAPRMPEAAPPVAPAPAAPTPAAPAPAPSWPLSSSVPSQKTYQGSYGFRLGFLHSGTAK</a:t>
            </a:r>
          </a:p>
          <a:p>
            <a:r>
              <a:rPr lang="en-US" sz="1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SVTCTYSPALNKMFCQLAKTCPVQLWVDSTPPPGTRVRAMAIYKQSQHMTEVVRRCPHHE</a:t>
            </a:r>
          </a:p>
          <a:p>
            <a:r>
              <a:rPr lang="en-US" sz="1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RCSDSDGLAPPQHLIRVEGNLRVEYLDDRNTFRHSVVVPYEPPEVGSDCTTIHYNYMCNS</a:t>
            </a:r>
          </a:p>
          <a:p>
            <a:r>
              <a:rPr lang="en-US" sz="1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SCMGGMNRRPILTIITLEDSSGNLLGRNSFEVRVCACPGRDRRTEEENLRKKGEPHHELP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PGSTKRALPNNTSSSPQPKKKPLDGEYFTLQIRGRERFEMFRELNEALELKDAQAGKEPG</a:t>
            </a:r>
            <a:endParaRPr lang="en-US" sz="1400" dirty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GSRAHSSHLKSKKGQSTSRHKKLMFKTEGPDSD</a:t>
            </a:r>
            <a:endParaRPr lang="en-US" sz="1400" dirty="0">
              <a:solidFill>
                <a:schemeClr val="accent1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57834" y="5720237"/>
            <a:ext cx="8918677" cy="548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&gt;sp|P49615|CDK5_MOUSE </a:t>
            </a:r>
            <a:r>
              <a:rPr lang="en-US" sz="1400" b="1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Cyclin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-dependent-like kinase 5 OS=</a:t>
            </a:r>
            <a:r>
              <a:rPr lang="en-US" sz="1400" b="1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Mus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musculus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 GN=Cdk5 PE=1 SV=1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MQKYEKLEKIGEGTYGTVFKAKNRETHEIVALKRVRLDDDDEGVPSSALREICLLKELKHKNIVRLHDVLHSDKKLTLVFE...</a:t>
            </a:r>
          </a:p>
        </p:txBody>
      </p:sp>
    </p:spTree>
    <p:extLst>
      <p:ext uri="{BB962C8B-B14F-4D97-AF65-F5344CB8AC3E}">
        <p14:creationId xmlns:p14="http://schemas.microsoft.com/office/powerpoint/2010/main" val="2438063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Biological sequences vs. </a:t>
            </a:r>
            <a:r>
              <a:rPr lang="en-US" sz="3200" dirty="0" smtClean="0"/>
              <a:t>sequence-based quantification</a:t>
            </a:r>
            <a:endParaRPr lang="en-US" sz="3200" dirty="0" smtClean="0"/>
          </a:p>
          <a:p>
            <a:r>
              <a:rPr lang="en-US" sz="3200" dirty="0" smtClean="0"/>
              <a:t>Biopolymers </a:t>
            </a:r>
            <a:r>
              <a:rPr lang="en-US" sz="3200" dirty="0"/>
              <a:t>and the central dogma</a:t>
            </a:r>
          </a:p>
          <a:p>
            <a:r>
              <a:rPr lang="en-US" sz="3200" dirty="0" smtClean="0"/>
              <a:t>Sequencing technologies</a:t>
            </a:r>
          </a:p>
          <a:p>
            <a:r>
              <a:rPr lang="en-US" sz="3200" dirty="0" smtClean="0"/>
              <a:t>Sequence data formats</a:t>
            </a:r>
            <a:endParaRPr lang="en-US" sz="3200" dirty="0" smtClean="0"/>
          </a:p>
          <a:p>
            <a:r>
              <a:rPr lang="en-US" sz="3200" dirty="0" smtClean="0"/>
              <a:t>Sequence </a:t>
            </a:r>
            <a:r>
              <a:rPr lang="en-US" sz="3200" dirty="0"/>
              <a:t>databases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64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FAST</a:t>
            </a:r>
            <a:r>
              <a:rPr lang="en-US" dirty="0" smtClean="0">
                <a:solidFill>
                  <a:srgbClr val="FF0000"/>
                </a:solidFill>
              </a:rPr>
              <a:t>Q</a:t>
            </a:r>
            <a:r>
              <a:rPr lang="en-US" dirty="0" smtClean="0"/>
              <a:t> </a:t>
            </a:r>
            <a:r>
              <a:rPr lang="en-US" dirty="0"/>
              <a:t>files </a:t>
            </a:r>
            <a:r>
              <a:rPr lang="en-US" dirty="0" smtClean="0"/>
              <a:t>store </a:t>
            </a:r>
            <a:r>
              <a:rPr lang="en-US" u="sng" dirty="0" smtClean="0"/>
              <a:t>raw</a:t>
            </a:r>
            <a:r>
              <a:rPr lang="en-US" dirty="0" smtClean="0"/>
              <a:t> sequence data (including </a:t>
            </a:r>
            <a:r>
              <a:rPr lang="en-US" dirty="0" smtClean="0">
                <a:solidFill>
                  <a:srgbClr val="FF0000"/>
                </a:solidFill>
              </a:rPr>
              <a:t>q</a:t>
            </a:r>
            <a:r>
              <a:rPr lang="en-US" dirty="0" smtClean="0"/>
              <a:t>uality)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387114" y="1325903"/>
            <a:ext cx="9417773" cy="132334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@SEQ_ID</a:t>
            </a: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GATTTGGGGTTCAAAGCAGTATCGATCAAATAGTAAATCCATTTGTTCAACTCACAGTTT</a:t>
            </a: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+</a:t>
            </a: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!''*((((***+))%%%++)(%%%%).1***-+*''))**55CCF&gt;&gt;&gt;&gt;&gt;&gt;CCCCCCC65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90164" y="2886113"/>
            <a:ext cx="821167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Four lines per sequence (typically a single read)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“</a:t>
            </a:r>
            <a:r>
              <a:rPr lang="en-US" sz="3200" b="1" dirty="0" smtClean="0">
                <a:solidFill>
                  <a:schemeClr val="accent1"/>
                </a:solidFill>
                <a:latin typeface="Consolas" panose="020B0609020204030204" pitchFamily="49" charset="0"/>
              </a:rPr>
              <a:t>@</a:t>
            </a:r>
            <a:r>
              <a:rPr lang="en-US" sz="3200" dirty="0" smtClean="0"/>
              <a:t>” </a:t>
            </a:r>
            <a:r>
              <a:rPr lang="en-US" sz="3200" dirty="0"/>
              <a:t>followed by a sequence </a:t>
            </a:r>
            <a:r>
              <a:rPr lang="en-US" sz="3200" dirty="0" smtClean="0"/>
              <a:t>identifier</a:t>
            </a: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 smtClean="0"/>
              <a:t>Complete nucleotide sequence</a:t>
            </a: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 smtClean="0"/>
              <a:t>“</a:t>
            </a:r>
            <a:r>
              <a:rPr lang="en-US" sz="3200" b="1" dirty="0">
                <a:solidFill>
                  <a:schemeClr val="accent1"/>
                </a:solidFill>
                <a:latin typeface="Consolas" panose="020B0609020204030204" pitchFamily="49" charset="0"/>
              </a:rPr>
              <a:t>+</a:t>
            </a:r>
            <a:r>
              <a:rPr lang="en-US" sz="3200" dirty="0" smtClean="0"/>
              <a:t>” </a:t>
            </a:r>
            <a:r>
              <a:rPr lang="en-US" sz="3200" i="1" dirty="0" smtClean="0">
                <a:solidFill>
                  <a:schemeClr val="accent3"/>
                </a:solidFill>
              </a:rPr>
              <a:t>(optionally repeat the identifier)</a:t>
            </a:r>
            <a:endParaRPr lang="en-US" sz="3200" i="1" dirty="0">
              <a:solidFill>
                <a:schemeClr val="accent3"/>
              </a:solidFill>
            </a:endParaRPr>
          </a:p>
          <a:p>
            <a:pPr marL="342900" indent="-342900">
              <a:buAutoNum type="arabicPeriod"/>
            </a:pPr>
            <a:r>
              <a:rPr lang="en-US" sz="3200" dirty="0" smtClean="0"/>
              <a:t>Per-nucleotide quality </a:t>
            </a:r>
            <a:r>
              <a:rPr lang="en-US" sz="3200" dirty="0"/>
              <a:t>scores (encoded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4036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FAST</a:t>
            </a:r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dirty="0"/>
              <a:t> files store </a:t>
            </a:r>
            <a:r>
              <a:rPr lang="en-US" u="sng" dirty="0"/>
              <a:t>raw</a:t>
            </a:r>
            <a:r>
              <a:rPr lang="en-US" dirty="0"/>
              <a:t> sequence data (including </a:t>
            </a:r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dirty="0"/>
              <a:t>uality)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2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93"/>
          <a:stretch>
            <a:fillRect/>
          </a:stretch>
        </p:blipFill>
        <p:spPr bwMode="auto">
          <a:xfrm>
            <a:off x="1615489" y="4728812"/>
            <a:ext cx="8610600" cy="17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38539" y="1051710"/>
            <a:ext cx="11714922" cy="1005705"/>
          </a:xfrm>
        </p:spPr>
        <p:txBody>
          <a:bodyPr/>
          <a:lstStyle/>
          <a:p>
            <a:r>
              <a:rPr lang="en-US" sz="3200" dirty="0" smtClean="0"/>
              <a:t>Quality scores reflect the sequencer’s confidence in nucleotide calls</a:t>
            </a:r>
          </a:p>
          <a:p>
            <a:pPr lvl="1"/>
            <a:r>
              <a:rPr lang="en-US" dirty="0" smtClean="0"/>
              <a:t>Higher quality </a:t>
            </a:r>
            <a:r>
              <a:rPr lang="en-US" dirty="0" smtClean="0">
                <a:sym typeface="Wingdings" panose="05000000000000000000" pitchFamily="2" charset="2"/>
              </a:rPr>
              <a:t> Exactly one strong signal (e.g. “definitely a T”)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Lower quality  Weak or mixed signals (e.g. “no idea” OR “could be A or T”)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Defined (</a:t>
            </a:r>
            <a:r>
              <a:rPr lang="en-US" dirty="0" err="1" smtClean="0">
                <a:sym typeface="Wingdings" panose="05000000000000000000" pitchFamily="2" charset="2"/>
              </a:rPr>
              <a:t>Phred</a:t>
            </a:r>
            <a:r>
              <a:rPr lang="en-US" dirty="0" smtClean="0">
                <a:sym typeface="Wingdings" panose="05000000000000000000" pitchFamily="2" charset="2"/>
              </a:rPr>
              <a:t> score) as a function of the probability </a:t>
            </a:r>
            <a:r>
              <a:rPr lang="en-US" i="1" dirty="0" smtClean="0">
                <a:sym typeface="Wingdings" panose="05000000000000000000" pitchFamily="2" charset="2"/>
              </a:rPr>
              <a:t>P</a:t>
            </a:r>
            <a:r>
              <a:rPr lang="en-US" dirty="0" smtClean="0">
                <a:sym typeface="Wingdings" panose="05000000000000000000" pitchFamily="2" charset="2"/>
              </a:rPr>
              <a:t> of being </a:t>
            </a:r>
            <a:r>
              <a:rPr lang="en-US" u="sng" dirty="0" smtClean="0">
                <a:sym typeface="Wingdings" panose="05000000000000000000" pitchFamily="2" charset="2"/>
              </a:rPr>
              <a:t>wrong</a:t>
            </a:r>
            <a:r>
              <a:rPr lang="en-US" dirty="0" smtClean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en-US" i="1" dirty="0" smtClean="0">
                <a:sym typeface="Wingdings" panose="05000000000000000000" pitchFamily="2" charset="2"/>
              </a:rPr>
              <a:t>Q</a:t>
            </a:r>
            <a:r>
              <a:rPr lang="en-US" dirty="0" smtClean="0">
                <a:sym typeface="Wingdings" panose="05000000000000000000" pitchFamily="2" charset="2"/>
              </a:rPr>
              <a:t> = -10 log</a:t>
            </a:r>
            <a:r>
              <a:rPr lang="en-US" baseline="-25000" dirty="0" smtClean="0">
                <a:sym typeface="Wingdings" panose="05000000000000000000" pitchFamily="2" charset="2"/>
              </a:rPr>
              <a:t>10 </a:t>
            </a:r>
            <a:r>
              <a:rPr lang="en-US" i="1" dirty="0" smtClean="0">
                <a:sym typeface="Wingdings" panose="05000000000000000000" pitchFamily="2" charset="2"/>
              </a:rPr>
              <a:t>P</a:t>
            </a:r>
          </a:p>
          <a:p>
            <a:pPr lvl="1"/>
            <a:r>
              <a:rPr lang="en-US" i="1" dirty="0" smtClean="0">
                <a:sym typeface="Wingdings" panose="05000000000000000000" pitchFamily="2" charset="2"/>
              </a:rPr>
              <a:t>Q = 10  P = 0.1  90% correct</a:t>
            </a:r>
          </a:p>
          <a:p>
            <a:pPr lvl="1"/>
            <a:r>
              <a:rPr lang="en-US" i="1" dirty="0">
                <a:sym typeface="Wingdings" panose="05000000000000000000" pitchFamily="2" charset="2"/>
              </a:rPr>
              <a:t>Q = </a:t>
            </a:r>
            <a:r>
              <a:rPr lang="en-US" i="1" dirty="0" smtClean="0">
                <a:sym typeface="Wingdings" panose="05000000000000000000" pitchFamily="2" charset="2"/>
              </a:rPr>
              <a:t>30 </a:t>
            </a:r>
            <a:r>
              <a:rPr lang="en-US" i="1" dirty="0">
                <a:sym typeface="Wingdings" panose="05000000000000000000" pitchFamily="2" charset="2"/>
              </a:rPr>
              <a:t> P = </a:t>
            </a:r>
            <a:r>
              <a:rPr lang="en-US" i="1" dirty="0" smtClean="0">
                <a:sym typeface="Wingdings" panose="05000000000000000000" pitchFamily="2" charset="2"/>
              </a:rPr>
              <a:t>0.001 </a:t>
            </a:r>
            <a:r>
              <a:rPr lang="en-US" i="1" dirty="0">
                <a:sym typeface="Wingdings" panose="05000000000000000000" pitchFamily="2" charset="2"/>
              </a:rPr>
              <a:t> </a:t>
            </a:r>
            <a:r>
              <a:rPr lang="en-US" i="1" dirty="0" smtClean="0">
                <a:sym typeface="Wingdings" panose="05000000000000000000" pitchFamily="2" charset="2"/>
              </a:rPr>
              <a:t>99.9% correct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Quality tends to drop off toward the end of a sequence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65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FAST</a:t>
            </a:r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dirty="0"/>
              <a:t> files store </a:t>
            </a:r>
            <a:r>
              <a:rPr lang="en-US" u="sng" dirty="0"/>
              <a:t>raw</a:t>
            </a:r>
            <a:r>
              <a:rPr lang="en-US" dirty="0"/>
              <a:t> sequence data (including </a:t>
            </a:r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dirty="0"/>
              <a:t>uality)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0"/>
          <a:stretch/>
        </p:blipFill>
        <p:spPr bwMode="auto">
          <a:xfrm>
            <a:off x="518221" y="2180671"/>
            <a:ext cx="11064119" cy="435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38539" y="1051710"/>
            <a:ext cx="11714922" cy="1005705"/>
          </a:xfrm>
        </p:spPr>
        <p:txBody>
          <a:bodyPr/>
          <a:lstStyle/>
          <a:p>
            <a:r>
              <a:rPr lang="en-US" sz="3200" dirty="0" smtClean="0"/>
              <a:t>Numerical Q scores (which may have 2 digits) are converted to ASCII characters to maintain alignment with single-character nucleotides</a:t>
            </a:r>
            <a:endParaRPr lang="en-US" i="1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9485288" y="3337561"/>
            <a:ext cx="1877247" cy="13233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@SEQ_ID</a:t>
            </a: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GATTTGGGGTT</a:t>
            </a: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+</a:t>
            </a: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!''*((((***</a:t>
            </a: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950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FAST</a:t>
            </a:r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dirty="0"/>
              <a:t> files represent sequence data and </a:t>
            </a:r>
            <a:r>
              <a:rPr lang="en-US" dirty="0">
                <a:solidFill>
                  <a:srgbClr val="FF0000"/>
                </a:solidFill>
              </a:rPr>
              <a:t>quality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2538" y="1440504"/>
            <a:ext cx="5292890" cy="45242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46" tIns="45675" rIns="91346" bIns="45675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@071112_SLXA-EAS1_s_7:5:1:817:345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#0/1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GGGTGATGGCCGCTGCCGATGGCGTCAAATCCCACC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+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IIIIIIIIIIIIIIIIIIIIIIIIIIIIII9IG9IC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@071112_SLXA-EAS1_s_7:5:1:801:338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#0/1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GTTCAGGGATACGACGTTTGTATTTTAAGAATCTGA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+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IIIIIIIIIIIIIIIIIIIIIIIIIIIIIIII6IBI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@071112_SLXA-EAS1_s_7:5:1:817:345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#0/1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AAGTTACCCTTAACAACTTAAGGGTTTTCAAATAGA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+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IIIIIIIIIIIIIIIIIIIIDIIIIIII&gt;IIIIII/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@071112_SLXA-EAS1_s_7:5:1:801:338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#0/1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AGCAGAAGTCGATGATAATACGCGTCGTTTTATCAT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+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IIIIIIIIIIIIIIIIIIIIIIGII&gt;IIIII-I)8I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370317" y="2697612"/>
            <a:ext cx="5400266" cy="1005705"/>
          </a:xfrm>
        </p:spPr>
        <p:txBody>
          <a:bodyPr/>
          <a:lstStyle/>
          <a:p>
            <a:r>
              <a:rPr lang="en-US" sz="3200" dirty="0" smtClean="0"/>
              <a:t>Here’s an example of a FASTQ file containing four reads</a:t>
            </a:r>
          </a:p>
          <a:p>
            <a:r>
              <a:rPr lang="en-US" sz="3200" dirty="0" smtClean="0"/>
              <a:t>The quality here is fairly high</a:t>
            </a:r>
          </a:p>
          <a:p>
            <a:pPr lvl="1"/>
            <a:r>
              <a:rPr lang="en-US" dirty="0" smtClean="0">
                <a:latin typeface="Consolas" panose="020B0609020204030204" pitchFamily="49" charset="0"/>
              </a:rPr>
              <a:t>I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i="1" dirty="0" smtClean="0">
                <a:sym typeface="Wingdings" panose="05000000000000000000" pitchFamily="2" charset="2"/>
              </a:rPr>
              <a:t>Q</a:t>
            </a:r>
            <a:r>
              <a:rPr lang="en-US" dirty="0" smtClean="0">
                <a:sym typeface="Wingdings" panose="05000000000000000000" pitchFamily="2" charset="2"/>
              </a:rPr>
              <a:t> = 40  </a:t>
            </a:r>
            <a:r>
              <a:rPr lang="en-US" i="1" dirty="0" smtClean="0">
                <a:sym typeface="Wingdings" panose="05000000000000000000" pitchFamily="2" charset="2"/>
              </a:rPr>
              <a:t>P </a:t>
            </a:r>
            <a:r>
              <a:rPr lang="en-US" dirty="0" smtClean="0">
                <a:sym typeface="Wingdings" panose="05000000000000000000" pitchFamily="2" charset="2"/>
              </a:rPr>
              <a:t>= 0.0001</a:t>
            </a: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35051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FAST</a:t>
            </a:r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dirty="0"/>
              <a:t> files store </a:t>
            </a:r>
            <a:r>
              <a:rPr lang="en-US" u="sng" dirty="0"/>
              <a:t>raw</a:t>
            </a:r>
            <a:r>
              <a:rPr lang="en-US" dirty="0"/>
              <a:t> sequence data (including </a:t>
            </a:r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dirty="0"/>
              <a:t>uality)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981200" y="2148854"/>
            <a:ext cx="8229600" cy="548648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@HWUSI-EAS100R:6:73:941:1973#0/1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451949"/>
              </p:ext>
            </p:extLst>
          </p:nvPr>
        </p:nvGraphicFramePr>
        <p:xfrm>
          <a:off x="1066855" y="2867885"/>
          <a:ext cx="10058290" cy="2834640"/>
        </p:xfrm>
        <a:graphic>
          <a:graphicData uri="http://schemas.openxmlformats.org/drawingml/2006/table">
            <a:tbl>
              <a:tblPr/>
              <a:tblGrid>
                <a:gridCol w="26928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653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7054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Osaka" charset="-128"/>
                          <a:cs typeface="Courier New" panose="02070309020205020404" pitchFamily="49" charset="0"/>
                        </a:rPr>
                        <a:t>HWUSI-EAS100R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urier New" panose="02070309020205020404" pitchFamily="49" charset="0"/>
                        <a:ea typeface="Osaka" charset="-128"/>
                        <a:cs typeface="Courier New" panose="02070309020205020404" pitchFamily="4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charset="-128"/>
                        </a:rPr>
                        <a:t>The unique instrument name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44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Osaka" charset="-128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charset="-128"/>
                        </a:rPr>
                        <a:t>Flowcell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charset="-128"/>
                        </a:rPr>
                        <a:t> lane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44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Osaka" charset="-128"/>
                          <a:cs typeface="Courier New" panose="02070309020205020404" pitchFamily="49" charset="0"/>
                        </a:rPr>
                        <a:t>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charset="-128"/>
                        </a:rPr>
                        <a:t>Tile number within the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charset="-128"/>
                        </a:rPr>
                        <a:t>flowcell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44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Osaka" charset="-128"/>
                          <a:cs typeface="Courier New" panose="02070309020205020404" pitchFamily="49" charset="0"/>
                        </a:rPr>
                        <a:t>941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charset="-128"/>
                        </a:rPr>
                        <a:t>'x'-coordinate of the cluster within the tile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44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Osaka" charset="-128"/>
                          <a:cs typeface="Courier New" panose="02070309020205020404" pitchFamily="49" charset="0"/>
                        </a:rPr>
                        <a:t>1973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charset="-128"/>
                        </a:rPr>
                        <a:t>'y'-coordinate of the cluster within the tile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876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Osaka" charset="-128"/>
                          <a:cs typeface="Courier New" panose="02070309020205020404" pitchFamily="49" charset="0"/>
                        </a:rPr>
                        <a:t>#0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charset="-128"/>
                        </a:rPr>
                        <a:t>index number for a multiplexed sample (0 for no indexing)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876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ea typeface="Osaka" charset="-128"/>
                          <a:cs typeface="Courier New" panose="02070309020205020404" pitchFamily="49" charset="0"/>
                        </a:rPr>
                        <a:t>/1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charset="-128"/>
                        </a:rPr>
                        <a:t>the member of a pair, /1 or /2 (paired-end or mate-pair reads only	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38539" y="1051710"/>
            <a:ext cx="11714922" cy="1005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FASTQ headers from a given instrument often follow a pattern</a:t>
            </a:r>
          </a:p>
          <a:p>
            <a:pPr lvl="1"/>
            <a:r>
              <a:rPr lang="en-US" i="1" dirty="0" smtClean="0"/>
              <a:t>This is the pattern for Illumina sequences</a:t>
            </a:r>
            <a:endParaRPr lang="en-US" i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43904" y="5897853"/>
            <a:ext cx="11714922" cy="591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Paired reads are often divided into two “parallel” files per sample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45800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Sequence databases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74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9"/>
          <a:stretch/>
        </p:blipFill>
        <p:spPr bwMode="auto">
          <a:xfrm>
            <a:off x="883425" y="2148854"/>
            <a:ext cx="10234247" cy="425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1/30/2019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4100" dirty="0" smtClean="0">
                <a:solidFill>
                  <a:schemeClr val="bg1">
                    <a:lumMod val="75000"/>
                  </a:schemeClr>
                </a:solidFill>
              </a:rPr>
              <a:t>www.ncbi.nlm.nih.gov/</a:t>
            </a:r>
            <a:r>
              <a:rPr lang="en-US" sz="4100" dirty="0" smtClean="0"/>
              <a:t>sra</a:t>
            </a:r>
            <a:endParaRPr lang="en-US" sz="41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8539" y="948219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NCBI SRA (Sequence Read Archive) is a central hub for raw sequence data</a:t>
            </a:r>
          </a:p>
          <a:p>
            <a:r>
              <a:rPr lang="en-US" dirty="0" smtClean="0"/>
              <a:t>Studies deposit their reads here for others to use</a:t>
            </a:r>
          </a:p>
        </p:txBody>
      </p:sp>
    </p:spTree>
    <p:extLst>
      <p:ext uri="{BB962C8B-B14F-4D97-AF65-F5344CB8AC3E}">
        <p14:creationId xmlns:p14="http://schemas.microsoft.com/office/powerpoint/2010/main" val="3575803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Databases for biological sequences (e.g. genes, genomes)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46-A4F9-FA45-8B40-AED09F8C18CF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Let you browse sequence data + </a:t>
            </a:r>
            <a:r>
              <a:rPr lang="en-US" sz="3600" u="sng" dirty="0" smtClean="0"/>
              <a:t>annotations</a:t>
            </a:r>
            <a:r>
              <a:rPr lang="en-US" sz="3600" dirty="0" smtClean="0"/>
              <a:t> online</a:t>
            </a:r>
          </a:p>
          <a:p>
            <a:r>
              <a:rPr lang="en-US" sz="3600" dirty="0" smtClean="0"/>
              <a:t>Let you download data in pieces or </a:t>
            </a:r>
            <a:r>
              <a:rPr lang="en-US" sz="3600" i="1" dirty="0" err="1" smtClean="0"/>
              <a:t>en</a:t>
            </a:r>
            <a:r>
              <a:rPr lang="en-US" sz="3600" i="1" dirty="0" smtClean="0"/>
              <a:t> masse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FTP access?</a:t>
            </a:r>
          </a:p>
          <a:p>
            <a:r>
              <a:rPr lang="en-US" sz="3600" dirty="0" smtClean="0"/>
              <a:t>Typically embed homology-based search tools (e.g. BLAST)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Query the database using another sequence</a:t>
            </a:r>
          </a:p>
          <a:p>
            <a:r>
              <a:rPr lang="en-US" sz="3600" dirty="0" smtClean="0"/>
              <a:t>Are versioned (individual sequences + database)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E.g.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UniProt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has a monthly release named like 2019_01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3600" dirty="0" smtClean="0"/>
              <a:t>Use systematic identifiers for sequences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Differ between databases, leading to the “ID-mapping” problem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E.g. human CDK1 is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P06493 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at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UniProt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AK291939 in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GenBank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 descr="F:\[BIOINFORMATICS]\ARCHIVES\dn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7803" y="1727934"/>
            <a:ext cx="2445997" cy="97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7818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www.ncbi.nlm.nih.gov/</a:t>
            </a:r>
            <a:r>
              <a:rPr lang="en-US" dirty="0"/>
              <a:t>genbank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948219"/>
            <a:ext cx="11714922" cy="5406829"/>
          </a:xfrm>
        </p:spPr>
        <p:txBody>
          <a:bodyPr/>
          <a:lstStyle/>
          <a:p>
            <a:r>
              <a:rPr lang="en-US" dirty="0" smtClean="0"/>
              <a:t>NCBI comprehensive nucleotide sequence database</a:t>
            </a:r>
          </a:p>
          <a:p>
            <a:r>
              <a:rPr lang="en-US" dirty="0" smtClean="0"/>
              <a:t>If you sequence a new genome, it ends up here (with optional annotation)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46-A4F9-FA45-8B40-AED09F8C18CF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82" y="2148854"/>
            <a:ext cx="11405176" cy="43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384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http://www.ncbi.nlm.nih.gov/</a:t>
            </a:r>
            <a:r>
              <a:rPr lang="en-US" dirty="0" smtClean="0"/>
              <a:t>refseq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948219"/>
            <a:ext cx="11714922" cy="5406829"/>
          </a:xfrm>
        </p:spPr>
        <p:txBody>
          <a:bodyPr/>
          <a:lstStyle/>
          <a:p>
            <a:r>
              <a:rPr lang="en-US" dirty="0" smtClean="0"/>
              <a:t>NCBI curated sequence database</a:t>
            </a:r>
          </a:p>
          <a:p>
            <a:r>
              <a:rPr lang="en-US" dirty="0" smtClean="0"/>
              <a:t>Non-redundant and versioned genomes, genes, proteins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46-A4F9-FA45-8B40-AED09F8C18CF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3"/>
          <a:stretch/>
        </p:blipFill>
        <p:spPr bwMode="auto">
          <a:xfrm>
            <a:off x="394716" y="2164774"/>
            <a:ext cx="11402568" cy="437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7698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dual role of biological sequences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>
                <a:solidFill>
                  <a:schemeClr val="tx1"/>
                </a:solidFill>
              </a:rPr>
              <a:t>1/30/2019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1" y="1600220"/>
            <a:ext cx="1670603" cy="179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mage result for gene structur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0" y="3703317"/>
            <a:ext cx="4434238" cy="12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soform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678" y="1600220"/>
            <a:ext cx="2448681" cy="19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ultiple sequence alignment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96"/>
          <a:stretch/>
        </p:blipFill>
        <p:spPr bwMode="auto">
          <a:xfrm>
            <a:off x="426783" y="5166341"/>
            <a:ext cx="4754828" cy="95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58294" y="960147"/>
            <a:ext cx="3013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chemeClr val="accent1"/>
                </a:solidFill>
              </a:rPr>
              <a:t>Defining biological entities</a:t>
            </a:r>
            <a:endParaRPr lang="en-US" sz="2000" b="1" i="1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8905" y="4400475"/>
            <a:ext cx="821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 smtClean="0">
                <a:effectLst>
                  <a:glow rad="190500">
                    <a:schemeClr val="bg1"/>
                  </a:glow>
                </a:effectLst>
              </a:rPr>
              <a:t>Genes</a:t>
            </a:r>
            <a:endParaRPr lang="en-US" sz="2000" i="1" dirty="0">
              <a:effectLst>
                <a:glow rad="190500">
                  <a:schemeClr val="bg1"/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4938" y="2392693"/>
            <a:ext cx="1156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 smtClean="0">
                <a:effectLst>
                  <a:glow rad="190500">
                    <a:schemeClr val="bg1"/>
                  </a:glow>
                </a:effectLst>
              </a:rPr>
              <a:t>Genomes</a:t>
            </a:r>
            <a:endParaRPr lang="en-US" sz="2000" i="1" dirty="0">
              <a:effectLst>
                <a:glow rad="190500">
                  <a:schemeClr val="bg1"/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31010" y="4583353"/>
            <a:ext cx="858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 smtClean="0">
                <a:effectLst>
                  <a:glow rad="190500">
                    <a:schemeClr val="bg1"/>
                  </a:glow>
                </a:effectLst>
              </a:rPr>
              <a:t>Motifs</a:t>
            </a:r>
            <a:endParaRPr lang="en-US" sz="2000" i="1" dirty="0">
              <a:effectLst>
                <a:glow rad="190500">
                  <a:schemeClr val="bg1"/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1138" y="2297378"/>
            <a:ext cx="1319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 smtClean="0">
                <a:effectLst>
                  <a:glow rad="190500">
                    <a:schemeClr val="bg1"/>
                  </a:glow>
                </a:effectLst>
              </a:rPr>
              <a:t>Transcripts</a:t>
            </a:r>
            <a:endParaRPr lang="en-US" sz="2000" i="1" dirty="0">
              <a:effectLst>
                <a:glow rad="190500">
                  <a:schemeClr val="bg1"/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58011" y="5349219"/>
            <a:ext cx="1801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 smtClean="0">
                <a:effectLst>
                  <a:glow rad="190500">
                    <a:schemeClr val="bg1"/>
                  </a:glow>
                </a:effectLst>
              </a:rPr>
              <a:t>Protein families</a:t>
            </a:r>
            <a:endParaRPr lang="en-US" sz="2000" i="1" dirty="0">
              <a:effectLst>
                <a:glow rad="190500">
                  <a:schemeClr val="bg1"/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36073" y="960147"/>
            <a:ext cx="4201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Quantifying biological entities/states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pic>
        <p:nvPicPr>
          <p:cNvPr id="1032" name="Picture 8" descr="Image result for sequencing pileup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5"/>
          <a:stretch/>
        </p:blipFill>
        <p:spPr bwMode="auto">
          <a:xfrm>
            <a:off x="6187439" y="1450424"/>
            <a:ext cx="5291517" cy="304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78878" y="4709146"/>
            <a:ext cx="5200077" cy="15544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RNA-</a:t>
            </a:r>
            <a:r>
              <a:rPr lang="en-US" dirty="0" err="1" smtClean="0">
                <a:solidFill>
                  <a:schemeClr val="bg1"/>
                </a:solidFill>
              </a:rPr>
              <a:t>Seq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ChIP-Seq</a:t>
            </a:r>
            <a:r>
              <a:rPr lang="en-US" dirty="0" smtClean="0">
                <a:solidFill>
                  <a:schemeClr val="bg1"/>
                </a:solidFill>
              </a:rPr>
              <a:t>, Hi-</a:t>
            </a:r>
            <a:r>
              <a:rPr lang="en-US" dirty="0" err="1" smtClean="0">
                <a:solidFill>
                  <a:schemeClr val="bg1"/>
                </a:solidFill>
              </a:rPr>
              <a:t>Seq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metagenome-Seq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and many, many others….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(see </a:t>
            </a:r>
            <a:r>
              <a:rPr lang="en-US" b="1" dirty="0">
                <a:solidFill>
                  <a:schemeClr val="bg1"/>
                </a:solidFill>
              </a:rPr>
              <a:t>https://</a:t>
            </a:r>
            <a:r>
              <a:rPr lang="en-US" b="1" dirty="0" smtClean="0">
                <a:solidFill>
                  <a:schemeClr val="bg1"/>
                </a:solidFill>
              </a:rPr>
              <a:t>liorpachter.wordpress.com/seq/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for an annotated compendium)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18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5"/>
          <a:stretch/>
        </p:blipFill>
        <p:spPr bwMode="auto">
          <a:xfrm>
            <a:off x="394716" y="2144687"/>
            <a:ext cx="11402568" cy="43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dirty="0" smtClean="0"/>
              <a:t>ensembl.org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948219"/>
            <a:ext cx="11714922" cy="5406829"/>
          </a:xfrm>
        </p:spPr>
        <p:txBody>
          <a:bodyPr/>
          <a:lstStyle/>
          <a:p>
            <a:r>
              <a:rPr lang="en-US" dirty="0" smtClean="0"/>
              <a:t>EMBL-EBI sequence database and exploration site</a:t>
            </a:r>
          </a:p>
          <a:p>
            <a:r>
              <a:rPr lang="en-US" dirty="0" err="1" smtClean="0"/>
              <a:t>BioMart</a:t>
            </a:r>
            <a:r>
              <a:rPr lang="en-US" dirty="0" smtClean="0"/>
              <a:t> provides a programmatic interface to </a:t>
            </a:r>
            <a:r>
              <a:rPr lang="en-US" dirty="0" err="1" smtClean="0"/>
              <a:t>ensembl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46-A4F9-FA45-8B40-AED09F8C18CF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83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dirty="0" smtClean="0"/>
              <a:t>uniprot.org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948219"/>
            <a:ext cx="11714922" cy="5406829"/>
          </a:xfrm>
        </p:spPr>
        <p:txBody>
          <a:bodyPr/>
          <a:lstStyle/>
          <a:p>
            <a:r>
              <a:rPr lang="en-US" dirty="0" smtClean="0"/>
              <a:t>EMBL-EBI protein sequence database</a:t>
            </a:r>
          </a:p>
          <a:p>
            <a:r>
              <a:rPr lang="en-US" dirty="0" smtClean="0"/>
              <a:t>All known protein sequences, nicely organized and annotated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46-A4F9-FA45-8B40-AED09F8C18CF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6"/>
          <a:stretch/>
        </p:blipFill>
        <p:spPr bwMode="auto">
          <a:xfrm>
            <a:off x="394716" y="2423171"/>
            <a:ext cx="11402568" cy="394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855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Biological sequences vs. </a:t>
            </a:r>
            <a:r>
              <a:rPr lang="en-US" sz="3200" dirty="0" smtClean="0"/>
              <a:t>sequence-based quantification</a:t>
            </a:r>
            <a:endParaRPr lang="en-US" sz="3200" dirty="0" smtClean="0"/>
          </a:p>
          <a:p>
            <a:r>
              <a:rPr lang="en-US" sz="3200" dirty="0" smtClean="0"/>
              <a:t>Biopolymers </a:t>
            </a:r>
            <a:r>
              <a:rPr lang="en-US" sz="3200" dirty="0"/>
              <a:t>and the central dogma</a:t>
            </a:r>
          </a:p>
          <a:p>
            <a:r>
              <a:rPr lang="en-US" sz="3200" dirty="0" smtClean="0"/>
              <a:t>Sequencing technologies</a:t>
            </a:r>
          </a:p>
          <a:p>
            <a:r>
              <a:rPr lang="en-US" sz="3200" dirty="0" smtClean="0"/>
              <a:t>Sequence data formats</a:t>
            </a:r>
            <a:endParaRPr lang="en-US" sz="3200" dirty="0" smtClean="0"/>
          </a:p>
          <a:p>
            <a:r>
              <a:rPr lang="en-US" sz="3200" dirty="0" smtClean="0"/>
              <a:t>Sequence </a:t>
            </a:r>
            <a:r>
              <a:rPr lang="en-US" sz="3200" dirty="0"/>
              <a:t>databases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545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Extra slides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45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High-throughput sequencing: 2011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833293"/>
              </p:ext>
            </p:extLst>
          </p:nvPr>
        </p:nvGraphicFramePr>
        <p:xfrm>
          <a:off x="238125" y="1082675"/>
          <a:ext cx="1171575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Read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Gnt</a:t>
                      </a:r>
                      <a:r>
                        <a:rPr lang="en-US" sz="2400" baseline="0" dirty="0"/>
                        <a:t> /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Time /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Cost /</a:t>
                      </a:r>
                      <a:r>
                        <a:rPr lang="en-US" sz="2400" baseline="0" dirty="0"/>
                        <a:t>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Error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Sanger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454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18-35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SOLiD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Helicos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448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High-throughput sequencing: 2013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075260"/>
              </p:ext>
            </p:extLst>
          </p:nvPr>
        </p:nvGraphicFramePr>
        <p:xfrm>
          <a:off x="238125" y="1082675"/>
          <a:ext cx="11715750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Read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Gnt</a:t>
                      </a:r>
                      <a:r>
                        <a:rPr lang="en-US" sz="2400" baseline="0" dirty="0"/>
                        <a:t> /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Time /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Cost /</a:t>
                      </a:r>
                      <a:r>
                        <a:rPr lang="en-US" sz="2400" baseline="0" dirty="0"/>
                        <a:t>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Error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Sanger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454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700-1000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$5-10k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 </a:t>
                      </a:r>
                      <a:r>
                        <a:rPr lang="en-US" sz="2200" b="1" dirty="0" err="1"/>
                        <a:t>HiSeq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500-750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$20-25k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SOLiD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Helicos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 </a:t>
                      </a:r>
                      <a:r>
                        <a:rPr lang="en-US" sz="2200" b="1" dirty="0" err="1"/>
                        <a:t>MiSeq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150-250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Ion</a:t>
                      </a:r>
                      <a:r>
                        <a:rPr lang="en-US" sz="2200" b="1" baseline="0" dirty="0"/>
                        <a:t> Torrent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200-400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$0.5-1k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Pac Bio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500-1500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0.1-0.5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72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High-throughput sequencing: 2017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8168267"/>
              </p:ext>
            </p:extLst>
          </p:nvPr>
        </p:nvGraphicFramePr>
        <p:xfrm>
          <a:off x="238125" y="1082675"/>
          <a:ext cx="1171575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Read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Gnt</a:t>
                      </a:r>
                      <a:r>
                        <a:rPr lang="en-US" sz="2400" baseline="0" dirty="0"/>
                        <a:t> /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Time /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Cost /</a:t>
                      </a:r>
                      <a:r>
                        <a:rPr lang="en-US" sz="2400" baseline="0" dirty="0"/>
                        <a:t>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Error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Sanger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454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 </a:t>
                      </a:r>
                      <a:r>
                        <a:rPr lang="en-US" sz="2200" b="1" dirty="0" err="1"/>
                        <a:t>HiSeq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SOLiD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Helicos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 </a:t>
                      </a:r>
                      <a:r>
                        <a:rPr lang="en-US" sz="2200" b="1" dirty="0" err="1"/>
                        <a:t>MiSeq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150-300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Ion</a:t>
                      </a:r>
                      <a:r>
                        <a:rPr lang="en-US" sz="2200" b="1" baseline="0" dirty="0"/>
                        <a:t> Torrent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Pac Bio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10000-50000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0.5-1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0.1-1%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 Next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100-150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Nanopore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1000-10000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$0.5-1k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96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High-throughput sequencing: 2018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559135"/>
              </p:ext>
            </p:extLst>
          </p:nvPr>
        </p:nvGraphicFramePr>
        <p:xfrm>
          <a:off x="238125" y="1082675"/>
          <a:ext cx="1171575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Read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Gnt</a:t>
                      </a:r>
                      <a:r>
                        <a:rPr lang="en-US" sz="2400" baseline="0" dirty="0"/>
                        <a:t> /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Time /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Cost /</a:t>
                      </a:r>
                      <a:r>
                        <a:rPr lang="en-US" sz="2400" baseline="0" dirty="0"/>
                        <a:t> run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Error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Sanger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454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 </a:t>
                      </a:r>
                      <a:r>
                        <a:rPr lang="en-US" sz="2200" b="1" dirty="0" err="1"/>
                        <a:t>HiSeq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$10k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SOLiD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Helicos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 </a:t>
                      </a:r>
                      <a:r>
                        <a:rPr lang="en-US" sz="2200" b="1" dirty="0" err="1"/>
                        <a:t>MiSeq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150-300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Ion</a:t>
                      </a:r>
                      <a:r>
                        <a:rPr lang="en-US" sz="2200" b="1" baseline="0" dirty="0"/>
                        <a:t> Torrent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Pac Bio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10000-50000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0.5-1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0.1-1%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 Next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100-150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$5-10k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Nanopore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1000-10000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$0.5-1k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Illumina Nova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200-5000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2637993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15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FASTA file extensions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1137213"/>
          </a:xfrm>
        </p:spPr>
        <p:txBody>
          <a:bodyPr/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.</a:t>
            </a:r>
            <a:r>
              <a:rPr lang="en-US" sz="3200" dirty="0" err="1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fasta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.</a:t>
            </a:r>
            <a:r>
              <a:rPr lang="en-US" sz="3200" dirty="0" err="1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fas</a:t>
            </a:r>
            <a:endParaRPr lang="en-US" sz="3200" dirty="0">
              <a:solidFill>
                <a:prstClr val="black"/>
              </a:solidFill>
            </a:endParaRP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Generic extensions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.</a:t>
            </a:r>
            <a:r>
              <a:rPr lang="en-US" sz="3200" dirty="0" err="1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fnt</a:t>
            </a:r>
            <a:endParaRPr lang="en-US" sz="3200" dirty="0">
              <a:solidFill>
                <a:prstClr val="black"/>
              </a:solidFill>
            </a:endParaRPr>
          </a:p>
          <a:p>
            <a:pPr lvl="1"/>
            <a:r>
              <a:rPr lang="en-US" dirty="0">
                <a:solidFill>
                  <a:prstClr val="black"/>
                </a:solidFill>
              </a:rPr>
              <a:t>Generic nucleotide sequence</a:t>
            </a:r>
          </a:p>
          <a:p>
            <a:r>
              <a:rPr lang="en-US" dirty="0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.</a:t>
            </a:r>
            <a:r>
              <a:rPr lang="en-US" sz="3200" dirty="0" err="1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ffn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en-US" dirty="0">
                <a:solidFill>
                  <a:prstClr val="black"/>
                </a:solidFill>
              </a:rPr>
              <a:t>Protein-coding DNA sequence (e.g. ORFs)</a:t>
            </a:r>
          </a:p>
          <a:p>
            <a:r>
              <a:rPr lang="en-US" dirty="0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.</a:t>
            </a:r>
            <a:r>
              <a:rPr lang="en-US" sz="3200" dirty="0" err="1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frn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en-US" dirty="0">
                <a:solidFill>
                  <a:prstClr val="black"/>
                </a:solidFill>
              </a:rPr>
              <a:t>RNA-coding sequences</a:t>
            </a:r>
          </a:p>
          <a:p>
            <a:r>
              <a:rPr lang="en-US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.</a:t>
            </a:r>
            <a:r>
              <a:rPr lang="en-US" sz="3200" dirty="0" err="1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faa</a:t>
            </a:r>
            <a:r>
              <a:rPr lang="en-US" dirty="0" smtClean="0">
                <a:solidFill>
                  <a:prstClr val="black"/>
                </a:solidFill>
              </a:rPr>
              <a:t>	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en-US" dirty="0">
                <a:solidFill>
                  <a:prstClr val="black"/>
                </a:solidFill>
              </a:rPr>
              <a:t>Generic protein sequence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3195" y="1874537"/>
            <a:ext cx="5200077" cy="3017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File extensions are a convenience for you, the user, and Operating Systems (OS).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They hint at the contents of a file, and may help the OS pick a program for opening it.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File extensions </a:t>
            </a:r>
            <a:r>
              <a:rPr lang="en-US" sz="2000" i="1" dirty="0" smtClean="0">
                <a:solidFill>
                  <a:schemeClr val="tx1"/>
                </a:solidFill>
              </a:rPr>
              <a:t>do not </a:t>
            </a:r>
            <a:r>
              <a:rPr lang="en-US" sz="2000" dirty="0" smtClean="0">
                <a:solidFill>
                  <a:schemeClr val="tx1"/>
                </a:solidFill>
              </a:rPr>
              <a:t>enforce the content of a file (I can name a FASTA file </a:t>
            </a:r>
            <a:r>
              <a:rPr lang="en-US" sz="20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seq.mp3</a:t>
            </a:r>
            <a:r>
              <a:rPr lang="en-US" sz="2000" dirty="0" smtClean="0">
                <a:solidFill>
                  <a:schemeClr val="tx1"/>
                </a:solidFill>
              </a:rPr>
              <a:t> and a music file </a:t>
            </a:r>
            <a:r>
              <a:rPr lang="en-US" sz="2000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song.fasta</a:t>
            </a:r>
            <a:r>
              <a:rPr lang="en-US" sz="2000" dirty="0" smtClean="0">
                <a:solidFill>
                  <a:schemeClr val="tx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92305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4CB80F5-9E3C-0B45-8B8B-9B5B8BF53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24" y="880673"/>
            <a:ext cx="5852160" cy="5581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7D6F8FC-70BF-B740-B276-BFFFBC8CE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033" y="880671"/>
            <a:ext cx="5852160" cy="5528779"/>
          </a:xfrm>
          <a:prstGeom prst="rect">
            <a:avLst/>
          </a:prstGeom>
          <a:solidFill>
            <a:srgbClr val="C00000">
              <a:alpha val="50000"/>
            </a:srgbClr>
          </a:solidFill>
          <a:ln w="57150">
            <a:noFill/>
          </a:ln>
        </p:spPr>
      </p:pic>
      <p:sp>
        <p:nvSpPr>
          <p:cNvPr id="3" name="Rectangle 2"/>
          <p:cNvSpPr/>
          <p:nvPr/>
        </p:nvSpPr>
        <p:spPr>
          <a:xfrm>
            <a:off x="3627147" y="1051586"/>
            <a:ext cx="2377414" cy="731512"/>
          </a:xfrm>
          <a:prstGeom prst="rect">
            <a:avLst/>
          </a:prstGeom>
          <a:solidFill>
            <a:schemeClr val="accent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49733" y="1783098"/>
            <a:ext cx="2377414" cy="731512"/>
          </a:xfrm>
          <a:prstGeom prst="rect">
            <a:avLst/>
          </a:prstGeom>
          <a:solidFill>
            <a:schemeClr val="accent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27147" y="1783098"/>
            <a:ext cx="2377414" cy="731512"/>
          </a:xfrm>
          <a:prstGeom prst="rect">
            <a:avLst/>
          </a:prstGeom>
          <a:solidFill>
            <a:schemeClr val="accent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38976" y="3182459"/>
            <a:ext cx="2377414" cy="673257"/>
          </a:xfrm>
          <a:prstGeom prst="rect">
            <a:avLst/>
          </a:prstGeom>
          <a:solidFill>
            <a:schemeClr val="accent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639178" y="2298547"/>
            <a:ext cx="2377414" cy="673257"/>
          </a:xfrm>
          <a:prstGeom prst="rect">
            <a:avLst/>
          </a:prstGeom>
          <a:solidFill>
            <a:srgbClr val="C00000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274365" y="1627624"/>
            <a:ext cx="2377414" cy="673257"/>
          </a:xfrm>
          <a:prstGeom prst="rect">
            <a:avLst/>
          </a:prstGeom>
          <a:solidFill>
            <a:srgbClr val="C00000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645937" y="1627624"/>
            <a:ext cx="2377414" cy="673257"/>
          </a:xfrm>
          <a:prstGeom prst="rect">
            <a:avLst/>
          </a:prstGeom>
          <a:solidFill>
            <a:srgbClr val="C00000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649603" y="2979896"/>
            <a:ext cx="2377414" cy="700608"/>
          </a:xfrm>
          <a:prstGeom prst="rect">
            <a:avLst/>
          </a:prstGeom>
          <a:solidFill>
            <a:srgbClr val="C00000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256468" y="2300881"/>
            <a:ext cx="2377414" cy="673257"/>
          </a:xfrm>
          <a:prstGeom prst="rect">
            <a:avLst/>
          </a:prstGeom>
          <a:solidFill>
            <a:srgbClr val="C00000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41537" y="244765"/>
            <a:ext cx="2377414" cy="470348"/>
          </a:xfrm>
          <a:prstGeom prst="rect">
            <a:avLst/>
          </a:prstGeom>
          <a:solidFill>
            <a:schemeClr val="accent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sequence </a:t>
            </a:r>
            <a:r>
              <a:rPr lang="en-US" dirty="0" smtClean="0"/>
              <a:t>as biology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651779" y="229235"/>
            <a:ext cx="2369774" cy="470348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sequence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101829" y="244765"/>
            <a:ext cx="2369774" cy="470348"/>
          </a:xfrm>
          <a:prstGeom prst="rect">
            <a:avLst/>
          </a:prstGeom>
          <a:solidFill>
            <a:srgbClr val="C00000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sequence as proxy/tool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265011" y="4526269"/>
            <a:ext cx="2377414" cy="764696"/>
          </a:xfrm>
          <a:prstGeom prst="rect">
            <a:avLst/>
          </a:prstGeom>
          <a:solidFill>
            <a:srgbClr val="C00000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42425" y="3857820"/>
            <a:ext cx="2377414" cy="689441"/>
          </a:xfrm>
          <a:prstGeom prst="rect">
            <a:avLst/>
          </a:prstGeom>
          <a:solidFill>
            <a:srgbClr val="C00000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633867" y="3680504"/>
            <a:ext cx="2377414" cy="1394397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274365" y="4336745"/>
            <a:ext cx="2377414" cy="731512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74365" y="901653"/>
            <a:ext cx="4736916" cy="731512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61562" y="3815749"/>
            <a:ext cx="2377414" cy="731512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249733" y="1097270"/>
            <a:ext cx="2377414" cy="731512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66586" y="2506518"/>
            <a:ext cx="2368653" cy="739603"/>
            <a:chOff x="1266586" y="2506518"/>
            <a:chExt cx="2368653" cy="739603"/>
          </a:xfrm>
        </p:grpSpPr>
        <p:sp>
          <p:nvSpPr>
            <p:cNvPr id="33" name="Right Triangle 32"/>
            <p:cNvSpPr/>
            <p:nvPr/>
          </p:nvSpPr>
          <p:spPr>
            <a:xfrm rot="5400000">
              <a:off x="2069651" y="1711545"/>
              <a:ext cx="731511" cy="2337642"/>
            </a:xfrm>
            <a:prstGeom prst="rtTriangle">
              <a:avLst/>
            </a:prstGeom>
            <a:solidFill>
              <a:schemeClr val="accent1">
                <a:alpha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Triangle 33"/>
            <p:cNvSpPr/>
            <p:nvPr/>
          </p:nvSpPr>
          <p:spPr>
            <a:xfrm rot="16200000">
              <a:off x="2100662" y="1703453"/>
              <a:ext cx="731511" cy="2337642"/>
            </a:xfrm>
            <a:prstGeom prst="rtTriangle">
              <a:avLst/>
            </a:prstGeom>
            <a:solidFill>
              <a:srgbClr val="C000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627147" y="2442856"/>
            <a:ext cx="2368653" cy="739603"/>
            <a:chOff x="1266586" y="2506518"/>
            <a:chExt cx="2368653" cy="739603"/>
          </a:xfrm>
        </p:grpSpPr>
        <p:sp>
          <p:nvSpPr>
            <p:cNvPr id="36" name="Right Triangle 35"/>
            <p:cNvSpPr/>
            <p:nvPr/>
          </p:nvSpPr>
          <p:spPr>
            <a:xfrm rot="5400000">
              <a:off x="2069651" y="1711545"/>
              <a:ext cx="731511" cy="2337642"/>
            </a:xfrm>
            <a:prstGeom prst="rtTriangle">
              <a:avLst/>
            </a:prstGeom>
            <a:solidFill>
              <a:schemeClr val="accent1">
                <a:alpha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Triangle 36"/>
            <p:cNvSpPr/>
            <p:nvPr/>
          </p:nvSpPr>
          <p:spPr>
            <a:xfrm rot="16200000">
              <a:off x="2100662" y="1703453"/>
              <a:ext cx="731511" cy="2337642"/>
            </a:xfrm>
            <a:prstGeom prst="rtTriangle">
              <a:avLst/>
            </a:prstGeom>
            <a:solidFill>
              <a:srgbClr val="C000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277284" y="2963714"/>
            <a:ext cx="2368653" cy="739603"/>
            <a:chOff x="1266586" y="2506518"/>
            <a:chExt cx="2368653" cy="739603"/>
          </a:xfrm>
        </p:grpSpPr>
        <p:sp>
          <p:nvSpPr>
            <p:cNvPr id="39" name="Right Triangle 38"/>
            <p:cNvSpPr/>
            <p:nvPr/>
          </p:nvSpPr>
          <p:spPr>
            <a:xfrm rot="5400000">
              <a:off x="2069651" y="1711545"/>
              <a:ext cx="731511" cy="2337642"/>
            </a:xfrm>
            <a:prstGeom prst="rtTriangle">
              <a:avLst/>
            </a:prstGeom>
            <a:solidFill>
              <a:schemeClr val="accent1">
                <a:alpha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Triangle 39"/>
            <p:cNvSpPr/>
            <p:nvPr/>
          </p:nvSpPr>
          <p:spPr>
            <a:xfrm rot="16200000">
              <a:off x="2100662" y="1703453"/>
              <a:ext cx="731511" cy="2337642"/>
            </a:xfrm>
            <a:prstGeom prst="rtTriangle">
              <a:avLst/>
            </a:prstGeom>
            <a:solidFill>
              <a:srgbClr val="C000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260848" y="3632302"/>
            <a:ext cx="2368653" cy="739603"/>
            <a:chOff x="1266586" y="2506518"/>
            <a:chExt cx="2368653" cy="739603"/>
          </a:xfrm>
        </p:grpSpPr>
        <p:sp>
          <p:nvSpPr>
            <p:cNvPr id="42" name="Right Triangle 41"/>
            <p:cNvSpPr/>
            <p:nvPr/>
          </p:nvSpPr>
          <p:spPr>
            <a:xfrm rot="5400000">
              <a:off x="2069651" y="1711545"/>
              <a:ext cx="731511" cy="2337642"/>
            </a:xfrm>
            <a:prstGeom prst="rtTriangle">
              <a:avLst/>
            </a:prstGeom>
            <a:solidFill>
              <a:schemeClr val="accent1">
                <a:alpha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ight Triangle 42"/>
            <p:cNvSpPr/>
            <p:nvPr/>
          </p:nvSpPr>
          <p:spPr>
            <a:xfrm rot="16200000">
              <a:off x="2100662" y="1703453"/>
              <a:ext cx="731511" cy="2337642"/>
            </a:xfrm>
            <a:prstGeom prst="rtTriangle">
              <a:avLst/>
            </a:prstGeom>
            <a:solidFill>
              <a:srgbClr val="C000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34816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274838"/>
            <a:ext cx="86867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Biopolymers &amp;</a:t>
            </a:r>
          </a:p>
          <a:p>
            <a:pPr algn="ctr"/>
            <a:r>
              <a:rPr lang="en-US" sz="7200" dirty="0" smtClean="0"/>
              <a:t>The Central Dogma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39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Polymers &amp; biopolymers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1005705"/>
          </a:xfrm>
        </p:spPr>
        <p:txBody>
          <a:bodyPr/>
          <a:lstStyle/>
          <a:p>
            <a:r>
              <a:rPr lang="en-US" dirty="0" smtClean="0"/>
              <a:t>Polymer (</a:t>
            </a:r>
            <a:r>
              <a:rPr lang="en-US" i="1" dirty="0" smtClean="0"/>
              <a:t>n</a:t>
            </a:r>
            <a:r>
              <a:rPr lang="en-US" dirty="0"/>
              <a:t>): </a:t>
            </a:r>
            <a:r>
              <a:rPr lang="en-US" i="1" dirty="0"/>
              <a:t>a substance that has a molecular structure consisting chiefly or entirely of a large number of similar units bonded </a:t>
            </a:r>
            <a:r>
              <a:rPr lang="en-US" i="1" dirty="0" smtClean="0"/>
              <a:t>together.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1/30/2019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https://upload.wikimedia.org/wikipedia/commons/1/10/Polystyrene_form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37" y="2138160"/>
            <a:ext cx="5949327" cy="138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36270" y="3717035"/>
            <a:ext cx="11714922" cy="1005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Biopolymer (</a:t>
            </a:r>
            <a:r>
              <a:rPr lang="en-US" i="1" dirty="0" smtClean="0"/>
              <a:t>n</a:t>
            </a:r>
            <a:r>
              <a:rPr lang="en-US" dirty="0" smtClean="0"/>
              <a:t>): </a:t>
            </a:r>
            <a:r>
              <a:rPr lang="en-US" i="1" dirty="0"/>
              <a:t>a polymeric substance occurring in living organisms, e.g., a protein, cellulose, or DNA.</a:t>
            </a:r>
            <a:endParaRPr lang="en-US" i="1" dirty="0" smtClean="0"/>
          </a:p>
        </p:txBody>
      </p:sp>
      <p:pic>
        <p:nvPicPr>
          <p:cNvPr id="1028" name="Picture 4" descr="https://media1.shmoop.com/images/biology/biobook_biomol_2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4" b="40927"/>
          <a:stretch/>
        </p:blipFill>
        <p:spPr bwMode="auto">
          <a:xfrm>
            <a:off x="3158043" y="4926782"/>
            <a:ext cx="6467475" cy="135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511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Information-carrying biopolymers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2654" y="836685"/>
            <a:ext cx="322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(N)</a:t>
            </a:r>
            <a:r>
              <a:rPr lang="en-US" sz="2800" u="sng" dirty="0" err="1" smtClean="0"/>
              <a:t>ucleic</a:t>
            </a:r>
            <a:r>
              <a:rPr lang="en-US" sz="2800" u="sng" dirty="0" smtClean="0"/>
              <a:t> (A)</a:t>
            </a:r>
            <a:r>
              <a:rPr lang="en-US" sz="2800" u="sng" dirty="0" err="1" smtClean="0"/>
              <a:t>cids</a:t>
            </a:r>
            <a:endParaRPr lang="en-US" sz="2800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6253976" y="836685"/>
            <a:ext cx="5545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Polypeptides (protein primary seq.)</a:t>
            </a:r>
            <a:endParaRPr lang="en-US" sz="28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47265" y="1412755"/>
            <a:ext cx="322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(D)</a:t>
            </a:r>
            <a:r>
              <a:rPr lang="en-US" sz="2800" dirty="0" err="1" smtClean="0"/>
              <a:t>eoxyribo</a:t>
            </a:r>
            <a:r>
              <a:rPr lang="en-US" sz="2800" dirty="0" smtClean="0"/>
              <a:t>(N)(A)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58043" y="1412755"/>
            <a:ext cx="322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(R)</a:t>
            </a:r>
            <a:r>
              <a:rPr lang="en-US" sz="2800" dirty="0" err="1" smtClean="0"/>
              <a:t>ibo</a:t>
            </a:r>
            <a:r>
              <a:rPr lang="en-US" sz="2800" dirty="0" smtClean="0"/>
              <a:t>(N)(A)</a:t>
            </a:r>
            <a:endParaRPr lang="en-US" sz="2800" dirty="0"/>
          </a:p>
        </p:txBody>
      </p:sp>
      <p:pic>
        <p:nvPicPr>
          <p:cNvPr id="2050" name="Picture 2" descr="https://s0112493.pressbooks.com/wp-content/uploads/sites/39521/2015/03/comparison-d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9" t="6154" r="6569" b="6455"/>
          <a:stretch/>
        </p:blipFill>
        <p:spPr bwMode="auto">
          <a:xfrm>
            <a:off x="3521384" y="1950892"/>
            <a:ext cx="2459402" cy="43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0112493.pressbooks.com/wp-content/uploads/sites/39521/2015/03/comparison-d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6154" r="45181" b="6455"/>
          <a:stretch/>
        </p:blipFill>
        <p:spPr bwMode="auto">
          <a:xfrm>
            <a:off x="450514" y="1950892"/>
            <a:ext cx="3070870" cy="43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ompoundchem.com/wp-content/uploads/2014/09/20-Common-Amino-Acids-v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3"/>
          <a:stretch/>
        </p:blipFill>
        <p:spPr bwMode="auto">
          <a:xfrm>
            <a:off x="6384035" y="3031470"/>
            <a:ext cx="5297308" cy="32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bigpictureeducation.com/sites/default/files/styles/bp_full_width/public/polypeptide.png?itok=Xy9rdWw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2"/>
          <a:stretch/>
        </p:blipFill>
        <p:spPr bwMode="auto">
          <a:xfrm>
            <a:off x="6590874" y="1492895"/>
            <a:ext cx="4935030" cy="138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ate Placeholder 3"/>
          <p:cNvSpPr txBox="1">
            <a:spLocks/>
          </p:cNvSpPr>
          <p:nvPr/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1C376A-F598-5B4F-A8D5-A35E8E160FA5}" type="datetime1">
              <a:rPr lang="en-US" smtClean="0"/>
              <a:pPr/>
              <a:t>1/30/2019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34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flow in The Central Dogma: </a:t>
            </a:r>
            <a:r>
              <a:rPr lang="en-US" i="1" dirty="0" smtClean="0"/>
              <a:t>molecules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4098" name="Picture 2" descr="http://dnacamp.cgrb.oregonstate.edu/img/portfolio/Central_Dogm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8857" r="1691" b="6118"/>
          <a:stretch/>
        </p:blipFill>
        <p:spPr bwMode="auto">
          <a:xfrm>
            <a:off x="927344" y="1217417"/>
            <a:ext cx="10276885" cy="486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27344" y="3015397"/>
            <a:ext cx="3064590" cy="748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20145" y="3697529"/>
            <a:ext cx="5587878" cy="1919335"/>
            <a:chOff x="5750359" y="3477455"/>
            <a:chExt cx="5587878" cy="1919335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5750359" y="3477455"/>
              <a:ext cx="5587878" cy="1103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27478" y="4581140"/>
              <a:ext cx="3309728" cy="8156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6310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2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plate.potx" id="{C45E4124-DA99-1A43-8055-4E333AA50834}" vid="{58D7D9E8-718A-B446-ACCE-02EB861CA9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1574</TotalTime>
  <Words>2574</Words>
  <Application>Microsoft Office PowerPoint</Application>
  <PresentationFormat>Custom</PresentationFormat>
  <Paragraphs>734</Paragraphs>
  <Slides>48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template</vt:lpstr>
      <vt:lpstr>2_template</vt:lpstr>
      <vt:lpstr>Biological Sequences: Concepts &amp; Data</vt:lpstr>
      <vt:lpstr>Announcements</vt:lpstr>
      <vt:lpstr>Summary</vt:lpstr>
      <vt:lpstr>The dual role of biological sequences</vt:lpstr>
      <vt:lpstr>Course structure</vt:lpstr>
      <vt:lpstr>PowerPoint Presentation</vt:lpstr>
      <vt:lpstr>Polymers &amp; biopolymers</vt:lpstr>
      <vt:lpstr>Information-carrying biopolymers</vt:lpstr>
      <vt:lpstr>Information flow in The Central Dogma: molecules</vt:lpstr>
      <vt:lpstr>Information flow in The Central Dogma: data</vt:lpstr>
      <vt:lpstr>Where does sequence data come from?</vt:lpstr>
      <vt:lpstr>Another approach for finding protein sequences</vt:lpstr>
      <vt:lpstr>PowerPoint Presentation</vt:lpstr>
      <vt:lpstr>A review of DNA replication</vt:lpstr>
      <vt:lpstr>Sanger sequencing</vt:lpstr>
      <vt:lpstr>Sanger sequencing</vt:lpstr>
      <vt:lpstr>Sanger sequencing</vt:lpstr>
      <vt:lpstr>Sanger sequencing</vt:lpstr>
      <vt:lpstr>“Next” Generation Sequencing (NGS)</vt:lpstr>
      <vt:lpstr>Illumina sequencing</vt:lpstr>
      <vt:lpstr>Illumina sequencing</vt:lpstr>
      <vt:lpstr>Illumina sequencing</vt:lpstr>
      <vt:lpstr>Illumina sequencing</vt:lpstr>
      <vt:lpstr>Illumina sequencing</vt:lpstr>
      <vt:lpstr>Long-read sequencing</vt:lpstr>
      <vt:lpstr>High-throughput sequencing stats</vt:lpstr>
      <vt:lpstr>PowerPoint Presentation</vt:lpstr>
      <vt:lpstr>FASTA files store biological sequences (e.g. genes, genomes)</vt:lpstr>
      <vt:lpstr>FASTA files store biological sequences (e.g. genes, genomes)</vt:lpstr>
      <vt:lpstr>FASTQ files store raw sequence data (including quality)</vt:lpstr>
      <vt:lpstr>FASTQ files store raw sequence data (including quality)</vt:lpstr>
      <vt:lpstr>FASTQ files store raw sequence data (including quality)</vt:lpstr>
      <vt:lpstr>FASTQ files represent sequence data and quality</vt:lpstr>
      <vt:lpstr>FASTQ files store raw sequence data (including quality)</vt:lpstr>
      <vt:lpstr>PowerPoint Presentation</vt:lpstr>
      <vt:lpstr>PowerPoint Presentation</vt:lpstr>
      <vt:lpstr>Databases for biological sequences (e.g. genes, genomes)</vt:lpstr>
      <vt:lpstr>http://www.ncbi.nlm.nih.gov/genbank</vt:lpstr>
      <vt:lpstr>http://www.ncbi.nlm.nih.gov/refseq</vt:lpstr>
      <vt:lpstr>http://ensembl.org</vt:lpstr>
      <vt:lpstr>http://uniprot.org</vt:lpstr>
      <vt:lpstr>Summary</vt:lpstr>
      <vt:lpstr>PowerPoint Presentation</vt:lpstr>
      <vt:lpstr>High-throughput sequencing: 2011</vt:lpstr>
      <vt:lpstr>High-throughput sequencing: 2013</vt:lpstr>
      <vt:lpstr>High-throughput sequencing: 2017</vt:lpstr>
      <vt:lpstr>High-throughput sequencing: 2018</vt:lpstr>
      <vt:lpstr>FASTA file extensions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Eric Franzosa</cp:lastModifiedBy>
  <cp:revision>739</cp:revision>
  <dcterms:created xsi:type="dcterms:W3CDTF">2017-01-05T15:59:06Z</dcterms:created>
  <dcterms:modified xsi:type="dcterms:W3CDTF">2019-01-30T17:39:30Z</dcterms:modified>
</cp:coreProperties>
</file>