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  <p:sldMasterId id="2147483756" r:id="rId2"/>
  </p:sldMasterIdLst>
  <p:notesMasterIdLst>
    <p:notesMasterId r:id="rId67"/>
  </p:notesMasterIdLst>
  <p:sldIdLst>
    <p:sldId id="256" r:id="rId3"/>
    <p:sldId id="267" r:id="rId4"/>
    <p:sldId id="355" r:id="rId5"/>
    <p:sldId id="338" r:id="rId6"/>
    <p:sldId id="279" r:id="rId7"/>
    <p:sldId id="282" r:id="rId8"/>
    <p:sldId id="283" r:id="rId9"/>
    <p:sldId id="284" r:id="rId10"/>
    <p:sldId id="339" r:id="rId11"/>
    <p:sldId id="285" r:id="rId12"/>
    <p:sldId id="390" r:id="rId13"/>
    <p:sldId id="396" r:id="rId14"/>
    <p:sldId id="391" r:id="rId15"/>
    <p:sldId id="293" r:id="rId16"/>
    <p:sldId id="340" r:id="rId17"/>
    <p:sldId id="405" r:id="rId18"/>
    <p:sldId id="295" r:id="rId19"/>
    <p:sldId id="296" r:id="rId20"/>
    <p:sldId id="297" r:id="rId21"/>
    <p:sldId id="299" r:id="rId22"/>
    <p:sldId id="311" r:id="rId23"/>
    <p:sldId id="308" r:id="rId24"/>
    <p:sldId id="367" r:id="rId25"/>
    <p:sldId id="304" r:id="rId26"/>
    <p:sldId id="368" r:id="rId27"/>
    <p:sldId id="309" r:id="rId28"/>
    <p:sldId id="379" r:id="rId29"/>
    <p:sldId id="341" r:id="rId30"/>
    <p:sldId id="319" r:id="rId31"/>
    <p:sldId id="321" r:id="rId32"/>
    <p:sldId id="320" r:id="rId33"/>
    <p:sldId id="365" r:id="rId34"/>
    <p:sldId id="322" r:id="rId35"/>
    <p:sldId id="380" r:id="rId36"/>
    <p:sldId id="358" r:id="rId37"/>
    <p:sldId id="373" r:id="rId38"/>
    <p:sldId id="374" r:id="rId39"/>
    <p:sldId id="375" r:id="rId40"/>
    <p:sldId id="376" r:id="rId41"/>
    <p:sldId id="377" r:id="rId42"/>
    <p:sldId id="378" r:id="rId43"/>
    <p:sldId id="359" r:id="rId44"/>
    <p:sldId id="363" r:id="rId45"/>
    <p:sldId id="383" r:id="rId46"/>
    <p:sldId id="362" r:id="rId47"/>
    <p:sldId id="384" r:id="rId48"/>
    <p:sldId id="387" r:id="rId49"/>
    <p:sldId id="397" r:id="rId50"/>
    <p:sldId id="350" r:id="rId51"/>
    <p:sldId id="392" r:id="rId52"/>
    <p:sldId id="393" r:id="rId53"/>
    <p:sldId id="394" r:id="rId54"/>
    <p:sldId id="395" r:id="rId55"/>
    <p:sldId id="398" r:id="rId56"/>
    <p:sldId id="399" r:id="rId57"/>
    <p:sldId id="400" r:id="rId58"/>
    <p:sldId id="401" r:id="rId59"/>
    <p:sldId id="402" r:id="rId60"/>
    <p:sldId id="403" r:id="rId61"/>
    <p:sldId id="404" r:id="rId62"/>
    <p:sldId id="352" r:id="rId63"/>
    <p:sldId id="388" r:id="rId64"/>
    <p:sldId id="389" r:id="rId65"/>
    <p:sldId id="36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33"/>
  </p:normalViewPr>
  <p:slideViewPr>
    <p:cSldViewPr snapToObjects="1">
      <p:cViewPr varScale="1">
        <p:scale>
          <a:sx n="118" d="100"/>
          <a:sy n="118" d="100"/>
        </p:scale>
        <p:origin x="-11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110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878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670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819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6861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67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6190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159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130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6388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0107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151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ttenhower.sph.harvard.edu/bst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RjYj-8qLgAhVmQt8KHaPGABgQjRx6BAgBEAU&amp;url=https%3A%2F%2Fpixabay.com%2Fen%2Fd20-dice-dungeons-dragons-2699387%2F&amp;psig=AOvVaw3umH_M9wV7xuAKydDYOdb2&amp;ust=154939786728804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blast.ncbi.nlm.nih.gov/Blast.cg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Sequence alignment</a:t>
            </a:r>
            <a:br>
              <a:rPr lang="en-US" dirty="0" smtClean="0"/>
            </a:br>
            <a:r>
              <a:rPr lang="en-US" sz="4800" b="0" dirty="0" smtClean="0"/>
              <a:t>(and related topics)</a:t>
            </a:r>
            <a:endParaRPr lang="en-US" sz="4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Curtis Huttenhower (</a:t>
            </a:r>
            <a:r>
              <a:rPr lang="en-US" dirty="0" err="1" smtClean="0"/>
              <a:t>chuttenh@hsph.harvard.edu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Franzosa</a:t>
            </a:r>
            <a:r>
              <a:rPr lang="en-US" dirty="0" smtClean="0"/>
              <a:t> (</a:t>
            </a:r>
            <a:r>
              <a:rPr lang="en-US" dirty="0" err="1" smtClean="0"/>
              <a:t>franzosa@hsph.harvard.edu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http://huttenhower.sph.harvard.edu/bst281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7" y="1121400"/>
            <a:ext cx="45720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sequence similarity by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11370" y="1700790"/>
            <a:ext cx="2707529" cy="276513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18899" y="4753961"/>
            <a:ext cx="1209747" cy="126735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446078" y="4235498"/>
            <a:ext cx="345642" cy="8064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62323" y="1075862"/>
            <a:ext cx="6491138" cy="3261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Dot plots compare a first sequence (cols) to a second sequence (rows)</a:t>
            </a:r>
          </a:p>
          <a:p>
            <a:r>
              <a:rPr lang="en-US" dirty="0" smtClean="0"/>
              <a:t>A dot indicates an identical position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Diagonals</a:t>
            </a:r>
            <a:r>
              <a:rPr lang="en-US" dirty="0" smtClean="0"/>
              <a:t> indicate runs of identical positions (support for homology)</a:t>
            </a:r>
          </a:p>
          <a:p>
            <a:r>
              <a:rPr lang="en-US" dirty="0" smtClean="0"/>
              <a:t>A “</a:t>
            </a:r>
            <a:r>
              <a:rPr lang="en-US" dirty="0" smtClean="0">
                <a:solidFill>
                  <a:schemeClr val="accent6"/>
                </a:solidFill>
              </a:rPr>
              <a:t>jump</a:t>
            </a:r>
            <a:r>
              <a:rPr lang="en-US" dirty="0" smtClean="0"/>
              <a:t>” indicates an insertion in one sequence OR deletion from the other</a:t>
            </a:r>
          </a:p>
        </p:txBody>
      </p:sp>
    </p:spTree>
    <p:extLst>
      <p:ext uri="{BB962C8B-B14F-4D97-AF65-F5344CB8AC3E}">
        <p14:creationId xmlns:p14="http://schemas.microsoft.com/office/powerpoint/2010/main" val="3749566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 flipV="1">
            <a:off x="3627147" y="4343390"/>
            <a:ext cx="0" cy="49443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718586" y="4800585"/>
            <a:ext cx="1097268" cy="118870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83977" y="1691660"/>
            <a:ext cx="2651731" cy="265173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sequence similarity by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62323" y="1082040"/>
            <a:ext cx="6491138" cy="5406829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sequence alignment </a:t>
            </a:r>
            <a:r>
              <a:rPr lang="en-US" dirty="0" smtClean="0"/>
              <a:t>is a mapping of positions in one sequence to another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Represented by a path in the dot plot matrix from bottom right to upper left</a:t>
            </a:r>
          </a:p>
          <a:p>
            <a:r>
              <a:rPr lang="en-US" dirty="0" smtClean="0"/>
              <a:t>The best alignment/path balances:</a:t>
            </a:r>
          </a:p>
          <a:p>
            <a:pPr lvl="1"/>
            <a:r>
              <a:rPr lang="en-US" dirty="0" smtClean="0"/>
              <a:t>Matches (good)</a:t>
            </a:r>
          </a:p>
          <a:p>
            <a:pPr lvl="1"/>
            <a:r>
              <a:rPr lang="en-US" dirty="0" smtClean="0"/>
              <a:t>Unfavorable mismatches (bad)</a:t>
            </a:r>
          </a:p>
          <a:p>
            <a:pPr lvl="1"/>
            <a:r>
              <a:rPr lang="en-US" dirty="0" smtClean="0"/>
              <a:t>Gaps (bad)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217945" y="2057415"/>
            <a:ext cx="4659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nsolas" pitchFamily="49" charset="0"/>
              </a:rPr>
              <a:t>MQIF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V</a:t>
            </a:r>
            <a:r>
              <a:rPr lang="en-US" sz="2800" dirty="0">
                <a:latin typeface="Consolas" pitchFamily="49" charset="0"/>
              </a:rPr>
              <a:t>KTL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T</a:t>
            </a:r>
            <a:r>
              <a:rPr lang="en-US" sz="2800" dirty="0">
                <a:solidFill>
                  <a:srgbClr val="92D050"/>
                </a:solidFill>
                <a:latin typeface="Consolas" pitchFamily="49" charset="0"/>
              </a:rPr>
              <a:t>-</a:t>
            </a:r>
            <a:r>
              <a:rPr lang="en-US" sz="2800" dirty="0">
                <a:latin typeface="Consolas" pitchFamily="49" charset="0"/>
              </a:rPr>
              <a:t>GK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A</a:t>
            </a:r>
            <a:r>
              <a:rPr lang="en-US" sz="2800" dirty="0">
                <a:latin typeface="Consolas" pitchFamily="49" charset="0"/>
              </a:rPr>
              <a:t>IT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Consolas" pitchFamily="49" charset="0"/>
              </a:rPr>
              <a:t>|||| |||  || ||</a:t>
            </a:r>
          </a:p>
          <a:p>
            <a:pPr algn="ctr"/>
            <a:r>
              <a:rPr lang="en-US" sz="2800" dirty="0" smtClean="0">
                <a:latin typeface="Consolas" pitchFamily="49" charset="0"/>
              </a:rPr>
              <a:t>MQIF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A</a:t>
            </a:r>
            <a:r>
              <a:rPr lang="en-US" sz="2800" dirty="0" smtClean="0">
                <a:latin typeface="Consolas" pitchFamily="49" charset="0"/>
              </a:rPr>
              <a:t>KTL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S</a:t>
            </a:r>
            <a:r>
              <a:rPr lang="en-US" sz="2800" dirty="0" smtClean="0">
                <a:solidFill>
                  <a:srgbClr val="92D050"/>
                </a:solidFill>
                <a:latin typeface="Consolas" pitchFamily="49" charset="0"/>
              </a:rPr>
              <a:t>G</a:t>
            </a:r>
            <a:r>
              <a:rPr lang="en-US" sz="2800" dirty="0" smtClean="0">
                <a:latin typeface="Consolas" pitchFamily="49" charset="0"/>
              </a:rPr>
              <a:t>GK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V</a:t>
            </a:r>
            <a:r>
              <a:rPr lang="en-US" sz="2800" dirty="0" smtClean="0">
                <a:latin typeface="Consolas" pitchFamily="49" charset="0"/>
              </a:rPr>
              <a:t>IT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7" y="1121400"/>
            <a:ext cx="45720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135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7" y="1121400"/>
            <a:ext cx="45720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627147" y="3794756"/>
            <a:ext cx="0" cy="1043073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718586" y="4800585"/>
            <a:ext cx="1097268" cy="118870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83978" y="1691660"/>
            <a:ext cx="1737340" cy="175075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sequence similarity by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62323" y="1082040"/>
            <a:ext cx="6491138" cy="5406829"/>
          </a:xfrm>
        </p:spPr>
        <p:txBody>
          <a:bodyPr/>
          <a:lstStyle/>
          <a:p>
            <a:r>
              <a:rPr lang="en-US" dirty="0" smtClean="0"/>
              <a:t>Consider an alternative path and the corresponding alignment: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New alignment is objectively worse:</a:t>
            </a:r>
          </a:p>
          <a:p>
            <a:pPr lvl="1"/>
            <a:r>
              <a:rPr lang="en-US" dirty="0" smtClean="0"/>
              <a:t>Fewer matches (9 vs. 11)</a:t>
            </a:r>
          </a:p>
          <a:p>
            <a:pPr lvl="1"/>
            <a:r>
              <a:rPr lang="en-US" dirty="0" smtClean="0"/>
              <a:t>More gaps (5 vs. 1)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278878" y="2057415"/>
            <a:ext cx="4659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nsolas" pitchFamily="49" charset="0"/>
              </a:rPr>
              <a:t>MQIF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V</a:t>
            </a:r>
            <a:r>
              <a:rPr lang="en-US" sz="2800" dirty="0" smtClean="0">
                <a:latin typeface="Consolas" pitchFamily="49" charset="0"/>
              </a:rPr>
              <a:t>K</a:t>
            </a:r>
            <a:r>
              <a:rPr lang="en-US" sz="2800" dirty="0" smtClean="0">
                <a:solidFill>
                  <a:srgbClr val="92D050"/>
                </a:solidFill>
                <a:latin typeface="Consolas" pitchFamily="49" charset="0"/>
              </a:rPr>
              <a:t>TL</a:t>
            </a:r>
            <a:r>
              <a:rPr lang="en-US" sz="2800" dirty="0" smtClean="0">
                <a:latin typeface="Consolas" pitchFamily="49" charset="0"/>
              </a:rPr>
              <a:t>TG</a:t>
            </a:r>
            <a:r>
              <a:rPr lang="en-US" sz="2800" dirty="0" smtClean="0">
                <a:solidFill>
                  <a:srgbClr val="92D050"/>
                </a:solidFill>
                <a:latin typeface="Consolas" pitchFamily="49" charset="0"/>
              </a:rPr>
              <a:t>---</a:t>
            </a:r>
            <a:r>
              <a:rPr lang="en-US" sz="2800" dirty="0" smtClean="0">
                <a:latin typeface="Consolas" pitchFamily="49" charset="0"/>
              </a:rPr>
              <a:t>K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A</a:t>
            </a:r>
            <a:r>
              <a:rPr lang="en-US" sz="2800" dirty="0" smtClean="0">
                <a:latin typeface="Consolas" pitchFamily="49" charset="0"/>
              </a:rPr>
              <a:t>IT</a:t>
            </a:r>
            <a:endParaRPr lang="en-US" sz="2800" dirty="0">
              <a:latin typeface="Consolas" pitchFamily="49" charset="0"/>
            </a:endParaRPr>
          </a:p>
          <a:p>
            <a:pPr algn="ctr"/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|||| |  |    | ||</a:t>
            </a:r>
            <a:endParaRPr lang="en-US" sz="2800" dirty="0">
              <a:solidFill>
                <a:schemeClr val="accent1"/>
              </a:solidFill>
              <a:latin typeface="Consolas" pitchFamily="49" charset="0"/>
            </a:endParaRPr>
          </a:p>
          <a:p>
            <a:pPr algn="ctr"/>
            <a:r>
              <a:rPr lang="en-US" sz="2800" dirty="0" smtClean="0">
                <a:latin typeface="Consolas" pitchFamily="49" charset="0"/>
              </a:rPr>
              <a:t>MQIF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A</a:t>
            </a:r>
            <a:r>
              <a:rPr lang="en-US" sz="2800" dirty="0" smtClean="0">
                <a:latin typeface="Consolas" pitchFamily="49" charset="0"/>
              </a:rPr>
              <a:t>K</a:t>
            </a:r>
            <a:r>
              <a:rPr lang="en-US" sz="2800" dirty="0" smtClean="0">
                <a:solidFill>
                  <a:srgbClr val="92D050"/>
                </a:solidFill>
                <a:latin typeface="Consolas" pitchFamily="49" charset="0"/>
              </a:rPr>
              <a:t>--</a:t>
            </a:r>
            <a:r>
              <a:rPr lang="en-US" sz="2800" dirty="0" smtClean="0">
                <a:latin typeface="Consolas" pitchFamily="49" charset="0"/>
              </a:rPr>
              <a:t>TL</a:t>
            </a:r>
            <a:r>
              <a:rPr lang="en-US" sz="2800" dirty="0" smtClean="0">
                <a:solidFill>
                  <a:srgbClr val="92D050"/>
                </a:solidFill>
                <a:latin typeface="Consolas" pitchFamily="49" charset="0"/>
              </a:rPr>
              <a:t>SGG</a:t>
            </a:r>
            <a:r>
              <a:rPr lang="en-US" sz="2800" dirty="0" smtClean="0">
                <a:latin typeface="Consolas" pitchFamily="49" charset="0"/>
              </a:rPr>
              <a:t>K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V</a:t>
            </a:r>
            <a:r>
              <a:rPr lang="en-US" sz="2800" dirty="0" smtClean="0">
                <a:latin typeface="Consolas" pitchFamily="49" charset="0"/>
              </a:rPr>
              <a:t>IT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284609" y="3520440"/>
            <a:ext cx="251099" cy="27431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22561" y="3520440"/>
            <a:ext cx="371667" cy="1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6217945" y="4878614"/>
            <a:ext cx="4659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nsolas" pitchFamily="49" charset="0"/>
              </a:rPr>
              <a:t>MQIF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V</a:t>
            </a:r>
            <a:r>
              <a:rPr lang="en-US" sz="2800" dirty="0">
                <a:latin typeface="Consolas" pitchFamily="49" charset="0"/>
              </a:rPr>
              <a:t>KTL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T</a:t>
            </a:r>
            <a:r>
              <a:rPr lang="en-US" sz="2800" dirty="0">
                <a:solidFill>
                  <a:srgbClr val="92D050"/>
                </a:solidFill>
                <a:latin typeface="Consolas" pitchFamily="49" charset="0"/>
              </a:rPr>
              <a:t>-</a:t>
            </a:r>
            <a:r>
              <a:rPr lang="en-US" sz="2800" dirty="0">
                <a:latin typeface="Consolas" pitchFamily="49" charset="0"/>
              </a:rPr>
              <a:t>GK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A</a:t>
            </a:r>
            <a:r>
              <a:rPr lang="en-US" sz="2800" dirty="0">
                <a:latin typeface="Consolas" pitchFamily="49" charset="0"/>
              </a:rPr>
              <a:t>IT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Consolas" pitchFamily="49" charset="0"/>
              </a:rPr>
              <a:t>|||| |||  || ||</a:t>
            </a:r>
          </a:p>
          <a:p>
            <a:pPr algn="ctr"/>
            <a:r>
              <a:rPr lang="en-US" sz="2800" dirty="0" smtClean="0">
                <a:latin typeface="Consolas" pitchFamily="49" charset="0"/>
              </a:rPr>
              <a:t>MQIF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A</a:t>
            </a:r>
            <a:r>
              <a:rPr lang="en-US" sz="2800" dirty="0" smtClean="0">
                <a:latin typeface="Consolas" pitchFamily="49" charset="0"/>
              </a:rPr>
              <a:t>KTL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S</a:t>
            </a:r>
            <a:r>
              <a:rPr lang="en-US" sz="2800" dirty="0" smtClean="0">
                <a:solidFill>
                  <a:srgbClr val="92D050"/>
                </a:solidFill>
                <a:latin typeface="Consolas" pitchFamily="49" charset="0"/>
              </a:rPr>
              <a:t>G</a:t>
            </a:r>
            <a:r>
              <a:rPr lang="en-US" sz="2800" dirty="0" smtClean="0">
                <a:latin typeface="Consolas" pitchFamily="49" charset="0"/>
              </a:rPr>
              <a:t>GK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V</a:t>
            </a:r>
            <a:r>
              <a:rPr lang="en-US" sz="2800" dirty="0" smtClean="0">
                <a:latin typeface="Consolas" pitchFamily="49" charset="0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3969643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 flipV="1">
            <a:off x="3627147" y="4343390"/>
            <a:ext cx="0" cy="49443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718586" y="4800585"/>
            <a:ext cx="1097268" cy="118870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83977" y="1691660"/>
            <a:ext cx="2651731" cy="265173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sequence similarity by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7" y="1121400"/>
            <a:ext cx="45720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6" y="2206631"/>
            <a:ext cx="3904420" cy="3234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462323" y="1082040"/>
            <a:ext cx="6491138" cy="540682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Finding the best alignment is equivalent to finding the best “path”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Possible using a family of algorithms called </a:t>
            </a:r>
            <a:r>
              <a:rPr lang="en-US" i="1" dirty="0" smtClean="0"/>
              <a:t>dynamic programming</a:t>
            </a:r>
          </a:p>
          <a:p>
            <a:pPr>
              <a:spcBef>
                <a:spcPts val="1800"/>
              </a:spcBef>
            </a:pPr>
            <a:r>
              <a:rPr lang="en-US" b="1" i="1" dirty="0" smtClean="0"/>
              <a:t>Basic idea</a:t>
            </a:r>
            <a:r>
              <a:rPr lang="en-US" dirty="0" smtClean="0"/>
              <a:t>: build longer alignments/paths by extending shorter alignments/paths with locally optimal steps</a:t>
            </a:r>
          </a:p>
          <a:p>
            <a:pPr lvl="1">
              <a:spcBef>
                <a:spcPts val="1800"/>
              </a:spcBef>
            </a:pPr>
            <a:r>
              <a:rPr lang="en-US" i="1" dirty="0" smtClean="0"/>
              <a:t>Similar to Google Maps routing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i="1" dirty="0" smtClean="0"/>
              <a:t>(More details on this at the end of the slide deck, if interested)</a:t>
            </a:r>
          </a:p>
        </p:txBody>
      </p:sp>
    </p:spTree>
    <p:extLst>
      <p:ext uri="{BB962C8B-B14F-4D97-AF65-F5344CB8AC3E}">
        <p14:creationId xmlns:p14="http://schemas.microsoft.com/office/powerpoint/2010/main" val="1296213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strategies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300" y="1009506"/>
            <a:ext cx="322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Global alignment</a:t>
            </a:r>
            <a:endParaRPr lang="en-US" sz="28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194969" y="1009506"/>
            <a:ext cx="351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Semi-global alignment</a:t>
            </a:r>
            <a:endParaRPr lang="en-US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112245" y="1009506"/>
            <a:ext cx="351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Local alignment</a:t>
            </a:r>
            <a:endParaRPr lang="en-US" sz="28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1084191" y="1816004"/>
            <a:ext cx="1728210" cy="2071953"/>
            <a:chOff x="1084191" y="1816004"/>
            <a:chExt cx="1728210" cy="2071953"/>
          </a:xfrm>
        </p:grpSpPr>
        <p:sp>
          <p:nvSpPr>
            <p:cNvPr id="6" name="Rectangle 5"/>
            <p:cNvSpPr/>
            <p:nvPr/>
          </p:nvSpPr>
          <p:spPr>
            <a:xfrm>
              <a:off x="1199405" y="1931218"/>
              <a:ext cx="1555389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99405" y="1816004"/>
              <a:ext cx="155538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84191" y="1954259"/>
              <a:ext cx="0" cy="15323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99405" y="1931218"/>
              <a:ext cx="286540" cy="403249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85945" y="2334467"/>
              <a:ext cx="288035" cy="0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980" y="2334467"/>
              <a:ext cx="635172" cy="69128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09152" y="3025751"/>
              <a:ext cx="0" cy="11521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409152" y="3140965"/>
              <a:ext cx="345642" cy="345642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02589" y="3717035"/>
              <a:ext cx="120656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378457" y="3717035"/>
              <a:ext cx="145909" cy="0"/>
            </a:xfrm>
            <a:prstGeom prst="lin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09018" y="3717035"/>
              <a:ext cx="30338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92396" y="3887957"/>
              <a:ext cx="35265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47954" y="3887957"/>
              <a:ext cx="352651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900605" y="3887957"/>
              <a:ext cx="911796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779376" y="2103133"/>
            <a:ext cx="1670603" cy="1757854"/>
            <a:chOff x="5779376" y="2103133"/>
            <a:chExt cx="1670603" cy="1757854"/>
          </a:xfrm>
        </p:grpSpPr>
        <p:cxnSp>
          <p:nvCxnSpPr>
            <p:cNvPr id="135" name="Straight Connector 134"/>
            <p:cNvCxnSpPr/>
            <p:nvPr/>
          </p:nvCxnSpPr>
          <p:spPr>
            <a:xfrm flipH="1">
              <a:off x="6970691" y="3713744"/>
              <a:ext cx="276528" cy="3072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79" idx="6"/>
            </p:cNvCxnSpPr>
            <p:nvPr/>
          </p:nvCxnSpPr>
          <p:spPr>
            <a:xfrm flipH="1" flipV="1">
              <a:off x="6242823" y="3713121"/>
              <a:ext cx="593358" cy="124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6"/>
            </p:cNvCxnSpPr>
            <p:nvPr/>
          </p:nvCxnSpPr>
          <p:spPr>
            <a:xfrm flipH="1">
              <a:off x="5852043" y="3708513"/>
              <a:ext cx="276528" cy="3072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 rot="16200000" flipH="1">
              <a:off x="6321685" y="1861662"/>
              <a:ext cx="701200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16200000" flipH="1">
              <a:off x="5428776" y="2639355"/>
              <a:ext cx="7012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6683805" y="1407367"/>
              <a:ext cx="0" cy="15323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6266832" y="2277240"/>
              <a:ext cx="213354" cy="26655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6419547" y="2612833"/>
              <a:ext cx="174478" cy="0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6510167" y="2719019"/>
              <a:ext cx="267556" cy="274317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 rot="16200000" flipH="1">
              <a:off x="6168828" y="2103133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6200000" flipH="1">
              <a:off x="6721992" y="2108891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193276" y="3853702"/>
              <a:ext cx="29552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488800" y="3859153"/>
              <a:ext cx="128213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 rot="10800000">
              <a:off x="6836181" y="3645787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10800000">
              <a:off x="6128571" y="3639933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6617012" y="3860987"/>
              <a:ext cx="29552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747731" y="1715837"/>
            <a:ext cx="1899221" cy="2217198"/>
            <a:chOff x="8747731" y="1715837"/>
            <a:chExt cx="1899221" cy="2217198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9091563" y="1787200"/>
              <a:ext cx="155538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/>
            <p:cNvGrpSpPr/>
            <p:nvPr/>
          </p:nvGrpSpPr>
          <p:grpSpPr>
            <a:xfrm>
              <a:off x="9295784" y="3681934"/>
              <a:ext cx="691320" cy="187796"/>
              <a:chOff x="9094747" y="3679385"/>
              <a:chExt cx="1609812" cy="187796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9094747" y="3679385"/>
                <a:ext cx="1609812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9094747" y="3861730"/>
                <a:ext cx="1609812" cy="545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>
              <a:off x="9054705" y="3679385"/>
              <a:ext cx="257157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8747731" y="3861730"/>
              <a:ext cx="564131" cy="545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9976202" y="3679385"/>
              <a:ext cx="619049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9976202" y="3861730"/>
              <a:ext cx="282065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9091563" y="1902414"/>
              <a:ext cx="1555389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8969663" y="1925455"/>
              <a:ext cx="0" cy="15323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9325214" y="2510535"/>
              <a:ext cx="635172" cy="69128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8901083" y="2472611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01083" y="3144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264561" y="1715837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9240615" y="361080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9918524" y="361080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9243282" y="379587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918524" y="379587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84342" y="1787200"/>
            <a:ext cx="1554463" cy="2145842"/>
            <a:chOff x="4084342" y="1787200"/>
            <a:chExt cx="1554463" cy="2145842"/>
          </a:xfrm>
        </p:grpSpPr>
        <p:sp>
          <p:nvSpPr>
            <p:cNvPr id="40" name="Rectangle 39"/>
            <p:cNvSpPr/>
            <p:nvPr/>
          </p:nvSpPr>
          <p:spPr>
            <a:xfrm>
              <a:off x="4571849" y="1902414"/>
              <a:ext cx="701200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571848" y="1787200"/>
              <a:ext cx="701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462715" y="1925455"/>
              <a:ext cx="0" cy="15323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586933" y="2248056"/>
              <a:ext cx="213354" cy="26655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08687" y="2514610"/>
              <a:ext cx="174478" cy="0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005492" y="2514610"/>
              <a:ext cx="267556" cy="274317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75033" y="3717035"/>
              <a:ext cx="698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64" idx="2"/>
            </p:cNvCxnSpPr>
            <p:nvPr/>
          </p:nvCxnSpPr>
          <p:spPr>
            <a:xfrm flipV="1">
              <a:off x="4084342" y="3864462"/>
              <a:ext cx="424826" cy="52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815854" y="3859153"/>
              <a:ext cx="209811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65" idx="2"/>
            </p:cNvCxnSpPr>
            <p:nvPr/>
          </p:nvCxnSpPr>
          <p:spPr>
            <a:xfrm flipV="1">
              <a:off x="5025665" y="3862224"/>
              <a:ext cx="158745" cy="335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394135" y="218698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394135" y="2746000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509168" y="3795882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184410" y="3793644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>
              <a:endCxn id="64" idx="6"/>
            </p:cNvCxnSpPr>
            <p:nvPr/>
          </p:nvCxnSpPr>
          <p:spPr>
            <a:xfrm flipH="1" flipV="1">
              <a:off x="4646328" y="3864462"/>
              <a:ext cx="169526" cy="111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5336810" y="3853702"/>
              <a:ext cx="301995" cy="538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TextBox 156"/>
          <p:cNvSpPr txBox="1"/>
          <p:nvPr/>
        </p:nvSpPr>
        <p:spPr>
          <a:xfrm>
            <a:off x="335343" y="4160512"/>
            <a:ext cx="3225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Must use all of both sequences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Punishes gain/loss of information at the ends of sequences</a:t>
            </a:r>
            <a:endParaRPr lang="en-US" sz="2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627147" y="4160512"/>
            <a:ext cx="4393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ignore the ends of one of the two sequences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Helpful when aligning very short sequences (e.g. reads) to long sequences (e.g. genomes)</a:t>
            </a:r>
            <a:endParaRPr lang="en-US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8016219" y="4160512"/>
            <a:ext cx="4023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ignore the ends of both sequences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Do sequences share a homologous </a:t>
            </a:r>
            <a:r>
              <a:rPr lang="en-US" sz="2400" b="1" dirty="0" smtClean="0"/>
              <a:t>region?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Most common strategy</a:t>
            </a:r>
          </a:p>
        </p:txBody>
      </p:sp>
      <p:sp>
        <p:nvSpPr>
          <p:cNvPr id="123" name="Oval 122"/>
          <p:cNvSpPr/>
          <p:nvPr/>
        </p:nvSpPr>
        <p:spPr>
          <a:xfrm>
            <a:off x="9942470" y="1704967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300" y="1009506"/>
            <a:ext cx="7589480" cy="54793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7" grpId="0"/>
      <p:bldP spid="159" grpId="0"/>
      <p:bldP spid="160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274838"/>
            <a:ext cx="8686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Homology-based search with BLAST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705725"/>
            <a:ext cx="8686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But first, let’s do today’s Canvas poll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(</a:t>
            </a:r>
            <a:r>
              <a:rPr lang="en-US" sz="4400" i="1" dirty="0" smtClean="0">
                <a:solidFill>
                  <a:srgbClr val="C00000"/>
                </a:solidFill>
              </a:rPr>
              <a:t>ask me for the passphrase</a:t>
            </a:r>
            <a:r>
              <a:rPr lang="en-US" sz="4400" dirty="0" smtClean="0">
                <a:solidFill>
                  <a:srgbClr val="C00000"/>
                </a:solidFill>
              </a:rPr>
              <a:t>)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6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versus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17</a:t>
            </a:fld>
            <a:endParaRPr lang="en-US"/>
          </a:p>
        </p:txBody>
      </p:sp>
      <p:sp>
        <p:nvSpPr>
          <p:cNvPr id="81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For two given sequences, pairwise alignment quantifies their similarity and provides an optimal alignment</a:t>
            </a:r>
          </a:p>
          <a:p>
            <a:r>
              <a:rPr lang="en-US" sz="3200" dirty="0" smtClean="0"/>
              <a:t>A more common problem is, for a given sequence (</a:t>
            </a:r>
            <a:r>
              <a:rPr lang="en-US" sz="3200" b="1" dirty="0" smtClean="0"/>
              <a:t>query</a:t>
            </a:r>
            <a:r>
              <a:rPr lang="en-US" sz="3200" dirty="0" smtClean="0"/>
              <a:t>), can you find homologous sequences in a sequence database?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On </a:t>
            </a:r>
            <a:r>
              <a:rPr lang="en-US" i="1" dirty="0">
                <a:solidFill>
                  <a:schemeClr val="accent1"/>
                </a:solidFill>
              </a:rPr>
              <a:t>which chromosome does my gene </a:t>
            </a:r>
            <a:r>
              <a:rPr lang="en-US" i="1" dirty="0" smtClean="0">
                <a:solidFill>
                  <a:schemeClr val="accent1"/>
                </a:solidFill>
              </a:rPr>
              <a:t>reside?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Which </a:t>
            </a:r>
            <a:r>
              <a:rPr lang="en-US" i="1" dirty="0">
                <a:solidFill>
                  <a:schemeClr val="accent1"/>
                </a:solidFill>
              </a:rPr>
              <a:t>species have a copy of my gene</a:t>
            </a:r>
            <a:r>
              <a:rPr lang="en-US" i="1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Is </a:t>
            </a:r>
            <a:r>
              <a:rPr lang="en-US" i="1" dirty="0">
                <a:solidFill>
                  <a:schemeClr val="accent1"/>
                </a:solidFill>
              </a:rPr>
              <a:t>a subsequence of my gene found in other genes</a:t>
            </a:r>
            <a:r>
              <a:rPr lang="en-US" i="1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US" sz="3200" dirty="0" smtClean="0"/>
              <a:t>Repeated, pairwise alignment is not an efficient solution here:</a:t>
            </a:r>
            <a:endParaRPr lang="en-US" sz="3200" dirty="0"/>
          </a:p>
          <a:p>
            <a:endParaRPr lang="en-US" sz="3200" u="sng" dirty="0" smtClean="0"/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1333500" y="5889432"/>
            <a:ext cx="12954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85016" y="5622732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Query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9800" y="4489912"/>
            <a:ext cx="2133600" cy="2047220"/>
            <a:chOff x="2209800" y="4489912"/>
            <a:chExt cx="2133600" cy="2047220"/>
          </a:xfrm>
        </p:grpSpPr>
        <p:sp>
          <p:nvSpPr>
            <p:cNvPr id="82" name="Rectangle 81"/>
            <p:cNvSpPr/>
            <p:nvPr/>
          </p:nvSpPr>
          <p:spPr>
            <a:xfrm>
              <a:off x="2209800" y="5241732"/>
              <a:ext cx="21336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2211388" y="5013132"/>
              <a:ext cx="2132012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048000" y="4489912"/>
              <a:ext cx="5325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438400" y="5394132"/>
              <a:ext cx="1143000" cy="909315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4489912"/>
            <a:ext cx="1219881" cy="2047220"/>
            <a:chOff x="4495800" y="4489912"/>
            <a:chExt cx="1219881" cy="2047220"/>
          </a:xfrm>
        </p:grpSpPr>
        <p:sp>
          <p:nvSpPr>
            <p:cNvPr id="89" name="Rectangle 88"/>
            <p:cNvSpPr/>
            <p:nvPr/>
          </p:nvSpPr>
          <p:spPr>
            <a:xfrm>
              <a:off x="4495800" y="5241732"/>
              <a:ext cx="12192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4497388" y="5013132"/>
              <a:ext cx="1218293" cy="2394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4876800" y="4489912"/>
              <a:ext cx="533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CC0066"/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rgbClr val="CC0066"/>
                  </a:solidFill>
                  <a:latin typeface="Calibri" pitchFamily="34" charset="0"/>
                </a:rPr>
                <a:t>2</a:t>
              </a:r>
              <a:endParaRPr lang="en-US" baseline="-25000" dirty="0">
                <a:solidFill>
                  <a:srgbClr val="CC0066"/>
                </a:solidFill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4724401" y="5394133"/>
              <a:ext cx="304800" cy="304800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7400" y="4489912"/>
            <a:ext cx="1676741" cy="2047220"/>
            <a:chOff x="5867400" y="4489912"/>
            <a:chExt cx="1676741" cy="2047220"/>
          </a:xfrm>
        </p:grpSpPr>
        <p:sp>
          <p:nvSpPr>
            <p:cNvPr id="94" name="Rectangle 93"/>
            <p:cNvSpPr/>
            <p:nvPr/>
          </p:nvSpPr>
          <p:spPr>
            <a:xfrm>
              <a:off x="5867400" y="5241732"/>
              <a:ext cx="16764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5868988" y="5013132"/>
              <a:ext cx="1675153" cy="3573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6477000" y="4489912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3</a:t>
              </a:r>
              <a:endPara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6096000" y="5851332"/>
              <a:ext cx="152400" cy="533400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6200" y="4489912"/>
            <a:ext cx="762000" cy="2047220"/>
            <a:chOff x="7696200" y="4489912"/>
            <a:chExt cx="762000" cy="2047220"/>
          </a:xfrm>
        </p:grpSpPr>
        <p:sp>
          <p:nvSpPr>
            <p:cNvPr id="98" name="Rectangle 97"/>
            <p:cNvSpPr/>
            <p:nvPr/>
          </p:nvSpPr>
          <p:spPr>
            <a:xfrm>
              <a:off x="7696200" y="5241732"/>
              <a:ext cx="6096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7697788" y="5013132"/>
              <a:ext cx="609147" cy="5334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7696200" y="4489912"/>
              <a:ext cx="76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4</a:t>
              </a:r>
              <a:endParaRPr lang="en-US" baseline="-25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924800" y="6232332"/>
              <a:ext cx="152400" cy="152400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58200" y="4489912"/>
            <a:ext cx="1448312" cy="2047220"/>
            <a:chOff x="8458200" y="4489912"/>
            <a:chExt cx="1448312" cy="2047220"/>
          </a:xfrm>
        </p:grpSpPr>
        <p:sp>
          <p:nvSpPr>
            <p:cNvPr id="102" name="Rectangle 101"/>
            <p:cNvSpPr/>
            <p:nvPr/>
          </p:nvSpPr>
          <p:spPr>
            <a:xfrm>
              <a:off x="8458200" y="5241732"/>
              <a:ext cx="14478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8459788" y="5013132"/>
              <a:ext cx="1446724" cy="80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8915400" y="4489912"/>
              <a:ext cx="685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Calibri" pitchFamily="34" charset="0"/>
                </a:rPr>
                <a:t>5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448800" y="5394132"/>
              <a:ext cx="242208" cy="147315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 descr="F:\[BIOINFORMATICS]\ARCHIVES\d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3002780"/>
            <a:ext cx="2675426" cy="10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31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BLAST: the </a:t>
            </a:r>
            <a:r>
              <a:rPr lang="en-US" u="sng" dirty="0" smtClean="0"/>
              <a:t>B</a:t>
            </a:r>
            <a:r>
              <a:rPr lang="en-US" dirty="0" smtClean="0"/>
              <a:t>asic </a:t>
            </a:r>
            <a:r>
              <a:rPr lang="en-US" u="sng" dirty="0" smtClean="0"/>
              <a:t>L</a:t>
            </a:r>
            <a:r>
              <a:rPr lang="en-US" dirty="0" smtClean="0"/>
              <a:t>ocal </a:t>
            </a:r>
            <a:r>
              <a:rPr lang="en-US" u="sng" dirty="0" smtClean="0"/>
              <a:t>A</a:t>
            </a:r>
            <a:r>
              <a:rPr lang="en-US" dirty="0" smtClean="0"/>
              <a:t>lignment </a:t>
            </a:r>
            <a:r>
              <a:rPr lang="en-US" u="sng" dirty="0" smtClean="0"/>
              <a:t>S</a:t>
            </a:r>
            <a:r>
              <a:rPr lang="en-US" dirty="0" smtClean="0"/>
              <a:t>earch </a:t>
            </a:r>
            <a:r>
              <a:rPr lang="en-US" u="sng" dirty="0" smtClean="0"/>
              <a:t>T</a:t>
            </a:r>
            <a:r>
              <a:rPr lang="en-US" dirty="0" smtClean="0"/>
              <a:t>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87" y="1417342"/>
            <a:ext cx="52406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sx="101000" sy="101000" algn="t" rotWithShape="0">
              <a:prstClr val="black">
                <a:alpha val="26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27" y="1417342"/>
            <a:ext cx="535847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23308" y="5366879"/>
            <a:ext cx="3886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</a:rPr>
              <a:t>&gt;60K Citations since 1990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964608" y="5387733"/>
            <a:ext cx="3886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</a:rPr>
              <a:t>&gt;60K Citations since 1997</a:t>
            </a:r>
          </a:p>
        </p:txBody>
      </p:sp>
    </p:spTree>
    <p:extLst>
      <p:ext uri="{BB962C8B-B14F-4D97-AF65-F5344CB8AC3E}">
        <p14:creationId xmlns:p14="http://schemas.microsoft.com/office/powerpoint/2010/main" val="3012393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as a heuristic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19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Dynamic programming (DP) is </a:t>
            </a:r>
            <a:r>
              <a:rPr lang="en-US" sz="3200" u="sng" dirty="0" smtClean="0"/>
              <a:t>guaranteed to find the optimal alignment</a:t>
            </a:r>
            <a:r>
              <a:rPr lang="en-US" sz="3200" dirty="0" smtClean="0"/>
              <a:t> between two sequences</a:t>
            </a:r>
          </a:p>
          <a:p>
            <a:r>
              <a:rPr lang="en-US" sz="3200" dirty="0" smtClean="0"/>
              <a:t>Repeated DP will find all optimal alignments between a query and a database (but this takes a very long time)</a:t>
            </a:r>
          </a:p>
          <a:p>
            <a:r>
              <a:rPr lang="en-US" sz="3200" dirty="0" smtClean="0"/>
              <a:t> In contrast, BLAST is a </a:t>
            </a:r>
            <a:r>
              <a:rPr lang="en-US" sz="3200" u="sng" dirty="0" smtClean="0"/>
              <a:t>heuristic</a:t>
            </a:r>
            <a:r>
              <a:rPr lang="en-US" sz="3200" dirty="0" smtClean="0"/>
              <a:t> algorithm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Heuristic algorithms use “common sense” ideas to find a good, but not necessarily optimal, solution to a problem, typically in less time than the optimal approach (and often in cases where the “optimal” approach is not feasible)</a:t>
            </a:r>
          </a:p>
          <a:p>
            <a:r>
              <a:rPr lang="en-US" dirty="0" smtClean="0"/>
              <a:t>BLAST aims to find database sequences that are homologous to a query sequence, but isn’t guaranteed to find all such sequences, nor is it guaranteed to find the best (most similar) sequences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But in practice its answers are very good</a:t>
            </a:r>
          </a:p>
        </p:txBody>
      </p:sp>
    </p:spTree>
    <p:extLst>
      <p:ext uri="{BB962C8B-B14F-4D97-AF65-F5344CB8AC3E}">
        <p14:creationId xmlns:p14="http://schemas.microsoft.com/office/powerpoint/2010/main" val="3449955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Any questions about the announced changes to </a:t>
            </a:r>
            <a:r>
              <a:rPr lang="en-US" sz="3200" dirty="0" err="1" smtClean="0"/>
              <a:t>homeworks</a:t>
            </a:r>
            <a:r>
              <a:rPr lang="en-US" sz="3200" dirty="0" smtClean="0"/>
              <a:t>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Class remains devoted to the theory and practice of genomic data analysis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 </a:t>
            </a:r>
            <a:r>
              <a:rPr lang="en-US" dirty="0" smtClean="0"/>
              <a:t>Python coding for assignments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We will still explore Python coding in activities / lab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Can take BST 273 (intro. to programming) in the Fall if you want </a:t>
            </a:r>
            <a:r>
              <a:rPr lang="en-US" dirty="0" smtClean="0"/>
              <a:t>more Python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Current homework due </a:t>
            </a:r>
            <a:r>
              <a:rPr lang="en-US" u="sng" dirty="0" smtClean="0"/>
              <a:t>next</a:t>
            </a:r>
            <a:r>
              <a:rPr lang="en-US" dirty="0" smtClean="0"/>
              <a:t> Monday instead of this Friday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HW2+ will return to “Monday </a:t>
            </a:r>
            <a:r>
              <a:rPr lang="en-US" dirty="0" smtClean="0">
                <a:sym typeface="Wingdings" panose="05000000000000000000" pitchFamily="2" charset="2"/>
              </a:rPr>
              <a:t> Friday of the next week” schedule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ym typeface="Wingdings" panose="05000000000000000000" pitchFamily="2" charset="2"/>
              </a:rPr>
              <a:t>Bring questions to office hours (Weds AM) and lab (Thurs PM)</a:t>
            </a:r>
          </a:p>
          <a:p>
            <a:pPr>
              <a:spcBef>
                <a:spcPts val="1200"/>
              </a:spcBef>
            </a:pPr>
            <a:r>
              <a:rPr lang="en-US" u="sng" dirty="0" smtClean="0">
                <a:sym typeface="Wingdings" panose="05000000000000000000" pitchFamily="2" charset="2"/>
              </a:rPr>
              <a:t>No changes</a:t>
            </a:r>
            <a:r>
              <a:rPr lang="en-US" dirty="0" smtClean="0">
                <a:sym typeface="Wingdings" panose="05000000000000000000" pitchFamily="2" charset="2"/>
              </a:rPr>
              <a:t> to midterm journal club or final projects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as a heuristic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20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9" y="974554"/>
            <a:ext cx="11714922" cy="1448618"/>
          </a:xfrm>
        </p:spPr>
        <p:txBody>
          <a:bodyPr/>
          <a:lstStyle/>
          <a:p>
            <a:r>
              <a:rPr lang="en-US" sz="3200" dirty="0" smtClean="0"/>
              <a:t>The BLAST heuristic: a pair of sequences that are destined to align well tend to contain </a:t>
            </a:r>
            <a:r>
              <a:rPr lang="en-US" sz="3200" u="sng" dirty="0" smtClean="0"/>
              <a:t>short, gap-free regions of high similarity</a:t>
            </a:r>
          </a:p>
          <a:p>
            <a:r>
              <a:rPr lang="en-US" sz="3200" dirty="0"/>
              <a:t>These regions are called alignment “</a:t>
            </a:r>
            <a:r>
              <a:rPr lang="en-US" sz="3200" u="sng" dirty="0"/>
              <a:t>seeds</a:t>
            </a:r>
            <a:r>
              <a:rPr lang="en-US" sz="3200" dirty="0" smtClean="0"/>
              <a:t>”</a:t>
            </a:r>
            <a:endParaRPr lang="en-US" sz="3200" u="sng" dirty="0" smtClean="0"/>
          </a:p>
          <a:p>
            <a:r>
              <a:rPr lang="en-US" sz="3200" dirty="0" smtClean="0"/>
              <a:t>Conversely, most unrelated sequences will lack alignment seeds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766282" y="3429000"/>
            <a:ext cx="4659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nsolas" pitchFamily="49" charset="0"/>
              </a:rPr>
              <a:t>MQIFV</a:t>
            </a:r>
            <a:r>
              <a:rPr lang="en-US" sz="2800" b="1" dirty="0">
                <a:latin typeface="Consolas" pitchFamily="49" charset="0"/>
              </a:rPr>
              <a:t>KTL</a:t>
            </a:r>
            <a:r>
              <a:rPr lang="en-US" sz="2800" dirty="0">
                <a:latin typeface="Consolas" pitchFamily="49" charset="0"/>
              </a:rPr>
              <a:t>T-GKAIT</a:t>
            </a:r>
          </a:p>
          <a:p>
            <a:pPr algn="ctr"/>
            <a:r>
              <a:rPr lang="en-US" sz="2800" dirty="0">
                <a:latin typeface="Consolas" pitchFamily="49" charset="0"/>
              </a:rPr>
              <a:t>|||| |||  || ||</a:t>
            </a:r>
          </a:p>
          <a:p>
            <a:pPr algn="ctr"/>
            <a:r>
              <a:rPr lang="en-US" sz="2800" dirty="0" smtClean="0">
                <a:latin typeface="Consolas" pitchFamily="49" charset="0"/>
              </a:rPr>
              <a:t>MQIFA</a:t>
            </a:r>
            <a:r>
              <a:rPr lang="en-US" sz="2800" b="1" dirty="0" smtClean="0">
                <a:latin typeface="Consolas" pitchFamily="49" charset="0"/>
              </a:rPr>
              <a:t>KTL</a:t>
            </a:r>
            <a:r>
              <a:rPr lang="en-US" sz="2800" dirty="0" smtClean="0">
                <a:latin typeface="Consolas" pitchFamily="49" charset="0"/>
              </a:rPr>
              <a:t>SGGKVIT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1015" y="3504839"/>
            <a:ext cx="640073" cy="12720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60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BLAST algorithm: </a:t>
            </a:r>
            <a:r>
              <a:rPr lang="en-US" i="1" dirty="0" smtClean="0"/>
              <a:t>seed and extend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960147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MGALEDVAL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255562" y="121847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69962" y="991459"/>
            <a:ext cx="2221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Query sequence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24052" y="1874537"/>
            <a:ext cx="914400" cy="731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13299" y="1508781"/>
            <a:ext cx="3042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Divided into k=3 words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58444" y="2449655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XXXXXXXXXXXXX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9137" y="2419807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XXXXX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LED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XXXXX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2009" y="2419807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XXMGA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LED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VVLXX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2281" y="2217011"/>
            <a:ext cx="2407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Database sequence 1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5850" y="2197343"/>
            <a:ext cx="2362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Database sequence 2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57281" y="2197343"/>
            <a:ext cx="286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Database sequence 3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2244" y="2972875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don’t consider aligning to a database seq. w/o a seed match</a:t>
            </a:r>
            <a:endParaRPr lang="en-US" sz="24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17342" y="3176775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MGA</a:t>
            </a:r>
            <a:r>
              <a:rPr lang="en-US" sz="2800" u="sng" dirty="0" smtClean="0">
                <a:solidFill>
                  <a:prstClr val="black"/>
                </a:solidFill>
                <a:effectLst/>
                <a:latin typeface="Consolas" pitchFamily="49" charset="0"/>
              </a:rPr>
              <a:t>LED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VAL</a:t>
            </a:r>
            <a:endParaRPr lang="en-US" dirty="0"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0214" y="3176775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MGA</a:t>
            </a:r>
            <a:r>
              <a:rPr lang="en-US" sz="2800" u="sng" dirty="0" smtClean="0">
                <a:solidFill>
                  <a:prstClr val="black"/>
                </a:solidFill>
                <a:effectLst/>
                <a:latin typeface="Consolas" pitchFamily="49" charset="0"/>
              </a:rPr>
              <a:t>LED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VAL</a:t>
            </a:r>
            <a:endParaRPr lang="en-US" dirty="0"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7342" y="2795775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---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+++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---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10214" y="2785595"/>
            <a:ext cx="1959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  <a:latin typeface="Consolas" pitchFamily="49" charset="0"/>
              </a:rPr>
              <a:t>+++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+++</a:t>
            </a:r>
            <a:r>
              <a:rPr lang="en-US" sz="2800" dirty="0" smtClean="0">
                <a:effectLst/>
                <a:latin typeface="Consolas" pitchFamily="49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-</a:t>
            </a:r>
            <a:r>
              <a:rPr lang="en-US" sz="2800" dirty="0" smtClean="0">
                <a:effectLst/>
                <a:latin typeface="Consolas" pitchFamily="49" charset="0"/>
              </a:rPr>
              <a:t>+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2937" y="3684719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Extending this seed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suggests that a strong alignment is not likely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65809" y="3691695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Extending this </a:t>
            </a:r>
            <a:r>
              <a:rPr lang="en-US" sz="2400" dirty="0" smtClean="0">
                <a:latin typeface="+mj-lt"/>
              </a:rPr>
              <a:t>seed identifies a good alignment</a:t>
            </a:r>
            <a:endParaRPr lang="en-US" sz="2400" dirty="0">
              <a:latin typeface="+mj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43904" y="5166341"/>
            <a:ext cx="11714922" cy="1448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dirty="0" smtClean="0"/>
              <a:t>Break query into “words” (substrings of length </a:t>
            </a:r>
            <a:r>
              <a:rPr lang="en-US" sz="3200" i="1" dirty="0" smtClean="0"/>
              <a:t>k, </a:t>
            </a:r>
            <a:r>
              <a:rPr lang="en-US" sz="3200" dirty="0" smtClean="0"/>
              <a:t>also called </a:t>
            </a:r>
            <a:r>
              <a:rPr lang="en-US" sz="3200" b="1" i="1" dirty="0" smtClean="0"/>
              <a:t>k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mers</a:t>
            </a:r>
            <a:r>
              <a:rPr lang="en-US" sz="32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Find database sequences with a matching word (seed match)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Extend from the seed match to check for good alignment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30" y="1417725"/>
            <a:ext cx="19507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MGA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GAL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ALE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</a:t>
            </a:r>
            <a:r>
              <a:rPr lang="en-US" sz="2800" u="sng" dirty="0">
                <a:solidFill>
                  <a:prstClr val="black"/>
                </a:solidFill>
                <a:latin typeface="Consolas" pitchFamily="49" charset="0"/>
              </a:rPr>
              <a:t>LED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 EDV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  DVA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   VAL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56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BLAST is fast (1): </a:t>
            </a:r>
            <a:r>
              <a:rPr lang="en-US" i="1" dirty="0" smtClean="0"/>
              <a:t>indexing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904" y="868708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We can pre-process the database (once!) to locate and store the positions of all possible words</a:t>
            </a:r>
            <a:endParaRPr lang="en-US" sz="2800" dirty="0">
              <a:latin typeface="Consolas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79130"/>
              </p:ext>
            </p:extLst>
          </p:nvPr>
        </p:nvGraphicFramePr>
        <p:xfrm>
          <a:off x="1143065" y="1905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5105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DICTIONARY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Key</a:t>
                      </a:r>
                      <a:endParaRPr lang="en-US" sz="24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Value</a:t>
                      </a:r>
                      <a:r>
                        <a:rPr lang="en-US" sz="2400" b="1" i="1" baseline="0" dirty="0" smtClean="0"/>
                        <a:t> (List of Positions)</a:t>
                      </a:r>
                      <a:endParaRPr lang="en-US" sz="2400" b="1" i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‘AAA’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[12,</a:t>
                      </a:r>
                      <a:r>
                        <a:rPr lang="en-US" sz="2400" baseline="0" dirty="0" smtClean="0"/>
                        <a:t> 37, 151, 1608]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‘AAC’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[77,</a:t>
                      </a:r>
                      <a:r>
                        <a:rPr lang="en-US" sz="2400" baseline="0" dirty="0" smtClean="0"/>
                        <a:t> 103, 909, 454, 1020, 667]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‘AAD’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 ] 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‘LED’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[1024, 2657]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28665" y="6164121"/>
            <a:ext cx="213201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65277" y="6096000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65" y="6164121"/>
            <a:ext cx="1218293" cy="2394"/>
          </a:xfrm>
          <a:prstGeom prst="straightConnector1">
            <a:avLst/>
          </a:prstGeom>
          <a:ln w="38100">
            <a:solidFill>
              <a:srgbClr val="CC0066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94077" y="60960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66"/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rgbClr val="CC0066"/>
                </a:solidFill>
                <a:latin typeface="Calibri" pitchFamily="34" charset="0"/>
              </a:rPr>
              <a:t>2</a:t>
            </a:r>
            <a:endParaRPr lang="en-US" baseline="-25000" dirty="0">
              <a:solidFill>
                <a:srgbClr val="CC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86265" y="6164121"/>
            <a:ext cx="1675153" cy="35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94277" y="60960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3</a:t>
            </a:r>
            <a:endParaRPr lang="en-US" baseline="-2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15065" y="6164121"/>
            <a:ext cx="609147" cy="533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91265" y="60960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4</a:t>
            </a:r>
            <a:endParaRPr lang="en-US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77065" y="6164121"/>
            <a:ext cx="1446724" cy="8079"/>
          </a:xfrm>
          <a:prstGeom prst="straightConnector1">
            <a:avLst/>
          </a:prstGeom>
          <a:ln w="38100">
            <a:solidFill>
              <a:srgbClr val="FF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32677" y="6096000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16200000" flipH="1">
            <a:off x="2476565" y="5295900"/>
            <a:ext cx="914400" cy="68580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2476565" y="5295901"/>
            <a:ext cx="914400" cy="68580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5" idx="0"/>
          </p:cNvCxnSpPr>
          <p:nvPr/>
        </p:nvCxnSpPr>
        <p:spPr>
          <a:xfrm rot="16200000" flipH="1">
            <a:off x="4324415" y="4248150"/>
            <a:ext cx="914400" cy="278130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741902" y="868708"/>
            <a:ext cx="4171455" cy="394714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“Dictionary lookup” (</a:t>
            </a:r>
            <a:r>
              <a:rPr lang="en-US" b="1" i="1" dirty="0" smtClean="0"/>
              <a:t>hashing</a:t>
            </a:r>
            <a:r>
              <a:rPr lang="en-US" dirty="0" smtClean="0"/>
              <a:t>) of words from our query is very fast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Cataloging/organizing a database for later search is called “indexing”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Indexing saves time on all subsequent searches: worth the effort!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 common step of most mapping programs</a:t>
            </a:r>
          </a:p>
        </p:txBody>
      </p:sp>
    </p:spTree>
    <p:extLst>
      <p:ext uri="{BB962C8B-B14F-4D97-AF65-F5344CB8AC3E}">
        <p14:creationId xmlns:p14="http://schemas.microsoft.com/office/powerpoint/2010/main" val="2271047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BLAST is </a:t>
            </a:r>
            <a:r>
              <a:rPr lang="en-US" dirty="0" smtClean="0"/>
              <a:t>fast (2): </a:t>
            </a:r>
            <a:r>
              <a:rPr lang="en-US" i="1" dirty="0" smtClean="0"/>
              <a:t>random seeds are rare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244182"/>
            <a:ext cx="5674583" cy="524468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200" dirty="0" smtClean="0"/>
              <a:t>Most sequences that are unrelated to our query will NOT contain a seed match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As word size grows, the chance of a random match shrinks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Database sequences without a matching word are ignored</a:t>
            </a:r>
          </a:p>
          <a:p>
            <a:pPr>
              <a:spcBef>
                <a:spcPts val="1800"/>
              </a:spcBef>
            </a:pPr>
            <a:r>
              <a:rPr lang="en-US" sz="3200" dirty="0" smtClean="0">
                <a:latin typeface="Cambria" pitchFamily="18" charset="0"/>
              </a:rPr>
              <a:t>~</a:t>
            </a:r>
            <a:r>
              <a:rPr lang="en-US" sz="3200" dirty="0" smtClean="0"/>
              <a:t>1% </a:t>
            </a:r>
            <a:r>
              <a:rPr lang="en-US" sz="3200" dirty="0" smtClean="0"/>
              <a:t>chance that </a:t>
            </a:r>
            <a:r>
              <a:rPr lang="en-US" sz="3200" dirty="0" smtClean="0"/>
              <a:t>a 100-residue </a:t>
            </a:r>
            <a:r>
              <a:rPr lang="en-US" sz="3200" dirty="0" smtClean="0"/>
              <a:t>protein contains a </a:t>
            </a:r>
            <a:r>
              <a:rPr lang="en-US" sz="3200" i="1" dirty="0" smtClean="0"/>
              <a:t>k</a:t>
            </a:r>
            <a:r>
              <a:rPr lang="en-US" sz="3200" dirty="0" smtClean="0"/>
              <a:t>=3 seed match at random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877533" y="1234464"/>
            <a:ext cx="6007280" cy="4853626"/>
            <a:chOff x="5877533" y="228635"/>
            <a:chExt cx="6007280" cy="4853626"/>
          </a:xfrm>
        </p:grpSpPr>
        <p:sp>
          <p:nvSpPr>
            <p:cNvPr id="23" name="Rectangle 22"/>
            <p:cNvSpPr/>
            <p:nvPr/>
          </p:nvSpPr>
          <p:spPr>
            <a:xfrm>
              <a:off x="5877533" y="228635"/>
              <a:ext cx="588768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200" dirty="0" smtClean="0">
                  <a:solidFill>
                    <a:prstClr val="black"/>
                  </a:solidFill>
                  <a:latin typeface="Calibri" pitchFamily="34" charset="0"/>
                </a:rPr>
                <a:t>*Random protein alignment modeled as having 5% identity (1 in 20 matches)</a:t>
              </a:r>
              <a:endParaRPr lang="en-US" sz="2200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25020" y="1051586"/>
              <a:ext cx="5959793" cy="403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Oval 5"/>
          <p:cNvSpPr/>
          <p:nvPr/>
        </p:nvSpPr>
        <p:spPr>
          <a:xfrm>
            <a:off x="8241984" y="5074169"/>
            <a:ext cx="365756" cy="3657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Image result for d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156" y="4251951"/>
            <a:ext cx="609198" cy="6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d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54" y="4251951"/>
            <a:ext cx="609198" cy="6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d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52" y="4251951"/>
            <a:ext cx="609198" cy="6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375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Sequences related to our query are not </a:t>
            </a:r>
            <a:r>
              <a:rPr lang="en-US" sz="3200" u="sng" dirty="0" smtClean="0"/>
              <a:t>guaranteed</a:t>
            </a:r>
            <a:r>
              <a:rPr lang="en-US" sz="3200" dirty="0" smtClean="0"/>
              <a:t> to contain a seed match, which will result in false negatives:</a:t>
            </a:r>
            <a:endParaRPr lang="en-US" sz="3200" u="sn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BLAST is heuristic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81200" y="2823526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onsolas" pitchFamily="49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L</a:t>
            </a:r>
            <a:r>
              <a:rPr lang="en-US" sz="2800" dirty="0">
                <a:latin typeface="Consolas" pitchFamily="49" charset="0"/>
              </a:rPr>
              <a:t>S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LL</a:t>
            </a:r>
            <a:r>
              <a:rPr lang="en-US" sz="2800" dirty="0">
                <a:latin typeface="Consolas" pitchFamily="49" charset="0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Q</a:t>
            </a:r>
            <a:r>
              <a:rPr lang="en-US" sz="2800" dirty="0">
                <a:latin typeface="Consolas" pitchFamily="49" charset="0"/>
              </a:rPr>
              <a:t>NS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L</a:t>
            </a:r>
            <a:r>
              <a:rPr lang="en-US" sz="2800" dirty="0">
                <a:latin typeface="Consolas" pitchFamily="49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L</a:t>
            </a:r>
            <a:r>
              <a:rPr lang="en-US" sz="2800" dirty="0">
                <a:latin typeface="Consolas" pitchFamily="49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D</a:t>
            </a:r>
            <a:r>
              <a:rPr lang="en-US" sz="2800" dirty="0">
                <a:latin typeface="Consolas" pitchFamily="49" charset="0"/>
              </a:rPr>
              <a:t>LVQ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TGP</a:t>
            </a:r>
            <a:r>
              <a:rPr lang="en-US" sz="2800" dirty="0">
                <a:latin typeface="Consolas" pitchFamily="49" charset="0"/>
              </a:rPr>
              <a:t>E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R</a:t>
            </a:r>
            <a:r>
              <a:rPr lang="en-US" sz="2800" dirty="0">
                <a:latin typeface="Consolas" pitchFamily="49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QIFR</a:t>
            </a:r>
            <a:r>
              <a:rPr lang="en-US" sz="2800" dirty="0">
                <a:latin typeface="Consolas" pitchFamily="49" charset="0"/>
              </a:rPr>
              <a:t>ETDIK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IV</a:t>
            </a:r>
            <a:r>
              <a:rPr lang="en-US" sz="2800" dirty="0">
                <a:latin typeface="Consolas" pitchFamily="49" charset="0"/>
              </a:rPr>
              <a:t>KRQ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PHR</a:t>
            </a:r>
          </a:p>
          <a:p>
            <a:r>
              <a:rPr lang="en-US" sz="2800" dirty="0">
                <a:latin typeface="Consolas" pitchFamily="49" charset="0"/>
              </a:rPr>
              <a:t>| |  | || | | |||   | |    |||||  |||</a:t>
            </a:r>
          </a:p>
          <a:p>
            <a:r>
              <a:rPr lang="en-US" sz="2800" dirty="0">
                <a:latin typeface="Consolas" pitchFamily="49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X</a:t>
            </a:r>
            <a:r>
              <a:rPr lang="en-US" sz="2800" dirty="0">
                <a:latin typeface="Consolas" pitchFamily="49" charset="0"/>
              </a:rPr>
              <a:t>S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XX</a:t>
            </a:r>
            <a:r>
              <a:rPr lang="en-US" sz="2800" dirty="0">
                <a:latin typeface="Consolas" pitchFamily="49" charset="0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X</a:t>
            </a:r>
            <a:r>
              <a:rPr lang="en-US" sz="2800" dirty="0">
                <a:latin typeface="Consolas" pitchFamily="49" charset="0"/>
              </a:rPr>
              <a:t>NS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X</a:t>
            </a:r>
            <a:r>
              <a:rPr lang="en-US" sz="2800" dirty="0">
                <a:latin typeface="Consolas" pitchFamily="49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X</a:t>
            </a:r>
            <a:r>
              <a:rPr lang="en-US" sz="2800" dirty="0">
                <a:latin typeface="Consolas" pitchFamily="49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X</a:t>
            </a:r>
            <a:r>
              <a:rPr lang="en-US" sz="2800" dirty="0">
                <a:latin typeface="Consolas" pitchFamily="49" charset="0"/>
              </a:rPr>
              <a:t>LVQ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XXX</a:t>
            </a:r>
            <a:r>
              <a:rPr lang="en-US" sz="2800" dirty="0">
                <a:latin typeface="Consolas" pitchFamily="49" charset="0"/>
              </a:rPr>
              <a:t>E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X</a:t>
            </a:r>
            <a:r>
              <a:rPr lang="en-US" sz="2800" dirty="0">
                <a:latin typeface="Consolas" pitchFamily="49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XXXX</a:t>
            </a:r>
            <a:r>
              <a:rPr lang="en-US" sz="2800" dirty="0">
                <a:latin typeface="Consolas" pitchFamily="49" charset="0"/>
              </a:rPr>
              <a:t>ETDIK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XX</a:t>
            </a:r>
            <a:r>
              <a:rPr lang="en-US" sz="2800" dirty="0">
                <a:latin typeface="Consolas" pitchFamily="49" charset="0"/>
              </a:rPr>
              <a:t>KRQ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XXX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660" y="2181151"/>
            <a:ext cx="10637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These two sequences have </a:t>
            </a:r>
            <a:r>
              <a:rPr lang="en-US" sz="2800" b="1" dirty="0" smtClean="0">
                <a:latin typeface="Calibri" pitchFamily="34" charset="0"/>
              </a:rPr>
              <a:t>50% identity </a:t>
            </a:r>
            <a:r>
              <a:rPr lang="en-US" sz="2800" dirty="0" smtClean="0">
                <a:latin typeface="Calibri" pitchFamily="34" charset="0"/>
              </a:rPr>
              <a:t>and </a:t>
            </a:r>
            <a:r>
              <a:rPr lang="en-US" sz="2800" b="1" dirty="0" smtClean="0">
                <a:latin typeface="Calibri" pitchFamily="34" charset="0"/>
              </a:rPr>
              <a:t>several k=3 seeds</a:t>
            </a:r>
            <a:r>
              <a:rPr lang="en-US" sz="2800" dirty="0" smtClean="0">
                <a:latin typeface="Calibri" pitchFamily="34" charset="0"/>
              </a:rPr>
              <a:t>:</a:t>
            </a:r>
            <a:endParaRPr lang="en-US" sz="2800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81200" y="4970053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effectLst/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P</a:t>
            </a:r>
            <a:r>
              <a:rPr lang="en-US" sz="2800" dirty="0" smtClean="0">
                <a:effectLst/>
                <a:latin typeface="Consolas" pitchFamily="49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D</a:t>
            </a:r>
            <a:r>
              <a:rPr lang="en-US" sz="2800" dirty="0" smtClean="0"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F</a:t>
            </a:r>
            <a:r>
              <a:rPr lang="en-US" sz="2800" dirty="0" smtClean="0">
                <a:effectLst/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G</a:t>
            </a:r>
            <a:r>
              <a:rPr lang="en-US" sz="2800" dirty="0" smtClean="0">
                <a:effectLst/>
                <a:latin typeface="Consolas" pitchFamily="49" charset="0"/>
              </a:rPr>
              <a:t>K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E</a:t>
            </a:r>
            <a:r>
              <a:rPr lang="en-US" sz="2800" dirty="0" smtClean="0">
                <a:effectLst/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G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T</a:t>
            </a:r>
            <a:r>
              <a:rPr lang="en-US" sz="2800" dirty="0" smtClean="0"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S</a:t>
            </a:r>
            <a:r>
              <a:rPr lang="en-US" sz="2800" dirty="0" smtClean="0">
                <a:effectLst/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Y</a:t>
            </a:r>
            <a:r>
              <a:rPr lang="en-US" sz="2800" dirty="0" smtClean="0">
                <a:effectLst/>
                <a:latin typeface="Consolas" pitchFamily="49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I</a:t>
            </a:r>
            <a:r>
              <a:rPr lang="en-US" sz="2800" dirty="0" smtClean="0"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K</a:t>
            </a:r>
            <a:r>
              <a:rPr lang="en-US" sz="2800" dirty="0" smtClean="0">
                <a:effectLst/>
                <a:latin typeface="Consolas" pitchFamily="49" charset="0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S</a:t>
            </a:r>
            <a:r>
              <a:rPr lang="en-US" sz="2800" dirty="0" smtClean="0">
                <a:effectLst/>
                <a:latin typeface="Consolas" pitchFamily="49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G</a:t>
            </a:r>
          </a:p>
          <a:p>
            <a:r>
              <a:rPr lang="en-US" sz="2800" dirty="0" smtClean="0">
                <a:latin typeface="Consolas" pitchFamily="49" charset="0"/>
              </a:rPr>
              <a:t>| | | | | | | | | | | | | | | | | | | | </a:t>
            </a:r>
            <a:endParaRPr lang="en-US" sz="2800" dirty="0" smtClean="0">
              <a:effectLst/>
              <a:latin typeface="Consolas" pitchFamily="49" charset="0"/>
            </a:endParaRPr>
          </a:p>
          <a:p>
            <a:r>
              <a:rPr lang="en-US" sz="2800" dirty="0" smtClean="0"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K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9223" y="4327678"/>
            <a:ext cx="975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These two sequences </a:t>
            </a:r>
            <a:r>
              <a:rPr lang="en-US" sz="2800" dirty="0" smtClean="0">
                <a:latin typeface="Calibri" pitchFamily="34" charset="0"/>
              </a:rPr>
              <a:t>also have </a:t>
            </a:r>
            <a:r>
              <a:rPr lang="en-US" sz="2800" b="1" dirty="0">
                <a:latin typeface="Calibri" pitchFamily="34" charset="0"/>
              </a:rPr>
              <a:t>50% identity </a:t>
            </a:r>
            <a:r>
              <a:rPr lang="en-US" sz="2800" dirty="0" smtClean="0">
                <a:latin typeface="Calibri" pitchFamily="34" charset="0"/>
              </a:rPr>
              <a:t>but </a:t>
            </a:r>
            <a:r>
              <a:rPr lang="en-US" sz="2800" b="1" dirty="0" smtClean="0">
                <a:latin typeface="Calibri" pitchFamily="34" charset="0"/>
              </a:rPr>
              <a:t>no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k=3 seeds</a:t>
            </a:r>
            <a:r>
              <a:rPr lang="en-US" sz="2800" dirty="0" smtClean="0">
                <a:latin typeface="Calibri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7479" y="2888415"/>
            <a:ext cx="640073" cy="12720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33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BLAST is heuristic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25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8539" y="960147"/>
            <a:ext cx="5674583" cy="4450057"/>
          </a:xfrm>
        </p:spPr>
        <p:txBody>
          <a:bodyPr/>
          <a:lstStyle/>
          <a:p>
            <a:r>
              <a:rPr lang="en-US" sz="3200" dirty="0" smtClean="0"/>
              <a:t>Seed hit probability varies…</a:t>
            </a:r>
          </a:p>
          <a:p>
            <a:pPr lvl="1"/>
            <a:r>
              <a:rPr lang="en-US" dirty="0" smtClean="0"/>
              <a:t>directly with alignment length</a:t>
            </a:r>
          </a:p>
          <a:p>
            <a:pPr lvl="1"/>
            <a:r>
              <a:rPr lang="en-US" dirty="0" smtClean="0"/>
              <a:t>inversely with seed length</a:t>
            </a:r>
          </a:p>
          <a:p>
            <a:pPr lvl="1"/>
            <a:r>
              <a:rPr lang="en-US" dirty="0" smtClean="0"/>
              <a:t>inversely with alignment identity</a:t>
            </a:r>
          </a:p>
          <a:p>
            <a:r>
              <a:rPr lang="en-US" dirty="0" smtClean="0"/>
              <a:t>Seed length can be tuned when running BLAST (uncommon)</a:t>
            </a:r>
          </a:p>
          <a:p>
            <a:r>
              <a:rPr lang="en-US" dirty="0" smtClean="0"/>
              <a:t>Defaults balance speed with detection probability</a:t>
            </a:r>
          </a:p>
          <a:p>
            <a:r>
              <a:rPr lang="en-US" dirty="0" smtClean="0"/>
              <a:t>In practice, results are very good, despite no guarantee of optimality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13122" y="411513"/>
            <a:ext cx="5899921" cy="4393542"/>
            <a:chOff x="5907715" y="589921"/>
            <a:chExt cx="5899921" cy="439354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07715" y="993279"/>
              <a:ext cx="5899921" cy="399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8473414" y="589921"/>
              <a:ext cx="32262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*For seeds of length k=3</a:t>
              </a:r>
              <a:endParaRPr lang="en-US" sz="2400" i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5" y="4983463"/>
            <a:ext cx="4958462" cy="46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096000" y="5623536"/>
            <a:ext cx="5822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Looking for seeds in 50% identical sequences is like looking for runs of heads in a sequence of coin tosses. What’s the chance of seeing “HHH” in 10 flips?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00891" y="2323640"/>
            <a:ext cx="365756" cy="36575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30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flavors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22230"/>
              </p:ext>
            </p:extLst>
          </p:nvPr>
        </p:nvGraphicFramePr>
        <p:xfrm>
          <a:off x="243904" y="2651737"/>
          <a:ext cx="11704192" cy="361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28"/>
                <a:gridCol w="3200365"/>
                <a:gridCol w="3200365"/>
                <a:gridCol w="4297634"/>
              </a:tblGrid>
              <a:tr h="5257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Query type / preprocessing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Database type / preprocessing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When to use it (examples)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blastp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homologous proteins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blastn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non-coding DNA search,</a:t>
                      </a:r>
                      <a:r>
                        <a:rPr lang="en-US" baseline="0" dirty="0" smtClean="0"/>
                        <a:t> large-scale (e.g. </a:t>
                      </a:r>
                      <a:r>
                        <a:rPr lang="en-US" baseline="0" dirty="0" err="1" smtClean="0"/>
                        <a:t>contig</a:t>
                      </a:r>
                      <a:r>
                        <a:rPr lang="en-US" baseline="0" dirty="0" smtClean="0"/>
                        <a:t> vs. genome) search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blastx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 coding potential/protein products of novel DNA/RNA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tblast</a:t>
                      </a:r>
                      <a:r>
                        <a:rPr lang="en-US" b="1" baseline="0" dirty="0" err="1" smtClean="0"/>
                        <a:t>n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identify a protein of interest in a novel genome; uncommon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tblastx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identify remote </a:t>
                      </a:r>
                      <a:r>
                        <a:rPr lang="en-US" baseline="0" dirty="0" smtClean="0"/>
                        <a:t>homology in highly diverged coding sequence; uncommon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BLAST is available online </a:t>
            </a:r>
            <a:r>
              <a:rPr lang="en-US" sz="3200" dirty="0"/>
              <a:t>at </a:t>
            </a: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blast.ncbi.nlm.nih.gov/Blast.cgi</a:t>
            </a:r>
            <a:endParaRPr lang="en-US" sz="3200" dirty="0" smtClean="0"/>
          </a:p>
          <a:p>
            <a:r>
              <a:rPr lang="en-US" sz="3200" dirty="0" smtClean="0"/>
              <a:t>Can also download and run locally</a:t>
            </a:r>
          </a:p>
          <a:p>
            <a:r>
              <a:rPr lang="en-US" sz="3200" dirty="0" smtClean="0"/>
              <a:t>A variety of different online/offline programs exist:</a:t>
            </a:r>
          </a:p>
        </p:txBody>
      </p:sp>
    </p:spTree>
    <p:extLst>
      <p:ext uri="{BB962C8B-B14F-4D97-AF65-F5344CB8AC3E}">
        <p14:creationId xmlns:p14="http://schemas.microsoft.com/office/powerpoint/2010/main" val="1606246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descendants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Lots of them!</a:t>
            </a:r>
          </a:p>
          <a:p>
            <a:pPr lvl="1"/>
            <a:r>
              <a:rPr lang="en-US" dirty="0" smtClean="0"/>
              <a:t>Offer trade-offs in speed, memory use, sensitivity, specificity</a:t>
            </a:r>
          </a:p>
          <a:p>
            <a:pPr lvl="1"/>
            <a:r>
              <a:rPr lang="en-US" dirty="0" smtClean="0"/>
              <a:t>People still use “regular old BLAST” a lot</a:t>
            </a:r>
          </a:p>
          <a:p>
            <a:r>
              <a:rPr lang="en-US" dirty="0" smtClean="0"/>
              <a:t>BLAT</a:t>
            </a:r>
          </a:p>
          <a:p>
            <a:pPr lvl="1"/>
            <a:r>
              <a:rPr lang="en-US" dirty="0" smtClean="0"/>
              <a:t>Faster alignment at high identity</a:t>
            </a:r>
          </a:p>
          <a:p>
            <a:r>
              <a:rPr lang="en-US" dirty="0" smtClean="0"/>
              <a:t>DIAMOND/MMSeqs2</a:t>
            </a:r>
          </a:p>
          <a:p>
            <a:pPr lvl="1"/>
            <a:r>
              <a:rPr lang="en-US" dirty="0" smtClean="0"/>
              <a:t>Faster alignment for DNA vs. protein (translated search)</a:t>
            </a:r>
          </a:p>
          <a:p>
            <a:r>
              <a:rPr lang="en-US" dirty="0" smtClean="0"/>
              <a:t>USEARCH</a:t>
            </a:r>
          </a:p>
          <a:p>
            <a:pPr lvl="1"/>
            <a:r>
              <a:rPr lang="en-US" dirty="0" smtClean="0"/>
              <a:t>Fairly general BLAST replacement; commercial software</a:t>
            </a:r>
          </a:p>
          <a:p>
            <a:r>
              <a:rPr lang="en-US" dirty="0" smtClean="0"/>
              <a:t>VSEARCH</a:t>
            </a:r>
          </a:p>
          <a:p>
            <a:pPr lvl="1"/>
            <a:r>
              <a:rPr lang="en-US" dirty="0" smtClean="0"/>
              <a:t>Free implementation of the above, but no protein support</a:t>
            </a:r>
          </a:p>
        </p:txBody>
      </p:sp>
    </p:spTree>
    <p:extLst>
      <p:ext uri="{BB962C8B-B14F-4D97-AF65-F5344CB8AC3E}">
        <p14:creationId xmlns:p14="http://schemas.microsoft.com/office/powerpoint/2010/main" val="4089308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274838"/>
            <a:ext cx="8686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Interpreting</a:t>
            </a:r>
          </a:p>
          <a:p>
            <a:pPr algn="ctr"/>
            <a:r>
              <a:rPr lang="en-US" sz="7200" dirty="0" smtClean="0"/>
              <a:t>BLAST output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4203" y="1731276"/>
            <a:ext cx="5674583" cy="3917471"/>
          </a:xfrm>
        </p:spPr>
        <p:txBody>
          <a:bodyPr/>
          <a:lstStyle/>
          <a:p>
            <a:r>
              <a:rPr lang="en-US" sz="3200" dirty="0" smtClean="0"/>
              <a:t>Online BLAST produces some nice graphical output, but more often we’re interested in machine-readable (tabular) text</a:t>
            </a:r>
          </a:p>
          <a:p>
            <a:r>
              <a:rPr lang="en-US" sz="3200" dirty="0" smtClean="0"/>
              <a:t>We’ll examine some of these fields/statistics in the context of a hybrid BLAST output (human-readable text)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104" y="1051586"/>
            <a:ext cx="54006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508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Why care about sequence comparison?</a:t>
            </a:r>
          </a:p>
          <a:p>
            <a:r>
              <a:rPr lang="en-US" sz="3200" dirty="0" smtClean="0"/>
              <a:t>Finding optimal sequence alignments</a:t>
            </a:r>
            <a:endParaRPr lang="en-US" sz="3200" dirty="0"/>
          </a:p>
          <a:p>
            <a:r>
              <a:rPr lang="en-US" sz="3200" dirty="0" smtClean="0"/>
              <a:t>Homology-based search with BLAST</a:t>
            </a:r>
            <a:endParaRPr lang="en-US" sz="3200" dirty="0"/>
          </a:p>
          <a:p>
            <a:r>
              <a:rPr lang="en-US" sz="3200" dirty="0" smtClean="0"/>
              <a:t>Aligning short reads</a:t>
            </a:r>
          </a:p>
          <a:p>
            <a:r>
              <a:rPr lang="en-US" sz="3200" dirty="0" smtClean="0"/>
              <a:t>Mapping sequences without alignment</a:t>
            </a:r>
          </a:p>
          <a:p>
            <a:r>
              <a:rPr lang="en-US" sz="3200" dirty="0" smtClean="0"/>
              <a:t>Interpreting alignment data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20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output: </a:t>
            </a:r>
            <a:r>
              <a:rPr lang="en-US" i="1" dirty="0" smtClean="0"/>
              <a:t>% identity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675" y="960147"/>
            <a:ext cx="9820651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7173" y="4069073"/>
            <a:ext cx="10612289" cy="1580797"/>
          </a:xfrm>
        </p:spPr>
        <p:txBody>
          <a:bodyPr/>
          <a:lstStyle/>
          <a:p>
            <a:r>
              <a:rPr lang="en-US" sz="3200" dirty="0" smtClean="0"/>
              <a:t># and % of “identities” (positions that are the same between query and database); a measure of evolutionary divergence</a:t>
            </a:r>
          </a:p>
          <a:p>
            <a:r>
              <a:rPr lang="en-US" sz="3200" dirty="0" smtClean="0"/>
              <a:t># and % of “similarities” (different but “similar” amino acids); only applies to protein-level alignments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2611" y="1845734"/>
            <a:ext cx="3017487" cy="2212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32976" y="1845734"/>
            <a:ext cx="3017487" cy="2212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3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output: </a:t>
            </a:r>
            <a:r>
              <a:rPr lang="en-US" i="1" dirty="0" smtClean="0"/>
              <a:t>coverage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675" y="960147"/>
            <a:ext cx="9820651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7173" y="4069073"/>
            <a:ext cx="10612289" cy="1580797"/>
          </a:xfrm>
        </p:spPr>
        <p:txBody>
          <a:bodyPr/>
          <a:lstStyle/>
          <a:p>
            <a:r>
              <a:rPr lang="en-US" sz="3200" dirty="0" smtClean="0"/>
              <a:t>Alignment of the query sequence to the “subject” (database) sequence; generally excluded from tabular output</a:t>
            </a:r>
          </a:p>
          <a:p>
            <a:r>
              <a:rPr lang="en-US" sz="3200" dirty="0" smtClean="0"/>
              <a:t>Start and end coordinates of the alignment within the query and subject sequences; these define “coverage”: i.e. how local vs. global the alignment 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5675" y="2148854"/>
            <a:ext cx="9820651" cy="16459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3685" y="2148854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69587" y="2575571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96000" y="2941327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99097" y="3345512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08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Interpreting BLAST </a:t>
            </a:r>
            <a:r>
              <a:rPr lang="en-US" dirty="0" smtClean="0"/>
              <a:t>output: </a:t>
            </a:r>
            <a:r>
              <a:rPr lang="en-US" i="1" dirty="0" smtClean="0"/>
              <a:t>coverage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32</a:t>
            </a:fld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335343" y="2331732"/>
            <a:ext cx="1161811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5343" y="3703317"/>
            <a:ext cx="1161811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5343" y="5074902"/>
            <a:ext cx="1161811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766486" y="1325903"/>
            <a:ext cx="5273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Good query coverage, good subject coverage</a:t>
            </a:r>
          </a:p>
          <a:p>
            <a:r>
              <a:rPr lang="en-US" sz="2000" dirty="0" smtClean="0"/>
              <a:t>(Ex. Close homolog in database, or query itself)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6766486" y="2629675"/>
            <a:ext cx="5273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Fair query </a:t>
            </a:r>
            <a:r>
              <a:rPr lang="en-US" sz="2000" b="1" dirty="0"/>
              <a:t>coverage, f</a:t>
            </a:r>
            <a:r>
              <a:rPr lang="en-US" sz="2000" b="1" dirty="0" smtClean="0"/>
              <a:t>air subject </a:t>
            </a:r>
            <a:r>
              <a:rPr lang="en-US" sz="2000" b="1" dirty="0"/>
              <a:t>coverage</a:t>
            </a:r>
          </a:p>
          <a:p>
            <a:r>
              <a:rPr lang="en-US" sz="2000" dirty="0" smtClean="0"/>
              <a:t>(Ex. a shared domain)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6766486" y="4001260"/>
            <a:ext cx="5273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Good query </a:t>
            </a:r>
            <a:r>
              <a:rPr lang="en-US" sz="2000" b="1" dirty="0"/>
              <a:t>coverage, </a:t>
            </a:r>
            <a:r>
              <a:rPr lang="en-US" sz="2000" b="1" dirty="0" smtClean="0"/>
              <a:t>fair </a:t>
            </a:r>
            <a:r>
              <a:rPr lang="en-US" sz="2000" b="1" dirty="0"/>
              <a:t>subject coverage</a:t>
            </a:r>
          </a:p>
          <a:p>
            <a:r>
              <a:rPr lang="en-US" sz="2000" dirty="0" smtClean="0"/>
              <a:t>(Ex. query is a fragment of database sequence)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6766486" y="5349219"/>
            <a:ext cx="5273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Fair query coverage, </a:t>
            </a:r>
            <a:r>
              <a:rPr lang="en-US" sz="2000" b="1" dirty="0" smtClean="0"/>
              <a:t>good subject </a:t>
            </a:r>
            <a:r>
              <a:rPr lang="en-US" sz="2000" b="1" dirty="0"/>
              <a:t>coverage</a:t>
            </a:r>
          </a:p>
          <a:p>
            <a:r>
              <a:rPr lang="en-US" sz="2000" dirty="0" smtClean="0"/>
              <a:t>(Ex. query is a fusion of two database sequences)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54644" y="229235"/>
                <a:ext cx="4763040" cy="66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Coverage</m:t>
                      </m:r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𝑆𝑡𝑜𝑝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𝑆𝑡𝑎𝑟𝑡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𝐿𝑒𝑛𝑔𝑡h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44" y="229235"/>
                <a:ext cx="4763040" cy="6613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09660" y="1018126"/>
            <a:ext cx="6126413" cy="1313606"/>
            <a:chOff x="609660" y="1018126"/>
            <a:chExt cx="6126413" cy="1313606"/>
          </a:xfrm>
        </p:grpSpPr>
        <p:sp>
          <p:nvSpPr>
            <p:cNvPr id="6" name="Rectangle 5"/>
            <p:cNvSpPr/>
            <p:nvPr/>
          </p:nvSpPr>
          <p:spPr>
            <a:xfrm>
              <a:off x="701099" y="1280181"/>
              <a:ext cx="5120584" cy="228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subject (database) sequence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1099" y="1828815"/>
              <a:ext cx="5120584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query sequence</a:t>
              </a:r>
              <a:endParaRPr lang="en-US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1099" y="1554498"/>
              <a:ext cx="5120584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locally aligned region</a:t>
              </a:r>
              <a:endParaRPr lang="en-US" sz="1600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21683" y="1256499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Len=400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21683" y="1814374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Len=400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9660" y="1018126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Start=1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15854" y="1018126"/>
              <a:ext cx="1097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Stop=400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9660" y="2023955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Start=1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15854" y="2023955"/>
              <a:ext cx="1097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Stop=400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343" y="2331732"/>
            <a:ext cx="6553130" cy="1371585"/>
            <a:chOff x="335343" y="2331732"/>
            <a:chExt cx="6553130" cy="1371585"/>
          </a:xfrm>
        </p:grpSpPr>
        <p:sp>
          <p:nvSpPr>
            <p:cNvPr id="17" name="Rectangle 16"/>
            <p:cNvSpPr/>
            <p:nvPr/>
          </p:nvSpPr>
          <p:spPr>
            <a:xfrm>
              <a:off x="335343" y="2636527"/>
              <a:ext cx="5120584" cy="228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subject (database) sequence</a:t>
              </a:r>
              <a:endParaRPr lang="en-US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3977" y="3185161"/>
              <a:ext cx="5120584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query sequence</a:t>
              </a:r>
              <a:endParaRPr lang="en-US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24050" y="2910844"/>
              <a:ext cx="2560292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locally aligned region</a:t>
              </a:r>
              <a:endParaRPr lang="en-US" sz="1600" i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32611" y="2331732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Start=100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78513" y="2331732"/>
              <a:ext cx="1097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Stop=300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32611" y="3395540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Start=50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78513" y="3395540"/>
              <a:ext cx="1097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Stop=250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39743" y="2606049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Len=400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74083" y="3163924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Len=400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1099" y="3703317"/>
            <a:ext cx="6018790" cy="1371585"/>
            <a:chOff x="701099" y="3703317"/>
            <a:chExt cx="6018790" cy="1371585"/>
          </a:xfrm>
        </p:grpSpPr>
        <p:sp>
          <p:nvSpPr>
            <p:cNvPr id="23" name="Rectangle 22"/>
            <p:cNvSpPr/>
            <p:nvPr/>
          </p:nvSpPr>
          <p:spPr>
            <a:xfrm>
              <a:off x="701099" y="3992873"/>
              <a:ext cx="5120584" cy="228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subject (database) sequence</a:t>
              </a:r>
              <a:endParaRPr lang="en-US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2538" y="4541507"/>
              <a:ext cx="2560292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query sequence</a:t>
              </a:r>
              <a:endParaRPr lang="en-US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2538" y="4267190"/>
              <a:ext cx="2560292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locally aligned region</a:t>
              </a:r>
              <a:endParaRPr lang="en-US" sz="1600" i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1099" y="3703317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Start=5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47001" y="3703317"/>
              <a:ext cx="1097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Stop=205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1099" y="4767125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Start=1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47001" y="4767125"/>
              <a:ext cx="1097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Stop=200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805499" y="3944174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Len=400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352830" y="4526268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Len=200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60" y="5074902"/>
            <a:ext cx="6102137" cy="1371585"/>
            <a:chOff x="609660" y="5074902"/>
            <a:chExt cx="6102137" cy="1371585"/>
          </a:xfrm>
        </p:grpSpPr>
        <p:sp>
          <p:nvSpPr>
            <p:cNvPr id="29" name="Rectangle 28"/>
            <p:cNvSpPr/>
            <p:nvPr/>
          </p:nvSpPr>
          <p:spPr>
            <a:xfrm>
              <a:off x="3169953" y="5349219"/>
              <a:ext cx="2560291" cy="228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subject sequence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660" y="5897853"/>
              <a:ext cx="5212023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query sequence</a:t>
              </a:r>
              <a:endParaRPr lang="en-US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69953" y="5623536"/>
              <a:ext cx="2560291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locally aligned region</a:t>
              </a:r>
              <a:endParaRPr lang="en-US" sz="1600" i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94697" y="5074902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Start=1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40599" y="5074902"/>
              <a:ext cx="1097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Stop=200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94697" y="6138710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Start=200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40599" y="6138710"/>
              <a:ext cx="1097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Stop=395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22152" y="5299575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Len=200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97407" y="5840117"/>
              <a:ext cx="91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Len=400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22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output: </a:t>
            </a:r>
            <a:r>
              <a:rPr lang="en-US" i="1" dirty="0" smtClean="0"/>
              <a:t>E-value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675" y="960147"/>
            <a:ext cx="9820651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7173" y="4069073"/>
            <a:ext cx="10612289" cy="1580797"/>
          </a:xfrm>
        </p:spPr>
        <p:txBody>
          <a:bodyPr/>
          <a:lstStyle/>
          <a:p>
            <a:r>
              <a:rPr lang="en-US" sz="3200" dirty="0" smtClean="0"/>
              <a:t>Expectation- or E-value: the # of alignments </a:t>
            </a:r>
            <a:r>
              <a:rPr lang="en-US" sz="3200" i="1" dirty="0" smtClean="0"/>
              <a:t>at least this strong </a:t>
            </a:r>
            <a:r>
              <a:rPr lang="en-US" sz="3200" dirty="0" smtClean="0"/>
              <a:t>expected by chance (given </a:t>
            </a:r>
            <a:r>
              <a:rPr lang="en-US" sz="3200" u="sng" dirty="0" smtClean="0"/>
              <a:t>score</a:t>
            </a:r>
            <a:r>
              <a:rPr lang="en-US" sz="3200" dirty="0" smtClean="0"/>
              <a:t> &amp; database size)</a:t>
            </a:r>
          </a:p>
          <a:p>
            <a:r>
              <a:rPr lang="en-US" sz="3200" dirty="0" smtClean="0"/>
              <a:t>A measure of the statistical significance of an alignment</a:t>
            </a:r>
          </a:p>
          <a:p>
            <a:r>
              <a:rPr lang="en-US" sz="3200" dirty="0" smtClean="0"/>
              <a:t>Small </a:t>
            </a:r>
            <a:r>
              <a:rPr lang="en-US" sz="3200" i="1" dirty="0" smtClean="0"/>
              <a:t>E</a:t>
            </a:r>
            <a:r>
              <a:rPr lang="en-US" sz="3200" dirty="0" smtClean="0"/>
              <a:t>-values can be interpreted similarly to </a:t>
            </a:r>
            <a:r>
              <a:rPr lang="en-US" sz="3200" i="1" dirty="0" smtClean="0"/>
              <a:t>P</a:t>
            </a:r>
            <a:r>
              <a:rPr lang="en-US" sz="3200" dirty="0" smtClean="0"/>
              <a:t>-values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1537" y="1631126"/>
            <a:ext cx="1798600" cy="2434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1172" y="1631126"/>
            <a:ext cx="2896664" cy="2434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32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Tabular BLAST output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Tabular BLAST output (one row per alignment) is easier to parse</a:t>
            </a:r>
          </a:p>
          <a:p>
            <a:pPr lvl="1"/>
            <a:r>
              <a:rPr lang="en-US" dirty="0" smtClean="0"/>
              <a:t>Note, potentially &gt;1 alignment (row) per query!</a:t>
            </a:r>
          </a:p>
          <a:p>
            <a:r>
              <a:rPr lang="en-US" sz="3200" dirty="0" smtClean="0"/>
              <a:t>From the command line,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"-</a:t>
            </a:r>
            <a:r>
              <a:rPr lang="en-US" b="1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outfmt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 6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/>
              <a:t> generates tabular data</a:t>
            </a:r>
          </a:p>
          <a:p>
            <a:pPr lvl="1"/>
            <a:r>
              <a:rPr lang="en-US" dirty="0" smtClean="0"/>
              <a:t>Default fields (columns) listed below, but can be customized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429562"/>
              </p:ext>
            </p:extLst>
          </p:nvPr>
        </p:nvGraphicFramePr>
        <p:xfrm>
          <a:off x="2347001" y="3337561"/>
          <a:ext cx="7497998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73"/>
                <a:gridCol w="1307459"/>
                <a:gridCol w="555046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onsolas" panose="020B0609020204030204" pitchFamily="49" charset="0"/>
                        </a:rPr>
                        <a:t> 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qseqid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query (e.g., gene) sequence 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2.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sseqid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onsolas" panose="020B0609020204030204" pitchFamily="49" charset="0"/>
                        </a:rPr>
                        <a:t> subject (e.g., reference genome) sequence 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3.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pident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onsolas" panose="020B0609020204030204" pitchFamily="49" charset="0"/>
                        </a:rPr>
                        <a:t> percentage of identical matches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4.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length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onsolas" panose="020B0609020204030204" pitchFamily="49" charset="0"/>
                        </a:rPr>
                        <a:t> alignment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5.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mismatch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onsolas" panose="020B0609020204030204" pitchFamily="49" charset="0"/>
                        </a:rPr>
                        <a:t> number of mismatches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6.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gapopen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onsolas" panose="020B0609020204030204" pitchFamily="49" charset="0"/>
                        </a:rPr>
                        <a:t> number of gap openings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7.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qstart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onsolas" panose="020B0609020204030204" pitchFamily="49" charset="0"/>
                        </a:rPr>
                        <a:t> start of alignment in query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onsolas" panose="020B0609020204030204" pitchFamily="49" charset="0"/>
                        </a:rPr>
                        <a:t> 8.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qend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end of alignment in query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9.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sstart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onsolas" panose="020B0609020204030204" pitchFamily="49" charset="0"/>
                        </a:rPr>
                        <a:t> start of alignment in subject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10.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send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end of alignment in subject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11.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evalue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expect value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12.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onsolas" panose="020B0609020204030204" pitchFamily="49" charset="0"/>
                        </a:rPr>
                        <a:t> bitscore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onsolas" panose="020B0609020204030204" pitchFamily="49" charset="0"/>
                        </a:rPr>
                        <a:t> bit score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843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Aligning short reads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58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12" y="4671947"/>
            <a:ext cx="4539430" cy="1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1" t="77260" r="43036" b="17413"/>
          <a:stretch/>
        </p:blipFill>
        <p:spPr bwMode="auto">
          <a:xfrm>
            <a:off x="8190681" y="6372088"/>
            <a:ext cx="3108926" cy="25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considerations for short-read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904" y="1078380"/>
            <a:ext cx="5674583" cy="481947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200" dirty="0" smtClean="0"/>
              <a:t>Usually aligning to a known reference (e.g. human genome)</a:t>
            </a:r>
            <a:br>
              <a:rPr lang="en-US" sz="3200" dirty="0" smtClean="0"/>
            </a:br>
            <a:r>
              <a:rPr lang="en-US" sz="3200" dirty="0" smtClean="0"/>
              <a:t>for quantification purposes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Expect entire read to align with few point differences (SNVs?)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Paired reads should align very close to one another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Have to be SUPER efficient: </a:t>
            </a:r>
            <a:r>
              <a:rPr lang="en-US" sz="3200" u="sng" dirty="0" smtClean="0"/>
              <a:t>millions</a:t>
            </a:r>
            <a:r>
              <a:rPr lang="en-US" sz="3200" dirty="0" smtClean="0"/>
              <a:t> of reads (queries) per sample!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2" b="58178"/>
          <a:stretch/>
        </p:blipFill>
        <p:spPr bwMode="auto">
          <a:xfrm>
            <a:off x="6370317" y="2101937"/>
            <a:ext cx="5527798" cy="30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2" b="17800"/>
          <a:stretch/>
        </p:blipFill>
        <p:spPr bwMode="auto">
          <a:xfrm>
            <a:off x="6370317" y="2409610"/>
            <a:ext cx="5527798" cy="21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45"/>
          <a:stretch/>
        </p:blipFill>
        <p:spPr bwMode="auto">
          <a:xfrm>
            <a:off x="6370317" y="831509"/>
            <a:ext cx="5527798" cy="131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860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Burrows–Wheeler </a:t>
            </a:r>
            <a:r>
              <a:rPr lang="en-US" dirty="0" smtClean="0"/>
              <a:t>Transform (BWT)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5034510" cy="540682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One way to speed up alignment is to hold the entire database in computer memory (RAM)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BWT facilitates database compression (uses less RAM) while preserving sequence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This is another aspect of doing upstream work on a database (indexing) to make search faster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69" y="1157277"/>
            <a:ext cx="6559533" cy="373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115" y="4940170"/>
            <a:ext cx="6545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The Burrows-Wheeler Transform finds all rotations of a sequence (e.g. ABC </a:t>
            </a:r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BCA and CAB), sorts them, and stores the last column of the rotations as a new sequence.</a:t>
            </a:r>
          </a:p>
          <a:p>
            <a:pPr algn="ctr"/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Here, </a:t>
            </a:r>
            <a:r>
              <a:rPr lang="en-US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^</a:t>
            </a:r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and</a:t>
            </a:r>
            <a:r>
              <a:rPr lang="en-US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|</a:t>
            </a:r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mark the start and end of the original sequence.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57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Burrows–Wheeler </a:t>
            </a:r>
            <a:r>
              <a:rPr lang="en-US" dirty="0" smtClean="0"/>
              <a:t>Transform (BWT)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5034510" cy="5406829"/>
          </a:xfrm>
        </p:spPr>
        <p:txBody>
          <a:bodyPr/>
          <a:lstStyle/>
          <a:p>
            <a:r>
              <a:rPr lang="en-US" dirty="0" smtClean="0"/>
              <a:t>Sorted sequence rotations help us find alignment seeds</a:t>
            </a:r>
          </a:p>
          <a:p>
            <a:pPr lvl="1"/>
            <a:r>
              <a:rPr lang="en-US" i="1" dirty="0" smtClean="0"/>
              <a:t>Suffix-based search</a:t>
            </a:r>
          </a:p>
          <a:p>
            <a:r>
              <a:rPr lang="en-US" dirty="0" smtClean="0"/>
              <a:t>Is “</a:t>
            </a:r>
            <a:r>
              <a:rPr lang="en-US" b="1" dirty="0" smtClean="0">
                <a:solidFill>
                  <a:srgbClr val="00B0F0"/>
                </a:solidFill>
              </a:rPr>
              <a:t>NAN</a:t>
            </a:r>
            <a:r>
              <a:rPr lang="en-US" dirty="0" smtClean="0"/>
              <a:t>” in the sequence?</a:t>
            </a:r>
          </a:p>
          <a:p>
            <a:pPr lvl="1"/>
            <a:r>
              <a:rPr lang="en-US" i="1" dirty="0" smtClean="0"/>
              <a:t>Yes, right here!</a:t>
            </a:r>
          </a:p>
          <a:p>
            <a:r>
              <a:rPr lang="en-US" dirty="0" smtClean="0"/>
              <a:t>Is “</a:t>
            </a:r>
            <a:r>
              <a:rPr lang="en-US" b="1" dirty="0" smtClean="0">
                <a:solidFill>
                  <a:srgbClr val="7030A0"/>
                </a:solidFill>
              </a:rPr>
              <a:t>FAN</a:t>
            </a:r>
            <a:r>
              <a:rPr lang="en-US" dirty="0" smtClean="0"/>
              <a:t>” in the sequence?</a:t>
            </a:r>
          </a:p>
          <a:p>
            <a:pPr lvl="1"/>
            <a:r>
              <a:rPr lang="en-US" i="1" dirty="0" smtClean="0"/>
              <a:t>No, we’d see it here</a:t>
            </a:r>
          </a:p>
          <a:p>
            <a:r>
              <a:rPr lang="en-US" dirty="0" smtClean="0"/>
              <a:t>BWT is a basis for many powerful short-read aligners</a:t>
            </a:r>
          </a:p>
          <a:p>
            <a:pPr lvl="1"/>
            <a:r>
              <a:rPr lang="en-US" u="sng" dirty="0" smtClean="0">
                <a:latin typeface="Consolas" panose="020B0609020204030204" pitchFamily="49" charset="0"/>
              </a:rPr>
              <a:t>b</a:t>
            </a:r>
            <a:r>
              <a:rPr lang="en-US" dirty="0" smtClean="0">
                <a:latin typeface="Consolas" panose="020B0609020204030204" pitchFamily="49" charset="0"/>
              </a:rPr>
              <a:t>o</a:t>
            </a:r>
            <a:r>
              <a:rPr lang="en-US" u="sng" dirty="0" smtClean="0">
                <a:latin typeface="Consolas" panose="020B0609020204030204" pitchFamily="49" charset="0"/>
              </a:rPr>
              <a:t>wt</a:t>
            </a:r>
            <a:r>
              <a:rPr lang="en-US" dirty="0" smtClean="0">
                <a:latin typeface="Consolas" panose="020B0609020204030204" pitchFamily="49" charset="0"/>
              </a:rPr>
              <a:t>ie</a:t>
            </a:r>
            <a:r>
              <a:rPr lang="en-US" dirty="0" smtClean="0"/>
              <a:t> (now </a:t>
            </a:r>
            <a:r>
              <a:rPr lang="en-US" dirty="0">
                <a:latin typeface="Consolas" panose="020B0609020204030204" pitchFamily="49" charset="0"/>
              </a:rPr>
              <a:t>bowtie2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err="1">
                <a:latin typeface="Consolas" panose="020B0609020204030204" pitchFamily="49" charset="0"/>
              </a:rPr>
              <a:t>bw</a:t>
            </a:r>
            <a:r>
              <a:rPr lang="en-US" dirty="0" err="1">
                <a:latin typeface="Consolas" panose="020B0609020204030204" pitchFamily="49" charset="0"/>
              </a:rPr>
              <a:t>a</a:t>
            </a:r>
            <a:r>
              <a:rPr lang="en-US" dirty="0" smtClean="0"/>
              <a:t> (now </a:t>
            </a:r>
            <a:r>
              <a:rPr lang="en-US" dirty="0" err="1">
                <a:latin typeface="Consolas" panose="020B0609020204030204" pitchFamily="49" charset="0"/>
              </a:rPr>
              <a:t>bwa</a:t>
            </a:r>
            <a:r>
              <a:rPr lang="en-US" dirty="0">
                <a:latin typeface="Consolas" panose="020B0609020204030204" pitchFamily="49" charset="0"/>
              </a:rPr>
              <a:t>-mem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69" y="1157277"/>
            <a:ext cx="6559533" cy="373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115" y="4940170"/>
            <a:ext cx="6545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The Burrows-Wheeler Transform finds all rotations of a sequence (e.g. ABC </a:t>
            </a:r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BCA and CAB), sorts them, and stores the last column of the rotations as a new sequence.</a:t>
            </a:r>
          </a:p>
          <a:p>
            <a:pPr algn="ctr"/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Here, </a:t>
            </a:r>
            <a:r>
              <a:rPr lang="en-US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^</a:t>
            </a:r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and</a:t>
            </a:r>
            <a:r>
              <a:rPr lang="en-US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|</a:t>
            </a:r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mark the start and end of the original sequence.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35355" y="3520439"/>
            <a:ext cx="392099" cy="182878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33341" y="3460532"/>
            <a:ext cx="40201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05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Sequence Alignment Map (SAM</a:t>
            </a:r>
            <a:r>
              <a:rPr lang="en-US" dirty="0" smtClean="0"/>
              <a:t>)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results format for alignments of short reads</a:t>
            </a:r>
          </a:p>
          <a:p>
            <a:r>
              <a:rPr lang="en-US" dirty="0" smtClean="0"/>
              <a:t>Starts with set of headers for the database sequences (e.g. chromosomes)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@SQ    Chromosome1    LN:74656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@SQ    Chromosome2    LN:74205</a:t>
            </a:r>
          </a:p>
          <a:p>
            <a:r>
              <a:rPr lang="en-US" dirty="0" smtClean="0"/>
              <a:t>Followed by alignments of individual reads</a:t>
            </a:r>
          </a:p>
          <a:p>
            <a:pPr lvl="1"/>
            <a:r>
              <a:rPr lang="en-US" dirty="0" smtClean="0"/>
              <a:t>Tabbed rows, similar to BLAST with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"-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outfmt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6“</a:t>
            </a:r>
          </a:p>
          <a:p>
            <a:pPr lvl="1"/>
            <a:r>
              <a:rPr lang="en-US" dirty="0" smtClean="0"/>
              <a:t>Usually 0 or 1 alignments per read</a:t>
            </a:r>
          </a:p>
          <a:p>
            <a:pPr lvl="1"/>
            <a:r>
              <a:rPr lang="en-US" dirty="0" smtClean="0"/>
              <a:t>Read pairs (if input) occur consecutively in raw SAM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08349"/>
              </p:ext>
            </p:extLst>
          </p:nvPr>
        </p:nvGraphicFramePr>
        <p:xfrm>
          <a:off x="152465" y="5623536"/>
          <a:ext cx="1188707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643"/>
                <a:gridCol w="1080643"/>
                <a:gridCol w="1080643"/>
                <a:gridCol w="1080643"/>
                <a:gridCol w="1080643"/>
                <a:gridCol w="1080643"/>
                <a:gridCol w="1080643"/>
                <a:gridCol w="1080643"/>
                <a:gridCol w="1080643"/>
                <a:gridCol w="1080643"/>
                <a:gridCol w="10806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Query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Name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Bit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Flag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Subject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Name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Subject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Start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MAPQ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CIGAR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RNEXT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PNEXT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TLEN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Sequence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Quality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Scores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809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274838"/>
            <a:ext cx="8686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Comparing biological sequences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30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Sequence Alignment Map (SAM</a:t>
            </a:r>
            <a:r>
              <a:rPr lang="en-US" dirty="0" smtClean="0"/>
              <a:t>)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36672"/>
              </p:ext>
            </p:extLst>
          </p:nvPr>
        </p:nvGraphicFramePr>
        <p:xfrm>
          <a:off x="152465" y="5623536"/>
          <a:ext cx="1188707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643"/>
                <a:gridCol w="1080643"/>
                <a:gridCol w="1080643"/>
                <a:gridCol w="1080643"/>
                <a:gridCol w="1080643"/>
                <a:gridCol w="1080643"/>
                <a:gridCol w="1080643"/>
                <a:gridCol w="1080643"/>
                <a:gridCol w="1080643"/>
                <a:gridCol w="1080643"/>
                <a:gridCol w="10806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</a:rPr>
                        <a:t>Query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</a:rPr>
                        <a:t>Name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Bit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Flag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</a:rPr>
                        <a:t>Subject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</a:rPr>
                        <a:t>Name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</a:rPr>
                        <a:t>Subject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</a:rPr>
                        <a:t>Start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MAPQ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CIGAR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RNEXT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PNEXT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TLEN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Sequence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Quality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Scores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701099" y="3703318"/>
            <a:ext cx="274317" cy="173734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975416" y="3703317"/>
            <a:ext cx="1828780" cy="1737341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975416" y="3703317"/>
            <a:ext cx="2926048" cy="182878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87074" y="1249150"/>
            <a:ext cx="2926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“Code” to describe things that went right/wrong, e.g. did paired read align to same database sequence?</a:t>
            </a:r>
            <a:endParaRPr lang="en-US" sz="2000" i="1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706929" y="2950158"/>
            <a:ext cx="1554462" cy="24905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7743" y="2331732"/>
            <a:ext cx="219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1"/>
                </a:solidFill>
              </a:rPr>
              <a:t>Key pieces of info (like BLAST): who are you, what did you hit, and where</a:t>
            </a:r>
            <a:endParaRPr lang="en-US" sz="2000" i="1" dirty="0">
              <a:solidFill>
                <a:schemeClr val="accent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907293" y="4434829"/>
            <a:ext cx="182878" cy="1097268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52830" y="3327727"/>
            <a:ext cx="2926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Likelihood that read is in the right place</a:t>
            </a:r>
          </a:p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(different from E-value)</a:t>
            </a:r>
            <a:endParaRPr lang="en-US" sz="2000" i="1" dirty="0">
              <a:solidFill>
                <a:srgbClr val="C0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6096000" y="3246122"/>
            <a:ext cx="548634" cy="2194536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50870" y="1874537"/>
            <a:ext cx="338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7030A0"/>
                </a:solidFill>
              </a:rPr>
              <a:t>Shorthand description of alignment (tracks matches, insertions, deletions);</a:t>
            </a:r>
          </a:p>
          <a:p>
            <a:pPr algn="ctr"/>
            <a:r>
              <a:rPr lang="en-US" sz="2000" i="1" dirty="0" smtClean="0">
                <a:solidFill>
                  <a:srgbClr val="7030A0"/>
                </a:solidFill>
              </a:rPr>
              <a:t>e.g. 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50M1D50M</a:t>
            </a:r>
            <a:endParaRPr lang="en-US" sz="2000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0134153" y="3764278"/>
            <a:ext cx="274317" cy="173734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10408470" y="3764278"/>
            <a:ext cx="990992" cy="1767819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113487" y="2687654"/>
            <a:ext cx="2715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B050"/>
                </a:solidFill>
              </a:rPr>
              <a:t>Sequence and quality strings from FASTQ repeated here</a:t>
            </a:r>
            <a:endParaRPr lang="en-US" sz="2000" i="1" dirty="0">
              <a:solidFill>
                <a:srgbClr val="00B050"/>
              </a:solidFill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214793"/>
              </p:ext>
            </p:extLst>
          </p:nvPr>
        </p:nvGraphicFramePr>
        <p:xfrm>
          <a:off x="152465" y="6263609"/>
          <a:ext cx="11887073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643"/>
                <a:gridCol w="1080643"/>
                <a:gridCol w="1080643"/>
                <a:gridCol w="1080643"/>
                <a:gridCol w="1080643"/>
                <a:gridCol w="1080643"/>
                <a:gridCol w="5403215"/>
              </a:tblGrid>
              <a:tr h="182878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*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*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*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*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 These fields are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 * if read unaligned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187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  <p:bldP spid="32" grpId="0"/>
      <p:bldP spid="35" grpId="0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4" b="15163"/>
          <a:stretch/>
        </p:blipFill>
        <p:spPr bwMode="auto">
          <a:xfrm>
            <a:off x="6553195" y="2892619"/>
            <a:ext cx="5456970" cy="351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Sequence Alignment Map (SAM)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BAM (binary SAM) is a compressed version of a SAM file</a:t>
            </a:r>
          </a:p>
          <a:p>
            <a:pPr lvl="1"/>
            <a:r>
              <a:rPr lang="en-US" dirty="0" smtClean="0"/>
              <a:t>Takes up much less space, but otherwise equivalent (use it for big projects!)</a:t>
            </a:r>
          </a:p>
          <a:p>
            <a:r>
              <a:rPr lang="en-US" b="1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samtools</a:t>
            </a:r>
            <a:r>
              <a:rPr lang="en-US" dirty="0" smtClean="0"/>
              <a:t> is a suite of programs for working with SAM/BAM files</a:t>
            </a:r>
          </a:p>
          <a:p>
            <a:pPr lvl="1"/>
            <a:r>
              <a:rPr lang="en-US" dirty="0" smtClean="0"/>
              <a:t>E.g. performs SAM </a:t>
            </a:r>
            <a:r>
              <a:rPr lang="en-US" dirty="0" smtClean="0">
                <a:sym typeface="Wingdings" panose="05000000000000000000" pitchFamily="2" charset="2"/>
              </a:rPr>
              <a:t> BAM conversion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Sorted SAM/BAM file puts alignments in order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Original order is read order, which is random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Indexed BAM file enables targeted lookup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Like a table of contents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Involves separate BAI index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11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1190" y="2828836"/>
            <a:ext cx="9189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Alignment vs. Mapping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85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2/4/2019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37127"/>
              </p:ext>
            </p:extLst>
          </p:nvPr>
        </p:nvGraphicFramePr>
        <p:xfrm>
          <a:off x="1066855" y="1325903"/>
          <a:ext cx="406894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▼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B05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B05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Sequence alignment vs. mapping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55928" y="1252655"/>
            <a:ext cx="6400729" cy="5010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 dirty="0" smtClean="0"/>
              <a:t>Sequence alignment is a </a:t>
            </a:r>
            <a:r>
              <a:rPr lang="en-US" sz="2400" b="1" dirty="0" smtClean="0"/>
              <a:t>residue-level mapping</a:t>
            </a:r>
            <a:br>
              <a:rPr lang="en-US" sz="2400" b="1" dirty="0" smtClean="0"/>
            </a:br>
            <a:r>
              <a:rPr lang="en-US" sz="2400" dirty="0" smtClean="0"/>
              <a:t>(Identifies homologous sites)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Alignment is also a </a:t>
            </a:r>
            <a:r>
              <a:rPr lang="en-US" sz="2400" b="1" dirty="0"/>
              <a:t>sequence-level mapping</a:t>
            </a:r>
            <a:br>
              <a:rPr lang="en-US" sz="2400" b="1" dirty="0"/>
            </a:br>
            <a:r>
              <a:rPr lang="en-US" sz="2400" dirty="0"/>
              <a:t>(Identifies homologous sequences</a:t>
            </a:r>
            <a:r>
              <a:rPr lang="en-US" sz="24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There are other ways to perform sequence-level mapping that </a:t>
            </a:r>
            <a:r>
              <a:rPr lang="en-US" sz="2400" u="sng" dirty="0"/>
              <a:t>do not require </a:t>
            </a:r>
            <a:r>
              <a:rPr lang="en-US" sz="2400" u="sng" dirty="0" smtClean="0"/>
              <a:t>alignment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These mapping methods are sometimes referred to as </a:t>
            </a:r>
            <a:r>
              <a:rPr lang="en-US" sz="2400" b="1" dirty="0" err="1"/>
              <a:t>pseudoalignment</a:t>
            </a:r>
            <a:r>
              <a:rPr lang="en-US" sz="2400" dirty="0"/>
              <a:t>, and often involve looking for shared words (</a:t>
            </a:r>
            <a:r>
              <a:rPr lang="en-US" sz="2400" b="1" dirty="0"/>
              <a:t>k-</a:t>
            </a:r>
            <a:r>
              <a:rPr lang="en-US" sz="2400" b="1" dirty="0" err="1"/>
              <a:t>mers</a:t>
            </a:r>
            <a:r>
              <a:rPr lang="en-US" sz="2400" dirty="0"/>
              <a:t>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Recall </a:t>
            </a:r>
            <a:r>
              <a:rPr lang="en-US" sz="2400" dirty="0" smtClean="0"/>
              <a:t>from our BLAST discussion that </a:t>
            </a:r>
            <a:r>
              <a:rPr lang="en-US" sz="2400" dirty="0"/>
              <a:t>we can </a:t>
            </a:r>
            <a:r>
              <a:rPr lang="en-US" sz="2400" dirty="0" smtClean="0"/>
              <a:t>find shared words very quickly through dictionary lookup (hashing)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29196"/>
              </p:ext>
            </p:extLst>
          </p:nvPr>
        </p:nvGraphicFramePr>
        <p:xfrm>
          <a:off x="1066855" y="2514610"/>
          <a:ext cx="406894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5455928" y="2606049"/>
            <a:ext cx="6583608" cy="1005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78953"/>
              </p:ext>
            </p:extLst>
          </p:nvPr>
        </p:nvGraphicFramePr>
        <p:xfrm>
          <a:off x="1066855" y="4526258"/>
          <a:ext cx="406894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B05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B05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455928" y="3781996"/>
            <a:ext cx="6583608" cy="1005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2" name="Oval 11"/>
          <p:cNvSpPr/>
          <p:nvPr/>
        </p:nvSpPr>
        <p:spPr>
          <a:xfrm>
            <a:off x="975416" y="4423904"/>
            <a:ext cx="1188707" cy="502915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5416" y="5050626"/>
            <a:ext cx="1188707" cy="502915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0307" y="5048199"/>
            <a:ext cx="1188707" cy="502915"/>
          </a:xfrm>
          <a:prstGeom prst="ellipse">
            <a:avLst/>
          </a:prstGeom>
          <a:noFill/>
          <a:ln w="190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28472" y="4434829"/>
            <a:ext cx="1188707" cy="502915"/>
          </a:xfrm>
          <a:prstGeom prst="ellipse">
            <a:avLst/>
          </a:prstGeom>
          <a:noFill/>
          <a:ln w="190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56418" y="4434829"/>
            <a:ext cx="1188707" cy="502915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83121" y="5050626"/>
            <a:ext cx="1188707" cy="502915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35343" y="2606048"/>
            <a:ext cx="548634" cy="822961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335343" y="4617706"/>
            <a:ext cx="548634" cy="822951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5920" y="5714975"/>
            <a:ext cx="3651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These two sequences have three 2-mers in common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455928" y="4709146"/>
            <a:ext cx="6583608" cy="1005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455928" y="5885094"/>
            <a:ext cx="6583608" cy="537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547366" y="6812243"/>
            <a:ext cx="6309291" cy="1005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65806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[Work]\BST 281 (Spring 2019)\Lectures\m02-sequence_alignment\kmers\kmer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24335" y="3063244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[Work]\BST 281 (Spring 2019)\Lectures\m02-sequence_alignment\kmers\kmer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381975" y="3063244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2/4/2019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overlap is predictive for sequence identity</a:t>
            </a:r>
            <a:endParaRPr lang="en-US" dirty="0"/>
          </a:p>
        </p:txBody>
      </p:sp>
      <p:pic>
        <p:nvPicPr>
          <p:cNvPr id="7" name="Picture 2" descr="Image result for word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4069073"/>
            <a:ext cx="4413220" cy="24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Texts with lots of words in common tend to be globally similar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Useful tool for detecting plagiarism even with sentence/paragraph reordering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Same principle holds for biological sequences (with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-</a:t>
            </a:r>
            <a:r>
              <a:rPr lang="en-US" dirty="0" err="1" smtClean="0">
                <a:sym typeface="Wingdings" panose="05000000000000000000" pitchFamily="2" charset="2"/>
              </a:rPr>
              <a:t>mers</a:t>
            </a:r>
            <a:r>
              <a:rPr lang="en-US" dirty="0" smtClean="0">
                <a:sym typeface="Wingdings" panose="05000000000000000000" pitchFamily="2" charset="2"/>
              </a:rPr>
              <a:t> replacing words)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Greater overlap in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-</a:t>
            </a:r>
            <a:r>
              <a:rPr lang="en-US" dirty="0" err="1" smtClean="0">
                <a:sym typeface="Wingdings" panose="05000000000000000000" pitchFamily="2" charset="2"/>
              </a:rPr>
              <a:t>mers</a:t>
            </a:r>
            <a:r>
              <a:rPr lang="en-US" dirty="0" smtClean="0">
                <a:sym typeface="Wingdings" panose="05000000000000000000" pitchFamily="2" charset="2"/>
              </a:rPr>
              <a:t> tends to predict higher alignment % identity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Works with a subset of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-</a:t>
            </a:r>
            <a:r>
              <a:rPr lang="en-US" dirty="0" err="1" smtClean="0">
                <a:sym typeface="Wingdings" panose="05000000000000000000" pitchFamily="2" charset="2"/>
              </a:rPr>
              <a:t>mers</a:t>
            </a:r>
            <a:r>
              <a:rPr lang="en-US" dirty="0" smtClean="0">
                <a:sym typeface="Wingdings" panose="05000000000000000000" pitchFamily="2" charset="2"/>
              </a:rPr>
              <a:t>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Faster but approximate</a:t>
            </a:r>
          </a:p>
        </p:txBody>
      </p:sp>
    </p:spTree>
    <p:extLst>
      <p:ext uri="{BB962C8B-B14F-4D97-AF65-F5344CB8AC3E}">
        <p14:creationId xmlns:p14="http://schemas.microsoft.com/office/powerpoint/2010/main" val="3359681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Mash/</a:t>
            </a:r>
            <a:r>
              <a:rPr lang="en-US" dirty="0" err="1" smtClean="0"/>
              <a:t>MinHash</a:t>
            </a:r>
            <a:r>
              <a:rPr lang="en-US" dirty="0"/>
              <a:t> </a:t>
            </a:r>
            <a:r>
              <a:rPr lang="en-US" dirty="0" smtClean="0"/>
              <a:t>for whole-genome </a:t>
            </a:r>
            <a:r>
              <a:rPr lang="en-US" dirty="0" err="1" smtClean="0"/>
              <a:t>pseudoalignment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3" y="1112532"/>
            <a:ext cx="3850013" cy="50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267221" y="960147"/>
            <a:ext cx="7686240" cy="39014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Wingdings" panose="05000000000000000000" pitchFamily="2" charset="2"/>
              </a:rPr>
              <a:t>Mash/</a:t>
            </a:r>
            <a:r>
              <a:rPr lang="en-US" dirty="0" err="1" smtClean="0">
                <a:sym typeface="Wingdings" panose="05000000000000000000" pitchFamily="2" charset="2"/>
              </a:rPr>
              <a:t>MinHash</a:t>
            </a:r>
            <a:r>
              <a:rPr lang="en-US" dirty="0" smtClean="0">
                <a:sym typeface="Wingdings" panose="05000000000000000000" pitchFamily="2" charset="2"/>
              </a:rPr>
              <a:t> use this idea to compare large sequences much faster than BLAST/alignment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Works with long reads, </a:t>
            </a:r>
            <a:r>
              <a:rPr lang="en-US" dirty="0" err="1" smtClean="0">
                <a:sym typeface="Wingdings" panose="05000000000000000000" pitchFamily="2" charset="2"/>
              </a:rPr>
              <a:t>contigs</a:t>
            </a:r>
            <a:r>
              <a:rPr lang="en-US" dirty="0" smtClean="0">
                <a:sym typeface="Wingdings" panose="05000000000000000000" pitchFamily="2" charset="2"/>
              </a:rPr>
              <a:t>, genomes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reduced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-</a:t>
            </a:r>
            <a:r>
              <a:rPr lang="en-US" dirty="0" err="1" smtClean="0">
                <a:sym typeface="Wingdings" panose="05000000000000000000" pitchFamily="2" charset="2"/>
              </a:rPr>
              <a:t>mer</a:t>
            </a:r>
            <a:r>
              <a:rPr lang="en-US" dirty="0" smtClean="0">
                <a:sym typeface="Wingdings" panose="05000000000000000000" pitchFamily="2" charset="2"/>
              </a:rPr>
              <a:t> profile of a sequence, called a </a:t>
            </a:r>
            <a:r>
              <a:rPr lang="en-US" u="sng" dirty="0" smtClean="0">
                <a:sym typeface="Wingdings" panose="05000000000000000000" pitchFamily="2" charset="2"/>
              </a:rPr>
              <a:t>sketch</a:t>
            </a:r>
            <a:r>
              <a:rPr lang="en-US" dirty="0" smtClean="0">
                <a:sym typeface="Wingdings" panose="05000000000000000000" pitchFamily="2" charset="2"/>
              </a:rPr>
              <a:t>, can be saved for future comparisons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Another form of indexing!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90171" y="3611878"/>
            <a:ext cx="6087090" cy="2207981"/>
            <a:chOff x="4541536" y="3337561"/>
            <a:chExt cx="6087090" cy="22079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90"/>
            <a:stretch/>
          </p:blipFill>
          <p:spPr bwMode="auto">
            <a:xfrm>
              <a:off x="4541537" y="3583689"/>
              <a:ext cx="6087089" cy="1961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944"/>
            <a:stretch/>
          </p:blipFill>
          <p:spPr bwMode="auto">
            <a:xfrm>
              <a:off x="4541536" y="3337561"/>
              <a:ext cx="6087089" cy="22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273049" y="5888005"/>
            <a:ext cx="5822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Accuracy of Mash vs. alignment-based average nucleotide identity (ANI) for E. coli genomes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02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bioinfo.iric.ca/wpbioinfo/wp-content/uploads/2018/03/nbt.3519-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3"/>
          <a:stretch/>
        </p:blipFill>
        <p:spPr bwMode="auto">
          <a:xfrm>
            <a:off x="267504" y="1032075"/>
            <a:ext cx="4873300" cy="21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bioinfo.iric.ca/wpbioinfo/wp-content/uploads/2018/03/nbt.3519-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8" b="37056"/>
          <a:stretch/>
        </p:blipFill>
        <p:spPr bwMode="auto">
          <a:xfrm>
            <a:off x="267504" y="3318049"/>
            <a:ext cx="4873300" cy="13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bioinfo.iric.ca/wpbioinfo/wp-content/uploads/2018/03/nbt.3519-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0" b="10608"/>
          <a:stretch/>
        </p:blipFill>
        <p:spPr bwMode="auto">
          <a:xfrm>
            <a:off x="267504" y="4658118"/>
            <a:ext cx="4873300" cy="14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bioinfo.iric.ca/wpbioinfo/wp-content/uploads/2018/03/nbt.3519-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0"/>
          <a:stretch/>
        </p:blipFill>
        <p:spPr bwMode="auto">
          <a:xfrm>
            <a:off x="267504" y="6217835"/>
            <a:ext cx="4873300" cy="52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2/4/2019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err="1" smtClean="0"/>
              <a:t>Kallisto</a:t>
            </a:r>
            <a:r>
              <a:rPr lang="en-US" dirty="0" smtClean="0"/>
              <a:t> for </a:t>
            </a:r>
            <a:r>
              <a:rPr lang="en-US" dirty="0" err="1" smtClean="0"/>
              <a:t>pseudoalignment</a:t>
            </a:r>
            <a:r>
              <a:rPr lang="en-US" dirty="0" smtClean="0"/>
              <a:t> of short reads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73049" y="1032075"/>
            <a:ext cx="6766486" cy="5322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kallisto</a:t>
            </a:r>
            <a:r>
              <a:rPr lang="en-US" dirty="0" smtClean="0"/>
              <a:t> constructs an assembly graph for a set of input sequences (e.g. transcripts)</a:t>
            </a:r>
          </a:p>
          <a:p>
            <a:pPr lvl="1"/>
            <a:r>
              <a:rPr lang="en-US" i="1" dirty="0" smtClean="0"/>
              <a:t>Another example of database indexing!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Nodes in this graph are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-</a:t>
            </a:r>
            <a:r>
              <a:rPr lang="en-US" dirty="0" err="1" smtClean="0">
                <a:sym typeface="Wingdings" panose="05000000000000000000" pitchFamily="2" charset="2"/>
              </a:rPr>
              <a:t>mers</a:t>
            </a:r>
            <a:r>
              <a:rPr lang="en-US" dirty="0" smtClean="0">
                <a:sym typeface="Wingdings" panose="05000000000000000000" pitchFamily="2" charset="2"/>
              </a:rPr>
              <a:t> from the original transcripts</a:t>
            </a:r>
          </a:p>
          <a:p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-</a:t>
            </a:r>
            <a:r>
              <a:rPr lang="en-US" dirty="0" err="1" smtClean="0">
                <a:sym typeface="Wingdings" panose="05000000000000000000" pitchFamily="2" charset="2"/>
              </a:rPr>
              <a:t>mers</a:t>
            </a:r>
            <a:r>
              <a:rPr lang="en-US" dirty="0" smtClean="0">
                <a:sym typeface="Wingdings" panose="05000000000000000000" pitchFamily="2" charset="2"/>
              </a:rPr>
              <a:t> from a sequencing read follow a path in this graph</a:t>
            </a:r>
          </a:p>
          <a:p>
            <a:pPr lvl="1"/>
            <a:r>
              <a:rPr lang="en-US" i="1" dirty="0" smtClean="0">
                <a:sym typeface="Wingdings" panose="05000000000000000000" pitchFamily="2" charset="2"/>
              </a:rPr>
              <a:t>Quick lookup through hashing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Can skip over a lot of uninformative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-</a:t>
            </a:r>
            <a:r>
              <a:rPr lang="en-US" dirty="0" err="1" smtClean="0">
                <a:sym typeface="Wingdings" panose="05000000000000000000" pitchFamily="2" charset="2"/>
              </a:rPr>
              <a:t>mers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i="1" dirty="0" smtClean="0">
                <a:sym typeface="Wingdings" panose="05000000000000000000" pitchFamily="2" charset="2"/>
              </a:rPr>
              <a:t>Need about two per read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Final output = set of transcripts that query read could have come from</a:t>
            </a:r>
          </a:p>
        </p:txBody>
      </p:sp>
    </p:spTree>
    <p:extLst>
      <p:ext uri="{BB962C8B-B14F-4D97-AF65-F5344CB8AC3E}">
        <p14:creationId xmlns:p14="http://schemas.microsoft.com/office/powerpoint/2010/main" val="3968597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2/4/2019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err="1"/>
              <a:t>Kallisto</a:t>
            </a:r>
            <a:r>
              <a:rPr lang="en-US" dirty="0"/>
              <a:t> for </a:t>
            </a:r>
            <a:r>
              <a:rPr lang="en-US" dirty="0" err="1"/>
              <a:t>pseudoalignment</a:t>
            </a:r>
            <a:r>
              <a:rPr lang="en-US" dirty="0"/>
              <a:t> of short reads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8539" y="1082040"/>
            <a:ext cx="6131778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Mapping with </a:t>
            </a:r>
            <a:r>
              <a:rPr lang="en-US" sz="3200" dirty="0" err="1" smtClean="0"/>
              <a:t>Kallisto</a:t>
            </a:r>
            <a:r>
              <a:rPr lang="en-US" sz="3200" dirty="0" smtClean="0"/>
              <a:t> is </a:t>
            </a:r>
            <a:r>
              <a:rPr lang="en-US" sz="3200" i="1" dirty="0" smtClean="0"/>
              <a:t>almost</a:t>
            </a:r>
            <a:r>
              <a:rPr lang="en-US" sz="3200" dirty="0" smtClean="0"/>
              <a:t> as accurate as Bowtie2 and considerably faster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Accuracy here incorporates extra considerations for when a read is compatible with &gt;1 transcript; we’ll discuss this more when we cover RNA-</a:t>
            </a:r>
            <a:r>
              <a:rPr lang="en-US" sz="3200" dirty="0" err="1" smtClean="0">
                <a:sym typeface="Wingdings" panose="05000000000000000000" pitchFamily="2" charset="2"/>
              </a:rPr>
              <a:t>Seq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15" y="1131184"/>
            <a:ext cx="5229092" cy="530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1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Why care about sequence comparison?</a:t>
            </a:r>
          </a:p>
          <a:p>
            <a:r>
              <a:rPr lang="en-US" sz="3200" dirty="0" smtClean="0"/>
              <a:t>Finding optimal sequence alignments</a:t>
            </a:r>
            <a:endParaRPr lang="en-US" sz="3200" dirty="0"/>
          </a:p>
          <a:p>
            <a:r>
              <a:rPr lang="en-US" sz="3200" dirty="0" smtClean="0"/>
              <a:t>Homology-based search with BLAST</a:t>
            </a:r>
            <a:endParaRPr lang="en-US" sz="3200" dirty="0"/>
          </a:p>
          <a:p>
            <a:r>
              <a:rPr lang="en-US" sz="3200" dirty="0" smtClean="0"/>
              <a:t>Aligning short reads</a:t>
            </a:r>
          </a:p>
          <a:p>
            <a:r>
              <a:rPr lang="en-US" sz="3200" dirty="0" smtClean="0"/>
              <a:t>Mapping sequences without alignment</a:t>
            </a:r>
          </a:p>
          <a:p>
            <a:r>
              <a:rPr lang="en-US" sz="3200" dirty="0" smtClean="0"/>
              <a:t>Interpreting alignment data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33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Extra slides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45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biological sequences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14" y="4236899"/>
            <a:ext cx="2862942" cy="192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69580"/>
              </p:ext>
            </p:extLst>
          </p:nvPr>
        </p:nvGraphicFramePr>
        <p:xfrm>
          <a:off x="1158294" y="1143025"/>
          <a:ext cx="406894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Curved Right Arrow 12"/>
          <p:cNvSpPr/>
          <p:nvPr/>
        </p:nvSpPr>
        <p:spPr>
          <a:xfrm>
            <a:off x="426782" y="1234463"/>
            <a:ext cx="548634" cy="822961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5" y="1143035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One of the most ubiquitous and important methods in biological data analysis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3867" y="2148864"/>
            <a:ext cx="43890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A sequence </a:t>
            </a:r>
            <a:r>
              <a:rPr lang="en-US" i="1" u="sng" dirty="0" smtClean="0">
                <a:solidFill>
                  <a:srgbClr val="C00000"/>
                </a:solidFill>
              </a:rPr>
              <a:t>alignment</a:t>
            </a:r>
            <a:r>
              <a:rPr lang="en-US" i="1" dirty="0" smtClean="0">
                <a:solidFill>
                  <a:srgbClr val="C00000"/>
                </a:solidFill>
              </a:rPr>
              <a:t> is a mapping between two sequences’ homologous sites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6" y="3955668"/>
            <a:ext cx="3912124" cy="249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18222" y="2880366"/>
            <a:ext cx="340941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Seq. similarity implies an evolutionary relationship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(comparative genomics, </a:t>
            </a:r>
            <a:r>
              <a:rPr lang="en-US" sz="1600" dirty="0" err="1" smtClean="0">
                <a:solidFill>
                  <a:srgbClr val="C00000"/>
                </a:solidFill>
              </a:rPr>
              <a:t>phylogenetics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34587" y="2880366"/>
            <a:ext cx="37489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Seq. similarity suggests functional similarity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1600" i="1" dirty="0" smtClean="0">
                <a:solidFill>
                  <a:srgbClr val="C00000"/>
                </a:solidFill>
              </a:rPr>
              <a:t>(function prediction, annotation transfer)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90536" y="2880366"/>
            <a:ext cx="32003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Seq. similarity suggests a point of origin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1600" i="1" dirty="0" smtClean="0">
                <a:solidFill>
                  <a:srgbClr val="C00000"/>
                </a:solidFill>
              </a:rPr>
              <a:t>(read mapping for quantification)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pic>
        <p:nvPicPr>
          <p:cNvPr id="3076" name="Picture 4" descr="Fig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7522" b="52462"/>
          <a:stretch/>
        </p:blipFill>
        <p:spPr bwMode="auto">
          <a:xfrm>
            <a:off x="4815854" y="4195248"/>
            <a:ext cx="2708750" cy="20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3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8" grpId="0"/>
      <p:bldP spid="19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sequence similarity by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50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Dot plots are a good tool for visualizing sequence homology, but they are impractical for actually building alignments</a:t>
            </a:r>
          </a:p>
          <a:p>
            <a:r>
              <a:rPr lang="en-US" sz="3200" dirty="0" smtClean="0"/>
              <a:t>The number of possible alignments for two sequences grows very rapidly (250M options for two sequences of length 12):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713" y="3717035"/>
            <a:ext cx="32004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mathmaticks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++++      +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mathematics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3051" y="3717035"/>
            <a:ext cx="32004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math</a:t>
            </a:r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maticks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++++ +++++ +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mathematic</a:t>
            </a:r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3382" y="3717035"/>
            <a:ext cx="32004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math</a:t>
            </a:r>
            <a:r>
              <a:rPr 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maticks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++++ +++++     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1524549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 global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816262"/>
              </p:ext>
            </p:extLst>
          </p:nvPr>
        </p:nvGraphicFramePr>
        <p:xfrm>
          <a:off x="5858238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81379"/>
              </p:ext>
            </p:extLst>
          </p:nvPr>
        </p:nvGraphicFramePr>
        <p:xfrm>
          <a:off x="5858238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72226" y="1109069"/>
            <a:ext cx="29718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Consider two DNA sequences:</a:t>
            </a:r>
          </a:p>
          <a:p>
            <a:pPr lvl="0" algn="ctr"/>
            <a:endParaRPr lang="en-US" sz="1200" dirty="0">
              <a:cs typeface="Courier New" pitchFamily="49" charset="0"/>
            </a:endParaRPr>
          </a:p>
          <a:p>
            <a:pPr lvl="0" algn="ctr"/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GATTACA </a:t>
            </a:r>
            <a:r>
              <a:rPr lang="en-US" sz="2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GATAGA 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2226" y="2709269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An alignment is a path in this grid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3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56534"/>
              </p:ext>
            </p:extLst>
          </p:nvPr>
        </p:nvGraphicFramePr>
        <p:xfrm>
          <a:off x="5862424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78035"/>
              </p:ext>
            </p:extLst>
          </p:nvPr>
        </p:nvGraphicFramePr>
        <p:xfrm>
          <a:off x="5862424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global alignment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52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57012" y="1009506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Let a “match” add 1 to the score…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57012" y="2021954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 “mismatch</a:t>
            </a:r>
            <a:r>
              <a:rPr lang="en-US" sz="2600" dirty="0">
                <a:cs typeface="Courier New" pitchFamily="49" charset="0"/>
              </a:rPr>
              <a:t>” </a:t>
            </a:r>
            <a:r>
              <a:rPr lang="en-US" sz="2600" dirty="0" smtClean="0">
                <a:cs typeface="Courier New" pitchFamily="49" charset="0"/>
              </a:rPr>
              <a:t>add 0 to the score…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012" y="3012554"/>
            <a:ext cx="2971800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an </a:t>
            </a:r>
            <a:r>
              <a:rPr lang="en-US" sz="2600" dirty="0" err="1">
                <a:cs typeface="Courier New" pitchFamily="49" charset="0"/>
              </a:rPr>
              <a:t>indel</a:t>
            </a:r>
            <a:r>
              <a:rPr lang="en-US" sz="2600" dirty="0">
                <a:cs typeface="Courier New" pitchFamily="49" charset="0"/>
              </a:rPr>
              <a:t>/gap </a:t>
            </a:r>
            <a:r>
              <a:rPr lang="en-US" sz="2600" dirty="0" smtClean="0">
                <a:cs typeface="Courier New" pitchFamily="49" charset="0"/>
              </a:rPr>
              <a:t>subtract 1 from the score (</a:t>
            </a:r>
            <a:r>
              <a:rPr lang="en-US" sz="2600" i="1" dirty="0" smtClean="0">
                <a:cs typeface="Courier New" pitchFamily="49" charset="0"/>
              </a:rPr>
              <a:t>reflects </a:t>
            </a:r>
            <a:r>
              <a:rPr lang="en-US" sz="2600" i="1" dirty="0" err="1" smtClean="0">
                <a:cs typeface="Courier New" pitchFamily="49" charset="0"/>
              </a:rPr>
              <a:t>indels</a:t>
            </a:r>
            <a:r>
              <a:rPr lang="en-US" sz="2600" i="1" dirty="0" smtClean="0">
                <a:cs typeface="Courier New" pitchFamily="49" charset="0"/>
              </a:rPr>
              <a:t> being less common than substitutions)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31" name="Oval 30"/>
          <p:cNvSpPr/>
          <p:nvPr/>
        </p:nvSpPr>
        <p:spPr>
          <a:xfrm rot="2484942">
            <a:off x="6644726" y="1414948"/>
            <a:ext cx="1219200" cy="6858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484942">
            <a:off x="9805020" y="3895154"/>
            <a:ext cx="1219200" cy="6858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01829" y="2362113"/>
            <a:ext cx="12192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0629" y="5689394"/>
            <a:ext cx="1333697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600" dirty="0">
                <a:cs typeface="Courier New" pitchFamily="49" charset="0"/>
              </a:rPr>
              <a:t>Total </a:t>
            </a:r>
            <a:r>
              <a:rPr lang="en-US" sz="2600" dirty="0" smtClean="0">
                <a:cs typeface="Courier New" pitchFamily="49" charset="0"/>
              </a:rPr>
              <a:t>= </a:t>
            </a:r>
            <a:r>
              <a:rPr lang="en-US" sz="2600" dirty="0">
                <a:cs typeface="Courier New" pitchFamily="49" charset="0"/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11107848" y="4927394"/>
            <a:ext cx="460817" cy="457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57012" y="5185511"/>
            <a:ext cx="29718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Our original alignment has a score of four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38539" y="6488870"/>
            <a:ext cx="2743200" cy="365125"/>
          </a:xfrm>
        </p:spPr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5400000">
            <a:off x="7083065" y="5670700"/>
            <a:ext cx="997628" cy="51525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10212461" y="5681846"/>
            <a:ext cx="997628" cy="51525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5400000">
            <a:off x="8330413" y="5681846"/>
            <a:ext cx="997628" cy="515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61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7" grpId="0" animBg="1"/>
      <p:bldP spid="18" grpId="0" animBg="1"/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global alignment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06508"/>
              </p:ext>
            </p:extLst>
          </p:nvPr>
        </p:nvGraphicFramePr>
        <p:xfrm>
          <a:off x="5858238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↑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96002"/>
              </p:ext>
            </p:extLst>
          </p:nvPr>
        </p:nvGraphicFramePr>
        <p:xfrm>
          <a:off x="5858238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</a:t>
                      </a:r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57012" y="1009506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Let a “match” add 1 to the score…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7012" y="2021954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 “mismatch</a:t>
            </a:r>
            <a:r>
              <a:rPr lang="en-US" sz="2600" dirty="0">
                <a:cs typeface="Courier New" pitchFamily="49" charset="0"/>
              </a:rPr>
              <a:t>” </a:t>
            </a:r>
            <a:r>
              <a:rPr lang="en-US" sz="2600" dirty="0" smtClean="0">
                <a:cs typeface="Courier New" pitchFamily="49" charset="0"/>
              </a:rPr>
              <a:t>add 0 to the score…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7012" y="3012554"/>
            <a:ext cx="2971800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an </a:t>
            </a:r>
            <a:r>
              <a:rPr lang="en-US" sz="2600" dirty="0" err="1">
                <a:cs typeface="Courier New" pitchFamily="49" charset="0"/>
              </a:rPr>
              <a:t>indel</a:t>
            </a:r>
            <a:r>
              <a:rPr lang="en-US" sz="2600" dirty="0">
                <a:cs typeface="Courier New" pitchFamily="49" charset="0"/>
              </a:rPr>
              <a:t>/gap </a:t>
            </a:r>
            <a:r>
              <a:rPr lang="en-US" sz="2600" dirty="0" smtClean="0">
                <a:cs typeface="Courier New" pitchFamily="49" charset="0"/>
              </a:rPr>
              <a:t>subtract 1 from the score (</a:t>
            </a:r>
            <a:r>
              <a:rPr lang="en-US" sz="2600" i="1" dirty="0" smtClean="0">
                <a:cs typeface="Courier New" pitchFamily="49" charset="0"/>
              </a:rPr>
              <a:t>reflects </a:t>
            </a:r>
            <a:r>
              <a:rPr lang="en-US" sz="2600" i="1" dirty="0" err="1" smtClean="0">
                <a:cs typeface="Courier New" pitchFamily="49" charset="0"/>
              </a:rPr>
              <a:t>indels</a:t>
            </a:r>
            <a:r>
              <a:rPr lang="en-US" sz="2600" i="1" dirty="0" smtClean="0">
                <a:cs typeface="Courier New" pitchFamily="49" charset="0"/>
              </a:rPr>
              <a:t> being less common than substitutions)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7012" y="5185511"/>
            <a:ext cx="29718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The alternate alignment is </a:t>
            </a:r>
            <a:r>
              <a:rPr lang="en-US" sz="2600" i="1" dirty="0" smtClean="0">
                <a:cs typeface="Courier New" pitchFamily="49" charset="0"/>
              </a:rPr>
              <a:t>quantitatively </a:t>
            </a:r>
            <a:r>
              <a:rPr lang="en-US" sz="2600" dirty="0" smtClean="0">
                <a:cs typeface="Courier New" pitchFamily="49" charset="0"/>
              </a:rPr>
              <a:t>worse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8647" y="5689394"/>
            <a:ext cx="1736946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600" dirty="0">
                <a:cs typeface="Courier New" pitchFamily="49" charset="0"/>
              </a:rPr>
              <a:t>Total </a:t>
            </a:r>
            <a:r>
              <a:rPr lang="en-US" sz="2600" dirty="0" smtClean="0">
                <a:cs typeface="Courier New" pitchFamily="49" charset="0"/>
              </a:rPr>
              <a:t>= -1</a:t>
            </a:r>
            <a:endParaRPr lang="en-US" sz="26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86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global alignment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8413" y="1051586"/>
            <a:ext cx="4846267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Needleman-</a:t>
            </a:r>
            <a:r>
              <a:rPr lang="en-US" sz="2600" dirty="0" err="1" smtClean="0">
                <a:cs typeface="Courier New" pitchFamily="49" charset="0"/>
              </a:rPr>
              <a:t>Wunsch</a:t>
            </a:r>
            <a:endParaRPr lang="en-US" sz="2600" dirty="0">
              <a:cs typeface="Courier New" pitchFamily="49" charset="0"/>
            </a:endParaRPr>
          </a:p>
          <a:p>
            <a:pPr lvl="0" algn="ctr"/>
            <a:r>
              <a:rPr lang="en-US" sz="2600" dirty="0" smtClean="0">
                <a:cs typeface="Courier New" pitchFamily="49" charset="0"/>
              </a:rPr>
              <a:t>global alignment algorithm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15831"/>
              </p:ext>
            </p:extLst>
          </p:nvPr>
        </p:nvGraphicFramePr>
        <p:xfrm>
          <a:off x="5856973" y="377180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→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-7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8413" y="2147861"/>
            <a:ext cx="4846267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Column </a:t>
            </a:r>
            <a:r>
              <a:rPr lang="en-US" sz="2600" i="1" dirty="0">
                <a:cs typeface="Courier New" pitchFamily="49" charset="0"/>
              </a:rPr>
              <a:t>i</a:t>
            </a:r>
            <a:r>
              <a:rPr lang="en-US" sz="2600" dirty="0" smtClean="0">
                <a:cs typeface="Courier New" pitchFamily="49" charset="0"/>
              </a:rPr>
              <a:t>, row </a:t>
            </a:r>
            <a:r>
              <a:rPr lang="en-US" sz="2600" i="1" dirty="0" smtClean="0">
                <a:cs typeface="Courier New" pitchFamily="49" charset="0"/>
              </a:rPr>
              <a:t>j</a:t>
            </a:r>
            <a:r>
              <a:rPr lang="en-US" sz="2600" dirty="0" smtClean="0">
                <a:cs typeface="Courier New" pitchFamily="49" charset="0"/>
              </a:rPr>
              <a:t> cell scores the alignment of the </a:t>
            </a:r>
            <a:r>
              <a:rPr lang="en-US" sz="2600" i="1" dirty="0" smtClean="0">
                <a:cs typeface="Courier New" pitchFamily="49" charset="0"/>
              </a:rPr>
              <a:t>i-</a:t>
            </a:r>
            <a:r>
              <a:rPr lang="en-US" sz="2600" dirty="0" smtClean="0">
                <a:cs typeface="Courier New" pitchFamily="49" charset="0"/>
              </a:rPr>
              <a:t> and </a:t>
            </a:r>
            <a:r>
              <a:rPr lang="en-US" sz="2600" i="1" dirty="0" smtClean="0">
                <a:cs typeface="Courier New" pitchFamily="49" charset="0"/>
              </a:rPr>
              <a:t>j</a:t>
            </a:r>
            <a:r>
              <a:rPr lang="en-US" sz="2600" dirty="0" smtClean="0">
                <a:cs typeface="Courier New" pitchFamily="49" charset="0"/>
              </a:rPr>
              <a:t>- prefixes of the two sequences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221" y="3644246"/>
            <a:ext cx="4846267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Start by considering only gaps (ridiculous alignments) 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77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global alignment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70159"/>
              </p:ext>
            </p:extLst>
          </p:nvPr>
        </p:nvGraphicFramePr>
        <p:xfrm>
          <a:off x="5862143" y="379145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→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-7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09387" y="2496297"/>
            <a:ext cx="2533599" cy="144200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9235" y="3060578"/>
            <a:ext cx="838808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G</a:t>
            </a:r>
          </a:p>
          <a:p>
            <a:pPr lvl="0"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8113" y="3229855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ffectLst/>
                <a:cs typeface="Courier New" pitchFamily="49" charset="0"/>
              </a:rPr>
              <a:t>0 + 1 = </a:t>
            </a:r>
            <a:r>
              <a:rPr lang="en-US" sz="2800" b="1" dirty="0" smtClean="0">
                <a:solidFill>
                  <a:prstClr val="black"/>
                </a:solidFill>
                <a:effectLst/>
                <a:cs typeface="Courier New" pitchFamily="49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6205" y="2496297"/>
            <a:ext cx="19336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Option 1 (</a:t>
            </a:r>
            <a:r>
              <a:rPr lang="en-US" sz="2600" dirty="0" smtClean="0">
                <a:effectLst/>
              </a:rPr>
              <a:t>↘</a:t>
            </a:r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9387" y="4090092"/>
            <a:ext cx="2533599" cy="144200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9235" y="4654373"/>
            <a:ext cx="838808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1"/>
                </a:solidFill>
                <a:effectLst/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800" b="1" dirty="0" smtClean="0"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 smtClean="0">
              <a:solidFill>
                <a:schemeClr val="accent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2"/>
                </a:solidFill>
                <a:effectLst/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2800" b="1" dirty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endParaRPr lang="en-US" sz="2800" dirty="0">
              <a:solidFill>
                <a:prstClr val="black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2186" y="4823650"/>
            <a:ext cx="1750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ffectLst/>
                <a:cs typeface="Courier New" pitchFamily="49" charset="0"/>
              </a:rPr>
              <a:t>-1 + -1 = </a:t>
            </a:r>
            <a:r>
              <a:rPr lang="en-US" sz="2800" b="1" dirty="0" smtClean="0">
                <a:solidFill>
                  <a:prstClr val="black"/>
                </a:solidFill>
                <a:effectLst/>
                <a:cs typeface="Courier New" pitchFamily="49" charset="0"/>
              </a:rPr>
              <a:t>-2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6205" y="4090092"/>
            <a:ext cx="19336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Option 2 (</a:t>
            </a:r>
            <a:r>
              <a:rPr lang="en-US" sz="2600" dirty="0" smtClean="0"/>
              <a:t>→</a:t>
            </a:r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13767" y="2508852"/>
            <a:ext cx="2533599" cy="144200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18339" y="3073133"/>
            <a:ext cx="838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1"/>
                </a:solidFill>
                <a:effectLst/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2800" b="1" dirty="0"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-</a:t>
            </a:r>
          </a:p>
          <a:p>
            <a:pPr lvl="0"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2"/>
                </a:solidFill>
                <a:effectLst/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800" b="1" dirty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30458" y="3242410"/>
            <a:ext cx="1750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ffectLst/>
                <a:cs typeface="Courier New" pitchFamily="49" charset="0"/>
              </a:rPr>
              <a:t>-1 + -1 = </a:t>
            </a:r>
            <a:r>
              <a:rPr lang="en-US" sz="2800" b="1" dirty="0" smtClean="0">
                <a:solidFill>
                  <a:prstClr val="black"/>
                </a:solidFill>
                <a:effectLst/>
                <a:cs typeface="Courier New" pitchFamily="49" charset="0"/>
              </a:rPr>
              <a:t>-2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69262" y="2508852"/>
            <a:ext cx="19336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Option 3 (</a:t>
            </a:r>
            <a:r>
              <a:rPr lang="en-US" sz="2600" dirty="0" smtClean="0"/>
              <a:t>↓</a:t>
            </a:r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9387" y="1051586"/>
            <a:ext cx="5237979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Each cell is filled with the </a:t>
            </a:r>
            <a:r>
              <a:rPr lang="en-US" sz="2600" b="1" dirty="0" smtClean="0">
                <a:solidFill>
                  <a:srgbClr val="FF0000"/>
                </a:solidFill>
                <a:cs typeface="Courier New" pitchFamily="49" charset="0"/>
              </a:rPr>
              <a:t>best</a:t>
            </a:r>
            <a:r>
              <a:rPr lang="en-US" sz="2600" dirty="0" smtClean="0">
                <a:cs typeface="Courier New" pitchFamily="49" charset="0"/>
              </a:rPr>
              <a:t> of three options, each representing an </a:t>
            </a:r>
            <a:r>
              <a:rPr lang="en-US" sz="2600" i="1" dirty="0" smtClean="0">
                <a:cs typeface="Courier New" pitchFamily="49" charset="0"/>
              </a:rPr>
              <a:t>extension</a:t>
            </a:r>
            <a:r>
              <a:rPr lang="en-US" sz="2600" dirty="0" smtClean="0">
                <a:cs typeface="Courier New" pitchFamily="49" charset="0"/>
              </a:rPr>
              <a:t> of a shorter alignment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48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global alignment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9387" y="2496297"/>
            <a:ext cx="2533599" cy="144200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9235" y="3060578"/>
            <a:ext cx="838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2800" b="1" dirty="0" smtClean="0"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A</a:t>
            </a:r>
          </a:p>
          <a:p>
            <a:pPr lvl="0"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-G</a:t>
            </a:r>
            <a:r>
              <a:rPr lang="en-US" sz="2800" b="1" dirty="0" smtClean="0">
                <a:solidFill>
                  <a:schemeClr val="accent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2186" y="3229855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Courier New" pitchFamily="49" charset="0"/>
              </a:rPr>
              <a:t>-1</a:t>
            </a:r>
            <a:r>
              <a:rPr lang="en-US" sz="2800" dirty="0" smtClean="0">
                <a:solidFill>
                  <a:prstClr val="black"/>
                </a:solidFill>
                <a:effectLst/>
                <a:cs typeface="Courier New" pitchFamily="49" charset="0"/>
              </a:rPr>
              <a:t> + 0 = </a:t>
            </a:r>
            <a:r>
              <a:rPr lang="en-US" sz="2800" b="1" dirty="0" smtClean="0">
                <a:solidFill>
                  <a:prstClr val="black"/>
                </a:solidFill>
                <a:cs typeface="Courier New" pitchFamily="49" charset="0"/>
              </a:rPr>
              <a:t>-1</a:t>
            </a:r>
            <a:endParaRPr lang="en-US" sz="2800" b="1" dirty="0" smtClean="0">
              <a:solidFill>
                <a:prstClr val="black"/>
              </a:solidFill>
              <a:effectLst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205" y="2496297"/>
            <a:ext cx="19336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Option 1 (</a:t>
            </a:r>
            <a:r>
              <a:rPr lang="en-US" sz="2600" dirty="0" smtClean="0">
                <a:effectLst/>
              </a:rPr>
              <a:t>↘</a:t>
            </a:r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9387" y="4090092"/>
            <a:ext cx="2533599" cy="144200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9235" y="4654373"/>
            <a:ext cx="838808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1"/>
                </a:solidFill>
                <a:effectLst/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2800" b="1" dirty="0"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A</a:t>
            </a:r>
          </a:p>
          <a:p>
            <a:pPr lvl="0"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2800" b="1" dirty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2186" y="4823650"/>
            <a:ext cx="1529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Courier New" pitchFamily="49" charset="0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effectLst/>
                <a:cs typeface="Courier New" pitchFamily="49" charset="0"/>
              </a:rPr>
              <a:t> + -1 = 0</a:t>
            </a:r>
            <a:endParaRPr lang="en-US" sz="2800" b="1" dirty="0" smtClean="0">
              <a:solidFill>
                <a:prstClr val="black"/>
              </a:solidFill>
              <a:effectLst/>
              <a:cs typeface="Courier New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205" y="4090092"/>
            <a:ext cx="19336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Option 2 (</a:t>
            </a:r>
            <a:r>
              <a:rPr lang="en-US" sz="2600" dirty="0" smtClean="0"/>
              <a:t>→</a:t>
            </a:r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13767" y="2508852"/>
            <a:ext cx="2533599" cy="144200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18338" y="3073133"/>
            <a:ext cx="1262227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GA</a:t>
            </a:r>
            <a:r>
              <a:rPr lang="en-US" sz="2800" b="1" dirty="0"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-</a:t>
            </a:r>
          </a:p>
          <a:p>
            <a:pPr lvl="0"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accent2"/>
                </a:solidFill>
                <a:effectLst/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2800" b="1" dirty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75781" y="3242410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effectLst/>
                <a:cs typeface="Courier New" pitchFamily="49" charset="0"/>
              </a:rPr>
              <a:t>-2 + -1 = </a:t>
            </a:r>
            <a:r>
              <a:rPr lang="en-US" sz="2000" b="1" dirty="0" smtClean="0">
                <a:solidFill>
                  <a:prstClr val="black"/>
                </a:solidFill>
                <a:effectLst/>
                <a:cs typeface="Courier New" pitchFamily="49" charset="0"/>
              </a:rPr>
              <a:t>-3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69262" y="2508852"/>
            <a:ext cx="19336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Option 3 (</a:t>
            </a:r>
            <a:r>
              <a:rPr lang="en-US" sz="2600" dirty="0" smtClean="0"/>
              <a:t>↓</a:t>
            </a:r>
            <a:r>
              <a:rPr lang="en-US" sz="2600" dirty="0" smtClean="0">
                <a:solidFill>
                  <a:prstClr val="black"/>
                </a:solidFill>
                <a:cs typeface="Courier New" pitchFamily="49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9387" y="1051586"/>
            <a:ext cx="5237979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Repeat this process to fill all cells of the grid, remembering which option we picked for each cell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62732"/>
              </p:ext>
            </p:extLst>
          </p:nvPr>
        </p:nvGraphicFramePr>
        <p:xfrm>
          <a:off x="5856973" y="379607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→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-7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↘</a:t>
                      </a:r>
                      <a:endParaRPr lang="en-US" sz="20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↘</a:t>
                      </a:r>
                      <a:endParaRPr lang="en-US" sz="20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836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global alignment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57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9387" y="1051586"/>
            <a:ext cx="5237979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Repeat this process to fill all cells of the grid, remembering which option we picked for each cell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74792"/>
              </p:ext>
            </p:extLst>
          </p:nvPr>
        </p:nvGraphicFramePr>
        <p:xfrm>
          <a:off x="5862143" y="387237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→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-7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09387" y="2514610"/>
            <a:ext cx="5237979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The bottom right cell contains the score for the optimal, global alignment of the two sequences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1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global alignment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58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9387" y="1051586"/>
            <a:ext cx="5237979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Trace back to find the alignment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10004"/>
              </p:ext>
            </p:extLst>
          </p:nvPr>
        </p:nvGraphicFramePr>
        <p:xfrm>
          <a:off x="5856478" y="38579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→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-7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06751"/>
              </p:ext>
            </p:extLst>
          </p:nvPr>
        </p:nvGraphicFramePr>
        <p:xfrm>
          <a:off x="5856478" y="5467351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021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global alignment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59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9387" y="1051586"/>
            <a:ext cx="5237979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Trace back to find the alignment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69243"/>
              </p:ext>
            </p:extLst>
          </p:nvPr>
        </p:nvGraphicFramePr>
        <p:xfrm>
          <a:off x="5854051" y="383372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→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-7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↖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↘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</a:t>
                      </a:r>
                      <a:endParaRPr lang="en-US" sz="2000" b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-5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91128"/>
              </p:ext>
            </p:extLst>
          </p:nvPr>
        </p:nvGraphicFramePr>
        <p:xfrm>
          <a:off x="5854051" y="546492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09387" y="1691659"/>
            <a:ext cx="5237979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Noting that ties can occur!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8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sequence similarity arise?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82" y="872771"/>
            <a:ext cx="576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Convergent evolution / sequence “analogy”</a:t>
            </a:r>
          </a:p>
          <a:p>
            <a:pPr algn="ctr"/>
            <a:r>
              <a:rPr lang="en-US" sz="2000" dirty="0" smtClean="0"/>
              <a:t>Mostly applies to short sequences (motifs)</a:t>
            </a:r>
            <a:endParaRPr lang="en-US" sz="20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329" y="3573143"/>
            <a:ext cx="3667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883977" y="1902540"/>
            <a:ext cx="4812795" cy="1712168"/>
            <a:chOff x="419100" y="1950195"/>
            <a:chExt cx="8229600" cy="1712168"/>
          </a:xfrm>
        </p:grpSpPr>
        <p:cxnSp>
          <p:nvCxnSpPr>
            <p:cNvPr id="7" name="Straight Connector 6"/>
            <p:cNvCxnSpPr>
              <a:stCxn id="13" idx="2"/>
            </p:cNvCxnSpPr>
            <p:nvPr/>
          </p:nvCxnSpPr>
          <p:spPr>
            <a:xfrm rot="16200000" flipH="1">
              <a:off x="1924050" y="900113"/>
              <a:ext cx="1447800" cy="40767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2"/>
            </p:cNvCxnSpPr>
            <p:nvPr/>
          </p:nvCxnSpPr>
          <p:spPr>
            <a:xfrm rot="16200000" flipH="1">
              <a:off x="2724150" y="1700213"/>
              <a:ext cx="1447800" cy="24765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5" idx="2"/>
            </p:cNvCxnSpPr>
            <p:nvPr/>
          </p:nvCxnSpPr>
          <p:spPr>
            <a:xfrm rot="16200000" flipH="1">
              <a:off x="3257550" y="2233613"/>
              <a:ext cx="1447800" cy="14097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2"/>
            </p:cNvCxnSpPr>
            <p:nvPr/>
          </p:nvCxnSpPr>
          <p:spPr>
            <a:xfrm rot="5400000">
              <a:off x="4362450" y="2538413"/>
              <a:ext cx="1447800" cy="8001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2"/>
            </p:cNvCxnSpPr>
            <p:nvPr/>
          </p:nvCxnSpPr>
          <p:spPr>
            <a:xfrm rot="5400000">
              <a:off x="5391150" y="1509713"/>
              <a:ext cx="1447800" cy="28575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9100" y="1985963"/>
              <a:ext cx="8229600" cy="228600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lumMod val="75000"/>
                    <a:lumOff val="2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17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385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483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057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23900" y="1985963"/>
              <a:ext cx="10668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666751" y="1958132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324100" y="1985963"/>
              <a:ext cx="8382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390900" y="1985963"/>
              <a:ext cx="16002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600700" y="1985963"/>
              <a:ext cx="11430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658100" y="1985963"/>
              <a:ext cx="7620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2247900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3314700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5524501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7581901" y="1959720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04561" y="872771"/>
            <a:ext cx="576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u="sng" dirty="0" smtClean="0">
                <a:solidFill>
                  <a:prstClr val="black"/>
                </a:solidFill>
              </a:rPr>
              <a:t>Divergent evolution </a:t>
            </a:r>
            <a:r>
              <a:rPr lang="en-US" sz="2400" u="sng" dirty="0">
                <a:solidFill>
                  <a:prstClr val="black"/>
                </a:solidFill>
              </a:rPr>
              <a:t>/ sequence </a:t>
            </a:r>
            <a:r>
              <a:rPr lang="en-US" sz="2400" u="sng" dirty="0" smtClean="0">
                <a:solidFill>
                  <a:prstClr val="black"/>
                </a:solidFill>
              </a:rPr>
              <a:t>homology</a:t>
            </a:r>
            <a:endParaRPr lang="en-US" sz="2400" u="sng" dirty="0">
              <a:solidFill>
                <a:prstClr val="black"/>
              </a:solidFill>
            </a:endParaRP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</a:rPr>
              <a:t>Most common cause of sequence similarity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99" y="1647847"/>
            <a:ext cx="4342971" cy="276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84" y="4505651"/>
            <a:ext cx="4343400" cy="20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675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global alignment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55625" b="47656"/>
          <a:stretch>
            <a:fillRect/>
          </a:stretch>
        </p:blipFill>
        <p:spPr bwMode="auto">
          <a:xfrm>
            <a:off x="6644634" y="660218"/>
            <a:ext cx="484495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41537" y="5441603"/>
            <a:ext cx="6928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cs typeface="Courier New" pitchFamily="49" charset="0"/>
              </a:rPr>
              <a:t>=MAX( </a:t>
            </a:r>
            <a:r>
              <a:rPr lang="en-US" sz="3200" b="1" dirty="0" smtClean="0">
                <a:solidFill>
                  <a:srgbClr val="0070C0"/>
                </a:solidFill>
                <a:cs typeface="Courier New" pitchFamily="49" charset="0"/>
              </a:rPr>
              <a:t>B2</a:t>
            </a:r>
            <a:r>
              <a:rPr lang="en-US" sz="3200" b="1" dirty="0" smtClean="0">
                <a:solidFill>
                  <a:prstClr val="black"/>
                </a:solidFill>
                <a:cs typeface="Courier New" pitchFamily="49" charset="0"/>
              </a:rPr>
              <a:t>+IF</a:t>
            </a:r>
            <a:r>
              <a:rPr lang="en-US" sz="3200" b="1" dirty="0" smtClean="0">
                <a:cs typeface="Courier New" pitchFamily="49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cs typeface="Courier New" pitchFamily="49" charset="0"/>
              </a:rPr>
              <a:t>$A3</a:t>
            </a:r>
            <a:r>
              <a:rPr lang="en-US" sz="3200" b="1" dirty="0" smtClean="0">
                <a:solidFill>
                  <a:prstClr val="black"/>
                </a:solidFill>
                <a:cs typeface="Courier New" pitchFamily="49" charset="0"/>
              </a:rPr>
              <a:t>=</a:t>
            </a:r>
            <a:r>
              <a:rPr lang="en-US" sz="3200" b="1" dirty="0" smtClean="0">
                <a:solidFill>
                  <a:srgbClr val="CC0099"/>
                </a:solidFill>
                <a:cs typeface="Courier New" pitchFamily="49" charset="0"/>
              </a:rPr>
              <a:t>C$1</a:t>
            </a:r>
            <a:r>
              <a:rPr lang="en-US" sz="3200" b="1" dirty="0" smtClean="0">
                <a:solidFill>
                  <a:prstClr val="black"/>
                </a:solidFill>
                <a:cs typeface="Courier New" pitchFamily="49" charset="0"/>
              </a:rPr>
              <a:t>,1,0), </a:t>
            </a:r>
            <a:r>
              <a:rPr lang="en-US" sz="3200" b="1" dirty="0" smtClean="0">
                <a:solidFill>
                  <a:srgbClr val="C00000"/>
                </a:solidFill>
                <a:cs typeface="Courier New" pitchFamily="49" charset="0"/>
              </a:rPr>
              <a:t>B3</a:t>
            </a:r>
            <a:r>
              <a:rPr lang="en-US" sz="3200" b="1" dirty="0" smtClean="0">
                <a:solidFill>
                  <a:prstClr val="black"/>
                </a:solidFill>
                <a:cs typeface="Courier New" pitchFamily="49" charset="0"/>
              </a:rPr>
              <a:t>-1, </a:t>
            </a:r>
            <a:r>
              <a:rPr lang="en-US" sz="3200" b="1" dirty="0" smtClean="0">
                <a:solidFill>
                  <a:srgbClr val="92D050"/>
                </a:solidFill>
                <a:cs typeface="Courier New" pitchFamily="49" charset="0"/>
              </a:rPr>
              <a:t>C2</a:t>
            </a:r>
            <a:r>
              <a:rPr lang="en-US" sz="3200" b="1" dirty="0" smtClean="0">
                <a:solidFill>
                  <a:prstClr val="black"/>
                </a:solidFill>
                <a:cs typeface="Courier New" pitchFamily="49" charset="0"/>
              </a:rPr>
              <a:t>-1 )</a:t>
            </a:r>
            <a:endParaRPr lang="en-US" sz="3200" b="1" dirty="0">
              <a:solidFill>
                <a:prstClr val="black"/>
              </a:solidFill>
              <a:cs typeface="Courier New" pitchFamily="49" charset="0"/>
            </a:endParaRPr>
          </a:p>
        </p:txBody>
      </p:sp>
      <p:sp>
        <p:nvSpPr>
          <p:cNvPr id="8" name="Arc 7"/>
          <p:cNvSpPr/>
          <p:nvPr/>
        </p:nvSpPr>
        <p:spPr>
          <a:xfrm rot="4500000">
            <a:off x="8213064" y="5776883"/>
            <a:ext cx="533400" cy="609600"/>
          </a:xfrm>
          <a:prstGeom prst="arc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7100000" flipH="1">
            <a:off x="10825560" y="5776884"/>
            <a:ext cx="533400" cy="609600"/>
          </a:xfrm>
          <a:prstGeom prst="arc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56582" y="6117045"/>
            <a:ext cx="1436482" cy="512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dirty="0" smtClean="0">
                <a:solidFill>
                  <a:schemeClr val="accent1"/>
                </a:solidFill>
                <a:cs typeface="Courier New" pitchFamily="49" charset="0"/>
              </a:rPr>
              <a:t>match = 1</a:t>
            </a:r>
          </a:p>
          <a:p>
            <a:pPr algn="r">
              <a:lnSpc>
                <a:spcPts val="1600"/>
              </a:lnSpc>
            </a:pPr>
            <a:r>
              <a:rPr lang="en-US" dirty="0" smtClean="0">
                <a:solidFill>
                  <a:schemeClr val="accent1"/>
                </a:solidFill>
                <a:cs typeface="Courier New" pitchFamily="49" charset="0"/>
              </a:rPr>
              <a:t>mismatch = 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78227" y="6124658"/>
            <a:ext cx="930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cs typeface="Courier New" pitchFamily="49" charset="0"/>
              </a:rPr>
              <a:t>gap = -1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17100000" flipH="1">
            <a:off x="10224738" y="5586463"/>
            <a:ext cx="533400" cy="1123429"/>
          </a:xfrm>
          <a:prstGeom prst="arc">
            <a:avLst>
              <a:gd name="adj1" fmla="val 16200000"/>
              <a:gd name="adj2" fmla="val 5178112"/>
            </a:avLst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9387" y="1051586"/>
            <a:ext cx="5237979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The scoring part alone is not too hard to carry out in Excel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55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alignment scoring: affine gap scoring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point substitutions, insertions and deletions often happen in chunks: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Penalizing each individual gap as a separate event is overly harsh</a:t>
            </a:r>
          </a:p>
          <a:p>
            <a:r>
              <a:rPr lang="en-US" dirty="0" smtClean="0"/>
              <a:t>Instead, use a large, negative “gap open” penalty (e.g. -4) and a smaller negative gap extension penalty (e.g. -1); this is called “</a:t>
            </a:r>
            <a:r>
              <a:rPr lang="en-US" i="1" dirty="0" smtClean="0"/>
              <a:t>affine gap scoring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169952" y="1926259"/>
            <a:ext cx="6535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AGGAC-----TAGGCATATGGGGGACT</a:t>
            </a:r>
          </a:p>
          <a:p>
            <a:r>
              <a:rPr lang="en-US" sz="2800" dirty="0" smtClean="0">
                <a:latin typeface="Consolas" pitchFamily="49" charset="0"/>
              </a:rPr>
              <a:t>AGGACGCATCTAGGCATATG---GACT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169952" y="5196547"/>
            <a:ext cx="6535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AGGAC</a:t>
            </a:r>
            <a:r>
              <a:rPr lang="en-US" sz="2800" dirty="0" smtClean="0">
                <a:solidFill>
                  <a:schemeClr val="accent2"/>
                </a:solidFill>
                <a:latin typeface="Consolas" pitchFamily="49" charset="0"/>
              </a:rPr>
              <a:t>-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itchFamily="49" charset="0"/>
              </a:rPr>
              <a:t>----</a:t>
            </a:r>
            <a:r>
              <a:rPr lang="en-US" sz="2800" dirty="0" smtClean="0">
                <a:latin typeface="Consolas" pitchFamily="49" charset="0"/>
              </a:rPr>
              <a:t>TAGGCATATGGGGGACT</a:t>
            </a:r>
          </a:p>
          <a:p>
            <a:r>
              <a:rPr lang="en-US" sz="2800" dirty="0" smtClean="0">
                <a:latin typeface="Consolas" pitchFamily="49" charset="0"/>
              </a:rPr>
              <a:t>AGGACGCATCTAGGCATATG</a:t>
            </a:r>
            <a:r>
              <a:rPr lang="en-US" sz="2800" dirty="0" smtClean="0">
                <a:solidFill>
                  <a:schemeClr val="accent2"/>
                </a:solidFill>
                <a:latin typeface="Consolas" pitchFamily="49" charset="0"/>
              </a:rPr>
              <a:t>-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itchFamily="49" charset="0"/>
              </a:rPr>
              <a:t>--</a:t>
            </a:r>
            <a:r>
              <a:rPr lang="en-US" sz="2800" dirty="0" smtClean="0">
                <a:latin typeface="Consolas" pitchFamily="49" charset="0"/>
              </a:rPr>
              <a:t>GACT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5910" y="4800585"/>
            <a:ext cx="558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-4 + -4 + -4 + -4 + -4  </a:t>
            </a:r>
            <a:r>
              <a:rPr lang="en-US" sz="2000" i="1" dirty="0" smtClean="0"/>
              <a:t>versus</a:t>
            </a:r>
            <a:r>
              <a:rPr lang="en-US" sz="2000" dirty="0" smtClean="0"/>
              <a:t>  -4 + -1 + -1 + -1 + -1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32976" y="6150654"/>
            <a:ext cx="558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-4 + -4 + -4  </a:t>
            </a:r>
            <a:r>
              <a:rPr lang="en-US" sz="2000" i="1" dirty="0" smtClean="0"/>
              <a:t>versus</a:t>
            </a:r>
            <a:r>
              <a:rPr lang="en-US" sz="2000" dirty="0" smtClean="0"/>
              <a:t>  -4 + -1 + -1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703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2" grpId="0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-Common-Amino-Acids-v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6" b="12317"/>
          <a:stretch/>
        </p:blipFill>
        <p:spPr bwMode="auto">
          <a:xfrm>
            <a:off x="889053" y="1508781"/>
            <a:ext cx="10332607" cy="51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alignment scoring: amino acid similarity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39" y="856780"/>
            <a:ext cx="11714922" cy="54068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Not all mismatches are equally “bad”</a:t>
            </a:r>
          </a:p>
        </p:txBody>
      </p:sp>
    </p:spTree>
    <p:extLst>
      <p:ext uri="{BB962C8B-B14F-4D97-AF65-F5344CB8AC3E}">
        <p14:creationId xmlns:p14="http://schemas.microsoft.com/office/powerpoint/2010/main" val="35189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alignment scoring: amino acid similarity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39" y="1143025"/>
            <a:ext cx="4302998" cy="54068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BLOSUM62 scores weight AA pairs based on evolutionary similarity</a:t>
            </a:r>
          </a:p>
          <a:p>
            <a:pPr>
              <a:lnSpc>
                <a:spcPct val="100000"/>
              </a:lnSpc>
            </a:pPr>
            <a:r>
              <a:rPr lang="en-US" dirty="0"/>
              <a:t>(</a:t>
            </a:r>
            <a:r>
              <a:rPr lang="en-US" i="1" dirty="0" smtClean="0"/>
              <a:t>which tends to mirror</a:t>
            </a:r>
            <a:br>
              <a:rPr lang="en-US" i="1" dirty="0" smtClean="0"/>
            </a:br>
            <a:r>
              <a:rPr lang="en-US" i="1" dirty="0" smtClean="0"/>
              <a:t>biochemical similarity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i,j</a:t>
            </a:r>
            <a:r>
              <a:rPr lang="en-US" dirty="0" smtClean="0"/>
              <a:t>) entry reflects the log likelihood of </a:t>
            </a:r>
            <a:r>
              <a:rPr lang="en-US" dirty="0" err="1" smtClean="0"/>
              <a:t>AA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 </a:t>
            </a:r>
            <a:r>
              <a:rPr lang="en-US" dirty="0" smtClean="0"/>
              <a:t> aligning to </a:t>
            </a:r>
            <a:r>
              <a:rPr lang="en-US" dirty="0" err="1" smtClean="0"/>
              <a:t>AA</a:t>
            </a:r>
            <a:r>
              <a:rPr lang="en-US" baseline="-25000" dirty="0" err="1" smtClean="0"/>
              <a:t>j</a:t>
            </a:r>
            <a:r>
              <a:rPr lang="en-US" dirty="0" smtClean="0"/>
              <a:t> in two sequences that are 62% identical</a:t>
            </a:r>
          </a:p>
        </p:txBody>
      </p:sp>
      <p:pic>
        <p:nvPicPr>
          <p:cNvPr id="2050" name="Picture 2" descr="http://www.mathgon.com/Cours/TP/TP1/Blosum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6" y="1234464"/>
            <a:ext cx="7173151" cy="48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72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Interpreting BLAST </a:t>
            </a:r>
            <a:r>
              <a:rPr lang="en-US" dirty="0" smtClean="0"/>
              <a:t>hits (protein query / database)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65936"/>
              </p:ext>
            </p:extLst>
          </p:nvPr>
        </p:nvGraphicFramePr>
        <p:xfrm>
          <a:off x="1981245" y="1143025"/>
          <a:ext cx="8001000" cy="5257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2667000"/>
                <a:gridCol w="2667000"/>
              </a:tblGrid>
              <a:tr h="175258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HIGH identity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 identity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HIGH coverage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Your query*;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Population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variants;</a:t>
                      </a:r>
                      <a:endParaRPr lang="en-US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Close homologs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Distant homologs,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pseudogenes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 </a:t>
                      </a:r>
                      <a:r>
                        <a:rPr lang="en-US" sz="2800" baseline="0" dirty="0" smtClean="0"/>
                        <a:t>coverage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Shared domain;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gene fragment;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gene fusion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False positive?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313592" y="2127837"/>
            <a:ext cx="12904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13592" y="2402154"/>
            <a:ext cx="12904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10" y="2103156"/>
            <a:ext cx="155446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latin typeface="Consolas" panose="020B0609020204030204" pitchFamily="49" charset="0"/>
              </a:rPr>
              <a:t>|| ||||| ||||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56762" y="2127837"/>
            <a:ext cx="12904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56762" y="2402154"/>
            <a:ext cx="12904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4780" y="2103156"/>
            <a:ext cx="155446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latin typeface="Consolas" panose="020B0609020204030204" pitchFamily="49" charset="0"/>
              </a:rPr>
              <a:t>|  ||    | 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29803" y="5702737"/>
            <a:ext cx="691320" cy="187796"/>
            <a:chOff x="9094747" y="3679385"/>
            <a:chExt cx="1609812" cy="18779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094747" y="3679385"/>
              <a:ext cx="160981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094747" y="3861730"/>
              <a:ext cx="1609812" cy="545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2688724" y="5700188"/>
            <a:ext cx="2571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81750" y="5882533"/>
            <a:ext cx="564131" cy="545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10221" y="5700188"/>
            <a:ext cx="619049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10221" y="5882533"/>
            <a:ext cx="28206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35789" y="3885913"/>
            <a:ext cx="12065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11657" y="3885913"/>
            <a:ext cx="145909" cy="0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42218" y="3885913"/>
            <a:ext cx="30338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25596" y="4056835"/>
            <a:ext cx="35265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81154" y="4056835"/>
            <a:ext cx="352651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33805" y="4056835"/>
            <a:ext cx="9117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74634" y="563160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52543" y="563160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77301" y="581667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52543" y="581667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5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sequence </a:t>
            </a:r>
            <a:r>
              <a:rPr lang="en-US" u="sng" dirty="0" smtClean="0"/>
              <a:t>differences</a:t>
            </a:r>
            <a:r>
              <a:rPr lang="en-US" dirty="0" smtClean="0"/>
              <a:t> arise: DNA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9" y="1651872"/>
            <a:ext cx="4493346" cy="384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29" y="1297541"/>
            <a:ext cx="6977964" cy="455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6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sequence </a:t>
            </a:r>
            <a:r>
              <a:rPr lang="en-US" u="sng" dirty="0"/>
              <a:t>differences</a:t>
            </a:r>
            <a:r>
              <a:rPr lang="en-US" dirty="0"/>
              <a:t> arise: </a:t>
            </a:r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69" y="1124720"/>
            <a:ext cx="7523548" cy="49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7" y="1412755"/>
            <a:ext cx="3762181" cy="320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514" y="4753961"/>
            <a:ext cx="3225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Degeneracy in the genetic code causes protein sequence similarity to “decay” more slowly than DNA sequence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0133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Sequence alignment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.potx" id="{C45E4124-DA99-1A43-8055-4E333AA50834}" vid="{58D7D9E8-718A-B446-ACCE-02EB861CA97B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.potx" id="{C45E4124-DA99-1A43-8055-4E333AA50834}" vid="{58D7D9E8-718A-B446-ACCE-02EB861CA9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1763</TotalTime>
  <Words>4652</Words>
  <Application>Microsoft Office PowerPoint</Application>
  <PresentationFormat>Custom</PresentationFormat>
  <Paragraphs>1680</Paragraphs>
  <Slides>64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template</vt:lpstr>
      <vt:lpstr>1_template</vt:lpstr>
      <vt:lpstr>Sequence alignment (and related topics)</vt:lpstr>
      <vt:lpstr>Announcements</vt:lpstr>
      <vt:lpstr>Summary</vt:lpstr>
      <vt:lpstr>PowerPoint Presentation</vt:lpstr>
      <vt:lpstr>Comparing biological sequences</vt:lpstr>
      <vt:lpstr>How does sequence similarity arise?</vt:lpstr>
      <vt:lpstr>How sequence differences arise: DNA</vt:lpstr>
      <vt:lpstr>How sequence differences arise: Proteins</vt:lpstr>
      <vt:lpstr>PowerPoint Presentation</vt:lpstr>
      <vt:lpstr>Quantifying sequence similarity by alignment</vt:lpstr>
      <vt:lpstr>Quantifying sequence similarity by alignment</vt:lpstr>
      <vt:lpstr>Quantifying sequence similarity by alignment</vt:lpstr>
      <vt:lpstr>Quantifying sequence similarity by alignment</vt:lpstr>
      <vt:lpstr>Alignment strategies</vt:lpstr>
      <vt:lpstr>PowerPoint Presentation</vt:lpstr>
      <vt:lpstr>PowerPoint Presentation</vt:lpstr>
      <vt:lpstr>Alignment versus search</vt:lpstr>
      <vt:lpstr>Enter BLAST: the Basic Local Alignment Search Tool</vt:lpstr>
      <vt:lpstr>BLAST as a heuristic method</vt:lpstr>
      <vt:lpstr>BLAST as a heuristic method</vt:lpstr>
      <vt:lpstr>The BLAST algorithm: seed and extend</vt:lpstr>
      <vt:lpstr>Why BLAST is fast (1): indexing</vt:lpstr>
      <vt:lpstr>Why BLAST is fast (2): random seeds are rare</vt:lpstr>
      <vt:lpstr>Why BLAST is heuristic</vt:lpstr>
      <vt:lpstr>Why BLAST is heuristic </vt:lpstr>
      <vt:lpstr>BLAST flavors</vt:lpstr>
      <vt:lpstr>BLAST descendants</vt:lpstr>
      <vt:lpstr>PowerPoint Presentation</vt:lpstr>
      <vt:lpstr>Interpreting BLAST output</vt:lpstr>
      <vt:lpstr>Interpreting BLAST output: % identity</vt:lpstr>
      <vt:lpstr>Interpreting BLAST output: coverage</vt:lpstr>
      <vt:lpstr>Interpreting BLAST output: coverage</vt:lpstr>
      <vt:lpstr>Interpreting BLAST output: E-value</vt:lpstr>
      <vt:lpstr>Tabular BLAST output</vt:lpstr>
      <vt:lpstr>PowerPoint Presentation</vt:lpstr>
      <vt:lpstr>Special considerations for short-read alignment</vt:lpstr>
      <vt:lpstr>Burrows–Wheeler Transform (BWT)</vt:lpstr>
      <vt:lpstr>Burrows–Wheeler Transform (BWT)</vt:lpstr>
      <vt:lpstr>Sequence Alignment Map (SAM) format</vt:lpstr>
      <vt:lpstr>Sequence Alignment Map (SAM) format</vt:lpstr>
      <vt:lpstr>Sequence Alignment Map (SAM)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Quantifying sequence similarity by alignment</vt:lpstr>
      <vt:lpstr>Optimal global alignment</vt:lpstr>
      <vt:lpstr>Optimal global alignment</vt:lpstr>
      <vt:lpstr>Optimal global alignment</vt:lpstr>
      <vt:lpstr>Optimal global alignment</vt:lpstr>
      <vt:lpstr>Optimal global alignment</vt:lpstr>
      <vt:lpstr>Optimal global alignment</vt:lpstr>
      <vt:lpstr>Optimal global alignment</vt:lpstr>
      <vt:lpstr>Optimal global alignment</vt:lpstr>
      <vt:lpstr>Optimal global alignment</vt:lpstr>
      <vt:lpstr>Optimal global alignment</vt:lpstr>
      <vt:lpstr>Advanced alignment scoring: affine gap scoring</vt:lpstr>
      <vt:lpstr>Advanced alignment scoring: amino acid similarity</vt:lpstr>
      <vt:lpstr>Advanced alignment scoring: amino acid similarity</vt:lpstr>
      <vt:lpstr>Interpreting BLAST hits (protein query / database)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Eric Franzosa</cp:lastModifiedBy>
  <cp:revision>904</cp:revision>
  <dcterms:created xsi:type="dcterms:W3CDTF">2017-01-05T15:59:06Z</dcterms:created>
  <dcterms:modified xsi:type="dcterms:W3CDTF">2019-02-04T20:22:59Z</dcterms:modified>
</cp:coreProperties>
</file>