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44" r:id="rId1"/>
    <p:sldMasterId id="2147483768" r:id="rId2"/>
    <p:sldMasterId id="2147483804" r:id="rId3"/>
    <p:sldMasterId id="2147483816" r:id="rId4"/>
  </p:sldMasterIdLst>
  <p:notesMasterIdLst>
    <p:notesMasterId r:id="rId74"/>
  </p:notesMasterIdLst>
  <p:sldIdLst>
    <p:sldId id="513" r:id="rId5"/>
    <p:sldId id="515" r:id="rId6"/>
    <p:sldId id="516" r:id="rId7"/>
    <p:sldId id="479" r:id="rId8"/>
    <p:sldId id="542" r:id="rId9"/>
    <p:sldId id="568" r:id="rId10"/>
    <p:sldId id="519" r:id="rId11"/>
    <p:sldId id="544" r:id="rId12"/>
    <p:sldId id="537" r:id="rId13"/>
    <p:sldId id="546" r:id="rId14"/>
    <p:sldId id="547" r:id="rId15"/>
    <p:sldId id="553" r:id="rId16"/>
    <p:sldId id="548" r:id="rId17"/>
    <p:sldId id="549" r:id="rId18"/>
    <p:sldId id="520" r:id="rId19"/>
    <p:sldId id="550" r:id="rId20"/>
    <p:sldId id="539" r:id="rId21"/>
    <p:sldId id="540" r:id="rId22"/>
    <p:sldId id="541" r:id="rId23"/>
    <p:sldId id="521" r:id="rId24"/>
    <p:sldId id="569" r:id="rId25"/>
    <p:sldId id="571" r:id="rId26"/>
    <p:sldId id="570" r:id="rId27"/>
    <p:sldId id="552" r:id="rId28"/>
    <p:sldId id="565" r:id="rId29"/>
    <p:sldId id="558" r:id="rId30"/>
    <p:sldId id="559" r:id="rId31"/>
    <p:sldId id="560" r:id="rId32"/>
    <p:sldId id="557" r:id="rId33"/>
    <p:sldId id="522" r:id="rId34"/>
    <p:sldId id="523" r:id="rId35"/>
    <p:sldId id="524" r:id="rId36"/>
    <p:sldId id="525" r:id="rId37"/>
    <p:sldId id="526" r:id="rId38"/>
    <p:sldId id="527" r:id="rId39"/>
    <p:sldId id="518" r:id="rId40"/>
    <p:sldId id="471" r:id="rId41"/>
    <p:sldId id="423" r:id="rId42"/>
    <p:sldId id="534" r:id="rId43"/>
    <p:sldId id="561" r:id="rId44"/>
    <p:sldId id="563" r:id="rId45"/>
    <p:sldId id="564" r:id="rId46"/>
    <p:sldId id="567" r:id="rId47"/>
    <p:sldId id="419" r:id="rId48"/>
    <p:sldId id="566" r:id="rId49"/>
    <p:sldId id="487" r:id="rId50"/>
    <p:sldId id="554" r:id="rId51"/>
    <p:sldId id="428" r:id="rId52"/>
    <p:sldId id="444" r:id="rId53"/>
    <p:sldId id="445" r:id="rId54"/>
    <p:sldId id="555" r:id="rId55"/>
    <p:sldId id="556" r:id="rId56"/>
    <p:sldId id="489" r:id="rId57"/>
    <p:sldId id="492" r:id="rId58"/>
    <p:sldId id="502" r:id="rId59"/>
    <p:sldId id="503" r:id="rId60"/>
    <p:sldId id="500" r:id="rId61"/>
    <p:sldId id="501" r:id="rId62"/>
    <p:sldId id="505" r:id="rId63"/>
    <p:sldId id="506" r:id="rId64"/>
    <p:sldId id="463" r:id="rId65"/>
    <p:sldId id="504" r:id="rId66"/>
    <p:sldId id="465" r:id="rId67"/>
    <p:sldId id="572" r:id="rId68"/>
    <p:sldId id="574" r:id="rId69"/>
    <p:sldId id="481" r:id="rId70"/>
    <p:sldId id="575" r:id="rId71"/>
    <p:sldId id="573" r:id="rId72"/>
    <p:sldId id="562" r:id="rId7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FF"/>
    <a:srgbClr val="990033"/>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9303" autoAdjust="0"/>
    <p:restoredTop sz="94597" autoAdjust="0"/>
  </p:normalViewPr>
  <p:slideViewPr>
    <p:cSldViewPr snapToObjects="1">
      <p:cViewPr varScale="1">
        <p:scale>
          <a:sx n="113" d="100"/>
          <a:sy n="113" d="100"/>
        </p:scale>
        <p:origin x="-108" y="-480"/>
      </p:cViewPr>
      <p:guideLst>
        <p:guide orient="horz" pos="2160"/>
        <p:guide pos="3840"/>
      </p:guideLst>
    </p:cSldViewPr>
  </p:slideViewPr>
  <p:notesTextViewPr>
    <p:cViewPr>
      <p:scale>
        <a:sx n="1" d="1"/>
        <a:sy n="1" d="1"/>
      </p:scale>
      <p:origin x="0" y="0"/>
    </p:cViewPr>
  </p:notesTextViewPr>
  <p:sorterViewPr>
    <p:cViewPr>
      <p:scale>
        <a:sx n="180" d="100"/>
        <a:sy n="180" d="100"/>
      </p:scale>
      <p:origin x="0" y="43998"/>
    </p:cViewPr>
  </p:sorterViewPr>
  <p:gridSpacing cx="91439" cy="91439"/>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878786-9B84-E947-8820-7E1CB9ABDCEA}" type="datetimeFigureOut">
              <a:rPr lang="en-US" smtClean="0"/>
              <a:t>2/13/2019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B335D2-6E04-3648-AD61-524203FBD452}" type="slidenum">
              <a:rPr lang="en-US" smtClean="0"/>
              <a:t>‹#›</a:t>
            </a:fld>
            <a:endParaRPr lang="en-US"/>
          </a:p>
        </p:txBody>
      </p:sp>
    </p:spTree>
    <p:extLst>
      <p:ext uri="{BB962C8B-B14F-4D97-AF65-F5344CB8AC3E}">
        <p14:creationId xmlns:p14="http://schemas.microsoft.com/office/powerpoint/2010/main" val="6604135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B335D2-6E04-3648-AD61-524203FBD452}" type="slidenum">
              <a:rPr lang="en-US" smtClean="0"/>
              <a:t>1</a:t>
            </a:fld>
            <a:endParaRPr lang="en-US"/>
          </a:p>
        </p:txBody>
      </p:sp>
    </p:spTree>
    <p:extLst>
      <p:ext uri="{BB962C8B-B14F-4D97-AF65-F5344CB8AC3E}">
        <p14:creationId xmlns:p14="http://schemas.microsoft.com/office/powerpoint/2010/main" val="10802605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B335D2-6E04-3648-AD61-524203FBD452}" type="slidenum">
              <a:rPr lang="en-US" smtClean="0"/>
              <a:t>36</a:t>
            </a:fld>
            <a:endParaRPr lang="en-US"/>
          </a:p>
        </p:txBody>
      </p:sp>
    </p:spTree>
    <p:extLst>
      <p:ext uri="{BB962C8B-B14F-4D97-AF65-F5344CB8AC3E}">
        <p14:creationId xmlns:p14="http://schemas.microsoft.com/office/powerpoint/2010/main" val="20515258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B335D2-6E04-3648-AD61-524203FBD452}" type="slidenum">
              <a:rPr lang="en-US" smtClean="0"/>
              <a:t>43</a:t>
            </a:fld>
            <a:endParaRPr lang="en-US"/>
          </a:p>
        </p:txBody>
      </p:sp>
    </p:spTree>
    <p:extLst>
      <p:ext uri="{BB962C8B-B14F-4D97-AF65-F5344CB8AC3E}">
        <p14:creationId xmlns:p14="http://schemas.microsoft.com/office/powerpoint/2010/main" val="20515258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B335D2-6E04-3648-AD61-524203FBD452}" type="slidenum">
              <a:rPr lang="en-US" smtClean="0"/>
              <a:t>46</a:t>
            </a:fld>
            <a:endParaRPr lang="en-US"/>
          </a:p>
        </p:txBody>
      </p:sp>
    </p:spTree>
    <p:extLst>
      <p:ext uri="{BB962C8B-B14F-4D97-AF65-F5344CB8AC3E}">
        <p14:creationId xmlns:p14="http://schemas.microsoft.com/office/powerpoint/2010/main" val="20515258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B335D2-6E04-3648-AD61-524203FBD452}" type="slidenum">
              <a:rPr lang="en-US" smtClean="0"/>
              <a:t>49</a:t>
            </a:fld>
            <a:endParaRPr lang="en-US"/>
          </a:p>
        </p:txBody>
      </p:sp>
    </p:spTree>
    <p:extLst>
      <p:ext uri="{BB962C8B-B14F-4D97-AF65-F5344CB8AC3E}">
        <p14:creationId xmlns:p14="http://schemas.microsoft.com/office/powerpoint/2010/main" val="20515258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B335D2-6E04-3648-AD61-524203FBD452}" type="slidenum">
              <a:rPr lang="en-US" smtClean="0"/>
              <a:t>51</a:t>
            </a:fld>
            <a:endParaRPr lang="en-US"/>
          </a:p>
        </p:txBody>
      </p:sp>
    </p:spTree>
    <p:extLst>
      <p:ext uri="{BB962C8B-B14F-4D97-AF65-F5344CB8AC3E}">
        <p14:creationId xmlns:p14="http://schemas.microsoft.com/office/powerpoint/2010/main" val="20515258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B335D2-6E04-3648-AD61-524203FBD452}" type="slidenum">
              <a:rPr lang="en-US" smtClean="0"/>
              <a:t>52</a:t>
            </a:fld>
            <a:endParaRPr lang="en-US"/>
          </a:p>
        </p:txBody>
      </p:sp>
    </p:spTree>
    <p:extLst>
      <p:ext uri="{BB962C8B-B14F-4D97-AF65-F5344CB8AC3E}">
        <p14:creationId xmlns:p14="http://schemas.microsoft.com/office/powerpoint/2010/main" val="20515258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B335D2-6E04-3648-AD61-524203FBD452}" type="slidenum">
              <a:rPr lang="en-US" smtClean="0"/>
              <a:t>53</a:t>
            </a:fld>
            <a:endParaRPr lang="en-US"/>
          </a:p>
        </p:txBody>
      </p:sp>
    </p:spTree>
    <p:extLst>
      <p:ext uri="{BB962C8B-B14F-4D97-AF65-F5344CB8AC3E}">
        <p14:creationId xmlns:p14="http://schemas.microsoft.com/office/powerpoint/2010/main" val="20515258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smtClean="0"/>
              <a:t>To start with what I mean by function in the microbiome, I’d like to draw a parallel</a:t>
            </a:r>
            <a:r>
              <a:rPr lang="en-US" baseline="0" dirty="0" smtClean="0"/>
              <a:t> with microarray studies of gene function in individual organisms.  We’ve all become familiar with these sorts of matrices over the last ten years, in which, for a microarray, rows represent gene expression levels and columns represent samples or individuals, which we can then associate with metadata such as phenotype.  A near-identical representation has been used for matrices of polymorphisms in </a:t>
            </a:r>
            <a:r>
              <a:rPr lang="en-US" baseline="0" dirty="0" err="1" smtClean="0"/>
              <a:t>genomewide</a:t>
            </a:r>
            <a:r>
              <a:rPr lang="en-US" baseline="0" dirty="0" smtClean="0"/>
              <a:t> association studies, in which each row now represents a specific locus in many individuals.  In metagenomic samples, we’ve started to become familiar with such matrices for </a:t>
            </a:r>
            <a:r>
              <a:rPr lang="en-US" baseline="0" dirty="0" err="1" smtClean="0"/>
              <a:t>taxon</a:t>
            </a:r>
            <a:r>
              <a:rPr lang="en-US" baseline="0" dirty="0" smtClean="0"/>
              <a:t> abundances – each column representing a community, and each row an organism – and when discussing human microbiome function, the same view can be used with each row representing the abundance of an orthologous gene family or of an entire pathway across several communities.  Several of the analyses I’ll discuss here use data of this form, many taking advantage of a system we’ve built to reconstruct enzyme and pathway abundances directly from short metagenomic shotgun reads.  If you recall Dirk’s overview of the Human Microbiome Project data, we’ve been looking at shotgun data for about 100 subjects at up to three time points, using short reads from about seven different body sites.  To reconstruct these into enzymes and pathways, we started with a BLAST search against a functionally characterized sequence database, primarily the KEGG </a:t>
            </a:r>
            <a:r>
              <a:rPr lang="en-US" baseline="0" dirty="0" err="1" smtClean="0"/>
              <a:t>orthology</a:t>
            </a:r>
            <a:r>
              <a:rPr lang="en-US" baseline="0" dirty="0" smtClean="0"/>
              <a:t>.  All of the resulting BLAST hits were assembled into pathways using a system called </a:t>
            </a:r>
            <a:r>
              <a:rPr lang="en-US" baseline="0" dirty="0" err="1" smtClean="0"/>
              <a:t>HUMAnN</a:t>
            </a:r>
            <a:r>
              <a:rPr lang="en-US" baseline="0" dirty="0" smtClean="0"/>
              <a:t>, the HMP Unified Metabolic Analysis Network, software that’s available here.  This let us turn a pile of raw short read sequences into matrices of microbiomes by pathways.</a:t>
            </a:r>
          </a:p>
          <a:p>
            <a:endParaRPr lang="en-US" baseline="0" dirty="0" smtClean="0"/>
          </a:p>
          <a:p>
            <a:r>
              <a:rPr lang="en-US" baseline="0" dirty="0" smtClean="0"/>
              <a:t>Inset is red = strep, green = </a:t>
            </a:r>
            <a:r>
              <a:rPr lang="en-US" baseline="0" dirty="0" err="1" smtClean="0"/>
              <a:t>veillonella</a:t>
            </a:r>
            <a:r>
              <a:rPr lang="en-US" baseline="0" dirty="0" smtClean="0"/>
              <a:t>, </a:t>
            </a:r>
            <a:r>
              <a:rPr lang="en-US" baseline="0" dirty="0" err="1" smtClean="0"/>
              <a:t>chalmers</a:t>
            </a:r>
            <a:r>
              <a:rPr lang="en-US" baseline="0" dirty="0" smtClean="0"/>
              <a:t> </a:t>
            </a:r>
            <a:r>
              <a:rPr lang="en-US" baseline="0" dirty="0" err="1" smtClean="0"/>
              <a:t>jbact</a:t>
            </a:r>
            <a:r>
              <a:rPr lang="en-US" baseline="0" dirty="0" smtClean="0"/>
              <a:t> 2008, one of many species-specific examples in which strep </a:t>
            </a:r>
            <a:r>
              <a:rPr lang="en-US" baseline="0" dirty="0" err="1" smtClean="0"/>
              <a:t>lectin</a:t>
            </a:r>
            <a:r>
              <a:rPr lang="en-US" baseline="0" dirty="0" smtClean="0"/>
              <a:t>-like </a:t>
            </a:r>
            <a:r>
              <a:rPr lang="en-US" baseline="0" dirty="0" err="1" smtClean="0"/>
              <a:t>adhesin</a:t>
            </a:r>
            <a:r>
              <a:rPr lang="en-US" baseline="0" dirty="0" smtClean="0"/>
              <a:t> recognizes </a:t>
            </a:r>
            <a:r>
              <a:rPr lang="en-US" baseline="0" dirty="0" err="1" smtClean="0"/>
              <a:t>veillonella</a:t>
            </a:r>
            <a:r>
              <a:rPr lang="en-US" baseline="0" dirty="0" smtClean="0"/>
              <a:t>-specific receptor polysaccharide</a:t>
            </a:r>
            <a:endParaRPr lang="en-US" dirty="0"/>
          </a:p>
        </p:txBody>
      </p:sp>
      <p:sp>
        <p:nvSpPr>
          <p:cNvPr id="4" name="Slide Number Placeholder 3"/>
          <p:cNvSpPr>
            <a:spLocks noGrp="1"/>
          </p:cNvSpPr>
          <p:nvPr>
            <p:ph type="sldNum" sz="quarter" idx="10"/>
          </p:nvPr>
        </p:nvSpPr>
        <p:spPr/>
        <p:txBody>
          <a:bodyPr/>
          <a:lstStyle/>
          <a:p>
            <a:fld id="{8C865A49-EB5E-4903-ACE8-213423977F78}" type="slidenum">
              <a:rPr lang="en-US" smtClean="0">
                <a:solidFill>
                  <a:prstClr val="black"/>
                </a:solidFill>
              </a:rPr>
              <a:pPr/>
              <a:t>63</a:t>
            </a:fld>
            <a:endParaRPr lang="en-US">
              <a:solidFill>
                <a:prstClr val="black"/>
              </a:solidFill>
            </a:endParaRPr>
          </a:p>
        </p:txBody>
      </p:sp>
    </p:spTree>
    <p:extLst>
      <p:ext uri="{BB962C8B-B14F-4D97-AF65-F5344CB8AC3E}">
        <p14:creationId xmlns:p14="http://schemas.microsoft.com/office/powerpoint/2010/main" val="9280521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B335D2-6E04-3648-AD61-524203FBD452}" type="slidenum">
              <a:rPr lang="en-US" smtClean="0">
                <a:solidFill>
                  <a:prstClr val="black"/>
                </a:solidFill>
              </a:rPr>
              <a:pPr/>
              <a:t>64</a:t>
            </a:fld>
            <a:endParaRPr lang="en-US">
              <a:solidFill>
                <a:prstClr val="black"/>
              </a:solidFill>
            </a:endParaRPr>
          </a:p>
        </p:txBody>
      </p:sp>
    </p:spTree>
    <p:extLst>
      <p:ext uri="{BB962C8B-B14F-4D97-AF65-F5344CB8AC3E}">
        <p14:creationId xmlns:p14="http://schemas.microsoft.com/office/powerpoint/2010/main" val="20515258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B335D2-6E04-3648-AD61-524203FBD452}" type="slidenum">
              <a:rPr lang="en-US" smtClean="0"/>
              <a:t>65</a:t>
            </a:fld>
            <a:endParaRPr lang="en-US"/>
          </a:p>
        </p:txBody>
      </p:sp>
    </p:spTree>
    <p:extLst>
      <p:ext uri="{BB962C8B-B14F-4D97-AF65-F5344CB8AC3E}">
        <p14:creationId xmlns:p14="http://schemas.microsoft.com/office/powerpoint/2010/main" val="20515258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B335D2-6E04-3648-AD61-524203FBD452}" type="slidenum">
              <a:rPr lang="en-US" smtClean="0"/>
              <a:t>2</a:t>
            </a:fld>
            <a:endParaRPr lang="en-US"/>
          </a:p>
        </p:txBody>
      </p:sp>
    </p:spTree>
    <p:extLst>
      <p:ext uri="{BB962C8B-B14F-4D97-AF65-F5344CB8AC3E}">
        <p14:creationId xmlns:p14="http://schemas.microsoft.com/office/powerpoint/2010/main" val="20515258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B335D2-6E04-3648-AD61-524203FBD452}" type="slidenum">
              <a:rPr lang="en-US" smtClean="0"/>
              <a:t>66</a:t>
            </a:fld>
            <a:endParaRPr lang="en-US"/>
          </a:p>
        </p:txBody>
      </p:sp>
    </p:spTree>
    <p:extLst>
      <p:ext uri="{BB962C8B-B14F-4D97-AF65-F5344CB8AC3E}">
        <p14:creationId xmlns:p14="http://schemas.microsoft.com/office/powerpoint/2010/main" val="20515258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B335D2-6E04-3648-AD61-524203FBD452}" type="slidenum">
              <a:rPr lang="en-US" smtClean="0"/>
              <a:t>67</a:t>
            </a:fld>
            <a:endParaRPr lang="en-US"/>
          </a:p>
        </p:txBody>
      </p:sp>
    </p:spTree>
    <p:extLst>
      <p:ext uri="{BB962C8B-B14F-4D97-AF65-F5344CB8AC3E}">
        <p14:creationId xmlns:p14="http://schemas.microsoft.com/office/powerpoint/2010/main" val="20515258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B335D2-6E04-3648-AD61-524203FBD452}"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20515258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B335D2-6E04-3648-AD61-524203FBD452}" type="slidenum">
              <a:rPr lang="en-US" smtClean="0"/>
              <a:t>7</a:t>
            </a:fld>
            <a:endParaRPr lang="en-US"/>
          </a:p>
        </p:txBody>
      </p:sp>
    </p:spTree>
    <p:extLst>
      <p:ext uri="{BB962C8B-B14F-4D97-AF65-F5344CB8AC3E}">
        <p14:creationId xmlns:p14="http://schemas.microsoft.com/office/powerpoint/2010/main" val="20515258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B335D2-6E04-3648-AD61-524203FBD452}" type="slidenum">
              <a:rPr lang="en-US" smtClean="0"/>
              <a:t>15</a:t>
            </a:fld>
            <a:endParaRPr lang="en-US"/>
          </a:p>
        </p:txBody>
      </p:sp>
    </p:spTree>
    <p:extLst>
      <p:ext uri="{BB962C8B-B14F-4D97-AF65-F5344CB8AC3E}">
        <p14:creationId xmlns:p14="http://schemas.microsoft.com/office/powerpoint/2010/main" val="20515258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B335D2-6E04-3648-AD61-524203FBD452}"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20515258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B335D2-6E04-3648-AD61-524203FBD452}" type="slidenum">
              <a:rPr lang="en-US" smtClean="0"/>
              <a:t>20</a:t>
            </a:fld>
            <a:endParaRPr lang="en-US"/>
          </a:p>
        </p:txBody>
      </p:sp>
    </p:spTree>
    <p:extLst>
      <p:ext uri="{BB962C8B-B14F-4D97-AF65-F5344CB8AC3E}">
        <p14:creationId xmlns:p14="http://schemas.microsoft.com/office/powerpoint/2010/main" val="20515258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B335D2-6E04-3648-AD61-524203FBD452}" type="slidenum">
              <a:rPr lang="en-US" smtClean="0"/>
              <a:t>29</a:t>
            </a:fld>
            <a:endParaRPr lang="en-US"/>
          </a:p>
        </p:txBody>
      </p:sp>
    </p:spTree>
    <p:extLst>
      <p:ext uri="{BB962C8B-B14F-4D97-AF65-F5344CB8AC3E}">
        <p14:creationId xmlns:p14="http://schemas.microsoft.com/office/powerpoint/2010/main" val="20515258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B335D2-6E04-3648-AD61-524203FBD452}" type="slidenum">
              <a:rPr lang="en-US" smtClean="0"/>
              <a:t>30</a:t>
            </a:fld>
            <a:endParaRPr lang="en-US"/>
          </a:p>
        </p:txBody>
      </p:sp>
    </p:spTree>
    <p:extLst>
      <p:ext uri="{BB962C8B-B14F-4D97-AF65-F5344CB8AC3E}">
        <p14:creationId xmlns:p14="http://schemas.microsoft.com/office/powerpoint/2010/main" val="20515258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473011"/>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2952686"/>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7DEBB3A-3F6B-224C-8852-F550807EB424}" type="datetime1">
              <a:rPr lang="en-US" smtClean="0"/>
              <a:t>2/13/2019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ED1879-D594-7048-AD12-28363999EDA9}" type="slidenum">
              <a:rPr lang="en-US" smtClean="0"/>
              <a:t>‹#›</a:t>
            </a:fld>
            <a:endParaRPr lang="en-US"/>
          </a:p>
        </p:txBody>
      </p:sp>
    </p:spTree>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5977F8-AF0A-A442-A0AC-1287626547B1}" type="datetime1">
              <a:rPr lang="en-US" smtClean="0"/>
              <a:t>2/13/2019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ED1879-D594-7048-AD12-28363999EDA9}" type="slidenum">
              <a:rPr lang="en-US" smtClean="0"/>
              <a:t>‹#›</a:t>
            </a:fld>
            <a:endParaRPr lang="en-US"/>
          </a:p>
        </p:txBody>
      </p:sp>
    </p:spTree>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C95363E-93AC-7F40-AA29-9E7536968F8A}" type="datetime1">
              <a:rPr lang="en-US" smtClean="0"/>
              <a:t>2/13/2019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ED1879-D594-7048-AD12-28363999EDA9}" type="slidenum">
              <a:rPr lang="en-US" smtClean="0"/>
              <a:t>‹#›</a:t>
            </a:fld>
            <a:endParaRPr lang="en-US"/>
          </a:p>
        </p:txBody>
      </p:sp>
    </p:spTree>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473011"/>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2952686"/>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7DEBB3A-3F6B-224C-8852-F550807EB424}" type="datetime1">
              <a:rPr lang="en-US" smtClean="0">
                <a:solidFill>
                  <a:prstClr val="black">
                    <a:tint val="75000"/>
                  </a:prstClr>
                </a:solidFill>
              </a:rPr>
              <a:pPr/>
              <a:t>2/13/2019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ED1879-D594-7048-AD12-28363999ED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8016063"/>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9AB08A-B8FE-2744-A176-508EFC0AA4E9}" type="datetime1">
              <a:rPr lang="en-US" smtClean="0">
                <a:solidFill>
                  <a:prstClr val="black">
                    <a:tint val="75000"/>
                  </a:prstClr>
                </a:solidFill>
              </a:rPr>
              <a:pPr/>
              <a:t>2/13/2019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ED1879-D594-7048-AD12-28363999ED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5712787"/>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6E0F284-50AE-D34D-8E2A-B571963D35AB}" type="datetime1">
              <a:rPr lang="en-US" smtClean="0">
                <a:solidFill>
                  <a:prstClr val="black">
                    <a:tint val="75000"/>
                  </a:prstClr>
                </a:solidFill>
              </a:rPr>
              <a:pPr/>
              <a:t>2/13/2019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ED1879-D594-7048-AD12-28363999ED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0775270"/>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F7CBC8F-0DFA-CF43-AF75-D35C7DAE1A67}" type="datetime1">
              <a:rPr lang="en-US" smtClean="0">
                <a:solidFill>
                  <a:prstClr val="black">
                    <a:tint val="75000"/>
                  </a:prstClr>
                </a:solidFill>
              </a:rPr>
              <a:pPr/>
              <a:t>2/13/2019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ED1879-D594-7048-AD12-28363999ED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331270"/>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68E3AC8-E917-7240-97EB-64EFC1A06C96}" type="datetime1">
              <a:rPr lang="en-US" smtClean="0">
                <a:solidFill>
                  <a:prstClr val="black">
                    <a:tint val="75000"/>
                  </a:prstClr>
                </a:solidFill>
              </a:rPr>
              <a:pPr/>
              <a:t>2/13/2019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CED1879-D594-7048-AD12-28363999ED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7842429"/>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809C38A-8B5C-984D-A05C-F7D51DEF0DE3}" type="datetime1">
              <a:rPr lang="en-US" smtClean="0">
                <a:solidFill>
                  <a:prstClr val="black">
                    <a:tint val="75000"/>
                  </a:prstClr>
                </a:solidFill>
              </a:rPr>
              <a:pPr/>
              <a:t>2/13/2019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CED1879-D594-7048-AD12-28363999ED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4493135"/>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E08026-1BB1-3941-BE5E-D323B07E18A9}" type="datetime1">
              <a:rPr lang="en-US" smtClean="0">
                <a:solidFill>
                  <a:prstClr val="black">
                    <a:tint val="75000"/>
                  </a:prstClr>
                </a:solidFill>
              </a:rPr>
              <a:pPr/>
              <a:t>2/13/2019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CED1879-D594-7048-AD12-28363999ED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0919576"/>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77444D-7AD3-6F44-824C-A4C041676D98}" type="datetime1">
              <a:rPr lang="en-US" smtClean="0">
                <a:solidFill>
                  <a:prstClr val="black">
                    <a:tint val="75000"/>
                  </a:prstClr>
                </a:solidFill>
              </a:rPr>
              <a:pPr/>
              <a:t>2/13/2019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ED1879-D594-7048-AD12-28363999ED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6920867"/>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9AB08A-B8FE-2744-A176-508EFC0AA4E9}" type="datetime1">
              <a:rPr lang="en-US" smtClean="0"/>
              <a:t>2/13/2019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ED1879-D594-7048-AD12-28363999EDA9}" type="slidenum">
              <a:rPr lang="en-US" smtClean="0"/>
              <a:t>‹#›</a:t>
            </a:fld>
            <a:endParaRPr lang="en-US"/>
          </a:p>
        </p:txBody>
      </p:sp>
    </p:spTree>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478A9C7-1789-DC4D-89FD-19B71522CE86}" type="datetime1">
              <a:rPr lang="en-US" smtClean="0">
                <a:solidFill>
                  <a:prstClr val="black">
                    <a:tint val="75000"/>
                  </a:prstClr>
                </a:solidFill>
              </a:rPr>
              <a:pPr/>
              <a:t>2/13/2019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ED1879-D594-7048-AD12-28363999ED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2756696"/>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5977F8-AF0A-A442-A0AC-1287626547B1}" type="datetime1">
              <a:rPr lang="en-US" smtClean="0">
                <a:solidFill>
                  <a:prstClr val="black">
                    <a:tint val="75000"/>
                  </a:prstClr>
                </a:solidFill>
              </a:rPr>
              <a:pPr/>
              <a:t>2/13/2019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ED1879-D594-7048-AD12-28363999ED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9970392"/>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C95363E-93AC-7F40-AA29-9E7536968F8A}" type="datetime1">
              <a:rPr lang="en-US" smtClean="0">
                <a:solidFill>
                  <a:prstClr val="black">
                    <a:tint val="75000"/>
                  </a:prstClr>
                </a:solidFill>
              </a:rPr>
              <a:pPr/>
              <a:t>2/13/2019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ED1879-D594-7048-AD12-28363999ED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7986006"/>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473011"/>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2952686"/>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7DEBB3A-3F6B-224C-8852-F550807EB424}" type="datetime1">
              <a:rPr lang="en-US" smtClean="0">
                <a:solidFill>
                  <a:prstClr val="black">
                    <a:tint val="75000"/>
                  </a:prstClr>
                </a:solidFill>
              </a:rPr>
              <a:pPr/>
              <a:t>2/13/2019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ED1879-D594-7048-AD12-28363999ED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8568975"/>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9AB08A-B8FE-2744-A176-508EFC0AA4E9}" type="datetime1">
              <a:rPr lang="en-US" smtClean="0">
                <a:solidFill>
                  <a:prstClr val="black">
                    <a:tint val="75000"/>
                  </a:prstClr>
                </a:solidFill>
              </a:rPr>
              <a:pPr/>
              <a:t>2/13/2019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ED1879-D594-7048-AD12-28363999ED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5807679"/>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6E0F284-50AE-D34D-8E2A-B571963D35AB}" type="datetime1">
              <a:rPr lang="en-US" smtClean="0">
                <a:solidFill>
                  <a:prstClr val="black">
                    <a:tint val="75000"/>
                  </a:prstClr>
                </a:solidFill>
              </a:rPr>
              <a:pPr/>
              <a:t>2/13/2019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ED1879-D594-7048-AD12-28363999ED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19219"/>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F7CBC8F-0DFA-CF43-AF75-D35C7DAE1A67}" type="datetime1">
              <a:rPr lang="en-US" smtClean="0">
                <a:solidFill>
                  <a:prstClr val="black">
                    <a:tint val="75000"/>
                  </a:prstClr>
                </a:solidFill>
              </a:rPr>
              <a:pPr/>
              <a:t>2/13/2019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ED1879-D594-7048-AD12-28363999ED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044797"/>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68E3AC8-E917-7240-97EB-64EFC1A06C96}" type="datetime1">
              <a:rPr lang="en-US" smtClean="0">
                <a:solidFill>
                  <a:prstClr val="black">
                    <a:tint val="75000"/>
                  </a:prstClr>
                </a:solidFill>
              </a:rPr>
              <a:pPr/>
              <a:t>2/13/2019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CED1879-D594-7048-AD12-28363999ED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2384845"/>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809C38A-8B5C-984D-A05C-F7D51DEF0DE3}" type="datetime1">
              <a:rPr lang="en-US" smtClean="0">
                <a:solidFill>
                  <a:prstClr val="black">
                    <a:tint val="75000"/>
                  </a:prstClr>
                </a:solidFill>
              </a:rPr>
              <a:pPr/>
              <a:t>2/13/2019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CED1879-D594-7048-AD12-28363999ED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2799092"/>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E08026-1BB1-3941-BE5E-D323B07E18A9}" type="datetime1">
              <a:rPr lang="en-US" smtClean="0">
                <a:solidFill>
                  <a:prstClr val="black">
                    <a:tint val="75000"/>
                  </a:prstClr>
                </a:solidFill>
              </a:rPr>
              <a:pPr/>
              <a:t>2/13/2019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CED1879-D594-7048-AD12-28363999ED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1980403"/>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6E0F284-50AE-D34D-8E2A-B571963D35AB}" type="datetime1">
              <a:rPr lang="en-US" smtClean="0"/>
              <a:t>2/13/2019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ED1879-D594-7048-AD12-28363999EDA9}" type="slidenum">
              <a:rPr lang="en-US" smtClean="0"/>
              <a:t>‹#›</a:t>
            </a:fld>
            <a:endParaRPr lang="en-US"/>
          </a:p>
        </p:txBody>
      </p:sp>
    </p:spTree>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77444D-7AD3-6F44-824C-A4C041676D98}" type="datetime1">
              <a:rPr lang="en-US" smtClean="0">
                <a:solidFill>
                  <a:prstClr val="black">
                    <a:tint val="75000"/>
                  </a:prstClr>
                </a:solidFill>
              </a:rPr>
              <a:pPr/>
              <a:t>2/13/2019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ED1879-D594-7048-AD12-28363999ED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4999073"/>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478A9C7-1789-DC4D-89FD-19B71522CE86}" type="datetime1">
              <a:rPr lang="en-US" smtClean="0">
                <a:solidFill>
                  <a:prstClr val="black">
                    <a:tint val="75000"/>
                  </a:prstClr>
                </a:solidFill>
              </a:rPr>
              <a:pPr/>
              <a:t>2/13/2019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ED1879-D594-7048-AD12-28363999ED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0311470"/>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5977F8-AF0A-A442-A0AC-1287626547B1}" type="datetime1">
              <a:rPr lang="en-US" smtClean="0">
                <a:solidFill>
                  <a:prstClr val="black">
                    <a:tint val="75000"/>
                  </a:prstClr>
                </a:solidFill>
              </a:rPr>
              <a:pPr/>
              <a:t>2/13/2019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ED1879-D594-7048-AD12-28363999ED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2602215"/>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C95363E-93AC-7F40-AA29-9E7536968F8A}" type="datetime1">
              <a:rPr lang="en-US" smtClean="0">
                <a:solidFill>
                  <a:prstClr val="black">
                    <a:tint val="75000"/>
                  </a:prstClr>
                </a:solidFill>
              </a:rPr>
              <a:pPr/>
              <a:t>2/13/2019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ED1879-D594-7048-AD12-28363999ED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9672925"/>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473011"/>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2952686"/>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7DEBB3A-3F6B-224C-8852-F550807EB424}" type="datetime1">
              <a:rPr lang="en-US" smtClean="0">
                <a:solidFill>
                  <a:prstClr val="black">
                    <a:tint val="75000"/>
                  </a:prstClr>
                </a:solidFill>
              </a:rPr>
              <a:pPr/>
              <a:t>2/13/2019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ED1879-D594-7048-AD12-28363999ED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6646185"/>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9AB08A-B8FE-2744-A176-508EFC0AA4E9}" type="datetime1">
              <a:rPr lang="en-US" smtClean="0">
                <a:solidFill>
                  <a:prstClr val="black">
                    <a:tint val="75000"/>
                  </a:prstClr>
                </a:solidFill>
              </a:rPr>
              <a:pPr/>
              <a:t>2/13/2019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ED1879-D594-7048-AD12-28363999ED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9214443"/>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6E0F284-50AE-D34D-8E2A-B571963D35AB}" type="datetime1">
              <a:rPr lang="en-US" smtClean="0">
                <a:solidFill>
                  <a:prstClr val="black">
                    <a:tint val="75000"/>
                  </a:prstClr>
                </a:solidFill>
              </a:rPr>
              <a:pPr/>
              <a:t>2/13/2019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ED1879-D594-7048-AD12-28363999ED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1301429"/>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F7CBC8F-0DFA-CF43-AF75-D35C7DAE1A67}" type="datetime1">
              <a:rPr lang="en-US" smtClean="0">
                <a:solidFill>
                  <a:prstClr val="black">
                    <a:tint val="75000"/>
                  </a:prstClr>
                </a:solidFill>
              </a:rPr>
              <a:pPr/>
              <a:t>2/13/2019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ED1879-D594-7048-AD12-28363999ED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303256"/>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68E3AC8-E917-7240-97EB-64EFC1A06C96}" type="datetime1">
              <a:rPr lang="en-US" smtClean="0">
                <a:solidFill>
                  <a:prstClr val="black">
                    <a:tint val="75000"/>
                  </a:prstClr>
                </a:solidFill>
              </a:rPr>
              <a:pPr/>
              <a:t>2/13/2019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CED1879-D594-7048-AD12-28363999ED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2760357"/>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809C38A-8B5C-984D-A05C-F7D51DEF0DE3}" type="datetime1">
              <a:rPr lang="en-US" smtClean="0">
                <a:solidFill>
                  <a:prstClr val="black">
                    <a:tint val="75000"/>
                  </a:prstClr>
                </a:solidFill>
              </a:rPr>
              <a:pPr/>
              <a:t>2/13/2019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CED1879-D594-7048-AD12-28363999ED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8066229"/>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F7CBC8F-0DFA-CF43-AF75-D35C7DAE1A67}" type="datetime1">
              <a:rPr lang="en-US" smtClean="0"/>
              <a:t>2/13/2019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ED1879-D594-7048-AD12-28363999EDA9}" type="slidenum">
              <a:rPr lang="en-US" smtClean="0"/>
              <a:t>‹#›</a:t>
            </a:fld>
            <a:endParaRPr lang="en-US"/>
          </a:p>
        </p:txBody>
      </p:sp>
    </p:spTree>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E08026-1BB1-3941-BE5E-D323B07E18A9}" type="datetime1">
              <a:rPr lang="en-US" smtClean="0">
                <a:solidFill>
                  <a:prstClr val="black">
                    <a:tint val="75000"/>
                  </a:prstClr>
                </a:solidFill>
              </a:rPr>
              <a:pPr/>
              <a:t>2/13/2019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CED1879-D594-7048-AD12-28363999ED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3937680"/>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77444D-7AD3-6F44-824C-A4C041676D98}" type="datetime1">
              <a:rPr lang="en-US" smtClean="0">
                <a:solidFill>
                  <a:prstClr val="black">
                    <a:tint val="75000"/>
                  </a:prstClr>
                </a:solidFill>
              </a:rPr>
              <a:pPr/>
              <a:t>2/13/2019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ED1879-D594-7048-AD12-28363999ED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2178772"/>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478A9C7-1789-DC4D-89FD-19B71522CE86}" type="datetime1">
              <a:rPr lang="en-US" smtClean="0">
                <a:solidFill>
                  <a:prstClr val="black">
                    <a:tint val="75000"/>
                  </a:prstClr>
                </a:solidFill>
              </a:rPr>
              <a:pPr/>
              <a:t>2/13/2019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ED1879-D594-7048-AD12-28363999ED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2906989"/>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5977F8-AF0A-A442-A0AC-1287626547B1}" type="datetime1">
              <a:rPr lang="en-US" smtClean="0">
                <a:solidFill>
                  <a:prstClr val="black">
                    <a:tint val="75000"/>
                  </a:prstClr>
                </a:solidFill>
              </a:rPr>
              <a:pPr/>
              <a:t>2/13/2019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ED1879-D594-7048-AD12-28363999ED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2811681"/>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C95363E-93AC-7F40-AA29-9E7536968F8A}" type="datetime1">
              <a:rPr lang="en-US" smtClean="0">
                <a:solidFill>
                  <a:prstClr val="black">
                    <a:tint val="75000"/>
                  </a:prstClr>
                </a:solidFill>
              </a:rPr>
              <a:pPr/>
              <a:t>2/13/2019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ED1879-D594-7048-AD12-28363999ED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1295231"/>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68E3AC8-E917-7240-97EB-64EFC1A06C96}" type="datetime1">
              <a:rPr lang="en-US" smtClean="0"/>
              <a:t>2/13/2019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CED1879-D594-7048-AD12-28363999EDA9}" type="slidenum">
              <a:rPr lang="en-US" smtClean="0"/>
              <a:t>‹#›</a:t>
            </a:fld>
            <a:endParaRPr lang="en-US"/>
          </a:p>
        </p:txBody>
      </p:sp>
    </p:spTree>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809C38A-8B5C-984D-A05C-F7D51DEF0DE3}" type="datetime1">
              <a:rPr lang="en-US" smtClean="0"/>
              <a:t>2/13/2019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ED1879-D594-7048-AD12-28363999EDA9}" type="slidenum">
              <a:rPr lang="en-US" smtClean="0"/>
              <a:t>‹#›</a:t>
            </a:fld>
            <a:endParaRPr lang="en-US"/>
          </a:p>
        </p:txBody>
      </p:sp>
    </p:spTree>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E08026-1BB1-3941-BE5E-D323B07E18A9}" type="datetime1">
              <a:rPr lang="en-US" smtClean="0"/>
              <a:t>2/13/2019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ED1879-D594-7048-AD12-28363999EDA9}" type="slidenum">
              <a:rPr lang="en-US" smtClean="0"/>
              <a:t>‹#›</a:t>
            </a:fld>
            <a:endParaRPr lang="en-US"/>
          </a:p>
        </p:txBody>
      </p:sp>
    </p:spTree>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77444D-7AD3-6F44-824C-A4C041676D98}" type="datetime1">
              <a:rPr lang="en-US" smtClean="0"/>
              <a:t>2/13/2019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ED1879-D594-7048-AD12-28363999EDA9}" type="slidenum">
              <a:rPr lang="en-US" smtClean="0"/>
              <a:t>‹#›</a:t>
            </a:fld>
            <a:endParaRPr lang="en-US"/>
          </a:p>
        </p:txBody>
      </p:sp>
    </p:spTree>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478A9C7-1789-DC4D-89FD-19B71522CE86}" type="datetime1">
              <a:rPr lang="en-US" smtClean="0"/>
              <a:t>2/13/2019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ED1879-D594-7048-AD12-28363999EDA9}" type="slidenum">
              <a:rPr lang="en-US" smtClean="0"/>
              <a:t>‹#›</a:t>
            </a:fld>
            <a:endParaRPr lang="en-US"/>
          </a:p>
        </p:txBody>
      </p:sp>
    </p:spTree>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38539" y="229235"/>
            <a:ext cx="11714922" cy="654685"/>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38539" y="1082040"/>
            <a:ext cx="11714922" cy="5406829"/>
          </a:xfrm>
          <a:prstGeom prst="rect">
            <a:avLst/>
          </a:prstGeom>
        </p:spPr>
        <p:txBody>
          <a:bodyPr vert="horz" lIns="91440" tIns="45720" rIns="91440" bIns="45720"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238539" y="6488870"/>
            <a:ext cx="2743200" cy="365125"/>
          </a:xfrm>
          <a:prstGeom prst="rect">
            <a:avLst/>
          </a:prstGeom>
        </p:spPr>
        <p:txBody>
          <a:bodyPr vert="horz" lIns="0" tIns="45720" rIns="91440" bIns="45720" rtlCol="0" anchor="ctr"/>
          <a:lstStyle>
            <a:lvl1pPr algn="l">
              <a:defRPr sz="1200">
                <a:solidFill>
                  <a:schemeClr val="tx1">
                    <a:tint val="75000"/>
                  </a:schemeClr>
                </a:solidFill>
              </a:defRPr>
            </a:lvl1pPr>
          </a:lstStyle>
          <a:p>
            <a:fld id="{6BD6A2B9-2614-974A-BEFA-2B7A71A547EB}" type="datetime1">
              <a:rPr lang="en-US" smtClean="0"/>
              <a:t>2/13/2019</a:t>
            </a:fld>
            <a:endParaRPr lang="en-US"/>
          </a:p>
        </p:txBody>
      </p:sp>
      <p:sp>
        <p:nvSpPr>
          <p:cNvPr id="5" name="Footer Placeholder 4"/>
          <p:cNvSpPr>
            <a:spLocks noGrp="1"/>
          </p:cNvSpPr>
          <p:nvPr>
            <p:ph type="ftr" sz="quarter" idx="3"/>
          </p:nvPr>
        </p:nvSpPr>
        <p:spPr>
          <a:xfrm>
            <a:off x="4038600" y="648887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210261" y="6488870"/>
            <a:ext cx="2743200" cy="365125"/>
          </a:xfrm>
          <a:prstGeom prst="rect">
            <a:avLst/>
          </a:prstGeom>
        </p:spPr>
        <p:txBody>
          <a:bodyPr vert="horz" lIns="91440" tIns="45720" rIns="0" bIns="45720" rtlCol="0" anchor="ctr"/>
          <a:lstStyle>
            <a:lvl1pPr algn="r">
              <a:defRPr sz="1200">
                <a:solidFill>
                  <a:schemeClr val="tx1">
                    <a:tint val="75000"/>
                  </a:schemeClr>
                </a:solidFill>
              </a:defRPr>
            </a:lvl1pPr>
          </a:lstStyle>
          <a:p>
            <a:fld id="{0CED1879-D594-7048-AD12-28363999EDA9}" type="slidenum">
              <a:rPr lang="en-US" smtClean="0"/>
              <a:t>‹#›</a:t>
            </a:fld>
            <a:endParaRPr lang="en-US"/>
          </a:p>
        </p:txBody>
      </p:sp>
    </p:spTree>
    <p:extLst>
      <p:ext uri="{BB962C8B-B14F-4D97-AF65-F5344CB8AC3E}">
        <p14:creationId xmlns:p14="http://schemas.microsoft.com/office/powerpoint/2010/main" val="1805067543"/>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ransition>
    <p:fade/>
  </p:transition>
  <p:hf hdr="0" ftr="0"/>
  <p:txStyles>
    <p:titleStyle>
      <a:lvl1pPr algn="l" defTabSz="914400" rtl="0" eaLnBrk="1" latinLnBrk="0" hangingPunct="1">
        <a:lnSpc>
          <a:spcPct val="90000"/>
        </a:lnSpc>
        <a:spcBef>
          <a:spcPct val="0"/>
        </a:spcBef>
        <a:buNone/>
        <a:defRPr sz="4400" b="1" i="0" kern="1200">
          <a:solidFill>
            <a:schemeClr val="tx1"/>
          </a:solidFill>
          <a:latin typeface="Calibri" charset="0"/>
          <a:ea typeface="Calibri" charset="0"/>
          <a:cs typeface="Calibri"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LucidaGrande"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SzPct val="75000"/>
        <a:buFont typeface="LucidaGrande"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38539" y="229235"/>
            <a:ext cx="11714922" cy="654685"/>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38539" y="1082040"/>
            <a:ext cx="11714922" cy="5406829"/>
          </a:xfrm>
          <a:prstGeom prst="rect">
            <a:avLst/>
          </a:prstGeom>
        </p:spPr>
        <p:txBody>
          <a:bodyPr vert="horz" lIns="91440" tIns="45720" rIns="91440" bIns="45720"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238539" y="6488870"/>
            <a:ext cx="2743200" cy="365125"/>
          </a:xfrm>
          <a:prstGeom prst="rect">
            <a:avLst/>
          </a:prstGeom>
        </p:spPr>
        <p:txBody>
          <a:bodyPr vert="horz" lIns="0" tIns="45720" rIns="91440" bIns="45720" rtlCol="0" anchor="ctr"/>
          <a:lstStyle>
            <a:lvl1pPr algn="l">
              <a:defRPr sz="1200">
                <a:solidFill>
                  <a:schemeClr val="tx1">
                    <a:tint val="75000"/>
                  </a:schemeClr>
                </a:solidFill>
              </a:defRPr>
            </a:lvl1pPr>
          </a:lstStyle>
          <a:p>
            <a:fld id="{6BD6A2B9-2614-974A-BEFA-2B7A71A547EB}" type="datetime1">
              <a:rPr lang="en-US" smtClean="0">
                <a:solidFill>
                  <a:prstClr val="black">
                    <a:tint val="75000"/>
                  </a:prstClr>
                </a:solidFill>
              </a:rPr>
              <a:pPr/>
              <a:t>2/13/2019</a:t>
            </a:fld>
            <a:endParaRPr lang="en-US">
              <a:solidFill>
                <a:prstClr val="black">
                  <a:tint val="75000"/>
                </a:prstClr>
              </a:solidFill>
            </a:endParaRPr>
          </a:p>
        </p:txBody>
      </p:sp>
      <p:sp>
        <p:nvSpPr>
          <p:cNvPr id="5" name="Footer Placeholder 4"/>
          <p:cNvSpPr>
            <a:spLocks noGrp="1"/>
          </p:cNvSpPr>
          <p:nvPr>
            <p:ph type="ftr" sz="quarter" idx="3"/>
          </p:nvPr>
        </p:nvSpPr>
        <p:spPr>
          <a:xfrm>
            <a:off x="4038600" y="648887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9210261" y="6488870"/>
            <a:ext cx="2743200" cy="365125"/>
          </a:xfrm>
          <a:prstGeom prst="rect">
            <a:avLst/>
          </a:prstGeom>
        </p:spPr>
        <p:txBody>
          <a:bodyPr vert="horz" lIns="91440" tIns="45720" rIns="0" bIns="45720" rtlCol="0" anchor="ctr"/>
          <a:lstStyle>
            <a:lvl1pPr algn="r">
              <a:defRPr sz="1200">
                <a:solidFill>
                  <a:schemeClr val="tx1">
                    <a:tint val="75000"/>
                  </a:schemeClr>
                </a:solidFill>
              </a:defRPr>
            </a:lvl1pPr>
          </a:lstStyle>
          <a:p>
            <a:fld id="{0CED1879-D594-7048-AD12-28363999ED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3796077"/>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ransition>
    <p:fade/>
  </p:transition>
  <p:hf hdr="0" ftr="0"/>
  <p:txStyles>
    <p:titleStyle>
      <a:lvl1pPr algn="l" defTabSz="914400" rtl="0" eaLnBrk="1" latinLnBrk="0" hangingPunct="1">
        <a:lnSpc>
          <a:spcPct val="90000"/>
        </a:lnSpc>
        <a:spcBef>
          <a:spcPct val="0"/>
        </a:spcBef>
        <a:buNone/>
        <a:defRPr sz="4400" b="1" i="0" kern="1200">
          <a:solidFill>
            <a:schemeClr val="tx1"/>
          </a:solidFill>
          <a:latin typeface="Calibri" charset="0"/>
          <a:ea typeface="Calibri" charset="0"/>
          <a:cs typeface="Calibri"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LucidaGrande"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SzPct val="75000"/>
        <a:buFont typeface="LucidaGrande"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38539" y="229235"/>
            <a:ext cx="11714922" cy="654685"/>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38539" y="1082040"/>
            <a:ext cx="11714922" cy="5406829"/>
          </a:xfrm>
          <a:prstGeom prst="rect">
            <a:avLst/>
          </a:prstGeom>
        </p:spPr>
        <p:txBody>
          <a:bodyPr vert="horz" lIns="91440" tIns="45720" rIns="91440" bIns="45720"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238539" y="6488870"/>
            <a:ext cx="2743200" cy="365125"/>
          </a:xfrm>
          <a:prstGeom prst="rect">
            <a:avLst/>
          </a:prstGeom>
        </p:spPr>
        <p:txBody>
          <a:bodyPr vert="horz" lIns="0" tIns="45720" rIns="91440" bIns="45720" rtlCol="0" anchor="ctr"/>
          <a:lstStyle>
            <a:lvl1pPr algn="l">
              <a:defRPr sz="1200">
                <a:solidFill>
                  <a:schemeClr val="tx1">
                    <a:tint val="75000"/>
                  </a:schemeClr>
                </a:solidFill>
              </a:defRPr>
            </a:lvl1pPr>
          </a:lstStyle>
          <a:p>
            <a:fld id="{6BD6A2B9-2614-974A-BEFA-2B7A71A547EB}" type="datetime1">
              <a:rPr lang="en-US" smtClean="0">
                <a:solidFill>
                  <a:prstClr val="black">
                    <a:tint val="75000"/>
                  </a:prstClr>
                </a:solidFill>
              </a:rPr>
              <a:pPr/>
              <a:t>2/13/2019</a:t>
            </a:fld>
            <a:endParaRPr lang="en-US">
              <a:solidFill>
                <a:prstClr val="black">
                  <a:tint val="75000"/>
                </a:prstClr>
              </a:solidFill>
            </a:endParaRPr>
          </a:p>
        </p:txBody>
      </p:sp>
      <p:sp>
        <p:nvSpPr>
          <p:cNvPr id="5" name="Footer Placeholder 4"/>
          <p:cNvSpPr>
            <a:spLocks noGrp="1"/>
          </p:cNvSpPr>
          <p:nvPr>
            <p:ph type="ftr" sz="quarter" idx="3"/>
          </p:nvPr>
        </p:nvSpPr>
        <p:spPr>
          <a:xfrm>
            <a:off x="4038600" y="648887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9210261" y="6488870"/>
            <a:ext cx="2743200" cy="365125"/>
          </a:xfrm>
          <a:prstGeom prst="rect">
            <a:avLst/>
          </a:prstGeom>
        </p:spPr>
        <p:txBody>
          <a:bodyPr vert="horz" lIns="91440" tIns="45720" rIns="0" bIns="45720" rtlCol="0" anchor="ctr"/>
          <a:lstStyle>
            <a:lvl1pPr algn="r">
              <a:defRPr sz="1200">
                <a:solidFill>
                  <a:schemeClr val="tx1">
                    <a:tint val="75000"/>
                  </a:schemeClr>
                </a:solidFill>
              </a:defRPr>
            </a:lvl1pPr>
          </a:lstStyle>
          <a:p>
            <a:fld id="{0CED1879-D594-7048-AD12-28363999ED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1323049"/>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ransition>
    <p:fade/>
  </p:transition>
  <p:hf hdr="0" ftr="0"/>
  <p:txStyles>
    <p:titleStyle>
      <a:lvl1pPr algn="l" defTabSz="914400" rtl="0" eaLnBrk="1" latinLnBrk="0" hangingPunct="1">
        <a:lnSpc>
          <a:spcPct val="90000"/>
        </a:lnSpc>
        <a:spcBef>
          <a:spcPct val="0"/>
        </a:spcBef>
        <a:buNone/>
        <a:defRPr sz="4400" b="1" i="0" kern="1200">
          <a:solidFill>
            <a:schemeClr val="tx1"/>
          </a:solidFill>
          <a:latin typeface="Calibri" charset="0"/>
          <a:ea typeface="Calibri" charset="0"/>
          <a:cs typeface="Calibri"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LucidaGrande"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SzPct val="75000"/>
        <a:buFont typeface="LucidaGrande"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38539" y="229235"/>
            <a:ext cx="11714922" cy="654685"/>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38539" y="1082040"/>
            <a:ext cx="11714922" cy="5406829"/>
          </a:xfrm>
          <a:prstGeom prst="rect">
            <a:avLst/>
          </a:prstGeom>
        </p:spPr>
        <p:txBody>
          <a:bodyPr vert="horz" lIns="91440" tIns="45720" rIns="91440" bIns="45720"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238539" y="6488870"/>
            <a:ext cx="2743200" cy="365125"/>
          </a:xfrm>
          <a:prstGeom prst="rect">
            <a:avLst/>
          </a:prstGeom>
        </p:spPr>
        <p:txBody>
          <a:bodyPr vert="horz" lIns="0" tIns="45720" rIns="91440" bIns="45720" rtlCol="0" anchor="ctr"/>
          <a:lstStyle>
            <a:lvl1pPr algn="l">
              <a:defRPr sz="1200">
                <a:solidFill>
                  <a:schemeClr val="tx1">
                    <a:tint val="75000"/>
                  </a:schemeClr>
                </a:solidFill>
              </a:defRPr>
            </a:lvl1pPr>
          </a:lstStyle>
          <a:p>
            <a:fld id="{6BD6A2B9-2614-974A-BEFA-2B7A71A547EB}" type="datetime1">
              <a:rPr lang="en-US" smtClean="0">
                <a:solidFill>
                  <a:prstClr val="black">
                    <a:tint val="75000"/>
                  </a:prstClr>
                </a:solidFill>
              </a:rPr>
              <a:pPr/>
              <a:t>2/13/2019</a:t>
            </a:fld>
            <a:endParaRPr lang="en-US">
              <a:solidFill>
                <a:prstClr val="black">
                  <a:tint val="75000"/>
                </a:prstClr>
              </a:solidFill>
            </a:endParaRPr>
          </a:p>
        </p:txBody>
      </p:sp>
      <p:sp>
        <p:nvSpPr>
          <p:cNvPr id="5" name="Footer Placeholder 4"/>
          <p:cNvSpPr>
            <a:spLocks noGrp="1"/>
          </p:cNvSpPr>
          <p:nvPr>
            <p:ph type="ftr" sz="quarter" idx="3"/>
          </p:nvPr>
        </p:nvSpPr>
        <p:spPr>
          <a:xfrm>
            <a:off x="4038600" y="648887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9210261" y="6488870"/>
            <a:ext cx="2743200" cy="365125"/>
          </a:xfrm>
          <a:prstGeom prst="rect">
            <a:avLst/>
          </a:prstGeom>
        </p:spPr>
        <p:txBody>
          <a:bodyPr vert="horz" lIns="91440" tIns="45720" rIns="0" bIns="45720" rtlCol="0" anchor="ctr"/>
          <a:lstStyle>
            <a:lvl1pPr algn="r">
              <a:defRPr sz="1200">
                <a:solidFill>
                  <a:schemeClr val="tx1">
                    <a:tint val="75000"/>
                  </a:schemeClr>
                </a:solidFill>
              </a:defRPr>
            </a:lvl1pPr>
          </a:lstStyle>
          <a:p>
            <a:fld id="{0CED1879-D594-7048-AD12-28363999ED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6593103"/>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ransition>
    <p:fade/>
  </p:transition>
  <p:hf hdr="0" ftr="0"/>
  <p:txStyles>
    <p:titleStyle>
      <a:lvl1pPr algn="l" defTabSz="914400" rtl="0" eaLnBrk="1" latinLnBrk="0" hangingPunct="1">
        <a:lnSpc>
          <a:spcPct val="90000"/>
        </a:lnSpc>
        <a:spcBef>
          <a:spcPct val="0"/>
        </a:spcBef>
        <a:buNone/>
        <a:defRPr sz="4400" b="1" i="0" kern="1200">
          <a:solidFill>
            <a:schemeClr val="tx1"/>
          </a:solidFill>
          <a:latin typeface="Calibri" charset="0"/>
          <a:ea typeface="Calibri" charset="0"/>
          <a:cs typeface="Calibri"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LucidaGrande"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SzPct val="75000"/>
        <a:buFont typeface="LucidaGrande"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huttenhower.sph.harvard.edu/bst281"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35.xml"/><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hyperlink" Target="http://www.google.com/url?sa=i&amp;rct=j&amp;q=&amp;esrc=s&amp;source=images&amp;cd=&amp;cad=rja&amp;uact=8&amp;ved=2ahUKEwi0gtjwjrngAhVmU98KHR2dAjcQjRx6BAgBEAU&amp;url=http://www.cbs.dtu.dk/~kj/bioinfo_assign2.html&amp;psig=AOvVaw1r20xzMIc72aRMd90Juzv_&amp;ust=1550161257384567"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9.png"/><Relationship Id="rId7" Type="http://schemas.openxmlformats.org/officeDocument/2006/relationships/image" Target="../media/image43.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51.png"/><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microsoft.com/office/2007/relationships/hdphoto" Target="../media/hdphoto1.wdp"/><Relationship Id="rId9"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4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71.jpeg"/><Relationship Id="rId7" Type="http://schemas.openxmlformats.org/officeDocument/2006/relationships/image" Target="../media/image73.png"/><Relationship Id="rId2" Type="http://schemas.openxmlformats.org/officeDocument/2006/relationships/hyperlink" Target="https://upload.wikimedia.org/wikipedia/commons/c/c9/PDB_1z26_EBI.jpg" TargetMode="Externa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72.png"/><Relationship Id="rId4" Type="http://schemas.microsoft.com/office/2007/relationships/hdphoto" Target="../media/hdphoto2.wdp"/></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microsoft.com/office/2007/relationships/hdphoto" Target="../media/hdphoto1.wdp"/><Relationship Id="rId9" Type="http://schemas.openxmlformats.org/officeDocument/2006/relationships/image" Target="../media/image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image" Target="../media/image76.png"/><Relationship Id="rId1" Type="http://schemas.openxmlformats.org/officeDocument/2006/relationships/slideLayout" Target="../slideLayouts/slideLayout18.xml"/><Relationship Id="rId6" Type="http://schemas.openxmlformats.org/officeDocument/2006/relationships/image" Target="../media/image80.jpeg"/><Relationship Id="rId5" Type="http://schemas.openxmlformats.org/officeDocument/2006/relationships/image" Target="../media/image79.png"/><Relationship Id="rId4" Type="http://schemas.openxmlformats.org/officeDocument/2006/relationships/image" Target="../media/image78.png"/></Relationships>
</file>

<file path=ppt/slides/_rels/slide55.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86.png"/><Relationship Id="rId2" Type="http://schemas.openxmlformats.org/officeDocument/2006/relationships/image" Target="../media/image82.png"/><Relationship Id="rId1" Type="http://schemas.openxmlformats.org/officeDocument/2006/relationships/slideLayout" Target="../slideLayouts/slideLayout18.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5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image" Target="../media/image89.emf"/><Relationship Id="rId1" Type="http://schemas.openxmlformats.org/officeDocument/2006/relationships/slideLayout" Target="../slideLayouts/slideLayout13.xml"/><Relationship Id="rId6" Type="http://schemas.openxmlformats.org/officeDocument/2006/relationships/image" Target="../media/image93.png"/><Relationship Id="rId5" Type="http://schemas.openxmlformats.org/officeDocument/2006/relationships/image" Target="../media/image92.emf"/><Relationship Id="rId4" Type="http://schemas.openxmlformats.org/officeDocument/2006/relationships/image" Target="../media/image91.emf"/></Relationships>
</file>

<file path=ppt/slides/_rels/slide5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94.emf"/><Relationship Id="rId1" Type="http://schemas.openxmlformats.org/officeDocument/2006/relationships/slideLayout" Target="../slideLayouts/slideLayout13.xml"/><Relationship Id="rId4" Type="http://schemas.openxmlformats.org/officeDocument/2006/relationships/image" Target="../media/image93.png"/></Relationships>
</file>

<file path=ppt/slides/_rels/slide5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13.xml"/><Relationship Id="rId5" Type="http://schemas.openxmlformats.org/officeDocument/2006/relationships/image" Target="../media/image98.png"/><Relationship Id="rId4" Type="http://schemas.openxmlformats.org/officeDocument/2006/relationships/image" Target="../media/image9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6.png"/><Relationship Id="rId1" Type="http://schemas.openxmlformats.org/officeDocument/2006/relationships/slideLayout" Target="../slideLayouts/slideLayout13.xml"/><Relationship Id="rId5" Type="http://schemas.openxmlformats.org/officeDocument/2006/relationships/image" Target="../media/image100.png"/><Relationship Id="rId4" Type="http://schemas.openxmlformats.org/officeDocument/2006/relationships/image" Target="../media/image99.png"/></Relationships>
</file>

<file path=ppt/slides/_rels/slide61.xml.rels><?xml version="1.0" encoding="UTF-8" standalone="yes"?>
<Relationships xmlns="http://schemas.openxmlformats.org/package/2006/relationships"><Relationship Id="rId3" Type="http://schemas.openxmlformats.org/officeDocument/2006/relationships/image" Target="../media/image102.png"/><Relationship Id="rId7" Type="http://schemas.openxmlformats.org/officeDocument/2006/relationships/image" Target="../media/image106.png"/><Relationship Id="rId2" Type="http://schemas.openxmlformats.org/officeDocument/2006/relationships/image" Target="../media/image101.png"/><Relationship Id="rId1" Type="http://schemas.openxmlformats.org/officeDocument/2006/relationships/slideLayout" Target="../slideLayouts/slideLayout13.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6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13.xml"/><Relationship Id="rId6" Type="http://schemas.openxmlformats.org/officeDocument/2006/relationships/image" Target="../media/image106.png"/><Relationship Id="rId5" Type="http://schemas.openxmlformats.org/officeDocument/2006/relationships/image" Target="../media/image110.png"/><Relationship Id="rId4" Type="http://schemas.openxmlformats.org/officeDocument/2006/relationships/image" Target="../media/image109.png"/></Relationships>
</file>

<file path=ppt/slides/_rels/slide63.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11.png"/><Relationship Id="rId7" Type="http://schemas.openxmlformats.org/officeDocument/2006/relationships/image" Target="../media/image115.emf"/><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9.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23.png"/><Relationship Id="rId1" Type="http://schemas.openxmlformats.org/officeDocument/2006/relationships/slideLayout" Target="../slideLayouts/slideLayout13.xml"/><Relationship Id="rId4" Type="http://schemas.openxmlformats.org/officeDocument/2006/relationships/image" Target="../media/image64.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Shotgun metagenomics</a:t>
            </a:r>
            <a:endParaRPr lang="en-US" dirty="0"/>
          </a:p>
        </p:txBody>
      </p:sp>
      <p:sp>
        <p:nvSpPr>
          <p:cNvPr id="3" name="Subtitle 2"/>
          <p:cNvSpPr>
            <a:spLocks noGrp="1"/>
          </p:cNvSpPr>
          <p:nvPr>
            <p:ph type="subTitle" idx="1"/>
          </p:nvPr>
        </p:nvSpPr>
        <p:spPr/>
        <p:txBody>
          <a:bodyPr/>
          <a:lstStyle/>
          <a:p>
            <a:endParaRPr lang="en-US" dirty="0" smtClean="0"/>
          </a:p>
          <a:p>
            <a:r>
              <a:rPr lang="en-US" dirty="0" smtClean="0"/>
              <a:t>Curtis Huttenhower (</a:t>
            </a:r>
            <a:r>
              <a:rPr lang="en-US" dirty="0" err="1" smtClean="0"/>
              <a:t>chuttenh@hsph.harvard.edu</a:t>
            </a:r>
            <a:r>
              <a:rPr lang="en-US" dirty="0" smtClean="0"/>
              <a:t>)</a:t>
            </a:r>
          </a:p>
          <a:p>
            <a:r>
              <a:rPr lang="en-US" dirty="0" smtClean="0"/>
              <a:t>Eric </a:t>
            </a:r>
            <a:r>
              <a:rPr lang="en-US" dirty="0" err="1" smtClean="0"/>
              <a:t>Franzosa</a:t>
            </a:r>
            <a:r>
              <a:rPr lang="en-US" dirty="0" smtClean="0"/>
              <a:t> (</a:t>
            </a:r>
            <a:r>
              <a:rPr lang="en-US" dirty="0" err="1" smtClean="0"/>
              <a:t>franzosa@hsph.harvard.edu</a:t>
            </a:r>
            <a:r>
              <a:rPr lang="en-US" dirty="0" smtClean="0"/>
              <a:t>)</a:t>
            </a:r>
          </a:p>
          <a:p>
            <a:endParaRPr lang="en-US" dirty="0" smtClean="0"/>
          </a:p>
          <a:p>
            <a:r>
              <a:rPr lang="en-US" dirty="0" smtClean="0">
                <a:hlinkClick r:id="rId3"/>
              </a:rPr>
              <a:t>http://huttenhower.sph.harvard.edu/bst281</a:t>
            </a:r>
            <a:endParaRPr lang="en-US" dirty="0"/>
          </a:p>
        </p:txBody>
      </p:sp>
    </p:spTree>
    <p:extLst>
      <p:ext uri="{BB962C8B-B14F-4D97-AF65-F5344CB8AC3E}">
        <p14:creationId xmlns:p14="http://schemas.microsoft.com/office/powerpoint/2010/main" val="70285931"/>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Key concepts: </a:t>
            </a:r>
            <a:r>
              <a:rPr lang="en-US" dirty="0" err="1" smtClean="0"/>
              <a:t>curation</a:t>
            </a:r>
            <a:r>
              <a:rPr lang="en-US" dirty="0" smtClean="0"/>
              <a:t> and coverage</a:t>
            </a:r>
            <a:endParaRPr lang="en-US" dirty="0"/>
          </a:p>
        </p:txBody>
      </p:sp>
      <p:sp>
        <p:nvSpPr>
          <p:cNvPr id="3" name="Content Placeholder 2"/>
          <p:cNvSpPr>
            <a:spLocks noGrp="1"/>
          </p:cNvSpPr>
          <p:nvPr>
            <p:ph idx="1"/>
          </p:nvPr>
        </p:nvSpPr>
        <p:spPr>
          <a:xfrm>
            <a:off x="238539" y="1082040"/>
            <a:ext cx="11714922" cy="5406830"/>
          </a:xfrm>
        </p:spPr>
        <p:txBody>
          <a:bodyPr/>
          <a:lstStyle/>
          <a:p>
            <a:r>
              <a:rPr lang="en-US" dirty="0" smtClean="0"/>
              <a:t>Start with a set of representative microbial genomes</a:t>
            </a:r>
          </a:p>
          <a:p>
            <a:pPr lvl="1"/>
            <a:r>
              <a:rPr lang="en-US" dirty="0" smtClean="0"/>
              <a:t>Perhaps those isolated from your environment of interest?</a:t>
            </a:r>
          </a:p>
          <a:p>
            <a:r>
              <a:rPr lang="en-US" dirty="0" smtClean="0"/>
              <a:t>Map reads against these genomes, check breadth &amp; depth of coverage</a:t>
            </a:r>
          </a:p>
          <a:p>
            <a:endParaRPr lang="en-US" dirty="0" smtClean="0"/>
          </a:p>
        </p:txBody>
      </p:sp>
      <p:sp>
        <p:nvSpPr>
          <p:cNvPr id="4" name="Date Placeholder 3"/>
          <p:cNvSpPr>
            <a:spLocks noGrp="1"/>
          </p:cNvSpPr>
          <p:nvPr>
            <p:ph type="dt" sz="half" idx="10"/>
          </p:nvPr>
        </p:nvSpPr>
        <p:spPr/>
        <p:txBody>
          <a:bodyPr/>
          <a:lstStyle/>
          <a:p>
            <a:fld id="{149AB08A-B8FE-2744-A176-508EFC0AA4E9}" type="datetime1">
              <a:rPr lang="en-US" smtClean="0"/>
              <a:t>2/13/2019</a:t>
            </a:fld>
            <a:endParaRPr lang="en-US" dirty="0"/>
          </a:p>
        </p:txBody>
      </p:sp>
      <p:sp>
        <p:nvSpPr>
          <p:cNvPr id="5" name="Slide Number Placeholder 4"/>
          <p:cNvSpPr>
            <a:spLocks noGrp="1"/>
          </p:cNvSpPr>
          <p:nvPr>
            <p:ph type="sldNum" sz="quarter" idx="12"/>
          </p:nvPr>
        </p:nvSpPr>
        <p:spPr/>
        <p:txBody>
          <a:bodyPr/>
          <a:lstStyle/>
          <a:p>
            <a:fld id="{0CED1879-D594-7048-AD12-28363999EDA9}" type="slidenum">
              <a:rPr lang="en-US" smtClean="0"/>
              <a:t>10</a:t>
            </a:fld>
            <a:endParaRPr lang="en-US"/>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5416" y="2697468"/>
            <a:ext cx="474345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1703680" y="3125493"/>
            <a:ext cx="3843489" cy="646331"/>
          </a:xfrm>
          <a:prstGeom prst="rect">
            <a:avLst/>
          </a:prstGeom>
        </p:spPr>
        <p:txBody>
          <a:bodyPr wrap="none">
            <a:spAutoFit/>
          </a:bodyPr>
          <a:lstStyle/>
          <a:p>
            <a:pPr algn="ctr"/>
            <a:r>
              <a:rPr lang="en-US" dirty="0" smtClean="0">
                <a:solidFill>
                  <a:schemeClr val="accent1"/>
                </a:solidFill>
                <a:effectLst>
                  <a:glow rad="127000">
                    <a:schemeClr val="bg1"/>
                  </a:glow>
                </a:effectLst>
              </a:rPr>
              <a:t>Low BREADTH of coverage</a:t>
            </a:r>
          </a:p>
          <a:p>
            <a:pPr algn="ctr"/>
            <a:r>
              <a:rPr lang="en-US" dirty="0" smtClean="0">
                <a:solidFill>
                  <a:schemeClr val="accent1"/>
                </a:solidFill>
                <a:effectLst>
                  <a:glow rad="127000">
                    <a:schemeClr val="bg1"/>
                  </a:glow>
                </a:effectLst>
              </a:rPr>
              <a:t>suggests a rare species or false positive</a:t>
            </a: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4664" y="2676510"/>
            <a:ext cx="4733925" cy="1809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p:cNvSpPr/>
          <p:nvPr/>
        </p:nvSpPr>
        <p:spPr>
          <a:xfrm>
            <a:off x="7646979" y="3125493"/>
            <a:ext cx="2753190" cy="646331"/>
          </a:xfrm>
          <a:prstGeom prst="rect">
            <a:avLst/>
          </a:prstGeom>
        </p:spPr>
        <p:txBody>
          <a:bodyPr wrap="none">
            <a:spAutoFit/>
          </a:bodyPr>
          <a:lstStyle/>
          <a:p>
            <a:pPr algn="ctr"/>
            <a:r>
              <a:rPr lang="en-US" dirty="0" smtClean="0">
                <a:solidFill>
                  <a:schemeClr val="accent2">
                    <a:lumMod val="75000"/>
                  </a:schemeClr>
                </a:solidFill>
                <a:effectLst>
                  <a:glow rad="127000">
                    <a:schemeClr val="bg1"/>
                  </a:glow>
                </a:effectLst>
              </a:rPr>
              <a:t>High BREADTH of coverage</a:t>
            </a:r>
          </a:p>
          <a:p>
            <a:pPr algn="ctr"/>
            <a:r>
              <a:rPr lang="en-US" dirty="0" smtClean="0">
                <a:solidFill>
                  <a:schemeClr val="accent2">
                    <a:lumMod val="75000"/>
                  </a:schemeClr>
                </a:solidFill>
                <a:effectLst>
                  <a:glow rad="127000">
                    <a:schemeClr val="bg1"/>
                  </a:glow>
                </a:effectLst>
              </a:rPr>
              <a:t>implies confident detection</a:t>
            </a:r>
          </a:p>
        </p:txBody>
      </p:sp>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8878" y="4526268"/>
            <a:ext cx="4743450"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tangle 14"/>
          <p:cNvSpPr/>
          <p:nvPr/>
        </p:nvSpPr>
        <p:spPr>
          <a:xfrm>
            <a:off x="1249733" y="4983463"/>
            <a:ext cx="4937706" cy="923330"/>
          </a:xfrm>
          <a:prstGeom prst="rect">
            <a:avLst/>
          </a:prstGeom>
        </p:spPr>
        <p:txBody>
          <a:bodyPr wrap="square">
            <a:spAutoFit/>
          </a:bodyPr>
          <a:lstStyle/>
          <a:p>
            <a:pPr algn="r"/>
            <a:r>
              <a:rPr lang="en-US" dirty="0" smtClean="0">
                <a:solidFill>
                  <a:schemeClr val="accent6">
                    <a:lumMod val="75000"/>
                  </a:schemeClr>
                </a:solidFill>
                <a:effectLst>
                  <a:glow rad="127000">
                    <a:schemeClr val="bg1"/>
                  </a:glow>
                </a:effectLst>
              </a:rPr>
              <a:t>Among species with good BREADTH of coverage,</a:t>
            </a:r>
          </a:p>
          <a:p>
            <a:pPr algn="r"/>
            <a:r>
              <a:rPr lang="en-US" dirty="0" smtClean="0">
                <a:solidFill>
                  <a:schemeClr val="accent6">
                    <a:lumMod val="75000"/>
                  </a:schemeClr>
                </a:solidFill>
                <a:effectLst>
                  <a:glow rad="127000">
                    <a:schemeClr val="bg1"/>
                  </a:glow>
                </a:effectLst>
              </a:rPr>
              <a:t>greater coverage DEPTH suggests a more abundant member of the community</a:t>
            </a:r>
          </a:p>
        </p:txBody>
      </p:sp>
    </p:spTree>
    <p:extLst>
      <p:ext uri="{BB962C8B-B14F-4D97-AF65-F5344CB8AC3E}">
        <p14:creationId xmlns:p14="http://schemas.microsoft.com/office/powerpoint/2010/main" val="26470036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29"/>
                                        </p:tgtEl>
                                        <p:attrNameLst>
                                          <p:attrName>style.visibility</p:attrName>
                                        </p:attrNameLst>
                                      </p:cBhvr>
                                      <p:to>
                                        <p:strVal val="visible"/>
                                      </p:to>
                                    </p:set>
                                    <p:animEffect transition="in" filter="fade">
                                      <p:cBhvr>
                                        <p:cTn id="20" dur="500"/>
                                        <p:tgtEl>
                                          <p:spTgt spid="102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27"/>
                                        </p:tgtEl>
                                        <p:attrNameLst>
                                          <p:attrName>style.visibility</p:attrName>
                                        </p:attrNameLst>
                                      </p:cBhvr>
                                      <p:to>
                                        <p:strVal val="visible"/>
                                      </p:to>
                                    </p:set>
                                    <p:animEffect transition="in" filter="fade">
                                      <p:cBhvr>
                                        <p:cTn id="25" dur="500"/>
                                        <p:tgtEl>
                                          <p:spTgt spid="102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par>
                                <p:cTn id="34" presetID="10" presetClass="entr" presetSubtype="0" fill="hold" nodeType="withEffect">
                                  <p:stCondLst>
                                    <p:cond delay="0"/>
                                  </p:stCondLst>
                                  <p:childTnLst>
                                    <p:set>
                                      <p:cBhvr>
                                        <p:cTn id="35" dur="1" fill="hold">
                                          <p:stCondLst>
                                            <p:cond delay="0"/>
                                          </p:stCondLst>
                                        </p:cTn>
                                        <p:tgtEl>
                                          <p:spTgt spid="1028"/>
                                        </p:tgtEl>
                                        <p:attrNameLst>
                                          <p:attrName>style.visibility</p:attrName>
                                        </p:attrNameLst>
                                      </p:cBhvr>
                                      <p:to>
                                        <p:strVal val="visible"/>
                                      </p:to>
                                    </p:set>
                                    <p:animEffect transition="in" filter="fade">
                                      <p:cBhvr>
                                        <p:cTn id="36" dur="500"/>
                                        <p:tgtEl>
                                          <p:spTgt spid="102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Upstream “indexing” for efficient search (</a:t>
            </a:r>
            <a:r>
              <a:rPr lang="en-US" dirty="0" err="1" smtClean="0"/>
              <a:t>MetaPhlAn</a:t>
            </a:r>
            <a:r>
              <a:rPr lang="en-US" dirty="0" smtClean="0"/>
              <a:t>)</a:t>
            </a:r>
            <a:endParaRPr lang="en-US" dirty="0"/>
          </a:p>
        </p:txBody>
      </p:sp>
      <p:sp>
        <p:nvSpPr>
          <p:cNvPr id="3" name="Content Placeholder 2"/>
          <p:cNvSpPr>
            <a:spLocks noGrp="1"/>
          </p:cNvSpPr>
          <p:nvPr>
            <p:ph idx="1"/>
          </p:nvPr>
        </p:nvSpPr>
        <p:spPr>
          <a:xfrm>
            <a:off x="238539" y="1082040"/>
            <a:ext cx="11714922" cy="5406830"/>
          </a:xfrm>
        </p:spPr>
        <p:txBody>
          <a:bodyPr/>
          <a:lstStyle/>
          <a:p>
            <a:pPr>
              <a:spcBef>
                <a:spcPts val="600"/>
              </a:spcBef>
            </a:pPr>
            <a:r>
              <a:rPr lang="en-US" dirty="0" smtClean="0"/>
              <a:t>Reduce genomes to non-redundant </a:t>
            </a:r>
            <a:r>
              <a:rPr lang="en-US" dirty="0" err="1" smtClean="0"/>
              <a:t>pangenomes</a:t>
            </a:r>
            <a:endParaRPr lang="en-US" dirty="0" smtClean="0"/>
          </a:p>
          <a:p>
            <a:pPr>
              <a:spcBef>
                <a:spcPts val="600"/>
              </a:spcBef>
            </a:pPr>
            <a:r>
              <a:rPr lang="en-US" dirty="0" smtClean="0"/>
              <a:t>Identify core genes for different clades (found in all/most clade isolates)</a:t>
            </a:r>
          </a:p>
          <a:p>
            <a:pPr>
              <a:spcBef>
                <a:spcPts val="600"/>
              </a:spcBef>
            </a:pPr>
            <a:r>
              <a:rPr lang="en-US" dirty="0" smtClean="0"/>
              <a:t>Subset core genes that are specific to the clade (markers genes)</a:t>
            </a:r>
          </a:p>
        </p:txBody>
      </p:sp>
      <p:sp>
        <p:nvSpPr>
          <p:cNvPr id="4" name="Date Placeholder 3"/>
          <p:cNvSpPr>
            <a:spLocks noGrp="1"/>
          </p:cNvSpPr>
          <p:nvPr>
            <p:ph type="dt" sz="half" idx="10"/>
          </p:nvPr>
        </p:nvSpPr>
        <p:spPr/>
        <p:txBody>
          <a:bodyPr/>
          <a:lstStyle/>
          <a:p>
            <a:fld id="{149AB08A-B8FE-2744-A176-508EFC0AA4E9}" type="datetime1">
              <a:rPr lang="en-US" smtClean="0"/>
              <a:t>2/13/2019</a:t>
            </a:fld>
            <a:endParaRPr lang="en-US" dirty="0"/>
          </a:p>
        </p:txBody>
      </p:sp>
      <p:sp>
        <p:nvSpPr>
          <p:cNvPr id="5" name="Slide Number Placeholder 4"/>
          <p:cNvSpPr>
            <a:spLocks noGrp="1"/>
          </p:cNvSpPr>
          <p:nvPr>
            <p:ph type="sldNum" sz="quarter" idx="12"/>
          </p:nvPr>
        </p:nvSpPr>
        <p:spPr/>
        <p:txBody>
          <a:bodyPr/>
          <a:lstStyle/>
          <a:p>
            <a:fld id="{0CED1879-D594-7048-AD12-28363999EDA9}" type="slidenum">
              <a:rPr lang="en-US" smtClean="0"/>
              <a:t>11</a:t>
            </a:fld>
            <a:endParaRPr lang="en-US"/>
          </a:p>
        </p:txBody>
      </p:sp>
      <p:grpSp>
        <p:nvGrpSpPr>
          <p:cNvPr id="8" name="Group 7"/>
          <p:cNvGrpSpPr/>
          <p:nvPr/>
        </p:nvGrpSpPr>
        <p:grpSpPr>
          <a:xfrm>
            <a:off x="2407892" y="2586135"/>
            <a:ext cx="1524000" cy="3556000"/>
            <a:chOff x="2407892" y="2586135"/>
            <a:chExt cx="1524000" cy="3556000"/>
          </a:xfrm>
        </p:grpSpPr>
        <p:grpSp>
          <p:nvGrpSpPr>
            <p:cNvPr id="66" name="Group 65"/>
            <p:cNvGrpSpPr/>
            <p:nvPr/>
          </p:nvGrpSpPr>
          <p:grpSpPr>
            <a:xfrm>
              <a:off x="2941292" y="2586135"/>
              <a:ext cx="990600" cy="1574800"/>
              <a:chOff x="2819400" y="863600"/>
              <a:chExt cx="990600" cy="1574800"/>
            </a:xfrm>
          </p:grpSpPr>
          <p:sp>
            <p:nvSpPr>
              <p:cNvPr id="67" name="Rounded Rectangle 66"/>
              <p:cNvSpPr/>
              <p:nvPr/>
            </p:nvSpPr>
            <p:spPr>
              <a:xfrm>
                <a:off x="2819400" y="863600"/>
                <a:ext cx="990600" cy="685800"/>
              </a:xfrm>
              <a:prstGeom prst="roundRect">
                <a:avLst/>
              </a:prstGeom>
              <a:solidFill>
                <a:srgbClr val="F79646">
                  <a:lumMod val="60000"/>
                  <a:lumOff val="40000"/>
                </a:srgbClr>
              </a:solidFill>
              <a:ln w="28575" cap="flat" cmpd="sng" algn="ctr">
                <a:solidFill>
                  <a:srgbClr val="F79646">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68" name="Pentagon 67"/>
              <p:cNvSpPr/>
              <p:nvPr/>
            </p:nvSpPr>
            <p:spPr>
              <a:xfrm>
                <a:off x="3344694" y="966551"/>
                <a:ext cx="321013" cy="175098"/>
              </a:xfrm>
              <a:prstGeom prst="homePlate">
                <a:avLst>
                  <a:gd name="adj" fmla="val 29130"/>
                </a:avLst>
              </a:prstGeom>
              <a:solidFill>
                <a:srgbClr val="00B0F0"/>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black"/>
                    </a:solidFill>
                    <a:effectLst/>
                    <a:uLnTx/>
                    <a:uFillTx/>
                    <a:latin typeface="Calibri"/>
                    <a:ea typeface="+mn-ea"/>
                    <a:cs typeface="+mn-cs"/>
                  </a:rPr>
                  <a:t>I</a:t>
                </a:r>
              </a:p>
            </p:txBody>
          </p:sp>
          <p:sp>
            <p:nvSpPr>
              <p:cNvPr id="69" name="Pentagon 68"/>
              <p:cNvSpPr/>
              <p:nvPr/>
            </p:nvSpPr>
            <p:spPr>
              <a:xfrm>
                <a:off x="3344694" y="1271351"/>
                <a:ext cx="321013" cy="175098"/>
              </a:xfrm>
              <a:prstGeom prst="homePlate">
                <a:avLst>
                  <a:gd name="adj" fmla="val 29130"/>
                </a:avLst>
              </a:prstGeom>
              <a:solidFill>
                <a:srgbClr val="FF0000"/>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black"/>
                    </a:solidFill>
                    <a:effectLst/>
                    <a:uLnTx/>
                    <a:uFillTx/>
                    <a:latin typeface="Calibri"/>
                    <a:ea typeface="+mn-ea"/>
                    <a:cs typeface="+mn-cs"/>
                  </a:rPr>
                  <a:t>II</a:t>
                </a:r>
              </a:p>
            </p:txBody>
          </p:sp>
          <p:sp>
            <p:nvSpPr>
              <p:cNvPr id="70" name="Pentagon 69"/>
              <p:cNvSpPr/>
              <p:nvPr/>
            </p:nvSpPr>
            <p:spPr>
              <a:xfrm>
                <a:off x="2963694" y="1118951"/>
                <a:ext cx="321013" cy="175098"/>
              </a:xfrm>
              <a:prstGeom prst="homePlate">
                <a:avLst>
                  <a:gd name="adj" fmla="val 29130"/>
                </a:avLst>
              </a:prstGeom>
              <a:solidFill>
                <a:srgbClr val="8064A2"/>
              </a:solidFill>
              <a:ln w="25400" cap="flat" cmpd="sng" algn="ctr">
                <a:solidFill>
                  <a:sysClr val="windowText" lastClr="000000"/>
                </a:solidFill>
                <a:prstDash val="solid"/>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black"/>
                    </a:solidFill>
                    <a:effectLst/>
                    <a:uLnTx/>
                    <a:uFillTx/>
                    <a:latin typeface="Calibri"/>
                    <a:ea typeface="+mn-ea"/>
                    <a:cs typeface="+mn-cs"/>
                  </a:rPr>
                  <a:t>III</a:t>
                </a:r>
              </a:p>
            </p:txBody>
          </p:sp>
          <p:sp>
            <p:nvSpPr>
              <p:cNvPr id="71" name="Rounded Rectangle 70"/>
              <p:cNvSpPr/>
              <p:nvPr/>
            </p:nvSpPr>
            <p:spPr>
              <a:xfrm>
                <a:off x="2819400" y="1752600"/>
                <a:ext cx="990600" cy="685800"/>
              </a:xfrm>
              <a:prstGeom prst="roundRect">
                <a:avLst/>
              </a:prstGeom>
              <a:solidFill>
                <a:srgbClr val="F79646">
                  <a:lumMod val="60000"/>
                  <a:lumOff val="40000"/>
                </a:srgbClr>
              </a:solidFill>
              <a:ln w="28575" cap="flat" cmpd="sng" algn="ctr">
                <a:solidFill>
                  <a:srgbClr val="F79646">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72" name="Pentagon 71"/>
              <p:cNvSpPr/>
              <p:nvPr/>
            </p:nvSpPr>
            <p:spPr>
              <a:xfrm>
                <a:off x="3344694" y="1855551"/>
                <a:ext cx="321013" cy="175098"/>
              </a:xfrm>
              <a:prstGeom prst="homePlate">
                <a:avLst>
                  <a:gd name="adj" fmla="val 29130"/>
                </a:avLst>
              </a:prstGeom>
              <a:solidFill>
                <a:srgbClr val="00B0F0"/>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black"/>
                    </a:solidFill>
                    <a:effectLst/>
                    <a:uLnTx/>
                    <a:uFillTx/>
                    <a:latin typeface="Calibri"/>
                    <a:ea typeface="+mn-ea"/>
                    <a:cs typeface="+mn-cs"/>
                  </a:rPr>
                  <a:t>I</a:t>
                </a:r>
              </a:p>
            </p:txBody>
          </p:sp>
          <p:sp>
            <p:nvSpPr>
              <p:cNvPr id="73" name="Pentagon 72"/>
              <p:cNvSpPr/>
              <p:nvPr/>
            </p:nvSpPr>
            <p:spPr>
              <a:xfrm>
                <a:off x="3344694" y="2160351"/>
                <a:ext cx="321013" cy="175098"/>
              </a:xfrm>
              <a:prstGeom prst="homePlate">
                <a:avLst>
                  <a:gd name="adj" fmla="val 29130"/>
                </a:avLst>
              </a:prstGeom>
              <a:solidFill>
                <a:srgbClr val="FF0000"/>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black"/>
                    </a:solidFill>
                    <a:effectLst/>
                    <a:uLnTx/>
                    <a:uFillTx/>
                    <a:latin typeface="Calibri"/>
                    <a:ea typeface="+mn-ea"/>
                    <a:cs typeface="+mn-cs"/>
                  </a:rPr>
                  <a:t>II</a:t>
                </a:r>
              </a:p>
            </p:txBody>
          </p:sp>
          <p:sp>
            <p:nvSpPr>
              <p:cNvPr id="74" name="Pentagon 73"/>
              <p:cNvSpPr/>
              <p:nvPr/>
            </p:nvSpPr>
            <p:spPr>
              <a:xfrm>
                <a:off x="2963694" y="2007951"/>
                <a:ext cx="321013" cy="175098"/>
              </a:xfrm>
              <a:prstGeom prst="homePlate">
                <a:avLst>
                  <a:gd name="adj" fmla="val 29130"/>
                </a:avLst>
              </a:prstGeom>
              <a:solidFill>
                <a:srgbClr val="92D050"/>
              </a:solidFill>
              <a:ln w="25400" cap="flat" cmpd="sng" algn="ctr">
                <a:solidFill>
                  <a:sysClr val="windowText" lastClr="000000"/>
                </a:solidFill>
                <a:prstDash val="solid"/>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black"/>
                    </a:solidFill>
                    <a:effectLst/>
                    <a:uLnTx/>
                    <a:uFillTx/>
                    <a:latin typeface="Calibri"/>
                    <a:ea typeface="+mn-ea"/>
                    <a:cs typeface="+mn-cs"/>
                  </a:rPr>
                  <a:t>IV</a:t>
                </a:r>
              </a:p>
            </p:txBody>
          </p:sp>
        </p:grpSp>
        <p:grpSp>
          <p:nvGrpSpPr>
            <p:cNvPr id="75" name="Group 74"/>
            <p:cNvGrpSpPr/>
            <p:nvPr/>
          </p:nvGrpSpPr>
          <p:grpSpPr>
            <a:xfrm>
              <a:off x="2941292" y="4567335"/>
              <a:ext cx="990600" cy="1574800"/>
              <a:chOff x="2819400" y="2844800"/>
              <a:chExt cx="990600" cy="1574800"/>
            </a:xfrm>
          </p:grpSpPr>
          <p:sp>
            <p:nvSpPr>
              <p:cNvPr id="76" name="Rounded Rectangle 75"/>
              <p:cNvSpPr/>
              <p:nvPr/>
            </p:nvSpPr>
            <p:spPr>
              <a:xfrm>
                <a:off x="2819400" y="2844800"/>
                <a:ext cx="990600" cy="685800"/>
              </a:xfrm>
              <a:prstGeom prst="roundRect">
                <a:avLst/>
              </a:prstGeom>
              <a:solidFill>
                <a:sysClr val="window" lastClr="FFFFFF">
                  <a:lumMod val="85000"/>
                </a:sysClr>
              </a:solidFill>
              <a:ln w="28575" cap="flat" cmpd="sng" algn="ctr">
                <a:solidFill>
                  <a:sysClr val="window" lastClr="FFFFFF">
                    <a:lumMod val="6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77" name="Pentagon 76"/>
              <p:cNvSpPr/>
              <p:nvPr/>
            </p:nvSpPr>
            <p:spPr>
              <a:xfrm>
                <a:off x="3344694" y="2947751"/>
                <a:ext cx="321013" cy="175098"/>
              </a:xfrm>
              <a:prstGeom prst="homePlate">
                <a:avLst>
                  <a:gd name="adj" fmla="val 29130"/>
                </a:avLst>
              </a:prstGeom>
              <a:solidFill>
                <a:srgbClr val="92D050"/>
              </a:solidFill>
              <a:ln w="25400" cap="flat" cmpd="sng" algn="ctr">
                <a:solidFill>
                  <a:sysClr val="windowText" lastClr="000000"/>
                </a:solidFill>
                <a:prstDash val="solid"/>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black"/>
                    </a:solidFill>
                    <a:effectLst/>
                    <a:uLnTx/>
                    <a:uFillTx/>
                    <a:latin typeface="Calibri"/>
                    <a:ea typeface="+mn-ea"/>
                    <a:cs typeface="+mn-cs"/>
                  </a:rPr>
                  <a:t>IV</a:t>
                </a:r>
              </a:p>
            </p:txBody>
          </p:sp>
          <p:sp>
            <p:nvSpPr>
              <p:cNvPr id="78" name="Pentagon 77"/>
              <p:cNvSpPr/>
              <p:nvPr/>
            </p:nvSpPr>
            <p:spPr>
              <a:xfrm>
                <a:off x="3344694" y="3252551"/>
                <a:ext cx="321013" cy="175098"/>
              </a:xfrm>
              <a:prstGeom prst="homePlate">
                <a:avLst>
                  <a:gd name="adj" fmla="val 29130"/>
                </a:avLst>
              </a:prstGeom>
              <a:solidFill>
                <a:srgbClr val="FF0000"/>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black"/>
                    </a:solidFill>
                    <a:effectLst/>
                    <a:uLnTx/>
                    <a:uFillTx/>
                    <a:latin typeface="Calibri"/>
                    <a:ea typeface="+mn-ea"/>
                    <a:cs typeface="+mn-cs"/>
                  </a:rPr>
                  <a:t>II</a:t>
                </a:r>
              </a:p>
            </p:txBody>
          </p:sp>
          <p:sp>
            <p:nvSpPr>
              <p:cNvPr id="79" name="Pentagon 78"/>
              <p:cNvSpPr/>
              <p:nvPr/>
            </p:nvSpPr>
            <p:spPr>
              <a:xfrm>
                <a:off x="2963694" y="3100151"/>
                <a:ext cx="321013" cy="175098"/>
              </a:xfrm>
              <a:prstGeom prst="homePlate">
                <a:avLst>
                  <a:gd name="adj" fmla="val 29130"/>
                </a:avLst>
              </a:prstGeom>
              <a:solidFill>
                <a:srgbClr val="FFFF00"/>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black"/>
                    </a:solidFill>
                    <a:effectLst/>
                    <a:uLnTx/>
                    <a:uFillTx/>
                    <a:latin typeface="Calibri"/>
                    <a:ea typeface="+mn-ea"/>
                    <a:cs typeface="+mn-cs"/>
                  </a:rPr>
                  <a:t>V</a:t>
                </a:r>
              </a:p>
            </p:txBody>
          </p:sp>
          <p:sp>
            <p:nvSpPr>
              <p:cNvPr id="80" name="Rounded Rectangle 79"/>
              <p:cNvSpPr/>
              <p:nvPr/>
            </p:nvSpPr>
            <p:spPr>
              <a:xfrm>
                <a:off x="2819400" y="3733800"/>
                <a:ext cx="990600" cy="685800"/>
              </a:xfrm>
              <a:prstGeom prst="roundRect">
                <a:avLst/>
              </a:prstGeom>
              <a:solidFill>
                <a:sysClr val="window" lastClr="FFFFFF">
                  <a:lumMod val="85000"/>
                </a:sysClr>
              </a:solidFill>
              <a:ln w="28575" cap="flat" cmpd="sng" algn="ctr">
                <a:solidFill>
                  <a:sysClr val="window" lastClr="FFFFFF">
                    <a:lumMod val="6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81" name="Pentagon 80"/>
              <p:cNvSpPr/>
              <p:nvPr/>
            </p:nvSpPr>
            <p:spPr>
              <a:xfrm>
                <a:off x="3344694" y="3836751"/>
                <a:ext cx="321013" cy="175098"/>
              </a:xfrm>
              <a:prstGeom prst="homePlate">
                <a:avLst>
                  <a:gd name="adj" fmla="val 29130"/>
                </a:avLst>
              </a:prstGeom>
              <a:solidFill>
                <a:srgbClr val="8064A2"/>
              </a:solidFill>
              <a:ln w="25400" cap="flat" cmpd="sng" algn="ctr">
                <a:solidFill>
                  <a:sysClr val="windowText" lastClr="000000"/>
                </a:solidFill>
                <a:prstDash val="solid"/>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black"/>
                    </a:solidFill>
                    <a:effectLst/>
                    <a:uLnTx/>
                    <a:uFillTx/>
                    <a:latin typeface="Calibri"/>
                    <a:ea typeface="+mn-ea"/>
                    <a:cs typeface="+mn-cs"/>
                  </a:rPr>
                  <a:t>III</a:t>
                </a:r>
              </a:p>
            </p:txBody>
          </p:sp>
          <p:sp>
            <p:nvSpPr>
              <p:cNvPr id="82" name="Pentagon 81"/>
              <p:cNvSpPr/>
              <p:nvPr/>
            </p:nvSpPr>
            <p:spPr>
              <a:xfrm>
                <a:off x="3344694" y="4141551"/>
                <a:ext cx="321013" cy="175098"/>
              </a:xfrm>
              <a:prstGeom prst="homePlate">
                <a:avLst>
                  <a:gd name="adj" fmla="val 29130"/>
                </a:avLst>
              </a:prstGeom>
              <a:solidFill>
                <a:srgbClr val="FF0000"/>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black"/>
                    </a:solidFill>
                    <a:effectLst/>
                    <a:uLnTx/>
                    <a:uFillTx/>
                    <a:latin typeface="Calibri"/>
                    <a:ea typeface="+mn-ea"/>
                    <a:cs typeface="+mn-cs"/>
                  </a:rPr>
                  <a:t>II</a:t>
                </a:r>
              </a:p>
            </p:txBody>
          </p:sp>
          <p:sp>
            <p:nvSpPr>
              <p:cNvPr id="83" name="Pentagon 82"/>
              <p:cNvSpPr/>
              <p:nvPr/>
            </p:nvSpPr>
            <p:spPr>
              <a:xfrm>
                <a:off x="2963694" y="3989151"/>
                <a:ext cx="321013" cy="175098"/>
              </a:xfrm>
              <a:prstGeom prst="homePlate">
                <a:avLst>
                  <a:gd name="adj" fmla="val 29130"/>
                </a:avLst>
              </a:prstGeom>
              <a:solidFill>
                <a:srgbClr val="FFFF00"/>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black"/>
                    </a:solidFill>
                    <a:effectLst/>
                    <a:uLnTx/>
                    <a:uFillTx/>
                    <a:latin typeface="Calibri"/>
                    <a:ea typeface="+mn-ea"/>
                    <a:cs typeface="+mn-cs"/>
                  </a:rPr>
                  <a:t>V</a:t>
                </a:r>
              </a:p>
            </p:txBody>
          </p:sp>
        </p:grpSp>
        <p:sp>
          <p:nvSpPr>
            <p:cNvPr id="84" name="Isosceles Triangle 83"/>
            <p:cNvSpPr/>
            <p:nvPr/>
          </p:nvSpPr>
          <p:spPr>
            <a:xfrm rot="5400000">
              <a:off x="2369792" y="2776635"/>
              <a:ext cx="381000" cy="304800"/>
            </a:xfrm>
            <a:prstGeom prst="triangle">
              <a:avLst/>
            </a:prstGeom>
            <a:solidFill>
              <a:sysClr val="windowText" lastClr="000000">
                <a:lumMod val="65000"/>
                <a:lumOff val="35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85" name="Isosceles Triangle 84"/>
            <p:cNvSpPr/>
            <p:nvPr/>
          </p:nvSpPr>
          <p:spPr>
            <a:xfrm rot="5400000">
              <a:off x="2369792" y="3614835"/>
              <a:ext cx="381000" cy="304800"/>
            </a:xfrm>
            <a:prstGeom prst="triangle">
              <a:avLst/>
            </a:prstGeom>
            <a:solidFill>
              <a:sysClr val="windowText" lastClr="000000">
                <a:lumMod val="65000"/>
                <a:lumOff val="35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86" name="Isosceles Triangle 85"/>
            <p:cNvSpPr/>
            <p:nvPr/>
          </p:nvSpPr>
          <p:spPr>
            <a:xfrm rot="5400000">
              <a:off x="2369792" y="4732435"/>
              <a:ext cx="381000" cy="304800"/>
            </a:xfrm>
            <a:prstGeom prst="triangle">
              <a:avLst/>
            </a:prstGeom>
            <a:solidFill>
              <a:sysClr val="windowText" lastClr="000000">
                <a:lumMod val="65000"/>
                <a:lumOff val="35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87" name="Isosceles Triangle 86"/>
            <p:cNvSpPr/>
            <p:nvPr/>
          </p:nvSpPr>
          <p:spPr>
            <a:xfrm rot="5400000">
              <a:off x="2369792" y="5646835"/>
              <a:ext cx="381000" cy="304800"/>
            </a:xfrm>
            <a:prstGeom prst="triangle">
              <a:avLst/>
            </a:prstGeom>
            <a:solidFill>
              <a:sysClr val="windowText" lastClr="000000">
                <a:lumMod val="65000"/>
                <a:lumOff val="35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grpSp>
      <p:grpSp>
        <p:nvGrpSpPr>
          <p:cNvPr id="6" name="Group 5"/>
          <p:cNvGrpSpPr/>
          <p:nvPr/>
        </p:nvGrpSpPr>
        <p:grpSpPr>
          <a:xfrm>
            <a:off x="350488" y="2841486"/>
            <a:ext cx="8671560" cy="3787879"/>
            <a:chOff x="350488" y="2841486"/>
            <a:chExt cx="8671560" cy="3787879"/>
          </a:xfrm>
        </p:grpSpPr>
        <p:sp>
          <p:nvSpPr>
            <p:cNvPr id="12" name="Rectangle 11"/>
            <p:cNvSpPr/>
            <p:nvPr/>
          </p:nvSpPr>
          <p:spPr>
            <a:xfrm>
              <a:off x="731492" y="2841486"/>
              <a:ext cx="1371600" cy="175098"/>
            </a:xfrm>
            <a:prstGeom prst="rect">
              <a:avLst/>
            </a:prstGeom>
            <a:solidFill>
              <a:srgbClr val="F79646">
                <a:lumMod val="60000"/>
                <a:lumOff val="40000"/>
              </a:srgbClr>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14" name="Pentagon 13"/>
            <p:cNvSpPr/>
            <p:nvPr/>
          </p:nvSpPr>
          <p:spPr>
            <a:xfrm>
              <a:off x="839089" y="2841486"/>
              <a:ext cx="321013" cy="175098"/>
            </a:xfrm>
            <a:prstGeom prst="homePlate">
              <a:avLst>
                <a:gd name="adj" fmla="val 29130"/>
              </a:avLst>
            </a:prstGeom>
            <a:solidFill>
              <a:srgbClr val="00B0F0"/>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black"/>
                  </a:solidFill>
                  <a:effectLst/>
                  <a:uLnTx/>
                  <a:uFillTx/>
                  <a:latin typeface="Calibri"/>
                  <a:ea typeface="+mn-ea"/>
                  <a:cs typeface="+mn-cs"/>
                </a:rPr>
                <a:t>I</a:t>
              </a:r>
            </a:p>
          </p:txBody>
        </p:sp>
        <p:sp>
          <p:nvSpPr>
            <p:cNvPr id="16" name="Pentagon 15"/>
            <p:cNvSpPr/>
            <p:nvPr/>
          </p:nvSpPr>
          <p:spPr>
            <a:xfrm>
              <a:off x="1262242" y="2841486"/>
              <a:ext cx="321013" cy="175098"/>
            </a:xfrm>
            <a:prstGeom prst="homePlate">
              <a:avLst>
                <a:gd name="adj" fmla="val 29130"/>
              </a:avLst>
            </a:prstGeom>
            <a:solidFill>
              <a:srgbClr val="FF0000"/>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black"/>
                  </a:solidFill>
                  <a:effectLst/>
                  <a:uLnTx/>
                  <a:uFillTx/>
                  <a:latin typeface="Calibri"/>
                  <a:ea typeface="+mn-ea"/>
                  <a:cs typeface="+mn-cs"/>
                </a:rPr>
                <a:t>II</a:t>
              </a:r>
            </a:p>
          </p:txBody>
        </p:sp>
        <p:sp>
          <p:nvSpPr>
            <p:cNvPr id="17" name="Pentagon 16"/>
            <p:cNvSpPr/>
            <p:nvPr/>
          </p:nvSpPr>
          <p:spPr>
            <a:xfrm>
              <a:off x="1685395" y="2841486"/>
              <a:ext cx="321013" cy="175098"/>
            </a:xfrm>
            <a:prstGeom prst="homePlate">
              <a:avLst>
                <a:gd name="adj" fmla="val 29130"/>
              </a:avLst>
            </a:prstGeom>
            <a:solidFill>
              <a:srgbClr val="8064A2"/>
            </a:solidFill>
            <a:ln w="25400" cap="flat" cmpd="sng" algn="ctr">
              <a:solidFill>
                <a:sysClr val="windowText" lastClr="000000"/>
              </a:solidFill>
              <a:prstDash val="solid"/>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black"/>
                  </a:solidFill>
                  <a:effectLst/>
                  <a:uLnTx/>
                  <a:uFillTx/>
                  <a:latin typeface="Calibri"/>
                  <a:ea typeface="+mn-ea"/>
                  <a:cs typeface="+mn-cs"/>
                </a:rPr>
                <a:t>III</a:t>
              </a:r>
            </a:p>
          </p:txBody>
        </p:sp>
        <p:sp>
          <p:nvSpPr>
            <p:cNvPr id="18" name="Rectangle 17"/>
            <p:cNvSpPr/>
            <p:nvPr/>
          </p:nvSpPr>
          <p:spPr>
            <a:xfrm>
              <a:off x="731492" y="3721569"/>
              <a:ext cx="1371600" cy="175098"/>
            </a:xfrm>
            <a:prstGeom prst="rect">
              <a:avLst/>
            </a:prstGeom>
            <a:solidFill>
              <a:srgbClr val="F79646">
                <a:lumMod val="60000"/>
                <a:lumOff val="40000"/>
              </a:srgbClr>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19" name="Pentagon 18"/>
            <p:cNvSpPr/>
            <p:nvPr/>
          </p:nvSpPr>
          <p:spPr>
            <a:xfrm>
              <a:off x="839089" y="3721569"/>
              <a:ext cx="321013" cy="175098"/>
            </a:xfrm>
            <a:prstGeom prst="homePlate">
              <a:avLst>
                <a:gd name="adj" fmla="val 29130"/>
              </a:avLst>
            </a:prstGeom>
            <a:solidFill>
              <a:srgbClr val="00B0F0"/>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black"/>
                  </a:solidFill>
                  <a:effectLst/>
                  <a:uLnTx/>
                  <a:uFillTx/>
                  <a:latin typeface="Calibri"/>
                  <a:ea typeface="+mn-ea"/>
                  <a:cs typeface="+mn-cs"/>
                </a:rPr>
                <a:t>I</a:t>
              </a:r>
            </a:p>
          </p:txBody>
        </p:sp>
        <p:sp>
          <p:nvSpPr>
            <p:cNvPr id="20" name="Pentagon 19"/>
            <p:cNvSpPr/>
            <p:nvPr/>
          </p:nvSpPr>
          <p:spPr>
            <a:xfrm>
              <a:off x="1262242" y="3721569"/>
              <a:ext cx="321013" cy="175098"/>
            </a:xfrm>
            <a:prstGeom prst="homePlate">
              <a:avLst>
                <a:gd name="adj" fmla="val 29130"/>
              </a:avLst>
            </a:prstGeom>
            <a:solidFill>
              <a:srgbClr val="FF0000"/>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black"/>
                  </a:solidFill>
                  <a:effectLst/>
                  <a:uLnTx/>
                  <a:uFillTx/>
                  <a:latin typeface="Calibri"/>
                  <a:ea typeface="+mn-ea"/>
                  <a:cs typeface="+mn-cs"/>
                </a:rPr>
                <a:t>II</a:t>
              </a:r>
            </a:p>
          </p:txBody>
        </p:sp>
        <p:sp>
          <p:nvSpPr>
            <p:cNvPr id="21" name="Pentagon 20"/>
            <p:cNvSpPr/>
            <p:nvPr/>
          </p:nvSpPr>
          <p:spPr>
            <a:xfrm>
              <a:off x="1685395" y="3721569"/>
              <a:ext cx="321013" cy="175098"/>
            </a:xfrm>
            <a:prstGeom prst="homePlate">
              <a:avLst>
                <a:gd name="adj" fmla="val 29130"/>
              </a:avLst>
            </a:prstGeom>
            <a:solidFill>
              <a:srgbClr val="92D050"/>
            </a:solidFill>
            <a:ln w="25400" cap="flat" cmpd="sng" algn="ctr">
              <a:solidFill>
                <a:sysClr val="windowText" lastClr="000000"/>
              </a:solidFill>
              <a:prstDash val="solid"/>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black"/>
                  </a:solidFill>
                  <a:effectLst/>
                  <a:uLnTx/>
                  <a:uFillTx/>
                  <a:latin typeface="Calibri"/>
                  <a:ea typeface="+mn-ea"/>
                  <a:cs typeface="+mn-cs"/>
                </a:rPr>
                <a:t>IV</a:t>
              </a:r>
            </a:p>
          </p:txBody>
        </p:sp>
        <p:sp>
          <p:nvSpPr>
            <p:cNvPr id="22" name="Rectangle 21"/>
            <p:cNvSpPr/>
            <p:nvPr/>
          </p:nvSpPr>
          <p:spPr>
            <a:xfrm>
              <a:off x="734142" y="4804852"/>
              <a:ext cx="1371600" cy="175098"/>
            </a:xfrm>
            <a:prstGeom prst="rect">
              <a:avLst/>
            </a:prstGeom>
            <a:solidFill>
              <a:sysClr val="window" lastClr="FFFFFF">
                <a:lumMod val="85000"/>
              </a:sysClr>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23" name="Pentagon 22"/>
            <p:cNvSpPr/>
            <p:nvPr/>
          </p:nvSpPr>
          <p:spPr>
            <a:xfrm>
              <a:off x="841739" y="4804852"/>
              <a:ext cx="321013" cy="175098"/>
            </a:xfrm>
            <a:prstGeom prst="homePlate">
              <a:avLst>
                <a:gd name="adj" fmla="val 29130"/>
              </a:avLst>
            </a:prstGeom>
            <a:solidFill>
              <a:srgbClr val="92D050"/>
            </a:solidFill>
            <a:ln w="25400" cap="flat" cmpd="sng" algn="ctr">
              <a:solidFill>
                <a:sysClr val="windowText" lastClr="000000"/>
              </a:solidFill>
              <a:prstDash val="solid"/>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black"/>
                  </a:solidFill>
                  <a:effectLst/>
                  <a:uLnTx/>
                  <a:uFillTx/>
                  <a:latin typeface="Calibri"/>
                  <a:ea typeface="+mn-ea"/>
                  <a:cs typeface="+mn-cs"/>
                </a:rPr>
                <a:t>IV</a:t>
              </a:r>
            </a:p>
          </p:txBody>
        </p:sp>
        <p:sp>
          <p:nvSpPr>
            <p:cNvPr id="24" name="Pentagon 23"/>
            <p:cNvSpPr/>
            <p:nvPr/>
          </p:nvSpPr>
          <p:spPr>
            <a:xfrm>
              <a:off x="1264892" y="4804852"/>
              <a:ext cx="321013" cy="175098"/>
            </a:xfrm>
            <a:prstGeom prst="homePlate">
              <a:avLst>
                <a:gd name="adj" fmla="val 29130"/>
              </a:avLst>
            </a:prstGeom>
            <a:solidFill>
              <a:srgbClr val="FF0000"/>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black"/>
                  </a:solidFill>
                  <a:effectLst/>
                  <a:uLnTx/>
                  <a:uFillTx/>
                  <a:latin typeface="Calibri"/>
                  <a:ea typeface="+mn-ea"/>
                  <a:cs typeface="+mn-cs"/>
                </a:rPr>
                <a:t>II</a:t>
              </a:r>
            </a:p>
          </p:txBody>
        </p:sp>
        <p:sp>
          <p:nvSpPr>
            <p:cNvPr id="25" name="Pentagon 24"/>
            <p:cNvSpPr/>
            <p:nvPr/>
          </p:nvSpPr>
          <p:spPr>
            <a:xfrm>
              <a:off x="1688045" y="4804852"/>
              <a:ext cx="321013" cy="175098"/>
            </a:xfrm>
            <a:prstGeom prst="homePlate">
              <a:avLst>
                <a:gd name="adj" fmla="val 29130"/>
              </a:avLst>
            </a:prstGeom>
            <a:solidFill>
              <a:srgbClr val="FFFF00"/>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black"/>
                  </a:solidFill>
                  <a:effectLst/>
                  <a:uLnTx/>
                  <a:uFillTx/>
                  <a:latin typeface="Calibri"/>
                  <a:ea typeface="+mn-ea"/>
                  <a:cs typeface="+mn-cs"/>
                </a:rPr>
                <a:t>V</a:t>
              </a:r>
            </a:p>
          </p:txBody>
        </p:sp>
        <p:sp>
          <p:nvSpPr>
            <p:cNvPr id="26" name="Rectangle 25"/>
            <p:cNvSpPr/>
            <p:nvPr/>
          </p:nvSpPr>
          <p:spPr>
            <a:xfrm>
              <a:off x="731492" y="5711686"/>
              <a:ext cx="1371600" cy="175098"/>
            </a:xfrm>
            <a:prstGeom prst="rect">
              <a:avLst/>
            </a:prstGeom>
            <a:solidFill>
              <a:sysClr val="window" lastClr="FFFFFF">
                <a:lumMod val="85000"/>
              </a:sysClr>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27" name="Pentagon 26"/>
            <p:cNvSpPr/>
            <p:nvPr/>
          </p:nvSpPr>
          <p:spPr>
            <a:xfrm>
              <a:off x="839089" y="5711686"/>
              <a:ext cx="321013" cy="175098"/>
            </a:xfrm>
            <a:prstGeom prst="homePlate">
              <a:avLst>
                <a:gd name="adj" fmla="val 29130"/>
              </a:avLst>
            </a:prstGeom>
            <a:solidFill>
              <a:srgbClr val="8064A2"/>
            </a:solidFill>
            <a:ln w="25400" cap="flat" cmpd="sng" algn="ctr">
              <a:solidFill>
                <a:sysClr val="windowText" lastClr="000000"/>
              </a:solidFill>
              <a:prstDash val="solid"/>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black"/>
                  </a:solidFill>
                  <a:effectLst/>
                  <a:uLnTx/>
                  <a:uFillTx/>
                  <a:latin typeface="Calibri"/>
                  <a:ea typeface="+mn-ea"/>
                  <a:cs typeface="+mn-cs"/>
                </a:rPr>
                <a:t>III</a:t>
              </a:r>
            </a:p>
          </p:txBody>
        </p:sp>
        <p:sp>
          <p:nvSpPr>
            <p:cNvPr id="28" name="Pentagon 27"/>
            <p:cNvSpPr/>
            <p:nvPr/>
          </p:nvSpPr>
          <p:spPr>
            <a:xfrm>
              <a:off x="1262242" y="5711686"/>
              <a:ext cx="321013" cy="175098"/>
            </a:xfrm>
            <a:prstGeom prst="homePlate">
              <a:avLst>
                <a:gd name="adj" fmla="val 29130"/>
              </a:avLst>
            </a:prstGeom>
            <a:solidFill>
              <a:srgbClr val="FF0000"/>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black"/>
                  </a:solidFill>
                  <a:effectLst/>
                  <a:uLnTx/>
                  <a:uFillTx/>
                  <a:latin typeface="Calibri"/>
                  <a:ea typeface="+mn-ea"/>
                  <a:cs typeface="+mn-cs"/>
                </a:rPr>
                <a:t>II</a:t>
              </a:r>
            </a:p>
          </p:txBody>
        </p:sp>
        <p:sp>
          <p:nvSpPr>
            <p:cNvPr id="29" name="Pentagon 28"/>
            <p:cNvSpPr/>
            <p:nvPr/>
          </p:nvSpPr>
          <p:spPr>
            <a:xfrm>
              <a:off x="1685395" y="5711686"/>
              <a:ext cx="321013" cy="175098"/>
            </a:xfrm>
            <a:prstGeom prst="homePlate">
              <a:avLst>
                <a:gd name="adj" fmla="val 29130"/>
              </a:avLst>
            </a:prstGeom>
            <a:solidFill>
              <a:srgbClr val="FFFF00"/>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black"/>
                  </a:solidFill>
                  <a:effectLst/>
                  <a:uLnTx/>
                  <a:uFillTx/>
                  <a:latin typeface="Calibri"/>
                  <a:ea typeface="+mn-ea"/>
                  <a:cs typeface="+mn-cs"/>
                </a:rPr>
                <a:t>V</a:t>
              </a:r>
            </a:p>
          </p:txBody>
        </p:sp>
        <p:sp>
          <p:nvSpPr>
            <p:cNvPr id="94" name="TextBox 93"/>
            <p:cNvSpPr txBox="1"/>
            <p:nvPr/>
          </p:nvSpPr>
          <p:spPr>
            <a:xfrm>
              <a:off x="663436" y="3158375"/>
              <a:ext cx="1439656"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small" spc="0" normalizeH="0" baseline="0" noProof="0" dirty="0" smtClean="0">
                  <a:ln>
                    <a:noFill/>
                  </a:ln>
                  <a:solidFill>
                    <a:schemeClr val="accent2">
                      <a:lumMod val="75000"/>
                    </a:schemeClr>
                  </a:solidFill>
                  <a:effectLst/>
                  <a:uLnTx/>
                  <a:uFillTx/>
                </a:rPr>
                <a:t>Species</a:t>
              </a:r>
              <a:r>
                <a:rPr kumimoji="0" lang="en-US" sz="2000" b="0" i="0" u="none" strike="noStrike" kern="0" cap="none" spc="0" normalizeH="0" baseline="0" noProof="0" dirty="0" smtClean="0">
                  <a:ln>
                    <a:noFill/>
                  </a:ln>
                  <a:solidFill>
                    <a:schemeClr val="accent2">
                      <a:lumMod val="75000"/>
                    </a:schemeClr>
                  </a:solidFill>
                  <a:effectLst/>
                  <a:uLnTx/>
                  <a:uFillTx/>
                </a:rPr>
                <a:t> 1</a:t>
              </a:r>
            </a:p>
          </p:txBody>
        </p:sp>
        <p:sp>
          <p:nvSpPr>
            <p:cNvPr id="95" name="TextBox 94"/>
            <p:cNvSpPr txBox="1"/>
            <p:nvPr/>
          </p:nvSpPr>
          <p:spPr>
            <a:xfrm>
              <a:off x="655292" y="5151535"/>
              <a:ext cx="1439656"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small" spc="0" normalizeH="0" baseline="0" noProof="0" dirty="0" smtClean="0">
                  <a:ln>
                    <a:noFill/>
                  </a:ln>
                  <a:solidFill>
                    <a:schemeClr val="bg1">
                      <a:lumMod val="50000"/>
                    </a:schemeClr>
                  </a:solidFill>
                  <a:effectLst/>
                  <a:uLnTx/>
                  <a:uFillTx/>
                </a:rPr>
                <a:t>Species 2</a:t>
              </a:r>
            </a:p>
          </p:txBody>
        </p:sp>
        <p:cxnSp>
          <p:nvCxnSpPr>
            <p:cNvPr id="96" name="Straight Connector 95"/>
            <p:cNvCxnSpPr/>
            <p:nvPr/>
          </p:nvCxnSpPr>
          <p:spPr>
            <a:xfrm>
              <a:off x="350488" y="4367050"/>
              <a:ext cx="8671560" cy="0"/>
            </a:xfrm>
            <a:prstGeom prst="line">
              <a:avLst/>
            </a:prstGeom>
            <a:noFill/>
            <a:ln w="28575" cap="flat" cmpd="sng" algn="ctr">
              <a:solidFill>
                <a:sysClr val="window" lastClr="FFFFFF">
                  <a:lumMod val="50000"/>
                </a:sysClr>
              </a:solidFill>
              <a:prstDash val="lgDash"/>
            </a:ln>
            <a:effectLst/>
          </p:spPr>
        </p:cxnSp>
        <p:sp>
          <p:nvSpPr>
            <p:cNvPr id="97" name="Rectangle 96"/>
            <p:cNvSpPr/>
            <p:nvPr/>
          </p:nvSpPr>
          <p:spPr>
            <a:xfrm>
              <a:off x="609660" y="6260033"/>
              <a:ext cx="1713802" cy="369332"/>
            </a:xfrm>
            <a:prstGeom prst="rect">
              <a:avLst/>
            </a:prstGeom>
          </p:spPr>
          <p:txBody>
            <a:bodyPr wrap="none">
              <a:spAutoFit/>
            </a:bodyPr>
            <a:lstStyle/>
            <a:p>
              <a:pPr algn="ctr"/>
              <a:r>
                <a:rPr lang="en-US" dirty="0" smtClean="0">
                  <a:effectLst>
                    <a:glow rad="127000">
                      <a:schemeClr val="bg1"/>
                    </a:glow>
                  </a:effectLst>
                </a:rPr>
                <a:t>Isolate genomes</a:t>
              </a:r>
            </a:p>
          </p:txBody>
        </p:sp>
      </p:grpSp>
      <p:sp>
        <p:nvSpPr>
          <p:cNvPr id="98" name="Rectangle 97"/>
          <p:cNvSpPr/>
          <p:nvPr/>
        </p:nvSpPr>
        <p:spPr>
          <a:xfrm>
            <a:off x="2649943" y="6260033"/>
            <a:ext cx="1659108" cy="369332"/>
          </a:xfrm>
          <a:prstGeom prst="rect">
            <a:avLst/>
          </a:prstGeom>
        </p:spPr>
        <p:txBody>
          <a:bodyPr wrap="none">
            <a:spAutoFit/>
          </a:bodyPr>
          <a:lstStyle/>
          <a:p>
            <a:pPr algn="ctr"/>
            <a:r>
              <a:rPr lang="en-US" dirty="0" smtClean="0">
                <a:effectLst>
                  <a:glow rad="127000">
                    <a:schemeClr val="bg1"/>
                  </a:glow>
                </a:effectLst>
              </a:rPr>
              <a:t>“Bags of genes”</a:t>
            </a:r>
          </a:p>
        </p:txBody>
      </p:sp>
      <p:grpSp>
        <p:nvGrpSpPr>
          <p:cNvPr id="9" name="Group 8"/>
          <p:cNvGrpSpPr/>
          <p:nvPr/>
        </p:nvGrpSpPr>
        <p:grpSpPr>
          <a:xfrm>
            <a:off x="4160492" y="2967135"/>
            <a:ext cx="2129986" cy="3662230"/>
            <a:chOff x="4160492" y="2967135"/>
            <a:chExt cx="2129986" cy="3662230"/>
          </a:xfrm>
        </p:grpSpPr>
        <p:grpSp>
          <p:nvGrpSpPr>
            <p:cNvPr id="30" name="Group 29"/>
            <p:cNvGrpSpPr/>
            <p:nvPr/>
          </p:nvGrpSpPr>
          <p:grpSpPr>
            <a:xfrm>
              <a:off x="4693892" y="3017935"/>
              <a:ext cx="1295400" cy="914400"/>
              <a:chOff x="4572000" y="1295400"/>
              <a:chExt cx="1295400" cy="914400"/>
            </a:xfrm>
          </p:grpSpPr>
          <p:sp>
            <p:nvSpPr>
              <p:cNvPr id="31" name="Rounded Rectangle 30"/>
              <p:cNvSpPr/>
              <p:nvPr/>
            </p:nvSpPr>
            <p:spPr>
              <a:xfrm>
                <a:off x="4572000" y="1295400"/>
                <a:ext cx="1295400" cy="914400"/>
              </a:xfrm>
              <a:prstGeom prst="roundRect">
                <a:avLst/>
              </a:prstGeom>
              <a:solidFill>
                <a:srgbClr val="F79646">
                  <a:lumMod val="60000"/>
                  <a:lumOff val="40000"/>
                </a:srgbClr>
              </a:solidFill>
              <a:ln w="25400" cap="flat" cmpd="sng" algn="ctr">
                <a:solidFill>
                  <a:srgbClr val="F79646">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32" name="Pentagon 31"/>
              <p:cNvSpPr/>
              <p:nvPr/>
            </p:nvSpPr>
            <p:spPr>
              <a:xfrm>
                <a:off x="5334000" y="1485900"/>
                <a:ext cx="321013" cy="175098"/>
              </a:xfrm>
              <a:prstGeom prst="homePlate">
                <a:avLst>
                  <a:gd name="adj" fmla="val 29130"/>
                </a:avLst>
              </a:prstGeom>
              <a:solidFill>
                <a:srgbClr val="8064A2"/>
              </a:solidFill>
              <a:ln w="25400" cap="flat" cmpd="sng" algn="ctr">
                <a:solidFill>
                  <a:sysClr val="windowText" lastClr="000000"/>
                </a:solidFill>
                <a:prstDash val="solid"/>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black"/>
                    </a:solidFill>
                    <a:effectLst/>
                    <a:uLnTx/>
                    <a:uFillTx/>
                    <a:latin typeface="Calibri"/>
                    <a:ea typeface="+mn-ea"/>
                    <a:cs typeface="+mn-cs"/>
                  </a:rPr>
                  <a:t>III</a:t>
                </a:r>
              </a:p>
            </p:txBody>
          </p:sp>
          <p:sp>
            <p:nvSpPr>
              <p:cNvPr id="33" name="Pentagon 32"/>
              <p:cNvSpPr/>
              <p:nvPr/>
            </p:nvSpPr>
            <p:spPr>
              <a:xfrm>
                <a:off x="5257800" y="1828800"/>
                <a:ext cx="321013" cy="175098"/>
              </a:xfrm>
              <a:prstGeom prst="homePlate">
                <a:avLst>
                  <a:gd name="adj" fmla="val 29130"/>
                </a:avLst>
              </a:prstGeom>
              <a:solidFill>
                <a:srgbClr val="00B0F0"/>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0000"/>
                  </a:solidFill>
                  <a:effectLst/>
                  <a:uLnTx/>
                  <a:uFillTx/>
                  <a:latin typeface="Calibri"/>
                  <a:ea typeface="+mn-ea"/>
                  <a:cs typeface="+mn-cs"/>
                </a:endParaRPr>
              </a:p>
            </p:txBody>
          </p:sp>
          <p:sp>
            <p:nvSpPr>
              <p:cNvPr id="34" name="Pentagon 33"/>
              <p:cNvSpPr/>
              <p:nvPr/>
            </p:nvSpPr>
            <p:spPr>
              <a:xfrm>
                <a:off x="5334000" y="1905000"/>
                <a:ext cx="321013" cy="175098"/>
              </a:xfrm>
              <a:prstGeom prst="homePlate">
                <a:avLst>
                  <a:gd name="adj" fmla="val 29130"/>
                </a:avLst>
              </a:prstGeom>
              <a:solidFill>
                <a:srgbClr val="00B0F0"/>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black"/>
                    </a:solidFill>
                    <a:effectLst/>
                    <a:uLnTx/>
                    <a:uFillTx/>
                    <a:latin typeface="Calibri"/>
                    <a:ea typeface="+mn-ea"/>
                    <a:cs typeface="+mn-cs"/>
                  </a:rPr>
                  <a:t>I</a:t>
                </a:r>
              </a:p>
            </p:txBody>
          </p:sp>
          <p:sp>
            <p:nvSpPr>
              <p:cNvPr id="35" name="Pentagon 34"/>
              <p:cNvSpPr/>
              <p:nvPr/>
            </p:nvSpPr>
            <p:spPr>
              <a:xfrm>
                <a:off x="4800600" y="1447800"/>
                <a:ext cx="321013" cy="175098"/>
              </a:xfrm>
              <a:prstGeom prst="homePlate">
                <a:avLst>
                  <a:gd name="adj" fmla="val 29130"/>
                </a:avLst>
              </a:prstGeom>
              <a:solidFill>
                <a:srgbClr val="FF0000"/>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36" name="Pentagon 35"/>
              <p:cNvSpPr/>
              <p:nvPr/>
            </p:nvSpPr>
            <p:spPr>
              <a:xfrm>
                <a:off x="4876800" y="1524000"/>
                <a:ext cx="321013" cy="175098"/>
              </a:xfrm>
              <a:prstGeom prst="homePlate">
                <a:avLst>
                  <a:gd name="adj" fmla="val 29130"/>
                </a:avLst>
              </a:prstGeom>
              <a:solidFill>
                <a:srgbClr val="FF0000"/>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black"/>
                    </a:solidFill>
                    <a:effectLst/>
                    <a:uLnTx/>
                    <a:uFillTx/>
                    <a:latin typeface="Calibri"/>
                    <a:ea typeface="+mn-ea"/>
                    <a:cs typeface="+mn-cs"/>
                  </a:rPr>
                  <a:t>II</a:t>
                </a:r>
              </a:p>
            </p:txBody>
          </p:sp>
          <p:sp>
            <p:nvSpPr>
              <p:cNvPr id="37" name="Pentagon 36"/>
              <p:cNvSpPr/>
              <p:nvPr/>
            </p:nvSpPr>
            <p:spPr>
              <a:xfrm>
                <a:off x="4800600" y="1866900"/>
                <a:ext cx="321013" cy="175098"/>
              </a:xfrm>
              <a:prstGeom prst="homePlate">
                <a:avLst>
                  <a:gd name="adj" fmla="val 29130"/>
                </a:avLst>
              </a:prstGeom>
              <a:solidFill>
                <a:srgbClr val="92D050"/>
              </a:solidFill>
              <a:ln w="25400" cap="flat" cmpd="sng" algn="ctr">
                <a:solidFill>
                  <a:sysClr val="windowText" lastClr="000000"/>
                </a:solidFill>
                <a:prstDash val="solid"/>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black"/>
                    </a:solidFill>
                    <a:effectLst/>
                    <a:uLnTx/>
                    <a:uFillTx/>
                    <a:latin typeface="Calibri"/>
                    <a:ea typeface="+mn-ea"/>
                    <a:cs typeface="+mn-cs"/>
                  </a:rPr>
                  <a:t>IV</a:t>
                </a:r>
              </a:p>
            </p:txBody>
          </p:sp>
        </p:grpSp>
        <p:grpSp>
          <p:nvGrpSpPr>
            <p:cNvPr id="38" name="Group 37"/>
            <p:cNvGrpSpPr/>
            <p:nvPr/>
          </p:nvGrpSpPr>
          <p:grpSpPr>
            <a:xfrm>
              <a:off x="4693892" y="4770535"/>
              <a:ext cx="1295400" cy="914400"/>
              <a:chOff x="4572000" y="3048000"/>
              <a:chExt cx="1295400" cy="914400"/>
            </a:xfrm>
          </p:grpSpPr>
          <p:sp>
            <p:nvSpPr>
              <p:cNvPr id="39" name="Rounded Rectangle 38"/>
              <p:cNvSpPr/>
              <p:nvPr/>
            </p:nvSpPr>
            <p:spPr>
              <a:xfrm>
                <a:off x="4572000" y="3048000"/>
                <a:ext cx="1295400" cy="914400"/>
              </a:xfrm>
              <a:prstGeom prst="roundRect">
                <a:avLst/>
              </a:prstGeom>
              <a:solidFill>
                <a:sysClr val="window" lastClr="FFFFFF">
                  <a:lumMod val="85000"/>
                </a:sysClr>
              </a:solidFill>
              <a:ln w="25400" cap="flat" cmpd="sng" algn="ctr">
                <a:solidFill>
                  <a:sysClr val="window" lastClr="FFFFFF">
                    <a:lumMod val="6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40" name="Pentagon 39"/>
              <p:cNvSpPr/>
              <p:nvPr/>
            </p:nvSpPr>
            <p:spPr>
              <a:xfrm>
                <a:off x="5334000" y="3238500"/>
                <a:ext cx="321013" cy="175098"/>
              </a:xfrm>
              <a:prstGeom prst="homePlate">
                <a:avLst>
                  <a:gd name="adj" fmla="val 29130"/>
                </a:avLst>
              </a:prstGeom>
              <a:solidFill>
                <a:srgbClr val="8064A2"/>
              </a:solidFill>
              <a:ln w="25400" cap="flat" cmpd="sng" algn="ctr">
                <a:solidFill>
                  <a:sysClr val="windowText" lastClr="000000"/>
                </a:solidFill>
                <a:prstDash val="solid"/>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black"/>
                    </a:solidFill>
                    <a:effectLst/>
                    <a:uLnTx/>
                    <a:uFillTx/>
                    <a:latin typeface="Calibri"/>
                    <a:ea typeface="+mn-ea"/>
                    <a:cs typeface="+mn-cs"/>
                  </a:rPr>
                  <a:t>III</a:t>
                </a:r>
              </a:p>
            </p:txBody>
          </p:sp>
          <p:sp>
            <p:nvSpPr>
              <p:cNvPr id="41" name="Pentagon 40"/>
              <p:cNvSpPr/>
              <p:nvPr/>
            </p:nvSpPr>
            <p:spPr>
              <a:xfrm>
                <a:off x="5257800" y="3581400"/>
                <a:ext cx="321013" cy="175098"/>
              </a:xfrm>
              <a:prstGeom prst="homePlate">
                <a:avLst>
                  <a:gd name="adj" fmla="val 29130"/>
                </a:avLst>
              </a:prstGeom>
              <a:solidFill>
                <a:srgbClr val="FFFF00"/>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42" name="Pentagon 41"/>
              <p:cNvSpPr/>
              <p:nvPr/>
            </p:nvSpPr>
            <p:spPr>
              <a:xfrm>
                <a:off x="5334000" y="3657600"/>
                <a:ext cx="321013" cy="175098"/>
              </a:xfrm>
              <a:prstGeom prst="homePlate">
                <a:avLst>
                  <a:gd name="adj" fmla="val 29130"/>
                </a:avLst>
              </a:prstGeom>
              <a:solidFill>
                <a:srgbClr val="FFFF00"/>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black"/>
                    </a:solidFill>
                    <a:effectLst/>
                    <a:uLnTx/>
                    <a:uFillTx/>
                    <a:latin typeface="Calibri"/>
                    <a:ea typeface="+mn-ea"/>
                    <a:cs typeface="+mn-cs"/>
                  </a:rPr>
                  <a:t>V</a:t>
                </a:r>
              </a:p>
            </p:txBody>
          </p:sp>
          <p:sp>
            <p:nvSpPr>
              <p:cNvPr id="43" name="Pentagon 42"/>
              <p:cNvSpPr/>
              <p:nvPr/>
            </p:nvSpPr>
            <p:spPr>
              <a:xfrm>
                <a:off x="4800600" y="3200400"/>
                <a:ext cx="321013" cy="175098"/>
              </a:xfrm>
              <a:prstGeom prst="homePlate">
                <a:avLst>
                  <a:gd name="adj" fmla="val 29130"/>
                </a:avLst>
              </a:prstGeom>
              <a:solidFill>
                <a:srgbClr val="FF0000"/>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44" name="Pentagon 43"/>
              <p:cNvSpPr/>
              <p:nvPr/>
            </p:nvSpPr>
            <p:spPr>
              <a:xfrm>
                <a:off x="4876800" y="3276600"/>
                <a:ext cx="321013" cy="175098"/>
              </a:xfrm>
              <a:prstGeom prst="homePlate">
                <a:avLst>
                  <a:gd name="adj" fmla="val 29130"/>
                </a:avLst>
              </a:prstGeom>
              <a:solidFill>
                <a:srgbClr val="FF0000"/>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black"/>
                    </a:solidFill>
                    <a:effectLst/>
                    <a:uLnTx/>
                    <a:uFillTx/>
                    <a:latin typeface="Calibri"/>
                    <a:ea typeface="+mn-ea"/>
                    <a:cs typeface="+mn-cs"/>
                  </a:rPr>
                  <a:t>II</a:t>
                </a:r>
              </a:p>
            </p:txBody>
          </p:sp>
          <p:sp>
            <p:nvSpPr>
              <p:cNvPr id="45" name="Pentagon 44"/>
              <p:cNvSpPr/>
              <p:nvPr/>
            </p:nvSpPr>
            <p:spPr>
              <a:xfrm>
                <a:off x="4800600" y="3619500"/>
                <a:ext cx="321013" cy="175098"/>
              </a:xfrm>
              <a:prstGeom prst="homePlate">
                <a:avLst>
                  <a:gd name="adj" fmla="val 29130"/>
                </a:avLst>
              </a:prstGeom>
              <a:solidFill>
                <a:srgbClr val="92D050"/>
              </a:solidFill>
              <a:ln w="25400" cap="flat" cmpd="sng" algn="ctr">
                <a:solidFill>
                  <a:sysClr val="windowText" lastClr="000000"/>
                </a:solidFill>
                <a:prstDash val="solid"/>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black"/>
                    </a:solidFill>
                    <a:effectLst/>
                    <a:uLnTx/>
                    <a:uFillTx/>
                    <a:latin typeface="Calibri"/>
                    <a:ea typeface="+mn-ea"/>
                    <a:cs typeface="+mn-cs"/>
                  </a:rPr>
                  <a:t>IV</a:t>
                </a:r>
              </a:p>
            </p:txBody>
          </p:sp>
        </p:grpSp>
        <p:sp>
          <p:nvSpPr>
            <p:cNvPr id="88" name="Isosceles Triangle 87"/>
            <p:cNvSpPr/>
            <p:nvPr/>
          </p:nvSpPr>
          <p:spPr>
            <a:xfrm rot="5400000">
              <a:off x="3893792" y="3233835"/>
              <a:ext cx="838200" cy="304800"/>
            </a:xfrm>
            <a:prstGeom prst="triangle">
              <a:avLst/>
            </a:prstGeom>
            <a:solidFill>
              <a:sysClr val="windowText" lastClr="000000">
                <a:lumMod val="65000"/>
                <a:lumOff val="35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89" name="Isosceles Triangle 88"/>
            <p:cNvSpPr/>
            <p:nvPr/>
          </p:nvSpPr>
          <p:spPr>
            <a:xfrm rot="5400000">
              <a:off x="3893792" y="5113435"/>
              <a:ext cx="838200" cy="304800"/>
            </a:xfrm>
            <a:prstGeom prst="triangle">
              <a:avLst/>
            </a:prstGeom>
            <a:solidFill>
              <a:sysClr val="windowText" lastClr="000000">
                <a:lumMod val="65000"/>
                <a:lumOff val="35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99" name="Rectangle 98"/>
            <p:cNvSpPr/>
            <p:nvPr/>
          </p:nvSpPr>
          <p:spPr>
            <a:xfrm>
              <a:off x="4398614" y="5706035"/>
              <a:ext cx="1891864" cy="923330"/>
            </a:xfrm>
            <a:prstGeom prst="rect">
              <a:avLst/>
            </a:prstGeom>
          </p:spPr>
          <p:txBody>
            <a:bodyPr wrap="none">
              <a:spAutoFit/>
            </a:bodyPr>
            <a:lstStyle/>
            <a:p>
              <a:pPr algn="ctr"/>
              <a:r>
                <a:rPr lang="en-US" dirty="0" smtClean="0">
                  <a:effectLst>
                    <a:glow rad="127000">
                      <a:schemeClr val="bg1"/>
                    </a:glow>
                  </a:effectLst>
                </a:rPr>
                <a:t>Clustered</a:t>
              </a:r>
            </a:p>
            <a:p>
              <a:pPr algn="ctr"/>
              <a:r>
                <a:rPr lang="en-US" dirty="0" err="1" smtClean="0">
                  <a:effectLst>
                    <a:glow rad="127000">
                      <a:schemeClr val="bg1"/>
                    </a:glow>
                  </a:effectLst>
                </a:rPr>
                <a:t>pangenomes</a:t>
              </a:r>
              <a:endParaRPr lang="en-US" dirty="0">
                <a:effectLst>
                  <a:glow rad="127000">
                    <a:schemeClr val="bg1"/>
                  </a:glow>
                </a:effectLst>
              </a:endParaRPr>
            </a:p>
            <a:p>
              <a:pPr algn="ctr"/>
              <a:r>
                <a:rPr lang="en-US" dirty="0" smtClean="0">
                  <a:effectLst>
                    <a:glow rad="127000">
                      <a:schemeClr val="bg1"/>
                    </a:glow>
                  </a:effectLst>
                </a:rPr>
                <a:t>with gene families</a:t>
              </a:r>
            </a:p>
          </p:txBody>
        </p:sp>
      </p:grpSp>
      <p:grpSp>
        <p:nvGrpSpPr>
          <p:cNvPr id="10" name="Group 9"/>
          <p:cNvGrpSpPr/>
          <p:nvPr/>
        </p:nvGrpSpPr>
        <p:grpSpPr>
          <a:xfrm>
            <a:off x="6179792" y="3017935"/>
            <a:ext cx="1124043" cy="3611430"/>
            <a:chOff x="6179792" y="3017935"/>
            <a:chExt cx="1124043" cy="3611430"/>
          </a:xfrm>
        </p:grpSpPr>
        <p:grpSp>
          <p:nvGrpSpPr>
            <p:cNvPr id="46" name="Group 45"/>
            <p:cNvGrpSpPr/>
            <p:nvPr/>
          </p:nvGrpSpPr>
          <p:grpSpPr>
            <a:xfrm>
              <a:off x="6590785" y="3017935"/>
              <a:ext cx="685800" cy="914400"/>
              <a:chOff x="6468893" y="1295400"/>
              <a:chExt cx="685800" cy="914400"/>
            </a:xfrm>
          </p:grpSpPr>
          <p:sp>
            <p:nvSpPr>
              <p:cNvPr id="47" name="Rounded Rectangle 46"/>
              <p:cNvSpPr/>
              <p:nvPr/>
            </p:nvSpPr>
            <p:spPr>
              <a:xfrm>
                <a:off x="6468893" y="1295400"/>
                <a:ext cx="685800" cy="914400"/>
              </a:xfrm>
              <a:prstGeom prst="roundRect">
                <a:avLst/>
              </a:prstGeom>
              <a:solidFill>
                <a:srgbClr val="F79646">
                  <a:lumMod val="60000"/>
                  <a:lumOff val="40000"/>
                </a:srgbClr>
              </a:solidFill>
              <a:ln w="25400" cap="flat" cmpd="sng" algn="ctr">
                <a:solidFill>
                  <a:srgbClr val="F79646">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48" name="Pentagon 47"/>
              <p:cNvSpPr/>
              <p:nvPr/>
            </p:nvSpPr>
            <p:spPr>
              <a:xfrm>
                <a:off x="6613187" y="1828800"/>
                <a:ext cx="321013" cy="175098"/>
              </a:xfrm>
              <a:prstGeom prst="homePlate">
                <a:avLst>
                  <a:gd name="adj" fmla="val 29130"/>
                </a:avLst>
              </a:prstGeom>
              <a:solidFill>
                <a:srgbClr val="00B0F0"/>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0000"/>
                  </a:solidFill>
                  <a:effectLst/>
                  <a:uLnTx/>
                  <a:uFillTx/>
                  <a:latin typeface="Calibri"/>
                  <a:ea typeface="+mn-ea"/>
                  <a:cs typeface="+mn-cs"/>
                </a:endParaRPr>
              </a:p>
            </p:txBody>
          </p:sp>
          <p:sp>
            <p:nvSpPr>
              <p:cNvPr id="49" name="Pentagon 48"/>
              <p:cNvSpPr/>
              <p:nvPr/>
            </p:nvSpPr>
            <p:spPr>
              <a:xfrm>
                <a:off x="6689387" y="1905000"/>
                <a:ext cx="321013" cy="175098"/>
              </a:xfrm>
              <a:prstGeom prst="homePlate">
                <a:avLst>
                  <a:gd name="adj" fmla="val 29130"/>
                </a:avLst>
              </a:prstGeom>
              <a:solidFill>
                <a:srgbClr val="00B0F0"/>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black"/>
                    </a:solidFill>
                    <a:effectLst/>
                    <a:uLnTx/>
                    <a:uFillTx/>
                    <a:latin typeface="Calibri"/>
                    <a:ea typeface="+mn-ea"/>
                    <a:cs typeface="+mn-cs"/>
                  </a:rPr>
                  <a:t>I</a:t>
                </a:r>
              </a:p>
            </p:txBody>
          </p:sp>
          <p:sp>
            <p:nvSpPr>
              <p:cNvPr id="50" name="Pentagon 49"/>
              <p:cNvSpPr/>
              <p:nvPr/>
            </p:nvSpPr>
            <p:spPr>
              <a:xfrm>
                <a:off x="6613187" y="1447800"/>
                <a:ext cx="321013" cy="175098"/>
              </a:xfrm>
              <a:prstGeom prst="homePlate">
                <a:avLst>
                  <a:gd name="adj" fmla="val 29130"/>
                </a:avLst>
              </a:prstGeom>
              <a:solidFill>
                <a:srgbClr val="FF0000"/>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51" name="Pentagon 50"/>
              <p:cNvSpPr/>
              <p:nvPr/>
            </p:nvSpPr>
            <p:spPr>
              <a:xfrm>
                <a:off x="6689387" y="1524000"/>
                <a:ext cx="321013" cy="175098"/>
              </a:xfrm>
              <a:prstGeom prst="homePlate">
                <a:avLst>
                  <a:gd name="adj" fmla="val 29130"/>
                </a:avLst>
              </a:prstGeom>
              <a:solidFill>
                <a:srgbClr val="FF0000"/>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black"/>
                    </a:solidFill>
                    <a:effectLst/>
                    <a:uLnTx/>
                    <a:uFillTx/>
                    <a:latin typeface="Calibri"/>
                    <a:ea typeface="+mn-ea"/>
                    <a:cs typeface="+mn-cs"/>
                  </a:rPr>
                  <a:t>II</a:t>
                </a:r>
              </a:p>
            </p:txBody>
          </p:sp>
        </p:grpSp>
        <p:grpSp>
          <p:nvGrpSpPr>
            <p:cNvPr id="52" name="Group 51"/>
            <p:cNvGrpSpPr/>
            <p:nvPr/>
          </p:nvGrpSpPr>
          <p:grpSpPr>
            <a:xfrm>
              <a:off x="6598892" y="4770535"/>
              <a:ext cx="685800" cy="914400"/>
              <a:chOff x="6477000" y="3048000"/>
              <a:chExt cx="685800" cy="914400"/>
            </a:xfrm>
          </p:grpSpPr>
          <p:sp>
            <p:nvSpPr>
              <p:cNvPr id="53" name="Rounded Rectangle 52"/>
              <p:cNvSpPr/>
              <p:nvPr/>
            </p:nvSpPr>
            <p:spPr>
              <a:xfrm>
                <a:off x="6477000" y="3048000"/>
                <a:ext cx="685800" cy="914400"/>
              </a:xfrm>
              <a:prstGeom prst="roundRect">
                <a:avLst/>
              </a:prstGeom>
              <a:solidFill>
                <a:sysClr val="window" lastClr="FFFFFF">
                  <a:lumMod val="85000"/>
                </a:sysClr>
              </a:solidFill>
              <a:ln w="25400" cap="flat" cmpd="sng" algn="ctr">
                <a:solidFill>
                  <a:sysClr val="window" lastClr="FFFFFF">
                    <a:lumMod val="6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54" name="Pentagon 53"/>
              <p:cNvSpPr/>
              <p:nvPr/>
            </p:nvSpPr>
            <p:spPr>
              <a:xfrm>
                <a:off x="6621294" y="3558702"/>
                <a:ext cx="321013" cy="175098"/>
              </a:xfrm>
              <a:prstGeom prst="homePlate">
                <a:avLst>
                  <a:gd name="adj" fmla="val 29130"/>
                </a:avLst>
              </a:prstGeom>
              <a:solidFill>
                <a:srgbClr val="FFFF00"/>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0000"/>
                  </a:solidFill>
                  <a:effectLst/>
                  <a:uLnTx/>
                  <a:uFillTx/>
                  <a:latin typeface="Calibri"/>
                  <a:ea typeface="+mn-ea"/>
                  <a:cs typeface="+mn-cs"/>
                </a:endParaRPr>
              </a:p>
            </p:txBody>
          </p:sp>
          <p:sp>
            <p:nvSpPr>
              <p:cNvPr id="55" name="Pentagon 54"/>
              <p:cNvSpPr/>
              <p:nvPr/>
            </p:nvSpPr>
            <p:spPr>
              <a:xfrm>
                <a:off x="6697494" y="3634902"/>
                <a:ext cx="321013" cy="175098"/>
              </a:xfrm>
              <a:prstGeom prst="homePlate">
                <a:avLst>
                  <a:gd name="adj" fmla="val 29130"/>
                </a:avLst>
              </a:prstGeom>
              <a:solidFill>
                <a:srgbClr val="FFFF00"/>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black"/>
                    </a:solidFill>
                    <a:effectLst/>
                    <a:uLnTx/>
                    <a:uFillTx/>
                    <a:latin typeface="Calibri"/>
                    <a:ea typeface="+mn-ea"/>
                    <a:cs typeface="+mn-cs"/>
                  </a:rPr>
                  <a:t>V</a:t>
                </a:r>
              </a:p>
            </p:txBody>
          </p:sp>
          <p:sp>
            <p:nvSpPr>
              <p:cNvPr id="56" name="Pentagon 55"/>
              <p:cNvSpPr/>
              <p:nvPr/>
            </p:nvSpPr>
            <p:spPr>
              <a:xfrm>
                <a:off x="6621294" y="3177702"/>
                <a:ext cx="321013" cy="175098"/>
              </a:xfrm>
              <a:prstGeom prst="homePlate">
                <a:avLst>
                  <a:gd name="adj" fmla="val 29130"/>
                </a:avLst>
              </a:prstGeom>
              <a:solidFill>
                <a:srgbClr val="FF0000"/>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57" name="Pentagon 56"/>
              <p:cNvSpPr/>
              <p:nvPr/>
            </p:nvSpPr>
            <p:spPr>
              <a:xfrm>
                <a:off x="6697494" y="3253902"/>
                <a:ext cx="321013" cy="175098"/>
              </a:xfrm>
              <a:prstGeom prst="homePlate">
                <a:avLst>
                  <a:gd name="adj" fmla="val 29130"/>
                </a:avLst>
              </a:prstGeom>
              <a:solidFill>
                <a:srgbClr val="FF0000"/>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black"/>
                    </a:solidFill>
                    <a:effectLst/>
                    <a:uLnTx/>
                    <a:uFillTx/>
                    <a:latin typeface="Calibri"/>
                    <a:ea typeface="+mn-ea"/>
                    <a:cs typeface="+mn-cs"/>
                  </a:rPr>
                  <a:t>II</a:t>
                </a:r>
              </a:p>
            </p:txBody>
          </p:sp>
        </p:grpSp>
        <p:sp>
          <p:nvSpPr>
            <p:cNvPr id="90" name="Isosceles Triangle 89"/>
            <p:cNvSpPr/>
            <p:nvPr/>
          </p:nvSpPr>
          <p:spPr>
            <a:xfrm rot="5400000">
              <a:off x="6141692" y="3284635"/>
              <a:ext cx="381000" cy="304800"/>
            </a:xfrm>
            <a:prstGeom prst="triangle">
              <a:avLst/>
            </a:prstGeom>
            <a:solidFill>
              <a:sysClr val="windowText" lastClr="000000">
                <a:lumMod val="65000"/>
                <a:lumOff val="35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92" name="Isosceles Triangle 91"/>
            <p:cNvSpPr/>
            <p:nvPr/>
          </p:nvSpPr>
          <p:spPr>
            <a:xfrm rot="5400000">
              <a:off x="6141692" y="5113435"/>
              <a:ext cx="381000" cy="304800"/>
            </a:xfrm>
            <a:prstGeom prst="triangle">
              <a:avLst/>
            </a:prstGeom>
            <a:solidFill>
              <a:sysClr val="windowText" lastClr="000000">
                <a:lumMod val="65000"/>
                <a:lumOff val="35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100" name="Rectangle 99"/>
            <p:cNvSpPr/>
            <p:nvPr/>
          </p:nvSpPr>
          <p:spPr>
            <a:xfrm>
              <a:off x="6569660" y="5983034"/>
              <a:ext cx="734175" cy="646331"/>
            </a:xfrm>
            <a:prstGeom prst="rect">
              <a:avLst/>
            </a:prstGeom>
          </p:spPr>
          <p:txBody>
            <a:bodyPr wrap="none">
              <a:spAutoFit/>
            </a:bodyPr>
            <a:lstStyle/>
            <a:p>
              <a:pPr algn="ctr"/>
              <a:r>
                <a:rPr lang="en-US" dirty="0" smtClean="0">
                  <a:effectLst>
                    <a:glow rad="127000">
                      <a:schemeClr val="bg1"/>
                    </a:glow>
                  </a:effectLst>
                </a:rPr>
                <a:t>Core</a:t>
              </a:r>
            </a:p>
            <a:p>
              <a:pPr algn="ctr"/>
              <a:r>
                <a:rPr lang="en-US" dirty="0" smtClean="0">
                  <a:effectLst>
                    <a:glow rad="127000">
                      <a:schemeClr val="bg1"/>
                    </a:glow>
                  </a:effectLst>
                </a:rPr>
                <a:t>genes</a:t>
              </a:r>
            </a:p>
          </p:txBody>
        </p:sp>
      </p:grpSp>
      <p:grpSp>
        <p:nvGrpSpPr>
          <p:cNvPr id="11" name="Group 10"/>
          <p:cNvGrpSpPr/>
          <p:nvPr/>
        </p:nvGrpSpPr>
        <p:grpSpPr>
          <a:xfrm>
            <a:off x="7476847" y="3017935"/>
            <a:ext cx="1310166" cy="3611430"/>
            <a:chOff x="7476847" y="3017935"/>
            <a:chExt cx="1310166" cy="3611430"/>
          </a:xfrm>
        </p:grpSpPr>
        <p:grpSp>
          <p:nvGrpSpPr>
            <p:cNvPr id="58" name="Group 57"/>
            <p:cNvGrpSpPr/>
            <p:nvPr/>
          </p:nvGrpSpPr>
          <p:grpSpPr>
            <a:xfrm>
              <a:off x="7970492" y="3017935"/>
              <a:ext cx="685800" cy="914400"/>
              <a:chOff x="7848600" y="1295400"/>
              <a:chExt cx="685800" cy="914400"/>
            </a:xfrm>
          </p:grpSpPr>
          <p:sp>
            <p:nvSpPr>
              <p:cNvPr id="59" name="Rounded Rectangle 58"/>
              <p:cNvSpPr/>
              <p:nvPr/>
            </p:nvSpPr>
            <p:spPr>
              <a:xfrm>
                <a:off x="7848600" y="1295400"/>
                <a:ext cx="685800" cy="914400"/>
              </a:xfrm>
              <a:prstGeom prst="roundRect">
                <a:avLst/>
              </a:prstGeom>
              <a:solidFill>
                <a:srgbClr val="F79646">
                  <a:lumMod val="60000"/>
                  <a:lumOff val="40000"/>
                </a:srgbClr>
              </a:solidFill>
              <a:ln w="25400" cap="flat" cmpd="sng" algn="ctr">
                <a:solidFill>
                  <a:srgbClr val="F79646">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60" name="Pentagon 59"/>
              <p:cNvSpPr/>
              <p:nvPr/>
            </p:nvSpPr>
            <p:spPr>
              <a:xfrm>
                <a:off x="8006674" y="1624053"/>
                <a:ext cx="321013" cy="175098"/>
              </a:xfrm>
              <a:prstGeom prst="homePlate">
                <a:avLst>
                  <a:gd name="adj" fmla="val 29130"/>
                </a:avLst>
              </a:prstGeom>
              <a:solidFill>
                <a:srgbClr val="00B0F0"/>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0000"/>
                  </a:solidFill>
                  <a:effectLst/>
                  <a:uLnTx/>
                  <a:uFillTx/>
                  <a:latin typeface="Calibri"/>
                  <a:ea typeface="+mn-ea"/>
                  <a:cs typeface="+mn-cs"/>
                </a:endParaRPr>
              </a:p>
            </p:txBody>
          </p:sp>
          <p:sp>
            <p:nvSpPr>
              <p:cNvPr id="61" name="Pentagon 60"/>
              <p:cNvSpPr/>
              <p:nvPr/>
            </p:nvSpPr>
            <p:spPr>
              <a:xfrm>
                <a:off x="8082874" y="1700253"/>
                <a:ext cx="321013" cy="175098"/>
              </a:xfrm>
              <a:prstGeom prst="homePlate">
                <a:avLst>
                  <a:gd name="adj" fmla="val 29130"/>
                </a:avLst>
              </a:prstGeom>
              <a:solidFill>
                <a:srgbClr val="00B0F0"/>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black"/>
                    </a:solidFill>
                    <a:effectLst/>
                    <a:uLnTx/>
                    <a:uFillTx/>
                    <a:latin typeface="Calibri"/>
                    <a:ea typeface="+mn-ea"/>
                    <a:cs typeface="+mn-cs"/>
                  </a:rPr>
                  <a:t>I</a:t>
                </a:r>
              </a:p>
            </p:txBody>
          </p:sp>
        </p:grpSp>
        <p:grpSp>
          <p:nvGrpSpPr>
            <p:cNvPr id="62" name="Group 61"/>
            <p:cNvGrpSpPr/>
            <p:nvPr/>
          </p:nvGrpSpPr>
          <p:grpSpPr>
            <a:xfrm>
              <a:off x="7970492" y="4770535"/>
              <a:ext cx="685800" cy="914400"/>
              <a:chOff x="7848600" y="3048000"/>
              <a:chExt cx="685800" cy="914400"/>
            </a:xfrm>
          </p:grpSpPr>
          <p:sp>
            <p:nvSpPr>
              <p:cNvPr id="63" name="Rounded Rectangle 62"/>
              <p:cNvSpPr/>
              <p:nvPr/>
            </p:nvSpPr>
            <p:spPr>
              <a:xfrm>
                <a:off x="7848600" y="3048000"/>
                <a:ext cx="685800" cy="914400"/>
              </a:xfrm>
              <a:prstGeom prst="roundRect">
                <a:avLst/>
              </a:prstGeom>
              <a:solidFill>
                <a:sysClr val="window" lastClr="FFFFFF">
                  <a:lumMod val="85000"/>
                </a:sysClr>
              </a:solidFill>
              <a:ln w="25400" cap="flat" cmpd="sng" algn="ctr">
                <a:solidFill>
                  <a:sysClr val="window" lastClr="FFFFFF">
                    <a:lumMod val="6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64" name="Pentagon 63"/>
              <p:cNvSpPr/>
              <p:nvPr/>
            </p:nvSpPr>
            <p:spPr>
              <a:xfrm>
                <a:off x="8022887" y="3353955"/>
                <a:ext cx="321013" cy="175098"/>
              </a:xfrm>
              <a:prstGeom prst="homePlate">
                <a:avLst>
                  <a:gd name="adj" fmla="val 29130"/>
                </a:avLst>
              </a:prstGeom>
              <a:solidFill>
                <a:srgbClr val="FFFF00"/>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0000"/>
                  </a:solidFill>
                  <a:effectLst/>
                  <a:uLnTx/>
                  <a:uFillTx/>
                  <a:latin typeface="Calibri"/>
                  <a:ea typeface="+mn-ea"/>
                  <a:cs typeface="+mn-cs"/>
                </a:endParaRPr>
              </a:p>
            </p:txBody>
          </p:sp>
          <p:sp>
            <p:nvSpPr>
              <p:cNvPr id="65" name="Pentagon 64"/>
              <p:cNvSpPr/>
              <p:nvPr/>
            </p:nvSpPr>
            <p:spPr>
              <a:xfrm>
                <a:off x="8099087" y="3430155"/>
                <a:ext cx="321013" cy="175098"/>
              </a:xfrm>
              <a:prstGeom prst="homePlate">
                <a:avLst>
                  <a:gd name="adj" fmla="val 29130"/>
                </a:avLst>
              </a:prstGeom>
              <a:solidFill>
                <a:srgbClr val="FFFF00"/>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black"/>
                    </a:solidFill>
                    <a:effectLst/>
                    <a:uLnTx/>
                    <a:uFillTx/>
                    <a:latin typeface="Calibri"/>
                    <a:ea typeface="+mn-ea"/>
                    <a:cs typeface="+mn-cs"/>
                  </a:rPr>
                  <a:t>V</a:t>
                </a:r>
              </a:p>
            </p:txBody>
          </p:sp>
        </p:grpSp>
        <p:sp>
          <p:nvSpPr>
            <p:cNvPr id="91" name="Isosceles Triangle 90"/>
            <p:cNvSpPr/>
            <p:nvPr/>
          </p:nvSpPr>
          <p:spPr>
            <a:xfrm rot="5400000">
              <a:off x="7438747" y="3284635"/>
              <a:ext cx="381000" cy="304800"/>
            </a:xfrm>
            <a:prstGeom prst="triangle">
              <a:avLst/>
            </a:prstGeom>
            <a:solidFill>
              <a:sysClr val="windowText" lastClr="000000">
                <a:lumMod val="65000"/>
                <a:lumOff val="35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93" name="Isosceles Triangle 92"/>
            <p:cNvSpPr/>
            <p:nvPr/>
          </p:nvSpPr>
          <p:spPr>
            <a:xfrm rot="5400000">
              <a:off x="7438747" y="5113435"/>
              <a:ext cx="381000" cy="304800"/>
            </a:xfrm>
            <a:prstGeom prst="triangle">
              <a:avLst/>
            </a:prstGeom>
            <a:solidFill>
              <a:sysClr val="windowText" lastClr="000000">
                <a:lumMod val="65000"/>
                <a:lumOff val="35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101" name="Rectangle 100"/>
            <p:cNvSpPr/>
            <p:nvPr/>
          </p:nvSpPr>
          <p:spPr>
            <a:xfrm>
              <a:off x="7922096" y="5983034"/>
              <a:ext cx="864917" cy="646331"/>
            </a:xfrm>
            <a:prstGeom prst="rect">
              <a:avLst/>
            </a:prstGeom>
          </p:spPr>
          <p:txBody>
            <a:bodyPr wrap="none">
              <a:spAutoFit/>
            </a:bodyPr>
            <a:lstStyle/>
            <a:p>
              <a:pPr algn="ctr"/>
              <a:r>
                <a:rPr lang="en-US" dirty="0" smtClean="0">
                  <a:effectLst>
                    <a:glow rad="127000">
                      <a:schemeClr val="bg1"/>
                    </a:glow>
                  </a:effectLst>
                </a:rPr>
                <a:t>Marker</a:t>
              </a:r>
            </a:p>
            <a:p>
              <a:pPr algn="ctr"/>
              <a:r>
                <a:rPr lang="en-US" dirty="0" smtClean="0">
                  <a:effectLst>
                    <a:glow rad="127000">
                      <a:schemeClr val="bg1"/>
                    </a:glow>
                  </a:effectLst>
                </a:rPr>
                <a:t>genes</a:t>
              </a:r>
            </a:p>
          </p:txBody>
        </p:sp>
      </p:grpSp>
      <p:sp>
        <p:nvSpPr>
          <p:cNvPr id="115" name="Rectangle 114"/>
          <p:cNvSpPr/>
          <p:nvPr/>
        </p:nvSpPr>
        <p:spPr>
          <a:xfrm>
            <a:off x="9210261" y="4606085"/>
            <a:ext cx="2761694" cy="1200329"/>
          </a:xfrm>
          <a:prstGeom prst="rect">
            <a:avLst/>
          </a:prstGeom>
        </p:spPr>
        <p:txBody>
          <a:bodyPr wrap="square">
            <a:spAutoFit/>
          </a:bodyPr>
          <a:lstStyle/>
          <a:p>
            <a:pPr algn="ctr"/>
            <a:r>
              <a:rPr lang="en-US" dirty="0" smtClean="0">
                <a:effectLst>
                  <a:glow rad="127000">
                    <a:schemeClr val="bg1"/>
                  </a:glow>
                </a:effectLst>
              </a:rPr>
              <a:t>Breadth and depth of</a:t>
            </a:r>
          </a:p>
          <a:p>
            <a:pPr algn="ctr"/>
            <a:r>
              <a:rPr lang="en-US" dirty="0" smtClean="0">
                <a:effectLst>
                  <a:glow rad="127000">
                    <a:schemeClr val="bg1"/>
                  </a:glow>
                </a:effectLst>
              </a:rPr>
              <a:t>marker gene coverage is</a:t>
            </a:r>
          </a:p>
          <a:p>
            <a:pPr algn="ctr"/>
            <a:r>
              <a:rPr lang="en-US" dirty="0" smtClean="0">
                <a:effectLst>
                  <a:glow rad="127000">
                    <a:schemeClr val="bg1"/>
                  </a:glow>
                </a:effectLst>
              </a:rPr>
              <a:t>informative for species abundance!</a:t>
            </a:r>
          </a:p>
        </p:txBody>
      </p:sp>
      <p:sp>
        <p:nvSpPr>
          <p:cNvPr id="116" name="Rectangle 115"/>
          <p:cNvSpPr/>
          <p:nvPr/>
        </p:nvSpPr>
        <p:spPr>
          <a:xfrm>
            <a:off x="9204926" y="5891595"/>
            <a:ext cx="2761694" cy="646331"/>
          </a:xfrm>
          <a:prstGeom prst="rect">
            <a:avLst/>
          </a:prstGeom>
        </p:spPr>
        <p:txBody>
          <a:bodyPr wrap="square">
            <a:spAutoFit/>
          </a:bodyPr>
          <a:lstStyle/>
          <a:p>
            <a:pPr algn="ctr"/>
            <a:r>
              <a:rPr lang="en-US" dirty="0" smtClean="0">
                <a:effectLst>
                  <a:glow rad="127000">
                    <a:schemeClr val="bg1"/>
                  </a:glow>
                </a:effectLst>
              </a:rPr>
              <a:t>(And mapping is </a:t>
            </a:r>
            <a:r>
              <a:rPr lang="en-US" u="sng" dirty="0" smtClean="0">
                <a:effectLst>
                  <a:glow rad="127000">
                    <a:schemeClr val="bg1"/>
                  </a:glow>
                </a:effectLst>
              </a:rPr>
              <a:t>faster</a:t>
            </a:r>
            <a:r>
              <a:rPr lang="en-US" dirty="0" smtClean="0">
                <a:effectLst>
                  <a:glow rad="127000">
                    <a:schemeClr val="bg1"/>
                  </a:glow>
                </a:effectLst>
              </a:rPr>
              <a:t> and </a:t>
            </a:r>
            <a:r>
              <a:rPr lang="en-US" u="sng" dirty="0" smtClean="0">
                <a:effectLst>
                  <a:glow rad="127000">
                    <a:schemeClr val="bg1"/>
                  </a:glow>
                </a:effectLst>
              </a:rPr>
              <a:t>more specific</a:t>
            </a:r>
            <a:r>
              <a:rPr lang="en-US" dirty="0" smtClean="0">
                <a:effectLst>
                  <a:glow rad="127000">
                    <a:schemeClr val="bg1"/>
                  </a:glow>
                </a:effectLst>
              </a:rPr>
              <a:t>)</a:t>
            </a:r>
          </a:p>
        </p:txBody>
      </p:sp>
      <p:grpSp>
        <p:nvGrpSpPr>
          <p:cNvPr id="13" name="Group 12"/>
          <p:cNvGrpSpPr/>
          <p:nvPr/>
        </p:nvGrpSpPr>
        <p:grpSpPr>
          <a:xfrm>
            <a:off x="9530028" y="2697488"/>
            <a:ext cx="2029557" cy="674514"/>
            <a:chOff x="9530028" y="2697488"/>
            <a:chExt cx="2029557" cy="674514"/>
          </a:xfrm>
        </p:grpSpPr>
        <p:sp>
          <p:nvSpPr>
            <p:cNvPr id="107" name="Rectangle 106"/>
            <p:cNvSpPr/>
            <p:nvPr/>
          </p:nvSpPr>
          <p:spPr>
            <a:xfrm>
              <a:off x="9530028" y="3062935"/>
              <a:ext cx="2029557" cy="309067"/>
            </a:xfrm>
            <a:prstGeom prst="rect">
              <a:avLst/>
            </a:prstGeom>
            <a:solidFill>
              <a:srgbClr val="F79646">
                <a:lumMod val="60000"/>
                <a:lumOff val="40000"/>
              </a:srgbClr>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108" name="Pentagon 107"/>
            <p:cNvSpPr/>
            <p:nvPr/>
          </p:nvSpPr>
          <p:spPr>
            <a:xfrm>
              <a:off x="9712906" y="3062935"/>
              <a:ext cx="469849" cy="309067"/>
            </a:xfrm>
            <a:prstGeom prst="homePlate">
              <a:avLst>
                <a:gd name="adj" fmla="val 29130"/>
              </a:avLst>
            </a:prstGeom>
            <a:solidFill>
              <a:srgbClr val="00B0F0"/>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black"/>
                  </a:solidFill>
                  <a:effectLst/>
                  <a:uLnTx/>
                  <a:uFillTx/>
                  <a:latin typeface="Calibri"/>
                  <a:ea typeface="+mn-ea"/>
                  <a:cs typeface="+mn-cs"/>
                </a:rPr>
                <a:t>I</a:t>
              </a:r>
            </a:p>
          </p:txBody>
        </p:sp>
        <p:cxnSp>
          <p:nvCxnSpPr>
            <p:cNvPr id="7" name="Straight Connector 6"/>
            <p:cNvCxnSpPr/>
            <p:nvPr/>
          </p:nvCxnSpPr>
          <p:spPr>
            <a:xfrm>
              <a:off x="9712906" y="2971805"/>
              <a:ext cx="295921"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9825949" y="2880366"/>
              <a:ext cx="295921"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9712906" y="2788927"/>
              <a:ext cx="295921"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9825949" y="2697488"/>
              <a:ext cx="295921"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117" name="Pentagon 116"/>
            <p:cNvSpPr/>
            <p:nvPr/>
          </p:nvSpPr>
          <p:spPr>
            <a:xfrm>
              <a:off x="10472418" y="3062935"/>
              <a:ext cx="469849" cy="309067"/>
            </a:xfrm>
            <a:prstGeom prst="homePlate">
              <a:avLst>
                <a:gd name="adj" fmla="val 29130"/>
              </a:avLst>
            </a:prstGeom>
            <a:solidFill>
              <a:srgbClr val="00B0F0"/>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black"/>
                  </a:solidFill>
                  <a:effectLst/>
                  <a:uLnTx/>
                  <a:uFillTx/>
                  <a:latin typeface="Calibri"/>
                  <a:ea typeface="+mn-ea"/>
                  <a:cs typeface="+mn-cs"/>
                </a:rPr>
                <a:t>I’</a:t>
              </a:r>
            </a:p>
          </p:txBody>
        </p:sp>
        <p:cxnSp>
          <p:nvCxnSpPr>
            <p:cNvPr id="119" name="Straight Connector 118"/>
            <p:cNvCxnSpPr/>
            <p:nvPr/>
          </p:nvCxnSpPr>
          <p:spPr>
            <a:xfrm>
              <a:off x="10533303" y="2971805"/>
              <a:ext cx="295921"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10646346" y="2880366"/>
              <a:ext cx="295921"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10533303" y="2788927"/>
              <a:ext cx="295921"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10646346" y="2697488"/>
              <a:ext cx="295921"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p:nvGrpSpPr>
        <p:grpSpPr>
          <a:xfrm>
            <a:off x="9530028" y="3514181"/>
            <a:ext cx="2029557" cy="896090"/>
            <a:chOff x="9530028" y="3514181"/>
            <a:chExt cx="2029557" cy="896090"/>
          </a:xfrm>
        </p:grpSpPr>
        <p:sp>
          <p:nvSpPr>
            <p:cNvPr id="103" name="Rectangle 102"/>
            <p:cNvSpPr/>
            <p:nvPr/>
          </p:nvSpPr>
          <p:spPr>
            <a:xfrm>
              <a:off x="9530028" y="4128439"/>
              <a:ext cx="2029557" cy="281832"/>
            </a:xfrm>
            <a:prstGeom prst="rect">
              <a:avLst/>
            </a:prstGeom>
            <a:solidFill>
              <a:sysClr val="window" lastClr="FFFFFF">
                <a:lumMod val="85000"/>
              </a:sysClr>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106" name="Pentagon 105"/>
            <p:cNvSpPr/>
            <p:nvPr/>
          </p:nvSpPr>
          <p:spPr>
            <a:xfrm>
              <a:off x="10916628" y="4128439"/>
              <a:ext cx="469849" cy="281832"/>
            </a:xfrm>
            <a:prstGeom prst="homePlate">
              <a:avLst>
                <a:gd name="adj" fmla="val 29130"/>
              </a:avLst>
            </a:prstGeom>
            <a:solidFill>
              <a:srgbClr val="FFFF00"/>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black"/>
                  </a:solidFill>
                  <a:effectLst/>
                  <a:uLnTx/>
                  <a:uFillTx/>
                  <a:latin typeface="Calibri"/>
                  <a:ea typeface="+mn-ea"/>
                  <a:cs typeface="+mn-cs"/>
                </a:rPr>
                <a:t>V’</a:t>
              </a:r>
            </a:p>
          </p:txBody>
        </p:sp>
        <p:sp>
          <p:nvSpPr>
            <p:cNvPr id="114" name="Rectangle 113"/>
            <p:cNvSpPr/>
            <p:nvPr/>
          </p:nvSpPr>
          <p:spPr>
            <a:xfrm>
              <a:off x="10850828" y="3514181"/>
              <a:ext cx="601447" cy="646331"/>
            </a:xfrm>
            <a:prstGeom prst="rect">
              <a:avLst/>
            </a:prstGeom>
          </p:spPr>
          <p:txBody>
            <a:bodyPr wrap="none">
              <a:spAutoFit/>
            </a:bodyPr>
            <a:lstStyle/>
            <a:p>
              <a:pPr algn="ctr"/>
              <a:r>
                <a:rPr lang="en-US" i="1" dirty="0" smtClean="0">
                  <a:solidFill>
                    <a:srgbClr val="FF0000"/>
                  </a:solidFill>
                  <a:effectLst>
                    <a:glow rad="127000">
                      <a:schemeClr val="bg1"/>
                    </a:glow>
                  </a:effectLst>
                </a:rPr>
                <a:t>No</a:t>
              </a:r>
            </a:p>
            <a:p>
              <a:pPr algn="ctr"/>
              <a:r>
                <a:rPr lang="en-US" i="1" dirty="0" smtClean="0">
                  <a:solidFill>
                    <a:srgbClr val="FF0000"/>
                  </a:solidFill>
                  <a:effectLst>
                    <a:glow rad="127000">
                      <a:schemeClr val="bg1"/>
                    </a:glow>
                  </a:effectLst>
                </a:rPr>
                <a:t>hits!</a:t>
              </a:r>
            </a:p>
          </p:txBody>
        </p:sp>
        <p:sp>
          <p:nvSpPr>
            <p:cNvPr id="123" name="Pentagon 122"/>
            <p:cNvSpPr/>
            <p:nvPr/>
          </p:nvSpPr>
          <p:spPr>
            <a:xfrm>
              <a:off x="10093301" y="4128439"/>
              <a:ext cx="469849" cy="281832"/>
            </a:xfrm>
            <a:prstGeom prst="homePlate">
              <a:avLst>
                <a:gd name="adj" fmla="val 29130"/>
              </a:avLst>
            </a:prstGeom>
            <a:solidFill>
              <a:srgbClr val="FFFF00"/>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black"/>
                  </a:solidFill>
                  <a:effectLst/>
                  <a:uLnTx/>
                  <a:uFillTx/>
                  <a:latin typeface="Calibri"/>
                  <a:ea typeface="+mn-ea"/>
                  <a:cs typeface="+mn-cs"/>
                </a:rPr>
                <a:t>V</a:t>
              </a:r>
            </a:p>
          </p:txBody>
        </p:sp>
        <p:sp>
          <p:nvSpPr>
            <p:cNvPr id="124" name="Rectangle 123"/>
            <p:cNvSpPr/>
            <p:nvPr/>
          </p:nvSpPr>
          <p:spPr>
            <a:xfrm>
              <a:off x="10027877" y="3520439"/>
              <a:ext cx="601447" cy="646331"/>
            </a:xfrm>
            <a:prstGeom prst="rect">
              <a:avLst/>
            </a:prstGeom>
          </p:spPr>
          <p:txBody>
            <a:bodyPr wrap="none">
              <a:spAutoFit/>
            </a:bodyPr>
            <a:lstStyle/>
            <a:p>
              <a:pPr algn="ctr"/>
              <a:r>
                <a:rPr lang="en-US" i="1" dirty="0" smtClean="0">
                  <a:solidFill>
                    <a:srgbClr val="FF0000"/>
                  </a:solidFill>
                  <a:effectLst>
                    <a:glow rad="127000">
                      <a:schemeClr val="bg1"/>
                    </a:glow>
                  </a:effectLst>
                </a:rPr>
                <a:t>No</a:t>
              </a:r>
            </a:p>
            <a:p>
              <a:pPr algn="ctr"/>
              <a:r>
                <a:rPr lang="en-US" i="1" dirty="0" smtClean="0">
                  <a:solidFill>
                    <a:srgbClr val="FF0000"/>
                  </a:solidFill>
                  <a:effectLst>
                    <a:glow rad="127000">
                      <a:schemeClr val="bg1"/>
                    </a:glow>
                  </a:effectLst>
                </a:rPr>
                <a:t>hits!</a:t>
              </a:r>
            </a:p>
          </p:txBody>
        </p:sp>
      </p:grpSp>
    </p:spTree>
    <p:extLst>
      <p:ext uri="{BB962C8B-B14F-4D97-AF65-F5344CB8AC3E}">
        <p14:creationId xmlns:p14="http://schemas.microsoft.com/office/powerpoint/2010/main" val="11131224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98"/>
                                        </p:tgtEl>
                                        <p:attrNameLst>
                                          <p:attrName>style.visibility</p:attrName>
                                        </p:attrNameLst>
                                      </p:cBhvr>
                                      <p:to>
                                        <p:strVal val="visible"/>
                                      </p:to>
                                    </p:set>
                                    <p:animEffect transition="in" filter="fade">
                                      <p:cBhvr>
                                        <p:cTn id="20" dur="500"/>
                                        <p:tgtEl>
                                          <p:spTgt spid="9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animEffect transition="in" filter="fade">
                                      <p:cBhvr>
                                        <p:cTn id="30" dur="500"/>
                                        <p:tgtEl>
                                          <p:spTgt spid="3">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
                                            <p:txEl>
                                              <p:pRg st="2" end="2"/>
                                            </p:txEl>
                                          </p:spTgt>
                                        </p:tgtEl>
                                        <p:attrNameLst>
                                          <p:attrName>style.visibility</p:attrName>
                                        </p:attrNameLst>
                                      </p:cBhvr>
                                      <p:to>
                                        <p:strVal val="visible"/>
                                      </p:to>
                                    </p:set>
                                    <p:animEffect transition="in" filter="fade">
                                      <p:cBhvr>
                                        <p:cTn id="40" dur="500"/>
                                        <p:tgtEl>
                                          <p:spTgt spid="3">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15"/>
                                        </p:tgtEl>
                                        <p:attrNameLst>
                                          <p:attrName>style.visibility</p:attrName>
                                        </p:attrNameLst>
                                      </p:cBhvr>
                                      <p:to>
                                        <p:strVal val="visible"/>
                                      </p:to>
                                    </p:set>
                                    <p:animEffect transition="in" filter="fade">
                                      <p:cBhvr>
                                        <p:cTn id="50" dur="500"/>
                                        <p:tgtEl>
                                          <p:spTgt spid="115"/>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500"/>
                                        <p:tgtEl>
                                          <p:spTgt spid="13"/>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fade">
                                      <p:cBhvr>
                                        <p:cTn id="60" dur="500"/>
                                        <p:tgtEl>
                                          <p:spTgt spid="15"/>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16"/>
                                        </p:tgtEl>
                                        <p:attrNameLst>
                                          <p:attrName>style.visibility</p:attrName>
                                        </p:attrNameLst>
                                      </p:cBhvr>
                                      <p:to>
                                        <p:strVal val="visible"/>
                                      </p:to>
                                    </p:set>
                                    <p:animEffect transition="in" filter="fade">
                                      <p:cBhvr>
                                        <p:cTn id="65" dur="5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p:bldP spid="115" grpId="0"/>
      <p:bldP spid="1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NIH Human </a:t>
            </a:r>
            <a:r>
              <a:rPr lang="en-US" dirty="0" err="1" smtClean="0"/>
              <a:t>Microbiome</a:t>
            </a:r>
            <a:r>
              <a:rPr lang="en-US" dirty="0" smtClean="0"/>
              <a:t> Project (HMP1)</a:t>
            </a:r>
            <a:endParaRPr lang="en-US" dirty="0"/>
          </a:p>
        </p:txBody>
      </p:sp>
      <p:sp>
        <p:nvSpPr>
          <p:cNvPr id="4" name="Date Placeholder 3"/>
          <p:cNvSpPr>
            <a:spLocks noGrp="1"/>
          </p:cNvSpPr>
          <p:nvPr>
            <p:ph type="dt" sz="half" idx="10"/>
          </p:nvPr>
        </p:nvSpPr>
        <p:spPr/>
        <p:txBody>
          <a:bodyPr/>
          <a:lstStyle/>
          <a:p>
            <a:fld id="{149AB08A-B8FE-2744-A176-508EFC0AA4E9}" type="datetime1">
              <a:rPr lang="en-US" smtClean="0"/>
              <a:t>2/13/2019</a:t>
            </a:fld>
            <a:endParaRPr lang="en-US"/>
          </a:p>
        </p:txBody>
      </p:sp>
      <p:sp>
        <p:nvSpPr>
          <p:cNvPr id="5" name="Slide Number Placeholder 4"/>
          <p:cNvSpPr>
            <a:spLocks noGrp="1"/>
          </p:cNvSpPr>
          <p:nvPr>
            <p:ph type="sldNum" sz="quarter" idx="12"/>
          </p:nvPr>
        </p:nvSpPr>
        <p:spPr/>
        <p:txBody>
          <a:bodyPr/>
          <a:lstStyle/>
          <a:p>
            <a:fld id="{0CED1879-D594-7048-AD12-28363999EDA9}" type="slidenum">
              <a:rPr lang="en-US" smtClean="0"/>
              <a:t>12</a:t>
            </a:fld>
            <a:endParaRPr lang="en-US"/>
          </a:p>
        </p:txBody>
      </p:sp>
      <p:pic>
        <p:nvPicPr>
          <p:cNvPr id="1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65" r="-153"/>
          <a:stretch/>
        </p:blipFill>
        <p:spPr bwMode="auto">
          <a:xfrm>
            <a:off x="1341172" y="1196624"/>
            <a:ext cx="9692534" cy="5249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
          <p:cNvSpPr>
            <a:spLocks/>
          </p:cNvSpPr>
          <p:nvPr/>
        </p:nvSpPr>
        <p:spPr bwMode="auto">
          <a:xfrm>
            <a:off x="1852629" y="1860218"/>
            <a:ext cx="8358188" cy="437555"/>
          </a:xfrm>
          <a:prstGeom prst="rect">
            <a:avLst/>
          </a:prstGeom>
          <a:noFill/>
          <a:ln w="12700" cap="flat">
            <a:noFill/>
            <a:miter lim="800000"/>
            <a:headEnd type="none" w="med" len="med"/>
            <a:tailEnd type="none" w="med" len="med"/>
          </a:ln>
        </p:spPr>
        <p:txBody>
          <a:bodyPr lIns="0" tIns="0" rIns="0" bIns="0"/>
          <a:lstStyle/>
          <a:p>
            <a:pPr eaLnBrk="1" hangingPunct="1"/>
            <a:endParaRPr lang="en-US" sz="2500" dirty="0">
              <a:solidFill>
                <a:srgbClr val="000000"/>
              </a:solidFill>
              <a:latin typeface="+mj-lt"/>
              <a:ea typeface="Gill Sans" charset="0"/>
              <a:cs typeface="Gill Sans" charset="0"/>
              <a:sym typeface="Gill Sans" charset="0"/>
            </a:endParaRPr>
          </a:p>
        </p:txBody>
      </p:sp>
      <p:sp>
        <p:nvSpPr>
          <p:cNvPr id="14" name="Rectangle 2"/>
          <p:cNvSpPr>
            <a:spLocks/>
          </p:cNvSpPr>
          <p:nvPr/>
        </p:nvSpPr>
        <p:spPr bwMode="auto">
          <a:xfrm>
            <a:off x="792538" y="1303554"/>
            <a:ext cx="5470352" cy="2308324"/>
          </a:xfrm>
          <a:prstGeom prst="rect">
            <a:avLst/>
          </a:prstGeom>
          <a:noFill/>
          <a:ln w="12700" cap="flat">
            <a:noFill/>
            <a:miter lim="800000"/>
            <a:headEnd type="none" w="med" len="med"/>
            <a:tailEnd type="none" w="med" len="med"/>
          </a:ln>
        </p:spPr>
        <p:txBody>
          <a:bodyPr wrap="square" lIns="0" tIns="0" rIns="0" bIns="0">
            <a:spAutoFit/>
          </a:bodyPr>
          <a:lstStyle/>
          <a:p>
            <a:pPr marL="252229" indent="-252229" eaLnBrk="1" hangingPunct="1">
              <a:lnSpc>
                <a:spcPct val="120000"/>
              </a:lnSpc>
              <a:buSzPct val="75000"/>
              <a:buFont typeface="Gill Sans" charset="0"/>
              <a:buChar char="•"/>
            </a:pPr>
            <a:r>
              <a:rPr lang="en-US" sz="2500" b="1" i="1" dirty="0" smtClean="0">
                <a:solidFill>
                  <a:srgbClr val="000000"/>
                </a:solidFill>
                <a:latin typeface="+mj-lt"/>
                <a:ea typeface="Gill Sans" charset="0"/>
                <a:cs typeface="Gill Sans" charset="0"/>
                <a:sym typeface="Gill Sans" charset="0"/>
              </a:rPr>
              <a:t>What is a “normal” human microbiome?</a:t>
            </a:r>
          </a:p>
          <a:p>
            <a:pPr marL="252229" indent="-252229" eaLnBrk="1" hangingPunct="1">
              <a:lnSpc>
                <a:spcPct val="120000"/>
              </a:lnSpc>
              <a:buSzPct val="75000"/>
              <a:buFont typeface="Gill Sans" charset="0"/>
              <a:buChar char="•"/>
            </a:pPr>
            <a:r>
              <a:rPr lang="en-US" sz="2500" dirty="0" smtClean="0">
                <a:solidFill>
                  <a:srgbClr val="000000"/>
                </a:solidFill>
                <a:latin typeface="+mj-lt"/>
                <a:ea typeface="Gill Sans" charset="0"/>
                <a:cs typeface="Gill Sans" charset="0"/>
                <a:sym typeface="Gill Sans" charset="0"/>
              </a:rPr>
              <a:t>300 healthy </a:t>
            </a:r>
            <a:r>
              <a:rPr lang="en-US" sz="2500" dirty="0">
                <a:solidFill>
                  <a:srgbClr val="000000"/>
                </a:solidFill>
                <a:latin typeface="+mj-lt"/>
                <a:ea typeface="Gill Sans" charset="0"/>
                <a:cs typeface="Gill Sans" charset="0"/>
                <a:sym typeface="Gill Sans" charset="0"/>
              </a:rPr>
              <a:t>human subjects</a:t>
            </a:r>
          </a:p>
          <a:p>
            <a:pPr marL="252229" indent="-252229">
              <a:lnSpc>
                <a:spcPct val="120000"/>
              </a:lnSpc>
              <a:buSzPct val="75000"/>
              <a:buFont typeface="Gill Sans" charset="0"/>
              <a:buChar char="•"/>
            </a:pPr>
            <a:r>
              <a:rPr lang="en-US" sz="2500" dirty="0">
                <a:solidFill>
                  <a:srgbClr val="000000"/>
                </a:solidFill>
                <a:latin typeface="+mj-lt"/>
                <a:ea typeface="Gill Sans" charset="0"/>
                <a:cs typeface="Gill Sans" charset="0"/>
                <a:sym typeface="Gill Sans" charset="0"/>
              </a:rPr>
              <a:t>Multiple body </a:t>
            </a:r>
            <a:r>
              <a:rPr lang="en-US" sz="2500" dirty="0" smtClean="0">
                <a:solidFill>
                  <a:srgbClr val="000000"/>
                </a:solidFill>
                <a:latin typeface="+mj-lt"/>
                <a:ea typeface="Gill Sans" charset="0"/>
                <a:cs typeface="Gill Sans" charset="0"/>
                <a:sym typeface="Gill Sans" charset="0"/>
              </a:rPr>
              <a:t>sites </a:t>
            </a:r>
            <a:r>
              <a:rPr lang="en-US" sz="2500" dirty="0">
                <a:solidFill>
                  <a:srgbClr val="000000"/>
                </a:solidFill>
                <a:latin typeface="+mj-lt"/>
                <a:ea typeface="Gill Sans" charset="0"/>
                <a:cs typeface="Gill Sans" charset="0"/>
                <a:sym typeface="Gill Sans" charset="0"/>
              </a:rPr>
              <a:t>(15 </a:t>
            </a:r>
            <a:r>
              <a:rPr lang="en-US" sz="2500" dirty="0" smtClean="0">
                <a:solidFill>
                  <a:srgbClr val="000000"/>
                </a:solidFill>
                <a:latin typeface="+mj-lt"/>
                <a:ea typeface="Gill Sans" charset="0"/>
                <a:cs typeface="Gill Sans" charset="0"/>
                <a:sym typeface="Gill Sans" charset="0"/>
              </a:rPr>
              <a:t>male, </a:t>
            </a:r>
            <a:r>
              <a:rPr lang="en-US" sz="2500" dirty="0">
                <a:solidFill>
                  <a:srgbClr val="000000"/>
                </a:solidFill>
                <a:latin typeface="+mj-lt"/>
                <a:ea typeface="Gill Sans" charset="0"/>
                <a:cs typeface="Gill Sans" charset="0"/>
                <a:sym typeface="Gill Sans" charset="0"/>
              </a:rPr>
              <a:t>18 </a:t>
            </a:r>
            <a:r>
              <a:rPr lang="en-US" sz="2500" dirty="0" smtClean="0">
                <a:solidFill>
                  <a:srgbClr val="000000"/>
                </a:solidFill>
                <a:latin typeface="+mj-lt"/>
                <a:ea typeface="Gill Sans" charset="0"/>
                <a:cs typeface="Gill Sans" charset="0"/>
                <a:sym typeface="Gill Sans" charset="0"/>
              </a:rPr>
              <a:t>female)</a:t>
            </a:r>
            <a:endParaRPr lang="en-US" sz="2500" dirty="0">
              <a:solidFill>
                <a:srgbClr val="000000"/>
              </a:solidFill>
              <a:latin typeface="+mj-lt"/>
              <a:ea typeface="Gill Sans" charset="0"/>
              <a:cs typeface="Gill Sans" charset="0"/>
              <a:sym typeface="Gill Sans" charset="0"/>
            </a:endParaRPr>
          </a:p>
          <a:p>
            <a:pPr marL="252229" indent="-252229" eaLnBrk="1" hangingPunct="1">
              <a:lnSpc>
                <a:spcPct val="120000"/>
              </a:lnSpc>
              <a:buSzPct val="75000"/>
              <a:buFont typeface="Gill Sans" charset="0"/>
              <a:buChar char="•"/>
            </a:pPr>
            <a:r>
              <a:rPr lang="en-US" sz="2500" dirty="0" smtClean="0">
                <a:solidFill>
                  <a:srgbClr val="000000"/>
                </a:solidFill>
                <a:latin typeface="+mj-lt"/>
                <a:ea typeface="Gill Sans" charset="0"/>
                <a:cs typeface="Gill Sans" charset="0"/>
                <a:sym typeface="Gill Sans" charset="0"/>
              </a:rPr>
              <a:t>Up to 3 sampling visits over </a:t>
            </a:r>
            <a:r>
              <a:rPr lang="en-US" sz="2500" dirty="0" smtClean="0">
                <a:solidFill>
                  <a:srgbClr val="000000"/>
                </a:solidFill>
                <a:latin typeface="Cambria" pitchFamily="18" charset="0"/>
                <a:ea typeface="Gill Sans" charset="0"/>
                <a:cs typeface="Gill Sans" charset="0"/>
                <a:sym typeface="Gill Sans" charset="0"/>
              </a:rPr>
              <a:t>~</a:t>
            </a:r>
            <a:r>
              <a:rPr lang="en-US" sz="2500" dirty="0" smtClean="0">
                <a:solidFill>
                  <a:srgbClr val="000000"/>
                </a:solidFill>
                <a:latin typeface="+mj-lt"/>
                <a:ea typeface="Gill Sans" charset="0"/>
                <a:cs typeface="Gill Sans" charset="0"/>
                <a:sym typeface="Gill Sans" charset="0"/>
              </a:rPr>
              <a:t>1 year</a:t>
            </a:r>
            <a:endParaRPr lang="en-US" sz="2500" dirty="0">
              <a:solidFill>
                <a:srgbClr val="000000"/>
              </a:solidFill>
              <a:latin typeface="+mj-lt"/>
              <a:ea typeface="Gill Sans" charset="0"/>
              <a:cs typeface="Gill Sans" charset="0"/>
              <a:sym typeface="Gill Sans" charset="0"/>
            </a:endParaRPr>
          </a:p>
          <a:p>
            <a:pPr marL="252229" indent="-252229" eaLnBrk="1" hangingPunct="1">
              <a:lnSpc>
                <a:spcPct val="120000"/>
              </a:lnSpc>
              <a:buSzPct val="75000"/>
              <a:buFont typeface="Gill Sans" charset="0"/>
              <a:buChar char="•"/>
            </a:pPr>
            <a:r>
              <a:rPr lang="en-US" sz="2500" dirty="0" smtClean="0">
                <a:solidFill>
                  <a:srgbClr val="000000"/>
                </a:solidFill>
                <a:latin typeface="+mj-lt"/>
                <a:ea typeface="Gill Sans" charset="0"/>
                <a:cs typeface="Gill Sans" charset="0"/>
                <a:sym typeface="Gill Sans" charset="0"/>
              </a:rPr>
              <a:t>Clinical </a:t>
            </a:r>
            <a:r>
              <a:rPr lang="en-US" sz="2500" dirty="0">
                <a:solidFill>
                  <a:srgbClr val="000000"/>
                </a:solidFill>
                <a:latin typeface="+mj-lt"/>
                <a:ea typeface="Gill Sans" charset="0"/>
                <a:cs typeface="Gill Sans" charset="0"/>
                <a:sym typeface="Gill Sans" charset="0"/>
              </a:rPr>
              <a:t>metadata</a:t>
            </a:r>
          </a:p>
        </p:txBody>
      </p:sp>
      <p:pic>
        <p:nvPicPr>
          <p:cNvPr id="16" name="Picture 15"/>
          <p:cNvPicPr>
            <a:picLocks noChangeAspect="1"/>
          </p:cNvPicPr>
          <p:nvPr/>
        </p:nvPicPr>
        <p:blipFill>
          <a:blip r:embed="rId3" cstate="print"/>
          <a:stretch>
            <a:fillRect/>
          </a:stretch>
        </p:blipFill>
        <p:spPr>
          <a:xfrm>
            <a:off x="6262890" y="2952215"/>
            <a:ext cx="2297289" cy="3059988"/>
          </a:xfrm>
          <a:prstGeom prst="rect">
            <a:avLst/>
          </a:prstGeom>
          <a:effectLst>
            <a:outerShdw blurRad="50800" dist="38100" dir="10800000" algn="tl" rotWithShape="0">
              <a:srgbClr val="000000">
                <a:alpha val="43000"/>
              </a:srgbClr>
            </a:outerShdw>
          </a:effectLst>
        </p:spPr>
      </p:pic>
      <p:grpSp>
        <p:nvGrpSpPr>
          <p:cNvPr id="3" name="Group 2"/>
          <p:cNvGrpSpPr/>
          <p:nvPr/>
        </p:nvGrpSpPr>
        <p:grpSpPr>
          <a:xfrm>
            <a:off x="8701290" y="2952215"/>
            <a:ext cx="2332416" cy="3497848"/>
            <a:chOff x="8426973" y="2952215"/>
            <a:chExt cx="2332416" cy="3497848"/>
          </a:xfrm>
        </p:grpSpPr>
        <p:pic>
          <p:nvPicPr>
            <p:cNvPr id="15" name="Picture 14"/>
            <p:cNvPicPr>
              <a:picLocks noChangeAspect="1"/>
            </p:cNvPicPr>
            <p:nvPr/>
          </p:nvPicPr>
          <p:blipFill>
            <a:blip r:embed="rId4" cstate="print"/>
            <a:stretch>
              <a:fillRect/>
            </a:stretch>
          </p:blipFill>
          <p:spPr>
            <a:xfrm>
              <a:off x="8426973" y="2952215"/>
              <a:ext cx="2332416" cy="3063240"/>
            </a:xfrm>
            <a:prstGeom prst="rect">
              <a:avLst/>
            </a:prstGeom>
            <a:effectLst>
              <a:outerShdw blurRad="50800" dist="38100" dir="10800000" algn="tl" rotWithShape="0">
                <a:srgbClr val="000000">
                  <a:alpha val="43000"/>
                </a:srgbClr>
              </a:outerShdw>
            </a:effectLst>
          </p:spPr>
        </p:pic>
        <p:sp>
          <p:nvSpPr>
            <p:cNvPr id="17" name="TextBox 16"/>
            <p:cNvSpPr txBox="1"/>
            <p:nvPr/>
          </p:nvSpPr>
          <p:spPr>
            <a:xfrm>
              <a:off x="8672280" y="6080731"/>
              <a:ext cx="1721353" cy="369332"/>
            </a:xfrm>
            <a:prstGeom prst="rect">
              <a:avLst/>
            </a:prstGeom>
            <a:solidFill>
              <a:schemeClr val="bg1"/>
            </a:solidFill>
          </p:spPr>
          <p:txBody>
            <a:bodyPr wrap="square" rtlCol="0">
              <a:spAutoFit/>
            </a:bodyPr>
            <a:lstStyle/>
            <a:p>
              <a:pPr algn="ctr"/>
              <a:r>
                <a:rPr lang="en-US" dirty="0" smtClean="0"/>
                <a:t>(HMP1 2012)</a:t>
              </a:r>
              <a:endParaRPr lang="en-US" dirty="0"/>
            </a:p>
          </p:txBody>
        </p:sp>
      </p:grpSp>
      <p:graphicFrame>
        <p:nvGraphicFramePr>
          <p:cNvPr id="6" name="Table 5"/>
          <p:cNvGraphicFramePr>
            <a:graphicFrameLocks noGrp="1"/>
          </p:cNvGraphicFramePr>
          <p:nvPr>
            <p:extLst>
              <p:ext uri="{D42A27DB-BD31-4B8C-83A1-F6EECF244321}">
                <p14:modId xmlns:p14="http://schemas.microsoft.com/office/powerpoint/2010/main" val="1376962213"/>
              </p:ext>
            </p:extLst>
          </p:nvPr>
        </p:nvGraphicFramePr>
        <p:xfrm>
          <a:off x="1066855" y="3886195"/>
          <a:ext cx="4114755" cy="741680"/>
        </p:xfrm>
        <a:graphic>
          <a:graphicData uri="http://schemas.openxmlformats.org/drawingml/2006/table">
            <a:tbl>
              <a:tblPr firstRow="1" bandRow="1">
                <a:tableStyleId>{5C22544A-7EE6-4342-B048-85BDC9FD1C3A}</a:tableStyleId>
              </a:tblPr>
              <a:tblGrid>
                <a:gridCol w="2743170"/>
                <a:gridCol w="1371585"/>
              </a:tblGrid>
              <a:tr h="370840">
                <a:tc gridSpan="2">
                  <a:txBody>
                    <a:bodyPr/>
                    <a:lstStyle/>
                    <a:p>
                      <a:pPr algn="ctr"/>
                      <a:r>
                        <a:rPr lang="en-US" dirty="0" smtClean="0"/>
                        <a:t>From the HMP1 publication (2012)</a:t>
                      </a:r>
                      <a:endParaRPr lang="en-US" dirty="0"/>
                    </a:p>
                  </a:txBody>
                  <a:tcPr/>
                </a:tc>
                <a:tc hMerge="1">
                  <a:txBody>
                    <a:bodyPr/>
                    <a:lstStyle/>
                    <a:p>
                      <a:endParaRPr lang="en-US" dirty="0"/>
                    </a:p>
                  </a:txBody>
                  <a:tcPr/>
                </a:tc>
              </a:tr>
              <a:tr h="370840">
                <a:tc>
                  <a:txBody>
                    <a:bodyPr/>
                    <a:lstStyle/>
                    <a:p>
                      <a:pPr algn="r"/>
                      <a:r>
                        <a:rPr lang="en-US" dirty="0" smtClean="0"/>
                        <a:t>Shotgun metagenomes</a:t>
                      </a:r>
                      <a:endParaRPr lang="en-US" dirty="0"/>
                    </a:p>
                  </a:txBody>
                  <a:tcPr/>
                </a:tc>
                <a:tc>
                  <a:txBody>
                    <a:bodyPr/>
                    <a:lstStyle/>
                    <a:p>
                      <a:pPr algn="ctr"/>
                      <a:r>
                        <a:rPr lang="en-US" sz="1800" dirty="0" smtClean="0">
                          <a:solidFill>
                            <a:srgbClr val="000000"/>
                          </a:solidFill>
                          <a:latin typeface="Cambria" pitchFamily="18" charset="0"/>
                          <a:ea typeface="Gill Sans" charset="0"/>
                          <a:cs typeface="Gill Sans" charset="0"/>
                          <a:sym typeface="Gill Sans" charset="0"/>
                        </a:rPr>
                        <a:t>~</a:t>
                      </a:r>
                      <a:r>
                        <a:rPr lang="en-US" dirty="0" smtClean="0"/>
                        <a:t>700</a:t>
                      </a:r>
                      <a:endParaRPr lang="en-US" dirty="0"/>
                    </a:p>
                  </a:txBody>
                  <a:tcPr/>
                </a:tc>
              </a:tr>
            </a:tbl>
          </a:graphicData>
        </a:graphic>
      </p:graphicFrame>
      <p:grpSp>
        <p:nvGrpSpPr>
          <p:cNvPr id="21" name="Group 20"/>
          <p:cNvGrpSpPr/>
          <p:nvPr/>
        </p:nvGrpSpPr>
        <p:grpSpPr>
          <a:xfrm>
            <a:off x="8701290" y="2948963"/>
            <a:ext cx="2330542" cy="3501100"/>
            <a:chOff x="8426973" y="2948963"/>
            <a:chExt cx="2330542" cy="3501100"/>
          </a:xfrm>
        </p:grpSpPr>
        <p:sp>
          <p:nvSpPr>
            <p:cNvPr id="22" name="TextBox 21"/>
            <p:cNvSpPr txBox="1"/>
            <p:nvPr/>
          </p:nvSpPr>
          <p:spPr>
            <a:xfrm>
              <a:off x="8672280" y="6080731"/>
              <a:ext cx="1721353" cy="369332"/>
            </a:xfrm>
            <a:prstGeom prst="rect">
              <a:avLst/>
            </a:prstGeom>
            <a:solidFill>
              <a:schemeClr val="bg1"/>
            </a:solidFill>
          </p:spPr>
          <p:txBody>
            <a:bodyPr wrap="square" rtlCol="0">
              <a:spAutoFit/>
            </a:bodyPr>
            <a:lstStyle/>
            <a:p>
              <a:pPr algn="ctr"/>
              <a:r>
                <a:rPr lang="en-US" dirty="0" smtClean="0"/>
                <a:t>(HMP1-II 2017)</a:t>
              </a:r>
              <a:endParaRPr lang="en-US" dirty="0"/>
            </a:p>
          </p:txBody>
        </p:sp>
        <p:pic>
          <p:nvPicPr>
            <p:cNvPr id="23" name="Picture 2" descr="E:\DLX21TgWAAAglBd.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26973" y="2948963"/>
              <a:ext cx="2330542" cy="3063240"/>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24" name="Table 23"/>
          <p:cNvGraphicFramePr>
            <a:graphicFrameLocks noGrp="1"/>
          </p:cNvGraphicFramePr>
          <p:nvPr>
            <p:extLst>
              <p:ext uri="{D42A27DB-BD31-4B8C-83A1-F6EECF244321}">
                <p14:modId xmlns:p14="http://schemas.microsoft.com/office/powerpoint/2010/main" val="793837974"/>
              </p:ext>
            </p:extLst>
          </p:nvPr>
        </p:nvGraphicFramePr>
        <p:xfrm>
          <a:off x="1066855" y="4892024"/>
          <a:ext cx="4114755" cy="741680"/>
        </p:xfrm>
        <a:graphic>
          <a:graphicData uri="http://schemas.openxmlformats.org/drawingml/2006/table">
            <a:tbl>
              <a:tblPr firstRow="1" bandRow="1">
                <a:tableStyleId>{21E4AEA4-8DFA-4A89-87EB-49C32662AFE0}</a:tableStyleId>
              </a:tblPr>
              <a:tblGrid>
                <a:gridCol w="2743170"/>
                <a:gridCol w="1371585"/>
              </a:tblGrid>
              <a:tr h="370840">
                <a:tc gridSpan="2">
                  <a:txBody>
                    <a:bodyPr/>
                    <a:lstStyle/>
                    <a:p>
                      <a:pPr algn="ctr"/>
                      <a:r>
                        <a:rPr lang="en-US" dirty="0" smtClean="0"/>
                        <a:t>From the HMP1-II </a:t>
                      </a:r>
                      <a:r>
                        <a:rPr lang="en-US" baseline="0" dirty="0" smtClean="0"/>
                        <a:t>publication (2017)</a:t>
                      </a:r>
                      <a:endParaRPr lang="en-US" dirty="0"/>
                    </a:p>
                  </a:txBody>
                  <a:tcPr>
                    <a:solidFill>
                      <a:srgbClr val="C00000"/>
                    </a:solidFill>
                  </a:tcPr>
                </a:tc>
                <a:tc hMerge="1">
                  <a:txBody>
                    <a:bodyPr/>
                    <a:lstStyle/>
                    <a:p>
                      <a:endParaRPr lang="en-US" dirty="0"/>
                    </a:p>
                  </a:txBody>
                  <a:tcPr/>
                </a:tc>
              </a:tr>
              <a:tr h="370840">
                <a:tc>
                  <a:txBody>
                    <a:bodyPr/>
                    <a:lstStyle/>
                    <a:p>
                      <a:pPr algn="r"/>
                      <a:r>
                        <a:rPr lang="en-US" dirty="0" smtClean="0"/>
                        <a:t>Shotgun metagenomes</a:t>
                      </a:r>
                      <a:endParaRPr lang="en-US" dirty="0"/>
                    </a:p>
                  </a:txBody>
                  <a:tcPr/>
                </a:tc>
                <a:tc>
                  <a:txBody>
                    <a:bodyPr/>
                    <a:lstStyle/>
                    <a:p>
                      <a:pPr algn="ctr"/>
                      <a:r>
                        <a:rPr lang="en-US" sz="1800" dirty="0" smtClean="0">
                          <a:solidFill>
                            <a:srgbClr val="000000"/>
                          </a:solidFill>
                          <a:latin typeface="Cambria" pitchFamily="18" charset="0"/>
                          <a:ea typeface="Gill Sans" charset="0"/>
                          <a:cs typeface="Gill Sans" charset="0"/>
                          <a:sym typeface="Gill Sans" charset="0"/>
                        </a:rPr>
                        <a:t>~</a:t>
                      </a:r>
                      <a:r>
                        <a:rPr lang="en-US" dirty="0" smtClean="0"/>
                        <a:t>2,400</a:t>
                      </a:r>
                      <a:endParaRPr lang="en-US" dirty="0"/>
                    </a:p>
                  </a:txBody>
                  <a:tcPr/>
                </a:tc>
              </a:tr>
            </a:tbl>
          </a:graphicData>
        </a:graphic>
      </p:graphicFrame>
      <p:sp>
        <p:nvSpPr>
          <p:cNvPr id="8" name="Rectangle 7"/>
          <p:cNvSpPr/>
          <p:nvPr/>
        </p:nvSpPr>
        <p:spPr>
          <a:xfrm>
            <a:off x="883977" y="618017"/>
            <a:ext cx="2284600" cy="707886"/>
          </a:xfrm>
          <a:prstGeom prst="rect">
            <a:avLst/>
          </a:prstGeom>
        </p:spPr>
        <p:txBody>
          <a:bodyPr wrap="none">
            <a:spAutoFit/>
          </a:bodyPr>
          <a:lstStyle/>
          <a:p>
            <a:r>
              <a:rPr lang="en-US" sz="4000" b="1" dirty="0" smtClean="0">
                <a:solidFill>
                  <a:srgbClr val="C00000"/>
                </a:solidFill>
                <a:effectLst>
                  <a:glow rad="317500">
                    <a:schemeClr val="bg1"/>
                  </a:glow>
                </a:effectLst>
                <a:latin typeface="Calibri" charset="0"/>
              </a:rPr>
              <a:t>Expanded</a:t>
            </a:r>
            <a:endParaRPr lang="en-US" sz="1600" dirty="0">
              <a:solidFill>
                <a:srgbClr val="C00000"/>
              </a:solidFill>
              <a:effectLst>
                <a:glow rad="317500">
                  <a:schemeClr val="bg1"/>
                </a:glow>
              </a:effectLst>
            </a:endParaRPr>
          </a:p>
        </p:txBody>
      </p:sp>
      <p:sp>
        <p:nvSpPr>
          <p:cNvPr id="25" name="Rectangle 24"/>
          <p:cNvSpPr/>
          <p:nvPr/>
        </p:nvSpPr>
        <p:spPr>
          <a:xfrm>
            <a:off x="9662121" y="435139"/>
            <a:ext cx="2239716" cy="707886"/>
          </a:xfrm>
          <a:prstGeom prst="rect">
            <a:avLst/>
          </a:prstGeom>
          <a:solidFill>
            <a:schemeClr val="bg1"/>
          </a:solidFill>
        </p:spPr>
        <p:txBody>
          <a:bodyPr wrap="none">
            <a:spAutoFit/>
          </a:bodyPr>
          <a:lstStyle/>
          <a:p>
            <a:r>
              <a:rPr lang="en-US" sz="4000" b="1" dirty="0" smtClean="0">
                <a:solidFill>
                  <a:srgbClr val="C00000"/>
                </a:solidFill>
                <a:effectLst/>
                <a:latin typeface="Calibri" charset="0"/>
              </a:rPr>
              <a:t>(HMP1-II)</a:t>
            </a:r>
            <a:endParaRPr lang="en-US" sz="1600" dirty="0">
              <a:solidFill>
                <a:srgbClr val="C00000"/>
              </a:solidFill>
              <a:effectLst/>
            </a:endParaRPr>
          </a:p>
        </p:txBody>
      </p:sp>
      <p:grpSp>
        <p:nvGrpSpPr>
          <p:cNvPr id="27" name="Group 26"/>
          <p:cNvGrpSpPr/>
          <p:nvPr/>
        </p:nvGrpSpPr>
        <p:grpSpPr>
          <a:xfrm>
            <a:off x="1913432" y="54224"/>
            <a:ext cx="342130" cy="286220"/>
            <a:chOff x="1827131" y="125293"/>
            <a:chExt cx="342130" cy="224664"/>
          </a:xfrm>
        </p:grpSpPr>
        <p:cxnSp>
          <p:nvCxnSpPr>
            <p:cNvPr id="10" name="Straight Connector 9"/>
            <p:cNvCxnSpPr/>
            <p:nvPr/>
          </p:nvCxnSpPr>
          <p:spPr>
            <a:xfrm>
              <a:off x="1827131" y="125293"/>
              <a:ext cx="171065" cy="224664"/>
            </a:xfrm>
            <a:prstGeom prst="line">
              <a:avLst/>
            </a:prstGeom>
            <a:ln w="5715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1998196" y="125293"/>
              <a:ext cx="171065" cy="224664"/>
            </a:xfrm>
            <a:prstGeom prst="line">
              <a:avLst/>
            </a:prstGeom>
            <a:ln w="57150" cap="rnd">
              <a:solidFill>
                <a:srgbClr val="C00000"/>
              </a:solidFill>
              <a:round/>
            </a:ln>
          </p:spPr>
          <p:style>
            <a:lnRef idx="1">
              <a:schemeClr val="accent1"/>
            </a:lnRef>
            <a:fillRef idx="0">
              <a:schemeClr val="accent1"/>
            </a:fillRef>
            <a:effectRef idx="0">
              <a:schemeClr val="accent1"/>
            </a:effectRef>
            <a:fontRef idx="minor">
              <a:schemeClr val="tx1"/>
            </a:fontRef>
          </p:style>
        </p:cxnSp>
      </p:grpSp>
      <p:cxnSp>
        <p:nvCxnSpPr>
          <p:cNvPr id="28" name="Straight Connector 27"/>
          <p:cNvCxnSpPr/>
          <p:nvPr/>
        </p:nvCxnSpPr>
        <p:spPr>
          <a:xfrm flipV="1">
            <a:off x="8107658" y="241779"/>
            <a:ext cx="1463024" cy="642845"/>
          </a:xfrm>
          <a:prstGeom prst="line">
            <a:avLst/>
          </a:prstGeom>
          <a:ln w="57150" cap="rnd">
            <a:solidFill>
              <a:srgbClr val="C00000"/>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7039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fade">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fade">
                                      <p:cBhvr>
                                        <p:cTn id="17" dur="500"/>
                                        <p:tgtEl>
                                          <p:spTgt spid="1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xEl>
                                              <p:pRg st="3" end="3"/>
                                            </p:txEl>
                                          </p:spTgt>
                                        </p:tgtEl>
                                        <p:attrNameLst>
                                          <p:attrName>style.visibility</p:attrName>
                                        </p:attrNameLst>
                                      </p:cBhvr>
                                      <p:to>
                                        <p:strVal val="visible"/>
                                      </p:to>
                                    </p:set>
                                    <p:animEffect transition="in" filter="fade">
                                      <p:cBhvr>
                                        <p:cTn id="22" dur="500"/>
                                        <p:tgtEl>
                                          <p:spTgt spid="1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xEl>
                                              <p:pRg st="4" end="4"/>
                                            </p:txEl>
                                          </p:spTgt>
                                        </p:tgtEl>
                                        <p:attrNameLst>
                                          <p:attrName>style.visibility</p:attrName>
                                        </p:attrNameLst>
                                      </p:cBhvr>
                                      <p:to>
                                        <p:strVal val="visible"/>
                                      </p:to>
                                    </p:set>
                                    <p:animEffect transition="in" filter="fade">
                                      <p:cBhvr>
                                        <p:cTn id="27" dur="500"/>
                                        <p:tgtEl>
                                          <p:spTgt spid="1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500"/>
                                        <p:tgtEl>
                                          <p:spTgt spid="25"/>
                                        </p:tgtEl>
                                      </p:cBhvr>
                                    </p:animEffect>
                                  </p:childTnLst>
                                </p:cTn>
                              </p:par>
                              <p:par>
                                <p:cTn id="44" presetID="10" presetClass="entr" presetSubtype="0" fill="hold" nodeType="with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fade">
                                      <p:cBhvr>
                                        <p:cTn id="46" dur="500"/>
                                        <p:tgtEl>
                                          <p:spTgt spid="24"/>
                                        </p:tgtEl>
                                      </p:cBhvr>
                                    </p:animEffect>
                                  </p:childTnLst>
                                </p:cTn>
                              </p:par>
                              <p:par>
                                <p:cTn id="47" presetID="10" presetClass="entr" presetSubtype="0" fill="hold" nodeType="with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fade">
                                      <p:cBhvr>
                                        <p:cTn id="49" dur="500"/>
                                        <p:tgtEl>
                                          <p:spTgt spid="28"/>
                                        </p:tgtEl>
                                      </p:cBhvr>
                                    </p:animEffect>
                                  </p:childTnLst>
                                </p:cTn>
                              </p:par>
                              <p:par>
                                <p:cTn id="50" presetID="10" presetClass="entr" presetSubtype="0" fill="hold" nodeType="with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fade">
                                      <p:cBhvr>
                                        <p:cTn id="5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Calibri" panose="020F0502020204030204" pitchFamily="34" charset="0"/>
              </a:rPr>
              <a:t>Ecology of </a:t>
            </a:r>
            <a:r>
              <a:rPr lang="en-US" dirty="0" smtClean="0">
                <a:latin typeface="Cambria" panose="02040503050406030204" pitchFamily="18" charset="0"/>
              </a:rPr>
              <a:t>~</a:t>
            </a:r>
            <a:r>
              <a:rPr lang="en-US" dirty="0" smtClean="0">
                <a:latin typeface="Calibri" panose="020F0502020204030204" pitchFamily="34" charset="0"/>
              </a:rPr>
              <a:t>700 human microbiome samples (HMP)</a:t>
            </a:r>
            <a:endParaRPr lang="en-US" dirty="0"/>
          </a:p>
        </p:txBody>
      </p:sp>
      <p:sp>
        <p:nvSpPr>
          <p:cNvPr id="4" name="Date Placeholder 3"/>
          <p:cNvSpPr>
            <a:spLocks noGrp="1"/>
          </p:cNvSpPr>
          <p:nvPr>
            <p:ph type="dt" sz="half" idx="10"/>
          </p:nvPr>
        </p:nvSpPr>
        <p:spPr/>
        <p:txBody>
          <a:bodyPr/>
          <a:lstStyle/>
          <a:p>
            <a:fld id="{149AB08A-B8FE-2744-A176-508EFC0AA4E9}" type="datetime1">
              <a:rPr lang="en-US" smtClean="0">
                <a:solidFill>
                  <a:prstClr val="black">
                    <a:tint val="75000"/>
                  </a:prstClr>
                </a:solidFill>
              </a:rPr>
              <a:pPr/>
              <a:t>2/13/2019</a:t>
            </a:fld>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CED1879-D594-7048-AD12-28363999EDA9}" type="slidenum">
              <a:rPr lang="en-US" smtClean="0">
                <a:solidFill>
                  <a:prstClr val="black">
                    <a:tint val="75000"/>
                  </a:prstClr>
                </a:solidFill>
              </a:rPr>
              <a:pPr/>
              <a:t>13</a:t>
            </a:fld>
            <a:endParaRPr lang="en-US" dirty="0">
              <a:solidFill>
                <a:prstClr val="black">
                  <a:tint val="75000"/>
                </a:prstClr>
              </a:solidFill>
            </a:endParaRPr>
          </a:p>
        </p:txBody>
      </p:sp>
      <p:pic>
        <p:nvPicPr>
          <p:cNvPr id="7" name="Picture 6" descr="C:\Documents and Settings\CHUTTENH\Desktop\bitmap.png"/>
          <p:cNvPicPr>
            <a:picLocks noChangeAspect="1" noChangeArrowheads="1"/>
          </p:cNvPicPr>
          <p:nvPr/>
        </p:nvPicPr>
        <p:blipFill rotWithShape="1">
          <a:blip r:embed="rId2" cstate="print"/>
          <a:srcRect r="1640" b="8208"/>
          <a:stretch/>
        </p:blipFill>
        <p:spPr bwMode="auto">
          <a:xfrm>
            <a:off x="2170976" y="1065574"/>
            <a:ext cx="5471367" cy="5400304"/>
          </a:xfrm>
          <a:prstGeom prst="rect">
            <a:avLst/>
          </a:prstGeom>
          <a:noFill/>
        </p:spPr>
      </p:pic>
      <p:sp>
        <p:nvSpPr>
          <p:cNvPr id="8" name="Rectangle 7"/>
          <p:cNvSpPr/>
          <p:nvPr/>
        </p:nvSpPr>
        <p:spPr bwMode="auto">
          <a:xfrm>
            <a:off x="2551976" y="1854653"/>
            <a:ext cx="838200" cy="457200"/>
          </a:xfrm>
          <a:prstGeom prst="rect">
            <a:avLst/>
          </a:prstGeom>
          <a:no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FFFFFF"/>
              </a:solidFill>
            </a:endParaRPr>
          </a:p>
        </p:txBody>
      </p:sp>
      <p:sp>
        <p:nvSpPr>
          <p:cNvPr id="9" name="Rectangle 8"/>
          <p:cNvSpPr/>
          <p:nvPr/>
        </p:nvSpPr>
        <p:spPr bwMode="auto">
          <a:xfrm>
            <a:off x="7040281" y="5921115"/>
            <a:ext cx="388495" cy="419790"/>
          </a:xfrm>
          <a:prstGeom prst="rect">
            <a:avLst/>
          </a:prstGeom>
          <a:no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FFFFFF"/>
              </a:solidFill>
            </a:endParaRPr>
          </a:p>
        </p:txBody>
      </p:sp>
      <p:sp>
        <p:nvSpPr>
          <p:cNvPr id="10" name="Rectangle 9"/>
          <p:cNvSpPr/>
          <p:nvPr/>
        </p:nvSpPr>
        <p:spPr bwMode="auto">
          <a:xfrm>
            <a:off x="3390176" y="2311853"/>
            <a:ext cx="2667000" cy="2514600"/>
          </a:xfrm>
          <a:prstGeom prst="rect">
            <a:avLst/>
          </a:prstGeom>
          <a:no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FFFFFF"/>
              </a:solidFill>
            </a:endParaRPr>
          </a:p>
        </p:txBody>
      </p:sp>
      <p:sp>
        <p:nvSpPr>
          <p:cNvPr id="11" name="Rectangle 10"/>
          <p:cNvSpPr/>
          <p:nvPr/>
        </p:nvSpPr>
        <p:spPr bwMode="auto">
          <a:xfrm>
            <a:off x="6052179" y="4831450"/>
            <a:ext cx="995597" cy="1084288"/>
          </a:xfrm>
          <a:prstGeom prst="rect">
            <a:avLst/>
          </a:prstGeom>
          <a:no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FFFFFF"/>
              </a:solidFill>
            </a:endParaRPr>
          </a:p>
        </p:txBody>
      </p:sp>
      <p:sp>
        <p:nvSpPr>
          <p:cNvPr id="12" name="TextBox 11"/>
          <p:cNvSpPr txBox="1"/>
          <p:nvPr/>
        </p:nvSpPr>
        <p:spPr>
          <a:xfrm>
            <a:off x="8419376" y="1930853"/>
            <a:ext cx="2133600" cy="461665"/>
          </a:xfrm>
          <a:prstGeom prst="rect">
            <a:avLst/>
          </a:prstGeom>
          <a:noFill/>
        </p:spPr>
        <p:txBody>
          <a:bodyPr wrap="square" rtlCol="0">
            <a:spAutoFit/>
          </a:bodyPr>
          <a:lstStyle/>
          <a:p>
            <a:pPr eaLnBrk="0" fontAlgn="base" hangingPunct="0">
              <a:spcBef>
                <a:spcPct val="0"/>
              </a:spcBef>
              <a:spcAft>
                <a:spcPct val="0"/>
              </a:spcAft>
            </a:pPr>
            <a:r>
              <a:rPr lang="en-US" sz="2400" dirty="0" smtClean="0">
                <a:solidFill>
                  <a:srgbClr val="FF9900"/>
                </a:solidFill>
                <a:effectLst>
                  <a:glow>
                    <a:schemeClr val="bg1"/>
                  </a:glow>
                </a:effectLst>
                <a:latin typeface="Calibri" panose="020F0502020204030204" pitchFamily="34" charset="0"/>
              </a:rPr>
              <a:t>Skin (nares)</a:t>
            </a:r>
            <a:endParaRPr lang="en-US" sz="2400" dirty="0">
              <a:solidFill>
                <a:srgbClr val="FF9900"/>
              </a:solidFill>
              <a:effectLst>
                <a:glow>
                  <a:schemeClr val="bg1"/>
                </a:glow>
              </a:effectLst>
              <a:latin typeface="Calibri" panose="020F0502020204030204" pitchFamily="34" charset="0"/>
            </a:endParaRPr>
          </a:p>
        </p:txBody>
      </p:sp>
      <p:sp>
        <p:nvSpPr>
          <p:cNvPr id="13" name="TextBox 12"/>
          <p:cNvSpPr txBox="1"/>
          <p:nvPr/>
        </p:nvSpPr>
        <p:spPr>
          <a:xfrm>
            <a:off x="8419376" y="2940324"/>
            <a:ext cx="2133600" cy="1200329"/>
          </a:xfrm>
          <a:prstGeom prst="rect">
            <a:avLst/>
          </a:prstGeom>
          <a:noFill/>
        </p:spPr>
        <p:txBody>
          <a:bodyPr wrap="square" rtlCol="0">
            <a:spAutoFit/>
          </a:bodyPr>
          <a:lstStyle/>
          <a:p>
            <a:pPr eaLnBrk="0" fontAlgn="base" hangingPunct="0">
              <a:spcBef>
                <a:spcPct val="0"/>
              </a:spcBef>
              <a:spcAft>
                <a:spcPct val="0"/>
              </a:spcAft>
            </a:pPr>
            <a:r>
              <a:rPr lang="en-US" sz="2400" dirty="0" smtClean="0">
                <a:solidFill>
                  <a:srgbClr val="3F753F"/>
                </a:solidFill>
                <a:effectLst>
                  <a:glow>
                    <a:schemeClr val="bg1"/>
                  </a:glow>
                </a:effectLst>
                <a:latin typeface="Calibri" panose="020F0502020204030204" pitchFamily="34" charset="0"/>
              </a:rPr>
              <a:t>Oral (plaque)</a:t>
            </a:r>
          </a:p>
          <a:p>
            <a:pPr eaLnBrk="0" fontAlgn="base" hangingPunct="0">
              <a:spcBef>
                <a:spcPct val="0"/>
              </a:spcBef>
              <a:spcAft>
                <a:spcPct val="0"/>
              </a:spcAft>
            </a:pPr>
            <a:r>
              <a:rPr lang="en-US" sz="2400" dirty="0" smtClean="0">
                <a:solidFill>
                  <a:srgbClr val="FF0000"/>
                </a:solidFill>
                <a:effectLst>
                  <a:glow>
                    <a:schemeClr val="bg1"/>
                  </a:glow>
                </a:effectLst>
                <a:latin typeface="Calibri" panose="020F0502020204030204" pitchFamily="34" charset="0"/>
              </a:rPr>
              <a:t>Oral (cheek)</a:t>
            </a:r>
          </a:p>
          <a:p>
            <a:pPr eaLnBrk="0" fontAlgn="base" hangingPunct="0">
              <a:spcBef>
                <a:spcPct val="0"/>
              </a:spcBef>
              <a:spcAft>
                <a:spcPct val="0"/>
              </a:spcAft>
            </a:pPr>
            <a:r>
              <a:rPr lang="en-US" sz="2400" dirty="0" smtClean="0">
                <a:solidFill>
                  <a:srgbClr val="864310"/>
                </a:solidFill>
                <a:effectLst>
                  <a:glow>
                    <a:schemeClr val="bg1"/>
                  </a:glow>
                </a:effectLst>
                <a:latin typeface="Calibri" panose="020F0502020204030204" pitchFamily="34" charset="0"/>
              </a:rPr>
              <a:t>Oral (tongue)</a:t>
            </a:r>
            <a:endParaRPr lang="en-US" sz="2400" dirty="0">
              <a:solidFill>
                <a:srgbClr val="864310"/>
              </a:solidFill>
              <a:effectLst>
                <a:glow>
                  <a:schemeClr val="bg1"/>
                </a:glow>
              </a:effectLst>
              <a:latin typeface="Calibri" panose="020F0502020204030204" pitchFamily="34" charset="0"/>
            </a:endParaRPr>
          </a:p>
        </p:txBody>
      </p:sp>
      <p:sp>
        <p:nvSpPr>
          <p:cNvPr id="14" name="TextBox 13"/>
          <p:cNvSpPr txBox="1"/>
          <p:nvPr/>
        </p:nvSpPr>
        <p:spPr>
          <a:xfrm>
            <a:off x="8419376" y="5126788"/>
            <a:ext cx="2133600" cy="461665"/>
          </a:xfrm>
          <a:prstGeom prst="rect">
            <a:avLst/>
          </a:prstGeom>
          <a:noFill/>
        </p:spPr>
        <p:txBody>
          <a:bodyPr wrap="square" rtlCol="0">
            <a:spAutoFit/>
          </a:bodyPr>
          <a:lstStyle/>
          <a:p>
            <a:pPr eaLnBrk="0" fontAlgn="base" hangingPunct="0">
              <a:spcBef>
                <a:spcPct val="0"/>
              </a:spcBef>
              <a:spcAft>
                <a:spcPct val="0"/>
              </a:spcAft>
            </a:pPr>
            <a:r>
              <a:rPr lang="en-US" sz="2400" dirty="0" smtClean="0">
                <a:solidFill>
                  <a:srgbClr val="9900FF"/>
                </a:solidFill>
                <a:effectLst>
                  <a:glow>
                    <a:schemeClr val="bg1"/>
                  </a:glow>
                </a:effectLst>
                <a:latin typeface="Calibri" panose="020F0502020204030204" pitchFamily="34" charset="0"/>
              </a:rPr>
              <a:t>Gut (stool)</a:t>
            </a:r>
            <a:endParaRPr lang="en-US" sz="2400" dirty="0">
              <a:solidFill>
                <a:srgbClr val="9900FF"/>
              </a:solidFill>
              <a:effectLst>
                <a:glow>
                  <a:schemeClr val="bg1"/>
                </a:glow>
              </a:effectLst>
              <a:latin typeface="Calibri" panose="020F0502020204030204" pitchFamily="34" charset="0"/>
            </a:endParaRPr>
          </a:p>
        </p:txBody>
      </p:sp>
      <p:sp>
        <p:nvSpPr>
          <p:cNvPr id="15" name="TextBox 14"/>
          <p:cNvSpPr txBox="1"/>
          <p:nvPr/>
        </p:nvSpPr>
        <p:spPr>
          <a:xfrm>
            <a:off x="8419376" y="5888788"/>
            <a:ext cx="2133600" cy="461665"/>
          </a:xfrm>
          <a:prstGeom prst="rect">
            <a:avLst/>
          </a:prstGeom>
          <a:noFill/>
        </p:spPr>
        <p:txBody>
          <a:bodyPr wrap="square" rtlCol="0">
            <a:spAutoFit/>
          </a:bodyPr>
          <a:lstStyle/>
          <a:p>
            <a:pPr eaLnBrk="0" fontAlgn="base" hangingPunct="0">
              <a:spcBef>
                <a:spcPct val="0"/>
              </a:spcBef>
              <a:spcAft>
                <a:spcPct val="0"/>
              </a:spcAft>
            </a:pPr>
            <a:r>
              <a:rPr lang="en-US" sz="2400" dirty="0" smtClean="0">
                <a:solidFill>
                  <a:srgbClr val="002060"/>
                </a:solidFill>
                <a:effectLst>
                  <a:glow>
                    <a:schemeClr val="bg1"/>
                  </a:glow>
                </a:effectLst>
                <a:latin typeface="Calibri" panose="020F0502020204030204" pitchFamily="34" charset="0"/>
              </a:rPr>
              <a:t>Vaginal (fornix)</a:t>
            </a:r>
            <a:endParaRPr lang="en-US" sz="2400" dirty="0">
              <a:solidFill>
                <a:srgbClr val="002060"/>
              </a:solidFill>
              <a:effectLst>
                <a:glow>
                  <a:schemeClr val="bg1"/>
                </a:glow>
              </a:effectLst>
              <a:latin typeface="Calibri" panose="020F0502020204030204" pitchFamily="34" charset="0"/>
            </a:endParaRPr>
          </a:p>
        </p:txBody>
      </p:sp>
      <p:sp>
        <p:nvSpPr>
          <p:cNvPr id="16" name="Rectangle 15"/>
          <p:cNvSpPr/>
          <p:nvPr/>
        </p:nvSpPr>
        <p:spPr>
          <a:xfrm>
            <a:off x="6796979" y="6465877"/>
            <a:ext cx="4876800" cy="338554"/>
          </a:xfrm>
          <a:prstGeom prst="rect">
            <a:avLst/>
          </a:prstGeom>
        </p:spPr>
        <p:txBody>
          <a:bodyPr wrap="square">
            <a:spAutoFit/>
          </a:bodyPr>
          <a:lstStyle/>
          <a:p>
            <a:pPr algn="r" eaLnBrk="0" fontAlgn="base" hangingPunct="0">
              <a:spcBef>
                <a:spcPct val="0"/>
              </a:spcBef>
              <a:spcAft>
                <a:spcPct val="0"/>
              </a:spcAft>
            </a:pPr>
            <a:r>
              <a:rPr lang="en-US" sz="1600" dirty="0" smtClean="0">
                <a:solidFill>
                  <a:srgbClr val="00B050"/>
                </a:solidFill>
                <a:latin typeface="Consolas" panose="020B0609020204030204" pitchFamily="49" charset="0"/>
                <a:cs typeface="Consolas" panose="020B0609020204030204" pitchFamily="49" charset="0"/>
              </a:rPr>
              <a:t>MetaPhlAn(2) &amp; hclust2</a:t>
            </a:r>
            <a:endParaRPr lang="en-US" sz="1600" dirty="0">
              <a:solidFill>
                <a:srgbClr val="00B050"/>
              </a:solidFill>
              <a:latin typeface="Consolas" panose="020B0609020204030204" pitchFamily="49" charset="0"/>
              <a:cs typeface="Consolas" panose="020B0609020204030204" pitchFamily="49" charset="0"/>
            </a:endParaRPr>
          </a:p>
        </p:txBody>
      </p:sp>
      <p:sp>
        <p:nvSpPr>
          <p:cNvPr id="17" name="TextBox 16"/>
          <p:cNvSpPr txBox="1"/>
          <p:nvPr/>
        </p:nvSpPr>
        <p:spPr>
          <a:xfrm>
            <a:off x="7566143" y="5971573"/>
            <a:ext cx="641522" cy="369332"/>
          </a:xfrm>
          <a:prstGeom prst="rect">
            <a:avLst/>
          </a:prstGeom>
          <a:noFill/>
        </p:spPr>
        <p:txBody>
          <a:bodyPr wrap="none" rtlCol="0">
            <a:spAutoFit/>
          </a:bodyPr>
          <a:lstStyle/>
          <a:p>
            <a:r>
              <a:rPr lang="en-US" dirty="0" smtClean="0"/>
              <a:t>0.1%</a:t>
            </a:r>
            <a:endParaRPr lang="en-US" dirty="0"/>
          </a:p>
        </p:txBody>
      </p:sp>
      <p:sp>
        <p:nvSpPr>
          <p:cNvPr id="18" name="TextBox 17"/>
          <p:cNvSpPr txBox="1"/>
          <p:nvPr/>
        </p:nvSpPr>
        <p:spPr>
          <a:xfrm>
            <a:off x="7566143" y="4605146"/>
            <a:ext cx="466794" cy="369332"/>
          </a:xfrm>
          <a:prstGeom prst="rect">
            <a:avLst/>
          </a:prstGeom>
          <a:noFill/>
        </p:spPr>
        <p:txBody>
          <a:bodyPr wrap="none" rtlCol="0">
            <a:spAutoFit/>
          </a:bodyPr>
          <a:lstStyle/>
          <a:p>
            <a:r>
              <a:rPr lang="en-US" dirty="0" smtClean="0"/>
              <a:t>1%</a:t>
            </a:r>
            <a:endParaRPr lang="en-US" dirty="0"/>
          </a:p>
        </p:txBody>
      </p:sp>
      <p:sp>
        <p:nvSpPr>
          <p:cNvPr id="19" name="TextBox 18"/>
          <p:cNvSpPr txBox="1"/>
          <p:nvPr/>
        </p:nvSpPr>
        <p:spPr>
          <a:xfrm>
            <a:off x="7566143" y="3140758"/>
            <a:ext cx="583814" cy="369332"/>
          </a:xfrm>
          <a:prstGeom prst="rect">
            <a:avLst/>
          </a:prstGeom>
          <a:noFill/>
        </p:spPr>
        <p:txBody>
          <a:bodyPr wrap="none" rtlCol="0">
            <a:spAutoFit/>
          </a:bodyPr>
          <a:lstStyle/>
          <a:p>
            <a:r>
              <a:rPr lang="en-US" dirty="0" smtClean="0"/>
              <a:t>10%</a:t>
            </a:r>
            <a:endParaRPr lang="en-US" dirty="0"/>
          </a:p>
        </p:txBody>
      </p:sp>
      <p:sp>
        <p:nvSpPr>
          <p:cNvPr id="20" name="TextBox 19"/>
          <p:cNvSpPr txBox="1"/>
          <p:nvPr/>
        </p:nvSpPr>
        <p:spPr>
          <a:xfrm>
            <a:off x="7566143" y="1671510"/>
            <a:ext cx="700833" cy="369332"/>
          </a:xfrm>
          <a:prstGeom prst="rect">
            <a:avLst/>
          </a:prstGeom>
          <a:noFill/>
        </p:spPr>
        <p:txBody>
          <a:bodyPr wrap="none" rtlCol="0">
            <a:spAutoFit/>
          </a:bodyPr>
          <a:lstStyle/>
          <a:p>
            <a:r>
              <a:rPr lang="en-US" dirty="0" smtClean="0"/>
              <a:t>100%</a:t>
            </a:r>
            <a:endParaRPr lang="en-US" dirty="0"/>
          </a:p>
        </p:txBody>
      </p:sp>
      <p:sp>
        <p:nvSpPr>
          <p:cNvPr id="21" name="TextBox 20"/>
          <p:cNvSpPr txBox="1"/>
          <p:nvPr/>
        </p:nvSpPr>
        <p:spPr>
          <a:xfrm rot="16200000">
            <a:off x="-234676" y="3690348"/>
            <a:ext cx="4408218" cy="707886"/>
          </a:xfrm>
          <a:prstGeom prst="rect">
            <a:avLst/>
          </a:prstGeom>
          <a:solidFill>
            <a:schemeClr val="bg1"/>
          </a:solidFill>
        </p:spPr>
        <p:txBody>
          <a:bodyPr wrap="square" rtlCol="0">
            <a:spAutoFit/>
          </a:bodyPr>
          <a:lstStyle/>
          <a:p>
            <a:pPr algn="ctr"/>
            <a:r>
              <a:rPr lang="en-US" sz="2000" dirty="0" smtClean="0"/>
              <a:t>The 64 most abundant </a:t>
            </a:r>
          </a:p>
          <a:p>
            <a:pPr algn="ctr"/>
            <a:r>
              <a:rPr lang="en-US" sz="2000" b="1" u="sng" dirty="0" smtClean="0"/>
              <a:t>species</a:t>
            </a:r>
            <a:r>
              <a:rPr lang="en-US" sz="2000" b="1" dirty="0" smtClean="0"/>
              <a:t> </a:t>
            </a:r>
            <a:r>
              <a:rPr lang="en-US" sz="2000" dirty="0" smtClean="0"/>
              <a:t>across HMP samples</a:t>
            </a:r>
            <a:endParaRPr lang="en-US" sz="2000" dirty="0"/>
          </a:p>
        </p:txBody>
      </p:sp>
      <p:sp>
        <p:nvSpPr>
          <p:cNvPr id="24" name="Rectangle 23"/>
          <p:cNvSpPr/>
          <p:nvPr/>
        </p:nvSpPr>
        <p:spPr>
          <a:xfrm>
            <a:off x="4081841" y="6430940"/>
            <a:ext cx="1822935" cy="369332"/>
          </a:xfrm>
          <a:prstGeom prst="rect">
            <a:avLst/>
          </a:prstGeom>
          <a:solidFill>
            <a:schemeClr val="bg1"/>
          </a:solidFill>
        </p:spPr>
        <p:txBody>
          <a:bodyPr wrap="none">
            <a:spAutoFit/>
          </a:bodyPr>
          <a:lstStyle/>
          <a:p>
            <a:r>
              <a:rPr lang="en-US" dirty="0" smtClean="0"/>
              <a:t>←700 samples →</a:t>
            </a:r>
            <a:endParaRPr lang="en-US" dirty="0"/>
          </a:p>
        </p:txBody>
      </p:sp>
    </p:spTree>
    <p:extLst>
      <p:ext uri="{BB962C8B-B14F-4D97-AF65-F5344CB8AC3E}">
        <p14:creationId xmlns:p14="http://schemas.microsoft.com/office/powerpoint/2010/main" val="8475199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p:bldP spid="13" grpId="0"/>
      <p:bldP spid="14"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Taxonomic binning of </a:t>
            </a:r>
            <a:r>
              <a:rPr lang="en-US" dirty="0" err="1" smtClean="0"/>
              <a:t>metagenomic</a:t>
            </a:r>
            <a:r>
              <a:rPr lang="en-US" dirty="0" smtClean="0"/>
              <a:t> reads</a:t>
            </a:r>
            <a:endParaRPr lang="en-US" dirty="0"/>
          </a:p>
        </p:txBody>
      </p:sp>
      <p:sp>
        <p:nvSpPr>
          <p:cNvPr id="3" name="Content Placeholder 2"/>
          <p:cNvSpPr>
            <a:spLocks noGrp="1"/>
          </p:cNvSpPr>
          <p:nvPr>
            <p:ph idx="1"/>
          </p:nvPr>
        </p:nvSpPr>
        <p:spPr>
          <a:xfrm>
            <a:off x="4541537" y="2057415"/>
            <a:ext cx="5303462" cy="1412051"/>
          </a:xfrm>
        </p:spPr>
        <p:txBody>
          <a:bodyPr/>
          <a:lstStyle/>
          <a:p>
            <a:pPr marL="0" indent="0">
              <a:buNone/>
            </a:pPr>
            <a:r>
              <a:rPr lang="en-US" dirty="0" smtClean="0"/>
              <a:t>Similar to marker-gene logic, with fast hashing of read </a:t>
            </a:r>
            <a:r>
              <a:rPr lang="en-US" i="1" dirty="0" smtClean="0"/>
              <a:t>k</a:t>
            </a:r>
            <a:r>
              <a:rPr lang="en-US" dirty="0" smtClean="0"/>
              <a:t>-</a:t>
            </a:r>
            <a:r>
              <a:rPr lang="en-US" dirty="0" err="1" smtClean="0"/>
              <a:t>mers</a:t>
            </a:r>
            <a:r>
              <a:rPr lang="en-US" dirty="0" smtClean="0"/>
              <a:t> in place of mapping/alignment to genes. </a:t>
            </a:r>
          </a:p>
        </p:txBody>
      </p:sp>
      <p:sp>
        <p:nvSpPr>
          <p:cNvPr id="4" name="Date Placeholder 3"/>
          <p:cNvSpPr>
            <a:spLocks noGrp="1"/>
          </p:cNvSpPr>
          <p:nvPr>
            <p:ph type="dt" sz="half" idx="10"/>
          </p:nvPr>
        </p:nvSpPr>
        <p:spPr/>
        <p:txBody>
          <a:bodyPr/>
          <a:lstStyle/>
          <a:p>
            <a:fld id="{149AB08A-B8FE-2744-A176-508EFC0AA4E9}" type="datetime1">
              <a:rPr lang="en-US" smtClean="0"/>
              <a:t>2/13/2019</a:t>
            </a:fld>
            <a:endParaRPr lang="en-US" dirty="0"/>
          </a:p>
        </p:txBody>
      </p:sp>
      <p:sp>
        <p:nvSpPr>
          <p:cNvPr id="5" name="Slide Number Placeholder 4"/>
          <p:cNvSpPr>
            <a:spLocks noGrp="1"/>
          </p:cNvSpPr>
          <p:nvPr>
            <p:ph type="sldNum" sz="quarter" idx="12"/>
          </p:nvPr>
        </p:nvSpPr>
        <p:spPr/>
        <p:txBody>
          <a:bodyPr/>
          <a:lstStyle/>
          <a:p>
            <a:fld id="{0CED1879-D594-7048-AD12-28363999EDA9}" type="slidenum">
              <a:rPr lang="en-US" smtClean="0"/>
              <a:t>14</a:t>
            </a:fld>
            <a:endParaRPr lang="en-US"/>
          </a:p>
        </p:txBody>
      </p:sp>
      <p:pic>
        <p:nvPicPr>
          <p:cNvPr id="2050" name="Picture 2" descr="Image result for new york times microbial phylogeny"/>
          <p:cNvPicPr>
            <a:picLocks noChangeAspect="1" noChangeArrowheads="1"/>
          </p:cNvPicPr>
          <p:nvPr/>
        </p:nvPicPr>
        <p:blipFill rotWithShape="1">
          <a:blip r:embed="rId2">
            <a:extLst>
              <a:ext uri="{28A0092B-C50C-407E-A947-70E740481C1C}">
                <a14:useLocalDpi xmlns:a14="http://schemas.microsoft.com/office/drawing/2010/main" val="0"/>
              </a:ext>
            </a:extLst>
          </a:blip>
          <a:srcRect t="13952"/>
          <a:stretch/>
        </p:blipFill>
        <p:spPr bwMode="auto">
          <a:xfrm>
            <a:off x="518221" y="2325586"/>
            <a:ext cx="3840438" cy="3846584"/>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756812" y="2234147"/>
            <a:ext cx="944490" cy="369332"/>
          </a:xfrm>
          <a:prstGeom prst="rect">
            <a:avLst/>
          </a:prstGeom>
        </p:spPr>
        <p:txBody>
          <a:bodyPr wrap="none">
            <a:spAutoFit/>
          </a:bodyPr>
          <a:lstStyle/>
          <a:p>
            <a:pPr algn="ctr"/>
            <a:r>
              <a:rPr lang="en-US" b="1" dirty="0" smtClean="0">
                <a:effectLst>
                  <a:glow rad="127000">
                    <a:schemeClr val="bg1"/>
                  </a:glow>
                </a:effectLst>
                <a:latin typeface="Consolas" panose="020B0609020204030204" pitchFamily="49" charset="0"/>
              </a:rPr>
              <a:t>GGCTAG</a:t>
            </a:r>
          </a:p>
        </p:txBody>
      </p:sp>
      <p:sp>
        <p:nvSpPr>
          <p:cNvPr id="16" name="Rectangle 15"/>
          <p:cNvSpPr/>
          <p:nvPr/>
        </p:nvSpPr>
        <p:spPr>
          <a:xfrm>
            <a:off x="299616" y="3697171"/>
            <a:ext cx="944489" cy="369332"/>
          </a:xfrm>
          <a:prstGeom prst="rect">
            <a:avLst/>
          </a:prstGeom>
        </p:spPr>
        <p:txBody>
          <a:bodyPr wrap="none">
            <a:spAutoFit/>
          </a:bodyPr>
          <a:lstStyle/>
          <a:p>
            <a:pPr algn="ctr"/>
            <a:r>
              <a:rPr lang="en-US" b="1" dirty="0" smtClean="0">
                <a:effectLst>
                  <a:glow rad="127000">
                    <a:schemeClr val="bg1"/>
                  </a:glow>
                </a:effectLst>
                <a:latin typeface="Consolas" panose="020B0609020204030204" pitchFamily="49" charset="0"/>
              </a:rPr>
              <a:t>ATTGCA</a:t>
            </a:r>
          </a:p>
        </p:txBody>
      </p:sp>
      <p:sp>
        <p:nvSpPr>
          <p:cNvPr id="17" name="Rectangle 16"/>
          <p:cNvSpPr/>
          <p:nvPr/>
        </p:nvSpPr>
        <p:spPr>
          <a:xfrm>
            <a:off x="1277397" y="5248058"/>
            <a:ext cx="944490" cy="369332"/>
          </a:xfrm>
          <a:prstGeom prst="rect">
            <a:avLst/>
          </a:prstGeom>
        </p:spPr>
        <p:txBody>
          <a:bodyPr wrap="none">
            <a:spAutoFit/>
          </a:bodyPr>
          <a:lstStyle/>
          <a:p>
            <a:pPr algn="ctr"/>
            <a:r>
              <a:rPr lang="en-US" b="1" dirty="0" smtClean="0">
                <a:effectLst>
                  <a:glow rad="127000">
                    <a:schemeClr val="bg1"/>
                  </a:glow>
                </a:effectLst>
                <a:latin typeface="Consolas" panose="020B0609020204030204" pitchFamily="49" charset="0"/>
              </a:rPr>
              <a:t>ATGCAT</a:t>
            </a:r>
          </a:p>
        </p:txBody>
      </p:sp>
      <p:sp>
        <p:nvSpPr>
          <p:cNvPr id="18" name="Rectangle 17"/>
          <p:cNvSpPr/>
          <p:nvPr/>
        </p:nvSpPr>
        <p:spPr>
          <a:xfrm>
            <a:off x="940713" y="3057098"/>
            <a:ext cx="942437" cy="369332"/>
          </a:xfrm>
          <a:prstGeom prst="rect">
            <a:avLst/>
          </a:prstGeom>
        </p:spPr>
        <p:txBody>
          <a:bodyPr wrap="none">
            <a:spAutoFit/>
          </a:bodyPr>
          <a:lstStyle/>
          <a:p>
            <a:pPr algn="ctr"/>
            <a:r>
              <a:rPr lang="en-US" b="1" dirty="0" smtClean="0">
                <a:effectLst>
                  <a:glow rad="127000">
                    <a:schemeClr val="bg1"/>
                  </a:glow>
                </a:effectLst>
                <a:latin typeface="Consolas" panose="020B0609020204030204" pitchFamily="49" charset="0"/>
              </a:rPr>
              <a:t>ACGTAA</a:t>
            </a:r>
          </a:p>
        </p:txBody>
      </p:sp>
      <p:sp>
        <p:nvSpPr>
          <p:cNvPr id="19" name="Rectangle 18"/>
          <p:cNvSpPr/>
          <p:nvPr/>
        </p:nvSpPr>
        <p:spPr>
          <a:xfrm>
            <a:off x="3380496" y="3419278"/>
            <a:ext cx="944490" cy="369332"/>
          </a:xfrm>
          <a:prstGeom prst="rect">
            <a:avLst/>
          </a:prstGeom>
        </p:spPr>
        <p:txBody>
          <a:bodyPr wrap="none">
            <a:spAutoFit/>
          </a:bodyPr>
          <a:lstStyle/>
          <a:p>
            <a:pPr algn="ctr"/>
            <a:r>
              <a:rPr lang="en-US" b="1" dirty="0" smtClean="0">
                <a:effectLst>
                  <a:glow rad="127000">
                    <a:schemeClr val="bg1"/>
                  </a:glow>
                </a:effectLst>
                <a:latin typeface="Consolas" panose="020B0609020204030204" pitchFamily="49" charset="0"/>
              </a:rPr>
              <a:t>CCGATA</a:t>
            </a:r>
          </a:p>
        </p:txBody>
      </p:sp>
      <p:pic>
        <p:nvPicPr>
          <p:cNvPr id="2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36438" y="1064116"/>
            <a:ext cx="1920219" cy="4919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335342" y="1006607"/>
            <a:ext cx="9235340" cy="867930"/>
          </a:xfrm>
          <a:prstGeom prst="rect">
            <a:avLst/>
          </a:prstGeom>
        </p:spPr>
        <p:txBody>
          <a:bodyPr wrap="square">
            <a:spAutoFit/>
          </a:bodyPr>
          <a:lstStyle/>
          <a:p>
            <a:pPr lvl="0">
              <a:lnSpc>
                <a:spcPct val="90000"/>
              </a:lnSpc>
              <a:spcBef>
                <a:spcPts val="1000"/>
              </a:spcBef>
            </a:pPr>
            <a:r>
              <a:rPr lang="en-US" sz="2800" b="1" dirty="0">
                <a:solidFill>
                  <a:prstClr val="black"/>
                </a:solidFill>
              </a:rPr>
              <a:t>Kraken</a:t>
            </a:r>
            <a:r>
              <a:rPr lang="en-US" sz="2800" dirty="0">
                <a:solidFill>
                  <a:prstClr val="black"/>
                </a:solidFill>
              </a:rPr>
              <a:t> and </a:t>
            </a:r>
            <a:r>
              <a:rPr lang="en-US" sz="2800" b="1" dirty="0">
                <a:solidFill>
                  <a:prstClr val="black"/>
                </a:solidFill>
              </a:rPr>
              <a:t>Clark</a:t>
            </a:r>
            <a:r>
              <a:rPr lang="en-US" sz="2800" dirty="0">
                <a:solidFill>
                  <a:prstClr val="black"/>
                </a:solidFill>
              </a:rPr>
              <a:t> index </a:t>
            </a:r>
            <a:r>
              <a:rPr lang="en-US" sz="2800" dirty="0" smtClean="0">
                <a:solidFill>
                  <a:prstClr val="black"/>
                </a:solidFill>
              </a:rPr>
              <a:t>informative </a:t>
            </a:r>
            <a:r>
              <a:rPr lang="en-US" sz="2800" i="1" dirty="0" smtClean="0">
                <a:solidFill>
                  <a:prstClr val="black"/>
                </a:solidFill>
              </a:rPr>
              <a:t>k</a:t>
            </a:r>
            <a:r>
              <a:rPr lang="en-US" sz="2800" dirty="0" smtClean="0">
                <a:solidFill>
                  <a:prstClr val="black"/>
                </a:solidFill>
              </a:rPr>
              <a:t>-</a:t>
            </a:r>
            <a:r>
              <a:rPr lang="en-US" sz="2800" dirty="0" err="1" smtClean="0">
                <a:solidFill>
                  <a:prstClr val="black"/>
                </a:solidFill>
              </a:rPr>
              <a:t>mers</a:t>
            </a:r>
            <a:r>
              <a:rPr lang="en-US" sz="2800" dirty="0" smtClean="0">
                <a:solidFill>
                  <a:prstClr val="black"/>
                </a:solidFill>
              </a:rPr>
              <a:t> </a:t>
            </a:r>
            <a:r>
              <a:rPr lang="en-US" sz="2800" dirty="0">
                <a:solidFill>
                  <a:prstClr val="black"/>
                </a:solidFill>
              </a:rPr>
              <a:t>across the tree of life and use them to </a:t>
            </a:r>
            <a:r>
              <a:rPr lang="en-US" sz="2800" dirty="0" smtClean="0">
                <a:solidFill>
                  <a:prstClr val="black"/>
                </a:solidFill>
              </a:rPr>
              <a:t>assign (bin) reads </a:t>
            </a:r>
            <a:r>
              <a:rPr lang="en-US" sz="2800" dirty="0">
                <a:solidFill>
                  <a:prstClr val="black"/>
                </a:solidFill>
              </a:rPr>
              <a:t>to taxa.</a:t>
            </a:r>
          </a:p>
        </p:txBody>
      </p:sp>
      <p:sp>
        <p:nvSpPr>
          <p:cNvPr id="23" name="Content Placeholder 2"/>
          <p:cNvSpPr txBox="1">
            <a:spLocks/>
          </p:cNvSpPr>
          <p:nvPr/>
        </p:nvSpPr>
        <p:spPr>
          <a:xfrm>
            <a:off x="3901464" y="4857703"/>
            <a:ext cx="7320484" cy="307847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LucidaGrande"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SzPct val="75000"/>
              <a:buFont typeface="LucidaGrande"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endParaRPr lang="en-US" dirty="0" smtClean="0"/>
          </a:p>
        </p:txBody>
      </p:sp>
      <p:sp>
        <p:nvSpPr>
          <p:cNvPr id="24" name="Content Placeholder 2"/>
          <p:cNvSpPr txBox="1">
            <a:spLocks/>
          </p:cNvSpPr>
          <p:nvPr/>
        </p:nvSpPr>
        <p:spPr>
          <a:xfrm>
            <a:off x="4541537" y="3520439"/>
            <a:ext cx="5303462" cy="141205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LucidaGrande"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SzPct val="75000"/>
              <a:buFont typeface="LucidaGrande"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dirty="0"/>
              <a:t>Extra steps needed to infer taxon abundance from </a:t>
            </a:r>
            <a:r>
              <a:rPr lang="en-US" dirty="0" smtClean="0"/>
              <a:t>binned </a:t>
            </a:r>
            <a:r>
              <a:rPr lang="en-US" dirty="0"/>
              <a:t>reads.</a:t>
            </a:r>
          </a:p>
        </p:txBody>
      </p:sp>
      <p:pic>
        <p:nvPicPr>
          <p:cNvPr id="25" name="Picture 2"/>
          <p:cNvPicPr>
            <a:picLocks noChangeAspect="1" noChangeArrowheads="1"/>
          </p:cNvPicPr>
          <p:nvPr/>
        </p:nvPicPr>
        <p:blipFill rotWithShape="1">
          <a:blip r:embed="rId4">
            <a:duotone>
              <a:schemeClr val="accent6">
                <a:shade val="45000"/>
                <a:satMod val="135000"/>
              </a:schemeClr>
              <a:prstClr val="white"/>
            </a:duotone>
            <a:extLst>
              <a:ext uri="{28A0092B-C50C-407E-A947-70E740481C1C}">
                <a14:useLocalDpi xmlns:a14="http://schemas.microsoft.com/office/drawing/2010/main" val="0"/>
              </a:ext>
            </a:extLst>
          </a:blip>
          <a:srcRect t="10144" r="79037" b="59649"/>
          <a:stretch/>
        </p:blipFill>
        <p:spPr bwMode="auto">
          <a:xfrm>
            <a:off x="4743083" y="4617707"/>
            <a:ext cx="2147166" cy="1298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
          <p:cNvPicPr>
            <a:picLocks noChangeAspect="1" noChangeArrowheads="1"/>
          </p:cNvPicPr>
          <p:nvPr/>
        </p:nvPicPr>
        <p:blipFill rotWithShape="1">
          <a:blip r:embed="rId4">
            <a:duotone>
              <a:schemeClr val="accent2">
                <a:shade val="45000"/>
                <a:satMod val="135000"/>
              </a:schemeClr>
              <a:prstClr val="white"/>
            </a:duotone>
            <a:extLst>
              <a:ext uri="{28A0092B-C50C-407E-A947-70E740481C1C}">
                <a14:useLocalDpi xmlns:a14="http://schemas.microsoft.com/office/drawing/2010/main" val="0"/>
              </a:ext>
            </a:extLst>
          </a:blip>
          <a:srcRect t="10144" r="79037" b="59649"/>
          <a:stretch/>
        </p:blipFill>
        <p:spPr bwMode="auto">
          <a:xfrm>
            <a:off x="7120497" y="4617707"/>
            <a:ext cx="2147166" cy="1298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Rectangle 26"/>
          <p:cNvSpPr/>
          <p:nvPr/>
        </p:nvSpPr>
        <p:spPr>
          <a:xfrm>
            <a:off x="7000355" y="5457546"/>
            <a:ext cx="2387449" cy="923330"/>
          </a:xfrm>
          <a:prstGeom prst="rect">
            <a:avLst/>
          </a:prstGeom>
        </p:spPr>
        <p:txBody>
          <a:bodyPr wrap="none">
            <a:spAutoFit/>
          </a:bodyPr>
          <a:lstStyle/>
          <a:p>
            <a:pPr algn="ctr"/>
            <a:r>
              <a:rPr lang="en-US" dirty="0" smtClean="0">
                <a:effectLst>
                  <a:glow rad="127000">
                    <a:schemeClr val="bg1"/>
                  </a:glow>
                </a:effectLst>
              </a:rPr>
              <a:t>Reads assigned to </a:t>
            </a:r>
          </a:p>
          <a:p>
            <a:pPr algn="ctr"/>
            <a:r>
              <a:rPr lang="en-US" dirty="0" smtClean="0">
                <a:effectLst>
                  <a:glow rad="127000">
                    <a:schemeClr val="bg1"/>
                  </a:glow>
                </a:effectLst>
              </a:rPr>
              <a:t>genus </a:t>
            </a:r>
            <a:r>
              <a:rPr lang="en-US" i="1" dirty="0" err="1" smtClean="0">
                <a:effectLst>
                  <a:glow rad="127000">
                    <a:schemeClr val="bg1"/>
                  </a:glow>
                </a:effectLst>
              </a:rPr>
              <a:t>Prevotella</a:t>
            </a:r>
            <a:endParaRPr lang="en-US" i="1" dirty="0" smtClean="0">
              <a:effectLst>
                <a:glow rad="127000">
                  <a:schemeClr val="bg1"/>
                </a:glow>
              </a:effectLst>
            </a:endParaRPr>
          </a:p>
          <a:p>
            <a:pPr algn="ctr"/>
            <a:r>
              <a:rPr lang="en-US" dirty="0" smtClean="0">
                <a:effectLst>
                  <a:glow rad="127000">
                    <a:schemeClr val="bg1"/>
                  </a:glow>
                </a:effectLst>
              </a:rPr>
              <a:t>(in order </a:t>
            </a:r>
            <a:r>
              <a:rPr lang="en-US" dirty="0" err="1" smtClean="0">
                <a:effectLst>
                  <a:glow rad="127000">
                    <a:schemeClr val="bg1"/>
                  </a:glow>
                </a:effectLst>
              </a:rPr>
              <a:t>Bacteroidales</a:t>
            </a:r>
            <a:r>
              <a:rPr lang="en-US" dirty="0" smtClean="0">
                <a:effectLst>
                  <a:glow rad="127000">
                    <a:schemeClr val="bg1"/>
                  </a:glow>
                </a:effectLst>
              </a:rPr>
              <a:t>)</a:t>
            </a:r>
          </a:p>
        </p:txBody>
      </p:sp>
      <p:sp>
        <p:nvSpPr>
          <p:cNvPr id="28" name="Rectangle 27"/>
          <p:cNvSpPr/>
          <p:nvPr/>
        </p:nvSpPr>
        <p:spPr>
          <a:xfrm>
            <a:off x="4734516" y="5457546"/>
            <a:ext cx="2018758" cy="923330"/>
          </a:xfrm>
          <a:prstGeom prst="rect">
            <a:avLst/>
          </a:prstGeom>
        </p:spPr>
        <p:txBody>
          <a:bodyPr wrap="none">
            <a:spAutoFit/>
          </a:bodyPr>
          <a:lstStyle/>
          <a:p>
            <a:pPr algn="ctr"/>
            <a:r>
              <a:rPr lang="en-US" dirty="0" smtClean="0">
                <a:effectLst>
                  <a:glow rad="127000">
                    <a:schemeClr val="bg1"/>
                  </a:glow>
                </a:effectLst>
              </a:rPr>
              <a:t>Reads assigned to </a:t>
            </a:r>
          </a:p>
          <a:p>
            <a:pPr algn="ctr"/>
            <a:r>
              <a:rPr lang="en-US" dirty="0" smtClean="0">
                <a:effectLst>
                  <a:glow rad="127000">
                    <a:schemeClr val="bg1"/>
                  </a:glow>
                </a:effectLst>
              </a:rPr>
              <a:t>order </a:t>
            </a:r>
            <a:r>
              <a:rPr lang="en-US" dirty="0" err="1" smtClean="0">
                <a:effectLst>
                  <a:glow rad="127000">
                    <a:schemeClr val="bg1"/>
                  </a:glow>
                </a:effectLst>
              </a:rPr>
              <a:t>Bacteroidales</a:t>
            </a:r>
            <a:endParaRPr lang="en-US" dirty="0">
              <a:effectLst>
                <a:glow rad="127000">
                  <a:schemeClr val="bg1"/>
                </a:glow>
              </a:effectLst>
            </a:endParaRPr>
          </a:p>
          <a:p>
            <a:pPr algn="ctr"/>
            <a:r>
              <a:rPr lang="en-US" dirty="0" smtClean="0">
                <a:effectLst>
                  <a:glow rad="127000">
                    <a:schemeClr val="bg1"/>
                  </a:glow>
                </a:effectLst>
              </a:rPr>
              <a:t>(unknown family)</a:t>
            </a:r>
          </a:p>
        </p:txBody>
      </p:sp>
    </p:spTree>
    <p:extLst>
      <p:ext uri="{BB962C8B-B14F-4D97-AF65-F5344CB8AC3E}">
        <p14:creationId xmlns:p14="http://schemas.microsoft.com/office/powerpoint/2010/main" val="7487335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
                                            <p:txEl>
                                              <p:pRg st="0" end="0"/>
                                            </p:txEl>
                                          </p:spTgt>
                                        </p:tgtEl>
                                        <p:attrNameLst>
                                          <p:attrName>style.visibility</p:attrName>
                                        </p:attrNameLst>
                                      </p:cBhvr>
                                      <p:to>
                                        <p:strVal val="visible"/>
                                      </p:to>
                                    </p:set>
                                    <p:animEffect transition="in" filter="fade">
                                      <p:cBhvr>
                                        <p:cTn id="34" dur="500"/>
                                        <p:tgtEl>
                                          <p:spTgt spid="3">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500"/>
                                        <p:tgtEl>
                                          <p:spTgt spid="2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500"/>
                                        <p:tgtEl>
                                          <p:spTgt spid="20"/>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fade">
                                      <p:cBhvr>
                                        <p:cTn id="49" dur="500"/>
                                        <p:tgtEl>
                                          <p:spTgt spid="28"/>
                                        </p:tgtEl>
                                      </p:cBhvr>
                                    </p:animEffect>
                                  </p:childTnLst>
                                </p:cTn>
                              </p:par>
                              <p:par>
                                <p:cTn id="50" presetID="10" presetClass="entr" presetSubtype="0" fill="hold" nodeType="with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fade">
                                      <p:cBhvr>
                                        <p:cTn id="57" dur="500"/>
                                        <p:tgtEl>
                                          <p:spTgt spid="27"/>
                                        </p:tgtEl>
                                      </p:cBhvr>
                                    </p:animEffect>
                                  </p:childTnLst>
                                </p:cTn>
                              </p:par>
                              <p:par>
                                <p:cTn id="58" presetID="10" presetClass="entr" presetSubtype="0" fill="hold" nodeType="with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fade">
                                      <p:cBhvr>
                                        <p:cTn id="6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4" grpId="0"/>
      <p:bldP spid="16" grpId="0"/>
      <p:bldP spid="17" grpId="0"/>
      <p:bldP spid="18" grpId="0"/>
      <p:bldP spid="19" grpId="0"/>
      <p:bldP spid="7" grpId="0"/>
      <p:bldP spid="24" grpId="0"/>
      <p:bldP spid="27" grpId="0"/>
      <p:bldP spid="2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752648" y="2367171"/>
            <a:ext cx="8686705" cy="2123658"/>
          </a:xfrm>
          <a:prstGeom prst="rect">
            <a:avLst/>
          </a:prstGeom>
          <a:noFill/>
        </p:spPr>
        <p:txBody>
          <a:bodyPr wrap="square" rtlCol="0">
            <a:spAutoFit/>
          </a:bodyPr>
          <a:lstStyle/>
          <a:p>
            <a:pPr algn="ctr"/>
            <a:r>
              <a:rPr lang="en-US" sz="6600" dirty="0" smtClean="0"/>
              <a:t>Strain Profiling</a:t>
            </a:r>
            <a:endParaRPr lang="en-US" sz="6600" dirty="0"/>
          </a:p>
          <a:p>
            <a:pPr algn="ctr"/>
            <a:r>
              <a:rPr lang="en-US" sz="6600" dirty="0"/>
              <a:t>(</a:t>
            </a:r>
            <a:r>
              <a:rPr lang="en-US" sz="6600" i="1" dirty="0"/>
              <a:t>by mapping</a:t>
            </a:r>
            <a:r>
              <a:rPr lang="en-US" sz="6600" dirty="0"/>
              <a:t>)</a:t>
            </a:r>
          </a:p>
        </p:txBody>
      </p:sp>
      <p:sp>
        <p:nvSpPr>
          <p:cNvPr id="2" name="Rounded Rectangle 1"/>
          <p:cNvSpPr/>
          <p:nvPr/>
        </p:nvSpPr>
        <p:spPr>
          <a:xfrm>
            <a:off x="243904" y="228636"/>
            <a:ext cx="11704192" cy="6400730"/>
          </a:xfrm>
          <a:prstGeom prst="roundRect">
            <a:avLst>
              <a:gd name="adj" fmla="val 4657"/>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0636579"/>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24379"/>
          <a:stretch/>
        </p:blipFill>
        <p:spPr bwMode="auto">
          <a:xfrm>
            <a:off x="518222" y="1015492"/>
            <a:ext cx="4079658" cy="3210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fontScale="90000"/>
          </a:bodyPr>
          <a:lstStyle/>
          <a:p>
            <a:r>
              <a:rPr lang="en-US" dirty="0" smtClean="0"/>
              <a:t>Gene-level strain profiling</a:t>
            </a:r>
            <a:endParaRPr lang="en-US" dirty="0"/>
          </a:p>
        </p:txBody>
      </p:sp>
      <p:sp>
        <p:nvSpPr>
          <p:cNvPr id="4" name="Date Placeholder 3"/>
          <p:cNvSpPr>
            <a:spLocks noGrp="1"/>
          </p:cNvSpPr>
          <p:nvPr>
            <p:ph type="dt" sz="half" idx="10"/>
          </p:nvPr>
        </p:nvSpPr>
        <p:spPr/>
        <p:txBody>
          <a:bodyPr/>
          <a:lstStyle/>
          <a:p>
            <a:fld id="{F61C376A-F598-5B4F-A8D5-A35E8E160FA5}" type="datetime1">
              <a:rPr lang="en-US" smtClean="0">
                <a:solidFill>
                  <a:prstClr val="black">
                    <a:tint val="75000"/>
                  </a:prstClr>
                </a:solidFill>
              </a:rPr>
              <a:pPr/>
              <a:t>2/13/2019</a:t>
            </a:fld>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CED1879-D594-7048-AD12-28363999EDA9}" type="slidenum">
              <a:rPr lang="en-US" smtClean="0">
                <a:solidFill>
                  <a:prstClr val="black">
                    <a:tint val="75000"/>
                  </a:prstClr>
                </a:solidFill>
              </a:rPr>
              <a:pPr/>
              <a:t>16</a:t>
            </a:fld>
            <a:endParaRPr lang="en-US">
              <a:solidFill>
                <a:prstClr val="black">
                  <a:tint val="75000"/>
                </a:prstClr>
              </a:solidFill>
            </a:endParaRPr>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026" y="4494172"/>
            <a:ext cx="2090738" cy="2005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2"/>
          <p:cNvSpPr>
            <a:spLocks/>
          </p:cNvSpPr>
          <p:nvPr/>
        </p:nvSpPr>
        <p:spPr bwMode="auto">
          <a:xfrm>
            <a:off x="2164123" y="4445939"/>
            <a:ext cx="2926048" cy="1923604"/>
          </a:xfrm>
          <a:prstGeom prst="rect">
            <a:avLst/>
          </a:prstGeom>
          <a:noFill/>
          <a:ln w="12700" cap="flat">
            <a:noFill/>
            <a:miter lim="800000"/>
            <a:headEnd type="none" w="med" len="med"/>
            <a:tailEnd type="none" w="med" len="med"/>
          </a:ln>
        </p:spPr>
        <p:txBody>
          <a:bodyPr wrap="square" lIns="0" tIns="0" rIns="0" bIns="0">
            <a:spAutoFit/>
          </a:bodyPr>
          <a:lstStyle/>
          <a:p>
            <a:pPr eaLnBrk="1" hangingPunct="1">
              <a:spcAft>
                <a:spcPts val="600"/>
              </a:spcAft>
              <a:buSzPct val="75000"/>
            </a:pPr>
            <a:r>
              <a:rPr lang="en-US" sz="2500" dirty="0" smtClean="0">
                <a:ea typeface="Gill Sans" charset="0"/>
                <a:cs typeface="Gill Sans" charset="0"/>
                <a:sym typeface="Gill Sans" charset="0"/>
              </a:rPr>
              <a:t>Look for variation in gene presence across samples after mapping reads to species’ </a:t>
            </a:r>
            <a:r>
              <a:rPr lang="en-US" sz="2500" dirty="0" err="1" smtClean="0">
                <a:ea typeface="Gill Sans" charset="0"/>
                <a:cs typeface="Gill Sans" charset="0"/>
                <a:sym typeface="Gill Sans" charset="0"/>
              </a:rPr>
              <a:t>pangenomes</a:t>
            </a:r>
            <a:endParaRPr lang="en-US" sz="2500" dirty="0" smtClean="0">
              <a:solidFill>
                <a:srgbClr val="000000"/>
              </a:solidFill>
              <a:ea typeface="Gill Sans" charset="0"/>
              <a:cs typeface="Gill Sans" charset="0"/>
              <a:sym typeface="Gill Sans" charset="0"/>
            </a:endParaRPr>
          </a:p>
        </p:txBody>
      </p:sp>
      <p:pic>
        <p:nvPicPr>
          <p:cNvPr id="5122"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r="41145"/>
          <a:stretch/>
        </p:blipFill>
        <p:spPr bwMode="auto">
          <a:xfrm>
            <a:off x="5254671" y="1064107"/>
            <a:ext cx="3830709" cy="5382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58898"/>
          <a:stretch/>
        </p:blipFill>
        <p:spPr bwMode="auto">
          <a:xfrm>
            <a:off x="9090013" y="1064107"/>
            <a:ext cx="2675205" cy="5382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2"/>
          <p:cNvSpPr>
            <a:spLocks/>
          </p:cNvSpPr>
          <p:nvPr/>
        </p:nvSpPr>
        <p:spPr bwMode="auto">
          <a:xfrm>
            <a:off x="6187439" y="4828681"/>
            <a:ext cx="2377414" cy="246221"/>
          </a:xfrm>
          <a:prstGeom prst="rect">
            <a:avLst/>
          </a:prstGeom>
          <a:noFill/>
          <a:ln w="12700" cap="flat">
            <a:noFill/>
            <a:miter lim="800000"/>
            <a:headEnd type="none" w="med" len="med"/>
            <a:tailEnd type="none" w="med" len="med"/>
          </a:ln>
        </p:spPr>
        <p:txBody>
          <a:bodyPr wrap="square" lIns="0" tIns="0" rIns="0" bIns="0">
            <a:spAutoFit/>
          </a:bodyPr>
          <a:lstStyle/>
          <a:p>
            <a:pPr algn="ctr" eaLnBrk="1" hangingPunct="1">
              <a:spcAft>
                <a:spcPts val="600"/>
              </a:spcAft>
              <a:buSzPct val="75000"/>
            </a:pPr>
            <a:r>
              <a:rPr lang="en-US" sz="1600" dirty="0">
                <a:solidFill>
                  <a:schemeClr val="bg1"/>
                </a:solidFill>
                <a:ea typeface="Gill Sans" charset="0"/>
                <a:cs typeface="Gill Sans" charset="0"/>
                <a:sym typeface="Gill Sans" charset="0"/>
              </a:rPr>
              <a:t>c</a:t>
            </a:r>
            <a:r>
              <a:rPr lang="en-US" sz="1600" dirty="0" smtClean="0">
                <a:solidFill>
                  <a:schemeClr val="bg1"/>
                </a:solidFill>
                <a:ea typeface="Gill Sans" charset="0"/>
                <a:cs typeface="Gill Sans" charset="0"/>
                <a:sym typeface="Gill Sans" charset="0"/>
              </a:rPr>
              <a:t>ore genes of the species</a:t>
            </a:r>
          </a:p>
        </p:txBody>
      </p:sp>
      <p:sp>
        <p:nvSpPr>
          <p:cNvPr id="14" name="Rectangle 2"/>
          <p:cNvSpPr>
            <a:spLocks/>
          </p:cNvSpPr>
          <p:nvPr/>
        </p:nvSpPr>
        <p:spPr bwMode="auto">
          <a:xfrm>
            <a:off x="5181610" y="3246122"/>
            <a:ext cx="2011658" cy="246221"/>
          </a:xfrm>
          <a:prstGeom prst="rect">
            <a:avLst/>
          </a:prstGeom>
          <a:noFill/>
          <a:ln w="12700" cap="flat">
            <a:noFill/>
            <a:miter lim="800000"/>
            <a:headEnd type="none" w="med" len="med"/>
            <a:tailEnd type="none" w="med" len="med"/>
          </a:ln>
        </p:spPr>
        <p:txBody>
          <a:bodyPr wrap="square" lIns="0" tIns="0" rIns="0" bIns="0">
            <a:spAutoFit/>
          </a:bodyPr>
          <a:lstStyle/>
          <a:p>
            <a:pPr algn="ctr" eaLnBrk="1" hangingPunct="1">
              <a:spcAft>
                <a:spcPts val="600"/>
              </a:spcAft>
              <a:buSzPct val="75000"/>
            </a:pPr>
            <a:r>
              <a:rPr lang="en-US" sz="1600" dirty="0" smtClean="0">
                <a:solidFill>
                  <a:schemeClr val="bg1"/>
                </a:solidFill>
                <a:ea typeface="Gill Sans" charset="0"/>
                <a:cs typeface="Gill Sans" charset="0"/>
                <a:sym typeface="Gill Sans" charset="0"/>
              </a:rPr>
              <a:t>subspecies</a:t>
            </a:r>
          </a:p>
        </p:txBody>
      </p:sp>
      <p:sp>
        <p:nvSpPr>
          <p:cNvPr id="15" name="Rectangle 2"/>
          <p:cNvSpPr>
            <a:spLocks/>
          </p:cNvSpPr>
          <p:nvPr/>
        </p:nvSpPr>
        <p:spPr bwMode="auto">
          <a:xfrm>
            <a:off x="7193268" y="3639974"/>
            <a:ext cx="2011658" cy="246221"/>
          </a:xfrm>
          <a:prstGeom prst="rect">
            <a:avLst/>
          </a:prstGeom>
          <a:noFill/>
          <a:ln w="12700" cap="flat">
            <a:noFill/>
            <a:miter lim="800000"/>
            <a:headEnd type="none" w="med" len="med"/>
            <a:tailEnd type="none" w="med" len="med"/>
          </a:ln>
        </p:spPr>
        <p:txBody>
          <a:bodyPr wrap="square" lIns="0" tIns="0" rIns="0" bIns="0">
            <a:spAutoFit/>
          </a:bodyPr>
          <a:lstStyle/>
          <a:p>
            <a:pPr algn="ctr" eaLnBrk="1" hangingPunct="1">
              <a:spcAft>
                <a:spcPts val="600"/>
              </a:spcAft>
              <a:buSzPct val="75000"/>
            </a:pPr>
            <a:r>
              <a:rPr lang="en-US" sz="1600" dirty="0" smtClean="0">
                <a:solidFill>
                  <a:schemeClr val="bg1"/>
                </a:solidFill>
                <a:ea typeface="Gill Sans" charset="0"/>
                <a:cs typeface="Gill Sans" charset="0"/>
                <a:sym typeface="Gill Sans" charset="0"/>
              </a:rPr>
              <a:t>subspecies</a:t>
            </a:r>
          </a:p>
        </p:txBody>
      </p:sp>
      <p:sp>
        <p:nvSpPr>
          <p:cNvPr id="16" name="Rectangle 2"/>
          <p:cNvSpPr>
            <a:spLocks/>
          </p:cNvSpPr>
          <p:nvPr/>
        </p:nvSpPr>
        <p:spPr bwMode="auto">
          <a:xfrm>
            <a:off x="6736073" y="3914291"/>
            <a:ext cx="2011658" cy="246221"/>
          </a:xfrm>
          <a:prstGeom prst="rect">
            <a:avLst/>
          </a:prstGeom>
          <a:noFill/>
          <a:ln w="12700" cap="flat">
            <a:noFill/>
            <a:miter lim="800000"/>
            <a:headEnd type="none" w="med" len="med"/>
            <a:tailEnd type="none" w="med" len="med"/>
          </a:ln>
        </p:spPr>
        <p:txBody>
          <a:bodyPr wrap="square" lIns="0" tIns="0" rIns="0" bIns="0">
            <a:spAutoFit/>
          </a:bodyPr>
          <a:lstStyle/>
          <a:p>
            <a:pPr algn="ctr" eaLnBrk="1" hangingPunct="1">
              <a:spcAft>
                <a:spcPts val="600"/>
              </a:spcAft>
              <a:buSzPct val="75000"/>
            </a:pPr>
            <a:r>
              <a:rPr lang="en-US" sz="1600" dirty="0" smtClean="0">
                <a:solidFill>
                  <a:schemeClr val="bg1"/>
                </a:solidFill>
                <a:ea typeface="Gill Sans" charset="0"/>
                <a:cs typeface="Gill Sans" charset="0"/>
                <a:sym typeface="Gill Sans" charset="0"/>
              </a:rPr>
              <a:t>subspecies</a:t>
            </a:r>
          </a:p>
        </p:txBody>
      </p:sp>
      <p:sp>
        <p:nvSpPr>
          <p:cNvPr id="17" name="Rectangle 2"/>
          <p:cNvSpPr>
            <a:spLocks/>
          </p:cNvSpPr>
          <p:nvPr/>
        </p:nvSpPr>
        <p:spPr bwMode="auto">
          <a:xfrm>
            <a:off x="8930609" y="406149"/>
            <a:ext cx="2926048" cy="553998"/>
          </a:xfrm>
          <a:prstGeom prst="rect">
            <a:avLst/>
          </a:prstGeom>
          <a:noFill/>
          <a:ln w="12700" cap="flat">
            <a:noFill/>
            <a:miter lim="800000"/>
            <a:headEnd type="none" w="med" len="med"/>
            <a:tailEnd type="none" w="med" len="med"/>
          </a:ln>
        </p:spPr>
        <p:txBody>
          <a:bodyPr wrap="square" lIns="0" tIns="0" rIns="0" bIns="0">
            <a:spAutoFit/>
          </a:bodyPr>
          <a:lstStyle/>
          <a:p>
            <a:pPr algn="ctr" eaLnBrk="1" hangingPunct="1">
              <a:spcAft>
                <a:spcPts val="600"/>
              </a:spcAft>
              <a:buSzPct val="75000"/>
            </a:pPr>
            <a:r>
              <a:rPr lang="en-US" dirty="0" smtClean="0">
                <a:ea typeface="Gill Sans" charset="0"/>
                <a:cs typeface="Gill Sans" charset="0"/>
                <a:sym typeface="Gill Sans" charset="0"/>
              </a:rPr>
              <a:t>Associate strain-variable genes with phenotypes/functions</a:t>
            </a:r>
            <a:endParaRPr lang="en-US" dirty="0" smtClean="0">
              <a:solidFill>
                <a:srgbClr val="000000"/>
              </a:solidFill>
              <a:ea typeface="Gill Sans" charset="0"/>
              <a:cs typeface="Gill Sans" charset="0"/>
              <a:sym typeface="Gill Sans" charset="0"/>
            </a:endParaRPr>
          </a:p>
        </p:txBody>
      </p:sp>
    </p:spTree>
    <p:extLst>
      <p:ext uri="{BB962C8B-B14F-4D97-AF65-F5344CB8AC3E}">
        <p14:creationId xmlns:p14="http://schemas.microsoft.com/office/powerpoint/2010/main" val="36387816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5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Nucleotide-level strain profiling</a:t>
            </a:r>
            <a:endParaRPr lang="en-US" sz="4000" dirty="0"/>
          </a:p>
        </p:txBody>
      </p:sp>
      <p:sp>
        <p:nvSpPr>
          <p:cNvPr id="4" name="Date Placeholder 3"/>
          <p:cNvSpPr>
            <a:spLocks noGrp="1"/>
          </p:cNvSpPr>
          <p:nvPr>
            <p:ph type="dt" sz="half" idx="10"/>
          </p:nvPr>
        </p:nvSpPr>
        <p:spPr/>
        <p:txBody>
          <a:bodyPr/>
          <a:lstStyle/>
          <a:p>
            <a:fld id="{149AB08A-B8FE-2744-A176-508EFC0AA4E9}" type="datetime1">
              <a:rPr lang="en-US" smtClean="0"/>
              <a:t>2/13/2019</a:t>
            </a:fld>
            <a:endParaRPr lang="en-US"/>
          </a:p>
        </p:txBody>
      </p:sp>
      <p:sp>
        <p:nvSpPr>
          <p:cNvPr id="5" name="Slide Number Placeholder 4"/>
          <p:cNvSpPr>
            <a:spLocks noGrp="1"/>
          </p:cNvSpPr>
          <p:nvPr>
            <p:ph type="sldNum" sz="quarter" idx="12"/>
          </p:nvPr>
        </p:nvSpPr>
        <p:spPr/>
        <p:txBody>
          <a:bodyPr/>
          <a:lstStyle/>
          <a:p>
            <a:fld id="{0CED1879-D594-7048-AD12-28363999EDA9}" type="slidenum">
              <a:rPr lang="en-US" smtClean="0"/>
              <a:t>17</a:t>
            </a:fld>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221" y="1015492"/>
            <a:ext cx="5394901" cy="3210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2"/>
          <p:cNvSpPr>
            <a:spLocks/>
          </p:cNvSpPr>
          <p:nvPr/>
        </p:nvSpPr>
        <p:spPr bwMode="auto">
          <a:xfrm>
            <a:off x="335343" y="4445939"/>
            <a:ext cx="6400730" cy="1154162"/>
          </a:xfrm>
          <a:prstGeom prst="rect">
            <a:avLst/>
          </a:prstGeom>
          <a:noFill/>
          <a:ln w="12700" cap="flat">
            <a:noFill/>
            <a:miter lim="800000"/>
            <a:headEnd type="none" w="med" len="med"/>
            <a:tailEnd type="none" w="med" len="med"/>
          </a:ln>
        </p:spPr>
        <p:txBody>
          <a:bodyPr wrap="square" lIns="0" tIns="0" rIns="0" bIns="0">
            <a:spAutoFit/>
          </a:bodyPr>
          <a:lstStyle/>
          <a:p>
            <a:pPr marL="252229" indent="-252229" eaLnBrk="1" hangingPunct="1">
              <a:spcAft>
                <a:spcPts val="600"/>
              </a:spcAft>
              <a:buSzPct val="75000"/>
              <a:buFont typeface="Gill Sans" charset="0"/>
              <a:buChar char="•"/>
            </a:pPr>
            <a:r>
              <a:rPr lang="en-US" sz="2500" b="1" dirty="0" err="1" smtClean="0">
                <a:ea typeface="Gill Sans" charset="0"/>
                <a:cs typeface="Gill Sans" charset="0"/>
                <a:sym typeface="Gill Sans" charset="0"/>
              </a:rPr>
              <a:t>StrainPhlAn</a:t>
            </a:r>
            <a:r>
              <a:rPr lang="en-US" sz="2500" b="1" dirty="0" smtClean="0">
                <a:solidFill>
                  <a:srgbClr val="C00000"/>
                </a:solidFill>
                <a:ea typeface="Gill Sans" charset="0"/>
                <a:cs typeface="Gill Sans" charset="0"/>
                <a:sym typeface="Gill Sans" charset="0"/>
              </a:rPr>
              <a:t> </a:t>
            </a:r>
            <a:r>
              <a:rPr lang="en-US" sz="2500" dirty="0" smtClean="0">
                <a:solidFill>
                  <a:srgbClr val="000000"/>
                </a:solidFill>
                <a:ea typeface="Gill Sans" charset="0"/>
                <a:cs typeface="Gill Sans" charset="0"/>
                <a:sym typeface="Gill Sans" charset="0"/>
              </a:rPr>
              <a:t>reconstructs species’ dominant per-sample haplotype from SNVs in species-specific marker genes</a:t>
            </a: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195" y="1096489"/>
            <a:ext cx="4677996" cy="5258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10197105" y="1406900"/>
            <a:ext cx="1831271" cy="830997"/>
          </a:xfrm>
          <a:prstGeom prst="rect">
            <a:avLst/>
          </a:prstGeom>
        </p:spPr>
        <p:txBody>
          <a:bodyPr wrap="none">
            <a:spAutoFit/>
          </a:bodyPr>
          <a:lstStyle/>
          <a:p>
            <a:r>
              <a:rPr lang="en-US" sz="1600" b="1" dirty="0" smtClean="0">
                <a:solidFill>
                  <a:schemeClr val="accent1"/>
                </a:solidFill>
                <a:ea typeface="Gill Sans" charset="0"/>
                <a:cs typeface="Gill Sans" charset="0"/>
                <a:sym typeface="Gill Sans" charset="0"/>
              </a:rPr>
              <a:t>Between-subject</a:t>
            </a:r>
          </a:p>
          <a:p>
            <a:r>
              <a:rPr lang="en-US" sz="1600" b="1" dirty="0" smtClean="0">
                <a:solidFill>
                  <a:srgbClr val="00B050"/>
                </a:solidFill>
                <a:sym typeface="Gill Sans" charset="0"/>
              </a:rPr>
              <a:t>Within-subject</a:t>
            </a:r>
          </a:p>
          <a:p>
            <a:r>
              <a:rPr lang="en-US" sz="1600" b="1" dirty="0" smtClean="0">
                <a:solidFill>
                  <a:srgbClr val="C00000"/>
                </a:solidFill>
                <a:sym typeface="Gill Sans" charset="0"/>
              </a:rPr>
              <a:t>Technical replicates</a:t>
            </a:r>
            <a:endParaRPr lang="en-US" sz="1600" b="1" dirty="0">
              <a:solidFill>
                <a:srgbClr val="C00000"/>
              </a:solidFill>
            </a:endParaRPr>
          </a:p>
        </p:txBody>
      </p:sp>
      <p:sp>
        <p:nvSpPr>
          <p:cNvPr id="3" name="Rounded Rectangle 2"/>
          <p:cNvSpPr/>
          <p:nvPr/>
        </p:nvSpPr>
        <p:spPr>
          <a:xfrm>
            <a:off x="4604101" y="1244089"/>
            <a:ext cx="1371585" cy="2926048"/>
          </a:xfrm>
          <a:prstGeom prst="roundRect">
            <a:avLst>
              <a:gd name="adj" fmla="val 7456"/>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1712" y="5257780"/>
            <a:ext cx="1341410" cy="132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97124" y="782168"/>
            <a:ext cx="1341410" cy="132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Right Brace 31"/>
          <p:cNvSpPr/>
          <p:nvPr/>
        </p:nvSpPr>
        <p:spPr>
          <a:xfrm>
            <a:off x="8938535" y="1211709"/>
            <a:ext cx="121614" cy="792368"/>
          </a:xfrm>
          <a:prstGeom prst="rightBrace">
            <a:avLst>
              <a:gd name="adj1" fmla="val 27044"/>
              <a:gd name="adj2" fmla="val 33268"/>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p:nvSpPr>
          <p:cNvPr id="33" name="Rectangle 32"/>
          <p:cNvSpPr/>
          <p:nvPr/>
        </p:nvSpPr>
        <p:spPr>
          <a:xfrm>
            <a:off x="243904" y="5584713"/>
            <a:ext cx="4846267" cy="861774"/>
          </a:xfrm>
          <a:prstGeom prst="rect">
            <a:avLst/>
          </a:prstGeom>
        </p:spPr>
        <p:txBody>
          <a:bodyPr wrap="square">
            <a:spAutoFit/>
          </a:bodyPr>
          <a:lstStyle/>
          <a:p>
            <a:pPr marL="252229" lvl="0" indent="-252229">
              <a:spcAft>
                <a:spcPts val="600"/>
              </a:spcAft>
              <a:buSzPct val="75000"/>
              <a:buFont typeface="Gill Sans" charset="0"/>
              <a:buChar char="•"/>
            </a:pPr>
            <a:r>
              <a:rPr lang="en-US" sz="2500" dirty="0" smtClean="0">
                <a:solidFill>
                  <a:srgbClr val="000000"/>
                </a:solidFill>
                <a:ea typeface="Gill Sans" charset="0"/>
                <a:cs typeface="Gill Sans" charset="0"/>
                <a:sym typeface="Gill Sans" charset="0"/>
              </a:rPr>
              <a:t>For each species, build a strain distance matrix over samples</a:t>
            </a:r>
            <a:endParaRPr lang="en-US" sz="2500" dirty="0">
              <a:solidFill>
                <a:srgbClr val="000000"/>
              </a:solidFill>
              <a:ea typeface="Gill Sans" charset="0"/>
              <a:cs typeface="Gill Sans" charset="0"/>
              <a:sym typeface="Gill Sans" charset="0"/>
            </a:endParaRPr>
          </a:p>
        </p:txBody>
      </p:sp>
    </p:spTree>
    <p:extLst>
      <p:ext uri="{BB962C8B-B14F-4D97-AF65-F5344CB8AC3E}">
        <p14:creationId xmlns:p14="http://schemas.microsoft.com/office/powerpoint/2010/main" val="1859582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051"/>
                                        </p:tgtEl>
                                        <p:attrNameLst>
                                          <p:attrName>style.visibility</p:attrName>
                                        </p:attrNameLst>
                                      </p:cBhvr>
                                      <p:to>
                                        <p:strVal val="visible"/>
                                      </p:to>
                                    </p:set>
                                    <p:animEffect transition="in" filter="fade">
                                      <p:cBhvr>
                                        <p:cTn id="23" dur="500"/>
                                        <p:tgtEl>
                                          <p:spTgt spid="205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500"/>
                                        <p:tgtEl>
                                          <p:spTgt spid="3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fade">
                                      <p:cBhvr>
                                        <p:cTn id="3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3" grpId="0" animBg="1"/>
      <p:bldP spid="32" grpId="0" animBg="1"/>
      <p:bldP spid="3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Nucleotide-level strain profiling</a:t>
            </a:r>
          </a:p>
        </p:txBody>
      </p:sp>
      <p:sp>
        <p:nvSpPr>
          <p:cNvPr id="4" name="Date Placeholder 3"/>
          <p:cNvSpPr>
            <a:spLocks noGrp="1"/>
          </p:cNvSpPr>
          <p:nvPr>
            <p:ph type="dt" sz="half" idx="10"/>
          </p:nvPr>
        </p:nvSpPr>
        <p:spPr/>
        <p:txBody>
          <a:bodyPr/>
          <a:lstStyle/>
          <a:p>
            <a:fld id="{149AB08A-B8FE-2744-A176-508EFC0AA4E9}" type="datetime1">
              <a:rPr lang="en-US" smtClean="0"/>
              <a:t>2/13/2019</a:t>
            </a:fld>
            <a:endParaRPr lang="en-US" dirty="0"/>
          </a:p>
        </p:txBody>
      </p:sp>
      <p:sp>
        <p:nvSpPr>
          <p:cNvPr id="5" name="Slide Number Placeholder 4"/>
          <p:cNvSpPr>
            <a:spLocks noGrp="1"/>
          </p:cNvSpPr>
          <p:nvPr>
            <p:ph type="sldNum" sz="quarter" idx="12"/>
          </p:nvPr>
        </p:nvSpPr>
        <p:spPr/>
        <p:txBody>
          <a:bodyPr/>
          <a:lstStyle/>
          <a:p>
            <a:fld id="{0CED1879-D594-7048-AD12-28363999EDA9}" type="slidenum">
              <a:rPr lang="en-US" smtClean="0"/>
              <a:t>18</a:t>
            </a:fld>
            <a:endParaRPr lang="en-US"/>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3195" y="1096489"/>
            <a:ext cx="4677996" cy="5258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10197105" y="1406900"/>
            <a:ext cx="1831271" cy="830997"/>
          </a:xfrm>
          <a:prstGeom prst="rect">
            <a:avLst/>
          </a:prstGeom>
        </p:spPr>
        <p:txBody>
          <a:bodyPr wrap="none">
            <a:spAutoFit/>
          </a:bodyPr>
          <a:lstStyle/>
          <a:p>
            <a:r>
              <a:rPr lang="en-US" sz="1600" b="1" dirty="0">
                <a:solidFill>
                  <a:schemeClr val="accent1"/>
                </a:solidFill>
                <a:ea typeface="Gill Sans" charset="0"/>
                <a:cs typeface="Gill Sans" charset="0"/>
                <a:sym typeface="Gill Sans" charset="0"/>
              </a:rPr>
              <a:t>Between-subject</a:t>
            </a:r>
          </a:p>
          <a:p>
            <a:r>
              <a:rPr lang="en-US" sz="1600" b="1" dirty="0">
                <a:solidFill>
                  <a:srgbClr val="00B050"/>
                </a:solidFill>
                <a:sym typeface="Gill Sans" charset="0"/>
              </a:rPr>
              <a:t>Within-subject</a:t>
            </a:r>
          </a:p>
          <a:p>
            <a:r>
              <a:rPr lang="en-US" sz="1600" b="1" dirty="0">
                <a:solidFill>
                  <a:srgbClr val="C00000"/>
                </a:solidFill>
                <a:sym typeface="Gill Sans" charset="0"/>
              </a:rPr>
              <a:t>Technical replicates</a:t>
            </a:r>
            <a:endParaRPr lang="en-US" sz="1600" b="1" dirty="0">
              <a:solidFill>
                <a:srgbClr val="C00000"/>
              </a:solidFill>
            </a:endParaRPr>
          </a:p>
        </p:txBody>
      </p:sp>
      <p:sp>
        <p:nvSpPr>
          <p:cNvPr id="10" name="Rectangle 2"/>
          <p:cNvSpPr>
            <a:spLocks/>
          </p:cNvSpPr>
          <p:nvPr/>
        </p:nvSpPr>
        <p:spPr bwMode="auto">
          <a:xfrm>
            <a:off x="426782" y="1143025"/>
            <a:ext cx="5948899" cy="769441"/>
          </a:xfrm>
          <a:prstGeom prst="rect">
            <a:avLst/>
          </a:prstGeom>
          <a:noFill/>
          <a:ln w="12700" cap="flat">
            <a:noFill/>
            <a:miter lim="800000"/>
            <a:headEnd type="none" w="med" len="med"/>
            <a:tailEnd type="none" w="med" len="med"/>
          </a:ln>
        </p:spPr>
        <p:txBody>
          <a:bodyPr wrap="square" lIns="0" tIns="0" rIns="0" bIns="0">
            <a:spAutoFit/>
          </a:bodyPr>
          <a:lstStyle/>
          <a:p>
            <a:pPr marL="252229" indent="-252229" eaLnBrk="1" hangingPunct="1">
              <a:spcAft>
                <a:spcPts val="600"/>
              </a:spcAft>
              <a:buSzPct val="75000"/>
              <a:buFont typeface="Gill Sans" charset="0"/>
              <a:buChar char="•"/>
            </a:pPr>
            <a:r>
              <a:rPr lang="en-US" sz="2500" dirty="0" smtClean="0">
                <a:solidFill>
                  <a:srgbClr val="000000"/>
                </a:solidFill>
                <a:ea typeface="Gill Sans" charset="0"/>
                <a:cs typeface="Gill Sans" charset="0"/>
                <a:sym typeface="Gill Sans" charset="0"/>
              </a:rPr>
              <a:t>Less haplotype diversity among stool species compared to oral sites</a:t>
            </a:r>
            <a:endParaRPr lang="en-US" sz="2500" dirty="0">
              <a:solidFill>
                <a:srgbClr val="000000"/>
              </a:solidFill>
              <a:ea typeface="Gill Sans" charset="0"/>
              <a:cs typeface="Gill Sans" charset="0"/>
              <a:sym typeface="Gill Sans" charset="0"/>
            </a:endParaRPr>
          </a:p>
        </p:txBody>
      </p:sp>
      <p:sp>
        <p:nvSpPr>
          <p:cNvPr id="11" name="Rectangle 2"/>
          <p:cNvSpPr>
            <a:spLocks/>
          </p:cNvSpPr>
          <p:nvPr/>
        </p:nvSpPr>
        <p:spPr bwMode="auto">
          <a:xfrm>
            <a:off x="421417" y="2057415"/>
            <a:ext cx="9149265" cy="769441"/>
          </a:xfrm>
          <a:prstGeom prst="rect">
            <a:avLst/>
          </a:prstGeom>
          <a:noFill/>
          <a:ln w="12700" cap="flat">
            <a:noFill/>
            <a:miter lim="800000"/>
            <a:headEnd type="none" w="med" len="med"/>
            <a:tailEnd type="none" w="med" len="med"/>
          </a:ln>
        </p:spPr>
        <p:txBody>
          <a:bodyPr wrap="square" lIns="0" tIns="0" rIns="0" bIns="0">
            <a:spAutoFit/>
          </a:bodyPr>
          <a:lstStyle/>
          <a:p>
            <a:pPr marL="252229" indent="-252229" eaLnBrk="1" hangingPunct="1">
              <a:spcAft>
                <a:spcPts val="600"/>
              </a:spcAft>
              <a:buSzPct val="75000"/>
              <a:buFont typeface="Gill Sans" charset="0"/>
              <a:buChar char="•"/>
            </a:pPr>
            <a:r>
              <a:rPr lang="en-US" sz="2500" i="1" dirty="0" smtClean="0">
                <a:solidFill>
                  <a:schemeClr val="accent1"/>
                </a:solidFill>
                <a:ea typeface="Gill Sans" charset="0"/>
                <a:cs typeface="Gill Sans" charset="0"/>
                <a:sym typeface="Gill Sans" charset="0"/>
              </a:rPr>
              <a:t>d</a:t>
            </a:r>
            <a:r>
              <a:rPr lang="en-US" sz="2500" dirty="0" smtClean="0">
                <a:solidFill>
                  <a:schemeClr val="accent1"/>
                </a:solidFill>
                <a:ea typeface="Gill Sans" charset="0"/>
                <a:cs typeface="Gill Sans" charset="0"/>
                <a:sym typeface="Gill Sans" charset="0"/>
              </a:rPr>
              <a:t>(between-subject)</a:t>
            </a:r>
            <a:r>
              <a:rPr lang="en-US" sz="2500" dirty="0" smtClean="0">
                <a:solidFill>
                  <a:srgbClr val="000000"/>
                </a:solidFill>
                <a:ea typeface="Gill Sans" charset="0"/>
                <a:cs typeface="Gill Sans" charset="0"/>
                <a:sym typeface="Gill Sans" charset="0"/>
              </a:rPr>
              <a:t> </a:t>
            </a:r>
            <a:br>
              <a:rPr lang="en-US" sz="2500" dirty="0" smtClean="0">
                <a:solidFill>
                  <a:srgbClr val="000000"/>
                </a:solidFill>
                <a:ea typeface="Gill Sans" charset="0"/>
                <a:cs typeface="Gill Sans" charset="0"/>
                <a:sym typeface="Gill Sans" charset="0"/>
              </a:rPr>
            </a:br>
            <a:r>
              <a:rPr lang="en-US" sz="2500" dirty="0" smtClean="0">
                <a:solidFill>
                  <a:srgbClr val="000000"/>
                </a:solidFill>
                <a:ea typeface="Gill Sans" charset="0"/>
                <a:cs typeface="Gill Sans" charset="0"/>
                <a:sym typeface="Gill Sans" charset="0"/>
              </a:rPr>
              <a:t>	&gt;&gt; </a:t>
            </a:r>
            <a:r>
              <a:rPr lang="en-US" sz="2500" i="1" dirty="0" smtClean="0">
                <a:solidFill>
                  <a:srgbClr val="00B050"/>
                </a:solidFill>
                <a:ea typeface="Gill Sans" charset="0"/>
                <a:cs typeface="Gill Sans" charset="0"/>
                <a:sym typeface="Gill Sans" charset="0"/>
              </a:rPr>
              <a:t>d</a:t>
            </a:r>
            <a:r>
              <a:rPr lang="en-US" sz="2500" dirty="0" smtClean="0">
                <a:solidFill>
                  <a:srgbClr val="00B050"/>
                </a:solidFill>
                <a:ea typeface="Gill Sans" charset="0"/>
                <a:cs typeface="Gill Sans" charset="0"/>
                <a:sym typeface="Gill Sans" charset="0"/>
              </a:rPr>
              <a:t>(within-subject)</a:t>
            </a:r>
            <a:r>
              <a:rPr lang="en-US" sz="2500" dirty="0" smtClean="0">
                <a:solidFill>
                  <a:srgbClr val="000000"/>
                </a:solidFill>
                <a:ea typeface="Gill Sans" charset="0"/>
                <a:cs typeface="Gill Sans" charset="0"/>
                <a:sym typeface="Gill Sans" charset="0"/>
              </a:rPr>
              <a:t> &gt; </a:t>
            </a:r>
            <a:r>
              <a:rPr lang="en-US" sz="2500" i="1" dirty="0" smtClean="0">
                <a:solidFill>
                  <a:srgbClr val="FF0000"/>
                </a:solidFill>
                <a:ea typeface="Gill Sans" charset="0"/>
                <a:cs typeface="Gill Sans" charset="0"/>
                <a:sym typeface="Gill Sans" charset="0"/>
              </a:rPr>
              <a:t>d</a:t>
            </a:r>
            <a:r>
              <a:rPr lang="en-US" sz="2500" dirty="0" smtClean="0">
                <a:solidFill>
                  <a:srgbClr val="FF0000"/>
                </a:solidFill>
                <a:ea typeface="Gill Sans" charset="0"/>
                <a:cs typeface="Gill Sans" charset="0"/>
                <a:sym typeface="Gill Sans" charset="0"/>
              </a:rPr>
              <a:t>(tech. reps.)</a:t>
            </a:r>
            <a:endParaRPr lang="en-US" sz="2500" dirty="0">
              <a:solidFill>
                <a:srgbClr val="FF0000"/>
              </a:solidFill>
              <a:ea typeface="Gill Sans" charset="0"/>
              <a:cs typeface="Gill Sans" charset="0"/>
              <a:sym typeface="Gill Sans" charset="0"/>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9185" y="3051193"/>
            <a:ext cx="3385926" cy="3561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2" name="Group 11"/>
          <p:cNvGrpSpPr/>
          <p:nvPr/>
        </p:nvGrpSpPr>
        <p:grpSpPr>
          <a:xfrm>
            <a:off x="470645" y="3794756"/>
            <a:ext cx="2150673" cy="1870736"/>
            <a:chOff x="470645" y="4434829"/>
            <a:chExt cx="2150673" cy="1870736"/>
          </a:xfrm>
        </p:grpSpPr>
        <p:pic>
          <p:nvPicPr>
            <p:cNvPr id="3076" name="Picture 4"/>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70645" y="4434829"/>
              <a:ext cx="2124502" cy="1870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Connector 8"/>
            <p:cNvCxnSpPr/>
            <p:nvPr/>
          </p:nvCxnSpPr>
          <p:spPr>
            <a:xfrm>
              <a:off x="2621318" y="4737297"/>
              <a:ext cx="0" cy="18287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621318" y="5632437"/>
              <a:ext cx="0" cy="18287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621318" y="5930818"/>
              <a:ext cx="0" cy="18287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621318" y="5199306"/>
              <a:ext cx="0" cy="18287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1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97124" y="782168"/>
            <a:ext cx="1341410" cy="132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ight Brace 19"/>
          <p:cNvSpPr/>
          <p:nvPr/>
        </p:nvSpPr>
        <p:spPr>
          <a:xfrm>
            <a:off x="8938535" y="1211709"/>
            <a:ext cx="121614" cy="792368"/>
          </a:xfrm>
          <a:prstGeom prst="rightBrace">
            <a:avLst>
              <a:gd name="adj1" fmla="val 27044"/>
              <a:gd name="adj2" fmla="val 33268"/>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Tree>
    <p:extLst>
      <p:ext uri="{BB962C8B-B14F-4D97-AF65-F5344CB8AC3E}">
        <p14:creationId xmlns:p14="http://schemas.microsoft.com/office/powerpoint/2010/main" val="2778979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75"/>
                                        </p:tgtEl>
                                        <p:attrNameLst>
                                          <p:attrName>style.visibility</p:attrName>
                                        </p:attrNameLst>
                                      </p:cBhvr>
                                      <p:to>
                                        <p:strVal val="visible"/>
                                      </p:to>
                                    </p:set>
                                    <p:animEffect transition="in" filter="fade">
                                      <p:cBhvr>
                                        <p:cTn id="17" dur="500"/>
                                        <p:tgtEl>
                                          <p:spTgt spid="307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4"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80652" y="2159014"/>
            <a:ext cx="4152477" cy="3931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3369" y="5746010"/>
            <a:ext cx="3203534" cy="919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fontScale="90000"/>
          </a:bodyPr>
          <a:lstStyle/>
          <a:p>
            <a:r>
              <a:rPr lang="en-US" dirty="0"/>
              <a:t>Nucleotide-level strain profiling</a:t>
            </a:r>
          </a:p>
        </p:txBody>
      </p:sp>
      <p:sp>
        <p:nvSpPr>
          <p:cNvPr id="3" name="Content Placeholder 2"/>
          <p:cNvSpPr>
            <a:spLocks noGrp="1"/>
          </p:cNvSpPr>
          <p:nvPr>
            <p:ph idx="1"/>
          </p:nvPr>
        </p:nvSpPr>
        <p:spPr/>
        <p:txBody>
          <a:bodyPr/>
          <a:lstStyle/>
          <a:p>
            <a:r>
              <a:rPr lang="en-US" dirty="0" smtClean="0"/>
              <a:t>Subspecies structure manifests as “clusters” of strains</a:t>
            </a:r>
          </a:p>
          <a:p>
            <a:r>
              <a:rPr lang="en-US" dirty="0" smtClean="0"/>
              <a:t>Structure associated with body site suggests possible niche-adaptation</a:t>
            </a:r>
            <a:endParaRPr lang="en-US" dirty="0"/>
          </a:p>
        </p:txBody>
      </p:sp>
      <p:sp>
        <p:nvSpPr>
          <p:cNvPr id="4" name="Date Placeholder 3"/>
          <p:cNvSpPr>
            <a:spLocks noGrp="1"/>
          </p:cNvSpPr>
          <p:nvPr>
            <p:ph type="dt" sz="half" idx="10"/>
          </p:nvPr>
        </p:nvSpPr>
        <p:spPr/>
        <p:txBody>
          <a:bodyPr/>
          <a:lstStyle/>
          <a:p>
            <a:fld id="{149AB08A-B8FE-2744-A176-508EFC0AA4E9}" type="datetime1">
              <a:rPr lang="en-US" smtClean="0"/>
              <a:t>2/13/2019</a:t>
            </a:fld>
            <a:endParaRPr lang="en-US"/>
          </a:p>
        </p:txBody>
      </p:sp>
      <p:sp>
        <p:nvSpPr>
          <p:cNvPr id="5" name="Slide Number Placeholder 4"/>
          <p:cNvSpPr>
            <a:spLocks noGrp="1"/>
          </p:cNvSpPr>
          <p:nvPr>
            <p:ph type="sldNum" sz="quarter" idx="12"/>
          </p:nvPr>
        </p:nvSpPr>
        <p:spPr/>
        <p:txBody>
          <a:bodyPr/>
          <a:lstStyle/>
          <a:p>
            <a:fld id="{0CED1879-D594-7048-AD12-28363999EDA9}" type="slidenum">
              <a:rPr lang="en-US" smtClean="0"/>
              <a:t>19</a:t>
            </a:fld>
            <a:endParaRPr lang="en-US"/>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340" y="2227059"/>
            <a:ext cx="3399827" cy="3566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p:cNvSpPr/>
          <p:nvPr/>
        </p:nvSpPr>
        <p:spPr>
          <a:xfrm>
            <a:off x="2663193" y="2364218"/>
            <a:ext cx="640073" cy="1005829"/>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9" name="Rectangle 8"/>
          <p:cNvSpPr/>
          <p:nvPr/>
        </p:nvSpPr>
        <p:spPr>
          <a:xfrm>
            <a:off x="861738" y="2539050"/>
            <a:ext cx="1762309" cy="830997"/>
          </a:xfrm>
          <a:prstGeom prst="rect">
            <a:avLst/>
          </a:prstGeom>
        </p:spPr>
        <p:txBody>
          <a:bodyPr wrap="square">
            <a:spAutoFit/>
          </a:bodyPr>
          <a:lstStyle/>
          <a:p>
            <a:pPr algn="r"/>
            <a:r>
              <a:rPr lang="en-US" sz="1600" i="1" dirty="0" smtClean="0">
                <a:solidFill>
                  <a:srgbClr val="C00000"/>
                </a:solidFill>
              </a:rPr>
              <a:t>*Cluster with no isolate genome member</a:t>
            </a:r>
          </a:p>
        </p:txBody>
      </p:sp>
      <p:pic>
        <p:nvPicPr>
          <p:cNvPr id="41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5744" y="2227060"/>
            <a:ext cx="3565682" cy="351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ight Brace 6"/>
          <p:cNvSpPr/>
          <p:nvPr/>
        </p:nvSpPr>
        <p:spPr>
          <a:xfrm>
            <a:off x="7421426" y="2455657"/>
            <a:ext cx="503353" cy="3017487"/>
          </a:xfrm>
          <a:prstGeom prst="rightBrace">
            <a:avLst>
              <a:gd name="adj1" fmla="val 6421"/>
              <a:gd name="adj2" fmla="val 1042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Tree>
    <p:extLst>
      <p:ext uri="{BB962C8B-B14F-4D97-AF65-F5344CB8AC3E}">
        <p14:creationId xmlns:p14="http://schemas.microsoft.com/office/powerpoint/2010/main" val="3718212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500"/>
                                        <p:tgtEl>
                                          <p:spTgt spid="4098"/>
                                        </p:tgtEl>
                                      </p:cBhvr>
                                    </p:animEffect>
                                  </p:childTnLst>
                                </p:cTn>
                              </p:par>
                              <p:par>
                                <p:cTn id="13" presetID="10" presetClass="entr" presetSubtype="0" fill="hold" nodeType="withEffect">
                                  <p:stCondLst>
                                    <p:cond delay="0"/>
                                  </p:stCondLst>
                                  <p:childTnLst>
                                    <p:set>
                                      <p:cBhvr>
                                        <p:cTn id="14" dur="1" fill="hold">
                                          <p:stCondLst>
                                            <p:cond delay="0"/>
                                          </p:stCondLst>
                                        </p:cTn>
                                        <p:tgtEl>
                                          <p:spTgt spid="4103"/>
                                        </p:tgtEl>
                                        <p:attrNameLst>
                                          <p:attrName>style.visibility</p:attrName>
                                        </p:attrNameLst>
                                      </p:cBhvr>
                                      <p:to>
                                        <p:strVal val="visible"/>
                                      </p:to>
                                    </p:set>
                                    <p:animEffect transition="in" filter="fade">
                                      <p:cBhvr>
                                        <p:cTn id="15" dur="500"/>
                                        <p:tgtEl>
                                          <p:spTgt spid="410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fade">
                                      <p:cBhvr>
                                        <p:cTn id="28" dur="500"/>
                                        <p:tgtEl>
                                          <p:spTgt spid="3">
                                            <p:txEl>
                                              <p:pRg st="1" end="1"/>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4100"/>
                                        </p:tgtEl>
                                        <p:attrNameLst>
                                          <p:attrName>style.visibility</p:attrName>
                                        </p:attrNameLst>
                                      </p:cBhvr>
                                      <p:to>
                                        <p:strVal val="visible"/>
                                      </p:to>
                                    </p:set>
                                    <p:animEffect transition="in" filter="fade">
                                      <p:cBhvr>
                                        <p:cTn id="31" dur="500"/>
                                        <p:tgtEl>
                                          <p:spTgt spid="410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par>
                                <p:cTn id="37" presetID="10" presetClass="entr" presetSubtype="0" fill="hold" nodeType="withEffect">
                                  <p:stCondLst>
                                    <p:cond delay="0"/>
                                  </p:stCondLst>
                                  <p:childTnLst>
                                    <p:set>
                                      <p:cBhvr>
                                        <p:cTn id="38" dur="1" fill="hold">
                                          <p:stCondLst>
                                            <p:cond delay="0"/>
                                          </p:stCondLst>
                                        </p:cTn>
                                        <p:tgtEl>
                                          <p:spTgt spid="4104"/>
                                        </p:tgtEl>
                                        <p:attrNameLst>
                                          <p:attrName>style.visibility</p:attrName>
                                        </p:attrNameLst>
                                      </p:cBhvr>
                                      <p:to>
                                        <p:strVal val="visible"/>
                                      </p:to>
                                    </p:set>
                                    <p:animEffect transition="in" filter="fade">
                                      <p:cBhvr>
                                        <p:cTn id="39" dur="500"/>
                                        <p:tgtEl>
                                          <p:spTgt spid="4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Announcements</a:t>
            </a:r>
            <a:endParaRPr lang="en-US" dirty="0"/>
          </a:p>
        </p:txBody>
      </p:sp>
      <p:sp>
        <p:nvSpPr>
          <p:cNvPr id="3" name="Content Placeholder 2"/>
          <p:cNvSpPr>
            <a:spLocks noGrp="1"/>
          </p:cNvSpPr>
          <p:nvPr>
            <p:ph idx="1"/>
          </p:nvPr>
        </p:nvSpPr>
        <p:spPr/>
        <p:txBody>
          <a:bodyPr/>
          <a:lstStyle/>
          <a:p>
            <a:pPr>
              <a:spcBef>
                <a:spcPts val="1200"/>
              </a:spcBef>
            </a:pPr>
            <a:r>
              <a:rPr lang="en-US" sz="3200" dirty="0" smtClean="0"/>
              <a:t>Homework 2 is posted</a:t>
            </a:r>
          </a:p>
          <a:p>
            <a:pPr lvl="1">
              <a:spcBef>
                <a:spcPts val="1200"/>
              </a:spcBef>
            </a:pPr>
            <a:r>
              <a:rPr lang="en-US" dirty="0" smtClean="0"/>
              <a:t>Due next Friday 2/22/19 by 11:59pm</a:t>
            </a:r>
          </a:p>
          <a:p>
            <a:pPr lvl="1">
              <a:spcBef>
                <a:spcPts val="1200"/>
              </a:spcBef>
            </a:pPr>
            <a:r>
              <a:rPr lang="en-US" dirty="0" smtClean="0"/>
              <a:t>Does not contain material from next Wednesday’s lecture</a:t>
            </a:r>
          </a:p>
          <a:p>
            <a:pPr>
              <a:spcBef>
                <a:spcPts val="1200"/>
              </a:spcBef>
            </a:pPr>
            <a:r>
              <a:rPr lang="en-US" dirty="0" smtClean="0"/>
              <a:t>No lecture on Monday (President’s day holiday)</a:t>
            </a:r>
          </a:p>
        </p:txBody>
      </p:sp>
      <p:sp>
        <p:nvSpPr>
          <p:cNvPr id="4" name="Date Placeholder 3"/>
          <p:cNvSpPr>
            <a:spLocks noGrp="1"/>
          </p:cNvSpPr>
          <p:nvPr>
            <p:ph type="dt" sz="half" idx="10"/>
          </p:nvPr>
        </p:nvSpPr>
        <p:spPr/>
        <p:txBody>
          <a:bodyPr/>
          <a:lstStyle/>
          <a:p>
            <a:fld id="{F61C376A-F598-5B4F-A8D5-A35E8E160FA5}" type="datetime1">
              <a:rPr lang="en-US" smtClean="0"/>
              <a:t>2/13/2019</a:t>
            </a:fld>
            <a:endParaRPr lang="en-US"/>
          </a:p>
        </p:txBody>
      </p:sp>
      <p:sp>
        <p:nvSpPr>
          <p:cNvPr id="5" name="Slide Number Placeholder 4"/>
          <p:cNvSpPr>
            <a:spLocks noGrp="1"/>
          </p:cNvSpPr>
          <p:nvPr>
            <p:ph type="sldNum" sz="quarter" idx="12"/>
          </p:nvPr>
        </p:nvSpPr>
        <p:spPr/>
        <p:txBody>
          <a:bodyPr/>
          <a:lstStyle/>
          <a:p>
            <a:fld id="{0CED1879-D594-7048-AD12-28363999EDA9}" type="slidenum">
              <a:rPr lang="en-US" smtClean="0"/>
              <a:t>2</a:t>
            </a:fld>
            <a:endParaRPr lang="en-US"/>
          </a:p>
        </p:txBody>
      </p:sp>
    </p:spTree>
    <p:extLst>
      <p:ext uri="{BB962C8B-B14F-4D97-AF65-F5344CB8AC3E}">
        <p14:creationId xmlns:p14="http://schemas.microsoft.com/office/powerpoint/2010/main" val="1089652106"/>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752648" y="2367171"/>
            <a:ext cx="8686705" cy="2123658"/>
          </a:xfrm>
          <a:prstGeom prst="rect">
            <a:avLst/>
          </a:prstGeom>
          <a:noFill/>
        </p:spPr>
        <p:txBody>
          <a:bodyPr wrap="square" rtlCol="0">
            <a:spAutoFit/>
          </a:bodyPr>
          <a:lstStyle/>
          <a:p>
            <a:pPr algn="ctr"/>
            <a:r>
              <a:rPr lang="en-US" sz="6600" dirty="0" smtClean="0"/>
              <a:t>Functional Profiling</a:t>
            </a:r>
            <a:endParaRPr lang="en-US" sz="6600" dirty="0"/>
          </a:p>
          <a:p>
            <a:pPr algn="ctr"/>
            <a:r>
              <a:rPr lang="en-US" sz="6600" dirty="0"/>
              <a:t>(</a:t>
            </a:r>
            <a:r>
              <a:rPr lang="en-US" sz="6600" i="1" dirty="0"/>
              <a:t>by mapping</a:t>
            </a:r>
            <a:r>
              <a:rPr lang="en-US" sz="6600" dirty="0"/>
              <a:t>)</a:t>
            </a:r>
          </a:p>
        </p:txBody>
      </p:sp>
      <p:sp>
        <p:nvSpPr>
          <p:cNvPr id="2" name="Rounded Rectangle 1"/>
          <p:cNvSpPr/>
          <p:nvPr/>
        </p:nvSpPr>
        <p:spPr>
          <a:xfrm>
            <a:off x="243904" y="228636"/>
            <a:ext cx="11704192" cy="6400730"/>
          </a:xfrm>
          <a:prstGeom prst="roundRect">
            <a:avLst>
              <a:gd name="adj" fmla="val 4657"/>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4341431"/>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Functional profiling by translated search</a:t>
            </a:r>
            <a:endParaRPr lang="en-US" dirty="0"/>
          </a:p>
        </p:txBody>
      </p:sp>
      <p:sp>
        <p:nvSpPr>
          <p:cNvPr id="3" name="Content Placeholder 2"/>
          <p:cNvSpPr>
            <a:spLocks noGrp="1"/>
          </p:cNvSpPr>
          <p:nvPr>
            <p:ph idx="1"/>
          </p:nvPr>
        </p:nvSpPr>
        <p:spPr>
          <a:xfrm>
            <a:off x="238539" y="1082040"/>
            <a:ext cx="11714922" cy="5406830"/>
          </a:xfrm>
        </p:spPr>
        <p:txBody>
          <a:bodyPr/>
          <a:lstStyle/>
          <a:p>
            <a:r>
              <a:rPr lang="en-US" dirty="0" smtClean="0"/>
              <a:t>Strain-profiling showed one approach to functional profiling</a:t>
            </a:r>
          </a:p>
          <a:p>
            <a:pPr lvl="1"/>
            <a:r>
              <a:rPr lang="en-US" dirty="0" smtClean="0"/>
              <a:t>Map reads to (pan)genomes, count up the functions of well-covered genes</a:t>
            </a:r>
          </a:p>
          <a:p>
            <a:r>
              <a:rPr lang="en-US" dirty="0" smtClean="0"/>
              <a:t>Also possible to map reads to functions without knowing the source species</a:t>
            </a:r>
          </a:p>
          <a:p>
            <a:pPr lvl="1"/>
            <a:r>
              <a:rPr lang="en-US" dirty="0" smtClean="0"/>
              <a:t>Particularly important for poorly characterized communities</a:t>
            </a:r>
          </a:p>
          <a:p>
            <a:r>
              <a:rPr lang="en-US" dirty="0" smtClean="0"/>
              <a:t>Suggests using a more sensitive search in protein (not DNA) space</a:t>
            </a:r>
          </a:p>
          <a:p>
            <a:pPr lvl="1"/>
            <a:r>
              <a:rPr lang="en-US" dirty="0" smtClean="0"/>
              <a:t>E.g. accelerated translated search (DIAMOND, MMseqs2) vs. protein database</a:t>
            </a:r>
          </a:p>
          <a:p>
            <a:pPr lvl="1"/>
            <a:r>
              <a:rPr lang="en-US" dirty="0" smtClean="0"/>
              <a:t>E.g. profile-based </a:t>
            </a:r>
            <a:r>
              <a:rPr lang="en-US" dirty="0"/>
              <a:t>search (HMMER, </a:t>
            </a:r>
            <a:r>
              <a:rPr lang="en-US" dirty="0" err="1" smtClean="0"/>
              <a:t>UProC</a:t>
            </a:r>
            <a:r>
              <a:rPr lang="en-US" dirty="0" smtClean="0"/>
              <a:t>) against models of protein families</a:t>
            </a:r>
          </a:p>
          <a:p>
            <a:endParaRPr lang="en-US" dirty="0" smtClean="0"/>
          </a:p>
        </p:txBody>
      </p:sp>
      <p:sp>
        <p:nvSpPr>
          <p:cNvPr id="4" name="Date Placeholder 3"/>
          <p:cNvSpPr>
            <a:spLocks noGrp="1"/>
          </p:cNvSpPr>
          <p:nvPr>
            <p:ph type="dt" sz="half" idx="10"/>
          </p:nvPr>
        </p:nvSpPr>
        <p:spPr/>
        <p:txBody>
          <a:bodyPr/>
          <a:lstStyle/>
          <a:p>
            <a:fld id="{149AB08A-B8FE-2744-A176-508EFC0AA4E9}" type="datetime1">
              <a:rPr lang="en-US" smtClean="0"/>
              <a:t>2/13/2019</a:t>
            </a:fld>
            <a:endParaRPr lang="en-US" dirty="0"/>
          </a:p>
        </p:txBody>
      </p:sp>
      <p:sp>
        <p:nvSpPr>
          <p:cNvPr id="5" name="Slide Number Placeholder 4"/>
          <p:cNvSpPr>
            <a:spLocks noGrp="1"/>
          </p:cNvSpPr>
          <p:nvPr>
            <p:ph type="sldNum" sz="quarter" idx="12"/>
          </p:nvPr>
        </p:nvSpPr>
        <p:spPr/>
        <p:txBody>
          <a:bodyPr/>
          <a:lstStyle/>
          <a:p>
            <a:fld id="{0CED1879-D594-7048-AD12-28363999EDA9}" type="slidenum">
              <a:rPr lang="en-US" smtClean="0"/>
              <a:t>21</a:t>
            </a:fld>
            <a:endParaRPr lang="en-US"/>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7888" y="4434829"/>
            <a:ext cx="3375734" cy="1988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8659" y="4447592"/>
            <a:ext cx="3383243" cy="2037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descr="Image result for pfam hmm">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80130" y="4439363"/>
            <a:ext cx="3702210" cy="2045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19336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par>
                                <p:cTn id="32" presetID="10" presetClass="entr" presetSubtype="0"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fade">
                                      <p:cBhvr>
                                        <p:cTn id="39" dur="500"/>
                                        <p:tgtEl>
                                          <p:spTgt spid="3">
                                            <p:txEl>
                                              <p:pRg st="6" end="6"/>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6146"/>
                                        </p:tgtEl>
                                        <p:attrNameLst>
                                          <p:attrName>style.visibility</p:attrName>
                                        </p:attrNameLst>
                                      </p:cBhvr>
                                      <p:to>
                                        <p:strVal val="visible"/>
                                      </p:to>
                                    </p:set>
                                    <p:animEffect transition="in" filter="fade">
                                      <p:cBhvr>
                                        <p:cTn id="42"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But translated search is slow, so use a tiered approach</a:t>
            </a:r>
            <a:endParaRPr lang="en-US" dirty="0"/>
          </a:p>
        </p:txBody>
      </p:sp>
      <p:sp>
        <p:nvSpPr>
          <p:cNvPr id="4" name="Date Placeholder 3"/>
          <p:cNvSpPr>
            <a:spLocks noGrp="1"/>
          </p:cNvSpPr>
          <p:nvPr>
            <p:ph type="dt" sz="half" idx="10"/>
          </p:nvPr>
        </p:nvSpPr>
        <p:spPr/>
        <p:txBody>
          <a:bodyPr/>
          <a:lstStyle/>
          <a:p>
            <a:fld id="{149AB08A-B8FE-2744-A176-508EFC0AA4E9}" type="datetime1">
              <a:rPr lang="en-US" smtClean="0"/>
              <a:t>2/13/2019</a:t>
            </a:fld>
            <a:endParaRPr lang="en-US"/>
          </a:p>
        </p:txBody>
      </p:sp>
      <p:sp>
        <p:nvSpPr>
          <p:cNvPr id="5" name="Slide Number Placeholder 4"/>
          <p:cNvSpPr>
            <a:spLocks noGrp="1"/>
          </p:cNvSpPr>
          <p:nvPr>
            <p:ph type="sldNum" sz="quarter" idx="12"/>
          </p:nvPr>
        </p:nvSpPr>
        <p:spPr/>
        <p:txBody>
          <a:bodyPr/>
          <a:lstStyle/>
          <a:p>
            <a:fld id="{0CED1879-D594-7048-AD12-28363999EDA9}" type="slidenum">
              <a:rPr lang="en-US" smtClean="0"/>
              <a:t>22</a:t>
            </a:fld>
            <a:endParaRPr lang="en-US" dirty="0"/>
          </a:p>
        </p:txBody>
      </p:sp>
      <p:pic>
        <p:nvPicPr>
          <p:cNvPr id="1536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79037"/>
          <a:stretch/>
        </p:blipFill>
        <p:spPr bwMode="auto">
          <a:xfrm>
            <a:off x="791151" y="1417342"/>
            <a:ext cx="2147166" cy="429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082" r="48422"/>
          <a:stretch/>
        </p:blipFill>
        <p:spPr bwMode="auto">
          <a:xfrm>
            <a:off x="3148210" y="1417342"/>
            <a:ext cx="2918691" cy="429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1443" r="23758"/>
          <a:stretch/>
        </p:blipFill>
        <p:spPr bwMode="auto">
          <a:xfrm>
            <a:off x="6276794" y="1417342"/>
            <a:ext cx="2540000" cy="429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5941"/>
          <a:stretch/>
        </p:blipFill>
        <p:spPr bwMode="auto">
          <a:xfrm>
            <a:off x="9026687" y="1417342"/>
            <a:ext cx="2464214" cy="429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3566161" y="6382250"/>
            <a:ext cx="5181570" cy="338554"/>
          </a:xfrm>
          <a:prstGeom prst="rect">
            <a:avLst/>
          </a:prstGeom>
        </p:spPr>
        <p:txBody>
          <a:bodyPr wrap="square">
            <a:spAutoFit/>
          </a:bodyPr>
          <a:lstStyle/>
          <a:p>
            <a:pPr eaLnBrk="0" fontAlgn="base" hangingPunct="0">
              <a:spcBef>
                <a:spcPct val="0"/>
              </a:spcBef>
              <a:spcAft>
                <a:spcPct val="0"/>
              </a:spcAft>
            </a:pPr>
            <a:r>
              <a:rPr lang="en-US" sz="1600" dirty="0" smtClean="0">
                <a:solidFill>
                  <a:srgbClr val="00B050"/>
                </a:solidFill>
                <a:latin typeface="Consolas" panose="020B0609020204030204" pitchFamily="49" charset="0"/>
                <a:cs typeface="Consolas" panose="020B0609020204030204" pitchFamily="49" charset="0"/>
              </a:rPr>
              <a:t>http://huttenhower.sph.harvard.edu/humann2</a:t>
            </a:r>
            <a:endParaRPr lang="en-US" sz="1600" dirty="0">
              <a:solidFill>
                <a:srgbClr val="00B050"/>
              </a:solidFill>
              <a:latin typeface="Consolas" panose="020B0609020204030204" pitchFamily="49" charset="0"/>
              <a:cs typeface="Consolas" panose="020B0609020204030204" pitchFamily="49" charset="0"/>
            </a:endParaRPr>
          </a:p>
        </p:txBody>
      </p:sp>
    </p:spTree>
    <p:extLst>
      <p:ext uri="{BB962C8B-B14F-4D97-AF65-F5344CB8AC3E}">
        <p14:creationId xmlns:p14="http://schemas.microsoft.com/office/powerpoint/2010/main" val="10979115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fade">
                                      <p:cBhvr>
                                        <p:cTn id="7" dur="500"/>
                                        <p:tgtEl>
                                          <p:spTgt spid="1536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Regrouping gene abundance to gene families</a:t>
            </a:r>
            <a:endParaRPr lang="en-US" dirty="0"/>
          </a:p>
        </p:txBody>
      </p:sp>
      <p:sp>
        <p:nvSpPr>
          <p:cNvPr id="3" name="Content Placeholder 2"/>
          <p:cNvSpPr>
            <a:spLocks noGrp="1"/>
          </p:cNvSpPr>
          <p:nvPr>
            <p:ph idx="1"/>
          </p:nvPr>
        </p:nvSpPr>
        <p:spPr>
          <a:xfrm>
            <a:off x="238539" y="1082040"/>
            <a:ext cx="11714922" cy="5406830"/>
          </a:xfrm>
        </p:spPr>
        <p:txBody>
          <a:bodyPr/>
          <a:lstStyle/>
          <a:p>
            <a:r>
              <a:rPr lang="en-US" dirty="0" smtClean="0"/>
              <a:t>A sample with 100 species could contain upwards of 1 million genes</a:t>
            </a:r>
          </a:p>
          <a:p>
            <a:pPr lvl="1"/>
            <a:r>
              <a:rPr lang="en-US" dirty="0" smtClean="0"/>
              <a:t>Too fine-grained for efficient analysis</a:t>
            </a:r>
          </a:p>
          <a:p>
            <a:r>
              <a:rPr lang="en-US" dirty="0" smtClean="0"/>
              <a:t>Typically sum genes according to broader functional annotations</a:t>
            </a:r>
          </a:p>
          <a:p>
            <a:pPr lvl="1"/>
            <a:r>
              <a:rPr lang="en-US" dirty="0" smtClean="0"/>
              <a:t>Gene Ontology categories; KO, COG family membership; </a:t>
            </a:r>
            <a:r>
              <a:rPr lang="en-US" dirty="0" err="1" smtClean="0"/>
              <a:t>Pfam</a:t>
            </a:r>
            <a:r>
              <a:rPr lang="en-US" dirty="0" smtClean="0"/>
              <a:t> domain content</a:t>
            </a:r>
          </a:p>
        </p:txBody>
      </p:sp>
      <p:sp>
        <p:nvSpPr>
          <p:cNvPr id="4" name="Date Placeholder 3"/>
          <p:cNvSpPr>
            <a:spLocks noGrp="1"/>
          </p:cNvSpPr>
          <p:nvPr>
            <p:ph type="dt" sz="half" idx="10"/>
          </p:nvPr>
        </p:nvSpPr>
        <p:spPr/>
        <p:txBody>
          <a:bodyPr/>
          <a:lstStyle/>
          <a:p>
            <a:fld id="{149AB08A-B8FE-2744-A176-508EFC0AA4E9}" type="datetime1">
              <a:rPr lang="en-US" smtClean="0"/>
              <a:t>2/13/2019</a:t>
            </a:fld>
            <a:endParaRPr lang="en-US" dirty="0"/>
          </a:p>
        </p:txBody>
      </p:sp>
      <p:sp>
        <p:nvSpPr>
          <p:cNvPr id="5" name="Slide Number Placeholder 4"/>
          <p:cNvSpPr>
            <a:spLocks noGrp="1"/>
          </p:cNvSpPr>
          <p:nvPr>
            <p:ph type="sldNum" sz="quarter" idx="12"/>
          </p:nvPr>
        </p:nvSpPr>
        <p:spPr/>
        <p:txBody>
          <a:bodyPr/>
          <a:lstStyle/>
          <a:p>
            <a:fld id="{0CED1879-D594-7048-AD12-28363999EDA9}" type="slidenum">
              <a:rPr lang="en-US" smtClean="0"/>
              <a:t>23</a:t>
            </a:fld>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3312131"/>
            <a:ext cx="8529638" cy="276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566550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fade">
                                      <p:cBhvr>
                                        <p:cTn id="2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2" descr="http://chemwiki.ucdavis.edu/@api/deki/files/699/GlycolysiscompleteLabelle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6055" y="3227167"/>
            <a:ext cx="5972993" cy="349363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fontScale="90000"/>
          </a:bodyPr>
          <a:lstStyle/>
          <a:p>
            <a:r>
              <a:rPr lang="en-US" dirty="0" smtClean="0"/>
              <a:t>Regrouping genes to pathways/modules</a:t>
            </a:r>
            <a:endParaRPr lang="en-US" dirty="0"/>
          </a:p>
        </p:txBody>
      </p:sp>
      <p:sp>
        <p:nvSpPr>
          <p:cNvPr id="3" name="Content Placeholder 2"/>
          <p:cNvSpPr>
            <a:spLocks noGrp="1"/>
          </p:cNvSpPr>
          <p:nvPr>
            <p:ph idx="1"/>
          </p:nvPr>
        </p:nvSpPr>
        <p:spPr/>
        <p:txBody>
          <a:bodyPr/>
          <a:lstStyle/>
          <a:p>
            <a:r>
              <a:rPr lang="en-US" dirty="0" smtClean="0"/>
              <a:t>Average over a species’ gene abundances to estimate the species’ abundance</a:t>
            </a:r>
          </a:p>
          <a:p>
            <a:pPr lvl="1"/>
            <a:endParaRPr lang="en-US" dirty="0"/>
          </a:p>
          <a:p>
            <a:pPr lvl="1"/>
            <a:endParaRPr lang="en-US" dirty="0" smtClean="0"/>
          </a:p>
          <a:p>
            <a:pPr marL="457200" lvl="1" indent="0">
              <a:buNone/>
            </a:pPr>
            <a:endParaRPr lang="en-US" dirty="0" smtClean="0"/>
          </a:p>
          <a:p>
            <a:r>
              <a:rPr lang="en-US" dirty="0" smtClean="0"/>
              <a:t>Can also avg. over genes within functional modules, e.g. metabolic pathways:</a:t>
            </a:r>
            <a:endParaRPr lang="en-US" dirty="0"/>
          </a:p>
        </p:txBody>
      </p:sp>
      <p:sp>
        <p:nvSpPr>
          <p:cNvPr id="4" name="Date Placeholder 3"/>
          <p:cNvSpPr>
            <a:spLocks noGrp="1"/>
          </p:cNvSpPr>
          <p:nvPr>
            <p:ph type="dt" sz="half" idx="10"/>
          </p:nvPr>
        </p:nvSpPr>
        <p:spPr/>
        <p:txBody>
          <a:bodyPr/>
          <a:lstStyle/>
          <a:p>
            <a:fld id="{149AB08A-B8FE-2744-A176-508EFC0AA4E9}" type="datetime1">
              <a:rPr lang="en-US" smtClean="0"/>
              <a:t>2/13/2019</a:t>
            </a:fld>
            <a:endParaRPr lang="en-US"/>
          </a:p>
        </p:txBody>
      </p:sp>
      <p:sp>
        <p:nvSpPr>
          <p:cNvPr id="5" name="Slide Number Placeholder 4"/>
          <p:cNvSpPr>
            <a:spLocks noGrp="1"/>
          </p:cNvSpPr>
          <p:nvPr>
            <p:ph type="sldNum" sz="quarter" idx="12"/>
          </p:nvPr>
        </p:nvSpPr>
        <p:spPr/>
        <p:txBody>
          <a:bodyPr/>
          <a:lstStyle/>
          <a:p>
            <a:fld id="{0CED1879-D594-7048-AD12-28363999EDA9}" type="slidenum">
              <a:rPr lang="en-US" smtClean="0"/>
              <a:t>24</a:t>
            </a:fld>
            <a:endParaRPr lang="en-US"/>
          </a:p>
        </p:txBody>
      </p:sp>
      <p:cxnSp>
        <p:nvCxnSpPr>
          <p:cNvPr id="7" name="Straight Connector 6"/>
          <p:cNvCxnSpPr/>
          <p:nvPr/>
        </p:nvCxnSpPr>
        <p:spPr>
          <a:xfrm>
            <a:off x="3346427" y="1879194"/>
            <a:ext cx="548634" cy="0"/>
          </a:xfrm>
          <a:prstGeom prst="lin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8" name="Straight Connector 7"/>
          <p:cNvCxnSpPr/>
          <p:nvPr/>
        </p:nvCxnSpPr>
        <p:spPr>
          <a:xfrm>
            <a:off x="3346427" y="2042206"/>
            <a:ext cx="548634" cy="0"/>
          </a:xfrm>
          <a:prstGeom prst="lin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1" name="Straight Connector 10"/>
          <p:cNvCxnSpPr/>
          <p:nvPr/>
        </p:nvCxnSpPr>
        <p:spPr>
          <a:xfrm>
            <a:off x="4754033" y="2042206"/>
            <a:ext cx="548634" cy="0"/>
          </a:xfrm>
          <a:prstGeom prst="lin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cxnSp>
      <p:sp>
        <p:nvSpPr>
          <p:cNvPr id="12" name="Pentagon 11"/>
          <p:cNvSpPr/>
          <p:nvPr/>
        </p:nvSpPr>
        <p:spPr>
          <a:xfrm>
            <a:off x="3346427" y="2216327"/>
            <a:ext cx="701894" cy="365756"/>
          </a:xfrm>
          <a:prstGeom prst="homePlate">
            <a:avLst/>
          </a:prstGeom>
          <a:solidFill>
            <a:srgbClr val="FF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D</a:t>
            </a:r>
            <a:endParaRPr lang="en-US" sz="2800" dirty="0"/>
          </a:p>
        </p:txBody>
      </p:sp>
      <p:sp>
        <p:nvSpPr>
          <p:cNvPr id="13" name="Pentagon 12"/>
          <p:cNvSpPr/>
          <p:nvPr/>
        </p:nvSpPr>
        <p:spPr>
          <a:xfrm>
            <a:off x="4052139" y="2216327"/>
            <a:ext cx="701894" cy="365756"/>
          </a:xfrm>
          <a:prstGeom prst="homePlate">
            <a:avLst/>
          </a:prstGeom>
          <a:solidFill>
            <a:srgbClr val="FF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A</a:t>
            </a:r>
            <a:endParaRPr lang="en-US" sz="2800" dirty="0"/>
          </a:p>
        </p:txBody>
      </p:sp>
      <p:sp>
        <p:nvSpPr>
          <p:cNvPr id="14" name="Pentagon 13"/>
          <p:cNvSpPr/>
          <p:nvPr/>
        </p:nvSpPr>
        <p:spPr>
          <a:xfrm>
            <a:off x="4754033" y="2216327"/>
            <a:ext cx="701894" cy="365756"/>
          </a:xfrm>
          <a:prstGeom prst="homePlate">
            <a:avLst/>
          </a:prstGeom>
          <a:solidFill>
            <a:srgbClr val="FF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E</a:t>
            </a:r>
            <a:endParaRPr lang="en-US" sz="2800" dirty="0"/>
          </a:p>
        </p:txBody>
      </p:sp>
      <p:cxnSp>
        <p:nvCxnSpPr>
          <p:cNvPr id="15" name="Straight Connector 14"/>
          <p:cNvCxnSpPr/>
          <p:nvPr/>
        </p:nvCxnSpPr>
        <p:spPr>
          <a:xfrm>
            <a:off x="4052139" y="1715308"/>
            <a:ext cx="548634" cy="0"/>
          </a:xfrm>
          <a:prstGeom prst="lin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6" name="Straight Connector 15"/>
          <p:cNvCxnSpPr/>
          <p:nvPr/>
        </p:nvCxnSpPr>
        <p:spPr>
          <a:xfrm>
            <a:off x="4052139" y="1878320"/>
            <a:ext cx="548634" cy="0"/>
          </a:xfrm>
          <a:prstGeom prst="lin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7" name="Straight Connector 16"/>
          <p:cNvCxnSpPr/>
          <p:nvPr/>
        </p:nvCxnSpPr>
        <p:spPr>
          <a:xfrm>
            <a:off x="4052139" y="2041332"/>
            <a:ext cx="548634" cy="0"/>
          </a:xfrm>
          <a:prstGeom prst="lin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9" name="Straight Connector 18"/>
          <p:cNvCxnSpPr/>
          <p:nvPr/>
        </p:nvCxnSpPr>
        <p:spPr>
          <a:xfrm>
            <a:off x="6363914" y="2042206"/>
            <a:ext cx="548634" cy="0"/>
          </a:xfrm>
          <a:prstGeom prst="lin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cxnSp>
      <p:cxnSp>
        <p:nvCxnSpPr>
          <p:cNvPr id="20" name="Straight Connector 19"/>
          <p:cNvCxnSpPr/>
          <p:nvPr/>
        </p:nvCxnSpPr>
        <p:spPr>
          <a:xfrm>
            <a:off x="7771520" y="2042206"/>
            <a:ext cx="548634" cy="0"/>
          </a:xfrm>
          <a:prstGeom prst="lin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cxnSp>
      <p:sp>
        <p:nvSpPr>
          <p:cNvPr id="21" name="Pentagon 20"/>
          <p:cNvSpPr/>
          <p:nvPr/>
        </p:nvSpPr>
        <p:spPr>
          <a:xfrm>
            <a:off x="6363914" y="2216327"/>
            <a:ext cx="701894" cy="365756"/>
          </a:xfrm>
          <a:prstGeom prst="homePlate">
            <a:avLst/>
          </a:prstGeom>
          <a:solidFill>
            <a:schemeClr val="accent1">
              <a:lumMod val="60000"/>
              <a:lumOff val="4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D</a:t>
            </a:r>
            <a:endParaRPr lang="en-US" sz="2800" dirty="0"/>
          </a:p>
        </p:txBody>
      </p:sp>
      <p:sp>
        <p:nvSpPr>
          <p:cNvPr id="22" name="Pentagon 21"/>
          <p:cNvSpPr/>
          <p:nvPr/>
        </p:nvSpPr>
        <p:spPr>
          <a:xfrm>
            <a:off x="7069626" y="2216327"/>
            <a:ext cx="701894" cy="365756"/>
          </a:xfrm>
          <a:prstGeom prst="homePlate">
            <a:avLst/>
          </a:prstGeom>
          <a:solidFill>
            <a:schemeClr val="accent1">
              <a:lumMod val="60000"/>
              <a:lumOff val="4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B</a:t>
            </a:r>
            <a:endParaRPr lang="en-US" sz="2800" dirty="0"/>
          </a:p>
        </p:txBody>
      </p:sp>
      <p:sp>
        <p:nvSpPr>
          <p:cNvPr id="23" name="Pentagon 22"/>
          <p:cNvSpPr/>
          <p:nvPr/>
        </p:nvSpPr>
        <p:spPr>
          <a:xfrm>
            <a:off x="7771520" y="2216327"/>
            <a:ext cx="701894" cy="365756"/>
          </a:xfrm>
          <a:prstGeom prst="homePlate">
            <a:avLst/>
          </a:prstGeom>
          <a:solidFill>
            <a:schemeClr val="accent1">
              <a:lumMod val="60000"/>
              <a:lumOff val="4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F</a:t>
            </a:r>
            <a:endParaRPr lang="en-US" sz="2800" dirty="0"/>
          </a:p>
        </p:txBody>
      </p:sp>
      <p:cxnSp>
        <p:nvCxnSpPr>
          <p:cNvPr id="26" name="Straight Connector 25"/>
          <p:cNvCxnSpPr/>
          <p:nvPr/>
        </p:nvCxnSpPr>
        <p:spPr>
          <a:xfrm>
            <a:off x="7069626" y="2041332"/>
            <a:ext cx="548634" cy="0"/>
          </a:xfrm>
          <a:prstGeom prst="lin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cxnSp>
      <p:sp>
        <p:nvSpPr>
          <p:cNvPr id="28" name="TextBox 27"/>
          <p:cNvSpPr txBox="1"/>
          <p:nvPr/>
        </p:nvSpPr>
        <p:spPr>
          <a:xfrm>
            <a:off x="609660" y="1874197"/>
            <a:ext cx="2512544" cy="707886"/>
          </a:xfrm>
          <a:prstGeom prst="rect">
            <a:avLst/>
          </a:prstGeom>
          <a:noFill/>
        </p:spPr>
        <p:txBody>
          <a:bodyPr wrap="square" rtlCol="0">
            <a:spAutoFit/>
          </a:bodyPr>
          <a:lstStyle/>
          <a:p>
            <a:pPr algn="r"/>
            <a:r>
              <a:rPr lang="en-US" sz="2000" b="1" dirty="0" smtClean="0">
                <a:solidFill>
                  <a:srgbClr val="C00000"/>
                </a:solidFill>
              </a:rPr>
              <a:t>Species 1</a:t>
            </a:r>
          </a:p>
          <a:p>
            <a:pPr algn="r"/>
            <a:r>
              <a:rPr lang="en-US" sz="2000" dirty="0" smtClean="0">
                <a:solidFill>
                  <a:srgbClr val="C00000"/>
                </a:solidFill>
              </a:rPr>
              <a:t>(2+3+1)/3 = 2x</a:t>
            </a:r>
          </a:p>
        </p:txBody>
      </p:sp>
      <p:sp>
        <p:nvSpPr>
          <p:cNvPr id="29" name="TextBox 28"/>
          <p:cNvSpPr txBox="1"/>
          <p:nvPr/>
        </p:nvSpPr>
        <p:spPr>
          <a:xfrm>
            <a:off x="8704040" y="1874197"/>
            <a:ext cx="2512544" cy="707886"/>
          </a:xfrm>
          <a:prstGeom prst="rect">
            <a:avLst/>
          </a:prstGeom>
          <a:noFill/>
        </p:spPr>
        <p:txBody>
          <a:bodyPr wrap="square" rtlCol="0">
            <a:spAutoFit/>
          </a:bodyPr>
          <a:lstStyle/>
          <a:p>
            <a:r>
              <a:rPr lang="en-US" sz="2000" b="1" dirty="0" smtClean="0">
                <a:solidFill>
                  <a:schemeClr val="accent1"/>
                </a:solidFill>
              </a:rPr>
              <a:t>Species 2</a:t>
            </a:r>
          </a:p>
          <a:p>
            <a:r>
              <a:rPr lang="en-US" sz="2000" dirty="0" smtClean="0">
                <a:solidFill>
                  <a:schemeClr val="accent1"/>
                </a:solidFill>
              </a:rPr>
              <a:t>(1+1+1)/3 = 1x</a:t>
            </a:r>
          </a:p>
        </p:txBody>
      </p:sp>
      <p:sp>
        <p:nvSpPr>
          <p:cNvPr id="30" name="Rounded Rectangular Callout 29"/>
          <p:cNvSpPr/>
          <p:nvPr/>
        </p:nvSpPr>
        <p:spPr>
          <a:xfrm flipH="1">
            <a:off x="2438440" y="4892023"/>
            <a:ext cx="1280145" cy="640073"/>
          </a:xfrm>
          <a:prstGeom prst="wedgeRoundRectCallout">
            <a:avLst>
              <a:gd name="adj1" fmla="val -94379"/>
              <a:gd name="adj2" fmla="val -89855"/>
              <a:gd name="adj3" fmla="val 16667"/>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Pentagon 30"/>
          <p:cNvSpPr/>
          <p:nvPr/>
        </p:nvSpPr>
        <p:spPr>
          <a:xfrm>
            <a:off x="2737049" y="5027603"/>
            <a:ext cx="701894" cy="365756"/>
          </a:xfrm>
          <a:prstGeom prst="homePlate">
            <a:avLst/>
          </a:prstGeom>
          <a:solidFill>
            <a:schemeClr val="accent1">
              <a:lumMod val="60000"/>
              <a:lumOff val="4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D</a:t>
            </a:r>
            <a:endParaRPr lang="en-US" sz="2800" dirty="0"/>
          </a:p>
        </p:txBody>
      </p:sp>
      <p:sp>
        <p:nvSpPr>
          <p:cNvPr id="32" name="TextBox 31"/>
          <p:cNvSpPr txBox="1"/>
          <p:nvPr/>
        </p:nvSpPr>
        <p:spPr>
          <a:xfrm>
            <a:off x="609660" y="3429000"/>
            <a:ext cx="2512544" cy="1323439"/>
          </a:xfrm>
          <a:prstGeom prst="rect">
            <a:avLst/>
          </a:prstGeom>
          <a:noFill/>
        </p:spPr>
        <p:txBody>
          <a:bodyPr wrap="square" rtlCol="0">
            <a:spAutoFit/>
          </a:bodyPr>
          <a:lstStyle/>
          <a:p>
            <a:pPr algn="r"/>
            <a:r>
              <a:rPr lang="en-US" sz="2000" i="1" dirty="0" smtClean="0">
                <a:solidFill>
                  <a:srgbClr val="7030A0"/>
                </a:solidFill>
              </a:rPr>
              <a:t>Each step in a metabolic pathway is governed by an enzyme (gene)</a:t>
            </a:r>
          </a:p>
        </p:txBody>
      </p:sp>
      <p:sp>
        <p:nvSpPr>
          <p:cNvPr id="36" name="Rounded Rectangular Callout 35"/>
          <p:cNvSpPr/>
          <p:nvPr/>
        </p:nvSpPr>
        <p:spPr>
          <a:xfrm flipH="1">
            <a:off x="9484578" y="3977634"/>
            <a:ext cx="1280145" cy="640073"/>
          </a:xfrm>
          <a:prstGeom prst="wedgeRoundRectCallout">
            <a:avLst>
              <a:gd name="adj1" fmla="val 111288"/>
              <a:gd name="adj2" fmla="val -22120"/>
              <a:gd name="adj3" fmla="val 16667"/>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Pentagon 36"/>
          <p:cNvSpPr/>
          <p:nvPr/>
        </p:nvSpPr>
        <p:spPr>
          <a:xfrm>
            <a:off x="9800858" y="4105331"/>
            <a:ext cx="701894" cy="365756"/>
          </a:xfrm>
          <a:prstGeom prst="homePlate">
            <a:avLst/>
          </a:prstGeom>
          <a:solidFill>
            <a:schemeClr val="accent1">
              <a:lumMod val="60000"/>
              <a:lumOff val="4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F</a:t>
            </a:r>
            <a:endParaRPr lang="en-US" sz="2800" dirty="0"/>
          </a:p>
        </p:txBody>
      </p:sp>
    </p:spTree>
    <p:extLst>
      <p:ext uri="{BB962C8B-B14F-4D97-AF65-F5344CB8AC3E}">
        <p14:creationId xmlns:p14="http://schemas.microsoft.com/office/powerpoint/2010/main" val="40776856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par>
                                <p:cTn id="28" presetID="10" presetClass="entr" presetSubtype="0"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par>
                                <p:cTn id="31" presetID="10"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par>
                                <p:cTn id="34" presetID="10" presetClass="entr" presetSubtype="0"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fade">
                                      <p:cBhvr>
                                        <p:cTn id="39" dur="500"/>
                                        <p:tgtEl>
                                          <p:spTgt spid="2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500"/>
                                        <p:tgtEl>
                                          <p:spTgt spid="19"/>
                                        </p:tgtEl>
                                      </p:cBhvr>
                                    </p:animEffect>
                                  </p:childTnLst>
                                </p:cTn>
                              </p:par>
                              <p:par>
                                <p:cTn id="45" presetID="10" presetClass="entr" presetSubtype="0" fill="hold"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500"/>
                                        <p:tgtEl>
                                          <p:spTgt spid="20"/>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fade">
                                      <p:cBhvr>
                                        <p:cTn id="50" dur="500"/>
                                        <p:tgtEl>
                                          <p:spTgt spid="21"/>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fade">
                                      <p:cBhvr>
                                        <p:cTn id="53" dur="500"/>
                                        <p:tgtEl>
                                          <p:spTgt spid="22"/>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fade">
                                      <p:cBhvr>
                                        <p:cTn id="56" dur="500"/>
                                        <p:tgtEl>
                                          <p:spTgt spid="23"/>
                                        </p:tgtEl>
                                      </p:cBhvr>
                                    </p:animEffect>
                                  </p:childTnLst>
                                </p:cTn>
                              </p:par>
                              <p:par>
                                <p:cTn id="57" presetID="10" presetClass="entr" presetSubtype="0" fill="hold" nodeType="with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fade">
                                      <p:cBhvr>
                                        <p:cTn id="59" dur="500"/>
                                        <p:tgtEl>
                                          <p:spTgt spid="26"/>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fade">
                                      <p:cBhvr>
                                        <p:cTn id="62" dur="500"/>
                                        <p:tgtEl>
                                          <p:spTgt spid="29"/>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3">
                                            <p:txEl>
                                              <p:pRg st="4" end="4"/>
                                            </p:txEl>
                                          </p:spTgt>
                                        </p:tgtEl>
                                        <p:attrNameLst>
                                          <p:attrName>style.visibility</p:attrName>
                                        </p:attrNameLst>
                                      </p:cBhvr>
                                      <p:to>
                                        <p:strVal val="visible"/>
                                      </p:to>
                                    </p:set>
                                    <p:animEffect transition="in" filter="fade">
                                      <p:cBhvr>
                                        <p:cTn id="67" dur="500"/>
                                        <p:tgtEl>
                                          <p:spTgt spid="3">
                                            <p:txEl>
                                              <p:pRg st="4" end="4"/>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35"/>
                                        </p:tgtEl>
                                        <p:attrNameLst>
                                          <p:attrName>style.visibility</p:attrName>
                                        </p:attrNameLst>
                                      </p:cBhvr>
                                      <p:to>
                                        <p:strVal val="visible"/>
                                      </p:to>
                                    </p:set>
                                    <p:animEffect transition="in" filter="fade">
                                      <p:cBhvr>
                                        <p:cTn id="72" dur="500"/>
                                        <p:tgtEl>
                                          <p:spTgt spid="35"/>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30"/>
                                        </p:tgtEl>
                                        <p:attrNameLst>
                                          <p:attrName>style.visibility</p:attrName>
                                        </p:attrNameLst>
                                      </p:cBhvr>
                                      <p:to>
                                        <p:strVal val="visible"/>
                                      </p:to>
                                    </p:set>
                                    <p:animEffect transition="in" filter="fade">
                                      <p:cBhvr>
                                        <p:cTn id="77" dur="500"/>
                                        <p:tgtEl>
                                          <p:spTgt spid="30"/>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31"/>
                                        </p:tgtEl>
                                        <p:attrNameLst>
                                          <p:attrName>style.visibility</p:attrName>
                                        </p:attrNameLst>
                                      </p:cBhvr>
                                      <p:to>
                                        <p:strVal val="visible"/>
                                      </p:to>
                                    </p:set>
                                    <p:animEffect transition="in" filter="fade">
                                      <p:cBhvr>
                                        <p:cTn id="80" dur="500"/>
                                        <p:tgtEl>
                                          <p:spTgt spid="31"/>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32"/>
                                        </p:tgtEl>
                                        <p:attrNameLst>
                                          <p:attrName>style.visibility</p:attrName>
                                        </p:attrNameLst>
                                      </p:cBhvr>
                                      <p:to>
                                        <p:strVal val="visible"/>
                                      </p:to>
                                    </p:set>
                                    <p:animEffect transition="in" filter="fade">
                                      <p:cBhvr>
                                        <p:cTn id="83" dur="500"/>
                                        <p:tgtEl>
                                          <p:spTgt spid="32"/>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36"/>
                                        </p:tgtEl>
                                        <p:attrNameLst>
                                          <p:attrName>style.visibility</p:attrName>
                                        </p:attrNameLst>
                                      </p:cBhvr>
                                      <p:to>
                                        <p:strVal val="visible"/>
                                      </p:to>
                                    </p:set>
                                    <p:animEffect transition="in" filter="fade">
                                      <p:cBhvr>
                                        <p:cTn id="86" dur="500"/>
                                        <p:tgtEl>
                                          <p:spTgt spid="36"/>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37"/>
                                        </p:tgtEl>
                                        <p:attrNameLst>
                                          <p:attrName>style.visibility</p:attrName>
                                        </p:attrNameLst>
                                      </p:cBhvr>
                                      <p:to>
                                        <p:strVal val="visible"/>
                                      </p:to>
                                    </p:set>
                                    <p:animEffect transition="in" filter="fade">
                                      <p:cBhvr>
                                        <p:cTn id="8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21" grpId="0" animBg="1"/>
      <p:bldP spid="22" grpId="0" animBg="1"/>
      <p:bldP spid="23" grpId="0" animBg="1"/>
      <p:bldP spid="28" grpId="0"/>
      <p:bldP spid="29" grpId="0"/>
      <p:bldP spid="30" grpId="0" animBg="1"/>
      <p:bldP spid="31" grpId="0" animBg="1"/>
      <p:bldP spid="32" grpId="0"/>
      <p:bldP spid="36" grpId="0" animBg="1"/>
      <p:bldP spid="3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Function tends to be more conserved than taxonomy</a:t>
            </a:r>
            <a:endParaRPr lang="en-US" u="sng" dirty="0"/>
          </a:p>
        </p:txBody>
      </p:sp>
      <p:sp>
        <p:nvSpPr>
          <p:cNvPr id="4" name="Date Placeholder 3"/>
          <p:cNvSpPr>
            <a:spLocks noGrp="1"/>
          </p:cNvSpPr>
          <p:nvPr>
            <p:ph type="dt" sz="half" idx="10"/>
          </p:nvPr>
        </p:nvSpPr>
        <p:spPr/>
        <p:txBody>
          <a:bodyPr/>
          <a:lstStyle/>
          <a:p>
            <a:fld id="{149AB08A-B8FE-2744-A176-508EFC0AA4E9}" type="datetime1">
              <a:rPr lang="en-US" smtClean="0">
                <a:solidFill>
                  <a:schemeClr val="tx1"/>
                </a:solidFill>
              </a:rPr>
              <a:pPr/>
              <a:t>2/13/2019</a:t>
            </a:fld>
            <a:endParaRPr lang="en-US">
              <a:solidFill>
                <a:schemeClr val="tx1"/>
              </a:solidFill>
            </a:endParaRPr>
          </a:p>
        </p:txBody>
      </p:sp>
      <p:sp>
        <p:nvSpPr>
          <p:cNvPr id="5" name="Slide Number Placeholder 4"/>
          <p:cNvSpPr>
            <a:spLocks noGrp="1"/>
          </p:cNvSpPr>
          <p:nvPr>
            <p:ph type="sldNum" sz="quarter" idx="12"/>
          </p:nvPr>
        </p:nvSpPr>
        <p:spPr/>
        <p:txBody>
          <a:bodyPr/>
          <a:lstStyle/>
          <a:p>
            <a:fld id="{0CED1879-D594-7048-AD12-28363999EDA9}" type="slidenum">
              <a:rPr lang="en-US" smtClean="0">
                <a:solidFill>
                  <a:schemeClr val="tx1"/>
                </a:solidFill>
              </a:rPr>
              <a:pPr/>
              <a:t>25</a:t>
            </a:fld>
            <a:endParaRPr lang="en-US">
              <a:solidFill>
                <a:schemeClr val="tx1"/>
              </a:solidFill>
            </a:endParaRPr>
          </a:p>
        </p:txBody>
      </p:sp>
      <p:sp>
        <p:nvSpPr>
          <p:cNvPr id="48" name="TextBox 47"/>
          <p:cNvSpPr txBox="1"/>
          <p:nvPr/>
        </p:nvSpPr>
        <p:spPr>
          <a:xfrm rot="16200000">
            <a:off x="6558637" y="2067519"/>
            <a:ext cx="2280881" cy="584775"/>
          </a:xfrm>
          <a:prstGeom prst="rect">
            <a:avLst/>
          </a:prstGeom>
          <a:noFill/>
        </p:spPr>
        <p:txBody>
          <a:bodyPr wrap="none"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1600" b="1" i="0" u="none" strike="noStrike" kern="0" cap="none" spc="0" normalizeH="0" baseline="0" noProof="0" dirty="0" smtClean="0">
                <a:ln>
                  <a:noFill/>
                </a:ln>
                <a:effectLst/>
                <a:uLnTx/>
                <a:uFillTx/>
              </a:rPr>
              <a:t>← Phylum abundance →</a:t>
            </a:r>
          </a:p>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1" i="0" u="none" strike="noStrike" kern="0" cap="none" spc="0" normalizeH="0" baseline="0" noProof="0" dirty="0" smtClean="0">
              <a:ln>
                <a:noFill/>
              </a:ln>
              <a:effectLst/>
              <a:uLnTx/>
              <a:uFillTx/>
            </a:endParaRPr>
          </a:p>
        </p:txBody>
      </p:sp>
      <p:sp>
        <p:nvSpPr>
          <p:cNvPr id="49" name="TextBox 48"/>
          <p:cNvSpPr txBox="1"/>
          <p:nvPr/>
        </p:nvSpPr>
        <p:spPr>
          <a:xfrm>
            <a:off x="7781383" y="3657460"/>
            <a:ext cx="1828800" cy="304800"/>
          </a:xfrm>
          <a:prstGeom prst="rect">
            <a:avLst/>
          </a:prstGeom>
          <a:solidFill>
            <a:srgbClr val="0070C0">
              <a:alpha val="33000"/>
            </a:srgbClr>
          </a:solidFill>
        </p:spPr>
        <p:txBody>
          <a:bodyPr wrap="square" lIns="0" tIns="0" rIns="0" bIns="0" rtlCol="0" anchor="ctr" anchorCtr="1">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200" b="1" i="0" u="none" strike="noStrike" kern="0" cap="none" spc="0" normalizeH="0" baseline="0" noProof="0" dirty="0" smtClean="0">
                <a:ln>
                  <a:noFill/>
                </a:ln>
                <a:effectLst/>
                <a:uLnTx/>
                <a:uFillTx/>
              </a:rPr>
              <a:t>Gut</a:t>
            </a:r>
          </a:p>
        </p:txBody>
      </p:sp>
      <p:grpSp>
        <p:nvGrpSpPr>
          <p:cNvPr id="50" name="Group 49"/>
          <p:cNvGrpSpPr/>
          <p:nvPr/>
        </p:nvGrpSpPr>
        <p:grpSpPr>
          <a:xfrm>
            <a:off x="2225089" y="3654832"/>
            <a:ext cx="8106366" cy="307428"/>
            <a:chOff x="685800" y="3792327"/>
            <a:chExt cx="8106366" cy="307428"/>
          </a:xfrm>
        </p:grpSpPr>
        <p:sp>
          <p:nvSpPr>
            <p:cNvPr id="51" name="TextBox 50"/>
            <p:cNvSpPr txBox="1"/>
            <p:nvPr/>
          </p:nvSpPr>
          <p:spPr>
            <a:xfrm>
              <a:off x="8106366" y="3794955"/>
              <a:ext cx="685800" cy="304800"/>
            </a:xfrm>
            <a:prstGeom prst="rect">
              <a:avLst/>
            </a:prstGeom>
            <a:solidFill>
              <a:srgbClr val="7030A0">
                <a:alpha val="33000"/>
              </a:srgbClr>
            </a:solidFill>
          </p:spPr>
          <p:txBody>
            <a:bodyPr wrap="square" lIns="0" tIns="0" rIns="0" bIns="0" rtlCol="0" anchor="ctr" anchorCtr="1">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200" b="1" i="0" u="none" strike="noStrike" kern="0" cap="none" spc="0" normalizeH="0" baseline="0" noProof="0" dirty="0" smtClean="0">
                  <a:ln>
                    <a:noFill/>
                  </a:ln>
                  <a:effectLst/>
                  <a:uLnTx/>
                  <a:uFillTx/>
                </a:rPr>
                <a:t>Vaginal</a:t>
              </a:r>
            </a:p>
          </p:txBody>
        </p:sp>
        <p:sp>
          <p:nvSpPr>
            <p:cNvPr id="52" name="TextBox 51"/>
            <p:cNvSpPr txBox="1"/>
            <p:nvPr/>
          </p:nvSpPr>
          <p:spPr>
            <a:xfrm>
              <a:off x="1421699" y="3794955"/>
              <a:ext cx="451945" cy="304800"/>
            </a:xfrm>
            <a:prstGeom prst="rect">
              <a:avLst/>
            </a:prstGeom>
            <a:solidFill>
              <a:srgbClr val="00B050">
                <a:alpha val="33000"/>
              </a:srgbClr>
            </a:solidFill>
          </p:spPr>
          <p:txBody>
            <a:bodyPr wrap="square" lIns="0" tIns="0" rIns="0" bIns="0" rtlCol="0" anchor="ctr" anchorCtr="1">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200" b="1" i="0" u="none" strike="noStrike" kern="0" cap="none" spc="0" normalizeH="0" baseline="0" noProof="0" dirty="0" smtClean="0">
                  <a:ln>
                    <a:noFill/>
                  </a:ln>
                  <a:effectLst/>
                  <a:uLnTx/>
                  <a:uFillTx/>
                </a:rPr>
                <a:t>Skin</a:t>
              </a:r>
            </a:p>
          </p:txBody>
        </p:sp>
        <p:sp>
          <p:nvSpPr>
            <p:cNvPr id="53" name="TextBox 52"/>
            <p:cNvSpPr txBox="1"/>
            <p:nvPr/>
          </p:nvSpPr>
          <p:spPr>
            <a:xfrm>
              <a:off x="685800" y="3794955"/>
              <a:ext cx="720089" cy="304800"/>
            </a:xfrm>
            <a:prstGeom prst="rect">
              <a:avLst/>
            </a:prstGeom>
            <a:solidFill>
              <a:sysClr val="windowText" lastClr="000000">
                <a:alpha val="33000"/>
              </a:sysClr>
            </a:solidFill>
          </p:spPr>
          <p:txBody>
            <a:bodyPr wrap="square" lIns="0" tIns="0" rIns="0" bIns="0" rtlCol="0" anchor="ctr" anchorCtr="1">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200" b="1" i="0" u="none" strike="noStrike" kern="0" cap="none" spc="0" normalizeH="0" baseline="0" noProof="0" dirty="0" err="1" smtClean="0">
                  <a:ln>
                    <a:noFill/>
                  </a:ln>
                  <a:effectLst/>
                  <a:uLnTx/>
                  <a:uFillTx/>
                </a:rPr>
                <a:t>Nares</a:t>
              </a:r>
              <a:endParaRPr kumimoji="0" lang="en-US" sz="1200" b="1" i="0" u="none" strike="noStrike" kern="0" cap="none" spc="0" normalizeH="0" baseline="0" noProof="0" dirty="0" smtClean="0">
                <a:ln>
                  <a:noFill/>
                </a:ln>
                <a:effectLst/>
                <a:uLnTx/>
                <a:uFillTx/>
              </a:endParaRPr>
            </a:p>
          </p:txBody>
        </p:sp>
        <p:sp>
          <p:nvSpPr>
            <p:cNvPr id="54" name="TextBox 53"/>
            <p:cNvSpPr txBox="1"/>
            <p:nvPr/>
          </p:nvSpPr>
          <p:spPr>
            <a:xfrm>
              <a:off x="3221202" y="3792327"/>
              <a:ext cx="1489710" cy="304800"/>
            </a:xfrm>
            <a:prstGeom prst="rect">
              <a:avLst/>
            </a:prstGeom>
            <a:solidFill>
              <a:srgbClr val="FFFF00">
                <a:alpha val="33000"/>
              </a:srgbClr>
            </a:solidFill>
          </p:spPr>
          <p:txBody>
            <a:bodyPr wrap="square" lIns="0" tIns="0" rIns="0" bIns="0" rtlCol="0" anchor="ctr" anchorCtr="1">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200" b="1" i="0" u="none" strike="noStrike" kern="0" cap="none" spc="0" normalizeH="0" baseline="0" noProof="0" dirty="0" smtClean="0">
                  <a:ln>
                    <a:noFill/>
                  </a:ln>
                  <a:effectLst/>
                  <a:uLnTx/>
                  <a:uFillTx/>
                </a:rPr>
                <a:t>Oral (</a:t>
              </a:r>
              <a:r>
                <a:rPr kumimoji="0" lang="en-US" sz="1200" b="1" i="0" u="none" strike="noStrike" kern="0" cap="none" spc="0" normalizeH="0" baseline="0" noProof="0" dirty="0" err="1" smtClean="0">
                  <a:ln>
                    <a:noFill/>
                  </a:ln>
                  <a:effectLst/>
                  <a:uLnTx/>
                  <a:uFillTx/>
                </a:rPr>
                <a:t>SupP</a:t>
              </a:r>
              <a:r>
                <a:rPr kumimoji="0" lang="en-US" sz="1200" b="1" i="0" u="none" strike="noStrike" kern="0" cap="none" spc="0" normalizeH="0" baseline="0" noProof="0" dirty="0" smtClean="0">
                  <a:ln>
                    <a:noFill/>
                  </a:ln>
                  <a:effectLst/>
                  <a:uLnTx/>
                  <a:uFillTx/>
                </a:rPr>
                <a:t>)</a:t>
              </a:r>
            </a:p>
          </p:txBody>
        </p:sp>
        <p:sp>
          <p:nvSpPr>
            <p:cNvPr id="55" name="TextBox 54"/>
            <p:cNvSpPr txBox="1"/>
            <p:nvPr/>
          </p:nvSpPr>
          <p:spPr>
            <a:xfrm>
              <a:off x="1890138" y="3792327"/>
              <a:ext cx="1325880" cy="304800"/>
            </a:xfrm>
            <a:prstGeom prst="rect">
              <a:avLst/>
            </a:prstGeom>
            <a:solidFill>
              <a:srgbClr val="FF0000">
                <a:alpha val="33000"/>
              </a:srgbClr>
            </a:solidFill>
          </p:spPr>
          <p:txBody>
            <a:bodyPr wrap="square" lIns="0" tIns="0" rIns="0" bIns="0" rtlCol="0" anchor="ctr" anchorCtr="1">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200" b="1" i="0" u="none" strike="noStrike" kern="0" cap="none" spc="0" normalizeH="0" baseline="0" noProof="0" dirty="0" smtClean="0">
                  <a:ln>
                    <a:noFill/>
                  </a:ln>
                  <a:effectLst/>
                  <a:uLnTx/>
                  <a:uFillTx/>
                </a:rPr>
                <a:t>Oral (BM)</a:t>
              </a:r>
            </a:p>
          </p:txBody>
        </p:sp>
        <p:sp>
          <p:nvSpPr>
            <p:cNvPr id="56" name="TextBox 55"/>
            <p:cNvSpPr txBox="1"/>
            <p:nvPr/>
          </p:nvSpPr>
          <p:spPr>
            <a:xfrm>
              <a:off x="4755756" y="3792327"/>
              <a:ext cx="1447800" cy="304800"/>
            </a:xfrm>
            <a:prstGeom prst="rect">
              <a:avLst/>
            </a:prstGeom>
            <a:solidFill>
              <a:srgbClr val="FFC000">
                <a:alpha val="33000"/>
              </a:srgbClr>
            </a:solidFill>
          </p:spPr>
          <p:txBody>
            <a:bodyPr wrap="square" lIns="0" tIns="0" rIns="0" bIns="0" rtlCol="0" anchor="ctr" anchorCtr="1">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200" b="1" i="0" u="none" strike="noStrike" kern="0" cap="none" spc="0" normalizeH="0" baseline="0" noProof="0" dirty="0" smtClean="0">
                  <a:ln>
                    <a:noFill/>
                  </a:ln>
                  <a:effectLst/>
                  <a:uLnTx/>
                  <a:uFillTx/>
                </a:rPr>
                <a:t>Oral (TD)</a:t>
              </a:r>
            </a:p>
          </p:txBody>
        </p:sp>
      </p:grpSp>
      <p:sp>
        <p:nvSpPr>
          <p:cNvPr id="57" name="TextBox 56"/>
          <p:cNvSpPr txBox="1"/>
          <p:nvPr/>
        </p:nvSpPr>
        <p:spPr>
          <a:xfrm rot="16200000">
            <a:off x="909539" y="2190629"/>
            <a:ext cx="2280881" cy="338554"/>
          </a:xfrm>
          <a:prstGeom prst="rect">
            <a:avLst/>
          </a:prstGeom>
          <a:noFill/>
        </p:spPr>
        <p:txBody>
          <a:bodyPr wrap="none"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1600" b="1" i="0" u="none" strike="noStrike" kern="0" cap="none" spc="0" normalizeH="0" baseline="0" noProof="0" dirty="0" smtClean="0">
                <a:ln>
                  <a:noFill/>
                </a:ln>
                <a:effectLst/>
                <a:uLnTx/>
                <a:uFillTx/>
              </a:rPr>
              <a:t>← Phylum abundance →</a:t>
            </a:r>
          </a:p>
        </p:txBody>
      </p:sp>
      <p:sp>
        <p:nvSpPr>
          <p:cNvPr id="58" name="TextBox 57"/>
          <p:cNvSpPr txBox="1"/>
          <p:nvPr/>
        </p:nvSpPr>
        <p:spPr>
          <a:xfrm>
            <a:off x="8025015" y="824567"/>
            <a:ext cx="1362874" cy="338554"/>
          </a:xfrm>
          <a:prstGeom prst="rect">
            <a:avLst/>
          </a:prstGeom>
          <a:noFill/>
        </p:spPr>
        <p:txBody>
          <a:bodyPr wrap="none"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600" b="1" i="0" u="none" strike="noStrike" kern="0" cap="none" spc="0" normalizeH="0" baseline="0" noProof="0" dirty="0" smtClean="0">
                <a:ln>
                  <a:noFill/>
                </a:ln>
                <a:effectLst/>
                <a:uLnTx/>
                <a:uFillTx/>
                <a:cs typeface="Arial"/>
              </a:rPr>
              <a:t>←</a:t>
            </a:r>
            <a:r>
              <a:rPr kumimoji="0" lang="en-US" sz="1600" b="1" i="0" u="none" strike="noStrike" kern="0" cap="none" spc="0" normalizeH="0" baseline="0" noProof="0" dirty="0" smtClean="0">
                <a:ln>
                  <a:noFill/>
                </a:ln>
                <a:effectLst/>
                <a:uLnTx/>
                <a:uFillTx/>
              </a:rPr>
              <a:t> Subjects </a:t>
            </a:r>
            <a:r>
              <a:rPr kumimoji="0" lang="en-US" sz="1600" b="1" i="0" u="none" strike="noStrike" kern="0" cap="none" spc="0" normalizeH="0" baseline="0" noProof="0" dirty="0" smtClean="0">
                <a:ln>
                  <a:noFill/>
                </a:ln>
                <a:effectLst/>
                <a:uLnTx/>
                <a:uFillTx/>
                <a:cs typeface="Arial"/>
              </a:rPr>
              <a:t>→</a:t>
            </a:r>
            <a:endParaRPr kumimoji="0" lang="en-US" sz="1600" b="1" i="0" u="none" strike="noStrike" kern="0" cap="none" spc="0" normalizeH="0" baseline="0" noProof="0" dirty="0" smtClean="0">
              <a:ln>
                <a:noFill/>
              </a:ln>
              <a:effectLst/>
              <a:uLnTx/>
              <a:uFillTx/>
            </a:endParaRPr>
          </a:p>
        </p:txBody>
      </p:sp>
      <p:sp>
        <p:nvSpPr>
          <p:cNvPr id="59" name="TextBox 58"/>
          <p:cNvSpPr txBox="1"/>
          <p:nvPr/>
        </p:nvSpPr>
        <p:spPr>
          <a:xfrm rot="16200000">
            <a:off x="865520" y="5111556"/>
            <a:ext cx="2368918" cy="338554"/>
          </a:xfrm>
          <a:prstGeom prst="rect">
            <a:avLst/>
          </a:prstGeom>
          <a:noFill/>
        </p:spPr>
        <p:txBody>
          <a:bodyPr wrap="none"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1600" b="1" i="0" u="none" strike="noStrike" kern="0" cap="none" spc="0" normalizeH="0" baseline="0" noProof="0" dirty="0" smtClean="0">
                <a:ln>
                  <a:noFill/>
                </a:ln>
                <a:effectLst/>
                <a:uLnTx/>
                <a:uFillTx/>
              </a:rPr>
              <a:t>← Pathway abundance →</a:t>
            </a:r>
          </a:p>
        </p:txBody>
      </p:sp>
      <p:pic>
        <p:nvPicPr>
          <p:cNvPr id="60" name="Picture 59" descr="figure2.png"/>
          <p:cNvPicPr>
            <a:picLocks noChangeAspect="1"/>
          </p:cNvPicPr>
          <p:nvPr/>
        </p:nvPicPr>
        <p:blipFill rotWithShape="1">
          <a:blip r:embed="rId2" cstate="print">
            <a:extLst>
              <a:ext uri="{28A0092B-C50C-407E-A947-70E740481C1C}">
                <a14:useLocalDpi xmlns:a14="http://schemas.microsoft.com/office/drawing/2010/main" val="0"/>
              </a:ext>
            </a:extLst>
          </a:blip>
          <a:srcRect l="50648" t="6056" r="32713" b="52148"/>
          <a:stretch/>
        </p:blipFill>
        <p:spPr>
          <a:xfrm>
            <a:off x="7747647" y="1132578"/>
            <a:ext cx="1850900" cy="2454656"/>
          </a:xfrm>
          <a:prstGeom prst="rect">
            <a:avLst/>
          </a:prstGeom>
        </p:spPr>
      </p:pic>
      <p:sp>
        <p:nvSpPr>
          <p:cNvPr id="61" name="TextBox 60"/>
          <p:cNvSpPr txBox="1"/>
          <p:nvPr/>
        </p:nvSpPr>
        <p:spPr>
          <a:xfrm>
            <a:off x="8025015" y="6473689"/>
            <a:ext cx="1362874" cy="338554"/>
          </a:xfrm>
          <a:prstGeom prst="rect">
            <a:avLst/>
          </a:prstGeom>
          <a:noFill/>
        </p:spPr>
        <p:txBody>
          <a:bodyPr wrap="none"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600" b="1" i="0" u="none" strike="noStrike" kern="0" cap="none" spc="0" normalizeH="0" baseline="0" noProof="0" dirty="0" smtClean="0">
                <a:ln>
                  <a:noFill/>
                </a:ln>
                <a:effectLst/>
                <a:uLnTx/>
                <a:uFillTx/>
                <a:cs typeface="Arial"/>
              </a:rPr>
              <a:t>←</a:t>
            </a:r>
            <a:r>
              <a:rPr kumimoji="0" lang="en-US" sz="1600" b="1" i="0" u="none" strike="noStrike" kern="0" cap="none" spc="0" normalizeH="0" baseline="0" noProof="0" dirty="0" smtClean="0">
                <a:ln>
                  <a:noFill/>
                </a:ln>
                <a:effectLst/>
                <a:uLnTx/>
                <a:uFillTx/>
              </a:rPr>
              <a:t> Subjects </a:t>
            </a:r>
            <a:r>
              <a:rPr kumimoji="0" lang="en-US" sz="1600" b="1" i="0" u="none" strike="noStrike" kern="0" cap="none" spc="0" normalizeH="0" baseline="0" noProof="0" dirty="0" smtClean="0">
                <a:ln>
                  <a:noFill/>
                </a:ln>
                <a:effectLst/>
                <a:uLnTx/>
                <a:uFillTx/>
                <a:cs typeface="Arial"/>
              </a:rPr>
              <a:t>→</a:t>
            </a:r>
            <a:endParaRPr kumimoji="0" lang="en-US" sz="1600" b="1" i="0" u="none" strike="noStrike" kern="0" cap="none" spc="0" normalizeH="0" baseline="0" noProof="0" dirty="0" smtClean="0">
              <a:ln>
                <a:noFill/>
              </a:ln>
              <a:effectLst/>
              <a:uLnTx/>
              <a:uFillTx/>
            </a:endParaRPr>
          </a:p>
        </p:txBody>
      </p:sp>
      <p:sp>
        <p:nvSpPr>
          <p:cNvPr id="62" name="TextBox 61"/>
          <p:cNvSpPr txBox="1"/>
          <p:nvPr/>
        </p:nvSpPr>
        <p:spPr>
          <a:xfrm rot="16200000">
            <a:off x="6514618" y="4988446"/>
            <a:ext cx="2368918" cy="584775"/>
          </a:xfrm>
          <a:prstGeom prst="rect">
            <a:avLst/>
          </a:prstGeom>
          <a:noFill/>
        </p:spPr>
        <p:txBody>
          <a:bodyPr wrap="none"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1600" b="1" i="0" u="none" strike="noStrike" kern="0" cap="none" spc="0" normalizeH="0" baseline="0" noProof="0" dirty="0" smtClean="0">
                <a:ln>
                  <a:noFill/>
                </a:ln>
                <a:effectLst/>
                <a:uLnTx/>
                <a:uFillTx/>
              </a:rPr>
              <a:t>← Pathway abundance →</a:t>
            </a:r>
          </a:p>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1" i="0" u="none" strike="noStrike" kern="0" cap="none" spc="0" normalizeH="0" baseline="0" noProof="0" dirty="0" smtClean="0">
              <a:ln>
                <a:noFill/>
              </a:ln>
              <a:effectLst/>
              <a:uLnTx/>
              <a:uFillTx/>
            </a:endParaRPr>
          </a:p>
        </p:txBody>
      </p:sp>
      <p:pic>
        <p:nvPicPr>
          <p:cNvPr id="63" name="Picture 62" descr="figure2.png"/>
          <p:cNvPicPr>
            <a:picLocks noChangeAspect="1"/>
          </p:cNvPicPr>
          <p:nvPr/>
        </p:nvPicPr>
        <p:blipFill rotWithShape="1">
          <a:blip r:embed="rId2" cstate="print">
            <a:extLst>
              <a:ext uri="{28A0092B-C50C-407E-A947-70E740481C1C}">
                <a14:useLocalDpi xmlns:a14="http://schemas.microsoft.com/office/drawing/2010/main" val="0"/>
              </a:ext>
            </a:extLst>
          </a:blip>
          <a:srcRect l="50648" t="52145" r="32713" b="6058"/>
          <a:stretch/>
        </p:blipFill>
        <p:spPr>
          <a:xfrm>
            <a:off x="7747647" y="4053505"/>
            <a:ext cx="1850900" cy="2454656"/>
          </a:xfrm>
          <a:prstGeom prst="rect">
            <a:avLst/>
          </a:prstGeom>
        </p:spPr>
      </p:pic>
      <p:pic>
        <p:nvPicPr>
          <p:cNvPr id="64" name="Picture 63" descr="figure2.png"/>
          <p:cNvPicPr>
            <a:picLocks noChangeAspect="1"/>
          </p:cNvPicPr>
          <p:nvPr/>
        </p:nvPicPr>
        <p:blipFill rotWithShape="1">
          <a:blip r:embed="rId2" cstate="print">
            <a:extLst>
              <a:ext uri="{28A0092B-C50C-407E-A947-70E740481C1C}">
                <a14:useLocalDpi xmlns:a14="http://schemas.microsoft.com/office/drawing/2010/main" val="0"/>
              </a:ext>
            </a:extLst>
          </a:blip>
          <a:srcRect l="1000" t="52145" r="25700" b="6058"/>
          <a:stretch/>
        </p:blipFill>
        <p:spPr>
          <a:xfrm>
            <a:off x="2225089" y="4053505"/>
            <a:ext cx="8153401" cy="2454656"/>
          </a:xfrm>
          <a:prstGeom prst="rect">
            <a:avLst/>
          </a:prstGeom>
        </p:spPr>
      </p:pic>
      <p:pic>
        <p:nvPicPr>
          <p:cNvPr id="65" name="Picture 64" descr="figure2.png"/>
          <p:cNvPicPr>
            <a:picLocks noChangeAspect="1"/>
          </p:cNvPicPr>
          <p:nvPr/>
        </p:nvPicPr>
        <p:blipFill rotWithShape="1">
          <a:blip r:embed="rId2" cstate="print">
            <a:extLst>
              <a:ext uri="{28A0092B-C50C-407E-A947-70E740481C1C}">
                <a14:useLocalDpi xmlns:a14="http://schemas.microsoft.com/office/drawing/2010/main" val="0"/>
              </a:ext>
            </a:extLst>
          </a:blip>
          <a:srcRect l="1000" t="6056" r="25700" b="52148"/>
          <a:stretch/>
        </p:blipFill>
        <p:spPr>
          <a:xfrm>
            <a:off x="2225088" y="1132578"/>
            <a:ext cx="8153401" cy="2454656"/>
          </a:xfrm>
          <a:prstGeom prst="rect">
            <a:avLst/>
          </a:prstGeom>
        </p:spPr>
      </p:pic>
      <p:sp>
        <p:nvSpPr>
          <p:cNvPr id="67" name="Rectangle 66"/>
          <p:cNvSpPr/>
          <p:nvPr/>
        </p:nvSpPr>
        <p:spPr>
          <a:xfrm>
            <a:off x="7826039" y="2267151"/>
            <a:ext cx="1333250" cy="338554"/>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err="1" smtClean="0">
                <a:ln>
                  <a:noFill/>
                </a:ln>
                <a:solidFill>
                  <a:schemeClr val="bg1"/>
                </a:solidFill>
                <a:effectLst/>
                <a:uLnTx/>
                <a:uFillTx/>
              </a:rPr>
              <a:t>Bacteroidetes</a:t>
            </a:r>
            <a:endParaRPr kumimoji="0" lang="en-US" sz="1600" b="0" i="0" u="none" strike="noStrike" kern="0" cap="none" spc="0" normalizeH="0" baseline="0" noProof="0" dirty="0" smtClean="0">
              <a:ln>
                <a:noFill/>
              </a:ln>
              <a:solidFill>
                <a:schemeClr val="bg1"/>
              </a:solidFill>
              <a:effectLst/>
              <a:uLnTx/>
              <a:uFillTx/>
            </a:endParaRPr>
          </a:p>
        </p:txBody>
      </p:sp>
      <p:sp>
        <p:nvSpPr>
          <p:cNvPr id="68" name="Rectangle 67"/>
          <p:cNvSpPr/>
          <p:nvPr/>
        </p:nvSpPr>
        <p:spPr>
          <a:xfrm>
            <a:off x="8565176" y="1157905"/>
            <a:ext cx="1051313" cy="338554"/>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err="1" smtClean="0">
                <a:ln>
                  <a:noFill/>
                </a:ln>
                <a:solidFill>
                  <a:schemeClr val="bg1"/>
                </a:solidFill>
                <a:effectLst/>
                <a:uLnTx/>
                <a:uFillTx/>
              </a:rPr>
              <a:t>Firmicutes</a:t>
            </a:r>
            <a:endParaRPr kumimoji="0" lang="en-US" sz="1600" b="0" i="0" u="none" strike="noStrike" kern="0" cap="none" spc="0" normalizeH="0" baseline="0" noProof="0" dirty="0" smtClean="0">
              <a:ln>
                <a:noFill/>
              </a:ln>
              <a:solidFill>
                <a:schemeClr val="bg1"/>
              </a:solidFill>
              <a:effectLst/>
              <a:uLnTx/>
              <a:uFillTx/>
            </a:endParaRPr>
          </a:p>
        </p:txBody>
      </p:sp>
      <p:grpSp>
        <p:nvGrpSpPr>
          <p:cNvPr id="25" name="Group 24"/>
          <p:cNvGrpSpPr/>
          <p:nvPr/>
        </p:nvGrpSpPr>
        <p:grpSpPr>
          <a:xfrm>
            <a:off x="518221" y="3350032"/>
            <a:ext cx="914400" cy="914400"/>
            <a:chOff x="228600" y="5759410"/>
            <a:chExt cx="914400" cy="914400"/>
          </a:xfrm>
        </p:grpSpPr>
        <p:pic>
          <p:nvPicPr>
            <p:cNvPr id="2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5759410"/>
              <a:ext cx="914400" cy="914400"/>
            </a:xfrm>
            <a:prstGeom prst="rect">
              <a:avLst/>
            </a:prstGeom>
            <a:noFill/>
            <a:ln w="2857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356061" y="6057790"/>
              <a:ext cx="655950" cy="369332"/>
            </a:xfrm>
            <a:prstGeom prst="rect">
              <a:avLst/>
            </a:prstGeom>
            <a:noFill/>
          </p:spPr>
          <p:txBody>
            <a:bodyPr wrap="none" rtlCol="0">
              <a:spAutoFit/>
            </a:bodyPr>
            <a:lstStyle/>
            <a:p>
              <a:pPr algn="ctr"/>
              <a:r>
                <a:rPr lang="en-US" b="1" dirty="0" smtClean="0">
                  <a:effectLst>
                    <a:glow rad="152400">
                      <a:schemeClr val="bg1"/>
                    </a:glow>
                  </a:effectLst>
                  <a:latin typeface="Calibri" panose="020F0502020204030204" pitchFamily="34" charset="0"/>
                </a:rPr>
                <a:t>HMP</a:t>
              </a:r>
              <a:endParaRPr lang="en-US" b="1" dirty="0">
                <a:effectLst>
                  <a:glow rad="152400">
                    <a:schemeClr val="bg1"/>
                  </a:glow>
                </a:effectLst>
                <a:latin typeface="Calibri" panose="020F0502020204030204" pitchFamily="34" charset="0"/>
              </a:endParaRPr>
            </a:p>
          </p:txBody>
        </p:sp>
      </p:grpSp>
    </p:spTree>
    <p:extLst>
      <p:ext uri="{BB962C8B-B14F-4D97-AF65-F5344CB8AC3E}">
        <p14:creationId xmlns:p14="http://schemas.microsoft.com/office/powerpoint/2010/main" val="29526200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par>
                                <p:cTn id="8" presetID="10" presetClass="entr" presetSubtype="0" fill="hold"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fade">
                                      <p:cBhvr>
                                        <p:cTn id="10" dur="500"/>
                                        <p:tgtEl>
                                          <p:spTgt spid="6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8"/>
                                        </p:tgtEl>
                                        <p:attrNameLst>
                                          <p:attrName>style.visibility</p:attrName>
                                        </p:attrNameLst>
                                      </p:cBhvr>
                                      <p:to>
                                        <p:strVal val="visible"/>
                                      </p:to>
                                    </p:set>
                                    <p:animEffect transition="in" filter="fade">
                                      <p:cBhvr>
                                        <p:cTn id="13" dur="500"/>
                                        <p:tgtEl>
                                          <p:spTgt spid="5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8"/>
                                        </p:tgtEl>
                                        <p:attrNameLst>
                                          <p:attrName>style.visibility</p:attrName>
                                        </p:attrNameLst>
                                      </p:cBhvr>
                                      <p:to>
                                        <p:strVal val="visible"/>
                                      </p:to>
                                    </p:set>
                                    <p:animEffect transition="in" filter="fade">
                                      <p:cBhvr>
                                        <p:cTn id="16" dur="500"/>
                                        <p:tgtEl>
                                          <p:spTgt spid="4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7"/>
                                        </p:tgtEl>
                                        <p:attrNameLst>
                                          <p:attrName>style.visibility</p:attrName>
                                        </p:attrNameLst>
                                      </p:cBhvr>
                                      <p:to>
                                        <p:strVal val="visible"/>
                                      </p:to>
                                    </p:set>
                                    <p:animEffect transition="in" filter="fade">
                                      <p:cBhvr>
                                        <p:cTn id="21" dur="500"/>
                                        <p:tgtEl>
                                          <p:spTgt spid="6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8"/>
                                        </p:tgtEl>
                                        <p:attrNameLst>
                                          <p:attrName>style.visibility</p:attrName>
                                        </p:attrNameLst>
                                      </p:cBhvr>
                                      <p:to>
                                        <p:strVal val="visible"/>
                                      </p:to>
                                    </p:set>
                                    <p:animEffect transition="in" filter="fade">
                                      <p:cBhvr>
                                        <p:cTn id="24" dur="500"/>
                                        <p:tgtEl>
                                          <p:spTgt spid="6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63"/>
                                        </p:tgtEl>
                                        <p:attrNameLst>
                                          <p:attrName>style.visibility</p:attrName>
                                        </p:attrNameLst>
                                      </p:cBhvr>
                                      <p:to>
                                        <p:strVal val="visible"/>
                                      </p:to>
                                    </p:set>
                                    <p:animEffect transition="in" filter="fade">
                                      <p:cBhvr>
                                        <p:cTn id="29" dur="500"/>
                                        <p:tgtEl>
                                          <p:spTgt spid="6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62"/>
                                        </p:tgtEl>
                                        <p:attrNameLst>
                                          <p:attrName>style.visibility</p:attrName>
                                        </p:attrNameLst>
                                      </p:cBhvr>
                                      <p:to>
                                        <p:strVal val="visible"/>
                                      </p:to>
                                    </p:set>
                                    <p:animEffect transition="in" filter="fade">
                                      <p:cBhvr>
                                        <p:cTn id="32" dur="500"/>
                                        <p:tgtEl>
                                          <p:spTgt spid="6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61"/>
                                        </p:tgtEl>
                                        <p:attrNameLst>
                                          <p:attrName>style.visibility</p:attrName>
                                        </p:attrNameLst>
                                      </p:cBhvr>
                                      <p:to>
                                        <p:strVal val="visible"/>
                                      </p:to>
                                    </p:set>
                                    <p:animEffect transition="in" filter="fade">
                                      <p:cBhvr>
                                        <p:cTn id="35" dur="500"/>
                                        <p:tgtEl>
                                          <p:spTgt spid="6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50"/>
                                        </p:tgtEl>
                                        <p:attrNameLst>
                                          <p:attrName>style.visibility</p:attrName>
                                        </p:attrNameLst>
                                      </p:cBhvr>
                                      <p:to>
                                        <p:strVal val="visible"/>
                                      </p:to>
                                    </p:set>
                                    <p:animEffect transition="in" filter="fade">
                                      <p:cBhvr>
                                        <p:cTn id="40" dur="500"/>
                                        <p:tgtEl>
                                          <p:spTgt spid="50"/>
                                        </p:tgtEl>
                                      </p:cBhvr>
                                    </p:animEffect>
                                  </p:childTnLst>
                                </p:cTn>
                              </p:par>
                              <p:par>
                                <p:cTn id="41" presetID="10" presetClass="entr" presetSubtype="0" fill="hold" nodeType="withEffect">
                                  <p:stCondLst>
                                    <p:cond delay="0"/>
                                  </p:stCondLst>
                                  <p:childTnLst>
                                    <p:set>
                                      <p:cBhvr>
                                        <p:cTn id="42" dur="1" fill="hold">
                                          <p:stCondLst>
                                            <p:cond delay="0"/>
                                          </p:stCondLst>
                                        </p:cTn>
                                        <p:tgtEl>
                                          <p:spTgt spid="65"/>
                                        </p:tgtEl>
                                        <p:attrNameLst>
                                          <p:attrName>style.visibility</p:attrName>
                                        </p:attrNameLst>
                                      </p:cBhvr>
                                      <p:to>
                                        <p:strVal val="visible"/>
                                      </p:to>
                                    </p:set>
                                    <p:animEffect transition="in" filter="fade">
                                      <p:cBhvr>
                                        <p:cTn id="43" dur="500"/>
                                        <p:tgtEl>
                                          <p:spTgt spid="65"/>
                                        </p:tgtEl>
                                      </p:cBhvr>
                                    </p:animEffect>
                                  </p:childTnLst>
                                </p:cTn>
                              </p:par>
                              <p:par>
                                <p:cTn id="44" presetID="10" presetClass="entr" presetSubtype="0" fill="hold" nodeType="withEffect">
                                  <p:stCondLst>
                                    <p:cond delay="0"/>
                                  </p:stCondLst>
                                  <p:childTnLst>
                                    <p:set>
                                      <p:cBhvr>
                                        <p:cTn id="45" dur="1" fill="hold">
                                          <p:stCondLst>
                                            <p:cond delay="0"/>
                                          </p:stCondLst>
                                        </p:cTn>
                                        <p:tgtEl>
                                          <p:spTgt spid="64"/>
                                        </p:tgtEl>
                                        <p:attrNameLst>
                                          <p:attrName>style.visibility</p:attrName>
                                        </p:attrNameLst>
                                      </p:cBhvr>
                                      <p:to>
                                        <p:strVal val="visible"/>
                                      </p:to>
                                    </p:set>
                                    <p:animEffect transition="in" filter="fade">
                                      <p:cBhvr>
                                        <p:cTn id="46" dur="500"/>
                                        <p:tgtEl>
                                          <p:spTgt spid="64"/>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59"/>
                                        </p:tgtEl>
                                        <p:attrNameLst>
                                          <p:attrName>style.visibility</p:attrName>
                                        </p:attrNameLst>
                                      </p:cBhvr>
                                      <p:to>
                                        <p:strVal val="visible"/>
                                      </p:to>
                                    </p:set>
                                    <p:animEffect transition="in" filter="fade">
                                      <p:cBhvr>
                                        <p:cTn id="49" dur="500"/>
                                        <p:tgtEl>
                                          <p:spTgt spid="59"/>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57"/>
                                        </p:tgtEl>
                                        <p:attrNameLst>
                                          <p:attrName>style.visibility</p:attrName>
                                        </p:attrNameLst>
                                      </p:cBhvr>
                                      <p:to>
                                        <p:strVal val="visible"/>
                                      </p:to>
                                    </p:set>
                                    <p:animEffect transition="in" filter="fade">
                                      <p:cBhvr>
                                        <p:cTn id="52"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animBg="1"/>
      <p:bldP spid="57" grpId="0"/>
      <p:bldP spid="58" grpId="0"/>
      <p:bldP spid="59" grpId="0"/>
      <p:bldP spid="61" grpId="0"/>
      <p:bldP spid="62" grpId="0"/>
      <p:bldP spid="67" grpId="0"/>
      <p:bldP spid="6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Core functions of the human microbiome</a:t>
            </a:r>
          </a:p>
        </p:txBody>
      </p:sp>
      <p:sp>
        <p:nvSpPr>
          <p:cNvPr id="4" name="Date Placeholder 3"/>
          <p:cNvSpPr>
            <a:spLocks noGrp="1"/>
          </p:cNvSpPr>
          <p:nvPr>
            <p:ph type="dt" sz="half" idx="10"/>
          </p:nvPr>
        </p:nvSpPr>
        <p:spPr/>
        <p:txBody>
          <a:bodyPr/>
          <a:lstStyle/>
          <a:p>
            <a:fld id="{149AB08A-B8FE-2744-A176-508EFC0AA4E9}" type="datetime1">
              <a:rPr lang="en-US" smtClean="0"/>
              <a:t>2/13/2019</a:t>
            </a:fld>
            <a:endParaRPr lang="en-US"/>
          </a:p>
        </p:txBody>
      </p:sp>
      <p:sp>
        <p:nvSpPr>
          <p:cNvPr id="5" name="Slide Number Placeholder 4"/>
          <p:cNvSpPr>
            <a:spLocks noGrp="1"/>
          </p:cNvSpPr>
          <p:nvPr>
            <p:ph type="sldNum" sz="quarter" idx="12"/>
          </p:nvPr>
        </p:nvSpPr>
        <p:spPr/>
        <p:txBody>
          <a:bodyPr/>
          <a:lstStyle/>
          <a:p>
            <a:fld id="{0CED1879-D594-7048-AD12-28363999EDA9}" type="slidenum">
              <a:rPr lang="en-US" smtClean="0"/>
              <a:t>26</a:t>
            </a:fld>
            <a:endParaRPr 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343" y="1031389"/>
            <a:ext cx="4938570" cy="5536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772069" y="1083713"/>
            <a:ext cx="731512" cy="1215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40" y="2287740"/>
            <a:ext cx="9509656" cy="17483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8439" y="4207959"/>
            <a:ext cx="9418217" cy="158299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707270" y="3708074"/>
            <a:ext cx="2968625" cy="4937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55186" y="5923032"/>
            <a:ext cx="8012764" cy="5149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4084342" y="868708"/>
            <a:ext cx="7863754" cy="1255728"/>
          </a:xfrm>
          <a:prstGeom prst="rect">
            <a:avLst/>
          </a:prstGeom>
        </p:spPr>
        <p:txBody>
          <a:bodyPr wrap="square">
            <a:spAutoFit/>
          </a:bodyPr>
          <a:lstStyle/>
          <a:p>
            <a:pPr lvl="0">
              <a:lnSpc>
                <a:spcPct val="90000"/>
              </a:lnSpc>
              <a:spcBef>
                <a:spcPts val="1000"/>
              </a:spcBef>
            </a:pPr>
            <a:r>
              <a:rPr lang="en-US" sz="2800" dirty="0" smtClean="0">
                <a:solidFill>
                  <a:prstClr val="black"/>
                </a:solidFill>
              </a:rPr>
              <a:t>Some functions are core to the human microbiome because they are core </a:t>
            </a:r>
            <a:r>
              <a:rPr lang="en-US" sz="2800" i="1" dirty="0" smtClean="0">
                <a:solidFill>
                  <a:prstClr val="black"/>
                </a:solidFill>
              </a:rPr>
              <a:t>everywhere</a:t>
            </a:r>
            <a:r>
              <a:rPr lang="en-US" sz="2800" dirty="0" smtClean="0">
                <a:solidFill>
                  <a:prstClr val="black"/>
                </a:solidFill>
              </a:rPr>
              <a:t> (i.e. broadly distributed “housekeeping” functions)</a:t>
            </a:r>
            <a:endParaRPr lang="en-US" sz="2800" dirty="0">
              <a:solidFill>
                <a:prstClr val="black"/>
              </a:solidFill>
            </a:endParaRPr>
          </a:p>
        </p:txBody>
      </p:sp>
    </p:spTree>
    <p:extLst>
      <p:ext uri="{BB962C8B-B14F-4D97-AF65-F5344CB8AC3E}">
        <p14:creationId xmlns:p14="http://schemas.microsoft.com/office/powerpoint/2010/main" val="1917903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fade">
                                      <p:cBhvr>
                                        <p:cTn id="12" dur="500"/>
                                        <p:tgtEl>
                                          <p:spTgt spid="6146"/>
                                        </p:tgtEl>
                                      </p:cBhvr>
                                    </p:animEffect>
                                  </p:childTnLst>
                                </p:cTn>
                              </p:par>
                              <p:par>
                                <p:cTn id="13" presetID="10" presetClass="entr" presetSubtype="0" fill="hold" nodeType="withEffect">
                                  <p:stCondLst>
                                    <p:cond delay="0"/>
                                  </p:stCondLst>
                                  <p:childTnLst>
                                    <p:set>
                                      <p:cBhvr>
                                        <p:cTn id="14" dur="1" fill="hold">
                                          <p:stCondLst>
                                            <p:cond delay="0"/>
                                          </p:stCondLst>
                                        </p:cTn>
                                        <p:tgtEl>
                                          <p:spTgt spid="6147"/>
                                        </p:tgtEl>
                                        <p:attrNameLst>
                                          <p:attrName>style.visibility</p:attrName>
                                        </p:attrNameLst>
                                      </p:cBhvr>
                                      <p:to>
                                        <p:strVal val="visible"/>
                                      </p:to>
                                    </p:set>
                                    <p:animEffect transition="in" filter="fade">
                                      <p:cBhvr>
                                        <p:cTn id="15" dur="500"/>
                                        <p:tgtEl>
                                          <p:spTgt spid="614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par>
                                <p:cTn id="21" presetID="10" presetClass="entr" presetSubtype="0" fill="hold" nodeType="withEffect">
                                  <p:stCondLst>
                                    <p:cond delay="0"/>
                                  </p:stCondLst>
                                  <p:childTnLst>
                                    <p:set>
                                      <p:cBhvr>
                                        <p:cTn id="22" dur="1" fill="hold">
                                          <p:stCondLst>
                                            <p:cond delay="0"/>
                                          </p:stCondLst>
                                        </p:cTn>
                                        <p:tgtEl>
                                          <p:spTgt spid="6149"/>
                                        </p:tgtEl>
                                        <p:attrNameLst>
                                          <p:attrName>style.visibility</p:attrName>
                                        </p:attrNameLst>
                                      </p:cBhvr>
                                      <p:to>
                                        <p:strVal val="visible"/>
                                      </p:to>
                                    </p:set>
                                    <p:animEffect transition="in" filter="fade">
                                      <p:cBhvr>
                                        <p:cTn id="23" dur="500"/>
                                        <p:tgtEl>
                                          <p:spTgt spid="6149"/>
                                        </p:tgtEl>
                                      </p:cBhvr>
                                    </p:animEffect>
                                  </p:childTnLst>
                                </p:cTn>
                              </p:par>
                              <p:par>
                                <p:cTn id="24" presetID="10" presetClass="entr" presetSubtype="0" fill="hold" nodeType="withEffect">
                                  <p:stCondLst>
                                    <p:cond delay="0"/>
                                  </p:stCondLst>
                                  <p:childTnLst>
                                    <p:set>
                                      <p:cBhvr>
                                        <p:cTn id="25" dur="1" fill="hold">
                                          <p:stCondLst>
                                            <p:cond delay="0"/>
                                          </p:stCondLst>
                                        </p:cTn>
                                        <p:tgtEl>
                                          <p:spTgt spid="6150"/>
                                        </p:tgtEl>
                                        <p:attrNameLst>
                                          <p:attrName>style.visibility</p:attrName>
                                        </p:attrNameLst>
                                      </p:cBhvr>
                                      <p:to>
                                        <p:strVal val="visible"/>
                                      </p:to>
                                    </p:set>
                                    <p:animEffect transition="in" filter="fade">
                                      <p:cBhvr>
                                        <p:cTn id="26" dur="500"/>
                                        <p:tgtEl>
                                          <p:spTgt spid="615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6148"/>
                                        </p:tgtEl>
                                        <p:attrNameLst>
                                          <p:attrName>style.visibility</p:attrName>
                                        </p:attrNameLst>
                                      </p:cBhvr>
                                      <p:to>
                                        <p:strVal val="visible"/>
                                      </p:to>
                                    </p:set>
                                    <p:animEffect transition="in" filter="fade">
                                      <p:cBhvr>
                                        <p:cTn id="31" dur="5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343" y="914305"/>
            <a:ext cx="5560797" cy="4160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4561" y="2498081"/>
            <a:ext cx="5834430" cy="3249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336" y="2373589"/>
            <a:ext cx="9509760" cy="18285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8336" y="4343397"/>
            <a:ext cx="9509760" cy="15798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21214" y="6014471"/>
            <a:ext cx="8070335" cy="5186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rmAutofit fontScale="90000"/>
          </a:bodyPr>
          <a:lstStyle/>
          <a:p>
            <a:r>
              <a:rPr lang="en-US" dirty="0"/>
              <a:t>Core functions of the human </a:t>
            </a:r>
            <a:r>
              <a:rPr lang="en-US" dirty="0" err="1"/>
              <a:t>microbiome</a:t>
            </a:r>
            <a:endParaRPr lang="en-US" dirty="0"/>
          </a:p>
        </p:txBody>
      </p:sp>
      <p:sp>
        <p:nvSpPr>
          <p:cNvPr id="4" name="Date Placeholder 3"/>
          <p:cNvSpPr>
            <a:spLocks noGrp="1"/>
          </p:cNvSpPr>
          <p:nvPr>
            <p:ph type="dt" sz="half" idx="10"/>
          </p:nvPr>
        </p:nvSpPr>
        <p:spPr/>
        <p:txBody>
          <a:bodyPr/>
          <a:lstStyle/>
          <a:p>
            <a:fld id="{149AB08A-B8FE-2744-A176-508EFC0AA4E9}" type="datetime1">
              <a:rPr lang="en-US" smtClean="0"/>
              <a:t>2/13/2019</a:t>
            </a:fld>
            <a:endParaRPr lang="en-US"/>
          </a:p>
        </p:txBody>
      </p:sp>
      <p:sp>
        <p:nvSpPr>
          <p:cNvPr id="5" name="Slide Number Placeholder 4"/>
          <p:cNvSpPr>
            <a:spLocks noGrp="1"/>
          </p:cNvSpPr>
          <p:nvPr>
            <p:ph type="sldNum" sz="quarter" idx="12"/>
          </p:nvPr>
        </p:nvSpPr>
        <p:spPr/>
        <p:txBody>
          <a:bodyPr/>
          <a:lstStyle/>
          <a:p>
            <a:fld id="{0CED1879-D594-7048-AD12-28363999EDA9}" type="slidenum">
              <a:rPr lang="en-US" smtClean="0"/>
              <a:t>27</a:t>
            </a:fld>
            <a:endParaRPr lang="en-US"/>
          </a:p>
        </p:txBody>
      </p:sp>
      <p:pic>
        <p:nvPicPr>
          <p:cNvPr id="614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2772069" y="1083713"/>
            <a:ext cx="731512" cy="1215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2"/>
          <p:cNvSpPr/>
          <p:nvPr/>
        </p:nvSpPr>
        <p:spPr>
          <a:xfrm>
            <a:off x="4084342" y="868708"/>
            <a:ext cx="7863754" cy="1255728"/>
          </a:xfrm>
          <a:prstGeom prst="rect">
            <a:avLst/>
          </a:prstGeom>
        </p:spPr>
        <p:txBody>
          <a:bodyPr wrap="square">
            <a:spAutoFit/>
          </a:bodyPr>
          <a:lstStyle/>
          <a:p>
            <a:pPr lvl="0">
              <a:lnSpc>
                <a:spcPct val="90000"/>
              </a:lnSpc>
              <a:spcBef>
                <a:spcPts val="1000"/>
              </a:spcBef>
            </a:pPr>
            <a:r>
              <a:rPr lang="en-US" sz="2800" dirty="0" smtClean="0">
                <a:solidFill>
                  <a:prstClr val="black"/>
                </a:solidFill>
              </a:rPr>
              <a:t>Other core functions are specifically </a:t>
            </a:r>
            <a:r>
              <a:rPr lang="en-US" sz="2800" u="sng" dirty="0" smtClean="0">
                <a:solidFill>
                  <a:prstClr val="black"/>
                </a:solidFill>
              </a:rPr>
              <a:t>enriched in the human microbiome</a:t>
            </a:r>
            <a:r>
              <a:rPr lang="en-US" sz="2800" dirty="0" smtClean="0">
                <a:solidFill>
                  <a:prstClr val="black"/>
                </a:solidFill>
              </a:rPr>
              <a:t> (core at multiple body sites and comparatively rare in non-human-associated bugs)</a:t>
            </a:r>
            <a:endParaRPr lang="en-US" sz="2800" dirty="0">
              <a:solidFill>
                <a:prstClr val="black"/>
              </a:solidFill>
            </a:endParaRPr>
          </a:p>
        </p:txBody>
      </p:sp>
      <p:pic>
        <p:nvPicPr>
          <p:cNvPr id="6150"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6200000">
            <a:off x="652246" y="3960345"/>
            <a:ext cx="2968625" cy="4937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9355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5"/>
                                        </p:tgtEl>
                                        <p:attrNameLst>
                                          <p:attrName>style.visibility</p:attrName>
                                        </p:attrNameLst>
                                      </p:cBhvr>
                                      <p:to>
                                        <p:strVal val="visible"/>
                                      </p:to>
                                    </p:set>
                                    <p:animEffect transition="in" filter="fade">
                                      <p:cBhvr>
                                        <p:cTn id="7" dur="500"/>
                                        <p:tgtEl>
                                          <p:spTgt spid="717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47"/>
                                        </p:tgtEl>
                                        <p:attrNameLst>
                                          <p:attrName>style.visibility</p:attrName>
                                        </p:attrNameLst>
                                      </p:cBhvr>
                                      <p:to>
                                        <p:strVal val="visible"/>
                                      </p:to>
                                    </p:set>
                                    <p:animEffect transition="in" filter="fade">
                                      <p:cBhvr>
                                        <p:cTn id="12" dur="500"/>
                                        <p:tgtEl>
                                          <p:spTgt spid="6147"/>
                                        </p:tgtEl>
                                      </p:cBhvr>
                                    </p:animEffect>
                                  </p:childTnLst>
                                </p:cTn>
                              </p:par>
                              <p:par>
                                <p:cTn id="13" presetID="10"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7175"/>
                                        </p:tgtEl>
                                      </p:cBhvr>
                                    </p:animEffect>
                                    <p:set>
                                      <p:cBhvr>
                                        <p:cTn id="20" dur="1" fill="hold">
                                          <p:stCondLst>
                                            <p:cond delay="499"/>
                                          </p:stCondLst>
                                        </p:cTn>
                                        <p:tgtEl>
                                          <p:spTgt spid="7175"/>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10" presetClass="entr" presetSubtype="0" fill="hold" nodeType="withEffect">
                                  <p:stCondLst>
                                    <p:cond delay="0"/>
                                  </p:stCondLst>
                                  <p:childTnLst>
                                    <p:set>
                                      <p:cBhvr>
                                        <p:cTn id="25" dur="1" fill="hold">
                                          <p:stCondLst>
                                            <p:cond delay="0"/>
                                          </p:stCondLst>
                                        </p:cTn>
                                        <p:tgtEl>
                                          <p:spTgt spid="7173"/>
                                        </p:tgtEl>
                                        <p:attrNameLst>
                                          <p:attrName>style.visibility</p:attrName>
                                        </p:attrNameLst>
                                      </p:cBhvr>
                                      <p:to>
                                        <p:strVal val="visible"/>
                                      </p:to>
                                    </p:set>
                                    <p:animEffect transition="in" filter="fade">
                                      <p:cBhvr>
                                        <p:cTn id="26" dur="500"/>
                                        <p:tgtEl>
                                          <p:spTgt spid="7173"/>
                                        </p:tgtEl>
                                      </p:cBhvr>
                                    </p:animEffect>
                                  </p:childTnLst>
                                </p:cTn>
                              </p:par>
                              <p:par>
                                <p:cTn id="27" presetID="10" presetClass="entr" presetSubtype="0" fill="hold" nodeType="withEffect">
                                  <p:stCondLst>
                                    <p:cond delay="0"/>
                                  </p:stCondLst>
                                  <p:childTnLst>
                                    <p:set>
                                      <p:cBhvr>
                                        <p:cTn id="28" dur="1" fill="hold">
                                          <p:stCondLst>
                                            <p:cond delay="0"/>
                                          </p:stCondLst>
                                        </p:cTn>
                                        <p:tgtEl>
                                          <p:spTgt spid="6150"/>
                                        </p:tgtEl>
                                        <p:attrNameLst>
                                          <p:attrName>style.visibility</p:attrName>
                                        </p:attrNameLst>
                                      </p:cBhvr>
                                      <p:to>
                                        <p:strVal val="visible"/>
                                      </p:to>
                                    </p:set>
                                    <p:animEffect transition="in" filter="fade">
                                      <p:cBhvr>
                                        <p:cTn id="29" dur="500"/>
                                        <p:tgtEl>
                                          <p:spTgt spid="615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7172"/>
                                        </p:tgtEl>
                                        <p:attrNameLst>
                                          <p:attrName>style.visibility</p:attrName>
                                        </p:attrNameLst>
                                      </p:cBhvr>
                                      <p:to>
                                        <p:strVal val="visible"/>
                                      </p:to>
                                    </p:set>
                                    <p:animEffect transition="in" filter="fade">
                                      <p:cBhvr>
                                        <p:cTn id="34" dur="500"/>
                                        <p:tgtEl>
                                          <p:spTgt spid="7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343" y="883920"/>
            <a:ext cx="5978192" cy="4846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fontScale="90000"/>
          </a:bodyPr>
          <a:lstStyle/>
          <a:p>
            <a:r>
              <a:rPr lang="en-US" dirty="0"/>
              <a:t>Core functions of the human </a:t>
            </a:r>
            <a:r>
              <a:rPr lang="en-US" dirty="0" err="1"/>
              <a:t>microbiome</a:t>
            </a:r>
            <a:endParaRPr lang="en-US" dirty="0"/>
          </a:p>
        </p:txBody>
      </p:sp>
      <p:sp>
        <p:nvSpPr>
          <p:cNvPr id="4" name="Date Placeholder 3"/>
          <p:cNvSpPr>
            <a:spLocks noGrp="1"/>
          </p:cNvSpPr>
          <p:nvPr>
            <p:ph type="dt" sz="half" idx="10"/>
          </p:nvPr>
        </p:nvSpPr>
        <p:spPr/>
        <p:txBody>
          <a:bodyPr/>
          <a:lstStyle/>
          <a:p>
            <a:fld id="{149AB08A-B8FE-2744-A176-508EFC0AA4E9}" type="datetime1">
              <a:rPr lang="en-US" smtClean="0"/>
              <a:t>2/13/2019</a:t>
            </a:fld>
            <a:endParaRPr lang="en-US"/>
          </a:p>
        </p:txBody>
      </p:sp>
      <p:sp>
        <p:nvSpPr>
          <p:cNvPr id="5" name="Slide Number Placeholder 4"/>
          <p:cNvSpPr>
            <a:spLocks noGrp="1"/>
          </p:cNvSpPr>
          <p:nvPr>
            <p:ph type="sldNum" sz="quarter" idx="12"/>
          </p:nvPr>
        </p:nvSpPr>
        <p:spPr/>
        <p:txBody>
          <a:bodyPr/>
          <a:lstStyle/>
          <a:p>
            <a:fld id="{0CED1879-D594-7048-AD12-28363999EDA9}" type="slidenum">
              <a:rPr lang="en-US" smtClean="0"/>
              <a:t>28</a:t>
            </a:fld>
            <a:endParaRPr lang="en-US"/>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772069" y="1083713"/>
            <a:ext cx="731512" cy="1215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707166" y="3660627"/>
            <a:ext cx="2968625" cy="4937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8336" y="2148854"/>
            <a:ext cx="9509760" cy="170262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336" y="3939157"/>
            <a:ext cx="9509760" cy="15372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29817" y="5557276"/>
            <a:ext cx="8144704" cy="5234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4084342" y="868708"/>
            <a:ext cx="7863754" cy="1255728"/>
          </a:xfrm>
          <a:prstGeom prst="rect">
            <a:avLst/>
          </a:prstGeom>
        </p:spPr>
        <p:txBody>
          <a:bodyPr wrap="square">
            <a:spAutoFit/>
          </a:bodyPr>
          <a:lstStyle/>
          <a:p>
            <a:pPr lvl="0">
              <a:lnSpc>
                <a:spcPct val="90000"/>
              </a:lnSpc>
              <a:spcBef>
                <a:spcPts val="1000"/>
              </a:spcBef>
            </a:pPr>
            <a:r>
              <a:rPr lang="en-US" sz="2800" dirty="0" smtClean="0">
                <a:solidFill>
                  <a:prstClr val="black"/>
                </a:solidFill>
              </a:rPr>
              <a:t>Yet other core functions are specifically </a:t>
            </a:r>
            <a:r>
              <a:rPr lang="en-US" sz="2800" u="sng" dirty="0" smtClean="0">
                <a:solidFill>
                  <a:prstClr val="black"/>
                </a:solidFill>
              </a:rPr>
              <a:t>enriched in particular body sites</a:t>
            </a:r>
            <a:r>
              <a:rPr lang="en-US" sz="2800" dirty="0" smtClean="0">
                <a:solidFill>
                  <a:prstClr val="black"/>
                </a:solidFill>
              </a:rPr>
              <a:t> (or body areas, in the case of the oral cavity)</a:t>
            </a:r>
            <a:endParaRPr lang="en-US" sz="2800" dirty="0">
              <a:solidFill>
                <a:prstClr val="black"/>
              </a:solidFill>
            </a:endParaRPr>
          </a:p>
        </p:txBody>
      </p:sp>
    </p:spTree>
    <p:extLst>
      <p:ext uri="{BB962C8B-B14F-4D97-AF65-F5344CB8AC3E}">
        <p14:creationId xmlns:p14="http://schemas.microsoft.com/office/powerpoint/2010/main" val="1489117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animEffect transition="in" filter="fade">
                                      <p:cBhvr>
                                        <p:cTn id="7" dur="500"/>
                                        <p:tgtEl>
                                          <p:spTgt spid="6147"/>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196"/>
                                        </p:tgtEl>
                                        <p:attrNameLst>
                                          <p:attrName>style.visibility</p:attrName>
                                        </p:attrNameLst>
                                      </p:cBhvr>
                                      <p:to>
                                        <p:strVal val="visible"/>
                                      </p:to>
                                    </p:set>
                                    <p:animEffect transition="in" filter="fade">
                                      <p:cBhvr>
                                        <p:cTn id="15" dur="500"/>
                                        <p:tgtEl>
                                          <p:spTgt spid="8196"/>
                                        </p:tgtEl>
                                      </p:cBhvr>
                                    </p:animEffect>
                                  </p:childTnLst>
                                </p:cTn>
                              </p:par>
                              <p:par>
                                <p:cTn id="16" presetID="10" presetClass="entr" presetSubtype="0" fill="hold" nodeType="withEffect">
                                  <p:stCondLst>
                                    <p:cond delay="0"/>
                                  </p:stCondLst>
                                  <p:childTnLst>
                                    <p:set>
                                      <p:cBhvr>
                                        <p:cTn id="17" dur="1" fill="hold">
                                          <p:stCondLst>
                                            <p:cond delay="0"/>
                                          </p:stCondLst>
                                        </p:cTn>
                                        <p:tgtEl>
                                          <p:spTgt spid="8195"/>
                                        </p:tgtEl>
                                        <p:attrNameLst>
                                          <p:attrName>style.visibility</p:attrName>
                                        </p:attrNameLst>
                                      </p:cBhvr>
                                      <p:to>
                                        <p:strVal val="visible"/>
                                      </p:to>
                                    </p:set>
                                    <p:animEffect transition="in" filter="fade">
                                      <p:cBhvr>
                                        <p:cTn id="18" dur="500"/>
                                        <p:tgtEl>
                                          <p:spTgt spid="8195"/>
                                        </p:tgtEl>
                                      </p:cBhvr>
                                    </p:animEffect>
                                  </p:childTnLst>
                                </p:cTn>
                              </p:par>
                              <p:par>
                                <p:cTn id="19" presetID="10" presetClass="entr" presetSubtype="0" fill="hold" nodeType="withEffect">
                                  <p:stCondLst>
                                    <p:cond delay="0"/>
                                  </p:stCondLst>
                                  <p:childTnLst>
                                    <p:set>
                                      <p:cBhvr>
                                        <p:cTn id="20" dur="1" fill="hold">
                                          <p:stCondLst>
                                            <p:cond delay="0"/>
                                          </p:stCondLst>
                                        </p:cTn>
                                        <p:tgtEl>
                                          <p:spTgt spid="6150"/>
                                        </p:tgtEl>
                                        <p:attrNameLst>
                                          <p:attrName>style.visibility</p:attrName>
                                        </p:attrNameLst>
                                      </p:cBhvr>
                                      <p:to>
                                        <p:strVal val="visible"/>
                                      </p:to>
                                    </p:set>
                                    <p:animEffect transition="in" filter="fade">
                                      <p:cBhvr>
                                        <p:cTn id="21" dur="500"/>
                                        <p:tgtEl>
                                          <p:spTgt spid="615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8194"/>
                                        </p:tgtEl>
                                        <p:attrNameLst>
                                          <p:attrName>style.visibility</p:attrName>
                                        </p:attrNameLst>
                                      </p:cBhvr>
                                      <p:to>
                                        <p:strVal val="visible"/>
                                      </p:to>
                                    </p:set>
                                    <p:animEffect transition="in" filter="fade">
                                      <p:cBhvr>
                                        <p:cTn id="26"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Four pathways with different stratified contributions</a:t>
            </a:r>
            <a:endParaRPr lang="en-US" dirty="0"/>
          </a:p>
        </p:txBody>
      </p:sp>
      <p:sp>
        <p:nvSpPr>
          <p:cNvPr id="4" name="Date Placeholder 3"/>
          <p:cNvSpPr>
            <a:spLocks noGrp="1"/>
          </p:cNvSpPr>
          <p:nvPr>
            <p:ph type="dt" sz="half" idx="10"/>
          </p:nvPr>
        </p:nvSpPr>
        <p:spPr/>
        <p:txBody>
          <a:bodyPr/>
          <a:lstStyle/>
          <a:p>
            <a:fld id="{F61C376A-F598-5B4F-A8D5-A35E8E160FA5}" type="datetime1">
              <a:rPr lang="en-US" smtClean="0"/>
              <a:t>2/13/2019</a:t>
            </a:fld>
            <a:endParaRPr lang="en-US"/>
          </a:p>
        </p:txBody>
      </p:sp>
      <p:sp>
        <p:nvSpPr>
          <p:cNvPr id="5" name="Slide Number Placeholder 4"/>
          <p:cNvSpPr>
            <a:spLocks noGrp="1"/>
          </p:cNvSpPr>
          <p:nvPr>
            <p:ph type="sldNum" sz="quarter" idx="12"/>
          </p:nvPr>
        </p:nvSpPr>
        <p:spPr/>
        <p:txBody>
          <a:bodyPr/>
          <a:lstStyle/>
          <a:p>
            <a:fld id="{0CED1879-D594-7048-AD12-28363999EDA9}" type="slidenum">
              <a:rPr lang="en-US" smtClean="0"/>
              <a:t>29</a:t>
            </a:fld>
            <a:endParaRPr lang="en-US"/>
          </a:p>
        </p:txBody>
      </p:sp>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31364"/>
          <a:stretch/>
        </p:blipFill>
        <p:spPr bwMode="auto">
          <a:xfrm>
            <a:off x="1866947" y="1234464"/>
            <a:ext cx="8458107" cy="50434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3657600" y="6465877"/>
            <a:ext cx="4876800" cy="338554"/>
          </a:xfrm>
          <a:prstGeom prst="rect">
            <a:avLst/>
          </a:prstGeom>
        </p:spPr>
        <p:txBody>
          <a:bodyPr wrap="square">
            <a:spAutoFit/>
          </a:bodyPr>
          <a:lstStyle/>
          <a:p>
            <a:pPr eaLnBrk="0" fontAlgn="base" hangingPunct="0">
              <a:spcBef>
                <a:spcPct val="0"/>
              </a:spcBef>
              <a:spcAft>
                <a:spcPct val="0"/>
              </a:spcAft>
            </a:pPr>
            <a:r>
              <a:rPr lang="en-US" sz="1600" dirty="0" smtClean="0">
                <a:solidFill>
                  <a:srgbClr val="00B050"/>
                </a:solidFill>
                <a:latin typeface="Consolas" panose="020B0609020204030204" pitchFamily="49" charset="0"/>
                <a:cs typeface="Consolas" panose="020B0609020204030204" pitchFamily="49" charset="0"/>
              </a:rPr>
              <a:t>http://huttenhower.sph.harvard.edu/humann2</a:t>
            </a:r>
            <a:endParaRPr lang="en-US" sz="1600" dirty="0">
              <a:solidFill>
                <a:srgbClr val="00B050"/>
              </a:solidFill>
              <a:latin typeface="Consolas" panose="020B0609020204030204" pitchFamily="49" charset="0"/>
              <a:cs typeface="Consolas" panose="020B0609020204030204" pitchFamily="49" charset="0"/>
            </a:endParaRPr>
          </a:p>
        </p:txBody>
      </p:sp>
      <p:sp>
        <p:nvSpPr>
          <p:cNvPr id="9" name="TextBox 8"/>
          <p:cNvSpPr txBox="1"/>
          <p:nvPr/>
        </p:nvSpPr>
        <p:spPr>
          <a:xfrm>
            <a:off x="238539" y="4705123"/>
            <a:ext cx="1559828" cy="584775"/>
          </a:xfrm>
          <a:prstGeom prst="rect">
            <a:avLst/>
          </a:prstGeom>
          <a:noFill/>
        </p:spPr>
        <p:txBody>
          <a:bodyPr wrap="square" rtlCol="0">
            <a:spAutoFit/>
          </a:bodyPr>
          <a:lstStyle/>
          <a:p>
            <a:pPr algn="r"/>
            <a:r>
              <a:rPr lang="en-US" sz="1600" b="1" i="1" dirty="0" smtClean="0">
                <a:solidFill>
                  <a:srgbClr val="00B050"/>
                </a:solidFill>
              </a:rPr>
              <a:t>One dominant </a:t>
            </a:r>
          </a:p>
          <a:p>
            <a:pPr algn="r"/>
            <a:r>
              <a:rPr lang="en-US" sz="1600" b="1" i="1" dirty="0" smtClean="0">
                <a:solidFill>
                  <a:srgbClr val="00B050"/>
                </a:solidFill>
              </a:rPr>
              <a:t>bug per person</a:t>
            </a:r>
          </a:p>
        </p:txBody>
      </p:sp>
      <p:sp>
        <p:nvSpPr>
          <p:cNvPr id="10" name="TextBox 9"/>
          <p:cNvSpPr txBox="1"/>
          <p:nvPr/>
        </p:nvSpPr>
        <p:spPr>
          <a:xfrm>
            <a:off x="255403" y="2057415"/>
            <a:ext cx="1559828" cy="830997"/>
          </a:xfrm>
          <a:prstGeom prst="rect">
            <a:avLst/>
          </a:prstGeom>
          <a:noFill/>
        </p:spPr>
        <p:txBody>
          <a:bodyPr wrap="square" rtlCol="0">
            <a:spAutoFit/>
          </a:bodyPr>
          <a:lstStyle/>
          <a:p>
            <a:pPr algn="r"/>
            <a:r>
              <a:rPr lang="en-US" sz="1600" b="1" i="1" dirty="0" smtClean="0">
                <a:solidFill>
                  <a:srgbClr val="00B050"/>
                </a:solidFill>
              </a:rPr>
              <a:t>A mixture of different bug in each person</a:t>
            </a:r>
          </a:p>
        </p:txBody>
      </p:sp>
      <p:sp>
        <p:nvSpPr>
          <p:cNvPr id="11" name="TextBox 10"/>
          <p:cNvSpPr txBox="1"/>
          <p:nvPr/>
        </p:nvSpPr>
        <p:spPr>
          <a:xfrm>
            <a:off x="10325054" y="2057415"/>
            <a:ext cx="1559828" cy="830997"/>
          </a:xfrm>
          <a:prstGeom prst="rect">
            <a:avLst/>
          </a:prstGeom>
          <a:noFill/>
        </p:spPr>
        <p:txBody>
          <a:bodyPr wrap="square" rtlCol="0">
            <a:spAutoFit/>
          </a:bodyPr>
          <a:lstStyle/>
          <a:p>
            <a:r>
              <a:rPr lang="en-US" sz="1600" b="1" i="1" dirty="0" smtClean="0">
                <a:solidFill>
                  <a:srgbClr val="00B050"/>
                </a:solidFill>
              </a:rPr>
              <a:t>Similar mixtures of bugs in each person</a:t>
            </a:r>
          </a:p>
        </p:txBody>
      </p:sp>
      <p:sp>
        <p:nvSpPr>
          <p:cNvPr id="12" name="TextBox 11"/>
          <p:cNvSpPr txBox="1"/>
          <p:nvPr/>
        </p:nvSpPr>
        <p:spPr>
          <a:xfrm>
            <a:off x="10302194" y="4582012"/>
            <a:ext cx="1559828" cy="830997"/>
          </a:xfrm>
          <a:prstGeom prst="rect">
            <a:avLst/>
          </a:prstGeom>
          <a:noFill/>
        </p:spPr>
        <p:txBody>
          <a:bodyPr wrap="square" rtlCol="0">
            <a:spAutoFit/>
          </a:bodyPr>
          <a:lstStyle/>
          <a:p>
            <a:r>
              <a:rPr lang="en-US" sz="1600" b="1" i="1" dirty="0" smtClean="0">
                <a:solidFill>
                  <a:srgbClr val="00B050"/>
                </a:solidFill>
              </a:rPr>
              <a:t>The same dominant bug in each person</a:t>
            </a:r>
          </a:p>
        </p:txBody>
      </p:sp>
      <p:grpSp>
        <p:nvGrpSpPr>
          <p:cNvPr id="13" name="Group 12"/>
          <p:cNvGrpSpPr/>
          <p:nvPr/>
        </p:nvGrpSpPr>
        <p:grpSpPr>
          <a:xfrm>
            <a:off x="10485072" y="5615351"/>
            <a:ext cx="914400" cy="914400"/>
            <a:chOff x="228600" y="5759410"/>
            <a:chExt cx="914400" cy="914400"/>
          </a:xfrm>
        </p:grpSpPr>
        <p:pic>
          <p:nvPicPr>
            <p:cNvPr id="1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5759410"/>
              <a:ext cx="914400" cy="914400"/>
            </a:xfrm>
            <a:prstGeom prst="rect">
              <a:avLst/>
            </a:prstGeom>
            <a:noFill/>
            <a:ln w="2857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356061" y="6057790"/>
              <a:ext cx="655950" cy="369332"/>
            </a:xfrm>
            <a:prstGeom prst="rect">
              <a:avLst/>
            </a:prstGeom>
            <a:noFill/>
          </p:spPr>
          <p:txBody>
            <a:bodyPr wrap="none" rtlCol="0">
              <a:spAutoFit/>
            </a:bodyPr>
            <a:lstStyle/>
            <a:p>
              <a:pPr algn="ctr"/>
              <a:r>
                <a:rPr lang="en-US" b="1" dirty="0" smtClean="0">
                  <a:effectLst>
                    <a:glow rad="152400">
                      <a:schemeClr val="bg1"/>
                    </a:glow>
                  </a:effectLst>
                  <a:latin typeface="Calibri" panose="020F0502020204030204" pitchFamily="34" charset="0"/>
                </a:rPr>
                <a:t>HMP</a:t>
              </a:r>
              <a:endParaRPr lang="en-US" b="1" dirty="0">
                <a:effectLst>
                  <a:glow rad="152400">
                    <a:schemeClr val="bg1"/>
                  </a:glow>
                </a:effectLst>
                <a:latin typeface="Calibri" panose="020F0502020204030204" pitchFamily="34" charset="0"/>
              </a:endParaRPr>
            </a:p>
          </p:txBody>
        </p:sp>
      </p:grpSp>
    </p:spTree>
    <p:extLst>
      <p:ext uri="{BB962C8B-B14F-4D97-AF65-F5344CB8AC3E}">
        <p14:creationId xmlns:p14="http://schemas.microsoft.com/office/powerpoint/2010/main" val="5475881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Summary</a:t>
            </a:r>
            <a:endParaRPr lang="en-US" dirty="0"/>
          </a:p>
        </p:txBody>
      </p:sp>
      <p:sp>
        <p:nvSpPr>
          <p:cNvPr id="3" name="Content Placeholder 2"/>
          <p:cNvSpPr>
            <a:spLocks noGrp="1"/>
          </p:cNvSpPr>
          <p:nvPr>
            <p:ph idx="1"/>
          </p:nvPr>
        </p:nvSpPr>
        <p:spPr/>
        <p:txBody>
          <a:bodyPr/>
          <a:lstStyle/>
          <a:p>
            <a:r>
              <a:rPr lang="en-US" sz="3200" dirty="0" smtClean="0"/>
              <a:t>Shotgun sequencing for </a:t>
            </a:r>
            <a:r>
              <a:rPr lang="en-US" sz="3200" dirty="0" err="1" smtClean="0"/>
              <a:t>metagenomics</a:t>
            </a:r>
            <a:endParaRPr lang="en-US" sz="3200" dirty="0" smtClean="0"/>
          </a:p>
          <a:p>
            <a:r>
              <a:rPr lang="en-US" sz="3200" dirty="0" smtClean="0"/>
              <a:t>Mapping- vs. assembly-based approaches</a:t>
            </a:r>
          </a:p>
          <a:p>
            <a:r>
              <a:rPr lang="en-US" sz="3200" dirty="0" smtClean="0"/>
              <a:t>Taxonomic profiling (</a:t>
            </a:r>
            <a:r>
              <a:rPr lang="en-US" sz="3200" dirty="0" err="1" smtClean="0"/>
              <a:t>inc.</a:t>
            </a:r>
            <a:r>
              <a:rPr lang="en-US" sz="3200" dirty="0" smtClean="0"/>
              <a:t> </a:t>
            </a:r>
            <a:r>
              <a:rPr lang="en-US" sz="3200" i="1" dirty="0" smtClean="0"/>
              <a:t>strain</a:t>
            </a:r>
            <a:r>
              <a:rPr lang="en-US" sz="3200" dirty="0" smtClean="0"/>
              <a:t> profiling)</a:t>
            </a:r>
          </a:p>
          <a:p>
            <a:r>
              <a:rPr lang="en-US" sz="3200" dirty="0" smtClean="0"/>
              <a:t>Functional profiling</a:t>
            </a:r>
          </a:p>
          <a:p>
            <a:r>
              <a:rPr lang="en-US" sz="3200" dirty="0" smtClean="0"/>
              <a:t>Properties of </a:t>
            </a:r>
            <a:r>
              <a:rPr lang="en-US" sz="3200" dirty="0" err="1" smtClean="0"/>
              <a:t>microbiome</a:t>
            </a:r>
            <a:r>
              <a:rPr lang="en-US" sz="3200" dirty="0" smtClean="0"/>
              <a:t> data</a:t>
            </a:r>
          </a:p>
          <a:p>
            <a:r>
              <a:rPr lang="en-US" sz="3200" dirty="0" smtClean="0"/>
              <a:t>Downstream statistical </a:t>
            </a:r>
            <a:r>
              <a:rPr lang="en-US" sz="3200" dirty="0" err="1" smtClean="0"/>
              <a:t>analsyses</a:t>
            </a:r>
            <a:endParaRPr lang="en-US" sz="3200" dirty="0"/>
          </a:p>
        </p:txBody>
      </p:sp>
      <p:sp>
        <p:nvSpPr>
          <p:cNvPr id="4" name="Date Placeholder 3"/>
          <p:cNvSpPr>
            <a:spLocks noGrp="1"/>
          </p:cNvSpPr>
          <p:nvPr>
            <p:ph type="dt" sz="half" idx="10"/>
          </p:nvPr>
        </p:nvSpPr>
        <p:spPr/>
        <p:txBody>
          <a:bodyPr/>
          <a:lstStyle/>
          <a:p>
            <a:fld id="{F61C376A-F598-5B4F-A8D5-A35E8E160FA5}" type="datetime1">
              <a:rPr lang="en-US" smtClean="0">
                <a:solidFill>
                  <a:prstClr val="black">
                    <a:tint val="75000"/>
                  </a:prstClr>
                </a:solidFill>
              </a:rPr>
              <a:pPr/>
              <a:t>2/13/2019</a:t>
            </a:fld>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CED1879-D594-7048-AD12-28363999EDA9}" type="slidenum">
              <a:rPr lang="en-US" smtClean="0">
                <a:solidFill>
                  <a:prstClr val="black">
                    <a:tint val="75000"/>
                  </a:prstClr>
                </a:solidFill>
              </a:rPr>
              <a:pPr/>
              <a:t>3</a:t>
            </a:fld>
            <a:endParaRPr lang="en-US">
              <a:solidFill>
                <a:prstClr val="black">
                  <a:tint val="75000"/>
                </a:prstClr>
              </a:solidFill>
            </a:endParaRPr>
          </a:p>
        </p:txBody>
      </p:sp>
    </p:spTree>
    <p:extLst>
      <p:ext uri="{BB962C8B-B14F-4D97-AF65-F5344CB8AC3E}">
        <p14:creationId xmlns:p14="http://schemas.microsoft.com/office/powerpoint/2010/main" val="1554831947"/>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752648" y="2367171"/>
            <a:ext cx="8686705" cy="2123658"/>
          </a:xfrm>
          <a:prstGeom prst="rect">
            <a:avLst/>
          </a:prstGeom>
          <a:noFill/>
        </p:spPr>
        <p:txBody>
          <a:bodyPr wrap="square" rtlCol="0">
            <a:spAutoFit/>
          </a:bodyPr>
          <a:lstStyle/>
          <a:p>
            <a:pPr algn="ctr"/>
            <a:r>
              <a:rPr lang="en-US" sz="6600" dirty="0" smtClean="0"/>
              <a:t>Functional </a:t>
            </a:r>
          </a:p>
          <a:p>
            <a:pPr algn="ctr"/>
            <a:r>
              <a:rPr lang="en-US" sz="6600" dirty="0" smtClean="0"/>
              <a:t>potential vs. activity</a:t>
            </a:r>
            <a:endParaRPr lang="en-US" sz="6600" dirty="0"/>
          </a:p>
        </p:txBody>
      </p:sp>
      <p:sp>
        <p:nvSpPr>
          <p:cNvPr id="2" name="Rounded Rectangle 1"/>
          <p:cNvSpPr/>
          <p:nvPr/>
        </p:nvSpPr>
        <p:spPr>
          <a:xfrm>
            <a:off x="243904" y="228636"/>
            <a:ext cx="11704192" cy="6400730"/>
          </a:xfrm>
          <a:prstGeom prst="roundRect">
            <a:avLst>
              <a:gd name="adj" fmla="val 4657"/>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5545698"/>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From functional potential to activity</a:t>
            </a:r>
            <a:endParaRPr lang="en-US" u="sng" dirty="0"/>
          </a:p>
        </p:txBody>
      </p:sp>
      <p:sp>
        <p:nvSpPr>
          <p:cNvPr id="4" name="Date Placeholder 3"/>
          <p:cNvSpPr>
            <a:spLocks noGrp="1"/>
          </p:cNvSpPr>
          <p:nvPr>
            <p:ph type="dt" sz="half" idx="10"/>
          </p:nvPr>
        </p:nvSpPr>
        <p:spPr/>
        <p:txBody>
          <a:bodyPr/>
          <a:lstStyle/>
          <a:p>
            <a:fld id="{149AB08A-B8FE-2744-A176-508EFC0AA4E9}" type="datetime1">
              <a:rPr lang="en-US" smtClean="0">
                <a:solidFill>
                  <a:prstClr val="black">
                    <a:tint val="75000"/>
                  </a:prstClr>
                </a:solidFill>
              </a:rPr>
              <a:pPr/>
              <a:t>2/13/2019</a:t>
            </a:fld>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CED1879-D594-7048-AD12-28363999EDA9}" type="slidenum">
              <a:rPr lang="en-US" smtClean="0">
                <a:solidFill>
                  <a:prstClr val="black">
                    <a:tint val="75000"/>
                  </a:prstClr>
                </a:solidFill>
              </a:rPr>
              <a:pPr/>
              <a:t>31</a:t>
            </a:fld>
            <a:endParaRPr lang="en-US">
              <a:solidFill>
                <a:prstClr val="black">
                  <a:tint val="75000"/>
                </a:prstClr>
              </a:solidFill>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3142" y="960147"/>
            <a:ext cx="7585716"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70716871"/>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From functional potential to activity</a:t>
            </a:r>
            <a:endParaRPr lang="en-US" u="sng" dirty="0"/>
          </a:p>
        </p:txBody>
      </p:sp>
      <p:sp>
        <p:nvSpPr>
          <p:cNvPr id="4" name="Date Placeholder 3"/>
          <p:cNvSpPr>
            <a:spLocks noGrp="1"/>
          </p:cNvSpPr>
          <p:nvPr>
            <p:ph type="dt" sz="half" idx="10"/>
          </p:nvPr>
        </p:nvSpPr>
        <p:spPr/>
        <p:txBody>
          <a:bodyPr/>
          <a:lstStyle/>
          <a:p>
            <a:fld id="{149AB08A-B8FE-2744-A176-508EFC0AA4E9}" type="datetime1">
              <a:rPr lang="en-US" smtClean="0">
                <a:solidFill>
                  <a:prstClr val="black">
                    <a:tint val="75000"/>
                  </a:prstClr>
                </a:solidFill>
              </a:rPr>
              <a:pPr/>
              <a:t>2/13/2019</a:t>
            </a:fld>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CED1879-D594-7048-AD12-28363999EDA9}" type="slidenum">
              <a:rPr lang="en-US" smtClean="0">
                <a:solidFill>
                  <a:prstClr val="black">
                    <a:tint val="75000"/>
                  </a:prstClr>
                </a:solidFill>
              </a:rPr>
              <a:pPr/>
              <a:t>32</a:t>
            </a:fld>
            <a:endParaRPr lang="en-US">
              <a:solidFill>
                <a:prstClr val="black">
                  <a:tint val="75000"/>
                </a:prstClr>
              </a:solidFill>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6684" y="960087"/>
            <a:ext cx="7938633"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66363566"/>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From functional potential to activity</a:t>
            </a:r>
            <a:endParaRPr lang="en-US" u="sng" dirty="0"/>
          </a:p>
        </p:txBody>
      </p:sp>
      <p:sp>
        <p:nvSpPr>
          <p:cNvPr id="4" name="Date Placeholder 3"/>
          <p:cNvSpPr>
            <a:spLocks noGrp="1"/>
          </p:cNvSpPr>
          <p:nvPr>
            <p:ph type="dt" sz="half" idx="10"/>
          </p:nvPr>
        </p:nvSpPr>
        <p:spPr/>
        <p:txBody>
          <a:bodyPr/>
          <a:lstStyle/>
          <a:p>
            <a:fld id="{149AB08A-B8FE-2744-A176-508EFC0AA4E9}" type="datetime1">
              <a:rPr lang="en-US" smtClean="0">
                <a:solidFill>
                  <a:prstClr val="black">
                    <a:tint val="75000"/>
                  </a:prstClr>
                </a:solidFill>
              </a:rPr>
              <a:pPr/>
              <a:t>2/13/2019</a:t>
            </a:fld>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CED1879-D594-7048-AD12-28363999EDA9}" type="slidenum">
              <a:rPr lang="en-US" smtClean="0">
                <a:solidFill>
                  <a:prstClr val="black">
                    <a:tint val="75000"/>
                  </a:prstClr>
                </a:solidFill>
              </a:rPr>
              <a:pPr/>
              <a:t>33</a:t>
            </a:fld>
            <a:endParaRPr lang="en-US">
              <a:solidFill>
                <a:prstClr val="black">
                  <a:tint val="75000"/>
                </a:prstClr>
              </a:solidFill>
            </a:endParaRP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4385" y="960087"/>
            <a:ext cx="7703230"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11240791"/>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From functional potential to activity</a:t>
            </a:r>
            <a:endParaRPr lang="en-US" u="sng" dirty="0"/>
          </a:p>
        </p:txBody>
      </p:sp>
      <p:sp>
        <p:nvSpPr>
          <p:cNvPr id="4" name="Date Placeholder 3"/>
          <p:cNvSpPr>
            <a:spLocks noGrp="1"/>
          </p:cNvSpPr>
          <p:nvPr>
            <p:ph type="dt" sz="half" idx="10"/>
          </p:nvPr>
        </p:nvSpPr>
        <p:spPr/>
        <p:txBody>
          <a:bodyPr/>
          <a:lstStyle/>
          <a:p>
            <a:fld id="{149AB08A-B8FE-2744-A176-508EFC0AA4E9}" type="datetime1">
              <a:rPr lang="en-US" smtClean="0">
                <a:solidFill>
                  <a:prstClr val="black">
                    <a:tint val="75000"/>
                  </a:prstClr>
                </a:solidFill>
              </a:rPr>
              <a:pPr/>
              <a:t>2/13/2019</a:t>
            </a:fld>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CED1879-D594-7048-AD12-28363999EDA9}" type="slidenum">
              <a:rPr lang="en-US" smtClean="0">
                <a:solidFill>
                  <a:prstClr val="black">
                    <a:tint val="75000"/>
                  </a:prstClr>
                </a:solidFill>
              </a:rPr>
              <a:pPr/>
              <a:t>34</a:t>
            </a:fld>
            <a:endParaRPr lang="en-US">
              <a:solidFill>
                <a:prstClr val="black">
                  <a:tint val="75000"/>
                </a:prstClr>
              </a:solidFill>
            </a:endParaRP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7026" y="960147"/>
            <a:ext cx="7777949"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59867676"/>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From functional potential to activity</a:t>
            </a:r>
          </a:p>
        </p:txBody>
      </p:sp>
      <p:sp>
        <p:nvSpPr>
          <p:cNvPr id="4" name="Date Placeholder 3"/>
          <p:cNvSpPr>
            <a:spLocks noGrp="1"/>
          </p:cNvSpPr>
          <p:nvPr>
            <p:ph type="dt" sz="half" idx="10"/>
          </p:nvPr>
        </p:nvSpPr>
        <p:spPr/>
        <p:txBody>
          <a:bodyPr/>
          <a:lstStyle/>
          <a:p>
            <a:fld id="{149AB08A-B8FE-2744-A176-508EFC0AA4E9}" type="datetime1">
              <a:rPr lang="en-US" smtClean="0">
                <a:solidFill>
                  <a:prstClr val="black">
                    <a:tint val="75000"/>
                  </a:prstClr>
                </a:solidFill>
              </a:rPr>
              <a:pPr/>
              <a:t>2/13/2019</a:t>
            </a:fld>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CED1879-D594-7048-AD12-28363999EDA9}" type="slidenum">
              <a:rPr lang="en-US" smtClean="0">
                <a:solidFill>
                  <a:prstClr val="black">
                    <a:tint val="75000"/>
                  </a:prstClr>
                </a:solidFill>
              </a:rPr>
              <a:pPr/>
              <a:t>35</a:t>
            </a:fld>
            <a:endParaRPr lang="en-US">
              <a:solidFill>
                <a:prstClr val="black">
                  <a:tint val="75000"/>
                </a:prstClr>
              </a:solidFill>
            </a:endParaRPr>
          </a:p>
        </p:txBody>
      </p:sp>
      <p:sp>
        <p:nvSpPr>
          <p:cNvPr id="6" name="Rectangle 5"/>
          <p:cNvSpPr/>
          <p:nvPr/>
        </p:nvSpPr>
        <p:spPr>
          <a:xfrm>
            <a:off x="5486340" y="5370925"/>
            <a:ext cx="6096000" cy="707886"/>
          </a:xfrm>
          <a:prstGeom prst="rect">
            <a:avLst/>
          </a:prstGeom>
          <a:effectLst/>
        </p:spPr>
        <p:txBody>
          <a:bodyPr wrap="square">
            <a:spAutoFit/>
          </a:bodyPr>
          <a:lstStyle/>
          <a:p>
            <a:pPr algn="r" fontAlgn="base">
              <a:spcBef>
                <a:spcPct val="0"/>
              </a:spcBef>
              <a:spcAft>
                <a:spcPct val="0"/>
              </a:spcAft>
            </a:pPr>
            <a:r>
              <a:rPr lang="en-US" sz="2000" kern="0" dirty="0" smtClean="0">
                <a:ea typeface="ＭＳ Ｐゴシック" pitchFamily="1" charset="-128"/>
              </a:rPr>
              <a:t>Sucrose degradation follows a complex attribution pattern across </a:t>
            </a:r>
            <a:r>
              <a:rPr lang="en-US" sz="2000" kern="0" dirty="0" smtClean="0">
                <a:latin typeface="Consolas" panose="020B0609020204030204" pitchFamily="49" charset="0"/>
                <a:ea typeface="ＭＳ Ｐゴシック" pitchFamily="1" charset="-128"/>
              </a:rPr>
              <a:t>~</a:t>
            </a:r>
            <a:r>
              <a:rPr lang="en-US" sz="2000" kern="0" dirty="0" smtClean="0">
                <a:ea typeface="ＭＳ Ｐゴシック" pitchFamily="1" charset="-128"/>
              </a:rPr>
              <a:t>200 human gut metagenomes…</a:t>
            </a:r>
          </a:p>
        </p:txBody>
      </p:sp>
      <p:sp>
        <p:nvSpPr>
          <p:cNvPr id="7" name="Rectangle 6"/>
          <p:cNvSpPr/>
          <p:nvPr/>
        </p:nvSpPr>
        <p:spPr>
          <a:xfrm>
            <a:off x="5821683" y="5432696"/>
            <a:ext cx="6019800" cy="622088"/>
          </a:xfrm>
          <a:prstGeom prst="rect">
            <a:avLst/>
          </a:prstGeom>
          <a:solidFill>
            <a:schemeClr val="bg1">
              <a:alpha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8" name="Picture 2" descr="C:\Users\franzosa\Dropbox\Active Shared\HUMAnN2\slides\2016-07-10 ISMB HUMAnN2\sucrose.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785" t="52212" r="25122"/>
          <a:stretch/>
        </p:blipFill>
        <p:spPr bwMode="auto">
          <a:xfrm>
            <a:off x="1898323" y="3206087"/>
            <a:ext cx="6429582" cy="209550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0" name="Picture 2" descr="F:\Active Shared\HUMAnN2\slides\2016-07-10 ISMB HUMAnN2\thanks.png"/>
          <p:cNvPicPr>
            <a:picLocks noChangeAspect="1" noChangeArrowheads="1"/>
          </p:cNvPicPr>
          <p:nvPr/>
        </p:nvPicPr>
        <p:blipFill rotWithShape="1">
          <a:blip r:embed="rId3">
            <a:extLst>
              <a:ext uri="{28A0092B-C50C-407E-A947-70E740481C1C}">
                <a14:useLocalDpi xmlns:a14="http://schemas.microsoft.com/office/drawing/2010/main" val="0"/>
              </a:ext>
            </a:extLst>
          </a:blip>
          <a:srcRect l="70280" t="19479" r="16078" b="61042"/>
          <a:stretch/>
        </p:blipFill>
        <p:spPr bwMode="auto">
          <a:xfrm>
            <a:off x="238539" y="5349219"/>
            <a:ext cx="656492" cy="108922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1" name="Picture 2" descr="F:\Active Shared\HUMAnN2\slides\2016-07-10 ISMB HUMAnN2\thanks.png"/>
          <p:cNvPicPr>
            <a:picLocks noChangeAspect="1" noChangeArrowheads="1"/>
          </p:cNvPicPr>
          <p:nvPr/>
        </p:nvPicPr>
        <p:blipFill rotWithShape="1">
          <a:blip r:embed="rId3">
            <a:extLst>
              <a:ext uri="{28A0092B-C50C-407E-A947-70E740481C1C}">
                <a14:useLocalDpi xmlns:a14="http://schemas.microsoft.com/office/drawing/2010/main" val="0"/>
              </a:ext>
            </a:extLst>
          </a:blip>
          <a:srcRect l="70280" r="16078" b="80521"/>
          <a:stretch/>
        </p:blipFill>
        <p:spPr bwMode="auto">
          <a:xfrm>
            <a:off x="1013471" y="5349220"/>
            <a:ext cx="656492" cy="1089219"/>
          </a:xfrm>
          <a:prstGeom prst="rect">
            <a:avLst/>
          </a:prstGeom>
          <a:noFill/>
          <a:effectLst/>
          <a:extLst>
            <a:ext uri="{909E8E84-426E-40DD-AFC4-6F175D3DCCD1}">
              <a14:hiddenFill xmlns:a14="http://schemas.microsoft.com/office/drawing/2010/main">
                <a:solidFill>
                  <a:srgbClr val="FFFFFF"/>
                </a:solidFill>
              </a14:hiddenFill>
            </a:ext>
          </a:extLst>
        </p:spPr>
      </p:pic>
      <p:sp>
        <p:nvSpPr>
          <p:cNvPr id="12" name="Rectangle 11"/>
          <p:cNvSpPr/>
          <p:nvPr/>
        </p:nvSpPr>
        <p:spPr>
          <a:xfrm>
            <a:off x="1837402" y="5478331"/>
            <a:ext cx="2049151" cy="830997"/>
          </a:xfrm>
          <a:prstGeom prst="rect">
            <a:avLst/>
          </a:prstGeom>
          <a:effectLst/>
        </p:spPr>
        <p:txBody>
          <a:bodyPr wrap="none">
            <a:spAutoFit/>
          </a:bodyPr>
          <a:lstStyle/>
          <a:p>
            <a:r>
              <a:rPr lang="en-US" sz="1600" dirty="0" smtClean="0">
                <a:effectLst/>
              </a:rPr>
              <a:t>In collaboration with </a:t>
            </a:r>
          </a:p>
          <a:p>
            <a:r>
              <a:rPr lang="en-US" sz="1600" dirty="0" smtClean="0">
                <a:effectLst/>
              </a:rPr>
              <a:t>the STARR Consortium</a:t>
            </a:r>
          </a:p>
          <a:p>
            <a:r>
              <a:rPr lang="en-US" sz="1600" dirty="0" smtClean="0">
                <a:effectLst/>
              </a:rPr>
              <a:t>&amp; HPFS cohort</a:t>
            </a:r>
            <a:endParaRPr lang="en-US" sz="1600" dirty="0">
              <a:effectLst/>
            </a:endParaRPr>
          </a:p>
        </p:txBody>
      </p:sp>
      <p:pic>
        <p:nvPicPr>
          <p:cNvPr id="13" name="Picture 3"/>
          <p:cNvPicPr>
            <a:picLocks noChangeAspect="1" noChangeArrowheads="1"/>
          </p:cNvPicPr>
          <p:nvPr/>
        </p:nvPicPr>
        <p:blipFill>
          <a:blip r:embed="rId4" cstate="print">
            <a:clrChange>
              <a:clrFrom>
                <a:srgbClr val="231F20"/>
              </a:clrFrom>
              <a:clrTo>
                <a:srgbClr val="231F20">
                  <a:alpha val="0"/>
                </a:srgbClr>
              </a:clrTo>
            </a:clrChange>
            <a:extLst>
              <a:ext uri="{28A0092B-C50C-407E-A947-70E740481C1C}">
                <a14:useLocalDpi xmlns:a14="http://schemas.microsoft.com/office/drawing/2010/main" val="0"/>
              </a:ext>
            </a:extLst>
          </a:blip>
          <a:srcRect/>
          <a:stretch>
            <a:fillRect/>
          </a:stretch>
        </p:blipFill>
        <p:spPr bwMode="auto">
          <a:xfrm rot="16200000">
            <a:off x="723330" y="4054423"/>
            <a:ext cx="1601909" cy="366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4"/>
          <p:cNvPicPr>
            <a:picLocks noChangeAspect="1" noChangeArrowheads="1"/>
          </p:cNvPicPr>
          <p:nvPr/>
        </p:nvPicPr>
        <p:blipFill>
          <a:blip r:embed="rId5" cstate="print">
            <a:clrChange>
              <a:clrFrom>
                <a:srgbClr val="231F20"/>
              </a:clrFrom>
              <a:clrTo>
                <a:srgbClr val="231F20">
                  <a:alpha val="0"/>
                </a:srgbClr>
              </a:clrTo>
            </a:clrChange>
            <a:extLst>
              <a:ext uri="{28A0092B-C50C-407E-A947-70E740481C1C}">
                <a14:useLocalDpi xmlns:a14="http://schemas.microsoft.com/office/drawing/2010/main" val="0"/>
              </a:ext>
            </a:extLst>
          </a:blip>
          <a:srcRect/>
          <a:stretch>
            <a:fillRect/>
          </a:stretch>
        </p:blipFill>
        <p:spPr bwMode="auto">
          <a:xfrm rot="5400000" flipV="1">
            <a:off x="751149" y="1824487"/>
            <a:ext cx="1594590" cy="414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tangle 14"/>
          <p:cNvSpPr/>
          <p:nvPr/>
        </p:nvSpPr>
        <p:spPr>
          <a:xfrm>
            <a:off x="6095940" y="6012918"/>
            <a:ext cx="5486400" cy="707886"/>
          </a:xfrm>
          <a:prstGeom prst="rect">
            <a:avLst/>
          </a:prstGeom>
          <a:effectLst/>
        </p:spPr>
        <p:txBody>
          <a:bodyPr wrap="square">
            <a:spAutoFit/>
          </a:bodyPr>
          <a:lstStyle/>
          <a:p>
            <a:pPr algn="r" fontAlgn="base">
              <a:spcBef>
                <a:spcPct val="0"/>
              </a:spcBef>
              <a:spcAft>
                <a:spcPct val="0"/>
              </a:spcAft>
            </a:pPr>
            <a:r>
              <a:rPr lang="en-US" sz="2000" kern="0" dirty="0" smtClean="0">
                <a:ea typeface="ＭＳ Ｐゴシック" pitchFamily="1" charset="-128"/>
              </a:rPr>
              <a:t>…but its </a:t>
            </a:r>
            <a:r>
              <a:rPr lang="en-US" sz="2000" u="sng" kern="0" dirty="0" smtClean="0">
                <a:ea typeface="ＭＳ Ｐゴシック" pitchFamily="1" charset="-128"/>
              </a:rPr>
              <a:t>expression</a:t>
            </a:r>
            <a:r>
              <a:rPr lang="en-US" sz="2000" kern="0" dirty="0" smtClean="0">
                <a:ea typeface="ＭＳ Ｐゴシック" pitchFamily="1" charset="-128"/>
              </a:rPr>
              <a:t> can be dominated by a single species in paired gut </a:t>
            </a:r>
            <a:r>
              <a:rPr lang="en-US" sz="2000" u="sng" kern="0" dirty="0" err="1" smtClean="0">
                <a:ea typeface="ＭＳ Ｐゴシック" pitchFamily="1" charset="-128"/>
              </a:rPr>
              <a:t>metatranscriptomes</a:t>
            </a:r>
            <a:r>
              <a:rPr lang="en-US" sz="2000" kern="0" dirty="0" smtClean="0">
                <a:ea typeface="ＭＳ Ｐゴシック" pitchFamily="1" charset="-128"/>
              </a:rPr>
              <a:t>!</a:t>
            </a:r>
          </a:p>
        </p:txBody>
      </p:sp>
      <p:pic>
        <p:nvPicPr>
          <p:cNvPr id="16" name="Picture 2" descr="C:\Users\franzosa\Dropbox\Active Shared\HUMAnN2\slides\2016-07-10 ISMB HUMAnN2\sucrose.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785" t="4423" r="25122" b="51866"/>
          <a:stretch/>
        </p:blipFill>
        <p:spPr bwMode="auto">
          <a:xfrm>
            <a:off x="1898323" y="1066780"/>
            <a:ext cx="6429582" cy="191672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7" name="Picture 2" descr="C:\Users\franzosa\Dropbox\Active Shared\HUMAnN2\slides\2016-07-10 ISMB HUMAnN2\sucrose.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4878" t="4423" r="2715"/>
          <a:stretch/>
        </p:blipFill>
        <p:spPr bwMode="auto">
          <a:xfrm>
            <a:off x="8482456" y="1066780"/>
            <a:ext cx="2026467" cy="4191000"/>
          </a:xfrm>
          <a:prstGeom prst="rect">
            <a:avLst/>
          </a:prstGeom>
          <a:noFill/>
          <a:effectLst/>
          <a:extLst>
            <a:ext uri="{909E8E84-426E-40DD-AFC4-6F175D3DCCD1}">
              <a14:hiddenFill xmlns:a14="http://schemas.microsoft.com/office/drawing/2010/main">
                <a:solidFill>
                  <a:srgbClr val="FFFFFF"/>
                </a:solidFill>
              </a14:hiddenFill>
            </a:ext>
          </a:extLst>
        </p:spPr>
      </p:pic>
      <p:sp>
        <p:nvSpPr>
          <p:cNvPr id="18" name="Rounded Rectangle 17"/>
          <p:cNvSpPr/>
          <p:nvPr/>
        </p:nvSpPr>
        <p:spPr>
          <a:xfrm>
            <a:off x="8466413" y="3215639"/>
            <a:ext cx="2042509" cy="304800"/>
          </a:xfrm>
          <a:prstGeom prst="roundRect">
            <a:avLst/>
          </a:prstGeom>
          <a:noFill/>
          <a:ln w="5715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0833138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10" presetClass="entr" presetSubtype="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15" grpId="0"/>
      <p:bldP spid="1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752648" y="2367171"/>
            <a:ext cx="8686705" cy="2123658"/>
          </a:xfrm>
          <a:prstGeom prst="rect">
            <a:avLst/>
          </a:prstGeom>
          <a:noFill/>
        </p:spPr>
        <p:txBody>
          <a:bodyPr wrap="square" rtlCol="0">
            <a:spAutoFit/>
          </a:bodyPr>
          <a:lstStyle/>
          <a:p>
            <a:pPr algn="ctr"/>
            <a:r>
              <a:rPr lang="en-US" sz="6600" dirty="0" err="1" smtClean="0"/>
              <a:t>Metagenomic</a:t>
            </a:r>
            <a:endParaRPr lang="en-US" sz="6600" dirty="0"/>
          </a:p>
          <a:p>
            <a:pPr algn="ctr"/>
            <a:r>
              <a:rPr lang="en-US" sz="6600" dirty="0" smtClean="0"/>
              <a:t>assembly</a:t>
            </a:r>
            <a:endParaRPr lang="en-US" sz="6600" dirty="0"/>
          </a:p>
        </p:txBody>
      </p:sp>
      <p:sp>
        <p:nvSpPr>
          <p:cNvPr id="2" name="Rounded Rectangle 1"/>
          <p:cNvSpPr/>
          <p:nvPr/>
        </p:nvSpPr>
        <p:spPr>
          <a:xfrm>
            <a:off x="243904" y="228636"/>
            <a:ext cx="11704192" cy="6400730"/>
          </a:xfrm>
          <a:prstGeom prst="roundRect">
            <a:avLst>
              <a:gd name="adj" fmla="val 4657"/>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4768416"/>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Metagenomic</a:t>
            </a:r>
            <a:r>
              <a:rPr lang="en-US" dirty="0" smtClean="0"/>
              <a:t> assembly</a:t>
            </a:r>
            <a:endParaRPr lang="en-US" dirty="0"/>
          </a:p>
        </p:txBody>
      </p:sp>
      <p:sp>
        <p:nvSpPr>
          <p:cNvPr id="3" name="Content Placeholder 2"/>
          <p:cNvSpPr>
            <a:spLocks noGrp="1"/>
          </p:cNvSpPr>
          <p:nvPr>
            <p:ph idx="1"/>
          </p:nvPr>
        </p:nvSpPr>
        <p:spPr>
          <a:xfrm>
            <a:off x="238539" y="1082040"/>
            <a:ext cx="11714922" cy="5406830"/>
          </a:xfrm>
        </p:spPr>
        <p:txBody>
          <a:bodyPr/>
          <a:lstStyle/>
          <a:p>
            <a:r>
              <a:rPr lang="en-US" dirty="0" smtClean="0"/>
              <a:t>The typical challenges of assembly are still present in metagenomes</a:t>
            </a:r>
          </a:p>
          <a:p>
            <a:pPr lvl="1"/>
            <a:r>
              <a:rPr lang="en-US" dirty="0" smtClean="0"/>
              <a:t>Sequencing errors produce forks in the assembly graph</a:t>
            </a:r>
          </a:p>
          <a:p>
            <a:pPr lvl="1"/>
            <a:r>
              <a:rPr lang="en-US" dirty="0" smtClean="0"/>
              <a:t>Repetitive regions are hard to work through</a:t>
            </a:r>
          </a:p>
          <a:p>
            <a:pPr lvl="1"/>
            <a:r>
              <a:rPr lang="en-US" dirty="0" smtClean="0"/>
              <a:t>Large memory requirements</a:t>
            </a:r>
          </a:p>
          <a:p>
            <a:r>
              <a:rPr lang="en-US" dirty="0" smtClean="0"/>
              <a:t>Plus some unique challenges working with communities</a:t>
            </a:r>
          </a:p>
          <a:p>
            <a:pPr lvl="1"/>
            <a:r>
              <a:rPr lang="en-US" dirty="0" smtClean="0"/>
              <a:t>10s to 100s of genomes per sample</a:t>
            </a:r>
          </a:p>
          <a:p>
            <a:pPr lvl="2"/>
            <a:r>
              <a:rPr lang="en-US" dirty="0" smtClean="0"/>
              <a:t>Sometimes multiple genomes from the same species (strains)</a:t>
            </a:r>
          </a:p>
          <a:p>
            <a:pPr lvl="1"/>
            <a:r>
              <a:rPr lang="en-US" dirty="0" smtClean="0"/>
              <a:t>Genomes present at variable coverage</a:t>
            </a:r>
          </a:p>
          <a:p>
            <a:pPr lvl="1"/>
            <a:r>
              <a:rPr lang="en-US" dirty="0" smtClean="0"/>
              <a:t>Rare (low-abundance) genomes present at &lt;1x coverage</a:t>
            </a:r>
          </a:p>
          <a:p>
            <a:r>
              <a:rPr lang="en-US" dirty="0" smtClean="0"/>
              <a:t>Specialized assemblers developed to combat these challenges</a:t>
            </a:r>
          </a:p>
          <a:p>
            <a:pPr lvl="1"/>
            <a:r>
              <a:rPr lang="en-US" dirty="0" smtClean="0"/>
              <a:t>Still </a:t>
            </a:r>
            <a:r>
              <a:rPr lang="en-US" dirty="0"/>
              <a:t>based on </a:t>
            </a:r>
            <a:r>
              <a:rPr lang="en-US" dirty="0" smtClean="0"/>
              <a:t>De </a:t>
            </a:r>
            <a:r>
              <a:rPr lang="en-US" dirty="0" err="1" smtClean="0"/>
              <a:t>Bruijn</a:t>
            </a:r>
            <a:r>
              <a:rPr lang="en-US" dirty="0" smtClean="0"/>
              <a:t> graphs (</a:t>
            </a:r>
            <a:r>
              <a:rPr lang="en-US" i="1" dirty="0" smtClean="0"/>
              <a:t>k</a:t>
            </a:r>
            <a:r>
              <a:rPr lang="en-US" dirty="0" smtClean="0"/>
              <a:t>-</a:t>
            </a:r>
            <a:r>
              <a:rPr lang="en-US" dirty="0" err="1" smtClean="0"/>
              <a:t>mers</a:t>
            </a:r>
            <a:r>
              <a:rPr lang="en-US" dirty="0" smtClean="0"/>
              <a:t> as nodes, </a:t>
            </a:r>
            <a:r>
              <a:rPr lang="en-US" i="1" dirty="0" smtClean="0"/>
              <a:t>k</a:t>
            </a:r>
            <a:r>
              <a:rPr lang="en-US" dirty="0" smtClean="0"/>
              <a:t>-</a:t>
            </a:r>
            <a:r>
              <a:rPr lang="en-US" dirty="0" err="1" smtClean="0"/>
              <a:t>mer</a:t>
            </a:r>
            <a:r>
              <a:rPr lang="en-US" dirty="0" smtClean="0"/>
              <a:t> overlaps as edges)</a:t>
            </a:r>
            <a:endParaRPr lang="en-US" dirty="0"/>
          </a:p>
          <a:p>
            <a:pPr lvl="1"/>
            <a:r>
              <a:rPr lang="en-US" dirty="0" smtClean="0"/>
              <a:t>Examples include MEGAHIT and </a:t>
            </a:r>
            <a:r>
              <a:rPr lang="en-US" dirty="0" err="1" smtClean="0"/>
              <a:t>metaSPAdes</a:t>
            </a:r>
            <a:r>
              <a:rPr lang="en-US" dirty="0" smtClean="0"/>
              <a:t> </a:t>
            </a:r>
            <a:r>
              <a:rPr lang="en-US" dirty="0" smtClean="0">
                <a:sym typeface="Wingdings" panose="05000000000000000000" pitchFamily="2" charset="2"/>
              </a:rPr>
              <a:t> Current top choices</a:t>
            </a:r>
            <a:endParaRPr lang="en-US" dirty="0" smtClean="0"/>
          </a:p>
        </p:txBody>
      </p:sp>
      <p:sp>
        <p:nvSpPr>
          <p:cNvPr id="4" name="Date Placeholder 3"/>
          <p:cNvSpPr>
            <a:spLocks noGrp="1"/>
          </p:cNvSpPr>
          <p:nvPr>
            <p:ph type="dt" sz="half" idx="10"/>
          </p:nvPr>
        </p:nvSpPr>
        <p:spPr/>
        <p:txBody>
          <a:bodyPr/>
          <a:lstStyle/>
          <a:p>
            <a:fld id="{149AB08A-B8FE-2744-A176-508EFC0AA4E9}" type="datetime1">
              <a:rPr lang="en-US" smtClean="0"/>
              <a:t>2/13/2019</a:t>
            </a:fld>
            <a:endParaRPr lang="en-US" dirty="0"/>
          </a:p>
        </p:txBody>
      </p:sp>
      <p:sp>
        <p:nvSpPr>
          <p:cNvPr id="5" name="Slide Number Placeholder 4"/>
          <p:cNvSpPr>
            <a:spLocks noGrp="1"/>
          </p:cNvSpPr>
          <p:nvPr>
            <p:ph type="sldNum" sz="quarter" idx="12"/>
          </p:nvPr>
        </p:nvSpPr>
        <p:spPr/>
        <p:txBody>
          <a:bodyPr/>
          <a:lstStyle/>
          <a:p>
            <a:fld id="{0CED1879-D594-7048-AD12-28363999EDA9}" type="slidenum">
              <a:rPr lang="en-US" smtClean="0"/>
              <a:t>37</a:t>
            </a:fld>
            <a:endParaRPr lang="en-US"/>
          </a:p>
        </p:txBody>
      </p:sp>
      <p:pic>
        <p:nvPicPr>
          <p:cNvPr id="28" name="Picture 4" descr="http://www.nature.com/nrg/journal/v14/n5/images/nrg3433-f1.jpg"/>
          <p:cNvPicPr>
            <a:picLocks noChangeAspect="1" noChangeArrowheads="1"/>
          </p:cNvPicPr>
          <p:nvPr/>
        </p:nvPicPr>
        <p:blipFill rotWithShape="1">
          <a:blip r:embed="rId2">
            <a:extLst>
              <a:ext uri="{28A0092B-C50C-407E-A947-70E740481C1C}">
                <a14:useLocalDpi xmlns:a14="http://schemas.microsoft.com/office/drawing/2010/main" val="0"/>
              </a:ext>
            </a:extLst>
          </a:blip>
          <a:srcRect r="15576" b="9923"/>
          <a:stretch/>
        </p:blipFill>
        <p:spPr bwMode="auto">
          <a:xfrm>
            <a:off x="9122679" y="2057415"/>
            <a:ext cx="2733978" cy="2377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33232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fade">
                                      <p:cBhvr>
                                        <p:cTn id="34" dur="500"/>
                                        <p:tgtEl>
                                          <p:spTgt spid="3">
                                            <p:txEl>
                                              <p:pRg st="7" end="7"/>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fade">
                                      <p:cBhvr>
                                        <p:cTn id="42" dur="500"/>
                                        <p:tgtEl>
                                          <p:spTgt spid="3">
                                            <p:txEl>
                                              <p:pRg st="9" end="9"/>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3">
                                            <p:txEl>
                                              <p:pRg st="10" end="10"/>
                                            </p:txEl>
                                          </p:spTgt>
                                        </p:tgtEl>
                                        <p:attrNameLst>
                                          <p:attrName>style.visibility</p:attrName>
                                        </p:attrNameLst>
                                      </p:cBhvr>
                                      <p:to>
                                        <p:strVal val="visible"/>
                                      </p:to>
                                    </p:set>
                                    <p:animEffect transition="in" filter="fade">
                                      <p:cBhvr>
                                        <p:cTn id="45" dur="500"/>
                                        <p:tgtEl>
                                          <p:spTgt spid="3">
                                            <p:txEl>
                                              <p:pRg st="10" end="10"/>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3">
                                            <p:txEl>
                                              <p:pRg st="11" end="11"/>
                                            </p:txEl>
                                          </p:spTgt>
                                        </p:tgtEl>
                                        <p:attrNameLst>
                                          <p:attrName>style.visibility</p:attrName>
                                        </p:attrNameLst>
                                      </p:cBhvr>
                                      <p:to>
                                        <p:strVal val="visible"/>
                                      </p:to>
                                    </p:set>
                                    <p:animEffect transition="in" filter="fade">
                                      <p:cBhvr>
                                        <p:cTn id="48" dur="500"/>
                                        <p:tgtEl>
                                          <p:spTgt spid="3">
                                            <p:txEl>
                                              <p:pRg st="11" end="1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fade">
                                      <p:cBhvr>
                                        <p:cTn id="5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Metagenomic</a:t>
            </a:r>
            <a:r>
              <a:rPr lang="en-US" dirty="0"/>
              <a:t> </a:t>
            </a:r>
            <a:r>
              <a:rPr lang="en-US" dirty="0" smtClean="0"/>
              <a:t>assembly</a:t>
            </a:r>
            <a:endParaRPr lang="en-US" dirty="0"/>
          </a:p>
        </p:txBody>
      </p:sp>
      <p:sp>
        <p:nvSpPr>
          <p:cNvPr id="4" name="Date Placeholder 3"/>
          <p:cNvSpPr>
            <a:spLocks noGrp="1"/>
          </p:cNvSpPr>
          <p:nvPr>
            <p:ph type="dt" sz="half" idx="10"/>
          </p:nvPr>
        </p:nvSpPr>
        <p:spPr/>
        <p:txBody>
          <a:bodyPr/>
          <a:lstStyle/>
          <a:p>
            <a:fld id="{149AB08A-B8FE-2744-A176-508EFC0AA4E9}" type="datetime1">
              <a:rPr lang="en-US" smtClean="0"/>
              <a:t>2/13/2019</a:t>
            </a:fld>
            <a:endParaRPr lang="en-US"/>
          </a:p>
        </p:txBody>
      </p:sp>
      <p:sp>
        <p:nvSpPr>
          <p:cNvPr id="5" name="Slide Number Placeholder 4"/>
          <p:cNvSpPr>
            <a:spLocks noGrp="1"/>
          </p:cNvSpPr>
          <p:nvPr>
            <p:ph type="sldNum" sz="quarter" idx="12"/>
          </p:nvPr>
        </p:nvSpPr>
        <p:spPr/>
        <p:txBody>
          <a:bodyPr/>
          <a:lstStyle/>
          <a:p>
            <a:fld id="{0CED1879-D594-7048-AD12-28363999EDA9}" type="slidenum">
              <a:rPr lang="en-US" smtClean="0"/>
              <a:t>38</a:t>
            </a:fld>
            <a:endParaRPr lang="en-US"/>
          </a:p>
        </p:txBody>
      </p:sp>
      <p:sp>
        <p:nvSpPr>
          <p:cNvPr id="12" name="Oval 11"/>
          <p:cNvSpPr/>
          <p:nvPr/>
        </p:nvSpPr>
        <p:spPr>
          <a:xfrm>
            <a:off x="9605540" y="2706517"/>
            <a:ext cx="640073" cy="640073"/>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8757415" y="2388944"/>
            <a:ext cx="640073" cy="640073"/>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10466889" y="2377506"/>
            <a:ext cx="640073" cy="640073"/>
          </a:xfrm>
          <a:prstGeom prst="ellipse">
            <a:avLst/>
          </a:prstGeom>
          <a:noFill/>
          <a:ln w="571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144" r="79037" b="59649"/>
          <a:stretch/>
        </p:blipFill>
        <p:spPr bwMode="auto">
          <a:xfrm>
            <a:off x="883976" y="3246122"/>
            <a:ext cx="2147166" cy="1298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Rectangle 24"/>
          <p:cNvSpPr/>
          <p:nvPr/>
        </p:nvSpPr>
        <p:spPr>
          <a:xfrm>
            <a:off x="358378" y="1884304"/>
            <a:ext cx="3297169" cy="1200329"/>
          </a:xfrm>
          <a:prstGeom prst="rect">
            <a:avLst/>
          </a:prstGeom>
        </p:spPr>
        <p:txBody>
          <a:bodyPr wrap="square">
            <a:spAutoFit/>
          </a:bodyPr>
          <a:lstStyle/>
          <a:p>
            <a:pPr algn="ctr"/>
            <a:r>
              <a:rPr lang="en-US" sz="2400" dirty="0" smtClean="0">
                <a:effectLst/>
              </a:rPr>
              <a:t>We start here</a:t>
            </a:r>
          </a:p>
          <a:p>
            <a:pPr algn="ctr"/>
            <a:r>
              <a:rPr lang="en-US" sz="2400" dirty="0" smtClean="0"/>
              <a:t>(unassembled reads pooled over species)</a:t>
            </a:r>
            <a:endParaRPr lang="en-US" sz="2400" dirty="0">
              <a:effectLst/>
            </a:endParaRPr>
          </a:p>
        </p:txBody>
      </p:sp>
      <p:pic>
        <p:nvPicPr>
          <p:cNvPr id="27" name="Picture 4" descr="http://www.nature.com/nrg/journal/v14/n5/images/nrg3433-f1.jpg"/>
          <p:cNvPicPr>
            <a:picLocks noChangeAspect="1" noChangeArrowheads="1"/>
          </p:cNvPicPr>
          <p:nvPr/>
        </p:nvPicPr>
        <p:blipFill rotWithShape="1">
          <a:blip r:embed="rId3">
            <a:extLst>
              <a:ext uri="{28A0092B-C50C-407E-A947-70E740481C1C}">
                <a14:useLocalDpi xmlns:a14="http://schemas.microsoft.com/office/drawing/2010/main" val="0"/>
              </a:ext>
            </a:extLst>
          </a:blip>
          <a:srcRect t="27469" r="15576" b="19634"/>
          <a:stretch/>
        </p:blipFill>
        <p:spPr bwMode="auto">
          <a:xfrm>
            <a:off x="3992903" y="2875374"/>
            <a:ext cx="3581312" cy="1828780"/>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a:off x="4134974" y="1962007"/>
            <a:ext cx="3297169" cy="830997"/>
          </a:xfrm>
          <a:prstGeom prst="rect">
            <a:avLst/>
          </a:prstGeom>
        </p:spPr>
        <p:txBody>
          <a:bodyPr wrap="square">
            <a:spAutoFit/>
          </a:bodyPr>
          <a:lstStyle/>
          <a:p>
            <a:pPr algn="ctr"/>
            <a:r>
              <a:rPr lang="en-US" sz="2400" dirty="0" smtClean="0">
                <a:effectLst/>
              </a:rPr>
              <a:t>We apply assembly algorithms</a:t>
            </a:r>
            <a:endParaRPr lang="en-US" sz="2400" dirty="0">
              <a:effectLst/>
            </a:endParaRPr>
          </a:p>
        </p:txBody>
      </p:sp>
      <p:sp>
        <p:nvSpPr>
          <p:cNvPr id="30" name="Rectangle 29"/>
          <p:cNvSpPr/>
          <p:nvPr/>
        </p:nvSpPr>
        <p:spPr>
          <a:xfrm>
            <a:off x="8096797" y="1361987"/>
            <a:ext cx="3657560" cy="830997"/>
          </a:xfrm>
          <a:prstGeom prst="rect">
            <a:avLst/>
          </a:prstGeom>
        </p:spPr>
        <p:txBody>
          <a:bodyPr wrap="square">
            <a:spAutoFit/>
          </a:bodyPr>
          <a:lstStyle/>
          <a:p>
            <a:pPr algn="ctr"/>
            <a:r>
              <a:rPr lang="en-US" sz="2400" dirty="0" smtClean="0">
                <a:effectLst/>
              </a:rPr>
              <a:t>We want to end up here </a:t>
            </a:r>
          </a:p>
          <a:p>
            <a:pPr algn="ctr"/>
            <a:r>
              <a:rPr lang="en-US" sz="2400" dirty="0" smtClean="0"/>
              <a:t>(distinct, closed genomes)</a:t>
            </a:r>
            <a:endParaRPr lang="en-US" sz="2400" dirty="0">
              <a:effectLst/>
            </a:endParaRPr>
          </a:p>
        </p:txBody>
      </p:sp>
      <p:grpSp>
        <p:nvGrpSpPr>
          <p:cNvPr id="3" name="Group 2"/>
          <p:cNvGrpSpPr/>
          <p:nvPr/>
        </p:nvGrpSpPr>
        <p:grpSpPr>
          <a:xfrm>
            <a:off x="8522881" y="4286055"/>
            <a:ext cx="3128382" cy="914390"/>
            <a:chOff x="8522881" y="4286055"/>
            <a:chExt cx="3128382" cy="914390"/>
          </a:xfrm>
        </p:grpSpPr>
        <p:cxnSp>
          <p:nvCxnSpPr>
            <p:cNvPr id="19" name="Straight Connector 18"/>
            <p:cNvCxnSpPr/>
            <p:nvPr/>
          </p:nvCxnSpPr>
          <p:spPr>
            <a:xfrm>
              <a:off x="8522881" y="4651811"/>
              <a:ext cx="1402696" cy="0"/>
            </a:xfrm>
            <a:prstGeom prst="lin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20" name="Straight Connector 19"/>
            <p:cNvCxnSpPr/>
            <p:nvPr/>
          </p:nvCxnSpPr>
          <p:spPr>
            <a:xfrm>
              <a:off x="9263798" y="4318667"/>
              <a:ext cx="787553" cy="0"/>
            </a:xfrm>
            <a:prstGeom prst="line">
              <a:avLst/>
            </a:prstGeom>
            <a:noFill/>
            <a:ln w="571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1" name="Straight Connector 20"/>
            <p:cNvCxnSpPr/>
            <p:nvPr/>
          </p:nvCxnSpPr>
          <p:spPr>
            <a:xfrm>
              <a:off x="10234169" y="4651811"/>
              <a:ext cx="1217049" cy="0"/>
            </a:xfrm>
            <a:prstGeom prst="line">
              <a:avLst/>
            </a:prstGeom>
            <a:noFill/>
            <a:ln w="57150"/>
          </p:spPr>
          <p:style>
            <a:lnRef idx="2">
              <a:schemeClr val="accent1">
                <a:shade val="50000"/>
              </a:schemeClr>
            </a:lnRef>
            <a:fillRef idx="1">
              <a:schemeClr val="accent1"/>
            </a:fillRef>
            <a:effectRef idx="0">
              <a:schemeClr val="accent1"/>
            </a:effectRef>
            <a:fontRef idx="minor">
              <a:schemeClr val="lt1"/>
            </a:fontRef>
          </p:style>
        </p:cxnSp>
        <p:cxnSp>
          <p:nvCxnSpPr>
            <p:cNvPr id="23" name="Straight Connector 22"/>
            <p:cNvCxnSpPr/>
            <p:nvPr/>
          </p:nvCxnSpPr>
          <p:spPr>
            <a:xfrm>
              <a:off x="8640882" y="4946821"/>
              <a:ext cx="1220806" cy="0"/>
            </a:xfrm>
            <a:prstGeom prst="line">
              <a:avLst/>
            </a:prstGeom>
            <a:noFill/>
            <a:ln w="57150"/>
          </p:spPr>
          <p:style>
            <a:lnRef idx="2">
              <a:schemeClr val="accent1">
                <a:shade val="50000"/>
              </a:schemeClr>
            </a:lnRef>
            <a:fillRef idx="1">
              <a:schemeClr val="accent1"/>
            </a:fillRef>
            <a:effectRef idx="0">
              <a:schemeClr val="accent1"/>
            </a:effectRef>
            <a:fontRef idx="minor">
              <a:schemeClr val="lt1"/>
            </a:fontRef>
          </p:style>
        </p:cxnSp>
        <p:cxnSp>
          <p:nvCxnSpPr>
            <p:cNvPr id="26" name="Straight Connector 25"/>
            <p:cNvCxnSpPr/>
            <p:nvPr/>
          </p:nvCxnSpPr>
          <p:spPr>
            <a:xfrm>
              <a:off x="10321771" y="4286055"/>
              <a:ext cx="1036940" cy="0"/>
            </a:xfrm>
            <a:prstGeom prst="lin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28" name="Straight Connector 27"/>
            <p:cNvCxnSpPr/>
            <p:nvPr/>
          </p:nvCxnSpPr>
          <p:spPr>
            <a:xfrm>
              <a:off x="8919839" y="5200445"/>
              <a:ext cx="939748" cy="0"/>
            </a:xfrm>
            <a:prstGeom prst="lin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31" name="Straight Connector 30"/>
            <p:cNvCxnSpPr/>
            <p:nvPr/>
          </p:nvCxnSpPr>
          <p:spPr>
            <a:xfrm>
              <a:off x="10214592" y="4918989"/>
              <a:ext cx="1436671" cy="0"/>
            </a:xfrm>
            <a:prstGeom prst="line">
              <a:avLst/>
            </a:prstGeom>
            <a:noFill/>
            <a:ln w="571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32" name="Straight Connector 31"/>
            <p:cNvCxnSpPr/>
            <p:nvPr/>
          </p:nvCxnSpPr>
          <p:spPr>
            <a:xfrm>
              <a:off x="10198056" y="5200445"/>
              <a:ext cx="787553" cy="0"/>
            </a:xfrm>
            <a:prstGeom prst="lin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33" name="Straight Connector 32"/>
            <p:cNvCxnSpPr/>
            <p:nvPr/>
          </p:nvCxnSpPr>
          <p:spPr>
            <a:xfrm>
              <a:off x="8763638" y="4468933"/>
              <a:ext cx="274317" cy="0"/>
            </a:xfrm>
            <a:prstGeom prst="lin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grpSp>
      <p:sp>
        <p:nvSpPr>
          <p:cNvPr id="6" name="Isosceles Triangle 5"/>
          <p:cNvSpPr/>
          <p:nvPr/>
        </p:nvSpPr>
        <p:spPr>
          <a:xfrm rot="5400000">
            <a:off x="3062012" y="3598780"/>
            <a:ext cx="871761" cy="315308"/>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Isosceles Triangle 33"/>
          <p:cNvSpPr/>
          <p:nvPr/>
        </p:nvSpPr>
        <p:spPr>
          <a:xfrm rot="3295826">
            <a:off x="7594059" y="2987220"/>
            <a:ext cx="871761" cy="315308"/>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Isosceles Triangle 34"/>
          <p:cNvSpPr/>
          <p:nvPr/>
        </p:nvSpPr>
        <p:spPr>
          <a:xfrm rot="8100000">
            <a:off x="7553844" y="4173322"/>
            <a:ext cx="871761" cy="315308"/>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7866556" y="5597416"/>
            <a:ext cx="4165468" cy="830997"/>
          </a:xfrm>
          <a:prstGeom prst="rect">
            <a:avLst/>
          </a:prstGeom>
        </p:spPr>
        <p:txBody>
          <a:bodyPr wrap="square">
            <a:spAutoFit/>
          </a:bodyPr>
          <a:lstStyle/>
          <a:p>
            <a:pPr algn="ctr"/>
            <a:r>
              <a:rPr lang="en-US" sz="2400" dirty="0" smtClean="0">
                <a:effectLst/>
              </a:rPr>
              <a:t>But typically wind up here</a:t>
            </a:r>
          </a:p>
          <a:p>
            <a:pPr algn="ctr"/>
            <a:r>
              <a:rPr lang="en-US" sz="2400" dirty="0" smtClean="0"/>
              <a:t>(1,000s of disorganized </a:t>
            </a:r>
            <a:r>
              <a:rPr lang="en-US" sz="2400" dirty="0" err="1" smtClean="0"/>
              <a:t>contigs</a:t>
            </a:r>
            <a:r>
              <a:rPr lang="en-US" sz="2400" dirty="0" smtClean="0"/>
              <a:t>)</a:t>
            </a:r>
            <a:endParaRPr lang="en-US" sz="2400" dirty="0">
              <a:effectLst/>
            </a:endParaRPr>
          </a:p>
        </p:txBody>
      </p:sp>
    </p:spTree>
    <p:extLst>
      <p:ext uri="{BB962C8B-B14F-4D97-AF65-F5344CB8AC3E}">
        <p14:creationId xmlns:p14="http://schemas.microsoft.com/office/powerpoint/2010/main" val="12621963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500"/>
                                        <p:tgtEl>
                                          <p:spTgt spid="29"/>
                                        </p:tgtEl>
                                      </p:cBhvr>
                                    </p:animEffect>
                                  </p:childTnLst>
                                </p:cTn>
                              </p:par>
                              <p:par>
                                <p:cTn id="19" presetID="10"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500"/>
                                        <p:tgtEl>
                                          <p:spTgt spid="3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fade">
                                      <p:cBhvr>
                                        <p:cTn id="29" dur="500"/>
                                        <p:tgtEl>
                                          <p:spTgt spid="3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fade">
                                      <p:cBhvr>
                                        <p:cTn id="43" dur="500"/>
                                        <p:tgtEl>
                                          <p:spTgt spid="35"/>
                                        </p:tgtEl>
                                      </p:cBhvr>
                                    </p:animEffect>
                                  </p:childTnLst>
                                </p:cTn>
                              </p:par>
                              <p:par>
                                <p:cTn id="44" presetID="10" presetClass="entr" presetSubtype="0" fill="hold" nodeType="with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fade">
                                      <p:cBhvr>
                                        <p:cTn id="46" dur="500"/>
                                        <p:tgtEl>
                                          <p:spTgt spid="3"/>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fade">
                                      <p:cBhvr>
                                        <p:cTn id="4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6" grpId="0" animBg="1"/>
      <p:bldP spid="25" grpId="0"/>
      <p:bldP spid="29" grpId="0"/>
      <p:bldP spid="30" grpId="0"/>
      <p:bldP spid="6" grpId="0" animBg="1"/>
      <p:bldP spid="34" grpId="0" animBg="1"/>
      <p:bldP spid="35" grpId="0" animBg="1"/>
      <p:bldP spid="3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Straight Connector 20"/>
          <p:cNvCxnSpPr/>
          <p:nvPr/>
        </p:nvCxnSpPr>
        <p:spPr>
          <a:xfrm>
            <a:off x="9852864" y="2476970"/>
            <a:ext cx="335014" cy="0"/>
          </a:xfrm>
          <a:prstGeom prst="line">
            <a:avLst/>
          </a:prstGeom>
          <a:noFill/>
          <a:ln w="57150"/>
        </p:spPr>
        <p:style>
          <a:lnRef idx="2">
            <a:schemeClr val="accent1">
              <a:shade val="50000"/>
            </a:schemeClr>
          </a:lnRef>
          <a:fillRef idx="1">
            <a:schemeClr val="accent1"/>
          </a:fillRef>
          <a:effectRef idx="0">
            <a:schemeClr val="accent1"/>
          </a:effectRef>
          <a:fontRef idx="minor">
            <a:schemeClr val="lt1"/>
          </a:fontRef>
        </p:style>
      </p:cxnSp>
      <p:cxnSp>
        <p:nvCxnSpPr>
          <p:cNvPr id="42" name="Straight Connector 41"/>
          <p:cNvCxnSpPr/>
          <p:nvPr/>
        </p:nvCxnSpPr>
        <p:spPr>
          <a:xfrm flipV="1">
            <a:off x="9044170" y="2476969"/>
            <a:ext cx="716326" cy="1"/>
          </a:xfrm>
          <a:prstGeom prst="line">
            <a:avLst/>
          </a:prstGeom>
          <a:noFill/>
          <a:ln w="57150"/>
        </p:spPr>
        <p:style>
          <a:lnRef idx="2">
            <a:schemeClr val="accent1">
              <a:shade val="50000"/>
            </a:schemeClr>
          </a:lnRef>
          <a:fillRef idx="1">
            <a:schemeClr val="accent1"/>
          </a:fillRef>
          <a:effectRef idx="0">
            <a:schemeClr val="accent1"/>
          </a:effectRef>
          <a:fontRef idx="minor">
            <a:schemeClr val="lt1"/>
          </a:fontRef>
        </p:style>
      </p:cxnSp>
      <p:sp>
        <p:nvSpPr>
          <p:cNvPr id="9" name="Flowchart: Process 8"/>
          <p:cNvSpPr/>
          <p:nvPr/>
        </p:nvSpPr>
        <p:spPr>
          <a:xfrm>
            <a:off x="9044170" y="2167371"/>
            <a:ext cx="716326" cy="230508"/>
          </a:xfrm>
          <a:prstGeom prst="flowChartProcess">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lowchart: Process 42"/>
          <p:cNvSpPr/>
          <p:nvPr/>
        </p:nvSpPr>
        <p:spPr>
          <a:xfrm>
            <a:off x="8348132" y="2201474"/>
            <a:ext cx="610403" cy="196406"/>
          </a:xfrm>
          <a:prstGeom prst="flowChartProcess">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lowchart: Process 43"/>
          <p:cNvSpPr/>
          <p:nvPr/>
        </p:nvSpPr>
        <p:spPr>
          <a:xfrm>
            <a:off x="9852864" y="2232839"/>
            <a:ext cx="335014" cy="165039"/>
          </a:xfrm>
          <a:prstGeom prst="flowChartProcess">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fontScale="90000"/>
          </a:bodyPr>
          <a:lstStyle/>
          <a:p>
            <a:r>
              <a:rPr lang="en-US" dirty="0" smtClean="0"/>
              <a:t>Binning </a:t>
            </a:r>
            <a:r>
              <a:rPr lang="en-US" dirty="0" err="1" smtClean="0"/>
              <a:t>contigs</a:t>
            </a:r>
            <a:r>
              <a:rPr lang="en-US" dirty="0" smtClean="0"/>
              <a:t> as candidate genomes</a:t>
            </a:r>
            <a:endParaRPr lang="en-US" dirty="0"/>
          </a:p>
        </p:txBody>
      </p:sp>
      <p:sp>
        <p:nvSpPr>
          <p:cNvPr id="4" name="Date Placeholder 3"/>
          <p:cNvSpPr>
            <a:spLocks noGrp="1"/>
          </p:cNvSpPr>
          <p:nvPr>
            <p:ph type="dt" sz="half" idx="10"/>
          </p:nvPr>
        </p:nvSpPr>
        <p:spPr/>
        <p:txBody>
          <a:bodyPr/>
          <a:lstStyle/>
          <a:p>
            <a:fld id="{149AB08A-B8FE-2744-A176-508EFC0AA4E9}" type="datetime1">
              <a:rPr lang="en-US" smtClean="0"/>
              <a:t>2/13/2019</a:t>
            </a:fld>
            <a:endParaRPr lang="en-US"/>
          </a:p>
        </p:txBody>
      </p:sp>
      <p:sp>
        <p:nvSpPr>
          <p:cNvPr id="5" name="Slide Number Placeholder 4"/>
          <p:cNvSpPr>
            <a:spLocks noGrp="1"/>
          </p:cNvSpPr>
          <p:nvPr>
            <p:ph type="sldNum" sz="quarter" idx="12"/>
          </p:nvPr>
        </p:nvSpPr>
        <p:spPr/>
        <p:txBody>
          <a:bodyPr/>
          <a:lstStyle/>
          <a:p>
            <a:fld id="{0CED1879-D594-7048-AD12-28363999EDA9}" type="slidenum">
              <a:rPr lang="en-US" smtClean="0"/>
              <a:t>39</a:t>
            </a:fld>
            <a:endParaRPr lang="en-US"/>
          </a:p>
        </p:txBody>
      </p:sp>
      <p:cxnSp>
        <p:nvCxnSpPr>
          <p:cNvPr id="19" name="Straight Connector 18"/>
          <p:cNvCxnSpPr/>
          <p:nvPr/>
        </p:nvCxnSpPr>
        <p:spPr>
          <a:xfrm>
            <a:off x="8563555" y="966681"/>
            <a:ext cx="1402696" cy="0"/>
          </a:xfrm>
          <a:prstGeom prst="lin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23" name="Straight Connector 22"/>
          <p:cNvCxnSpPr/>
          <p:nvPr/>
        </p:nvCxnSpPr>
        <p:spPr>
          <a:xfrm>
            <a:off x="8348132" y="2476971"/>
            <a:ext cx="607220" cy="0"/>
          </a:xfrm>
          <a:prstGeom prst="line">
            <a:avLst/>
          </a:prstGeom>
          <a:noFill/>
          <a:ln w="57150"/>
        </p:spPr>
        <p:style>
          <a:lnRef idx="2">
            <a:schemeClr val="accent1">
              <a:shade val="50000"/>
            </a:schemeClr>
          </a:lnRef>
          <a:fillRef idx="1">
            <a:schemeClr val="accent1"/>
          </a:fillRef>
          <a:effectRef idx="0">
            <a:schemeClr val="accent1"/>
          </a:effectRef>
          <a:fontRef idx="minor">
            <a:schemeClr val="lt1"/>
          </a:fontRef>
        </p:style>
      </p:cxnSp>
      <p:cxnSp>
        <p:nvCxnSpPr>
          <p:cNvPr id="26" name="Straight Connector 25"/>
          <p:cNvCxnSpPr/>
          <p:nvPr/>
        </p:nvCxnSpPr>
        <p:spPr>
          <a:xfrm>
            <a:off x="8746433" y="656987"/>
            <a:ext cx="1036940" cy="0"/>
          </a:xfrm>
          <a:prstGeom prst="lin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28" name="Straight Connector 27"/>
          <p:cNvCxnSpPr/>
          <p:nvPr/>
        </p:nvCxnSpPr>
        <p:spPr>
          <a:xfrm>
            <a:off x="8812802" y="1273678"/>
            <a:ext cx="939748" cy="0"/>
          </a:xfrm>
          <a:prstGeom prst="lin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cxnSp>
      <p:sp>
        <p:nvSpPr>
          <p:cNvPr id="36" name="Content Placeholder 2"/>
          <p:cNvSpPr>
            <a:spLocks noGrp="1"/>
          </p:cNvSpPr>
          <p:nvPr>
            <p:ph idx="1"/>
          </p:nvPr>
        </p:nvSpPr>
        <p:spPr>
          <a:xfrm>
            <a:off x="238539" y="1082040"/>
            <a:ext cx="7229046" cy="5406830"/>
          </a:xfrm>
        </p:spPr>
        <p:txBody>
          <a:bodyPr/>
          <a:lstStyle/>
          <a:p>
            <a:r>
              <a:rPr lang="en-US" dirty="0" smtClean="0"/>
              <a:t>Binning tries to groups </a:t>
            </a:r>
            <a:r>
              <a:rPr lang="en-US" dirty="0" err="1" smtClean="0"/>
              <a:t>contigs</a:t>
            </a:r>
            <a:r>
              <a:rPr lang="en-US" dirty="0" smtClean="0"/>
              <a:t> from the same source into candidate genomes</a:t>
            </a:r>
          </a:p>
          <a:p>
            <a:r>
              <a:rPr lang="en-US" i="1" u="sng" dirty="0" smtClean="0"/>
              <a:t>Supervised</a:t>
            </a:r>
            <a:r>
              <a:rPr lang="en-US" dirty="0" smtClean="0"/>
              <a:t> binning uses reference data</a:t>
            </a:r>
          </a:p>
          <a:p>
            <a:pPr lvl="1"/>
            <a:r>
              <a:rPr lang="en-US" dirty="0" smtClean="0"/>
              <a:t>Taxonomically place/bin </a:t>
            </a:r>
            <a:r>
              <a:rPr lang="en-US" dirty="0" err="1" smtClean="0"/>
              <a:t>contigs</a:t>
            </a:r>
            <a:r>
              <a:rPr lang="en-US" dirty="0" smtClean="0"/>
              <a:t> as we would reads</a:t>
            </a:r>
          </a:p>
          <a:p>
            <a:pPr lvl="1"/>
            <a:r>
              <a:rPr lang="en-US" dirty="0" smtClean="0"/>
              <a:t>Group </a:t>
            </a:r>
            <a:r>
              <a:rPr lang="en-US" dirty="0" err="1" smtClean="0"/>
              <a:t>contigs</a:t>
            </a:r>
            <a:r>
              <a:rPr lang="en-US" dirty="0" smtClean="0"/>
              <a:t> of the same taxonomy</a:t>
            </a:r>
          </a:p>
          <a:p>
            <a:r>
              <a:rPr lang="en-US" i="1" u="sng" dirty="0" err="1" smtClean="0"/>
              <a:t>Undersupervised</a:t>
            </a:r>
            <a:r>
              <a:rPr lang="en-US" dirty="0" smtClean="0"/>
              <a:t> binning groups on…</a:t>
            </a:r>
            <a:endParaRPr lang="en-US" i="1" u="sng" dirty="0" smtClean="0"/>
          </a:p>
          <a:p>
            <a:pPr lvl="1"/>
            <a:r>
              <a:rPr lang="en-US" dirty="0" smtClean="0"/>
              <a:t>Similar composition (GC content, codons)</a:t>
            </a:r>
          </a:p>
          <a:p>
            <a:pPr lvl="1"/>
            <a:r>
              <a:rPr lang="en-US" dirty="0" smtClean="0"/>
              <a:t>Similar within-sample coverage</a:t>
            </a:r>
          </a:p>
          <a:p>
            <a:pPr lvl="1"/>
            <a:r>
              <a:rPr lang="en-US" dirty="0" smtClean="0"/>
              <a:t>Cross-sample coverage co-variation</a:t>
            </a:r>
          </a:p>
          <a:p>
            <a:r>
              <a:rPr lang="en-US" dirty="0" smtClean="0"/>
              <a:t>Common binning tools combine approaches</a:t>
            </a:r>
          </a:p>
          <a:p>
            <a:pPr lvl="1"/>
            <a:r>
              <a:rPr lang="en-US" dirty="0" smtClean="0"/>
              <a:t>CONCOCT, </a:t>
            </a:r>
            <a:r>
              <a:rPr lang="en-US" dirty="0" err="1" smtClean="0"/>
              <a:t>GroopM</a:t>
            </a:r>
            <a:r>
              <a:rPr lang="en-US" dirty="0" smtClean="0"/>
              <a:t>, </a:t>
            </a:r>
            <a:r>
              <a:rPr lang="en-US" dirty="0" err="1" smtClean="0"/>
              <a:t>MetaBat</a:t>
            </a:r>
            <a:r>
              <a:rPr lang="en-US" dirty="0" smtClean="0"/>
              <a:t>(2)</a:t>
            </a:r>
          </a:p>
        </p:txBody>
      </p:sp>
      <p:sp>
        <p:nvSpPr>
          <p:cNvPr id="37" name="Oval 36"/>
          <p:cNvSpPr/>
          <p:nvPr/>
        </p:nvSpPr>
        <p:spPr>
          <a:xfrm>
            <a:off x="11095500" y="646645"/>
            <a:ext cx="640073" cy="640073"/>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ight Arrow 37"/>
          <p:cNvSpPr/>
          <p:nvPr/>
        </p:nvSpPr>
        <p:spPr>
          <a:xfrm rot="10800000">
            <a:off x="10460675" y="624580"/>
            <a:ext cx="390153" cy="684203"/>
          </a:xfrm>
          <a:prstGeom prs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8788772" y="349468"/>
            <a:ext cx="952261" cy="338554"/>
          </a:xfrm>
          <a:prstGeom prst="rect">
            <a:avLst/>
          </a:prstGeom>
          <a:noFill/>
        </p:spPr>
        <p:txBody>
          <a:bodyPr wrap="square" rtlCol="0">
            <a:spAutoFit/>
          </a:bodyPr>
          <a:lstStyle/>
          <a:p>
            <a:pPr algn="ctr"/>
            <a:r>
              <a:rPr lang="en-US" sz="1600" i="1" dirty="0" smtClean="0"/>
              <a:t>E. coli</a:t>
            </a:r>
            <a:endParaRPr lang="en-US" sz="1600" i="1" dirty="0"/>
          </a:p>
        </p:txBody>
      </p:sp>
      <p:sp>
        <p:nvSpPr>
          <p:cNvPr id="39" name="TextBox 38"/>
          <p:cNvSpPr txBox="1"/>
          <p:nvPr/>
        </p:nvSpPr>
        <p:spPr>
          <a:xfrm>
            <a:off x="8791801" y="658628"/>
            <a:ext cx="952261" cy="338554"/>
          </a:xfrm>
          <a:prstGeom prst="rect">
            <a:avLst/>
          </a:prstGeom>
          <a:noFill/>
        </p:spPr>
        <p:txBody>
          <a:bodyPr wrap="square" rtlCol="0">
            <a:spAutoFit/>
          </a:bodyPr>
          <a:lstStyle/>
          <a:p>
            <a:pPr algn="ctr"/>
            <a:r>
              <a:rPr lang="en-US" sz="1600" i="1" dirty="0" smtClean="0"/>
              <a:t>E. coli</a:t>
            </a:r>
            <a:endParaRPr lang="en-US" sz="1600" i="1" dirty="0"/>
          </a:p>
        </p:txBody>
      </p:sp>
      <p:sp>
        <p:nvSpPr>
          <p:cNvPr id="40" name="TextBox 39"/>
          <p:cNvSpPr txBox="1"/>
          <p:nvPr/>
        </p:nvSpPr>
        <p:spPr>
          <a:xfrm>
            <a:off x="8791801" y="960147"/>
            <a:ext cx="952261" cy="338554"/>
          </a:xfrm>
          <a:prstGeom prst="rect">
            <a:avLst/>
          </a:prstGeom>
          <a:noFill/>
        </p:spPr>
        <p:txBody>
          <a:bodyPr wrap="square" rtlCol="0">
            <a:spAutoFit/>
          </a:bodyPr>
          <a:lstStyle/>
          <a:p>
            <a:pPr algn="ctr"/>
            <a:r>
              <a:rPr lang="en-US" sz="1600" i="1" dirty="0" smtClean="0"/>
              <a:t>E. coli</a:t>
            </a:r>
            <a:endParaRPr lang="en-US" sz="1600" i="1" dirty="0"/>
          </a:p>
        </p:txBody>
      </p:sp>
      <p:sp>
        <p:nvSpPr>
          <p:cNvPr id="41" name="TextBox 40"/>
          <p:cNvSpPr txBox="1"/>
          <p:nvPr/>
        </p:nvSpPr>
        <p:spPr>
          <a:xfrm>
            <a:off x="10939406" y="228635"/>
            <a:ext cx="952261" cy="338554"/>
          </a:xfrm>
          <a:prstGeom prst="rect">
            <a:avLst/>
          </a:prstGeom>
          <a:noFill/>
        </p:spPr>
        <p:txBody>
          <a:bodyPr wrap="square" rtlCol="0">
            <a:spAutoFit/>
          </a:bodyPr>
          <a:lstStyle/>
          <a:p>
            <a:pPr algn="ctr"/>
            <a:r>
              <a:rPr lang="en-US" sz="1600" i="1" dirty="0" smtClean="0"/>
              <a:t>E. coli?</a:t>
            </a:r>
            <a:endParaRPr lang="en-US" sz="1600" i="1" dirty="0"/>
          </a:p>
        </p:txBody>
      </p:sp>
      <p:cxnSp>
        <p:nvCxnSpPr>
          <p:cNvPr id="45" name="Straight Connector 44"/>
          <p:cNvCxnSpPr/>
          <p:nvPr/>
        </p:nvCxnSpPr>
        <p:spPr>
          <a:xfrm flipH="1">
            <a:off x="8350650" y="3584675"/>
            <a:ext cx="335014" cy="0"/>
          </a:xfrm>
          <a:prstGeom prst="lin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46" name="Straight Connector 45"/>
          <p:cNvCxnSpPr/>
          <p:nvPr/>
        </p:nvCxnSpPr>
        <p:spPr>
          <a:xfrm flipH="1" flipV="1">
            <a:off x="8778032" y="3584674"/>
            <a:ext cx="716326" cy="1"/>
          </a:xfrm>
          <a:prstGeom prst="lin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47" name="Flowchart: Process 46"/>
          <p:cNvSpPr/>
          <p:nvPr/>
        </p:nvSpPr>
        <p:spPr>
          <a:xfrm flipH="1">
            <a:off x="8778032" y="2817881"/>
            <a:ext cx="716326" cy="687703"/>
          </a:xfrm>
          <a:prstGeom prst="flowChartProcess">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lowchart: Process 47"/>
          <p:cNvSpPr/>
          <p:nvPr/>
        </p:nvSpPr>
        <p:spPr>
          <a:xfrm flipH="1">
            <a:off x="9579991" y="2919624"/>
            <a:ext cx="610403" cy="585962"/>
          </a:xfrm>
          <a:prstGeom prst="flowChartProcess">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lowchart: Process 48"/>
          <p:cNvSpPr/>
          <p:nvPr/>
        </p:nvSpPr>
        <p:spPr>
          <a:xfrm flipH="1">
            <a:off x="8350650" y="2919624"/>
            <a:ext cx="335014" cy="585960"/>
          </a:xfrm>
          <a:prstGeom prst="flowChartProcess">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0" name="Straight Connector 49"/>
          <p:cNvCxnSpPr/>
          <p:nvPr/>
        </p:nvCxnSpPr>
        <p:spPr>
          <a:xfrm flipH="1">
            <a:off x="9583176" y="3584676"/>
            <a:ext cx="607220" cy="0"/>
          </a:xfrm>
          <a:prstGeom prst="lin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52" name="Right Arrow 51"/>
          <p:cNvSpPr/>
          <p:nvPr/>
        </p:nvSpPr>
        <p:spPr>
          <a:xfrm rot="10800000">
            <a:off x="10460675" y="1890737"/>
            <a:ext cx="390153" cy="684203"/>
          </a:xfrm>
          <a:prstGeom prs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ight Arrow 52"/>
          <p:cNvSpPr/>
          <p:nvPr/>
        </p:nvSpPr>
        <p:spPr>
          <a:xfrm rot="10800000">
            <a:off x="10460675" y="2875119"/>
            <a:ext cx="390153" cy="684203"/>
          </a:xfrm>
          <a:prstGeom prs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11095500" y="1886396"/>
            <a:ext cx="640073" cy="640073"/>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11095500" y="2865511"/>
            <a:ext cx="640073" cy="640073"/>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 name="Straight Connector 55"/>
          <p:cNvCxnSpPr/>
          <p:nvPr/>
        </p:nvCxnSpPr>
        <p:spPr>
          <a:xfrm>
            <a:off x="9852864" y="4956262"/>
            <a:ext cx="335014" cy="0"/>
          </a:xfrm>
          <a:prstGeom prst="line">
            <a:avLst/>
          </a:prstGeom>
          <a:no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57" name="Straight Connector 56"/>
          <p:cNvCxnSpPr/>
          <p:nvPr/>
        </p:nvCxnSpPr>
        <p:spPr>
          <a:xfrm flipV="1">
            <a:off x="9044170" y="4956261"/>
            <a:ext cx="716326" cy="1"/>
          </a:xfrm>
          <a:prstGeom prst="line">
            <a:avLst/>
          </a:prstGeom>
          <a:no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61" name="Straight Connector 60"/>
          <p:cNvCxnSpPr/>
          <p:nvPr/>
        </p:nvCxnSpPr>
        <p:spPr>
          <a:xfrm>
            <a:off x="8348132" y="4956263"/>
            <a:ext cx="607220" cy="0"/>
          </a:xfrm>
          <a:prstGeom prst="line">
            <a:avLst/>
          </a:prstGeom>
          <a:no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80" name="Right Arrow 79"/>
          <p:cNvSpPr/>
          <p:nvPr/>
        </p:nvSpPr>
        <p:spPr>
          <a:xfrm rot="10800000">
            <a:off x="10460675" y="4956261"/>
            <a:ext cx="390153" cy="684203"/>
          </a:xfrm>
          <a:prstGeom prs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p:cNvSpPr/>
          <p:nvPr/>
        </p:nvSpPr>
        <p:spPr>
          <a:xfrm>
            <a:off x="11125145" y="4956261"/>
            <a:ext cx="640073" cy="640073"/>
          </a:xfrm>
          <a:prstGeom prst="ellipse">
            <a:avLst/>
          </a:prstGeom>
          <a:no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3" name="Straight Arrow Connector 82"/>
          <p:cNvCxnSpPr/>
          <p:nvPr/>
        </p:nvCxnSpPr>
        <p:spPr>
          <a:xfrm flipV="1">
            <a:off x="8151728" y="2030213"/>
            <a:ext cx="0" cy="1554463"/>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4" name="TextBox 83"/>
          <p:cNvSpPr txBox="1"/>
          <p:nvPr/>
        </p:nvSpPr>
        <p:spPr>
          <a:xfrm>
            <a:off x="7164834" y="2599780"/>
            <a:ext cx="952261" cy="584775"/>
          </a:xfrm>
          <a:prstGeom prst="rect">
            <a:avLst/>
          </a:prstGeom>
          <a:noFill/>
        </p:spPr>
        <p:txBody>
          <a:bodyPr wrap="square" rtlCol="0">
            <a:spAutoFit/>
          </a:bodyPr>
          <a:lstStyle/>
          <a:p>
            <a:pPr algn="r"/>
            <a:r>
              <a:rPr lang="en-US" sz="1600" dirty="0" smtClean="0"/>
              <a:t>GC content</a:t>
            </a:r>
            <a:endParaRPr lang="en-US" sz="1600" dirty="0"/>
          </a:p>
        </p:txBody>
      </p:sp>
      <p:grpSp>
        <p:nvGrpSpPr>
          <p:cNvPr id="6" name="Group 5"/>
          <p:cNvGrpSpPr/>
          <p:nvPr/>
        </p:nvGrpSpPr>
        <p:grpSpPr>
          <a:xfrm>
            <a:off x="7158979" y="4224749"/>
            <a:ext cx="3051776" cy="2285975"/>
            <a:chOff x="7158979" y="4224749"/>
            <a:chExt cx="3051776" cy="2285975"/>
          </a:xfrm>
        </p:grpSpPr>
        <p:sp>
          <p:nvSpPr>
            <p:cNvPr id="58" name="Flowchart: Process 57"/>
            <p:cNvSpPr/>
            <p:nvPr/>
          </p:nvSpPr>
          <p:spPr>
            <a:xfrm>
              <a:off x="9044170" y="4224749"/>
              <a:ext cx="716326" cy="652422"/>
            </a:xfrm>
            <a:prstGeom prst="flowChartProcess">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lowchart: Process 58"/>
            <p:cNvSpPr/>
            <p:nvPr/>
          </p:nvSpPr>
          <p:spPr>
            <a:xfrm>
              <a:off x="8348132" y="4321271"/>
              <a:ext cx="610403" cy="555901"/>
            </a:xfrm>
            <a:prstGeom prst="flowChartProcess">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lowchart: Process 59"/>
            <p:cNvSpPr/>
            <p:nvPr/>
          </p:nvSpPr>
          <p:spPr>
            <a:xfrm>
              <a:off x="9852864" y="4410049"/>
              <a:ext cx="335014" cy="467121"/>
            </a:xfrm>
            <a:prstGeom prst="flowChartProcess">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2" name="Straight Connector 61"/>
            <p:cNvCxnSpPr/>
            <p:nvPr/>
          </p:nvCxnSpPr>
          <p:spPr>
            <a:xfrm>
              <a:off x="9875741" y="5715795"/>
              <a:ext cx="335014" cy="0"/>
            </a:xfrm>
            <a:prstGeom prst="line">
              <a:avLst/>
            </a:prstGeom>
            <a:no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63" name="Straight Connector 62"/>
            <p:cNvCxnSpPr/>
            <p:nvPr/>
          </p:nvCxnSpPr>
          <p:spPr>
            <a:xfrm flipV="1">
              <a:off x="9067047" y="5715795"/>
              <a:ext cx="716326" cy="1"/>
            </a:xfrm>
            <a:prstGeom prst="line">
              <a:avLst/>
            </a:prstGeom>
            <a:no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64" name="Flowchart: Process 63"/>
            <p:cNvSpPr/>
            <p:nvPr/>
          </p:nvSpPr>
          <p:spPr>
            <a:xfrm>
              <a:off x="9067047" y="5310492"/>
              <a:ext cx="716326" cy="326211"/>
            </a:xfrm>
            <a:prstGeom prst="flowChartProcess">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lowchart: Process 64"/>
            <p:cNvSpPr/>
            <p:nvPr/>
          </p:nvSpPr>
          <p:spPr>
            <a:xfrm>
              <a:off x="8371009" y="5358754"/>
              <a:ext cx="610403" cy="277951"/>
            </a:xfrm>
            <a:prstGeom prst="flowChartProcess">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lowchart: Process 65"/>
            <p:cNvSpPr/>
            <p:nvPr/>
          </p:nvSpPr>
          <p:spPr>
            <a:xfrm>
              <a:off x="9875741" y="5403142"/>
              <a:ext cx="335014" cy="233561"/>
            </a:xfrm>
            <a:prstGeom prst="flowChartProcess">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7" name="Straight Connector 66"/>
            <p:cNvCxnSpPr/>
            <p:nvPr/>
          </p:nvCxnSpPr>
          <p:spPr>
            <a:xfrm>
              <a:off x="8371009" y="5715796"/>
              <a:ext cx="607220" cy="0"/>
            </a:xfrm>
            <a:prstGeom prst="line">
              <a:avLst/>
            </a:prstGeom>
            <a:no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71" name="Straight Connector 70"/>
            <p:cNvCxnSpPr/>
            <p:nvPr/>
          </p:nvCxnSpPr>
          <p:spPr>
            <a:xfrm>
              <a:off x="9875741" y="6419283"/>
              <a:ext cx="335014" cy="0"/>
            </a:xfrm>
            <a:prstGeom prst="line">
              <a:avLst/>
            </a:prstGeom>
            <a:no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72" name="Straight Connector 71"/>
            <p:cNvCxnSpPr/>
            <p:nvPr/>
          </p:nvCxnSpPr>
          <p:spPr>
            <a:xfrm flipV="1">
              <a:off x="9067047" y="6419284"/>
              <a:ext cx="716326" cy="1"/>
            </a:xfrm>
            <a:prstGeom prst="line">
              <a:avLst/>
            </a:prstGeom>
            <a:no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73" name="Flowchart: Process 72"/>
            <p:cNvSpPr/>
            <p:nvPr/>
          </p:nvSpPr>
          <p:spPr>
            <a:xfrm>
              <a:off x="9067047" y="6201217"/>
              <a:ext cx="716326" cy="138974"/>
            </a:xfrm>
            <a:prstGeom prst="flowChartProcess">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lowchart: Process 73"/>
            <p:cNvSpPr/>
            <p:nvPr/>
          </p:nvSpPr>
          <p:spPr>
            <a:xfrm>
              <a:off x="8371009" y="6221779"/>
              <a:ext cx="610403" cy="118414"/>
            </a:xfrm>
            <a:prstGeom prst="flowChartProcess">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lowchart: Process 74"/>
            <p:cNvSpPr/>
            <p:nvPr/>
          </p:nvSpPr>
          <p:spPr>
            <a:xfrm>
              <a:off x="9875741" y="6240688"/>
              <a:ext cx="335014" cy="99503"/>
            </a:xfrm>
            <a:prstGeom prst="flowChartProcess">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Connector 75"/>
            <p:cNvCxnSpPr/>
            <p:nvPr/>
          </p:nvCxnSpPr>
          <p:spPr>
            <a:xfrm>
              <a:off x="8371009" y="6419284"/>
              <a:ext cx="607220" cy="0"/>
            </a:xfrm>
            <a:prstGeom prst="line">
              <a:avLst/>
            </a:prstGeom>
            <a:no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85" name="Straight Arrow Connector 84"/>
            <p:cNvCxnSpPr/>
            <p:nvPr/>
          </p:nvCxnSpPr>
          <p:spPr>
            <a:xfrm flipV="1">
              <a:off x="8165945" y="4426908"/>
              <a:ext cx="0" cy="546213"/>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6" name="TextBox 85"/>
            <p:cNvSpPr txBox="1"/>
            <p:nvPr/>
          </p:nvSpPr>
          <p:spPr>
            <a:xfrm>
              <a:off x="7164834" y="4407627"/>
              <a:ext cx="952261" cy="584775"/>
            </a:xfrm>
            <a:prstGeom prst="rect">
              <a:avLst/>
            </a:prstGeom>
            <a:noFill/>
          </p:spPr>
          <p:txBody>
            <a:bodyPr wrap="square" rtlCol="0">
              <a:spAutoFit/>
            </a:bodyPr>
            <a:lstStyle/>
            <a:p>
              <a:pPr algn="r"/>
              <a:r>
                <a:rPr lang="en-US" sz="1600" dirty="0" smtClean="0"/>
                <a:t>Sample 1 coverage</a:t>
              </a:r>
              <a:endParaRPr lang="en-US" sz="1600" dirty="0"/>
            </a:p>
          </p:txBody>
        </p:sp>
        <p:cxnSp>
          <p:nvCxnSpPr>
            <p:cNvPr id="99" name="Straight Arrow Connector 98"/>
            <p:cNvCxnSpPr/>
            <p:nvPr/>
          </p:nvCxnSpPr>
          <p:spPr>
            <a:xfrm flipV="1">
              <a:off x="8160997" y="5213718"/>
              <a:ext cx="0" cy="546213"/>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0" name="TextBox 99"/>
            <p:cNvSpPr txBox="1"/>
            <p:nvPr/>
          </p:nvSpPr>
          <p:spPr>
            <a:xfrm>
              <a:off x="7159886" y="5194437"/>
              <a:ext cx="952261" cy="584775"/>
            </a:xfrm>
            <a:prstGeom prst="rect">
              <a:avLst/>
            </a:prstGeom>
            <a:noFill/>
          </p:spPr>
          <p:txBody>
            <a:bodyPr wrap="square" rtlCol="0">
              <a:spAutoFit/>
            </a:bodyPr>
            <a:lstStyle/>
            <a:p>
              <a:pPr algn="r"/>
              <a:r>
                <a:rPr lang="en-US" sz="1600" dirty="0" smtClean="0"/>
                <a:t>Sample 2 coverage</a:t>
              </a:r>
              <a:endParaRPr lang="en-US" sz="1600" dirty="0"/>
            </a:p>
          </p:txBody>
        </p:sp>
        <p:cxnSp>
          <p:nvCxnSpPr>
            <p:cNvPr id="101" name="Straight Arrow Connector 100"/>
            <p:cNvCxnSpPr/>
            <p:nvPr/>
          </p:nvCxnSpPr>
          <p:spPr>
            <a:xfrm flipV="1">
              <a:off x="8160090" y="5945230"/>
              <a:ext cx="0" cy="546213"/>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2" name="TextBox 101"/>
            <p:cNvSpPr txBox="1"/>
            <p:nvPr/>
          </p:nvSpPr>
          <p:spPr>
            <a:xfrm>
              <a:off x="7158979" y="5925949"/>
              <a:ext cx="952261" cy="584775"/>
            </a:xfrm>
            <a:prstGeom prst="rect">
              <a:avLst/>
            </a:prstGeom>
            <a:noFill/>
          </p:spPr>
          <p:txBody>
            <a:bodyPr wrap="square" rtlCol="0">
              <a:spAutoFit/>
            </a:bodyPr>
            <a:lstStyle/>
            <a:p>
              <a:pPr algn="r"/>
              <a:r>
                <a:rPr lang="en-US" sz="1600" dirty="0" smtClean="0"/>
                <a:t>Sample 3 coverage</a:t>
              </a:r>
              <a:endParaRPr lang="en-US" sz="1600" dirty="0"/>
            </a:p>
          </p:txBody>
        </p:sp>
      </p:grpSp>
    </p:spTree>
    <p:extLst>
      <p:ext uri="{BB962C8B-B14F-4D97-AF65-F5344CB8AC3E}">
        <p14:creationId xmlns:p14="http://schemas.microsoft.com/office/powerpoint/2010/main" val="8295536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xEl>
                                              <p:pRg st="0" end="0"/>
                                            </p:txEl>
                                          </p:spTgt>
                                        </p:tgtEl>
                                        <p:attrNameLst>
                                          <p:attrName>style.visibility</p:attrName>
                                        </p:attrNameLst>
                                      </p:cBhvr>
                                      <p:to>
                                        <p:strVal val="visible"/>
                                      </p:to>
                                    </p:set>
                                    <p:animEffect transition="in" filter="fade">
                                      <p:cBhvr>
                                        <p:cTn id="7" dur="500"/>
                                        <p:tgtEl>
                                          <p:spTgt spid="3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
                                            <p:txEl>
                                              <p:pRg st="1" end="1"/>
                                            </p:txEl>
                                          </p:spTgt>
                                        </p:tgtEl>
                                        <p:attrNameLst>
                                          <p:attrName>style.visibility</p:attrName>
                                        </p:attrNameLst>
                                      </p:cBhvr>
                                      <p:to>
                                        <p:strVal val="visible"/>
                                      </p:to>
                                    </p:set>
                                    <p:animEffect transition="in" filter="fade">
                                      <p:cBhvr>
                                        <p:cTn id="12" dur="500"/>
                                        <p:tgtEl>
                                          <p:spTgt spid="36">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6">
                                            <p:txEl>
                                              <p:pRg st="2" end="2"/>
                                            </p:txEl>
                                          </p:spTgt>
                                        </p:tgtEl>
                                        <p:attrNameLst>
                                          <p:attrName>style.visibility</p:attrName>
                                        </p:attrNameLst>
                                      </p:cBhvr>
                                      <p:to>
                                        <p:strVal val="visible"/>
                                      </p:to>
                                    </p:set>
                                    <p:animEffect transition="in" filter="fade">
                                      <p:cBhvr>
                                        <p:cTn id="15" dur="500"/>
                                        <p:tgtEl>
                                          <p:spTgt spid="36">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6">
                                            <p:txEl>
                                              <p:pRg st="3" end="3"/>
                                            </p:txEl>
                                          </p:spTgt>
                                        </p:tgtEl>
                                        <p:attrNameLst>
                                          <p:attrName>style.visibility</p:attrName>
                                        </p:attrNameLst>
                                      </p:cBhvr>
                                      <p:to>
                                        <p:strVal val="visible"/>
                                      </p:to>
                                    </p:set>
                                    <p:animEffect transition="in" filter="fade">
                                      <p:cBhvr>
                                        <p:cTn id="18" dur="500"/>
                                        <p:tgtEl>
                                          <p:spTgt spid="36">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fade">
                                      <p:cBhvr>
                                        <p:cTn id="26" dur="500"/>
                                        <p:tgtEl>
                                          <p:spTgt spid="3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fade">
                                      <p:cBhvr>
                                        <p:cTn id="29" dur="500"/>
                                        <p:tgtEl>
                                          <p:spTgt spid="4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fade">
                                      <p:cBhvr>
                                        <p:cTn id="32" dur="500"/>
                                        <p:tgtEl>
                                          <p:spTgt spid="3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fade">
                                      <p:cBhvr>
                                        <p:cTn id="35" dur="500"/>
                                        <p:tgtEl>
                                          <p:spTgt spid="3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fade">
                                      <p:cBhvr>
                                        <p:cTn id="38" dur="500"/>
                                        <p:tgtEl>
                                          <p:spTgt spid="41"/>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6">
                                            <p:txEl>
                                              <p:pRg st="4" end="4"/>
                                            </p:txEl>
                                          </p:spTgt>
                                        </p:tgtEl>
                                        <p:attrNameLst>
                                          <p:attrName>style.visibility</p:attrName>
                                        </p:attrNameLst>
                                      </p:cBhvr>
                                      <p:to>
                                        <p:strVal val="visible"/>
                                      </p:to>
                                    </p:set>
                                    <p:animEffect transition="in" filter="fade">
                                      <p:cBhvr>
                                        <p:cTn id="43" dur="500"/>
                                        <p:tgtEl>
                                          <p:spTgt spid="36">
                                            <p:txEl>
                                              <p:pRg st="4" end="4"/>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36">
                                            <p:txEl>
                                              <p:pRg st="5" end="5"/>
                                            </p:txEl>
                                          </p:spTgt>
                                        </p:tgtEl>
                                        <p:attrNameLst>
                                          <p:attrName>style.visibility</p:attrName>
                                        </p:attrNameLst>
                                      </p:cBhvr>
                                      <p:to>
                                        <p:strVal val="visible"/>
                                      </p:to>
                                    </p:set>
                                    <p:animEffect transition="in" filter="fade">
                                      <p:cBhvr>
                                        <p:cTn id="48" dur="500"/>
                                        <p:tgtEl>
                                          <p:spTgt spid="36">
                                            <p:txEl>
                                              <p:pRg st="5" end="5"/>
                                            </p:txEl>
                                          </p:spTgt>
                                        </p:tgtEl>
                                      </p:cBhvr>
                                    </p:animEffect>
                                  </p:childTnLst>
                                </p:cTn>
                              </p:par>
                              <p:par>
                                <p:cTn id="49" presetID="10" presetClass="entr" presetSubtype="0" fill="hold" nodeType="withEffect">
                                  <p:stCondLst>
                                    <p:cond delay="0"/>
                                  </p:stCondLst>
                                  <p:childTnLst>
                                    <p:set>
                                      <p:cBhvr>
                                        <p:cTn id="50" dur="1" fill="hold">
                                          <p:stCondLst>
                                            <p:cond delay="0"/>
                                          </p:stCondLst>
                                        </p:cTn>
                                        <p:tgtEl>
                                          <p:spTgt spid="36">
                                            <p:txEl>
                                              <p:pRg st="6" end="6"/>
                                            </p:txEl>
                                          </p:spTgt>
                                        </p:tgtEl>
                                        <p:attrNameLst>
                                          <p:attrName>style.visibility</p:attrName>
                                        </p:attrNameLst>
                                      </p:cBhvr>
                                      <p:to>
                                        <p:strVal val="visible"/>
                                      </p:to>
                                    </p:set>
                                    <p:animEffect transition="in" filter="fade">
                                      <p:cBhvr>
                                        <p:cTn id="51" dur="500"/>
                                        <p:tgtEl>
                                          <p:spTgt spid="36">
                                            <p:txEl>
                                              <p:pRg st="6" end="6"/>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84"/>
                                        </p:tgtEl>
                                        <p:attrNameLst>
                                          <p:attrName>style.visibility</p:attrName>
                                        </p:attrNameLst>
                                      </p:cBhvr>
                                      <p:to>
                                        <p:strVal val="visible"/>
                                      </p:to>
                                    </p:set>
                                    <p:animEffect transition="in" filter="fade">
                                      <p:cBhvr>
                                        <p:cTn id="56" dur="500"/>
                                        <p:tgtEl>
                                          <p:spTgt spid="84"/>
                                        </p:tgtEl>
                                      </p:cBhvr>
                                    </p:animEffect>
                                  </p:childTnLst>
                                </p:cTn>
                              </p:par>
                              <p:par>
                                <p:cTn id="57" presetID="10" presetClass="entr" presetSubtype="0" fill="hold" nodeType="withEffect">
                                  <p:stCondLst>
                                    <p:cond delay="0"/>
                                  </p:stCondLst>
                                  <p:childTnLst>
                                    <p:set>
                                      <p:cBhvr>
                                        <p:cTn id="58" dur="1" fill="hold">
                                          <p:stCondLst>
                                            <p:cond delay="0"/>
                                          </p:stCondLst>
                                        </p:cTn>
                                        <p:tgtEl>
                                          <p:spTgt spid="83"/>
                                        </p:tgtEl>
                                        <p:attrNameLst>
                                          <p:attrName>style.visibility</p:attrName>
                                        </p:attrNameLst>
                                      </p:cBhvr>
                                      <p:to>
                                        <p:strVal val="visible"/>
                                      </p:to>
                                    </p:set>
                                    <p:animEffect transition="in" filter="fade">
                                      <p:cBhvr>
                                        <p:cTn id="59" dur="500"/>
                                        <p:tgtEl>
                                          <p:spTgt spid="83"/>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43"/>
                                        </p:tgtEl>
                                        <p:attrNameLst>
                                          <p:attrName>style.visibility</p:attrName>
                                        </p:attrNameLst>
                                      </p:cBhvr>
                                      <p:to>
                                        <p:strVal val="visible"/>
                                      </p:to>
                                    </p:set>
                                    <p:animEffect transition="in" filter="fade">
                                      <p:cBhvr>
                                        <p:cTn id="62" dur="500"/>
                                        <p:tgtEl>
                                          <p:spTgt spid="43"/>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9"/>
                                        </p:tgtEl>
                                        <p:attrNameLst>
                                          <p:attrName>style.visibility</p:attrName>
                                        </p:attrNameLst>
                                      </p:cBhvr>
                                      <p:to>
                                        <p:strVal val="visible"/>
                                      </p:to>
                                    </p:set>
                                    <p:animEffect transition="in" filter="fade">
                                      <p:cBhvr>
                                        <p:cTn id="65" dur="500"/>
                                        <p:tgtEl>
                                          <p:spTgt spid="9"/>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44"/>
                                        </p:tgtEl>
                                        <p:attrNameLst>
                                          <p:attrName>style.visibility</p:attrName>
                                        </p:attrNameLst>
                                      </p:cBhvr>
                                      <p:to>
                                        <p:strVal val="visible"/>
                                      </p:to>
                                    </p:set>
                                    <p:animEffect transition="in" filter="fade">
                                      <p:cBhvr>
                                        <p:cTn id="68" dur="500"/>
                                        <p:tgtEl>
                                          <p:spTgt spid="44"/>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49"/>
                                        </p:tgtEl>
                                        <p:attrNameLst>
                                          <p:attrName>style.visibility</p:attrName>
                                        </p:attrNameLst>
                                      </p:cBhvr>
                                      <p:to>
                                        <p:strVal val="visible"/>
                                      </p:to>
                                    </p:set>
                                    <p:animEffect transition="in" filter="fade">
                                      <p:cBhvr>
                                        <p:cTn id="71" dur="500"/>
                                        <p:tgtEl>
                                          <p:spTgt spid="49"/>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47"/>
                                        </p:tgtEl>
                                        <p:attrNameLst>
                                          <p:attrName>style.visibility</p:attrName>
                                        </p:attrNameLst>
                                      </p:cBhvr>
                                      <p:to>
                                        <p:strVal val="visible"/>
                                      </p:to>
                                    </p:set>
                                    <p:animEffect transition="in" filter="fade">
                                      <p:cBhvr>
                                        <p:cTn id="74" dur="500"/>
                                        <p:tgtEl>
                                          <p:spTgt spid="47"/>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48"/>
                                        </p:tgtEl>
                                        <p:attrNameLst>
                                          <p:attrName>style.visibility</p:attrName>
                                        </p:attrNameLst>
                                      </p:cBhvr>
                                      <p:to>
                                        <p:strVal val="visible"/>
                                      </p:to>
                                    </p:set>
                                    <p:animEffect transition="in" filter="fade">
                                      <p:cBhvr>
                                        <p:cTn id="77" dur="500"/>
                                        <p:tgtEl>
                                          <p:spTgt spid="48"/>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52"/>
                                        </p:tgtEl>
                                        <p:attrNameLst>
                                          <p:attrName>style.visibility</p:attrName>
                                        </p:attrNameLst>
                                      </p:cBhvr>
                                      <p:to>
                                        <p:strVal val="visible"/>
                                      </p:to>
                                    </p:set>
                                    <p:animEffect transition="in" filter="fade">
                                      <p:cBhvr>
                                        <p:cTn id="82" dur="500"/>
                                        <p:tgtEl>
                                          <p:spTgt spid="52"/>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54"/>
                                        </p:tgtEl>
                                        <p:attrNameLst>
                                          <p:attrName>style.visibility</p:attrName>
                                        </p:attrNameLst>
                                      </p:cBhvr>
                                      <p:to>
                                        <p:strVal val="visible"/>
                                      </p:to>
                                    </p:set>
                                    <p:animEffect transition="in" filter="fade">
                                      <p:cBhvr>
                                        <p:cTn id="85" dur="500"/>
                                        <p:tgtEl>
                                          <p:spTgt spid="54"/>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53"/>
                                        </p:tgtEl>
                                        <p:attrNameLst>
                                          <p:attrName>style.visibility</p:attrName>
                                        </p:attrNameLst>
                                      </p:cBhvr>
                                      <p:to>
                                        <p:strVal val="visible"/>
                                      </p:to>
                                    </p:set>
                                    <p:animEffect transition="in" filter="fade">
                                      <p:cBhvr>
                                        <p:cTn id="90" dur="500"/>
                                        <p:tgtEl>
                                          <p:spTgt spid="53"/>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55"/>
                                        </p:tgtEl>
                                        <p:attrNameLst>
                                          <p:attrName>style.visibility</p:attrName>
                                        </p:attrNameLst>
                                      </p:cBhvr>
                                      <p:to>
                                        <p:strVal val="visible"/>
                                      </p:to>
                                    </p:set>
                                    <p:animEffect transition="in" filter="fade">
                                      <p:cBhvr>
                                        <p:cTn id="93" dur="500"/>
                                        <p:tgtEl>
                                          <p:spTgt spid="55"/>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nodeType="clickEffect">
                                  <p:stCondLst>
                                    <p:cond delay="0"/>
                                  </p:stCondLst>
                                  <p:childTnLst>
                                    <p:set>
                                      <p:cBhvr>
                                        <p:cTn id="97" dur="1" fill="hold">
                                          <p:stCondLst>
                                            <p:cond delay="0"/>
                                          </p:stCondLst>
                                        </p:cTn>
                                        <p:tgtEl>
                                          <p:spTgt spid="36">
                                            <p:txEl>
                                              <p:pRg st="7" end="7"/>
                                            </p:txEl>
                                          </p:spTgt>
                                        </p:tgtEl>
                                        <p:attrNameLst>
                                          <p:attrName>style.visibility</p:attrName>
                                        </p:attrNameLst>
                                      </p:cBhvr>
                                      <p:to>
                                        <p:strVal val="visible"/>
                                      </p:to>
                                    </p:set>
                                    <p:animEffect transition="in" filter="fade">
                                      <p:cBhvr>
                                        <p:cTn id="98" dur="500"/>
                                        <p:tgtEl>
                                          <p:spTgt spid="36">
                                            <p:txEl>
                                              <p:pRg st="7" end="7"/>
                                            </p:txEl>
                                          </p:spTgt>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nodeType="clickEffect">
                                  <p:stCondLst>
                                    <p:cond delay="0"/>
                                  </p:stCondLst>
                                  <p:childTnLst>
                                    <p:set>
                                      <p:cBhvr>
                                        <p:cTn id="102" dur="1" fill="hold">
                                          <p:stCondLst>
                                            <p:cond delay="0"/>
                                          </p:stCondLst>
                                        </p:cTn>
                                        <p:tgtEl>
                                          <p:spTgt spid="6"/>
                                        </p:tgtEl>
                                        <p:attrNameLst>
                                          <p:attrName>style.visibility</p:attrName>
                                        </p:attrNameLst>
                                      </p:cBhvr>
                                      <p:to>
                                        <p:strVal val="visible"/>
                                      </p:to>
                                    </p:set>
                                    <p:animEffect transition="in" filter="fade">
                                      <p:cBhvr>
                                        <p:cTn id="103" dur="500"/>
                                        <p:tgtEl>
                                          <p:spTgt spid="6"/>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grpId="0" nodeType="clickEffect">
                                  <p:stCondLst>
                                    <p:cond delay="0"/>
                                  </p:stCondLst>
                                  <p:childTnLst>
                                    <p:set>
                                      <p:cBhvr>
                                        <p:cTn id="107" dur="1" fill="hold">
                                          <p:stCondLst>
                                            <p:cond delay="0"/>
                                          </p:stCondLst>
                                        </p:cTn>
                                        <p:tgtEl>
                                          <p:spTgt spid="80"/>
                                        </p:tgtEl>
                                        <p:attrNameLst>
                                          <p:attrName>style.visibility</p:attrName>
                                        </p:attrNameLst>
                                      </p:cBhvr>
                                      <p:to>
                                        <p:strVal val="visible"/>
                                      </p:to>
                                    </p:set>
                                    <p:animEffect transition="in" filter="fade">
                                      <p:cBhvr>
                                        <p:cTn id="108" dur="500"/>
                                        <p:tgtEl>
                                          <p:spTgt spid="80"/>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81"/>
                                        </p:tgtEl>
                                        <p:attrNameLst>
                                          <p:attrName>style.visibility</p:attrName>
                                        </p:attrNameLst>
                                      </p:cBhvr>
                                      <p:to>
                                        <p:strVal val="visible"/>
                                      </p:to>
                                    </p:set>
                                    <p:animEffect transition="in" filter="fade">
                                      <p:cBhvr>
                                        <p:cTn id="111" dur="500"/>
                                        <p:tgtEl>
                                          <p:spTgt spid="81"/>
                                        </p:tgtEl>
                                      </p:cBhvr>
                                    </p:animEffect>
                                  </p:childTnLst>
                                </p:cTn>
                              </p:par>
                            </p:childTnLst>
                          </p:cTn>
                        </p:par>
                      </p:childTnLst>
                    </p:cTn>
                  </p:par>
                  <p:par>
                    <p:cTn id="112" fill="hold">
                      <p:stCondLst>
                        <p:cond delay="indefinite"/>
                      </p:stCondLst>
                      <p:childTnLst>
                        <p:par>
                          <p:cTn id="113" fill="hold">
                            <p:stCondLst>
                              <p:cond delay="0"/>
                            </p:stCondLst>
                            <p:childTnLst>
                              <p:par>
                                <p:cTn id="114" presetID="10" presetClass="entr" presetSubtype="0" fill="hold" nodeType="clickEffect">
                                  <p:stCondLst>
                                    <p:cond delay="0"/>
                                  </p:stCondLst>
                                  <p:childTnLst>
                                    <p:set>
                                      <p:cBhvr>
                                        <p:cTn id="115" dur="1" fill="hold">
                                          <p:stCondLst>
                                            <p:cond delay="0"/>
                                          </p:stCondLst>
                                        </p:cTn>
                                        <p:tgtEl>
                                          <p:spTgt spid="36">
                                            <p:txEl>
                                              <p:pRg st="8" end="8"/>
                                            </p:txEl>
                                          </p:spTgt>
                                        </p:tgtEl>
                                        <p:attrNameLst>
                                          <p:attrName>style.visibility</p:attrName>
                                        </p:attrNameLst>
                                      </p:cBhvr>
                                      <p:to>
                                        <p:strVal val="visible"/>
                                      </p:to>
                                    </p:set>
                                    <p:animEffect transition="in" filter="fade">
                                      <p:cBhvr>
                                        <p:cTn id="116" dur="500"/>
                                        <p:tgtEl>
                                          <p:spTgt spid="36">
                                            <p:txEl>
                                              <p:pRg st="8" end="8"/>
                                            </p:txEl>
                                          </p:spTgt>
                                        </p:tgtEl>
                                      </p:cBhvr>
                                    </p:animEffect>
                                  </p:childTnLst>
                                </p:cTn>
                              </p:par>
                              <p:par>
                                <p:cTn id="117" presetID="10" presetClass="entr" presetSubtype="0" fill="hold" nodeType="withEffect">
                                  <p:stCondLst>
                                    <p:cond delay="0"/>
                                  </p:stCondLst>
                                  <p:childTnLst>
                                    <p:set>
                                      <p:cBhvr>
                                        <p:cTn id="118" dur="1" fill="hold">
                                          <p:stCondLst>
                                            <p:cond delay="0"/>
                                          </p:stCondLst>
                                        </p:cTn>
                                        <p:tgtEl>
                                          <p:spTgt spid="36">
                                            <p:txEl>
                                              <p:pRg st="9" end="9"/>
                                            </p:txEl>
                                          </p:spTgt>
                                        </p:tgtEl>
                                        <p:attrNameLst>
                                          <p:attrName>style.visibility</p:attrName>
                                        </p:attrNameLst>
                                      </p:cBhvr>
                                      <p:to>
                                        <p:strVal val="visible"/>
                                      </p:to>
                                    </p:set>
                                    <p:animEffect transition="in" filter="fade">
                                      <p:cBhvr>
                                        <p:cTn id="119" dur="500"/>
                                        <p:tgtEl>
                                          <p:spTgt spid="3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3" grpId="0" animBg="1"/>
      <p:bldP spid="44" grpId="0" animBg="1"/>
      <p:bldP spid="37" grpId="0" animBg="1"/>
      <p:bldP spid="38" grpId="0" animBg="1"/>
      <p:bldP spid="3" grpId="0"/>
      <p:bldP spid="39" grpId="0"/>
      <p:bldP spid="40" grpId="0"/>
      <p:bldP spid="41" grpId="0"/>
      <p:bldP spid="47" grpId="0" animBg="1"/>
      <p:bldP spid="48" grpId="0" animBg="1"/>
      <p:bldP spid="49" grpId="0" animBg="1"/>
      <p:bldP spid="52" grpId="0" animBg="1"/>
      <p:bldP spid="53" grpId="0" animBg="1"/>
      <p:bldP spid="54" grpId="0" animBg="1"/>
      <p:bldP spid="55" grpId="0" animBg="1"/>
      <p:bldP spid="80" grpId="0" animBg="1"/>
      <p:bldP spid="81" grpId="0" animBg="1"/>
      <p:bldP spid="8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Profiling microbial communities by sequencing</a:t>
            </a:r>
            <a:endParaRPr lang="en-US" dirty="0"/>
          </a:p>
        </p:txBody>
      </p:sp>
      <p:sp>
        <p:nvSpPr>
          <p:cNvPr id="4" name="Date Placeholder 3"/>
          <p:cNvSpPr>
            <a:spLocks noGrp="1"/>
          </p:cNvSpPr>
          <p:nvPr>
            <p:ph type="dt" sz="half" idx="10"/>
          </p:nvPr>
        </p:nvSpPr>
        <p:spPr/>
        <p:txBody>
          <a:bodyPr/>
          <a:lstStyle/>
          <a:p>
            <a:fld id="{149AB08A-B8FE-2744-A176-508EFC0AA4E9}" type="datetime1">
              <a:rPr lang="en-US" smtClean="0"/>
              <a:t>2/13/2019</a:t>
            </a:fld>
            <a:endParaRPr lang="en-US"/>
          </a:p>
        </p:txBody>
      </p:sp>
      <p:sp>
        <p:nvSpPr>
          <p:cNvPr id="5" name="Slide Number Placeholder 4"/>
          <p:cNvSpPr>
            <a:spLocks noGrp="1"/>
          </p:cNvSpPr>
          <p:nvPr>
            <p:ph type="sldNum" sz="quarter" idx="12"/>
          </p:nvPr>
        </p:nvSpPr>
        <p:spPr/>
        <p:txBody>
          <a:bodyPr/>
          <a:lstStyle/>
          <a:p>
            <a:fld id="{0CED1879-D594-7048-AD12-28363999EDA9}" type="slidenum">
              <a:rPr lang="en-US" smtClean="0"/>
              <a:t>4</a:t>
            </a:fld>
            <a:endParaRPr lang="en-US"/>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1779495" y="3077354"/>
            <a:ext cx="1371600" cy="77178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7" name="Straight Arrow Connector 6"/>
          <p:cNvCxnSpPr/>
          <p:nvPr/>
        </p:nvCxnSpPr>
        <p:spPr bwMode="auto">
          <a:xfrm flipV="1">
            <a:off x="2770095" y="2281486"/>
            <a:ext cx="533400" cy="762000"/>
          </a:xfrm>
          <a:prstGeom prst="straightConnector1">
            <a:avLst/>
          </a:prstGeom>
          <a:solidFill>
            <a:schemeClr val="accent1"/>
          </a:solidFill>
          <a:ln w="31750" cap="flat" cmpd="sng" algn="ctr">
            <a:solidFill>
              <a:schemeClr val="tx1"/>
            </a:solidFill>
            <a:prstDash val="solid"/>
            <a:round/>
            <a:headEnd type="none" w="med" len="med"/>
            <a:tailEnd type="stealth" w="lg" len="lg"/>
          </a:ln>
          <a:effectLst/>
        </p:spPr>
      </p:cxnSp>
      <p:pic>
        <p:nvPicPr>
          <p:cNvPr id="8" name="Picture 5"/>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3455895" y="1615529"/>
            <a:ext cx="835891" cy="10668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9" name="Straight Arrow Connector 8"/>
          <p:cNvCxnSpPr/>
          <p:nvPr/>
        </p:nvCxnSpPr>
        <p:spPr bwMode="auto">
          <a:xfrm>
            <a:off x="2770095" y="3957886"/>
            <a:ext cx="533400" cy="838200"/>
          </a:xfrm>
          <a:prstGeom prst="straightConnector1">
            <a:avLst/>
          </a:prstGeom>
          <a:solidFill>
            <a:schemeClr val="accent1"/>
          </a:solidFill>
          <a:ln w="31750" cap="flat" cmpd="sng" algn="ctr">
            <a:solidFill>
              <a:schemeClr val="tx1"/>
            </a:solidFill>
            <a:prstDash val="solid"/>
            <a:round/>
            <a:headEnd type="none" w="med" len="med"/>
            <a:tailEnd type="stealth" w="lg" len="lg"/>
          </a:ln>
          <a:effectLst/>
        </p:spPr>
      </p:cxnSp>
      <p:grpSp>
        <p:nvGrpSpPr>
          <p:cNvPr id="10" name="Group 9"/>
          <p:cNvGrpSpPr/>
          <p:nvPr/>
        </p:nvGrpSpPr>
        <p:grpSpPr>
          <a:xfrm>
            <a:off x="3455895" y="4421788"/>
            <a:ext cx="838200" cy="895105"/>
            <a:chOff x="2133600" y="4800600"/>
            <a:chExt cx="838200" cy="895105"/>
          </a:xfrm>
        </p:grpSpPr>
        <p:pic>
          <p:nvPicPr>
            <p:cNvPr id="11"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33600" y="5257800"/>
              <a:ext cx="838200" cy="20930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2" name="Picture 7"/>
            <p:cNvPicPr>
              <a:picLocks noChangeAspect="1" noChangeArrowheads="1"/>
            </p:cNvPicPr>
            <p:nvPr/>
          </p:nvPicPr>
          <p:blipFill>
            <a:blip r:embed="rId5"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2133600" y="4800600"/>
              <a:ext cx="838200" cy="20930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3" name="Picture 7"/>
            <p:cNvPicPr>
              <a:picLocks noChangeAspect="1" noChangeArrowheads="1"/>
            </p:cNvPicPr>
            <p:nvPr/>
          </p:nvPicPr>
          <p:blipFill>
            <a:blip r:embed="rId5"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2133600" y="5029200"/>
              <a:ext cx="838200" cy="20930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4" name="Picture 7"/>
            <p:cNvPicPr>
              <a:picLocks noChangeAspect="1" noChangeArrowheads="1"/>
            </p:cNvPicPr>
            <p:nvPr/>
          </p:nvPicPr>
          <p:blipFill>
            <a:blip r:embed="rId5" cstate="print">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2133600" y="5486401"/>
              <a:ext cx="838200" cy="20930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pic>
        <p:nvPicPr>
          <p:cNvPr id="1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08395" y="4256794"/>
            <a:ext cx="1090467" cy="122509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05795" y="1595686"/>
            <a:ext cx="1095666" cy="110648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7" name="Group 16"/>
          <p:cNvGrpSpPr/>
          <p:nvPr/>
        </p:nvGrpSpPr>
        <p:grpSpPr>
          <a:xfrm>
            <a:off x="6199095" y="3119685"/>
            <a:ext cx="2050612" cy="838201"/>
            <a:chOff x="5205740" y="3200399"/>
            <a:chExt cx="2050612" cy="838201"/>
          </a:xfrm>
        </p:grpSpPr>
        <p:pic>
          <p:nvPicPr>
            <p:cNvPr id="18" name="Picture 10"/>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3868"/>
            <a:stretch/>
          </p:blipFill>
          <p:spPr bwMode="auto">
            <a:xfrm>
              <a:off x="5435601" y="3200399"/>
              <a:ext cx="1600200" cy="838201"/>
            </a:xfrm>
            <a:prstGeom prst="rect">
              <a:avLst/>
            </a:prstGeom>
            <a:noFill/>
            <a:ln w="28575">
              <a:noFill/>
              <a:miter lim="800000"/>
              <a:headEnd/>
              <a:tailEnd/>
            </a:ln>
            <a:effectLst/>
            <a:extLst>
              <a:ext uri="{909E8E84-426E-40DD-AFC4-6F175D3DCCD1}">
                <a14:hiddenFill xmlns:a14="http://schemas.microsoft.com/office/drawing/2010/main">
                  <a:solidFill>
                    <a:schemeClr val="accent1"/>
                  </a:solidFill>
                </a14:hiddenFill>
              </a:ext>
            </a:extLst>
          </p:spPr>
        </p:pic>
        <p:sp>
          <p:nvSpPr>
            <p:cNvPr id="19" name="TextBox 18"/>
            <p:cNvSpPr txBox="1"/>
            <p:nvPr/>
          </p:nvSpPr>
          <p:spPr>
            <a:xfrm>
              <a:off x="5205740" y="3380610"/>
              <a:ext cx="2050612" cy="564001"/>
            </a:xfrm>
            <a:prstGeom prst="rect">
              <a:avLst/>
            </a:prstGeom>
            <a:noFill/>
            <a:ln>
              <a:noFill/>
            </a:ln>
          </p:spPr>
          <p:txBody>
            <a:bodyPr wrap="square" rtlCol="0">
              <a:spAutoFit/>
            </a:bodyPr>
            <a:lstStyle/>
            <a:p>
              <a:pPr algn="ctr" eaLnBrk="0" fontAlgn="base" hangingPunct="0">
                <a:lnSpc>
                  <a:spcPts val="1800"/>
                </a:lnSpc>
                <a:spcBef>
                  <a:spcPct val="0"/>
                </a:spcBef>
                <a:spcAft>
                  <a:spcPct val="0"/>
                </a:spcAft>
                <a:buClr>
                  <a:srgbClr val="FFFFFF"/>
                </a:buClr>
              </a:pPr>
              <a:r>
                <a:rPr lang="en-US" sz="2000" b="1" i="1" dirty="0" smtClean="0">
                  <a:solidFill>
                    <a:srgbClr val="FFFFFF"/>
                  </a:solidFill>
                  <a:effectLst>
                    <a:glow rad="101600">
                      <a:srgbClr val="000000">
                        <a:alpha val="60000"/>
                      </a:srgbClr>
                    </a:glow>
                  </a:effectLst>
                  <a:latin typeface="Calibri" panose="020F0502020204030204" pitchFamily="34" charset="0"/>
                </a:rPr>
                <a:t>Compare to reference</a:t>
              </a:r>
              <a:endParaRPr lang="en-US" sz="2000" b="1" i="1" dirty="0">
                <a:solidFill>
                  <a:srgbClr val="FFFFFF"/>
                </a:solidFill>
                <a:effectLst>
                  <a:glow rad="101600">
                    <a:srgbClr val="000000">
                      <a:alpha val="60000"/>
                    </a:srgbClr>
                  </a:glow>
                </a:effectLst>
                <a:latin typeface="Calibri" panose="020F0502020204030204" pitchFamily="34" charset="0"/>
              </a:endParaRPr>
            </a:p>
          </p:txBody>
        </p:sp>
      </p:grpSp>
      <p:grpSp>
        <p:nvGrpSpPr>
          <p:cNvPr id="20" name="Group 19"/>
          <p:cNvGrpSpPr/>
          <p:nvPr/>
        </p:nvGrpSpPr>
        <p:grpSpPr>
          <a:xfrm>
            <a:off x="8485095" y="2662486"/>
            <a:ext cx="1676400" cy="1448427"/>
            <a:chOff x="6934200" y="2743200"/>
            <a:chExt cx="1676400" cy="1448427"/>
          </a:xfrm>
        </p:grpSpPr>
        <p:pic>
          <p:nvPicPr>
            <p:cNvPr id="21" name="Picture 1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6200000">
              <a:off x="7395369" y="3056405"/>
              <a:ext cx="982663" cy="1143000"/>
            </a:xfrm>
            <a:prstGeom prst="rect">
              <a:avLst/>
            </a:prstGeom>
            <a:noFill/>
            <a:ln w="2857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p:cNvSpPr txBox="1"/>
            <p:nvPr/>
          </p:nvSpPr>
          <p:spPr>
            <a:xfrm>
              <a:off x="7340601" y="2743200"/>
              <a:ext cx="1127443" cy="369332"/>
            </a:xfrm>
            <a:prstGeom prst="rect">
              <a:avLst/>
            </a:prstGeom>
            <a:noFill/>
            <a:ln>
              <a:noFill/>
            </a:ln>
          </p:spPr>
          <p:txBody>
            <a:bodyPr wrap="square" rtlCol="0">
              <a:spAutoFit/>
            </a:bodyPr>
            <a:lstStyle/>
            <a:p>
              <a:pPr algn="ctr" eaLnBrk="0" fontAlgn="base" hangingPunct="0">
                <a:spcBef>
                  <a:spcPct val="0"/>
                </a:spcBef>
                <a:spcAft>
                  <a:spcPct val="0"/>
                </a:spcAft>
                <a:buClr>
                  <a:srgbClr val="FFFFFF"/>
                </a:buClr>
              </a:pPr>
              <a:r>
                <a:rPr lang="en-US" dirty="0" smtClean="0">
                  <a:solidFill>
                    <a:srgbClr val="46A04A">
                      <a:lumMod val="40000"/>
                      <a:lumOff val="60000"/>
                    </a:srgbClr>
                  </a:solidFill>
                  <a:latin typeface="Calibri" panose="020F0502020204030204" pitchFamily="34" charset="0"/>
                </a:rPr>
                <a:t>Samples</a:t>
              </a:r>
              <a:endParaRPr lang="en-US" dirty="0">
                <a:solidFill>
                  <a:srgbClr val="46A04A">
                    <a:lumMod val="40000"/>
                    <a:lumOff val="60000"/>
                  </a:srgbClr>
                </a:solidFill>
                <a:latin typeface="Calibri" panose="020F0502020204030204" pitchFamily="34" charset="0"/>
              </a:endParaRPr>
            </a:p>
          </p:txBody>
        </p:sp>
        <p:sp>
          <p:nvSpPr>
            <p:cNvPr id="23" name="TextBox 22"/>
            <p:cNvSpPr txBox="1"/>
            <p:nvPr/>
          </p:nvSpPr>
          <p:spPr>
            <a:xfrm rot="16200000">
              <a:off x="6555144" y="3443240"/>
              <a:ext cx="1127443" cy="369332"/>
            </a:xfrm>
            <a:prstGeom prst="rect">
              <a:avLst/>
            </a:prstGeom>
            <a:noFill/>
            <a:ln>
              <a:noFill/>
            </a:ln>
          </p:spPr>
          <p:txBody>
            <a:bodyPr wrap="square" rtlCol="0">
              <a:spAutoFit/>
            </a:bodyPr>
            <a:lstStyle/>
            <a:p>
              <a:pPr algn="ctr" eaLnBrk="0" fontAlgn="base" hangingPunct="0">
                <a:spcBef>
                  <a:spcPct val="0"/>
                </a:spcBef>
                <a:spcAft>
                  <a:spcPct val="0"/>
                </a:spcAft>
                <a:buClr>
                  <a:srgbClr val="FFFFFF"/>
                </a:buClr>
              </a:pPr>
              <a:r>
                <a:rPr lang="en-US" dirty="0" smtClean="0">
                  <a:solidFill>
                    <a:srgbClr val="46A04A">
                      <a:lumMod val="40000"/>
                      <a:lumOff val="60000"/>
                    </a:srgbClr>
                  </a:solidFill>
                  <a:latin typeface="Calibri" panose="020F0502020204030204" pitchFamily="34" charset="0"/>
                </a:rPr>
                <a:t>Features</a:t>
              </a:r>
              <a:endParaRPr lang="en-US" dirty="0">
                <a:solidFill>
                  <a:srgbClr val="46A04A">
                    <a:lumMod val="40000"/>
                    <a:lumOff val="60000"/>
                  </a:srgbClr>
                </a:solidFill>
                <a:latin typeface="Calibri" panose="020F0502020204030204" pitchFamily="34" charset="0"/>
              </a:endParaRPr>
            </a:p>
          </p:txBody>
        </p:sp>
        <p:sp>
          <p:nvSpPr>
            <p:cNvPr id="24" name="TextBox 23"/>
            <p:cNvSpPr txBox="1"/>
            <p:nvPr/>
          </p:nvSpPr>
          <p:spPr>
            <a:xfrm>
              <a:off x="7200901" y="3314700"/>
              <a:ext cx="1409699" cy="646331"/>
            </a:xfrm>
            <a:prstGeom prst="rect">
              <a:avLst/>
            </a:prstGeom>
            <a:noFill/>
            <a:ln>
              <a:noFill/>
            </a:ln>
          </p:spPr>
          <p:txBody>
            <a:bodyPr wrap="square" rtlCol="0">
              <a:spAutoFit/>
            </a:bodyPr>
            <a:lstStyle/>
            <a:p>
              <a:pPr algn="ctr" eaLnBrk="0" fontAlgn="base" hangingPunct="0">
                <a:spcBef>
                  <a:spcPct val="0"/>
                </a:spcBef>
                <a:spcAft>
                  <a:spcPct val="0"/>
                </a:spcAft>
                <a:buClr>
                  <a:srgbClr val="FFFFFF"/>
                </a:buClr>
              </a:pPr>
              <a:r>
                <a:rPr lang="en-US" b="1" i="1" dirty="0" smtClean="0">
                  <a:solidFill>
                    <a:srgbClr val="000000"/>
                  </a:solidFill>
                  <a:latin typeface="Calibri" panose="020F0502020204030204" pitchFamily="34" charset="0"/>
                </a:rPr>
                <a:t>abundance</a:t>
              </a:r>
            </a:p>
            <a:p>
              <a:pPr algn="ctr" eaLnBrk="0" fontAlgn="base" hangingPunct="0">
                <a:spcBef>
                  <a:spcPct val="0"/>
                </a:spcBef>
                <a:spcAft>
                  <a:spcPct val="0"/>
                </a:spcAft>
                <a:buClr>
                  <a:srgbClr val="FFFFFF"/>
                </a:buClr>
              </a:pPr>
              <a:r>
                <a:rPr lang="en-US" b="1" i="1" dirty="0" smtClean="0">
                  <a:solidFill>
                    <a:srgbClr val="000000"/>
                  </a:solidFill>
                  <a:latin typeface="Calibri" panose="020F0502020204030204" pitchFamily="34" charset="0"/>
                </a:rPr>
                <a:t>table</a:t>
              </a:r>
              <a:endParaRPr lang="en-US" b="1" i="1" dirty="0">
                <a:solidFill>
                  <a:srgbClr val="000000"/>
                </a:solidFill>
                <a:latin typeface="Calibri" panose="020F0502020204030204" pitchFamily="34" charset="0"/>
              </a:endParaRPr>
            </a:p>
          </p:txBody>
        </p:sp>
      </p:grpSp>
      <p:pic>
        <p:nvPicPr>
          <p:cNvPr id="25" name="Picture 6"/>
          <p:cNvPicPr>
            <a:picLocks noChangeAspect="1" noChangeArrowheads="1"/>
          </p:cNvPicPr>
          <p:nvPr/>
        </p:nvPicPr>
        <p:blipFill>
          <a:blip r:embed="rId10"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rot="18694607">
            <a:off x="5990635" y="1346947"/>
            <a:ext cx="838199" cy="838199"/>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26" name="Picture 6"/>
          <p:cNvPicPr>
            <a:picLocks noChangeAspect="1" noChangeArrowheads="1"/>
          </p:cNvPicPr>
          <p:nvPr/>
        </p:nvPicPr>
        <p:blipFill>
          <a:blip r:embed="rId10"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rot="2170630" flipH="1">
            <a:off x="2555679" y="1352903"/>
            <a:ext cx="838199" cy="838199"/>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27" name="Picture 6"/>
          <p:cNvPicPr>
            <a:picLocks noChangeAspect="1" noChangeArrowheads="1"/>
          </p:cNvPicPr>
          <p:nvPr/>
        </p:nvPicPr>
        <p:blipFill>
          <a:blip r:embed="rId10"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rot="815548" flipV="1">
            <a:off x="5990635" y="4928347"/>
            <a:ext cx="838199" cy="838199"/>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cxnSp>
        <p:nvCxnSpPr>
          <p:cNvPr id="28" name="Straight Arrow Connector 27"/>
          <p:cNvCxnSpPr>
            <a:endCxn id="16" idx="1"/>
          </p:cNvCxnSpPr>
          <p:nvPr/>
        </p:nvCxnSpPr>
        <p:spPr bwMode="auto">
          <a:xfrm>
            <a:off x="4357594" y="2148929"/>
            <a:ext cx="548201" cy="1"/>
          </a:xfrm>
          <a:prstGeom prst="straightConnector1">
            <a:avLst/>
          </a:prstGeom>
          <a:solidFill>
            <a:schemeClr val="accent1"/>
          </a:solidFill>
          <a:ln w="31750" cap="flat" cmpd="sng" algn="ctr">
            <a:solidFill>
              <a:schemeClr val="tx1"/>
            </a:solidFill>
            <a:prstDash val="solid"/>
            <a:round/>
            <a:headEnd type="none" w="med" len="med"/>
            <a:tailEnd type="stealth" w="lg" len="lg"/>
          </a:ln>
          <a:effectLst/>
        </p:spPr>
      </p:cxnSp>
      <p:cxnSp>
        <p:nvCxnSpPr>
          <p:cNvPr id="29" name="Straight Arrow Connector 28"/>
          <p:cNvCxnSpPr>
            <a:endCxn id="15" idx="1"/>
          </p:cNvCxnSpPr>
          <p:nvPr/>
        </p:nvCxnSpPr>
        <p:spPr bwMode="auto">
          <a:xfrm>
            <a:off x="4357594" y="4869340"/>
            <a:ext cx="550801" cy="0"/>
          </a:xfrm>
          <a:prstGeom prst="straightConnector1">
            <a:avLst/>
          </a:prstGeom>
          <a:solidFill>
            <a:schemeClr val="accent1"/>
          </a:solidFill>
          <a:ln w="31750" cap="flat" cmpd="sng" algn="ctr">
            <a:solidFill>
              <a:schemeClr val="tx1"/>
            </a:solidFill>
            <a:prstDash val="solid"/>
            <a:round/>
            <a:headEnd type="none" w="med" len="med"/>
            <a:tailEnd type="stealth" w="lg" len="lg"/>
          </a:ln>
          <a:effectLst/>
        </p:spPr>
      </p:cxnSp>
      <p:cxnSp>
        <p:nvCxnSpPr>
          <p:cNvPr id="30" name="Straight Arrow Connector 29"/>
          <p:cNvCxnSpPr/>
          <p:nvPr/>
        </p:nvCxnSpPr>
        <p:spPr bwMode="auto">
          <a:xfrm>
            <a:off x="6084795" y="2205286"/>
            <a:ext cx="533400" cy="762000"/>
          </a:xfrm>
          <a:prstGeom prst="straightConnector1">
            <a:avLst/>
          </a:prstGeom>
          <a:solidFill>
            <a:schemeClr val="accent1"/>
          </a:solidFill>
          <a:ln w="31750" cap="flat" cmpd="sng" algn="ctr">
            <a:solidFill>
              <a:schemeClr val="tx1"/>
            </a:solidFill>
            <a:prstDash val="solid"/>
            <a:round/>
            <a:headEnd type="none" w="med" len="med"/>
            <a:tailEnd type="stealth" w="lg" len="lg"/>
          </a:ln>
          <a:effectLst/>
        </p:spPr>
      </p:cxnSp>
      <p:cxnSp>
        <p:nvCxnSpPr>
          <p:cNvPr id="31" name="Straight Arrow Connector 30"/>
          <p:cNvCxnSpPr/>
          <p:nvPr/>
        </p:nvCxnSpPr>
        <p:spPr bwMode="auto">
          <a:xfrm flipV="1">
            <a:off x="6084795" y="4110286"/>
            <a:ext cx="533400" cy="762000"/>
          </a:xfrm>
          <a:prstGeom prst="straightConnector1">
            <a:avLst/>
          </a:prstGeom>
          <a:solidFill>
            <a:schemeClr val="accent1"/>
          </a:solidFill>
          <a:ln w="31750" cap="flat" cmpd="sng" algn="ctr">
            <a:solidFill>
              <a:schemeClr val="tx1"/>
            </a:solidFill>
            <a:prstDash val="solid"/>
            <a:round/>
            <a:headEnd type="none" w="med" len="med"/>
            <a:tailEnd type="stealth" w="lg" len="lg"/>
          </a:ln>
          <a:effectLst/>
        </p:spPr>
      </p:cxnSp>
      <p:cxnSp>
        <p:nvCxnSpPr>
          <p:cNvPr id="32" name="Straight Arrow Connector 31"/>
          <p:cNvCxnSpPr/>
          <p:nvPr/>
        </p:nvCxnSpPr>
        <p:spPr bwMode="auto">
          <a:xfrm>
            <a:off x="8180295" y="3576886"/>
            <a:ext cx="381000" cy="0"/>
          </a:xfrm>
          <a:prstGeom prst="straightConnector1">
            <a:avLst/>
          </a:prstGeom>
          <a:solidFill>
            <a:schemeClr val="accent1"/>
          </a:solidFill>
          <a:ln w="31750" cap="flat" cmpd="sng" algn="ctr">
            <a:solidFill>
              <a:schemeClr val="tx1"/>
            </a:solidFill>
            <a:prstDash val="solid"/>
            <a:round/>
            <a:headEnd type="none" w="med" len="med"/>
            <a:tailEnd type="stealth" w="lg" len="lg"/>
          </a:ln>
          <a:effectLst/>
        </p:spPr>
      </p:cxnSp>
      <p:sp>
        <p:nvSpPr>
          <p:cNvPr id="33" name="TextBox 32"/>
          <p:cNvSpPr txBox="1"/>
          <p:nvPr/>
        </p:nvSpPr>
        <p:spPr>
          <a:xfrm>
            <a:off x="1604364" y="1443286"/>
            <a:ext cx="1663918" cy="646331"/>
          </a:xfrm>
          <a:prstGeom prst="rect">
            <a:avLst/>
          </a:prstGeom>
          <a:noFill/>
          <a:ln>
            <a:noFill/>
          </a:ln>
        </p:spPr>
        <p:txBody>
          <a:bodyPr wrap="none" rtlCol="0">
            <a:spAutoFit/>
          </a:bodyPr>
          <a:lstStyle/>
          <a:p>
            <a:pPr algn="ctr"/>
            <a:r>
              <a:rPr lang="en-US" b="1" dirty="0" smtClean="0">
                <a:effectLst>
                  <a:glow rad="127000">
                    <a:schemeClr val="bg1"/>
                  </a:glow>
                </a:effectLst>
                <a:latin typeface="Calibri" panose="020F0502020204030204" pitchFamily="34" charset="0"/>
              </a:rPr>
              <a:t>extract/amplify</a:t>
            </a:r>
          </a:p>
          <a:p>
            <a:pPr algn="ctr"/>
            <a:r>
              <a:rPr lang="en-US" b="1" dirty="0">
                <a:effectLst>
                  <a:glow rad="127000">
                    <a:schemeClr val="bg1"/>
                  </a:glow>
                </a:effectLst>
                <a:latin typeface="Calibri" panose="020F0502020204030204" pitchFamily="34" charset="0"/>
              </a:rPr>
              <a:t>m</a:t>
            </a:r>
            <a:r>
              <a:rPr lang="en-US" b="1" dirty="0" smtClean="0">
                <a:effectLst>
                  <a:glow rad="127000">
                    <a:schemeClr val="bg1"/>
                  </a:glow>
                </a:effectLst>
                <a:latin typeface="Calibri" panose="020F0502020204030204" pitchFamily="34" charset="0"/>
              </a:rPr>
              <a:t>arker gene</a:t>
            </a:r>
            <a:endParaRPr lang="en-US" b="1" dirty="0">
              <a:effectLst>
                <a:glow rad="127000">
                  <a:schemeClr val="bg1"/>
                </a:glow>
              </a:effectLst>
              <a:latin typeface="Calibri" panose="020F0502020204030204" pitchFamily="34" charset="0"/>
            </a:endParaRPr>
          </a:p>
        </p:txBody>
      </p:sp>
      <p:sp>
        <p:nvSpPr>
          <p:cNvPr id="34" name="TextBox 33"/>
          <p:cNvSpPr txBox="1"/>
          <p:nvPr/>
        </p:nvSpPr>
        <p:spPr>
          <a:xfrm>
            <a:off x="6329128" y="1443286"/>
            <a:ext cx="1016112" cy="646331"/>
          </a:xfrm>
          <a:prstGeom prst="rect">
            <a:avLst/>
          </a:prstGeom>
          <a:noFill/>
          <a:ln>
            <a:noFill/>
          </a:ln>
        </p:spPr>
        <p:txBody>
          <a:bodyPr wrap="none" rtlCol="0">
            <a:spAutoFit/>
          </a:bodyPr>
          <a:lstStyle/>
          <a:p>
            <a:pPr algn="ctr"/>
            <a:r>
              <a:rPr lang="en-US" b="1" dirty="0" smtClean="0">
                <a:effectLst>
                  <a:glow rad="127000">
                    <a:schemeClr val="bg1"/>
                  </a:glow>
                </a:effectLst>
                <a:latin typeface="Calibri" panose="020F0502020204030204" pitchFamily="34" charset="0"/>
              </a:rPr>
              <a:t>QC/</a:t>
            </a:r>
          </a:p>
          <a:p>
            <a:pPr algn="ctr"/>
            <a:r>
              <a:rPr lang="en-US" b="1" dirty="0" smtClean="0">
                <a:effectLst>
                  <a:glow rad="127000">
                    <a:schemeClr val="bg1"/>
                  </a:glow>
                </a:effectLst>
                <a:latin typeface="Calibri" panose="020F0502020204030204" pitchFamily="34" charset="0"/>
              </a:rPr>
              <a:t>“cluster”</a:t>
            </a:r>
            <a:endParaRPr lang="en-US" b="1" dirty="0">
              <a:effectLst>
                <a:glow rad="127000">
                  <a:schemeClr val="bg1"/>
                </a:glow>
              </a:effectLst>
              <a:latin typeface="Calibri" panose="020F0502020204030204" pitchFamily="34" charset="0"/>
            </a:endParaRPr>
          </a:p>
        </p:txBody>
      </p:sp>
      <p:sp>
        <p:nvSpPr>
          <p:cNvPr id="35" name="TextBox 34"/>
          <p:cNvSpPr txBox="1"/>
          <p:nvPr/>
        </p:nvSpPr>
        <p:spPr>
          <a:xfrm>
            <a:off x="6243910" y="5064155"/>
            <a:ext cx="1186543" cy="646331"/>
          </a:xfrm>
          <a:prstGeom prst="rect">
            <a:avLst/>
          </a:prstGeom>
          <a:noFill/>
          <a:ln>
            <a:noFill/>
          </a:ln>
        </p:spPr>
        <p:txBody>
          <a:bodyPr wrap="none" rtlCol="0">
            <a:spAutoFit/>
          </a:bodyPr>
          <a:lstStyle/>
          <a:p>
            <a:pPr algn="ctr"/>
            <a:r>
              <a:rPr lang="en-US" b="1" dirty="0" smtClean="0">
                <a:effectLst>
                  <a:glow rad="127000">
                    <a:schemeClr val="bg1"/>
                  </a:glow>
                </a:effectLst>
                <a:latin typeface="Calibri" panose="020F0502020204030204" pitchFamily="34" charset="0"/>
              </a:rPr>
              <a:t>QC/</a:t>
            </a:r>
          </a:p>
          <a:p>
            <a:pPr algn="ctr"/>
            <a:r>
              <a:rPr lang="en-US" b="1" dirty="0" smtClean="0">
                <a:effectLst>
                  <a:glow rad="127000">
                    <a:schemeClr val="bg1"/>
                  </a:glow>
                </a:effectLst>
                <a:latin typeface="Calibri" panose="020F0502020204030204" pitchFamily="34" charset="0"/>
              </a:rPr>
              <a:t>assemble?</a:t>
            </a:r>
            <a:endParaRPr lang="en-US" b="1" dirty="0">
              <a:effectLst>
                <a:glow rad="127000">
                  <a:schemeClr val="bg1"/>
                </a:glow>
              </a:effectLst>
              <a:latin typeface="Calibri" panose="020F0502020204030204" pitchFamily="34" charset="0"/>
            </a:endParaRPr>
          </a:p>
        </p:txBody>
      </p:sp>
      <p:sp>
        <p:nvSpPr>
          <p:cNvPr id="36" name="TextBox 35"/>
          <p:cNvSpPr txBox="1"/>
          <p:nvPr/>
        </p:nvSpPr>
        <p:spPr>
          <a:xfrm>
            <a:off x="6724028" y="5710340"/>
            <a:ext cx="2480762" cy="914546"/>
          </a:xfrm>
          <a:prstGeom prst="rect">
            <a:avLst/>
          </a:prstGeom>
          <a:noFill/>
          <a:ln>
            <a:noFill/>
          </a:ln>
        </p:spPr>
        <p:txBody>
          <a:bodyPr wrap="square" rtlCol="0">
            <a:spAutoFit/>
          </a:bodyPr>
          <a:lstStyle/>
          <a:p>
            <a:pPr eaLnBrk="0" fontAlgn="base" hangingPunct="0">
              <a:lnSpc>
                <a:spcPts val="1600"/>
              </a:lnSpc>
              <a:spcBef>
                <a:spcPct val="0"/>
              </a:spcBef>
              <a:spcAft>
                <a:spcPct val="0"/>
              </a:spcAft>
            </a:pPr>
            <a:r>
              <a:rPr lang="en-US" sz="1600" dirty="0" smtClean="0">
                <a:solidFill>
                  <a:srgbClr val="CC9900"/>
                </a:solidFill>
                <a:latin typeface="Consolas" panose="020B0609020204030204" pitchFamily="49" charset="0"/>
                <a:cs typeface="Consolas" panose="020B0609020204030204" pitchFamily="49" charset="0"/>
              </a:rPr>
              <a:t>AGCTACAGC</a:t>
            </a:r>
          </a:p>
          <a:p>
            <a:pPr eaLnBrk="0" fontAlgn="base" hangingPunct="0">
              <a:lnSpc>
                <a:spcPts val="1600"/>
              </a:lnSpc>
              <a:spcBef>
                <a:spcPct val="0"/>
              </a:spcBef>
              <a:spcAft>
                <a:spcPct val="0"/>
              </a:spcAft>
            </a:pPr>
            <a:r>
              <a:rPr lang="en-US" sz="1600" dirty="0">
                <a:solidFill>
                  <a:srgbClr val="CC9900"/>
                </a:solidFill>
                <a:latin typeface="Consolas" panose="020B0609020204030204" pitchFamily="49" charset="0"/>
                <a:cs typeface="Consolas" panose="020B0609020204030204" pitchFamily="49" charset="0"/>
              </a:rPr>
              <a:t> </a:t>
            </a:r>
            <a:r>
              <a:rPr lang="en-US" sz="1600" dirty="0" smtClean="0">
                <a:solidFill>
                  <a:srgbClr val="CC9900"/>
                </a:solidFill>
                <a:latin typeface="Consolas" panose="020B0609020204030204" pitchFamily="49" charset="0"/>
                <a:cs typeface="Consolas" panose="020B0609020204030204" pitchFamily="49" charset="0"/>
              </a:rPr>
              <a:t>   ACAGCACGGCAT</a:t>
            </a:r>
          </a:p>
          <a:p>
            <a:pPr eaLnBrk="0" fontAlgn="base" hangingPunct="0">
              <a:lnSpc>
                <a:spcPts val="1600"/>
              </a:lnSpc>
              <a:spcBef>
                <a:spcPct val="0"/>
              </a:spcBef>
              <a:spcAft>
                <a:spcPct val="0"/>
              </a:spcAft>
            </a:pPr>
            <a:r>
              <a:rPr lang="en-US" sz="1600" u="sng" dirty="0">
                <a:solidFill>
                  <a:srgbClr val="CC9900"/>
                </a:solidFill>
                <a:latin typeface="Consolas" panose="020B0609020204030204" pitchFamily="49" charset="0"/>
                <a:cs typeface="Consolas" panose="020B0609020204030204" pitchFamily="49" charset="0"/>
              </a:rPr>
              <a:t> </a:t>
            </a:r>
            <a:r>
              <a:rPr lang="en-US" sz="1600" u="sng" dirty="0" smtClean="0">
                <a:solidFill>
                  <a:srgbClr val="CC9900"/>
                </a:solidFill>
                <a:latin typeface="Consolas" panose="020B0609020204030204" pitchFamily="49" charset="0"/>
                <a:cs typeface="Consolas" panose="020B0609020204030204" pitchFamily="49" charset="0"/>
              </a:rPr>
              <a:t>          GGCATCATC</a:t>
            </a:r>
          </a:p>
          <a:p>
            <a:pPr eaLnBrk="0" fontAlgn="base" hangingPunct="0">
              <a:lnSpc>
                <a:spcPts val="1600"/>
              </a:lnSpc>
              <a:spcBef>
                <a:spcPct val="0"/>
              </a:spcBef>
              <a:spcAft>
                <a:spcPct val="0"/>
              </a:spcAft>
            </a:pPr>
            <a:r>
              <a:rPr lang="en-US" sz="1600" b="1" dirty="0" smtClean="0">
                <a:solidFill>
                  <a:srgbClr val="CC9900"/>
                </a:solidFill>
                <a:latin typeface="Consolas" panose="020B0609020204030204" pitchFamily="49" charset="0"/>
                <a:cs typeface="Consolas" panose="020B0609020204030204" pitchFamily="49" charset="0"/>
              </a:rPr>
              <a:t>AGCTACAGCACGGCATCATC</a:t>
            </a:r>
            <a:endParaRPr lang="en-US" sz="1600" b="1" dirty="0">
              <a:solidFill>
                <a:srgbClr val="CC9900"/>
              </a:solidFill>
              <a:latin typeface="Consolas" panose="020B0609020204030204" pitchFamily="49" charset="0"/>
              <a:cs typeface="Consolas" panose="020B0609020204030204" pitchFamily="49" charset="0"/>
            </a:endParaRPr>
          </a:p>
        </p:txBody>
      </p:sp>
      <p:sp>
        <p:nvSpPr>
          <p:cNvPr id="37" name="TextBox 36"/>
          <p:cNvSpPr txBox="1"/>
          <p:nvPr/>
        </p:nvSpPr>
        <p:spPr>
          <a:xfrm>
            <a:off x="1560998" y="4872286"/>
            <a:ext cx="1826334" cy="923330"/>
          </a:xfrm>
          <a:prstGeom prst="rect">
            <a:avLst/>
          </a:prstGeom>
          <a:noFill/>
          <a:ln>
            <a:noFill/>
          </a:ln>
        </p:spPr>
        <p:txBody>
          <a:bodyPr wrap="none" rtlCol="0">
            <a:spAutoFit/>
          </a:bodyPr>
          <a:lstStyle/>
          <a:p>
            <a:pPr algn="r"/>
            <a:r>
              <a:rPr lang="en-US" b="1" dirty="0" smtClean="0">
                <a:effectLst>
                  <a:glow rad="127000">
                    <a:schemeClr val="bg1"/>
                  </a:glow>
                </a:effectLst>
                <a:latin typeface="Calibri" panose="020F0502020204030204" pitchFamily="34" charset="0"/>
              </a:rPr>
              <a:t>extract/fragment</a:t>
            </a:r>
          </a:p>
          <a:p>
            <a:pPr algn="r"/>
            <a:r>
              <a:rPr lang="en-US" b="1" dirty="0" smtClean="0">
                <a:effectLst>
                  <a:glow rad="127000">
                    <a:schemeClr val="bg1"/>
                  </a:glow>
                </a:effectLst>
                <a:latin typeface="Calibri" panose="020F0502020204030204" pitchFamily="34" charset="0"/>
              </a:rPr>
              <a:t>DNA/RNA</a:t>
            </a:r>
          </a:p>
          <a:p>
            <a:pPr algn="r"/>
            <a:r>
              <a:rPr lang="en-US" b="1" dirty="0" smtClean="0">
                <a:effectLst>
                  <a:glow rad="127000">
                    <a:schemeClr val="bg1"/>
                  </a:glow>
                </a:effectLst>
                <a:latin typeface="Calibri" panose="020F0502020204030204" pitchFamily="34" charset="0"/>
              </a:rPr>
              <a:t>non-selectively</a:t>
            </a:r>
            <a:endParaRPr lang="en-US" b="1" dirty="0">
              <a:effectLst>
                <a:glow rad="127000">
                  <a:schemeClr val="bg1"/>
                </a:glow>
              </a:effectLst>
              <a:latin typeface="Calibri" panose="020F0502020204030204" pitchFamily="34" charset="0"/>
            </a:endParaRPr>
          </a:p>
        </p:txBody>
      </p:sp>
      <p:sp>
        <p:nvSpPr>
          <p:cNvPr id="38" name="TextBox 37"/>
          <p:cNvSpPr txBox="1"/>
          <p:nvPr/>
        </p:nvSpPr>
        <p:spPr>
          <a:xfrm>
            <a:off x="4718229" y="5368955"/>
            <a:ext cx="1252266" cy="646331"/>
          </a:xfrm>
          <a:prstGeom prst="rect">
            <a:avLst/>
          </a:prstGeom>
          <a:noFill/>
          <a:ln>
            <a:noFill/>
          </a:ln>
        </p:spPr>
        <p:txBody>
          <a:bodyPr wrap="none" rtlCol="0">
            <a:spAutoFit/>
          </a:bodyPr>
          <a:lstStyle/>
          <a:p>
            <a:pPr algn="r"/>
            <a:r>
              <a:rPr lang="en-US" b="1" dirty="0" smtClean="0">
                <a:effectLst>
                  <a:glow rad="127000">
                    <a:schemeClr val="bg1"/>
                  </a:glow>
                </a:effectLst>
                <a:latin typeface="Calibri" panose="020F0502020204030204" pitchFamily="34" charset="0"/>
              </a:rPr>
              <a:t>shotgun</a:t>
            </a:r>
          </a:p>
          <a:p>
            <a:pPr algn="r"/>
            <a:r>
              <a:rPr lang="en-US" b="1" dirty="0" smtClean="0">
                <a:effectLst>
                  <a:glow rad="127000">
                    <a:schemeClr val="bg1"/>
                  </a:glow>
                </a:effectLst>
                <a:latin typeface="Calibri" panose="020F0502020204030204" pitchFamily="34" charset="0"/>
              </a:rPr>
              <a:t>sequencing</a:t>
            </a:r>
            <a:endParaRPr lang="en-US" b="1" dirty="0">
              <a:effectLst>
                <a:glow rad="127000">
                  <a:schemeClr val="bg1"/>
                </a:glow>
              </a:effectLst>
              <a:latin typeface="Calibri" panose="020F0502020204030204" pitchFamily="34" charset="0"/>
            </a:endParaRPr>
          </a:p>
        </p:txBody>
      </p:sp>
      <p:sp>
        <p:nvSpPr>
          <p:cNvPr id="39" name="TextBox 38"/>
          <p:cNvSpPr txBox="1"/>
          <p:nvPr/>
        </p:nvSpPr>
        <p:spPr>
          <a:xfrm>
            <a:off x="4718229" y="986086"/>
            <a:ext cx="1252266" cy="646331"/>
          </a:xfrm>
          <a:prstGeom prst="rect">
            <a:avLst/>
          </a:prstGeom>
          <a:noFill/>
          <a:ln>
            <a:noFill/>
          </a:ln>
        </p:spPr>
        <p:txBody>
          <a:bodyPr wrap="none" rtlCol="0">
            <a:spAutoFit/>
          </a:bodyPr>
          <a:lstStyle/>
          <a:p>
            <a:pPr algn="r"/>
            <a:r>
              <a:rPr lang="en-US" b="1" dirty="0" smtClean="0">
                <a:effectLst>
                  <a:glow rad="127000">
                    <a:schemeClr val="bg1"/>
                  </a:glow>
                </a:effectLst>
                <a:latin typeface="Calibri" panose="020F0502020204030204" pitchFamily="34" charset="0"/>
              </a:rPr>
              <a:t>amplicon</a:t>
            </a:r>
          </a:p>
          <a:p>
            <a:pPr algn="r"/>
            <a:r>
              <a:rPr lang="en-US" b="1" dirty="0" smtClean="0">
                <a:effectLst>
                  <a:glow rad="127000">
                    <a:schemeClr val="bg1"/>
                  </a:glow>
                </a:effectLst>
                <a:latin typeface="Calibri" panose="020F0502020204030204" pitchFamily="34" charset="0"/>
              </a:rPr>
              <a:t>sequencing</a:t>
            </a:r>
            <a:endParaRPr lang="en-US" b="1" dirty="0">
              <a:effectLst>
                <a:glow rad="127000">
                  <a:schemeClr val="bg1"/>
                </a:glow>
              </a:effectLst>
              <a:latin typeface="Calibri" panose="020F0502020204030204" pitchFamily="34" charset="0"/>
            </a:endParaRPr>
          </a:p>
        </p:txBody>
      </p:sp>
      <p:sp>
        <p:nvSpPr>
          <p:cNvPr id="40" name="TextBox 39"/>
          <p:cNvSpPr txBox="1"/>
          <p:nvPr/>
        </p:nvSpPr>
        <p:spPr>
          <a:xfrm>
            <a:off x="3227295" y="3119686"/>
            <a:ext cx="1270348" cy="646331"/>
          </a:xfrm>
          <a:prstGeom prst="rect">
            <a:avLst/>
          </a:prstGeom>
          <a:noFill/>
          <a:ln>
            <a:noFill/>
          </a:ln>
        </p:spPr>
        <p:txBody>
          <a:bodyPr wrap="none" rtlCol="0">
            <a:spAutoFit/>
          </a:bodyPr>
          <a:lstStyle/>
          <a:p>
            <a:r>
              <a:rPr lang="en-US" b="1" dirty="0" smtClean="0">
                <a:effectLst>
                  <a:glow rad="127000">
                    <a:schemeClr val="bg1"/>
                  </a:glow>
                </a:effectLst>
                <a:latin typeface="Calibri" panose="020F0502020204030204" pitchFamily="34" charset="0"/>
              </a:rPr>
              <a:t>microbial</a:t>
            </a:r>
          </a:p>
          <a:p>
            <a:r>
              <a:rPr lang="en-US" b="1" dirty="0" smtClean="0">
                <a:effectLst>
                  <a:glow rad="127000">
                    <a:schemeClr val="bg1"/>
                  </a:glow>
                </a:effectLst>
                <a:latin typeface="Calibri" panose="020F0502020204030204" pitchFamily="34" charset="0"/>
              </a:rPr>
              <a:t>community</a:t>
            </a:r>
            <a:endParaRPr lang="en-US" b="1" dirty="0">
              <a:effectLst>
                <a:glow rad="127000">
                  <a:schemeClr val="bg1"/>
                </a:glow>
              </a:effectLst>
              <a:latin typeface="Calibri" panose="020F0502020204030204" pitchFamily="34" charset="0"/>
            </a:endParaRPr>
          </a:p>
        </p:txBody>
      </p:sp>
      <p:sp>
        <p:nvSpPr>
          <p:cNvPr id="41" name="TextBox 40"/>
          <p:cNvSpPr txBox="1"/>
          <p:nvPr/>
        </p:nvSpPr>
        <p:spPr>
          <a:xfrm>
            <a:off x="3565729" y="1695222"/>
            <a:ext cx="652166" cy="738664"/>
          </a:xfrm>
          <a:prstGeom prst="rect">
            <a:avLst/>
          </a:prstGeom>
          <a:noFill/>
          <a:ln>
            <a:solidFill>
              <a:schemeClr val="tx1"/>
            </a:solidFill>
          </a:ln>
        </p:spPr>
        <p:txBody>
          <a:bodyPr wrap="none" rtlCol="0">
            <a:spAutoFit/>
          </a:bodyPr>
          <a:lstStyle/>
          <a:p>
            <a:pPr algn="ctr"/>
            <a:r>
              <a:rPr lang="en-US" sz="1400" dirty="0" smtClean="0">
                <a:effectLst>
                  <a:glow rad="127000">
                    <a:schemeClr val="bg1"/>
                  </a:glow>
                </a:effectLst>
                <a:latin typeface="Calibri" panose="020F0502020204030204" pitchFamily="34" charset="0"/>
              </a:rPr>
              <a:t>16S</a:t>
            </a:r>
          </a:p>
          <a:p>
            <a:pPr algn="ctr"/>
            <a:r>
              <a:rPr lang="en-US" sz="1400" dirty="0" err="1" smtClean="0">
                <a:effectLst>
                  <a:glow rad="127000">
                    <a:schemeClr val="bg1"/>
                  </a:glow>
                </a:effectLst>
                <a:latin typeface="Calibri" panose="020F0502020204030204" pitchFamily="34" charset="0"/>
              </a:rPr>
              <a:t>rRNA</a:t>
            </a:r>
            <a:endParaRPr lang="en-US" sz="1400" dirty="0" smtClean="0">
              <a:effectLst>
                <a:glow rad="127000">
                  <a:schemeClr val="bg1"/>
                </a:glow>
              </a:effectLst>
              <a:latin typeface="Calibri" panose="020F0502020204030204" pitchFamily="34" charset="0"/>
            </a:endParaRPr>
          </a:p>
          <a:p>
            <a:pPr algn="ctr"/>
            <a:r>
              <a:rPr lang="en-US" sz="1400" dirty="0" smtClean="0">
                <a:effectLst>
                  <a:glow rad="127000">
                    <a:schemeClr val="bg1"/>
                  </a:glow>
                </a:effectLst>
                <a:latin typeface="Calibri" panose="020F0502020204030204" pitchFamily="34" charset="0"/>
              </a:rPr>
              <a:t>(gene)</a:t>
            </a:r>
            <a:endParaRPr lang="en-US" sz="1400" dirty="0">
              <a:effectLst>
                <a:glow rad="127000">
                  <a:schemeClr val="bg1"/>
                </a:glow>
              </a:effectLst>
              <a:latin typeface="Calibri" panose="020F0502020204030204" pitchFamily="34" charset="0"/>
            </a:endParaRPr>
          </a:p>
        </p:txBody>
      </p:sp>
      <p:sp>
        <p:nvSpPr>
          <p:cNvPr id="42" name="TextBox 41"/>
          <p:cNvSpPr txBox="1"/>
          <p:nvPr/>
        </p:nvSpPr>
        <p:spPr>
          <a:xfrm>
            <a:off x="7950282" y="1443286"/>
            <a:ext cx="2414251" cy="1200329"/>
          </a:xfrm>
          <a:prstGeom prst="rect">
            <a:avLst/>
          </a:prstGeom>
          <a:noFill/>
          <a:ln>
            <a:noFill/>
          </a:ln>
        </p:spPr>
        <p:txBody>
          <a:bodyPr wrap="none" rtlCol="0">
            <a:spAutoFit/>
          </a:bodyPr>
          <a:lstStyle/>
          <a:p>
            <a:pPr algn="ctr"/>
            <a:r>
              <a:rPr lang="en-US" b="1" u="sng" dirty="0" smtClean="0">
                <a:effectLst/>
                <a:latin typeface="Calibri" panose="020F0502020204030204" pitchFamily="34" charset="0"/>
              </a:rPr>
              <a:t>Amplicon features</a:t>
            </a:r>
          </a:p>
          <a:p>
            <a:pPr algn="ctr"/>
            <a:r>
              <a:rPr lang="en-US" dirty="0" smtClean="0">
                <a:effectLst/>
                <a:latin typeface="Calibri" panose="020F0502020204030204" pitchFamily="34" charset="0"/>
              </a:rPr>
              <a:t>Operational Tax. Units</a:t>
            </a:r>
          </a:p>
          <a:p>
            <a:pPr algn="ctr"/>
            <a:r>
              <a:rPr lang="en-US" dirty="0" smtClean="0">
                <a:effectLst/>
                <a:latin typeface="Calibri" panose="020F0502020204030204" pitchFamily="34" charset="0"/>
              </a:rPr>
              <a:t>(</a:t>
            </a:r>
            <a:r>
              <a:rPr lang="en-US" i="1" dirty="0" smtClean="0">
                <a:effectLst/>
                <a:latin typeface="Calibri" panose="020F0502020204030204" pitchFamily="34" charset="0"/>
              </a:rPr>
              <a:t>Genus-level specificity</a:t>
            </a:r>
            <a:r>
              <a:rPr lang="en-US" dirty="0" smtClean="0">
                <a:effectLst/>
                <a:latin typeface="Calibri" panose="020F0502020204030204" pitchFamily="34" charset="0"/>
              </a:rPr>
              <a:t>)</a:t>
            </a:r>
          </a:p>
          <a:p>
            <a:pPr algn="ctr"/>
            <a:r>
              <a:rPr lang="en-US" dirty="0" smtClean="0">
                <a:effectLst/>
                <a:latin typeface="Calibri" panose="020F0502020204030204" pitchFamily="34" charset="0"/>
              </a:rPr>
              <a:t>Inferred functions</a:t>
            </a:r>
            <a:endParaRPr lang="en-US" dirty="0">
              <a:effectLst/>
              <a:latin typeface="Calibri" panose="020F0502020204030204" pitchFamily="34" charset="0"/>
            </a:endParaRPr>
          </a:p>
        </p:txBody>
      </p:sp>
      <p:sp>
        <p:nvSpPr>
          <p:cNvPr id="43" name="TextBox 42"/>
          <p:cNvSpPr txBox="1"/>
          <p:nvPr/>
        </p:nvSpPr>
        <p:spPr>
          <a:xfrm>
            <a:off x="8122860" y="4338886"/>
            <a:ext cx="2069093" cy="1477328"/>
          </a:xfrm>
          <a:prstGeom prst="rect">
            <a:avLst/>
          </a:prstGeom>
          <a:noFill/>
          <a:ln>
            <a:noFill/>
          </a:ln>
        </p:spPr>
        <p:txBody>
          <a:bodyPr wrap="none" rtlCol="0">
            <a:spAutoFit/>
          </a:bodyPr>
          <a:lstStyle/>
          <a:p>
            <a:pPr algn="ctr"/>
            <a:r>
              <a:rPr lang="en-US" b="1" u="sng" dirty="0" smtClean="0">
                <a:effectLst/>
                <a:latin typeface="Calibri" panose="020F0502020204030204" pitchFamily="34" charset="0"/>
              </a:rPr>
              <a:t>Shotgun features</a:t>
            </a:r>
          </a:p>
          <a:p>
            <a:pPr algn="ctr"/>
            <a:r>
              <a:rPr lang="en-US" dirty="0" smtClean="0">
                <a:effectLst/>
                <a:latin typeface="Calibri" panose="020F0502020204030204" pitchFamily="34" charset="0"/>
              </a:rPr>
              <a:t>Species, strains</a:t>
            </a:r>
          </a:p>
          <a:p>
            <a:pPr algn="ctr"/>
            <a:r>
              <a:rPr lang="en-US" dirty="0" smtClean="0">
                <a:effectLst/>
                <a:latin typeface="Calibri" panose="020F0502020204030204" pitchFamily="34" charset="0"/>
              </a:rPr>
              <a:t>Genes, transcripts</a:t>
            </a:r>
          </a:p>
          <a:p>
            <a:pPr algn="ctr"/>
            <a:r>
              <a:rPr lang="en-US" dirty="0" smtClean="0">
                <a:effectLst/>
                <a:latin typeface="Calibri" panose="020F0502020204030204" pitchFamily="34" charset="0"/>
              </a:rPr>
              <a:t>Functional modules</a:t>
            </a:r>
          </a:p>
          <a:p>
            <a:pPr algn="ctr"/>
            <a:r>
              <a:rPr lang="en-US" dirty="0" smtClean="0">
                <a:latin typeface="Calibri" panose="020F0502020204030204" pitchFamily="34" charset="0"/>
              </a:rPr>
              <a:t>Metabolic pathways</a:t>
            </a:r>
            <a:endParaRPr lang="en-US" dirty="0">
              <a:effectLst/>
              <a:latin typeface="Calibri" panose="020F0502020204030204" pitchFamily="34" charset="0"/>
            </a:endParaRPr>
          </a:p>
        </p:txBody>
      </p:sp>
      <p:pic>
        <p:nvPicPr>
          <p:cNvPr id="44" name="Picture 43" descr="C:\Documents and Settings\CHUTTENH\Desktop\bitmap.png"/>
          <p:cNvPicPr>
            <a:picLocks noChangeAspect="1" noChangeArrowheads="1"/>
          </p:cNvPicPr>
          <p:nvPr/>
        </p:nvPicPr>
        <p:blipFill rotWithShape="1">
          <a:blip r:embed="rId11" cstate="print"/>
          <a:srcRect r="1640" b="8208"/>
          <a:stretch/>
        </p:blipFill>
        <p:spPr bwMode="auto">
          <a:xfrm>
            <a:off x="10331699" y="2847152"/>
            <a:ext cx="1338092" cy="1320713"/>
          </a:xfrm>
          <a:prstGeom prst="rect">
            <a:avLst/>
          </a:prstGeom>
          <a:noFill/>
        </p:spPr>
      </p:pic>
    </p:spTree>
    <p:extLst>
      <p:ext uri="{BB962C8B-B14F-4D97-AF65-F5344CB8AC3E}">
        <p14:creationId xmlns:p14="http://schemas.microsoft.com/office/powerpoint/2010/main" val="25236962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500"/>
                                        <p:tgtEl>
                                          <p:spTgt spid="33"/>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500"/>
                                        <p:tgtEl>
                                          <p:spTgt spid="4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500"/>
                                        <p:tgtEl>
                                          <p:spTgt spid="37"/>
                                        </p:tgtEl>
                                      </p:cBhvr>
                                    </p:animEffect>
                                  </p:childTnLst>
                                </p:cTn>
                              </p:par>
                              <p:par>
                                <p:cTn id="28" presetID="10" presetClass="entr" presetSubtype="0"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500"/>
                                        <p:tgtEl>
                                          <p:spTgt spid="28"/>
                                        </p:tgtEl>
                                      </p:cBhvr>
                                    </p:animEffect>
                                  </p:childTnLst>
                                </p:cTn>
                              </p:par>
                              <p:par>
                                <p:cTn id="36" presetID="10" presetClass="entr" presetSubtype="0" fill="hold"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fade">
                                      <p:cBhvr>
                                        <p:cTn id="41" dur="500"/>
                                        <p:tgtEl>
                                          <p:spTgt spid="39"/>
                                        </p:tgtEl>
                                      </p:cBhvr>
                                    </p:animEffect>
                                  </p:childTnLst>
                                </p:cTn>
                              </p:par>
                              <p:par>
                                <p:cTn id="42" presetID="10" presetClass="entr" presetSubtype="0" fill="hold" nodeType="with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fade">
                                      <p:cBhvr>
                                        <p:cTn id="44" dur="500"/>
                                        <p:tgtEl>
                                          <p:spTgt spid="29"/>
                                        </p:tgtEl>
                                      </p:cBhvr>
                                    </p:animEffect>
                                  </p:childTnLst>
                                </p:cTn>
                              </p:par>
                              <p:par>
                                <p:cTn id="45" presetID="10" presetClass="entr" presetSubtype="0"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8"/>
                                        </p:tgtEl>
                                        <p:attrNameLst>
                                          <p:attrName>style.visibility</p:attrName>
                                        </p:attrNameLst>
                                      </p:cBhvr>
                                      <p:to>
                                        <p:strVal val="visible"/>
                                      </p:to>
                                    </p:set>
                                    <p:animEffect transition="in" filter="fade">
                                      <p:cBhvr>
                                        <p:cTn id="50" dur="500"/>
                                        <p:tgtEl>
                                          <p:spTgt spid="38"/>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fade">
                                      <p:cBhvr>
                                        <p:cTn id="55" dur="500"/>
                                        <p:tgtEl>
                                          <p:spTgt spid="31"/>
                                        </p:tgtEl>
                                      </p:cBhvr>
                                    </p:animEffect>
                                  </p:childTnLst>
                                </p:cTn>
                              </p:par>
                              <p:par>
                                <p:cTn id="56" presetID="10" presetClass="entr" presetSubtype="0" fill="hold" nodeType="withEffect">
                                  <p:stCondLst>
                                    <p:cond delay="0"/>
                                  </p:stCondLst>
                                  <p:childTnLst>
                                    <p:set>
                                      <p:cBhvr>
                                        <p:cTn id="57" dur="1" fill="hold">
                                          <p:stCondLst>
                                            <p:cond delay="0"/>
                                          </p:stCondLst>
                                        </p:cTn>
                                        <p:tgtEl>
                                          <p:spTgt spid="30"/>
                                        </p:tgtEl>
                                        <p:attrNameLst>
                                          <p:attrName>style.visibility</p:attrName>
                                        </p:attrNameLst>
                                      </p:cBhvr>
                                      <p:to>
                                        <p:strVal val="visible"/>
                                      </p:to>
                                    </p:set>
                                    <p:animEffect transition="in" filter="fade">
                                      <p:cBhvr>
                                        <p:cTn id="58" dur="500"/>
                                        <p:tgtEl>
                                          <p:spTgt spid="30"/>
                                        </p:tgtEl>
                                      </p:cBhvr>
                                    </p:animEffect>
                                  </p:childTnLst>
                                </p:cTn>
                              </p:par>
                              <p:par>
                                <p:cTn id="59" presetID="10" presetClass="entr" presetSubtype="0" fill="hold" nodeType="with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fade">
                                      <p:cBhvr>
                                        <p:cTn id="61" dur="500"/>
                                        <p:tgtEl>
                                          <p:spTgt spid="17"/>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32"/>
                                        </p:tgtEl>
                                        <p:attrNameLst>
                                          <p:attrName>style.visibility</p:attrName>
                                        </p:attrNameLst>
                                      </p:cBhvr>
                                      <p:to>
                                        <p:strVal val="visible"/>
                                      </p:to>
                                    </p:set>
                                    <p:animEffect transition="in" filter="fade">
                                      <p:cBhvr>
                                        <p:cTn id="66" dur="500"/>
                                        <p:tgtEl>
                                          <p:spTgt spid="32"/>
                                        </p:tgtEl>
                                      </p:cBhvr>
                                    </p:animEffect>
                                  </p:childTnLst>
                                </p:cTn>
                              </p:par>
                              <p:par>
                                <p:cTn id="67" presetID="10" presetClass="entr" presetSubtype="0" fill="hold" nodeType="withEffect">
                                  <p:stCondLst>
                                    <p:cond delay="0"/>
                                  </p:stCondLst>
                                  <p:childTnLst>
                                    <p:set>
                                      <p:cBhvr>
                                        <p:cTn id="68" dur="1" fill="hold">
                                          <p:stCondLst>
                                            <p:cond delay="0"/>
                                          </p:stCondLst>
                                        </p:cTn>
                                        <p:tgtEl>
                                          <p:spTgt spid="20"/>
                                        </p:tgtEl>
                                        <p:attrNameLst>
                                          <p:attrName>style.visibility</p:attrName>
                                        </p:attrNameLst>
                                      </p:cBhvr>
                                      <p:to>
                                        <p:strVal val="visible"/>
                                      </p:to>
                                    </p:set>
                                    <p:animEffect transition="in" filter="fade">
                                      <p:cBhvr>
                                        <p:cTn id="69" dur="500"/>
                                        <p:tgtEl>
                                          <p:spTgt spid="20"/>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44"/>
                                        </p:tgtEl>
                                        <p:attrNameLst>
                                          <p:attrName>style.visibility</p:attrName>
                                        </p:attrNameLst>
                                      </p:cBhvr>
                                      <p:to>
                                        <p:strVal val="visible"/>
                                      </p:to>
                                    </p:set>
                                    <p:animEffect transition="in" filter="fade">
                                      <p:cBhvr>
                                        <p:cTn id="74" dur="500"/>
                                        <p:tgtEl>
                                          <p:spTgt spid="44"/>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42"/>
                                        </p:tgtEl>
                                        <p:attrNameLst>
                                          <p:attrName>style.visibility</p:attrName>
                                        </p:attrNameLst>
                                      </p:cBhvr>
                                      <p:to>
                                        <p:strVal val="visible"/>
                                      </p:to>
                                    </p:set>
                                    <p:animEffect transition="in" filter="fade">
                                      <p:cBhvr>
                                        <p:cTn id="79" dur="500"/>
                                        <p:tgtEl>
                                          <p:spTgt spid="42"/>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43"/>
                                        </p:tgtEl>
                                        <p:attrNameLst>
                                          <p:attrName>style.visibility</p:attrName>
                                        </p:attrNameLst>
                                      </p:cBhvr>
                                      <p:to>
                                        <p:strVal val="visible"/>
                                      </p:to>
                                    </p:set>
                                    <p:animEffect transition="in" filter="fade">
                                      <p:cBhvr>
                                        <p:cTn id="84" dur="500"/>
                                        <p:tgtEl>
                                          <p:spTgt spid="43"/>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nodeType="clickEffect">
                                  <p:stCondLst>
                                    <p:cond delay="0"/>
                                  </p:stCondLst>
                                  <p:childTnLst>
                                    <p:set>
                                      <p:cBhvr>
                                        <p:cTn id="88" dur="1" fill="hold">
                                          <p:stCondLst>
                                            <p:cond delay="0"/>
                                          </p:stCondLst>
                                        </p:cTn>
                                        <p:tgtEl>
                                          <p:spTgt spid="25"/>
                                        </p:tgtEl>
                                        <p:attrNameLst>
                                          <p:attrName>style.visibility</p:attrName>
                                        </p:attrNameLst>
                                      </p:cBhvr>
                                      <p:to>
                                        <p:strVal val="visible"/>
                                      </p:to>
                                    </p:set>
                                    <p:animEffect transition="in" filter="fade">
                                      <p:cBhvr>
                                        <p:cTn id="89" dur="500"/>
                                        <p:tgtEl>
                                          <p:spTgt spid="25"/>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34"/>
                                        </p:tgtEl>
                                        <p:attrNameLst>
                                          <p:attrName>style.visibility</p:attrName>
                                        </p:attrNameLst>
                                      </p:cBhvr>
                                      <p:to>
                                        <p:strVal val="visible"/>
                                      </p:to>
                                    </p:set>
                                    <p:animEffect transition="in" filter="fade">
                                      <p:cBhvr>
                                        <p:cTn id="92" dur="500"/>
                                        <p:tgtEl>
                                          <p:spTgt spid="34"/>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27"/>
                                        </p:tgtEl>
                                        <p:attrNameLst>
                                          <p:attrName>style.visibility</p:attrName>
                                        </p:attrNameLst>
                                      </p:cBhvr>
                                      <p:to>
                                        <p:strVal val="visible"/>
                                      </p:to>
                                    </p:set>
                                    <p:animEffect transition="in" filter="fade">
                                      <p:cBhvr>
                                        <p:cTn id="97" dur="500"/>
                                        <p:tgtEl>
                                          <p:spTgt spid="27"/>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35"/>
                                        </p:tgtEl>
                                        <p:attrNameLst>
                                          <p:attrName>style.visibility</p:attrName>
                                        </p:attrNameLst>
                                      </p:cBhvr>
                                      <p:to>
                                        <p:strVal val="visible"/>
                                      </p:to>
                                    </p:set>
                                    <p:animEffect transition="in" filter="fade">
                                      <p:cBhvr>
                                        <p:cTn id="100" dur="500"/>
                                        <p:tgtEl>
                                          <p:spTgt spid="35"/>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36"/>
                                        </p:tgtEl>
                                        <p:attrNameLst>
                                          <p:attrName>style.visibility</p:attrName>
                                        </p:attrNameLst>
                                      </p:cBhvr>
                                      <p:to>
                                        <p:strVal val="visible"/>
                                      </p:to>
                                    </p:set>
                                    <p:animEffect transition="in" filter="fade">
                                      <p:cBhvr>
                                        <p:cTn id="10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5" grpId="0"/>
      <p:bldP spid="36" grpId="0"/>
      <p:bldP spid="37" grpId="0"/>
      <p:bldP spid="38" grpId="0"/>
      <p:bldP spid="39" grpId="0"/>
      <p:bldP spid="41" grpId="0" animBg="1"/>
      <p:bldP spid="42" grpId="0"/>
      <p:bldP spid="4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Straight Connector 20"/>
          <p:cNvCxnSpPr/>
          <p:nvPr/>
        </p:nvCxnSpPr>
        <p:spPr>
          <a:xfrm>
            <a:off x="10266875" y="3405958"/>
            <a:ext cx="671919" cy="0"/>
          </a:xfrm>
          <a:prstGeom prst="line">
            <a:avLst/>
          </a:prstGeom>
          <a:noFill/>
          <a:ln w="57150"/>
        </p:spPr>
        <p:style>
          <a:lnRef idx="2">
            <a:schemeClr val="accent1">
              <a:shade val="50000"/>
            </a:schemeClr>
          </a:lnRef>
          <a:fillRef idx="1">
            <a:schemeClr val="accent1"/>
          </a:fillRef>
          <a:effectRef idx="0">
            <a:schemeClr val="accent1"/>
          </a:effectRef>
          <a:fontRef idx="minor">
            <a:schemeClr val="lt1"/>
          </a:fontRef>
        </p:style>
      </p:cxnSp>
      <p:cxnSp>
        <p:nvCxnSpPr>
          <p:cNvPr id="42" name="Straight Connector 41"/>
          <p:cNvCxnSpPr/>
          <p:nvPr/>
        </p:nvCxnSpPr>
        <p:spPr>
          <a:xfrm>
            <a:off x="9718297" y="3164137"/>
            <a:ext cx="1339811" cy="1"/>
          </a:xfrm>
          <a:prstGeom prst="line">
            <a:avLst/>
          </a:prstGeom>
          <a:noFill/>
          <a:ln w="57150"/>
        </p:spPr>
        <p:style>
          <a:lnRef idx="2">
            <a:schemeClr val="accent1">
              <a:shade val="50000"/>
            </a:schemeClr>
          </a:lnRef>
          <a:fillRef idx="1">
            <a:schemeClr val="accent1"/>
          </a:fillRef>
          <a:effectRef idx="0">
            <a:schemeClr val="accent1"/>
          </a:effectRef>
          <a:fontRef idx="minor">
            <a:schemeClr val="lt1"/>
          </a:fontRef>
        </p:style>
      </p:cxnSp>
      <p:sp>
        <p:nvSpPr>
          <p:cNvPr id="2" name="Title 1"/>
          <p:cNvSpPr>
            <a:spLocks noGrp="1"/>
          </p:cNvSpPr>
          <p:nvPr>
            <p:ph type="title"/>
          </p:nvPr>
        </p:nvSpPr>
        <p:spPr/>
        <p:txBody>
          <a:bodyPr>
            <a:normAutofit fontScale="90000"/>
          </a:bodyPr>
          <a:lstStyle/>
          <a:p>
            <a:r>
              <a:rPr lang="en-US" dirty="0" smtClean="0"/>
              <a:t>Downstream analyses</a:t>
            </a:r>
            <a:endParaRPr lang="en-US" dirty="0"/>
          </a:p>
        </p:txBody>
      </p:sp>
      <p:sp>
        <p:nvSpPr>
          <p:cNvPr id="4" name="Date Placeholder 3"/>
          <p:cNvSpPr>
            <a:spLocks noGrp="1"/>
          </p:cNvSpPr>
          <p:nvPr>
            <p:ph type="dt" sz="half" idx="10"/>
          </p:nvPr>
        </p:nvSpPr>
        <p:spPr/>
        <p:txBody>
          <a:bodyPr/>
          <a:lstStyle/>
          <a:p>
            <a:fld id="{149AB08A-B8FE-2744-A176-508EFC0AA4E9}" type="datetime1">
              <a:rPr lang="en-US" smtClean="0"/>
              <a:t>2/13/2019</a:t>
            </a:fld>
            <a:endParaRPr lang="en-US"/>
          </a:p>
        </p:txBody>
      </p:sp>
      <p:sp>
        <p:nvSpPr>
          <p:cNvPr id="5" name="Slide Number Placeholder 4"/>
          <p:cNvSpPr>
            <a:spLocks noGrp="1"/>
          </p:cNvSpPr>
          <p:nvPr>
            <p:ph type="sldNum" sz="quarter" idx="12"/>
          </p:nvPr>
        </p:nvSpPr>
        <p:spPr/>
        <p:txBody>
          <a:bodyPr/>
          <a:lstStyle/>
          <a:p>
            <a:fld id="{0CED1879-D594-7048-AD12-28363999EDA9}" type="slidenum">
              <a:rPr lang="en-US" smtClean="0"/>
              <a:t>40</a:t>
            </a:fld>
            <a:endParaRPr lang="en-US"/>
          </a:p>
        </p:txBody>
      </p:sp>
      <p:cxnSp>
        <p:nvCxnSpPr>
          <p:cNvPr id="19" name="Straight Connector 18"/>
          <p:cNvCxnSpPr/>
          <p:nvPr/>
        </p:nvCxnSpPr>
        <p:spPr>
          <a:xfrm>
            <a:off x="9718297" y="1841857"/>
            <a:ext cx="1402696" cy="0"/>
          </a:xfrm>
          <a:prstGeom prst="lin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23" name="Straight Connector 22"/>
          <p:cNvCxnSpPr/>
          <p:nvPr/>
        </p:nvCxnSpPr>
        <p:spPr>
          <a:xfrm>
            <a:off x="9877112" y="2926595"/>
            <a:ext cx="607220" cy="0"/>
          </a:xfrm>
          <a:prstGeom prst="line">
            <a:avLst/>
          </a:prstGeom>
          <a:noFill/>
          <a:ln w="57150"/>
        </p:spPr>
        <p:style>
          <a:lnRef idx="2">
            <a:schemeClr val="accent1">
              <a:shade val="50000"/>
            </a:schemeClr>
          </a:lnRef>
          <a:fillRef idx="1">
            <a:schemeClr val="accent1"/>
          </a:fillRef>
          <a:effectRef idx="0">
            <a:schemeClr val="accent1"/>
          </a:effectRef>
          <a:fontRef idx="minor">
            <a:schemeClr val="lt1"/>
          </a:fontRef>
        </p:style>
      </p:cxnSp>
      <p:cxnSp>
        <p:nvCxnSpPr>
          <p:cNvPr id="26" name="Straight Connector 25"/>
          <p:cNvCxnSpPr/>
          <p:nvPr/>
        </p:nvCxnSpPr>
        <p:spPr>
          <a:xfrm>
            <a:off x="9901175" y="1532163"/>
            <a:ext cx="1036940" cy="0"/>
          </a:xfrm>
          <a:prstGeom prst="lin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28" name="Straight Connector 27"/>
          <p:cNvCxnSpPr/>
          <p:nvPr/>
        </p:nvCxnSpPr>
        <p:spPr>
          <a:xfrm>
            <a:off x="9967544" y="2148854"/>
            <a:ext cx="939748" cy="0"/>
          </a:xfrm>
          <a:prstGeom prst="lin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cxnSp>
      <p:sp>
        <p:nvSpPr>
          <p:cNvPr id="36" name="Content Placeholder 2"/>
          <p:cNvSpPr>
            <a:spLocks noGrp="1"/>
          </p:cNvSpPr>
          <p:nvPr>
            <p:ph idx="1"/>
          </p:nvPr>
        </p:nvSpPr>
        <p:spPr>
          <a:xfrm>
            <a:off x="238539" y="1082040"/>
            <a:ext cx="8971722" cy="5406830"/>
          </a:xfrm>
        </p:spPr>
        <p:txBody>
          <a:bodyPr/>
          <a:lstStyle/>
          <a:p>
            <a:r>
              <a:rPr lang="en-US" dirty="0" smtClean="0"/>
              <a:t>Collections of binned </a:t>
            </a:r>
            <a:r>
              <a:rPr lang="en-US" dirty="0" err="1" smtClean="0"/>
              <a:t>contigs</a:t>
            </a:r>
            <a:r>
              <a:rPr lang="en-US" dirty="0" smtClean="0"/>
              <a:t> (FASTA files) referred to as:</a:t>
            </a:r>
          </a:p>
          <a:p>
            <a:pPr lvl="1"/>
            <a:r>
              <a:rPr lang="en-US" dirty="0" smtClean="0"/>
              <a:t>“</a:t>
            </a:r>
            <a:r>
              <a:rPr lang="en-US" dirty="0" err="1" smtClean="0"/>
              <a:t>Metagenome</a:t>
            </a:r>
            <a:r>
              <a:rPr lang="en-US" dirty="0" smtClean="0"/>
              <a:t>-assembled genomes” (MAGs)</a:t>
            </a:r>
          </a:p>
          <a:p>
            <a:pPr lvl="1"/>
            <a:r>
              <a:rPr lang="en-US" dirty="0" smtClean="0"/>
              <a:t>“Species genome bins” (SGBs)</a:t>
            </a:r>
          </a:p>
          <a:p>
            <a:r>
              <a:rPr lang="en-US" dirty="0" smtClean="0"/>
              <a:t>Can evaluate as we would single-genome assemblies</a:t>
            </a:r>
          </a:p>
          <a:p>
            <a:pPr lvl="1"/>
            <a:r>
              <a:rPr lang="en-US" dirty="0" smtClean="0"/>
              <a:t>E.g. N50 scores, total size, reference coverage</a:t>
            </a:r>
          </a:p>
          <a:p>
            <a:r>
              <a:rPr lang="en-US" dirty="0" smtClean="0"/>
              <a:t>Can annotate as we would single-genome assemblies</a:t>
            </a:r>
          </a:p>
          <a:p>
            <a:pPr lvl="1"/>
            <a:r>
              <a:rPr lang="en-US" dirty="0" smtClean="0"/>
              <a:t>E.g. ORF-calling and homology-based functional annotation</a:t>
            </a:r>
          </a:p>
          <a:p>
            <a:r>
              <a:rPr lang="en-US" dirty="0" smtClean="0"/>
              <a:t>Evaluate completeness by coverage of </a:t>
            </a:r>
            <a:r>
              <a:rPr lang="en-US" u="sng" dirty="0" smtClean="0"/>
              <a:t>universal</a:t>
            </a:r>
            <a:r>
              <a:rPr lang="en-US" dirty="0" smtClean="0"/>
              <a:t> genes</a:t>
            </a:r>
          </a:p>
          <a:p>
            <a:pPr lvl="1"/>
            <a:r>
              <a:rPr lang="en-US" dirty="0" err="1" smtClean="0"/>
              <a:t>CheckM</a:t>
            </a:r>
            <a:r>
              <a:rPr lang="en-US" dirty="0"/>
              <a:t> </a:t>
            </a:r>
            <a:r>
              <a:rPr lang="en-US" dirty="0" smtClean="0"/>
              <a:t>is a common tool for this</a:t>
            </a:r>
            <a:endParaRPr lang="en-US" dirty="0"/>
          </a:p>
          <a:p>
            <a:r>
              <a:rPr lang="en-US" dirty="0" smtClean="0"/>
              <a:t>Genomes of low-abundance species will be incomplete</a:t>
            </a:r>
          </a:p>
          <a:p>
            <a:pPr lvl="1"/>
            <a:r>
              <a:rPr lang="en-US" dirty="0" smtClean="0"/>
              <a:t>Need 10x coverage depth (</a:t>
            </a:r>
            <a:r>
              <a:rPr lang="en-US" dirty="0" smtClean="0">
                <a:latin typeface="Cambria" pitchFamily="18" charset="0"/>
              </a:rPr>
              <a:t>~</a:t>
            </a:r>
            <a:r>
              <a:rPr lang="en-US" dirty="0" smtClean="0"/>
              <a:t>1% abundance at 50M reads)</a:t>
            </a:r>
          </a:p>
          <a:p>
            <a:r>
              <a:rPr lang="en-US" dirty="0" smtClean="0"/>
              <a:t>Map reads back to </a:t>
            </a:r>
            <a:r>
              <a:rPr lang="en-US" dirty="0" err="1" smtClean="0"/>
              <a:t>contigs</a:t>
            </a:r>
            <a:r>
              <a:rPr lang="en-US" dirty="0" smtClean="0"/>
              <a:t> to make abundance table</a:t>
            </a:r>
          </a:p>
        </p:txBody>
      </p:sp>
      <p:cxnSp>
        <p:nvCxnSpPr>
          <p:cNvPr id="45" name="Straight Connector 44"/>
          <p:cNvCxnSpPr/>
          <p:nvPr/>
        </p:nvCxnSpPr>
        <p:spPr>
          <a:xfrm flipH="1">
            <a:off x="10006768" y="4205472"/>
            <a:ext cx="335014" cy="0"/>
          </a:xfrm>
          <a:prstGeom prst="lin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46" name="Straight Connector 45"/>
          <p:cNvCxnSpPr/>
          <p:nvPr/>
        </p:nvCxnSpPr>
        <p:spPr>
          <a:xfrm flipH="1" flipV="1">
            <a:off x="10222468" y="4415553"/>
            <a:ext cx="716326" cy="1"/>
          </a:xfrm>
          <a:prstGeom prst="lin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50" name="Straight Connector 49"/>
          <p:cNvCxnSpPr/>
          <p:nvPr/>
        </p:nvCxnSpPr>
        <p:spPr>
          <a:xfrm flipH="1">
            <a:off x="10159951" y="4689870"/>
            <a:ext cx="607220" cy="0"/>
          </a:xfrm>
          <a:prstGeom prst="lin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56" name="Straight Connector 55"/>
          <p:cNvCxnSpPr/>
          <p:nvPr/>
        </p:nvCxnSpPr>
        <p:spPr>
          <a:xfrm>
            <a:off x="10437418" y="5897853"/>
            <a:ext cx="335014" cy="0"/>
          </a:xfrm>
          <a:prstGeom prst="line">
            <a:avLst/>
          </a:prstGeom>
          <a:no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61" name="Straight Connector 60"/>
          <p:cNvCxnSpPr/>
          <p:nvPr/>
        </p:nvCxnSpPr>
        <p:spPr>
          <a:xfrm>
            <a:off x="10099697" y="5532097"/>
            <a:ext cx="476814" cy="0"/>
          </a:xfrm>
          <a:prstGeom prst="line">
            <a:avLst/>
          </a:prstGeom>
          <a:no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7" name="5-Point Star 6"/>
          <p:cNvSpPr/>
          <p:nvPr/>
        </p:nvSpPr>
        <p:spPr>
          <a:xfrm>
            <a:off x="9968634" y="1363805"/>
            <a:ext cx="309598" cy="309598"/>
          </a:xfrm>
          <a:prstGeom prst="star5">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ounded Rectangle 90"/>
          <p:cNvSpPr/>
          <p:nvPr/>
        </p:nvSpPr>
        <p:spPr>
          <a:xfrm>
            <a:off x="9479243" y="2606049"/>
            <a:ext cx="1920219" cy="1108373"/>
          </a:xfrm>
          <a:prstGeom prst="roundRect">
            <a:avLst/>
          </a:prstGeom>
          <a:noFill/>
          <a:ln w="190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ounded Rectangle 91"/>
          <p:cNvSpPr/>
          <p:nvPr/>
        </p:nvSpPr>
        <p:spPr>
          <a:xfrm>
            <a:off x="9479243" y="3886195"/>
            <a:ext cx="1920219" cy="1108373"/>
          </a:xfrm>
          <a:prstGeom prst="roundRect">
            <a:avLst/>
          </a:prstGeom>
          <a:noFill/>
          <a:ln w="190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ounded Rectangle 92"/>
          <p:cNvSpPr/>
          <p:nvPr/>
        </p:nvSpPr>
        <p:spPr>
          <a:xfrm>
            <a:off x="9479243" y="5155236"/>
            <a:ext cx="1920219" cy="1108373"/>
          </a:xfrm>
          <a:prstGeom prst="roundRect">
            <a:avLst/>
          </a:prstGeom>
          <a:noFill/>
          <a:ln w="190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ounded Rectangle 93"/>
          <p:cNvSpPr/>
          <p:nvPr/>
        </p:nvSpPr>
        <p:spPr>
          <a:xfrm>
            <a:off x="9479243" y="1325903"/>
            <a:ext cx="1920219" cy="1108373"/>
          </a:xfrm>
          <a:prstGeom prst="roundRect">
            <a:avLst/>
          </a:prstGeom>
          <a:noFill/>
          <a:ln w="190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TextBox 94"/>
          <p:cNvSpPr txBox="1"/>
          <p:nvPr/>
        </p:nvSpPr>
        <p:spPr>
          <a:xfrm>
            <a:off x="9387804" y="312028"/>
            <a:ext cx="2016258" cy="830997"/>
          </a:xfrm>
          <a:prstGeom prst="rect">
            <a:avLst/>
          </a:prstGeom>
          <a:noFill/>
        </p:spPr>
        <p:txBody>
          <a:bodyPr wrap="none" rtlCol="0">
            <a:spAutoFit/>
          </a:bodyPr>
          <a:lstStyle/>
          <a:p>
            <a:pPr algn="ctr"/>
            <a:r>
              <a:rPr lang="en-US" sz="2400" dirty="0" smtClean="0"/>
              <a:t>Binned </a:t>
            </a:r>
            <a:r>
              <a:rPr lang="en-US" sz="2400" dirty="0" err="1" smtClean="0"/>
              <a:t>contigs</a:t>
            </a:r>
            <a:endParaRPr lang="en-US" sz="2400" dirty="0" smtClean="0"/>
          </a:p>
          <a:p>
            <a:pPr algn="ctr"/>
            <a:r>
              <a:rPr lang="en-US" sz="2400" dirty="0" smtClean="0"/>
              <a:t>(MAGs/SGBs)</a:t>
            </a:r>
            <a:endParaRPr lang="en-US" sz="2400" dirty="0"/>
          </a:p>
        </p:txBody>
      </p:sp>
      <p:sp>
        <p:nvSpPr>
          <p:cNvPr id="96" name="5-Point Star 95"/>
          <p:cNvSpPr/>
          <p:nvPr/>
        </p:nvSpPr>
        <p:spPr>
          <a:xfrm>
            <a:off x="10541230" y="1325903"/>
            <a:ext cx="309598" cy="309598"/>
          </a:xfrm>
          <a:prstGeom prst="star5">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5-Point Star 96"/>
          <p:cNvSpPr/>
          <p:nvPr/>
        </p:nvSpPr>
        <p:spPr>
          <a:xfrm>
            <a:off x="10302194" y="1965976"/>
            <a:ext cx="309598" cy="309598"/>
          </a:xfrm>
          <a:prstGeom prst="star5">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5-Point Star 97"/>
          <p:cNvSpPr/>
          <p:nvPr/>
        </p:nvSpPr>
        <p:spPr>
          <a:xfrm>
            <a:off x="9936438" y="2697488"/>
            <a:ext cx="309598" cy="309598"/>
          </a:xfrm>
          <a:prstGeom prst="star5">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5-Point Star 102"/>
          <p:cNvSpPr/>
          <p:nvPr/>
        </p:nvSpPr>
        <p:spPr>
          <a:xfrm>
            <a:off x="10576511" y="2936524"/>
            <a:ext cx="309598" cy="309598"/>
          </a:xfrm>
          <a:prstGeom prst="star5">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5-Point Star 103"/>
          <p:cNvSpPr/>
          <p:nvPr/>
        </p:nvSpPr>
        <p:spPr>
          <a:xfrm>
            <a:off x="10393633" y="3246122"/>
            <a:ext cx="309598" cy="309598"/>
          </a:xfrm>
          <a:prstGeom prst="star5">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5-Point Star 104"/>
          <p:cNvSpPr/>
          <p:nvPr/>
        </p:nvSpPr>
        <p:spPr>
          <a:xfrm>
            <a:off x="10546033" y="4216670"/>
            <a:ext cx="309598" cy="309598"/>
          </a:xfrm>
          <a:prstGeom prst="star5">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5-Point Star 105"/>
          <p:cNvSpPr/>
          <p:nvPr/>
        </p:nvSpPr>
        <p:spPr>
          <a:xfrm>
            <a:off x="10175474" y="5313938"/>
            <a:ext cx="309598" cy="309598"/>
          </a:xfrm>
          <a:prstGeom prst="star5">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5-Point Star 106"/>
          <p:cNvSpPr/>
          <p:nvPr/>
        </p:nvSpPr>
        <p:spPr>
          <a:xfrm>
            <a:off x="9626840" y="4216670"/>
            <a:ext cx="309598" cy="309598"/>
          </a:xfrm>
          <a:prstGeom prst="star5">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5-Point Star 107"/>
          <p:cNvSpPr/>
          <p:nvPr/>
        </p:nvSpPr>
        <p:spPr>
          <a:xfrm>
            <a:off x="9626840" y="4582426"/>
            <a:ext cx="309598" cy="309598"/>
          </a:xfrm>
          <a:prstGeom prst="star5">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5-Point Star 108"/>
          <p:cNvSpPr/>
          <p:nvPr/>
        </p:nvSpPr>
        <p:spPr>
          <a:xfrm>
            <a:off x="9626840" y="5496816"/>
            <a:ext cx="309598" cy="309598"/>
          </a:xfrm>
          <a:prstGeom prst="star5">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5-Point Star 109"/>
          <p:cNvSpPr/>
          <p:nvPr/>
        </p:nvSpPr>
        <p:spPr>
          <a:xfrm>
            <a:off x="9626840" y="5806414"/>
            <a:ext cx="309598" cy="309598"/>
          </a:xfrm>
          <a:prstGeom prst="star5">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09032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xEl>
                                              <p:pRg st="0" end="0"/>
                                            </p:txEl>
                                          </p:spTgt>
                                        </p:tgtEl>
                                        <p:attrNameLst>
                                          <p:attrName>style.visibility</p:attrName>
                                        </p:attrNameLst>
                                      </p:cBhvr>
                                      <p:to>
                                        <p:strVal val="visible"/>
                                      </p:to>
                                    </p:set>
                                    <p:animEffect transition="in" filter="fade">
                                      <p:cBhvr>
                                        <p:cTn id="7" dur="500"/>
                                        <p:tgtEl>
                                          <p:spTgt spid="3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6">
                                            <p:txEl>
                                              <p:pRg st="1" end="1"/>
                                            </p:txEl>
                                          </p:spTgt>
                                        </p:tgtEl>
                                        <p:attrNameLst>
                                          <p:attrName>style.visibility</p:attrName>
                                        </p:attrNameLst>
                                      </p:cBhvr>
                                      <p:to>
                                        <p:strVal val="visible"/>
                                      </p:to>
                                    </p:set>
                                    <p:animEffect transition="in" filter="fade">
                                      <p:cBhvr>
                                        <p:cTn id="10" dur="500"/>
                                        <p:tgtEl>
                                          <p:spTgt spid="36">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xEl>
                                              <p:pRg st="2" end="2"/>
                                            </p:txEl>
                                          </p:spTgt>
                                        </p:tgtEl>
                                        <p:attrNameLst>
                                          <p:attrName>style.visibility</p:attrName>
                                        </p:attrNameLst>
                                      </p:cBhvr>
                                      <p:to>
                                        <p:strVal val="visible"/>
                                      </p:to>
                                    </p:set>
                                    <p:animEffect transition="in" filter="fade">
                                      <p:cBhvr>
                                        <p:cTn id="13" dur="500"/>
                                        <p:tgtEl>
                                          <p:spTgt spid="36">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5"/>
                                        </p:tgtEl>
                                        <p:attrNameLst>
                                          <p:attrName>style.visibility</p:attrName>
                                        </p:attrNameLst>
                                      </p:cBhvr>
                                      <p:to>
                                        <p:strVal val="visible"/>
                                      </p:to>
                                    </p:set>
                                    <p:animEffect transition="in" filter="fade">
                                      <p:cBhvr>
                                        <p:cTn id="16" dur="500"/>
                                        <p:tgtEl>
                                          <p:spTgt spid="9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6">
                                            <p:txEl>
                                              <p:pRg st="3" end="3"/>
                                            </p:txEl>
                                          </p:spTgt>
                                        </p:tgtEl>
                                        <p:attrNameLst>
                                          <p:attrName>style.visibility</p:attrName>
                                        </p:attrNameLst>
                                      </p:cBhvr>
                                      <p:to>
                                        <p:strVal val="visible"/>
                                      </p:to>
                                    </p:set>
                                    <p:animEffect transition="in" filter="fade">
                                      <p:cBhvr>
                                        <p:cTn id="21" dur="500"/>
                                        <p:tgtEl>
                                          <p:spTgt spid="36">
                                            <p:txEl>
                                              <p:pRg st="3" end="3"/>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6">
                                            <p:txEl>
                                              <p:pRg st="4" end="4"/>
                                            </p:txEl>
                                          </p:spTgt>
                                        </p:tgtEl>
                                        <p:attrNameLst>
                                          <p:attrName>style.visibility</p:attrName>
                                        </p:attrNameLst>
                                      </p:cBhvr>
                                      <p:to>
                                        <p:strVal val="visible"/>
                                      </p:to>
                                    </p:set>
                                    <p:animEffect transition="in" filter="fade">
                                      <p:cBhvr>
                                        <p:cTn id="24" dur="500"/>
                                        <p:tgtEl>
                                          <p:spTgt spid="36">
                                            <p:txEl>
                                              <p:pRg st="4" end="4"/>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6">
                                            <p:txEl>
                                              <p:pRg st="5" end="5"/>
                                            </p:txEl>
                                          </p:spTgt>
                                        </p:tgtEl>
                                        <p:attrNameLst>
                                          <p:attrName>style.visibility</p:attrName>
                                        </p:attrNameLst>
                                      </p:cBhvr>
                                      <p:to>
                                        <p:strVal val="visible"/>
                                      </p:to>
                                    </p:set>
                                    <p:animEffect transition="in" filter="fade">
                                      <p:cBhvr>
                                        <p:cTn id="27" dur="500"/>
                                        <p:tgtEl>
                                          <p:spTgt spid="36">
                                            <p:txEl>
                                              <p:pRg st="5" end="5"/>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6">
                                            <p:txEl>
                                              <p:pRg st="6" end="6"/>
                                            </p:txEl>
                                          </p:spTgt>
                                        </p:tgtEl>
                                        <p:attrNameLst>
                                          <p:attrName>style.visibility</p:attrName>
                                        </p:attrNameLst>
                                      </p:cBhvr>
                                      <p:to>
                                        <p:strVal val="visible"/>
                                      </p:to>
                                    </p:set>
                                    <p:animEffect transition="in" filter="fade">
                                      <p:cBhvr>
                                        <p:cTn id="30" dur="500"/>
                                        <p:tgtEl>
                                          <p:spTgt spid="36">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6">
                                            <p:txEl>
                                              <p:pRg st="7" end="7"/>
                                            </p:txEl>
                                          </p:spTgt>
                                        </p:tgtEl>
                                        <p:attrNameLst>
                                          <p:attrName>style.visibility</p:attrName>
                                        </p:attrNameLst>
                                      </p:cBhvr>
                                      <p:to>
                                        <p:strVal val="visible"/>
                                      </p:to>
                                    </p:set>
                                    <p:animEffect transition="in" filter="fade">
                                      <p:cBhvr>
                                        <p:cTn id="35" dur="500"/>
                                        <p:tgtEl>
                                          <p:spTgt spid="36">
                                            <p:txEl>
                                              <p:pRg st="7" end="7"/>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36">
                                            <p:txEl>
                                              <p:pRg st="8" end="8"/>
                                            </p:txEl>
                                          </p:spTgt>
                                        </p:tgtEl>
                                        <p:attrNameLst>
                                          <p:attrName>style.visibility</p:attrName>
                                        </p:attrNameLst>
                                      </p:cBhvr>
                                      <p:to>
                                        <p:strVal val="visible"/>
                                      </p:to>
                                    </p:set>
                                    <p:animEffect transition="in" filter="fade">
                                      <p:cBhvr>
                                        <p:cTn id="38" dur="500"/>
                                        <p:tgtEl>
                                          <p:spTgt spid="36">
                                            <p:txEl>
                                              <p:pRg st="8" end="8"/>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10"/>
                                        </p:tgtEl>
                                        <p:attrNameLst>
                                          <p:attrName>style.visibility</p:attrName>
                                        </p:attrNameLst>
                                      </p:cBhvr>
                                      <p:to>
                                        <p:strVal val="visible"/>
                                      </p:to>
                                    </p:set>
                                    <p:animEffect transition="in" filter="fade">
                                      <p:cBhvr>
                                        <p:cTn id="43" dur="500"/>
                                        <p:tgtEl>
                                          <p:spTgt spid="11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09"/>
                                        </p:tgtEl>
                                        <p:attrNameLst>
                                          <p:attrName>style.visibility</p:attrName>
                                        </p:attrNameLst>
                                      </p:cBhvr>
                                      <p:to>
                                        <p:strVal val="visible"/>
                                      </p:to>
                                    </p:set>
                                    <p:animEffect transition="in" filter="fade">
                                      <p:cBhvr>
                                        <p:cTn id="46" dur="500"/>
                                        <p:tgtEl>
                                          <p:spTgt spid="109"/>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06"/>
                                        </p:tgtEl>
                                        <p:attrNameLst>
                                          <p:attrName>style.visibility</p:attrName>
                                        </p:attrNameLst>
                                      </p:cBhvr>
                                      <p:to>
                                        <p:strVal val="visible"/>
                                      </p:to>
                                    </p:set>
                                    <p:animEffect transition="in" filter="fade">
                                      <p:cBhvr>
                                        <p:cTn id="49" dur="500"/>
                                        <p:tgtEl>
                                          <p:spTgt spid="106"/>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08"/>
                                        </p:tgtEl>
                                        <p:attrNameLst>
                                          <p:attrName>style.visibility</p:attrName>
                                        </p:attrNameLst>
                                      </p:cBhvr>
                                      <p:to>
                                        <p:strVal val="visible"/>
                                      </p:to>
                                    </p:set>
                                    <p:animEffect transition="in" filter="fade">
                                      <p:cBhvr>
                                        <p:cTn id="52" dur="500"/>
                                        <p:tgtEl>
                                          <p:spTgt spid="108"/>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07"/>
                                        </p:tgtEl>
                                        <p:attrNameLst>
                                          <p:attrName>style.visibility</p:attrName>
                                        </p:attrNameLst>
                                      </p:cBhvr>
                                      <p:to>
                                        <p:strVal val="visible"/>
                                      </p:to>
                                    </p:set>
                                    <p:animEffect transition="in" filter="fade">
                                      <p:cBhvr>
                                        <p:cTn id="55" dur="500"/>
                                        <p:tgtEl>
                                          <p:spTgt spid="107"/>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05"/>
                                        </p:tgtEl>
                                        <p:attrNameLst>
                                          <p:attrName>style.visibility</p:attrName>
                                        </p:attrNameLst>
                                      </p:cBhvr>
                                      <p:to>
                                        <p:strVal val="visible"/>
                                      </p:to>
                                    </p:set>
                                    <p:animEffect transition="in" filter="fade">
                                      <p:cBhvr>
                                        <p:cTn id="58" dur="500"/>
                                        <p:tgtEl>
                                          <p:spTgt spid="10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98"/>
                                        </p:tgtEl>
                                        <p:attrNameLst>
                                          <p:attrName>style.visibility</p:attrName>
                                        </p:attrNameLst>
                                      </p:cBhvr>
                                      <p:to>
                                        <p:strVal val="visible"/>
                                      </p:to>
                                    </p:set>
                                    <p:animEffect transition="in" filter="fade">
                                      <p:cBhvr>
                                        <p:cTn id="61" dur="500"/>
                                        <p:tgtEl>
                                          <p:spTgt spid="98"/>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03"/>
                                        </p:tgtEl>
                                        <p:attrNameLst>
                                          <p:attrName>style.visibility</p:attrName>
                                        </p:attrNameLst>
                                      </p:cBhvr>
                                      <p:to>
                                        <p:strVal val="visible"/>
                                      </p:to>
                                    </p:set>
                                    <p:animEffect transition="in" filter="fade">
                                      <p:cBhvr>
                                        <p:cTn id="64" dur="500"/>
                                        <p:tgtEl>
                                          <p:spTgt spid="103"/>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04"/>
                                        </p:tgtEl>
                                        <p:attrNameLst>
                                          <p:attrName>style.visibility</p:attrName>
                                        </p:attrNameLst>
                                      </p:cBhvr>
                                      <p:to>
                                        <p:strVal val="visible"/>
                                      </p:to>
                                    </p:set>
                                    <p:animEffect transition="in" filter="fade">
                                      <p:cBhvr>
                                        <p:cTn id="67" dur="500"/>
                                        <p:tgtEl>
                                          <p:spTgt spid="104"/>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97"/>
                                        </p:tgtEl>
                                        <p:attrNameLst>
                                          <p:attrName>style.visibility</p:attrName>
                                        </p:attrNameLst>
                                      </p:cBhvr>
                                      <p:to>
                                        <p:strVal val="visible"/>
                                      </p:to>
                                    </p:set>
                                    <p:animEffect transition="in" filter="fade">
                                      <p:cBhvr>
                                        <p:cTn id="70" dur="500"/>
                                        <p:tgtEl>
                                          <p:spTgt spid="97"/>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7"/>
                                        </p:tgtEl>
                                        <p:attrNameLst>
                                          <p:attrName>style.visibility</p:attrName>
                                        </p:attrNameLst>
                                      </p:cBhvr>
                                      <p:to>
                                        <p:strVal val="visible"/>
                                      </p:to>
                                    </p:set>
                                    <p:animEffect transition="in" filter="fade">
                                      <p:cBhvr>
                                        <p:cTn id="73" dur="500"/>
                                        <p:tgtEl>
                                          <p:spTgt spid="7"/>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96"/>
                                        </p:tgtEl>
                                        <p:attrNameLst>
                                          <p:attrName>style.visibility</p:attrName>
                                        </p:attrNameLst>
                                      </p:cBhvr>
                                      <p:to>
                                        <p:strVal val="visible"/>
                                      </p:to>
                                    </p:set>
                                    <p:animEffect transition="in" filter="fade">
                                      <p:cBhvr>
                                        <p:cTn id="76" dur="500"/>
                                        <p:tgtEl>
                                          <p:spTgt spid="96"/>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36">
                                            <p:txEl>
                                              <p:pRg st="9" end="9"/>
                                            </p:txEl>
                                          </p:spTgt>
                                        </p:tgtEl>
                                        <p:attrNameLst>
                                          <p:attrName>style.visibility</p:attrName>
                                        </p:attrNameLst>
                                      </p:cBhvr>
                                      <p:to>
                                        <p:strVal val="visible"/>
                                      </p:to>
                                    </p:set>
                                    <p:animEffect transition="in" filter="fade">
                                      <p:cBhvr>
                                        <p:cTn id="81" dur="500"/>
                                        <p:tgtEl>
                                          <p:spTgt spid="36">
                                            <p:txEl>
                                              <p:pRg st="9" end="9"/>
                                            </p:txEl>
                                          </p:spTgt>
                                        </p:tgtEl>
                                      </p:cBhvr>
                                    </p:animEffect>
                                  </p:childTnLst>
                                </p:cTn>
                              </p:par>
                              <p:par>
                                <p:cTn id="82" presetID="10" presetClass="entr" presetSubtype="0" fill="hold" nodeType="withEffect">
                                  <p:stCondLst>
                                    <p:cond delay="0"/>
                                  </p:stCondLst>
                                  <p:childTnLst>
                                    <p:set>
                                      <p:cBhvr>
                                        <p:cTn id="83" dur="1" fill="hold">
                                          <p:stCondLst>
                                            <p:cond delay="0"/>
                                          </p:stCondLst>
                                        </p:cTn>
                                        <p:tgtEl>
                                          <p:spTgt spid="36">
                                            <p:txEl>
                                              <p:pRg st="10" end="10"/>
                                            </p:txEl>
                                          </p:spTgt>
                                        </p:tgtEl>
                                        <p:attrNameLst>
                                          <p:attrName>style.visibility</p:attrName>
                                        </p:attrNameLst>
                                      </p:cBhvr>
                                      <p:to>
                                        <p:strVal val="visible"/>
                                      </p:to>
                                    </p:set>
                                    <p:animEffect transition="in" filter="fade">
                                      <p:cBhvr>
                                        <p:cTn id="84" dur="500"/>
                                        <p:tgtEl>
                                          <p:spTgt spid="36">
                                            <p:txEl>
                                              <p:pRg st="10" end="10"/>
                                            </p:txEl>
                                          </p:spTgt>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nodeType="clickEffect">
                                  <p:stCondLst>
                                    <p:cond delay="0"/>
                                  </p:stCondLst>
                                  <p:childTnLst>
                                    <p:set>
                                      <p:cBhvr>
                                        <p:cTn id="88" dur="1" fill="hold">
                                          <p:stCondLst>
                                            <p:cond delay="0"/>
                                          </p:stCondLst>
                                        </p:cTn>
                                        <p:tgtEl>
                                          <p:spTgt spid="36">
                                            <p:txEl>
                                              <p:pRg st="11" end="11"/>
                                            </p:txEl>
                                          </p:spTgt>
                                        </p:tgtEl>
                                        <p:attrNameLst>
                                          <p:attrName>style.visibility</p:attrName>
                                        </p:attrNameLst>
                                      </p:cBhvr>
                                      <p:to>
                                        <p:strVal val="visible"/>
                                      </p:to>
                                    </p:set>
                                    <p:animEffect transition="in" filter="fade">
                                      <p:cBhvr>
                                        <p:cTn id="89" dur="500"/>
                                        <p:tgtEl>
                                          <p:spTgt spid="36">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5" grpId="0"/>
      <p:bldP spid="96" grpId="0" animBg="1"/>
      <p:bldP spid="97" grpId="0" animBg="1"/>
      <p:bldP spid="98" grpId="0" animBg="1"/>
      <p:bldP spid="103" grpId="0" animBg="1"/>
      <p:bldP spid="104" grpId="0" animBg="1"/>
      <p:bldP spid="105" grpId="0" animBg="1"/>
      <p:bldP spid="106" grpId="0" animBg="1"/>
      <p:bldP spid="107" grpId="0" animBg="1"/>
      <p:bldP spid="108" grpId="0" animBg="1"/>
      <p:bldP spid="109" grpId="0" animBg="1"/>
      <p:bldP spid="11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MAGs from the TARA Oceans </a:t>
            </a:r>
            <a:r>
              <a:rPr lang="en-US" dirty="0" err="1" smtClean="0"/>
              <a:t>metagenome</a:t>
            </a:r>
            <a:r>
              <a:rPr lang="en-US" dirty="0" smtClean="0"/>
              <a:t> collection</a:t>
            </a:r>
            <a:endParaRPr lang="en-US" dirty="0"/>
          </a:p>
        </p:txBody>
      </p:sp>
      <p:sp>
        <p:nvSpPr>
          <p:cNvPr id="4" name="Date Placeholder 3"/>
          <p:cNvSpPr>
            <a:spLocks noGrp="1"/>
          </p:cNvSpPr>
          <p:nvPr>
            <p:ph type="dt" sz="half" idx="10"/>
          </p:nvPr>
        </p:nvSpPr>
        <p:spPr/>
        <p:txBody>
          <a:bodyPr/>
          <a:lstStyle/>
          <a:p>
            <a:fld id="{149AB08A-B8FE-2744-A176-508EFC0AA4E9}" type="datetime1">
              <a:rPr lang="en-US" smtClean="0"/>
              <a:t>2/13/2019</a:t>
            </a:fld>
            <a:endParaRPr lang="en-US"/>
          </a:p>
        </p:txBody>
      </p:sp>
      <p:sp>
        <p:nvSpPr>
          <p:cNvPr id="5" name="Slide Number Placeholder 4"/>
          <p:cNvSpPr>
            <a:spLocks noGrp="1"/>
          </p:cNvSpPr>
          <p:nvPr>
            <p:ph type="sldNum" sz="quarter" idx="12"/>
          </p:nvPr>
        </p:nvSpPr>
        <p:spPr/>
        <p:txBody>
          <a:bodyPr/>
          <a:lstStyle/>
          <a:p>
            <a:fld id="{0CED1879-D594-7048-AD12-28363999EDA9}" type="slidenum">
              <a:rPr lang="en-US" smtClean="0"/>
              <a:t>41</a:t>
            </a:fld>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539" y="1006635"/>
            <a:ext cx="6309291" cy="269668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221" y="1526629"/>
            <a:ext cx="8304408" cy="41109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538" y="1965976"/>
            <a:ext cx="8193986" cy="43533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9210261" y="1048393"/>
            <a:ext cx="2743200" cy="3477875"/>
          </a:xfrm>
          <a:prstGeom prst="rect">
            <a:avLst/>
          </a:prstGeom>
        </p:spPr>
        <p:txBody>
          <a:bodyPr wrap="square">
            <a:spAutoFit/>
          </a:bodyPr>
          <a:lstStyle/>
          <a:p>
            <a:r>
              <a:rPr lang="en-US" sz="2000" dirty="0" smtClean="0"/>
              <a:t>“We </a:t>
            </a:r>
            <a:r>
              <a:rPr lang="en-US" sz="2000" dirty="0"/>
              <a:t>provide the first genomic evidence for </a:t>
            </a:r>
            <a:r>
              <a:rPr lang="en-US" sz="2000" dirty="0" smtClean="0"/>
              <a:t>non-</a:t>
            </a:r>
            <a:r>
              <a:rPr lang="en-US" sz="2000" dirty="0" err="1" smtClean="0"/>
              <a:t>cyanobacterial</a:t>
            </a:r>
            <a:r>
              <a:rPr lang="en-US" sz="2000" dirty="0" smtClean="0"/>
              <a:t> </a:t>
            </a:r>
            <a:r>
              <a:rPr lang="en-US" sz="2000" dirty="0" err="1" smtClean="0"/>
              <a:t>diazotrophs</a:t>
            </a:r>
            <a:r>
              <a:rPr lang="en-US" sz="2000" dirty="0" smtClean="0"/>
              <a:t>* </a:t>
            </a:r>
            <a:r>
              <a:rPr lang="en-US" sz="2000" dirty="0"/>
              <a:t>inhabiting surface waters of the open ocean, which correspond to lineages within the </a:t>
            </a:r>
            <a:r>
              <a:rPr lang="en-US" sz="2000" dirty="0" err="1"/>
              <a:t>Proteobacteria</a:t>
            </a:r>
            <a:endParaRPr lang="en-US" sz="2000" dirty="0"/>
          </a:p>
          <a:p>
            <a:r>
              <a:rPr lang="en-US" sz="2000" dirty="0"/>
              <a:t>and, most strikingly, the </a:t>
            </a:r>
            <a:r>
              <a:rPr lang="en-US" sz="2000" dirty="0" err="1" smtClean="0"/>
              <a:t>lanctomycetes</a:t>
            </a:r>
            <a:r>
              <a:rPr lang="en-US" sz="2000" dirty="0" smtClean="0"/>
              <a:t>.”</a:t>
            </a:r>
            <a:endParaRPr lang="en-US" sz="2000" dirty="0"/>
          </a:p>
        </p:txBody>
      </p:sp>
      <p:sp>
        <p:nvSpPr>
          <p:cNvPr id="41" name="Rectangle 40"/>
          <p:cNvSpPr/>
          <p:nvPr/>
        </p:nvSpPr>
        <p:spPr>
          <a:xfrm>
            <a:off x="9204896" y="4705953"/>
            <a:ext cx="2743200" cy="1938992"/>
          </a:xfrm>
          <a:prstGeom prst="rect">
            <a:avLst/>
          </a:prstGeom>
        </p:spPr>
        <p:txBody>
          <a:bodyPr wrap="square">
            <a:spAutoFit/>
          </a:bodyPr>
          <a:lstStyle/>
          <a:p>
            <a:pPr algn="r"/>
            <a:r>
              <a:rPr lang="en-US" sz="2000" dirty="0" smtClean="0"/>
              <a:t>*</a:t>
            </a:r>
            <a:r>
              <a:rPr lang="en-US" sz="2000" i="1" dirty="0" err="1" smtClean="0"/>
              <a:t>Diazotrophs</a:t>
            </a:r>
            <a:r>
              <a:rPr lang="en-US" sz="2000" i="1" dirty="0" smtClean="0"/>
              <a:t> </a:t>
            </a:r>
            <a:r>
              <a:rPr lang="en-US" sz="2000" i="1" dirty="0"/>
              <a:t>are bacteria and </a:t>
            </a:r>
            <a:r>
              <a:rPr lang="en-US" sz="2000" i="1" dirty="0" err="1"/>
              <a:t>archaea</a:t>
            </a:r>
            <a:r>
              <a:rPr lang="en-US" sz="2000" i="1" dirty="0"/>
              <a:t> that fix atmospheric nitrogen gas into a more usable form such as ammonia</a:t>
            </a:r>
          </a:p>
        </p:txBody>
      </p:sp>
    </p:spTree>
    <p:extLst>
      <p:ext uri="{BB962C8B-B14F-4D97-AF65-F5344CB8AC3E}">
        <p14:creationId xmlns:p14="http://schemas.microsoft.com/office/powerpoint/2010/main" val="14851855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500"/>
                                        <p:tgtEl>
                                          <p:spTgt spid="10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7"/>
                                        </p:tgtEl>
                                        <p:attrNameLst>
                                          <p:attrName>style.visibility</p:attrName>
                                        </p:attrNameLst>
                                      </p:cBhvr>
                                      <p:to>
                                        <p:strVal val="visible"/>
                                      </p:to>
                                    </p:set>
                                    <p:animEffect transition="in" filter="fade">
                                      <p:cBhvr>
                                        <p:cTn id="17" dur="500"/>
                                        <p:tgtEl>
                                          <p:spTgt spid="10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SGBs from diverse human </a:t>
            </a:r>
            <a:r>
              <a:rPr lang="en-US" dirty="0" err="1" smtClean="0"/>
              <a:t>microbiomes</a:t>
            </a:r>
            <a:endParaRPr lang="en-US" dirty="0"/>
          </a:p>
        </p:txBody>
      </p:sp>
      <p:sp>
        <p:nvSpPr>
          <p:cNvPr id="4" name="Date Placeholder 3"/>
          <p:cNvSpPr>
            <a:spLocks noGrp="1"/>
          </p:cNvSpPr>
          <p:nvPr>
            <p:ph type="dt" sz="half" idx="10"/>
          </p:nvPr>
        </p:nvSpPr>
        <p:spPr/>
        <p:txBody>
          <a:bodyPr/>
          <a:lstStyle/>
          <a:p>
            <a:fld id="{149AB08A-B8FE-2744-A176-508EFC0AA4E9}" type="datetime1">
              <a:rPr lang="en-US" smtClean="0"/>
              <a:t>2/13/2019</a:t>
            </a:fld>
            <a:endParaRPr lang="en-US"/>
          </a:p>
        </p:txBody>
      </p:sp>
      <p:sp>
        <p:nvSpPr>
          <p:cNvPr id="5" name="Slide Number Placeholder 4"/>
          <p:cNvSpPr>
            <a:spLocks noGrp="1"/>
          </p:cNvSpPr>
          <p:nvPr>
            <p:ph type="sldNum" sz="quarter" idx="12"/>
          </p:nvPr>
        </p:nvSpPr>
        <p:spPr/>
        <p:txBody>
          <a:bodyPr/>
          <a:lstStyle/>
          <a:p>
            <a:fld id="{0CED1879-D594-7048-AD12-28363999EDA9}" type="slidenum">
              <a:rPr lang="en-US" smtClean="0"/>
              <a:t>42</a:t>
            </a:fld>
            <a:endParaRPr lang="en-US" dirty="0"/>
          </a:p>
        </p:txBody>
      </p:sp>
      <p:sp>
        <p:nvSpPr>
          <p:cNvPr id="6" name="Rectangle 5"/>
          <p:cNvSpPr/>
          <p:nvPr/>
        </p:nvSpPr>
        <p:spPr>
          <a:xfrm>
            <a:off x="9113487" y="1417342"/>
            <a:ext cx="2743200" cy="4401205"/>
          </a:xfrm>
          <a:prstGeom prst="rect">
            <a:avLst/>
          </a:prstGeom>
        </p:spPr>
        <p:txBody>
          <a:bodyPr wrap="square">
            <a:spAutoFit/>
          </a:bodyPr>
          <a:lstStyle/>
          <a:p>
            <a:r>
              <a:rPr lang="en-US" sz="2000" i="1" dirty="0" smtClean="0"/>
              <a:t>4,930 species-level genome bins, </a:t>
            </a:r>
            <a:r>
              <a:rPr lang="en-US" sz="2000" i="1" dirty="0"/>
              <a:t>77% without genomes in </a:t>
            </a:r>
            <a:r>
              <a:rPr lang="en-US" sz="2000" i="1" dirty="0" smtClean="0"/>
              <a:t>public repositories … prevalent, expand under-represented phyla, and are enriched in non-Westernized populations …  increase </a:t>
            </a:r>
            <a:r>
              <a:rPr lang="en-US" sz="2000" i="1" dirty="0"/>
              <a:t>the </a:t>
            </a:r>
            <a:r>
              <a:rPr lang="en-US" sz="2000" i="1" dirty="0" err="1" smtClean="0"/>
              <a:t>mappability</a:t>
            </a:r>
            <a:r>
              <a:rPr lang="en-US" sz="2000" i="1" dirty="0" smtClean="0"/>
              <a:t> </a:t>
            </a:r>
            <a:r>
              <a:rPr lang="en-US" sz="2000" i="1" dirty="0"/>
              <a:t>of </a:t>
            </a:r>
            <a:r>
              <a:rPr lang="en-US" sz="2000" i="1" dirty="0" err="1" smtClean="0"/>
              <a:t>metagenomic</a:t>
            </a:r>
            <a:r>
              <a:rPr lang="en-US" sz="2000" i="1" dirty="0" smtClean="0"/>
              <a:t> reads </a:t>
            </a:r>
            <a:r>
              <a:rPr lang="en-US" sz="2000" i="1" dirty="0"/>
              <a:t>from 67.76% to 87.51% in the gut </a:t>
            </a:r>
            <a:r>
              <a:rPr lang="en-US" sz="2000" i="1" dirty="0" smtClean="0"/>
              <a:t>and </a:t>
            </a:r>
            <a:r>
              <a:rPr lang="en-US" sz="2000" i="1" dirty="0"/>
              <a:t>65.14% to 82.34% in the </a:t>
            </a:r>
            <a:r>
              <a:rPr lang="en-US" sz="2000" i="1" dirty="0" smtClean="0"/>
              <a:t>mouth</a:t>
            </a:r>
            <a:endParaRPr lang="en-US" sz="2000" i="1"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343" y="1048393"/>
            <a:ext cx="6995539" cy="27393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60" y="1273214"/>
            <a:ext cx="5057368" cy="502914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9806" y="1613822"/>
            <a:ext cx="6878902" cy="48750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542126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1"/>
                                        </p:tgtEl>
                                        <p:attrNameLst>
                                          <p:attrName>style.visibility</p:attrName>
                                        </p:attrNameLst>
                                      </p:cBhvr>
                                      <p:to>
                                        <p:strVal val="visible"/>
                                      </p:to>
                                    </p:set>
                                    <p:animEffect transition="in" filter="fade">
                                      <p:cBhvr>
                                        <p:cTn id="12" dur="500"/>
                                        <p:tgtEl>
                                          <p:spTgt spid="205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2"/>
                                        </p:tgtEl>
                                        <p:attrNameLst>
                                          <p:attrName>style.visibility</p:attrName>
                                        </p:attrNameLst>
                                      </p:cBhvr>
                                      <p:to>
                                        <p:strVal val="visible"/>
                                      </p:to>
                                    </p:set>
                                    <p:animEffect transition="in" filter="fade">
                                      <p:cBhvr>
                                        <p:cTn id="17" dur="500"/>
                                        <p:tgtEl>
                                          <p:spTgt spid="205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752648" y="2875002"/>
            <a:ext cx="8686705" cy="1107996"/>
          </a:xfrm>
          <a:prstGeom prst="rect">
            <a:avLst/>
          </a:prstGeom>
          <a:noFill/>
        </p:spPr>
        <p:txBody>
          <a:bodyPr wrap="square" rtlCol="0">
            <a:spAutoFit/>
          </a:bodyPr>
          <a:lstStyle/>
          <a:p>
            <a:pPr algn="ctr"/>
            <a:r>
              <a:rPr lang="en-US" sz="6600" dirty="0" smtClean="0"/>
              <a:t>Methods summary</a:t>
            </a:r>
            <a:endParaRPr lang="en-US" sz="6600" dirty="0"/>
          </a:p>
        </p:txBody>
      </p:sp>
      <p:sp>
        <p:nvSpPr>
          <p:cNvPr id="2" name="Rounded Rectangle 1"/>
          <p:cNvSpPr/>
          <p:nvPr/>
        </p:nvSpPr>
        <p:spPr>
          <a:xfrm>
            <a:off x="243904" y="228636"/>
            <a:ext cx="11704192" cy="6400730"/>
          </a:xfrm>
          <a:prstGeom prst="roundRect">
            <a:avLst>
              <a:gd name="adj" fmla="val 4657"/>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056232"/>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Mapping vs. assembly</a:t>
            </a:r>
            <a:endParaRPr lang="en-US" dirty="0"/>
          </a:p>
        </p:txBody>
      </p:sp>
      <p:sp>
        <p:nvSpPr>
          <p:cNvPr id="4" name="Date Placeholder 3"/>
          <p:cNvSpPr>
            <a:spLocks noGrp="1"/>
          </p:cNvSpPr>
          <p:nvPr>
            <p:ph type="dt" sz="half" idx="10"/>
          </p:nvPr>
        </p:nvSpPr>
        <p:spPr/>
        <p:txBody>
          <a:bodyPr/>
          <a:lstStyle/>
          <a:p>
            <a:fld id="{149AB08A-B8FE-2744-A176-508EFC0AA4E9}" type="datetime1">
              <a:rPr lang="en-US" smtClean="0"/>
              <a:t>2/13/2019</a:t>
            </a:fld>
            <a:endParaRPr lang="en-US"/>
          </a:p>
        </p:txBody>
      </p:sp>
      <p:sp>
        <p:nvSpPr>
          <p:cNvPr id="5" name="Slide Number Placeholder 4"/>
          <p:cNvSpPr>
            <a:spLocks noGrp="1"/>
          </p:cNvSpPr>
          <p:nvPr>
            <p:ph type="sldNum" sz="quarter" idx="12"/>
          </p:nvPr>
        </p:nvSpPr>
        <p:spPr/>
        <p:txBody>
          <a:bodyPr/>
          <a:lstStyle/>
          <a:p>
            <a:fld id="{0CED1879-D594-7048-AD12-28363999EDA9}" type="slidenum">
              <a:rPr lang="en-US" smtClean="0"/>
              <a:t>44</a:t>
            </a:fld>
            <a:endParaRPr lang="en-US" dirty="0"/>
          </a:p>
        </p:txBody>
      </p:sp>
      <p:cxnSp>
        <p:nvCxnSpPr>
          <p:cNvPr id="34" name="Straight Connector 33"/>
          <p:cNvCxnSpPr/>
          <p:nvPr/>
        </p:nvCxnSpPr>
        <p:spPr>
          <a:xfrm>
            <a:off x="3437866" y="1325903"/>
            <a:ext cx="548634" cy="0"/>
          </a:xfrm>
          <a:prstGeom prst="lin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35" name="Straight Connector 34"/>
          <p:cNvCxnSpPr/>
          <p:nvPr/>
        </p:nvCxnSpPr>
        <p:spPr>
          <a:xfrm>
            <a:off x="3437866" y="1488915"/>
            <a:ext cx="548634" cy="0"/>
          </a:xfrm>
          <a:prstGeom prst="lin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36" name="Straight Connector 35"/>
          <p:cNvCxnSpPr/>
          <p:nvPr/>
        </p:nvCxnSpPr>
        <p:spPr>
          <a:xfrm>
            <a:off x="3437866" y="1651927"/>
            <a:ext cx="548634" cy="0"/>
          </a:xfrm>
          <a:prstGeom prst="lin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37" name="Straight Connector 36"/>
          <p:cNvCxnSpPr/>
          <p:nvPr/>
        </p:nvCxnSpPr>
        <p:spPr>
          <a:xfrm>
            <a:off x="4845472" y="1325903"/>
            <a:ext cx="548634" cy="0"/>
          </a:xfrm>
          <a:prstGeom prst="lin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38" name="Straight Connector 37"/>
          <p:cNvCxnSpPr/>
          <p:nvPr/>
        </p:nvCxnSpPr>
        <p:spPr>
          <a:xfrm>
            <a:off x="4845472" y="1488915"/>
            <a:ext cx="548634" cy="0"/>
          </a:xfrm>
          <a:prstGeom prst="lin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39" name="Straight Connector 38"/>
          <p:cNvCxnSpPr/>
          <p:nvPr/>
        </p:nvCxnSpPr>
        <p:spPr>
          <a:xfrm>
            <a:off x="4845472" y="1651927"/>
            <a:ext cx="548634" cy="0"/>
          </a:xfrm>
          <a:prstGeom prst="lin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cxnSp>
      <p:sp>
        <p:nvSpPr>
          <p:cNvPr id="6" name="TextBox 5"/>
          <p:cNvSpPr txBox="1"/>
          <p:nvPr/>
        </p:nvSpPr>
        <p:spPr>
          <a:xfrm>
            <a:off x="3497583" y="2263841"/>
            <a:ext cx="1898340" cy="1354217"/>
          </a:xfrm>
          <a:prstGeom prst="rect">
            <a:avLst/>
          </a:prstGeom>
          <a:noFill/>
        </p:spPr>
        <p:txBody>
          <a:bodyPr wrap="none" rtlCol="0">
            <a:spAutoFit/>
          </a:bodyPr>
          <a:lstStyle/>
          <a:p>
            <a:pPr algn="ctr"/>
            <a:r>
              <a:rPr lang="en-US" sz="1600" dirty="0" smtClean="0"/>
              <a:t>The </a:t>
            </a:r>
            <a:r>
              <a:rPr lang="en-US" sz="1600" b="1" dirty="0" smtClean="0">
                <a:solidFill>
                  <a:srgbClr val="FF0000"/>
                </a:solidFill>
              </a:rPr>
              <a:t>red</a:t>
            </a:r>
            <a:r>
              <a:rPr lang="en-US" sz="1600" dirty="0" smtClean="0">
                <a:solidFill>
                  <a:srgbClr val="FF0000"/>
                </a:solidFill>
              </a:rPr>
              <a:t> </a:t>
            </a:r>
            <a:r>
              <a:rPr lang="en-US" sz="1600" dirty="0" smtClean="0"/>
              <a:t>species </a:t>
            </a:r>
          </a:p>
          <a:p>
            <a:pPr algn="ctr"/>
            <a:r>
              <a:rPr lang="en-US" sz="1600" dirty="0" smtClean="0"/>
              <a:t>(w/ known genome)</a:t>
            </a:r>
          </a:p>
          <a:p>
            <a:pPr algn="ctr"/>
            <a:r>
              <a:rPr lang="en-US" sz="1600" dirty="0" smtClean="0"/>
              <a:t>is in my sample. </a:t>
            </a:r>
          </a:p>
          <a:p>
            <a:pPr algn="ctr"/>
            <a:r>
              <a:rPr lang="en-US" sz="1600" dirty="0" smtClean="0"/>
              <a:t>I saw genes 1 and 3, </a:t>
            </a:r>
          </a:p>
          <a:p>
            <a:pPr algn="ctr"/>
            <a:r>
              <a:rPr lang="en-US" sz="1600" dirty="0" smtClean="0"/>
              <a:t>but gene 2 is missing</a:t>
            </a:r>
            <a:endParaRPr lang="en-US" sz="1600" dirty="0"/>
          </a:p>
        </p:txBody>
      </p:sp>
      <p:pic>
        <p:nvPicPr>
          <p:cNvPr id="14345" name="Picture 9" descr="File:PDB 1z26 EBI.jpg">
            <a:hlinkClick r:id="rId2"/>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9510" t="16000" r="13278" b="7160"/>
          <a:stretch/>
        </p:blipFill>
        <p:spPr bwMode="auto">
          <a:xfrm>
            <a:off x="6687624" y="1487686"/>
            <a:ext cx="938421" cy="700424"/>
          </a:xfrm>
          <a:prstGeom prst="rect">
            <a:avLst/>
          </a:prstGeom>
          <a:noFill/>
          <a:extLst>
            <a:ext uri="{909E8E84-426E-40DD-AFC4-6F175D3DCCD1}">
              <a14:hiddenFill xmlns:a14="http://schemas.microsoft.com/office/drawing/2010/main">
                <a:solidFill>
                  <a:srgbClr val="FFFFFF"/>
                </a:solidFill>
              </a14:hiddenFill>
            </a:ext>
          </a:extLst>
        </p:spPr>
      </p:pic>
      <p:pic>
        <p:nvPicPr>
          <p:cNvPr id="14346" name="Picture 10"/>
          <p:cNvPicPr>
            <a:picLocks noChangeAspect="1" noChangeArrowheads="1"/>
          </p:cNvPicPr>
          <p:nvPr/>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278878" y="320074"/>
            <a:ext cx="1755915" cy="838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1" name="Straight Connector 60"/>
          <p:cNvCxnSpPr/>
          <p:nvPr/>
        </p:nvCxnSpPr>
        <p:spPr>
          <a:xfrm>
            <a:off x="7486159" y="1283089"/>
            <a:ext cx="548634" cy="0"/>
          </a:xfrm>
          <a:prstGeom prst="line">
            <a:avLst/>
          </a:prstGeom>
          <a:noFill/>
          <a:ln w="571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62" name="Straight Connector 61"/>
          <p:cNvCxnSpPr/>
          <p:nvPr/>
        </p:nvCxnSpPr>
        <p:spPr>
          <a:xfrm>
            <a:off x="6891744" y="1283089"/>
            <a:ext cx="548634" cy="0"/>
          </a:xfrm>
          <a:prstGeom prst="line">
            <a:avLst/>
          </a:prstGeom>
          <a:noFill/>
          <a:ln w="571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63" name="Straight Connector 62"/>
          <p:cNvCxnSpPr/>
          <p:nvPr/>
        </p:nvCxnSpPr>
        <p:spPr>
          <a:xfrm>
            <a:off x="6278878" y="1283089"/>
            <a:ext cx="548634" cy="0"/>
          </a:xfrm>
          <a:prstGeom prst="line">
            <a:avLst/>
          </a:prstGeom>
          <a:noFill/>
          <a:ln w="571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64" name="TextBox 63"/>
          <p:cNvSpPr txBox="1"/>
          <p:nvPr/>
        </p:nvSpPr>
        <p:spPr>
          <a:xfrm>
            <a:off x="5776501" y="2263841"/>
            <a:ext cx="2758191" cy="1077218"/>
          </a:xfrm>
          <a:prstGeom prst="rect">
            <a:avLst/>
          </a:prstGeom>
          <a:noFill/>
        </p:spPr>
        <p:txBody>
          <a:bodyPr wrap="none" rtlCol="0">
            <a:spAutoFit/>
          </a:bodyPr>
          <a:lstStyle/>
          <a:p>
            <a:pPr algn="ctr"/>
            <a:r>
              <a:rPr lang="en-US" sz="1600" dirty="0" smtClean="0"/>
              <a:t>The gray reads</a:t>
            </a:r>
          </a:p>
          <a:p>
            <a:pPr algn="ctr"/>
            <a:r>
              <a:rPr lang="en-US" sz="1600" dirty="0" smtClean="0"/>
              <a:t>appear to come from a known </a:t>
            </a:r>
          </a:p>
          <a:p>
            <a:pPr algn="ctr"/>
            <a:r>
              <a:rPr lang="en-US" sz="1600" dirty="0" smtClean="0"/>
              <a:t>protein family, but I’m not sure</a:t>
            </a:r>
          </a:p>
          <a:p>
            <a:pPr algn="ctr"/>
            <a:r>
              <a:rPr lang="en-US" sz="1600" dirty="0" smtClean="0"/>
              <a:t>which species contributed it</a:t>
            </a:r>
          </a:p>
        </p:txBody>
      </p:sp>
      <p:sp>
        <p:nvSpPr>
          <p:cNvPr id="65" name="TextBox 64"/>
          <p:cNvSpPr txBox="1"/>
          <p:nvPr/>
        </p:nvSpPr>
        <p:spPr>
          <a:xfrm>
            <a:off x="9290977" y="2263841"/>
            <a:ext cx="1559851" cy="830997"/>
          </a:xfrm>
          <a:prstGeom prst="rect">
            <a:avLst/>
          </a:prstGeom>
          <a:noFill/>
        </p:spPr>
        <p:txBody>
          <a:bodyPr wrap="none" rtlCol="0">
            <a:spAutoFit/>
          </a:bodyPr>
          <a:lstStyle/>
          <a:p>
            <a:pPr algn="ctr"/>
            <a:r>
              <a:rPr lang="en-US" sz="1600" dirty="0" smtClean="0"/>
              <a:t>The black reads</a:t>
            </a:r>
          </a:p>
          <a:p>
            <a:pPr algn="ctr"/>
            <a:r>
              <a:rPr lang="en-US" sz="1600" dirty="0" smtClean="0"/>
              <a:t>look like nothing</a:t>
            </a:r>
          </a:p>
          <a:p>
            <a:pPr algn="ctr"/>
            <a:r>
              <a:rPr lang="en-US" sz="1600" dirty="0" smtClean="0"/>
              <a:t>I’ve seen before</a:t>
            </a:r>
          </a:p>
        </p:txBody>
      </p:sp>
      <p:cxnSp>
        <p:nvCxnSpPr>
          <p:cNvPr id="66" name="Straight Connector 65"/>
          <p:cNvCxnSpPr/>
          <p:nvPr/>
        </p:nvCxnSpPr>
        <p:spPr>
          <a:xfrm>
            <a:off x="10325478" y="1823296"/>
            <a:ext cx="548634" cy="0"/>
          </a:xfrm>
          <a:prstGeom prst="lin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67" name="Straight Connector 66"/>
          <p:cNvCxnSpPr/>
          <p:nvPr/>
        </p:nvCxnSpPr>
        <p:spPr>
          <a:xfrm>
            <a:off x="9583872" y="1641952"/>
            <a:ext cx="548634" cy="0"/>
          </a:xfrm>
          <a:prstGeom prst="lin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68" name="Straight Connector 67"/>
          <p:cNvCxnSpPr/>
          <p:nvPr/>
        </p:nvCxnSpPr>
        <p:spPr>
          <a:xfrm>
            <a:off x="9309555" y="1992164"/>
            <a:ext cx="548634" cy="0"/>
          </a:xfrm>
          <a:prstGeom prst="lin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12" name="Straight Connector 11"/>
          <p:cNvCxnSpPr/>
          <p:nvPr/>
        </p:nvCxnSpPr>
        <p:spPr>
          <a:xfrm>
            <a:off x="426782" y="3646232"/>
            <a:ext cx="11429875" cy="0"/>
          </a:xfrm>
          <a:prstGeom prst="line">
            <a:avLst/>
          </a:prstGeom>
          <a:ln w="38100">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73" name="Rectangle 72"/>
          <p:cNvSpPr/>
          <p:nvPr/>
        </p:nvSpPr>
        <p:spPr>
          <a:xfrm>
            <a:off x="335343" y="3154683"/>
            <a:ext cx="1210589" cy="400110"/>
          </a:xfrm>
          <a:prstGeom prst="rect">
            <a:avLst/>
          </a:prstGeom>
        </p:spPr>
        <p:txBody>
          <a:bodyPr wrap="none">
            <a:spAutoFit/>
          </a:bodyPr>
          <a:lstStyle/>
          <a:p>
            <a:pPr algn="ctr"/>
            <a:r>
              <a:rPr lang="en-US" sz="2000" dirty="0" smtClean="0">
                <a:effectLst>
                  <a:glow rad="127000">
                    <a:schemeClr val="bg1"/>
                  </a:glow>
                </a:effectLst>
              </a:rPr>
              <a:t>MAPPING</a:t>
            </a:r>
            <a:endParaRPr lang="en-US" sz="2000" dirty="0">
              <a:effectLst>
                <a:glow rad="127000">
                  <a:schemeClr val="bg1"/>
                </a:glow>
              </a:effectLst>
            </a:endParaRPr>
          </a:p>
        </p:txBody>
      </p:sp>
      <p:sp>
        <p:nvSpPr>
          <p:cNvPr id="74" name="Rectangle 73"/>
          <p:cNvSpPr/>
          <p:nvPr/>
        </p:nvSpPr>
        <p:spPr>
          <a:xfrm>
            <a:off x="307325" y="3737671"/>
            <a:ext cx="1266629" cy="400110"/>
          </a:xfrm>
          <a:prstGeom prst="rect">
            <a:avLst/>
          </a:prstGeom>
        </p:spPr>
        <p:txBody>
          <a:bodyPr wrap="none">
            <a:spAutoFit/>
          </a:bodyPr>
          <a:lstStyle/>
          <a:p>
            <a:r>
              <a:rPr lang="en-US" sz="2000" dirty="0" smtClean="0">
                <a:effectLst>
                  <a:glow rad="127000">
                    <a:schemeClr val="bg1"/>
                  </a:glow>
                </a:effectLst>
              </a:rPr>
              <a:t>ASSEMBLY</a:t>
            </a:r>
            <a:endParaRPr lang="en-US" sz="2000" dirty="0">
              <a:effectLst>
                <a:glow rad="127000">
                  <a:schemeClr val="bg1"/>
                </a:glow>
              </a:effectLst>
            </a:endParaRPr>
          </a:p>
        </p:txBody>
      </p:sp>
      <p:cxnSp>
        <p:nvCxnSpPr>
          <p:cNvPr id="75" name="Straight Connector 74"/>
          <p:cNvCxnSpPr/>
          <p:nvPr/>
        </p:nvCxnSpPr>
        <p:spPr>
          <a:xfrm>
            <a:off x="3390849" y="4617707"/>
            <a:ext cx="2156517" cy="0"/>
          </a:xfrm>
          <a:prstGeom prst="lin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cxnSp>
      <p:sp>
        <p:nvSpPr>
          <p:cNvPr id="77" name="Pentagon 76"/>
          <p:cNvSpPr/>
          <p:nvPr/>
        </p:nvSpPr>
        <p:spPr>
          <a:xfrm>
            <a:off x="3437866" y="1826048"/>
            <a:ext cx="701894" cy="365756"/>
          </a:xfrm>
          <a:prstGeom prst="homePlate">
            <a:avLst/>
          </a:prstGeom>
          <a:solidFill>
            <a:srgbClr val="FF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1</a:t>
            </a:r>
            <a:endParaRPr lang="en-US" sz="2800" dirty="0"/>
          </a:p>
        </p:txBody>
      </p:sp>
      <p:sp>
        <p:nvSpPr>
          <p:cNvPr id="78" name="Pentagon 77"/>
          <p:cNvSpPr/>
          <p:nvPr/>
        </p:nvSpPr>
        <p:spPr>
          <a:xfrm>
            <a:off x="4143578" y="1826048"/>
            <a:ext cx="701894" cy="365756"/>
          </a:xfrm>
          <a:prstGeom prst="homePlate">
            <a:avLst/>
          </a:prstGeom>
          <a:solidFill>
            <a:srgbClr val="FF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2</a:t>
            </a:r>
            <a:endParaRPr lang="en-US" sz="2800" dirty="0"/>
          </a:p>
        </p:txBody>
      </p:sp>
      <p:sp>
        <p:nvSpPr>
          <p:cNvPr id="79" name="Pentagon 78"/>
          <p:cNvSpPr/>
          <p:nvPr/>
        </p:nvSpPr>
        <p:spPr>
          <a:xfrm>
            <a:off x="4845472" y="1826048"/>
            <a:ext cx="701894" cy="365756"/>
          </a:xfrm>
          <a:prstGeom prst="homePlate">
            <a:avLst/>
          </a:prstGeom>
          <a:solidFill>
            <a:srgbClr val="FF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3</a:t>
            </a:r>
            <a:endParaRPr lang="en-US" sz="2800" dirty="0"/>
          </a:p>
        </p:txBody>
      </p:sp>
      <p:sp>
        <p:nvSpPr>
          <p:cNvPr id="80" name="Pentagon 79"/>
          <p:cNvSpPr/>
          <p:nvPr/>
        </p:nvSpPr>
        <p:spPr>
          <a:xfrm>
            <a:off x="3444269" y="4766231"/>
            <a:ext cx="701894" cy="365756"/>
          </a:xfrm>
          <a:prstGeom prst="homePlate">
            <a:avLst/>
          </a:prstGeom>
          <a:solidFill>
            <a:srgbClr val="FF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3</a:t>
            </a:r>
            <a:endParaRPr lang="en-US" sz="2800" dirty="0"/>
          </a:p>
        </p:txBody>
      </p:sp>
      <p:sp>
        <p:nvSpPr>
          <p:cNvPr id="81" name="Pentagon 80"/>
          <p:cNvSpPr/>
          <p:nvPr/>
        </p:nvSpPr>
        <p:spPr>
          <a:xfrm>
            <a:off x="4149981" y="4766231"/>
            <a:ext cx="701894" cy="365756"/>
          </a:xfrm>
          <a:prstGeom prst="homePlate">
            <a:avLst/>
          </a:prstGeom>
          <a:solidFill>
            <a:srgbClr val="FF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X</a:t>
            </a:r>
            <a:endParaRPr lang="en-US" sz="2800" dirty="0"/>
          </a:p>
        </p:txBody>
      </p:sp>
      <p:sp>
        <p:nvSpPr>
          <p:cNvPr id="82" name="Pentagon 81"/>
          <p:cNvSpPr/>
          <p:nvPr/>
        </p:nvSpPr>
        <p:spPr>
          <a:xfrm flipH="1">
            <a:off x="4851875" y="4766231"/>
            <a:ext cx="701894" cy="365756"/>
          </a:xfrm>
          <a:prstGeom prst="homePlate">
            <a:avLst/>
          </a:prstGeom>
          <a:solidFill>
            <a:srgbClr val="FF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1</a:t>
            </a:r>
          </a:p>
        </p:txBody>
      </p:sp>
      <p:sp>
        <p:nvSpPr>
          <p:cNvPr id="83" name="TextBox 82"/>
          <p:cNvSpPr txBox="1"/>
          <p:nvPr/>
        </p:nvSpPr>
        <p:spPr>
          <a:xfrm>
            <a:off x="3406798" y="5151144"/>
            <a:ext cx="2156168" cy="1569660"/>
          </a:xfrm>
          <a:prstGeom prst="rect">
            <a:avLst/>
          </a:prstGeom>
          <a:noFill/>
        </p:spPr>
        <p:txBody>
          <a:bodyPr wrap="none" rtlCol="0">
            <a:spAutoFit/>
          </a:bodyPr>
          <a:lstStyle/>
          <a:p>
            <a:pPr algn="ctr"/>
            <a:r>
              <a:rPr lang="en-US" sz="1600" dirty="0" smtClean="0"/>
              <a:t>I assembled a </a:t>
            </a:r>
            <a:r>
              <a:rPr lang="en-US" sz="1600" dirty="0" err="1" smtClean="0"/>
              <a:t>contig</a:t>
            </a:r>
            <a:endParaRPr lang="en-US" sz="1600" dirty="0" smtClean="0"/>
          </a:p>
          <a:p>
            <a:pPr algn="ctr"/>
            <a:r>
              <a:rPr lang="en-US" sz="1600" dirty="0" smtClean="0"/>
              <a:t>for the </a:t>
            </a:r>
            <a:r>
              <a:rPr lang="en-US" sz="1600" b="1" dirty="0" smtClean="0">
                <a:solidFill>
                  <a:srgbClr val="FF0000"/>
                </a:solidFill>
              </a:rPr>
              <a:t>red</a:t>
            </a:r>
            <a:r>
              <a:rPr lang="en-US" sz="1600" dirty="0" smtClean="0">
                <a:solidFill>
                  <a:srgbClr val="FF0000"/>
                </a:solidFill>
              </a:rPr>
              <a:t> </a:t>
            </a:r>
            <a:r>
              <a:rPr lang="en-US" sz="1600" dirty="0" smtClean="0"/>
              <a:t>species. </a:t>
            </a:r>
          </a:p>
          <a:p>
            <a:pPr algn="ctr"/>
            <a:r>
              <a:rPr lang="en-US" sz="1600" dirty="0" smtClean="0"/>
              <a:t>I saw genes 1 and 3,</a:t>
            </a:r>
          </a:p>
          <a:p>
            <a:pPr algn="ctr"/>
            <a:r>
              <a:rPr lang="en-US" sz="1600" dirty="0" smtClean="0"/>
              <a:t>but </a:t>
            </a:r>
            <a:r>
              <a:rPr lang="en-US" sz="1600" u="sng" dirty="0" smtClean="0"/>
              <a:t>in a different order</a:t>
            </a:r>
            <a:r>
              <a:rPr lang="en-US" sz="1600" dirty="0" smtClean="0"/>
              <a:t>,</a:t>
            </a:r>
          </a:p>
          <a:p>
            <a:pPr algn="ctr"/>
            <a:r>
              <a:rPr lang="en-US" sz="1600" dirty="0" smtClean="0"/>
              <a:t>with a </a:t>
            </a:r>
            <a:r>
              <a:rPr lang="en-US" sz="1600" u="sng" dirty="0" smtClean="0"/>
              <a:t>new gene</a:t>
            </a:r>
            <a:r>
              <a:rPr lang="en-US" sz="1600" dirty="0" smtClean="0"/>
              <a:t> (X) in </a:t>
            </a:r>
          </a:p>
          <a:p>
            <a:pPr algn="ctr"/>
            <a:r>
              <a:rPr lang="en-US" sz="1600" dirty="0" smtClean="0"/>
              <a:t>between them</a:t>
            </a:r>
            <a:endParaRPr lang="en-US" sz="1600" dirty="0"/>
          </a:p>
        </p:txBody>
      </p:sp>
      <p:cxnSp>
        <p:nvCxnSpPr>
          <p:cNvPr id="84" name="Straight Connector 83"/>
          <p:cNvCxnSpPr/>
          <p:nvPr/>
        </p:nvCxnSpPr>
        <p:spPr>
          <a:xfrm>
            <a:off x="6096000" y="4444065"/>
            <a:ext cx="404367" cy="0"/>
          </a:xfrm>
          <a:prstGeom prst="line">
            <a:avLst/>
          </a:prstGeom>
          <a:no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88" name="TextBox 87"/>
          <p:cNvSpPr txBox="1"/>
          <p:nvPr/>
        </p:nvSpPr>
        <p:spPr>
          <a:xfrm>
            <a:off x="5929375" y="5257780"/>
            <a:ext cx="2521331" cy="830997"/>
          </a:xfrm>
          <a:prstGeom prst="rect">
            <a:avLst/>
          </a:prstGeom>
          <a:noFill/>
        </p:spPr>
        <p:txBody>
          <a:bodyPr wrap="none" rtlCol="0">
            <a:spAutoFit/>
          </a:bodyPr>
          <a:lstStyle/>
          <a:p>
            <a:pPr algn="ctr"/>
            <a:r>
              <a:rPr lang="en-US" sz="1600" dirty="0" smtClean="0"/>
              <a:t>Reads did not overlap</a:t>
            </a:r>
          </a:p>
          <a:p>
            <a:pPr algn="ctr"/>
            <a:r>
              <a:rPr lang="en-US" sz="1600" dirty="0" smtClean="0"/>
              <a:t>enough to assemble this</a:t>
            </a:r>
          </a:p>
          <a:p>
            <a:pPr algn="ctr"/>
            <a:r>
              <a:rPr lang="en-US" sz="1600" dirty="0" smtClean="0"/>
              <a:t>genome well (low coverage)</a:t>
            </a:r>
          </a:p>
        </p:txBody>
      </p:sp>
      <p:sp>
        <p:nvSpPr>
          <p:cNvPr id="90" name="Pentagon 89"/>
          <p:cNvSpPr/>
          <p:nvPr/>
        </p:nvSpPr>
        <p:spPr>
          <a:xfrm>
            <a:off x="9057170" y="4793939"/>
            <a:ext cx="701894" cy="365756"/>
          </a:xfrm>
          <a:prstGeom prst="homePlate">
            <a:avLst/>
          </a:prstGeom>
          <a:solidFill>
            <a:schemeClr val="tx1">
              <a:lumMod val="65000"/>
              <a:lumOff val="3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a:t>
            </a:r>
            <a:endParaRPr lang="en-US" sz="2800" dirty="0"/>
          </a:p>
        </p:txBody>
      </p:sp>
      <p:sp>
        <p:nvSpPr>
          <p:cNvPr id="91" name="Pentagon 90"/>
          <p:cNvSpPr/>
          <p:nvPr/>
        </p:nvSpPr>
        <p:spPr>
          <a:xfrm>
            <a:off x="9762882" y="4793939"/>
            <a:ext cx="701894" cy="365756"/>
          </a:xfrm>
          <a:prstGeom prst="homePlate">
            <a:avLst/>
          </a:prstGeom>
          <a:solidFill>
            <a:schemeClr val="tx1">
              <a:lumMod val="65000"/>
              <a:lumOff val="3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a:t>
            </a:r>
            <a:endParaRPr lang="en-US" sz="2800" dirty="0"/>
          </a:p>
        </p:txBody>
      </p:sp>
      <p:sp>
        <p:nvSpPr>
          <p:cNvPr id="92" name="Pentagon 91"/>
          <p:cNvSpPr/>
          <p:nvPr/>
        </p:nvSpPr>
        <p:spPr>
          <a:xfrm>
            <a:off x="10464776" y="4793939"/>
            <a:ext cx="701894" cy="365756"/>
          </a:xfrm>
          <a:prstGeom prst="homePlate">
            <a:avLst/>
          </a:prstGeom>
          <a:solidFill>
            <a:schemeClr val="tx1">
              <a:lumMod val="65000"/>
              <a:lumOff val="3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a:t>
            </a:r>
          </a:p>
        </p:txBody>
      </p:sp>
      <p:sp>
        <p:nvSpPr>
          <p:cNvPr id="93" name="TextBox 92"/>
          <p:cNvSpPr txBox="1"/>
          <p:nvPr/>
        </p:nvSpPr>
        <p:spPr>
          <a:xfrm>
            <a:off x="8977385" y="5257780"/>
            <a:ext cx="2240805" cy="584775"/>
          </a:xfrm>
          <a:prstGeom prst="rect">
            <a:avLst/>
          </a:prstGeom>
          <a:noFill/>
        </p:spPr>
        <p:txBody>
          <a:bodyPr wrap="none" rtlCol="0">
            <a:spAutoFit/>
          </a:bodyPr>
          <a:lstStyle/>
          <a:p>
            <a:pPr algn="ctr"/>
            <a:r>
              <a:rPr lang="en-US" sz="1600" dirty="0" smtClean="0"/>
              <a:t>I assembled a </a:t>
            </a:r>
            <a:r>
              <a:rPr lang="en-US" sz="1600" dirty="0" err="1" smtClean="0"/>
              <a:t>contig</a:t>
            </a:r>
            <a:endParaRPr lang="en-US" sz="1600" dirty="0" smtClean="0"/>
          </a:p>
          <a:p>
            <a:pPr algn="ctr"/>
            <a:r>
              <a:rPr lang="en-US" sz="1600" dirty="0" smtClean="0"/>
              <a:t>for a new species (</a:t>
            </a:r>
            <a:r>
              <a:rPr lang="en-US" sz="1600" b="1" dirty="0" smtClean="0"/>
              <a:t>black</a:t>
            </a:r>
            <a:r>
              <a:rPr lang="en-US" sz="1600" dirty="0" smtClean="0"/>
              <a:t>)</a:t>
            </a:r>
          </a:p>
        </p:txBody>
      </p:sp>
      <p:cxnSp>
        <p:nvCxnSpPr>
          <p:cNvPr id="95" name="Straight Connector 94"/>
          <p:cNvCxnSpPr/>
          <p:nvPr/>
        </p:nvCxnSpPr>
        <p:spPr>
          <a:xfrm>
            <a:off x="6827512" y="4444065"/>
            <a:ext cx="404367" cy="0"/>
          </a:xfrm>
          <a:prstGeom prst="line">
            <a:avLst/>
          </a:prstGeom>
          <a:no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96" name="Straight Connector 95"/>
          <p:cNvCxnSpPr/>
          <p:nvPr/>
        </p:nvCxnSpPr>
        <p:spPr>
          <a:xfrm>
            <a:off x="7559024" y="4444065"/>
            <a:ext cx="404367" cy="0"/>
          </a:xfrm>
          <a:prstGeom prst="line">
            <a:avLst/>
          </a:prstGeom>
          <a:no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97" name="Straight Connector 96"/>
          <p:cNvCxnSpPr/>
          <p:nvPr/>
        </p:nvCxnSpPr>
        <p:spPr>
          <a:xfrm>
            <a:off x="6102403" y="4638207"/>
            <a:ext cx="2156517" cy="0"/>
          </a:xfrm>
          <a:prstGeom prst="line">
            <a:avLst/>
          </a:prstGeom>
          <a:noFill/>
          <a:ln w="57150">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cxnSp>
      <p:cxnSp>
        <p:nvCxnSpPr>
          <p:cNvPr id="98" name="Straight Connector 97"/>
          <p:cNvCxnSpPr/>
          <p:nvPr/>
        </p:nvCxnSpPr>
        <p:spPr>
          <a:xfrm>
            <a:off x="3390849" y="3977634"/>
            <a:ext cx="404367" cy="0"/>
          </a:xfrm>
          <a:prstGeom prst="lin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99" name="Straight Connector 98"/>
          <p:cNvCxnSpPr/>
          <p:nvPr/>
        </p:nvCxnSpPr>
        <p:spPr>
          <a:xfrm>
            <a:off x="3712183" y="4056010"/>
            <a:ext cx="404367" cy="0"/>
          </a:xfrm>
          <a:prstGeom prst="lin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00" name="Straight Connector 99"/>
          <p:cNvCxnSpPr/>
          <p:nvPr/>
        </p:nvCxnSpPr>
        <p:spPr>
          <a:xfrm>
            <a:off x="3912634" y="4134386"/>
            <a:ext cx="404367" cy="0"/>
          </a:xfrm>
          <a:prstGeom prst="lin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01" name="Straight Connector 100"/>
          <p:cNvCxnSpPr/>
          <p:nvPr/>
        </p:nvCxnSpPr>
        <p:spPr>
          <a:xfrm>
            <a:off x="4149981" y="4212762"/>
            <a:ext cx="404367" cy="0"/>
          </a:xfrm>
          <a:prstGeom prst="lin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02" name="Straight Connector 101"/>
          <p:cNvCxnSpPr/>
          <p:nvPr/>
        </p:nvCxnSpPr>
        <p:spPr>
          <a:xfrm>
            <a:off x="4400184" y="4291138"/>
            <a:ext cx="404367" cy="0"/>
          </a:xfrm>
          <a:prstGeom prst="lin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03" name="Straight Connector 102"/>
          <p:cNvCxnSpPr/>
          <p:nvPr/>
        </p:nvCxnSpPr>
        <p:spPr>
          <a:xfrm>
            <a:off x="4715422" y="4369514"/>
            <a:ext cx="404367" cy="0"/>
          </a:xfrm>
          <a:prstGeom prst="lin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04" name="Straight Connector 103"/>
          <p:cNvCxnSpPr/>
          <p:nvPr/>
        </p:nvCxnSpPr>
        <p:spPr>
          <a:xfrm>
            <a:off x="4867822" y="4447890"/>
            <a:ext cx="404367" cy="0"/>
          </a:xfrm>
          <a:prstGeom prst="lin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05" name="Straight Connector 104"/>
          <p:cNvCxnSpPr/>
          <p:nvPr/>
        </p:nvCxnSpPr>
        <p:spPr>
          <a:xfrm>
            <a:off x="5149402" y="4526268"/>
            <a:ext cx="404367" cy="0"/>
          </a:xfrm>
          <a:prstGeom prst="lin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15" name="Straight Connector 114"/>
          <p:cNvCxnSpPr/>
          <p:nvPr/>
        </p:nvCxnSpPr>
        <p:spPr>
          <a:xfrm>
            <a:off x="9022048" y="4617707"/>
            <a:ext cx="2156517" cy="0"/>
          </a:xfrm>
          <a:prstGeom prst="lin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116" name="Straight Connector 115"/>
          <p:cNvCxnSpPr/>
          <p:nvPr/>
        </p:nvCxnSpPr>
        <p:spPr>
          <a:xfrm>
            <a:off x="9022048" y="3977634"/>
            <a:ext cx="404367" cy="0"/>
          </a:xfrm>
          <a:prstGeom prst="lin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117" name="Straight Connector 116"/>
          <p:cNvCxnSpPr/>
          <p:nvPr/>
        </p:nvCxnSpPr>
        <p:spPr>
          <a:xfrm>
            <a:off x="9343382" y="4056010"/>
            <a:ext cx="404367" cy="0"/>
          </a:xfrm>
          <a:prstGeom prst="lin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118" name="Straight Connector 117"/>
          <p:cNvCxnSpPr/>
          <p:nvPr/>
        </p:nvCxnSpPr>
        <p:spPr>
          <a:xfrm>
            <a:off x="9543833" y="4134386"/>
            <a:ext cx="404367" cy="0"/>
          </a:xfrm>
          <a:prstGeom prst="lin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119" name="Straight Connector 118"/>
          <p:cNvCxnSpPr/>
          <p:nvPr/>
        </p:nvCxnSpPr>
        <p:spPr>
          <a:xfrm>
            <a:off x="9781180" y="4212762"/>
            <a:ext cx="404367" cy="0"/>
          </a:xfrm>
          <a:prstGeom prst="lin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120" name="Straight Connector 119"/>
          <p:cNvCxnSpPr/>
          <p:nvPr/>
        </p:nvCxnSpPr>
        <p:spPr>
          <a:xfrm>
            <a:off x="10031383" y="4291138"/>
            <a:ext cx="404367" cy="0"/>
          </a:xfrm>
          <a:prstGeom prst="lin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121" name="Straight Connector 120"/>
          <p:cNvCxnSpPr/>
          <p:nvPr/>
        </p:nvCxnSpPr>
        <p:spPr>
          <a:xfrm>
            <a:off x="10346621" y="4369514"/>
            <a:ext cx="404367" cy="0"/>
          </a:xfrm>
          <a:prstGeom prst="lin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122" name="Straight Connector 121"/>
          <p:cNvCxnSpPr/>
          <p:nvPr/>
        </p:nvCxnSpPr>
        <p:spPr>
          <a:xfrm>
            <a:off x="10499021" y="4447890"/>
            <a:ext cx="404367" cy="0"/>
          </a:xfrm>
          <a:prstGeom prst="lin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123" name="Straight Connector 122"/>
          <p:cNvCxnSpPr/>
          <p:nvPr/>
        </p:nvCxnSpPr>
        <p:spPr>
          <a:xfrm>
            <a:off x="10780601" y="4526268"/>
            <a:ext cx="404367" cy="0"/>
          </a:xfrm>
          <a:prstGeom prst="lin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pic>
        <p:nvPicPr>
          <p:cNvPr id="15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2538" y="1208953"/>
            <a:ext cx="1759575" cy="1599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5"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2538" y="4526268"/>
            <a:ext cx="1759575" cy="1599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56" name="Straight Connector 155"/>
          <p:cNvCxnSpPr/>
          <p:nvPr/>
        </p:nvCxnSpPr>
        <p:spPr>
          <a:xfrm>
            <a:off x="10168243" y="1157035"/>
            <a:ext cx="548634" cy="0"/>
          </a:xfrm>
          <a:prstGeom prst="lin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157" name="Straight Connector 156"/>
          <p:cNvCxnSpPr/>
          <p:nvPr/>
        </p:nvCxnSpPr>
        <p:spPr>
          <a:xfrm>
            <a:off x="9152320" y="1325903"/>
            <a:ext cx="548634" cy="0"/>
          </a:xfrm>
          <a:prstGeom prst="lin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158" name="Straight Connector 157"/>
          <p:cNvCxnSpPr/>
          <p:nvPr/>
        </p:nvCxnSpPr>
        <p:spPr>
          <a:xfrm>
            <a:off x="9343382" y="947215"/>
            <a:ext cx="548634" cy="0"/>
          </a:xfrm>
          <a:prstGeom prst="lin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30738151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4"/>
                                        </p:tgtEl>
                                        <p:attrNameLst>
                                          <p:attrName>style.visibility</p:attrName>
                                        </p:attrNameLst>
                                      </p:cBhvr>
                                      <p:to>
                                        <p:strVal val="visible"/>
                                      </p:to>
                                    </p:set>
                                    <p:animEffect transition="in" filter="fade">
                                      <p:cBhvr>
                                        <p:cTn id="7" dur="500"/>
                                        <p:tgtEl>
                                          <p:spTgt spid="15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500"/>
                                        <p:tgtEl>
                                          <p:spTgt spid="34"/>
                                        </p:tgtEl>
                                      </p:cBhvr>
                                    </p:animEffect>
                                  </p:childTnLst>
                                </p:cTn>
                              </p:par>
                              <p:par>
                                <p:cTn id="13" presetID="10" presetClass="entr" presetSubtype="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500"/>
                                        <p:tgtEl>
                                          <p:spTgt spid="35"/>
                                        </p:tgtEl>
                                      </p:cBhvr>
                                    </p:animEffect>
                                  </p:childTnLst>
                                </p:cTn>
                              </p:par>
                              <p:par>
                                <p:cTn id="16" presetID="10" presetClass="entr" presetSubtype="0" fill="hold"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500"/>
                                        <p:tgtEl>
                                          <p:spTgt spid="36"/>
                                        </p:tgtEl>
                                      </p:cBhvr>
                                    </p:animEffect>
                                  </p:childTnLst>
                                </p:cTn>
                              </p:par>
                              <p:par>
                                <p:cTn id="19" presetID="10" presetClass="entr" presetSubtype="0" fill="hold" nodeType="with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fade">
                                      <p:cBhvr>
                                        <p:cTn id="21" dur="500"/>
                                        <p:tgtEl>
                                          <p:spTgt spid="37"/>
                                        </p:tgtEl>
                                      </p:cBhvr>
                                    </p:animEffect>
                                  </p:childTnLst>
                                </p:cTn>
                              </p:par>
                              <p:par>
                                <p:cTn id="22" presetID="10" presetClass="entr" presetSubtype="0" fill="hold"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fade">
                                      <p:cBhvr>
                                        <p:cTn id="24" dur="500"/>
                                        <p:tgtEl>
                                          <p:spTgt spid="38"/>
                                        </p:tgtEl>
                                      </p:cBhvr>
                                    </p:animEffect>
                                  </p:childTnLst>
                                </p:cTn>
                              </p:par>
                              <p:par>
                                <p:cTn id="25" presetID="10" presetClass="entr" presetSubtype="0" fill="hold" nodeType="with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fade">
                                      <p:cBhvr>
                                        <p:cTn id="27" dur="500"/>
                                        <p:tgtEl>
                                          <p:spTgt spid="3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77"/>
                                        </p:tgtEl>
                                        <p:attrNameLst>
                                          <p:attrName>style.visibility</p:attrName>
                                        </p:attrNameLst>
                                      </p:cBhvr>
                                      <p:to>
                                        <p:strVal val="visible"/>
                                      </p:to>
                                    </p:set>
                                    <p:animEffect transition="in" filter="fade">
                                      <p:cBhvr>
                                        <p:cTn id="30" dur="500"/>
                                        <p:tgtEl>
                                          <p:spTgt spid="7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78"/>
                                        </p:tgtEl>
                                        <p:attrNameLst>
                                          <p:attrName>style.visibility</p:attrName>
                                        </p:attrNameLst>
                                      </p:cBhvr>
                                      <p:to>
                                        <p:strVal val="visible"/>
                                      </p:to>
                                    </p:set>
                                    <p:animEffect transition="in" filter="fade">
                                      <p:cBhvr>
                                        <p:cTn id="33" dur="500"/>
                                        <p:tgtEl>
                                          <p:spTgt spid="7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79"/>
                                        </p:tgtEl>
                                        <p:attrNameLst>
                                          <p:attrName>style.visibility</p:attrName>
                                        </p:attrNameLst>
                                      </p:cBhvr>
                                      <p:to>
                                        <p:strVal val="visible"/>
                                      </p:to>
                                    </p:set>
                                    <p:animEffect transition="in" filter="fade">
                                      <p:cBhvr>
                                        <p:cTn id="36" dur="500"/>
                                        <p:tgtEl>
                                          <p:spTgt spid="7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5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4346"/>
                                        </p:tgtEl>
                                        <p:attrNameLst>
                                          <p:attrName>style.visibility</p:attrName>
                                        </p:attrNameLst>
                                      </p:cBhvr>
                                      <p:to>
                                        <p:strVal val="visible"/>
                                      </p:to>
                                    </p:set>
                                    <p:animEffect transition="in" filter="fade">
                                      <p:cBhvr>
                                        <p:cTn id="46" dur="500"/>
                                        <p:tgtEl>
                                          <p:spTgt spid="14346"/>
                                        </p:tgtEl>
                                      </p:cBhvr>
                                    </p:animEffect>
                                  </p:childTnLst>
                                </p:cTn>
                              </p:par>
                              <p:par>
                                <p:cTn id="47" presetID="10" presetClass="entr" presetSubtype="0" fill="hold" nodeType="withEffect">
                                  <p:stCondLst>
                                    <p:cond delay="0"/>
                                  </p:stCondLst>
                                  <p:childTnLst>
                                    <p:set>
                                      <p:cBhvr>
                                        <p:cTn id="48" dur="1" fill="hold">
                                          <p:stCondLst>
                                            <p:cond delay="0"/>
                                          </p:stCondLst>
                                        </p:cTn>
                                        <p:tgtEl>
                                          <p:spTgt spid="61"/>
                                        </p:tgtEl>
                                        <p:attrNameLst>
                                          <p:attrName>style.visibility</p:attrName>
                                        </p:attrNameLst>
                                      </p:cBhvr>
                                      <p:to>
                                        <p:strVal val="visible"/>
                                      </p:to>
                                    </p:set>
                                    <p:animEffect transition="in" filter="fade">
                                      <p:cBhvr>
                                        <p:cTn id="49" dur="500"/>
                                        <p:tgtEl>
                                          <p:spTgt spid="61"/>
                                        </p:tgtEl>
                                      </p:cBhvr>
                                    </p:animEffect>
                                  </p:childTnLst>
                                </p:cTn>
                              </p:par>
                              <p:par>
                                <p:cTn id="50" presetID="10" presetClass="entr" presetSubtype="0" fill="hold" nodeType="withEffect">
                                  <p:stCondLst>
                                    <p:cond delay="0"/>
                                  </p:stCondLst>
                                  <p:childTnLst>
                                    <p:set>
                                      <p:cBhvr>
                                        <p:cTn id="51" dur="1" fill="hold">
                                          <p:stCondLst>
                                            <p:cond delay="0"/>
                                          </p:stCondLst>
                                        </p:cTn>
                                        <p:tgtEl>
                                          <p:spTgt spid="62"/>
                                        </p:tgtEl>
                                        <p:attrNameLst>
                                          <p:attrName>style.visibility</p:attrName>
                                        </p:attrNameLst>
                                      </p:cBhvr>
                                      <p:to>
                                        <p:strVal val="visible"/>
                                      </p:to>
                                    </p:set>
                                    <p:animEffect transition="in" filter="fade">
                                      <p:cBhvr>
                                        <p:cTn id="52" dur="500"/>
                                        <p:tgtEl>
                                          <p:spTgt spid="62"/>
                                        </p:tgtEl>
                                      </p:cBhvr>
                                    </p:animEffect>
                                  </p:childTnLst>
                                </p:cTn>
                              </p:par>
                              <p:par>
                                <p:cTn id="53" presetID="10" presetClass="entr" presetSubtype="0" fill="hold" nodeType="withEffect">
                                  <p:stCondLst>
                                    <p:cond delay="0"/>
                                  </p:stCondLst>
                                  <p:childTnLst>
                                    <p:set>
                                      <p:cBhvr>
                                        <p:cTn id="54" dur="1" fill="hold">
                                          <p:stCondLst>
                                            <p:cond delay="0"/>
                                          </p:stCondLst>
                                        </p:cTn>
                                        <p:tgtEl>
                                          <p:spTgt spid="63"/>
                                        </p:tgtEl>
                                        <p:attrNameLst>
                                          <p:attrName>style.visibility</p:attrName>
                                        </p:attrNameLst>
                                      </p:cBhvr>
                                      <p:to>
                                        <p:strVal val="visible"/>
                                      </p:to>
                                    </p:set>
                                    <p:animEffect transition="in" filter="fade">
                                      <p:cBhvr>
                                        <p:cTn id="55" dur="500"/>
                                        <p:tgtEl>
                                          <p:spTgt spid="63"/>
                                        </p:tgtEl>
                                      </p:cBhvr>
                                    </p:animEffect>
                                  </p:childTnLst>
                                </p:cTn>
                              </p:par>
                              <p:par>
                                <p:cTn id="56" presetID="10" presetClass="entr" presetSubtype="0" fill="hold" nodeType="withEffect">
                                  <p:stCondLst>
                                    <p:cond delay="0"/>
                                  </p:stCondLst>
                                  <p:childTnLst>
                                    <p:set>
                                      <p:cBhvr>
                                        <p:cTn id="57" dur="1" fill="hold">
                                          <p:stCondLst>
                                            <p:cond delay="0"/>
                                          </p:stCondLst>
                                        </p:cTn>
                                        <p:tgtEl>
                                          <p:spTgt spid="14345"/>
                                        </p:tgtEl>
                                        <p:attrNameLst>
                                          <p:attrName>style.visibility</p:attrName>
                                        </p:attrNameLst>
                                      </p:cBhvr>
                                      <p:to>
                                        <p:strVal val="visible"/>
                                      </p:to>
                                    </p:set>
                                    <p:animEffect transition="in" filter="fade">
                                      <p:cBhvr>
                                        <p:cTn id="58" dur="500"/>
                                        <p:tgtEl>
                                          <p:spTgt spid="14345"/>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64"/>
                                        </p:tgtEl>
                                        <p:attrNameLst>
                                          <p:attrName>style.visibility</p:attrName>
                                        </p:attrNameLst>
                                      </p:cBhvr>
                                      <p:to>
                                        <p:strVal val="visible"/>
                                      </p:to>
                                    </p:set>
                                    <p:animEffect transition="in" filter="fade">
                                      <p:cBhvr>
                                        <p:cTn id="63" dur="500"/>
                                        <p:tgtEl>
                                          <p:spTgt spid="64"/>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65"/>
                                        </p:tgtEl>
                                        <p:attrNameLst>
                                          <p:attrName>style.visibility</p:attrName>
                                        </p:attrNameLst>
                                      </p:cBhvr>
                                      <p:to>
                                        <p:strVal val="visible"/>
                                      </p:to>
                                    </p:set>
                                    <p:animEffect transition="in" filter="fade">
                                      <p:cBhvr>
                                        <p:cTn id="68" dur="500"/>
                                        <p:tgtEl>
                                          <p:spTgt spid="65"/>
                                        </p:tgtEl>
                                      </p:cBhvr>
                                    </p:animEffect>
                                  </p:childTnLst>
                                </p:cTn>
                              </p:par>
                              <p:par>
                                <p:cTn id="69" presetID="10" presetClass="entr" presetSubtype="0" fill="hold" nodeType="withEffect">
                                  <p:stCondLst>
                                    <p:cond delay="0"/>
                                  </p:stCondLst>
                                  <p:childTnLst>
                                    <p:set>
                                      <p:cBhvr>
                                        <p:cTn id="70" dur="1" fill="hold">
                                          <p:stCondLst>
                                            <p:cond delay="0"/>
                                          </p:stCondLst>
                                        </p:cTn>
                                        <p:tgtEl>
                                          <p:spTgt spid="66"/>
                                        </p:tgtEl>
                                        <p:attrNameLst>
                                          <p:attrName>style.visibility</p:attrName>
                                        </p:attrNameLst>
                                      </p:cBhvr>
                                      <p:to>
                                        <p:strVal val="visible"/>
                                      </p:to>
                                    </p:set>
                                    <p:animEffect transition="in" filter="fade">
                                      <p:cBhvr>
                                        <p:cTn id="71" dur="500"/>
                                        <p:tgtEl>
                                          <p:spTgt spid="66"/>
                                        </p:tgtEl>
                                      </p:cBhvr>
                                    </p:animEffect>
                                  </p:childTnLst>
                                </p:cTn>
                              </p:par>
                              <p:par>
                                <p:cTn id="72" presetID="10" presetClass="entr" presetSubtype="0" fill="hold" nodeType="withEffect">
                                  <p:stCondLst>
                                    <p:cond delay="0"/>
                                  </p:stCondLst>
                                  <p:childTnLst>
                                    <p:set>
                                      <p:cBhvr>
                                        <p:cTn id="73" dur="1" fill="hold">
                                          <p:stCondLst>
                                            <p:cond delay="0"/>
                                          </p:stCondLst>
                                        </p:cTn>
                                        <p:tgtEl>
                                          <p:spTgt spid="67"/>
                                        </p:tgtEl>
                                        <p:attrNameLst>
                                          <p:attrName>style.visibility</p:attrName>
                                        </p:attrNameLst>
                                      </p:cBhvr>
                                      <p:to>
                                        <p:strVal val="visible"/>
                                      </p:to>
                                    </p:set>
                                    <p:animEffect transition="in" filter="fade">
                                      <p:cBhvr>
                                        <p:cTn id="74" dur="500"/>
                                        <p:tgtEl>
                                          <p:spTgt spid="67"/>
                                        </p:tgtEl>
                                      </p:cBhvr>
                                    </p:animEffect>
                                  </p:childTnLst>
                                </p:cTn>
                              </p:par>
                              <p:par>
                                <p:cTn id="75" presetID="10" presetClass="entr" presetSubtype="0" fill="hold" nodeType="withEffect">
                                  <p:stCondLst>
                                    <p:cond delay="0"/>
                                  </p:stCondLst>
                                  <p:childTnLst>
                                    <p:set>
                                      <p:cBhvr>
                                        <p:cTn id="76" dur="1" fill="hold">
                                          <p:stCondLst>
                                            <p:cond delay="0"/>
                                          </p:stCondLst>
                                        </p:cTn>
                                        <p:tgtEl>
                                          <p:spTgt spid="68"/>
                                        </p:tgtEl>
                                        <p:attrNameLst>
                                          <p:attrName>style.visibility</p:attrName>
                                        </p:attrNameLst>
                                      </p:cBhvr>
                                      <p:to>
                                        <p:strVal val="visible"/>
                                      </p:to>
                                    </p:set>
                                    <p:animEffect transition="in" filter="fade">
                                      <p:cBhvr>
                                        <p:cTn id="77" dur="500"/>
                                        <p:tgtEl>
                                          <p:spTgt spid="68"/>
                                        </p:tgtEl>
                                      </p:cBhvr>
                                    </p:animEffect>
                                  </p:childTnLst>
                                </p:cTn>
                              </p:par>
                              <p:par>
                                <p:cTn id="78" presetID="10" presetClass="entr" presetSubtype="0" fill="hold" nodeType="withEffect">
                                  <p:stCondLst>
                                    <p:cond delay="0"/>
                                  </p:stCondLst>
                                  <p:childTnLst>
                                    <p:set>
                                      <p:cBhvr>
                                        <p:cTn id="79" dur="1" fill="hold">
                                          <p:stCondLst>
                                            <p:cond delay="0"/>
                                          </p:stCondLst>
                                        </p:cTn>
                                        <p:tgtEl>
                                          <p:spTgt spid="156"/>
                                        </p:tgtEl>
                                        <p:attrNameLst>
                                          <p:attrName>style.visibility</p:attrName>
                                        </p:attrNameLst>
                                      </p:cBhvr>
                                      <p:to>
                                        <p:strVal val="visible"/>
                                      </p:to>
                                    </p:set>
                                    <p:animEffect transition="in" filter="fade">
                                      <p:cBhvr>
                                        <p:cTn id="80" dur="500"/>
                                        <p:tgtEl>
                                          <p:spTgt spid="156"/>
                                        </p:tgtEl>
                                      </p:cBhvr>
                                    </p:animEffect>
                                  </p:childTnLst>
                                </p:cTn>
                              </p:par>
                              <p:par>
                                <p:cTn id="81" presetID="10" presetClass="entr" presetSubtype="0" fill="hold" nodeType="withEffect">
                                  <p:stCondLst>
                                    <p:cond delay="0"/>
                                  </p:stCondLst>
                                  <p:childTnLst>
                                    <p:set>
                                      <p:cBhvr>
                                        <p:cTn id="82" dur="1" fill="hold">
                                          <p:stCondLst>
                                            <p:cond delay="0"/>
                                          </p:stCondLst>
                                        </p:cTn>
                                        <p:tgtEl>
                                          <p:spTgt spid="157"/>
                                        </p:tgtEl>
                                        <p:attrNameLst>
                                          <p:attrName>style.visibility</p:attrName>
                                        </p:attrNameLst>
                                      </p:cBhvr>
                                      <p:to>
                                        <p:strVal val="visible"/>
                                      </p:to>
                                    </p:set>
                                    <p:animEffect transition="in" filter="fade">
                                      <p:cBhvr>
                                        <p:cTn id="83" dur="500"/>
                                        <p:tgtEl>
                                          <p:spTgt spid="157"/>
                                        </p:tgtEl>
                                      </p:cBhvr>
                                    </p:animEffect>
                                  </p:childTnLst>
                                </p:cTn>
                              </p:par>
                              <p:par>
                                <p:cTn id="84" presetID="10" presetClass="entr" presetSubtype="0" fill="hold" nodeType="withEffect">
                                  <p:stCondLst>
                                    <p:cond delay="0"/>
                                  </p:stCondLst>
                                  <p:childTnLst>
                                    <p:set>
                                      <p:cBhvr>
                                        <p:cTn id="85" dur="1" fill="hold">
                                          <p:stCondLst>
                                            <p:cond delay="0"/>
                                          </p:stCondLst>
                                        </p:cTn>
                                        <p:tgtEl>
                                          <p:spTgt spid="158"/>
                                        </p:tgtEl>
                                        <p:attrNameLst>
                                          <p:attrName>style.visibility</p:attrName>
                                        </p:attrNameLst>
                                      </p:cBhvr>
                                      <p:to>
                                        <p:strVal val="visible"/>
                                      </p:to>
                                    </p:set>
                                    <p:animEffect transition="in" filter="fade">
                                      <p:cBhvr>
                                        <p:cTn id="86" dur="500"/>
                                        <p:tgtEl>
                                          <p:spTgt spid="158"/>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155"/>
                                        </p:tgtEl>
                                        <p:attrNameLst>
                                          <p:attrName>style.visibility</p:attrName>
                                        </p:attrNameLst>
                                      </p:cBhvr>
                                      <p:to>
                                        <p:strVal val="visible"/>
                                      </p:to>
                                    </p:set>
                                    <p:animEffect transition="in" filter="fade">
                                      <p:cBhvr>
                                        <p:cTn id="91" dur="500"/>
                                        <p:tgtEl>
                                          <p:spTgt spid="155"/>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nodeType="clickEffect">
                                  <p:stCondLst>
                                    <p:cond delay="0"/>
                                  </p:stCondLst>
                                  <p:childTnLst>
                                    <p:set>
                                      <p:cBhvr>
                                        <p:cTn id="95" dur="1" fill="hold">
                                          <p:stCondLst>
                                            <p:cond delay="0"/>
                                          </p:stCondLst>
                                        </p:cTn>
                                        <p:tgtEl>
                                          <p:spTgt spid="75"/>
                                        </p:tgtEl>
                                        <p:attrNameLst>
                                          <p:attrName>style.visibility</p:attrName>
                                        </p:attrNameLst>
                                      </p:cBhvr>
                                      <p:to>
                                        <p:strVal val="visible"/>
                                      </p:to>
                                    </p:set>
                                    <p:animEffect transition="in" filter="fade">
                                      <p:cBhvr>
                                        <p:cTn id="96" dur="500"/>
                                        <p:tgtEl>
                                          <p:spTgt spid="75"/>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80"/>
                                        </p:tgtEl>
                                        <p:attrNameLst>
                                          <p:attrName>style.visibility</p:attrName>
                                        </p:attrNameLst>
                                      </p:cBhvr>
                                      <p:to>
                                        <p:strVal val="visible"/>
                                      </p:to>
                                    </p:set>
                                    <p:animEffect transition="in" filter="fade">
                                      <p:cBhvr>
                                        <p:cTn id="99" dur="500"/>
                                        <p:tgtEl>
                                          <p:spTgt spid="80"/>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81"/>
                                        </p:tgtEl>
                                        <p:attrNameLst>
                                          <p:attrName>style.visibility</p:attrName>
                                        </p:attrNameLst>
                                      </p:cBhvr>
                                      <p:to>
                                        <p:strVal val="visible"/>
                                      </p:to>
                                    </p:set>
                                    <p:animEffect transition="in" filter="fade">
                                      <p:cBhvr>
                                        <p:cTn id="102" dur="500"/>
                                        <p:tgtEl>
                                          <p:spTgt spid="81"/>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82"/>
                                        </p:tgtEl>
                                        <p:attrNameLst>
                                          <p:attrName>style.visibility</p:attrName>
                                        </p:attrNameLst>
                                      </p:cBhvr>
                                      <p:to>
                                        <p:strVal val="visible"/>
                                      </p:to>
                                    </p:set>
                                    <p:animEffect transition="in" filter="fade">
                                      <p:cBhvr>
                                        <p:cTn id="105" dur="500"/>
                                        <p:tgtEl>
                                          <p:spTgt spid="82"/>
                                        </p:tgtEl>
                                      </p:cBhvr>
                                    </p:animEffect>
                                  </p:childTnLst>
                                </p:cTn>
                              </p:par>
                              <p:par>
                                <p:cTn id="106" presetID="10" presetClass="entr" presetSubtype="0" fill="hold" nodeType="withEffect">
                                  <p:stCondLst>
                                    <p:cond delay="0"/>
                                  </p:stCondLst>
                                  <p:childTnLst>
                                    <p:set>
                                      <p:cBhvr>
                                        <p:cTn id="107" dur="1" fill="hold">
                                          <p:stCondLst>
                                            <p:cond delay="0"/>
                                          </p:stCondLst>
                                        </p:cTn>
                                        <p:tgtEl>
                                          <p:spTgt spid="98"/>
                                        </p:tgtEl>
                                        <p:attrNameLst>
                                          <p:attrName>style.visibility</p:attrName>
                                        </p:attrNameLst>
                                      </p:cBhvr>
                                      <p:to>
                                        <p:strVal val="visible"/>
                                      </p:to>
                                    </p:set>
                                    <p:animEffect transition="in" filter="fade">
                                      <p:cBhvr>
                                        <p:cTn id="108" dur="500"/>
                                        <p:tgtEl>
                                          <p:spTgt spid="98"/>
                                        </p:tgtEl>
                                      </p:cBhvr>
                                    </p:animEffect>
                                  </p:childTnLst>
                                </p:cTn>
                              </p:par>
                              <p:par>
                                <p:cTn id="109" presetID="10" presetClass="entr" presetSubtype="0" fill="hold" nodeType="withEffect">
                                  <p:stCondLst>
                                    <p:cond delay="0"/>
                                  </p:stCondLst>
                                  <p:childTnLst>
                                    <p:set>
                                      <p:cBhvr>
                                        <p:cTn id="110" dur="1" fill="hold">
                                          <p:stCondLst>
                                            <p:cond delay="0"/>
                                          </p:stCondLst>
                                        </p:cTn>
                                        <p:tgtEl>
                                          <p:spTgt spid="99"/>
                                        </p:tgtEl>
                                        <p:attrNameLst>
                                          <p:attrName>style.visibility</p:attrName>
                                        </p:attrNameLst>
                                      </p:cBhvr>
                                      <p:to>
                                        <p:strVal val="visible"/>
                                      </p:to>
                                    </p:set>
                                    <p:animEffect transition="in" filter="fade">
                                      <p:cBhvr>
                                        <p:cTn id="111" dur="500"/>
                                        <p:tgtEl>
                                          <p:spTgt spid="99"/>
                                        </p:tgtEl>
                                      </p:cBhvr>
                                    </p:animEffect>
                                  </p:childTnLst>
                                </p:cTn>
                              </p:par>
                              <p:par>
                                <p:cTn id="112" presetID="10" presetClass="entr" presetSubtype="0" fill="hold" nodeType="withEffect">
                                  <p:stCondLst>
                                    <p:cond delay="0"/>
                                  </p:stCondLst>
                                  <p:childTnLst>
                                    <p:set>
                                      <p:cBhvr>
                                        <p:cTn id="113" dur="1" fill="hold">
                                          <p:stCondLst>
                                            <p:cond delay="0"/>
                                          </p:stCondLst>
                                        </p:cTn>
                                        <p:tgtEl>
                                          <p:spTgt spid="100"/>
                                        </p:tgtEl>
                                        <p:attrNameLst>
                                          <p:attrName>style.visibility</p:attrName>
                                        </p:attrNameLst>
                                      </p:cBhvr>
                                      <p:to>
                                        <p:strVal val="visible"/>
                                      </p:to>
                                    </p:set>
                                    <p:animEffect transition="in" filter="fade">
                                      <p:cBhvr>
                                        <p:cTn id="114" dur="500"/>
                                        <p:tgtEl>
                                          <p:spTgt spid="100"/>
                                        </p:tgtEl>
                                      </p:cBhvr>
                                    </p:animEffect>
                                  </p:childTnLst>
                                </p:cTn>
                              </p:par>
                              <p:par>
                                <p:cTn id="115" presetID="10" presetClass="entr" presetSubtype="0" fill="hold" nodeType="withEffect">
                                  <p:stCondLst>
                                    <p:cond delay="0"/>
                                  </p:stCondLst>
                                  <p:childTnLst>
                                    <p:set>
                                      <p:cBhvr>
                                        <p:cTn id="116" dur="1" fill="hold">
                                          <p:stCondLst>
                                            <p:cond delay="0"/>
                                          </p:stCondLst>
                                        </p:cTn>
                                        <p:tgtEl>
                                          <p:spTgt spid="101"/>
                                        </p:tgtEl>
                                        <p:attrNameLst>
                                          <p:attrName>style.visibility</p:attrName>
                                        </p:attrNameLst>
                                      </p:cBhvr>
                                      <p:to>
                                        <p:strVal val="visible"/>
                                      </p:to>
                                    </p:set>
                                    <p:animEffect transition="in" filter="fade">
                                      <p:cBhvr>
                                        <p:cTn id="117" dur="500"/>
                                        <p:tgtEl>
                                          <p:spTgt spid="101"/>
                                        </p:tgtEl>
                                      </p:cBhvr>
                                    </p:animEffect>
                                  </p:childTnLst>
                                </p:cTn>
                              </p:par>
                              <p:par>
                                <p:cTn id="118" presetID="10" presetClass="entr" presetSubtype="0" fill="hold" nodeType="withEffect">
                                  <p:stCondLst>
                                    <p:cond delay="0"/>
                                  </p:stCondLst>
                                  <p:childTnLst>
                                    <p:set>
                                      <p:cBhvr>
                                        <p:cTn id="119" dur="1" fill="hold">
                                          <p:stCondLst>
                                            <p:cond delay="0"/>
                                          </p:stCondLst>
                                        </p:cTn>
                                        <p:tgtEl>
                                          <p:spTgt spid="102"/>
                                        </p:tgtEl>
                                        <p:attrNameLst>
                                          <p:attrName>style.visibility</p:attrName>
                                        </p:attrNameLst>
                                      </p:cBhvr>
                                      <p:to>
                                        <p:strVal val="visible"/>
                                      </p:to>
                                    </p:set>
                                    <p:animEffect transition="in" filter="fade">
                                      <p:cBhvr>
                                        <p:cTn id="120" dur="500"/>
                                        <p:tgtEl>
                                          <p:spTgt spid="102"/>
                                        </p:tgtEl>
                                      </p:cBhvr>
                                    </p:animEffect>
                                  </p:childTnLst>
                                </p:cTn>
                              </p:par>
                              <p:par>
                                <p:cTn id="121" presetID="10" presetClass="entr" presetSubtype="0" fill="hold" nodeType="withEffect">
                                  <p:stCondLst>
                                    <p:cond delay="0"/>
                                  </p:stCondLst>
                                  <p:childTnLst>
                                    <p:set>
                                      <p:cBhvr>
                                        <p:cTn id="122" dur="1" fill="hold">
                                          <p:stCondLst>
                                            <p:cond delay="0"/>
                                          </p:stCondLst>
                                        </p:cTn>
                                        <p:tgtEl>
                                          <p:spTgt spid="103"/>
                                        </p:tgtEl>
                                        <p:attrNameLst>
                                          <p:attrName>style.visibility</p:attrName>
                                        </p:attrNameLst>
                                      </p:cBhvr>
                                      <p:to>
                                        <p:strVal val="visible"/>
                                      </p:to>
                                    </p:set>
                                    <p:animEffect transition="in" filter="fade">
                                      <p:cBhvr>
                                        <p:cTn id="123" dur="500"/>
                                        <p:tgtEl>
                                          <p:spTgt spid="103"/>
                                        </p:tgtEl>
                                      </p:cBhvr>
                                    </p:animEffect>
                                  </p:childTnLst>
                                </p:cTn>
                              </p:par>
                              <p:par>
                                <p:cTn id="124" presetID="10" presetClass="entr" presetSubtype="0" fill="hold" nodeType="withEffect">
                                  <p:stCondLst>
                                    <p:cond delay="0"/>
                                  </p:stCondLst>
                                  <p:childTnLst>
                                    <p:set>
                                      <p:cBhvr>
                                        <p:cTn id="125" dur="1" fill="hold">
                                          <p:stCondLst>
                                            <p:cond delay="0"/>
                                          </p:stCondLst>
                                        </p:cTn>
                                        <p:tgtEl>
                                          <p:spTgt spid="104"/>
                                        </p:tgtEl>
                                        <p:attrNameLst>
                                          <p:attrName>style.visibility</p:attrName>
                                        </p:attrNameLst>
                                      </p:cBhvr>
                                      <p:to>
                                        <p:strVal val="visible"/>
                                      </p:to>
                                    </p:set>
                                    <p:animEffect transition="in" filter="fade">
                                      <p:cBhvr>
                                        <p:cTn id="126" dur="500"/>
                                        <p:tgtEl>
                                          <p:spTgt spid="104"/>
                                        </p:tgtEl>
                                      </p:cBhvr>
                                    </p:animEffect>
                                  </p:childTnLst>
                                </p:cTn>
                              </p:par>
                              <p:par>
                                <p:cTn id="127" presetID="10" presetClass="entr" presetSubtype="0" fill="hold" nodeType="withEffect">
                                  <p:stCondLst>
                                    <p:cond delay="0"/>
                                  </p:stCondLst>
                                  <p:childTnLst>
                                    <p:set>
                                      <p:cBhvr>
                                        <p:cTn id="128" dur="1" fill="hold">
                                          <p:stCondLst>
                                            <p:cond delay="0"/>
                                          </p:stCondLst>
                                        </p:cTn>
                                        <p:tgtEl>
                                          <p:spTgt spid="105"/>
                                        </p:tgtEl>
                                        <p:attrNameLst>
                                          <p:attrName>style.visibility</p:attrName>
                                        </p:attrNameLst>
                                      </p:cBhvr>
                                      <p:to>
                                        <p:strVal val="visible"/>
                                      </p:to>
                                    </p:set>
                                    <p:animEffect transition="in" filter="fade">
                                      <p:cBhvr>
                                        <p:cTn id="129" dur="500"/>
                                        <p:tgtEl>
                                          <p:spTgt spid="105"/>
                                        </p:tgtEl>
                                      </p:cBhvr>
                                    </p:animEffect>
                                  </p:childTnLst>
                                </p:cTn>
                              </p:par>
                            </p:childTnLst>
                          </p:cTn>
                        </p:par>
                      </p:childTnLst>
                    </p:cTn>
                  </p:par>
                  <p:par>
                    <p:cTn id="130" fill="hold">
                      <p:stCondLst>
                        <p:cond delay="indefinite"/>
                      </p:stCondLst>
                      <p:childTnLst>
                        <p:par>
                          <p:cTn id="131" fill="hold">
                            <p:stCondLst>
                              <p:cond delay="0"/>
                            </p:stCondLst>
                            <p:childTnLst>
                              <p:par>
                                <p:cTn id="132" presetID="10" presetClass="entr" presetSubtype="0" fill="hold" grpId="0" nodeType="clickEffect">
                                  <p:stCondLst>
                                    <p:cond delay="0"/>
                                  </p:stCondLst>
                                  <p:childTnLst>
                                    <p:set>
                                      <p:cBhvr>
                                        <p:cTn id="133" dur="1" fill="hold">
                                          <p:stCondLst>
                                            <p:cond delay="0"/>
                                          </p:stCondLst>
                                        </p:cTn>
                                        <p:tgtEl>
                                          <p:spTgt spid="83"/>
                                        </p:tgtEl>
                                        <p:attrNameLst>
                                          <p:attrName>style.visibility</p:attrName>
                                        </p:attrNameLst>
                                      </p:cBhvr>
                                      <p:to>
                                        <p:strVal val="visible"/>
                                      </p:to>
                                    </p:set>
                                    <p:animEffect transition="in" filter="fade">
                                      <p:cBhvr>
                                        <p:cTn id="134" dur="500"/>
                                        <p:tgtEl>
                                          <p:spTgt spid="83"/>
                                        </p:tgtEl>
                                      </p:cBhvr>
                                    </p:animEffect>
                                  </p:childTnLst>
                                </p:cTn>
                              </p:par>
                            </p:childTnLst>
                          </p:cTn>
                        </p:par>
                      </p:childTnLst>
                    </p:cTn>
                  </p:par>
                  <p:par>
                    <p:cTn id="135" fill="hold">
                      <p:stCondLst>
                        <p:cond delay="indefinite"/>
                      </p:stCondLst>
                      <p:childTnLst>
                        <p:par>
                          <p:cTn id="136" fill="hold">
                            <p:stCondLst>
                              <p:cond delay="0"/>
                            </p:stCondLst>
                            <p:childTnLst>
                              <p:par>
                                <p:cTn id="137" presetID="10" presetClass="entr" presetSubtype="0" fill="hold" nodeType="clickEffect">
                                  <p:stCondLst>
                                    <p:cond delay="0"/>
                                  </p:stCondLst>
                                  <p:childTnLst>
                                    <p:set>
                                      <p:cBhvr>
                                        <p:cTn id="138" dur="1" fill="hold">
                                          <p:stCondLst>
                                            <p:cond delay="0"/>
                                          </p:stCondLst>
                                        </p:cTn>
                                        <p:tgtEl>
                                          <p:spTgt spid="84"/>
                                        </p:tgtEl>
                                        <p:attrNameLst>
                                          <p:attrName>style.visibility</p:attrName>
                                        </p:attrNameLst>
                                      </p:cBhvr>
                                      <p:to>
                                        <p:strVal val="visible"/>
                                      </p:to>
                                    </p:set>
                                    <p:animEffect transition="in" filter="fade">
                                      <p:cBhvr>
                                        <p:cTn id="139" dur="500"/>
                                        <p:tgtEl>
                                          <p:spTgt spid="84"/>
                                        </p:tgtEl>
                                      </p:cBhvr>
                                    </p:animEffect>
                                  </p:childTnLst>
                                </p:cTn>
                              </p:par>
                              <p:par>
                                <p:cTn id="140" presetID="10" presetClass="entr" presetSubtype="0" fill="hold" grpId="0" nodeType="withEffect">
                                  <p:stCondLst>
                                    <p:cond delay="0"/>
                                  </p:stCondLst>
                                  <p:childTnLst>
                                    <p:set>
                                      <p:cBhvr>
                                        <p:cTn id="141" dur="1" fill="hold">
                                          <p:stCondLst>
                                            <p:cond delay="0"/>
                                          </p:stCondLst>
                                        </p:cTn>
                                        <p:tgtEl>
                                          <p:spTgt spid="88"/>
                                        </p:tgtEl>
                                        <p:attrNameLst>
                                          <p:attrName>style.visibility</p:attrName>
                                        </p:attrNameLst>
                                      </p:cBhvr>
                                      <p:to>
                                        <p:strVal val="visible"/>
                                      </p:to>
                                    </p:set>
                                    <p:animEffect transition="in" filter="fade">
                                      <p:cBhvr>
                                        <p:cTn id="142" dur="500"/>
                                        <p:tgtEl>
                                          <p:spTgt spid="88"/>
                                        </p:tgtEl>
                                      </p:cBhvr>
                                    </p:animEffect>
                                  </p:childTnLst>
                                </p:cTn>
                              </p:par>
                              <p:par>
                                <p:cTn id="143" presetID="10" presetClass="entr" presetSubtype="0" fill="hold" nodeType="withEffect">
                                  <p:stCondLst>
                                    <p:cond delay="0"/>
                                  </p:stCondLst>
                                  <p:childTnLst>
                                    <p:set>
                                      <p:cBhvr>
                                        <p:cTn id="144" dur="1" fill="hold">
                                          <p:stCondLst>
                                            <p:cond delay="0"/>
                                          </p:stCondLst>
                                        </p:cTn>
                                        <p:tgtEl>
                                          <p:spTgt spid="95"/>
                                        </p:tgtEl>
                                        <p:attrNameLst>
                                          <p:attrName>style.visibility</p:attrName>
                                        </p:attrNameLst>
                                      </p:cBhvr>
                                      <p:to>
                                        <p:strVal val="visible"/>
                                      </p:to>
                                    </p:set>
                                    <p:animEffect transition="in" filter="fade">
                                      <p:cBhvr>
                                        <p:cTn id="145" dur="500"/>
                                        <p:tgtEl>
                                          <p:spTgt spid="95"/>
                                        </p:tgtEl>
                                      </p:cBhvr>
                                    </p:animEffect>
                                  </p:childTnLst>
                                </p:cTn>
                              </p:par>
                              <p:par>
                                <p:cTn id="146" presetID="10" presetClass="entr" presetSubtype="0" fill="hold" nodeType="withEffect">
                                  <p:stCondLst>
                                    <p:cond delay="0"/>
                                  </p:stCondLst>
                                  <p:childTnLst>
                                    <p:set>
                                      <p:cBhvr>
                                        <p:cTn id="147" dur="1" fill="hold">
                                          <p:stCondLst>
                                            <p:cond delay="0"/>
                                          </p:stCondLst>
                                        </p:cTn>
                                        <p:tgtEl>
                                          <p:spTgt spid="96"/>
                                        </p:tgtEl>
                                        <p:attrNameLst>
                                          <p:attrName>style.visibility</p:attrName>
                                        </p:attrNameLst>
                                      </p:cBhvr>
                                      <p:to>
                                        <p:strVal val="visible"/>
                                      </p:to>
                                    </p:set>
                                    <p:animEffect transition="in" filter="fade">
                                      <p:cBhvr>
                                        <p:cTn id="148" dur="500"/>
                                        <p:tgtEl>
                                          <p:spTgt spid="96"/>
                                        </p:tgtEl>
                                      </p:cBhvr>
                                    </p:animEffect>
                                  </p:childTnLst>
                                </p:cTn>
                              </p:par>
                              <p:par>
                                <p:cTn id="149" presetID="10" presetClass="entr" presetSubtype="0" fill="hold" nodeType="withEffect">
                                  <p:stCondLst>
                                    <p:cond delay="0"/>
                                  </p:stCondLst>
                                  <p:childTnLst>
                                    <p:set>
                                      <p:cBhvr>
                                        <p:cTn id="150" dur="1" fill="hold">
                                          <p:stCondLst>
                                            <p:cond delay="0"/>
                                          </p:stCondLst>
                                        </p:cTn>
                                        <p:tgtEl>
                                          <p:spTgt spid="97"/>
                                        </p:tgtEl>
                                        <p:attrNameLst>
                                          <p:attrName>style.visibility</p:attrName>
                                        </p:attrNameLst>
                                      </p:cBhvr>
                                      <p:to>
                                        <p:strVal val="visible"/>
                                      </p:to>
                                    </p:set>
                                    <p:animEffect transition="in" filter="fade">
                                      <p:cBhvr>
                                        <p:cTn id="151" dur="500"/>
                                        <p:tgtEl>
                                          <p:spTgt spid="97"/>
                                        </p:tgtEl>
                                      </p:cBhvr>
                                    </p:animEffect>
                                  </p:childTnLst>
                                </p:cTn>
                              </p:par>
                            </p:childTnLst>
                          </p:cTn>
                        </p:par>
                      </p:childTnLst>
                    </p:cTn>
                  </p:par>
                  <p:par>
                    <p:cTn id="152" fill="hold">
                      <p:stCondLst>
                        <p:cond delay="indefinite"/>
                      </p:stCondLst>
                      <p:childTnLst>
                        <p:par>
                          <p:cTn id="153" fill="hold">
                            <p:stCondLst>
                              <p:cond delay="0"/>
                            </p:stCondLst>
                            <p:childTnLst>
                              <p:par>
                                <p:cTn id="154" presetID="10" presetClass="entr" presetSubtype="0" fill="hold" grpId="0" nodeType="clickEffect">
                                  <p:stCondLst>
                                    <p:cond delay="0"/>
                                  </p:stCondLst>
                                  <p:childTnLst>
                                    <p:set>
                                      <p:cBhvr>
                                        <p:cTn id="155" dur="1" fill="hold">
                                          <p:stCondLst>
                                            <p:cond delay="0"/>
                                          </p:stCondLst>
                                        </p:cTn>
                                        <p:tgtEl>
                                          <p:spTgt spid="90"/>
                                        </p:tgtEl>
                                        <p:attrNameLst>
                                          <p:attrName>style.visibility</p:attrName>
                                        </p:attrNameLst>
                                      </p:cBhvr>
                                      <p:to>
                                        <p:strVal val="visible"/>
                                      </p:to>
                                    </p:set>
                                    <p:animEffect transition="in" filter="fade">
                                      <p:cBhvr>
                                        <p:cTn id="156" dur="500"/>
                                        <p:tgtEl>
                                          <p:spTgt spid="90"/>
                                        </p:tgtEl>
                                      </p:cBhvr>
                                    </p:animEffect>
                                  </p:childTnLst>
                                </p:cTn>
                              </p:par>
                              <p:par>
                                <p:cTn id="157" presetID="10" presetClass="entr" presetSubtype="0" fill="hold" grpId="0" nodeType="withEffect">
                                  <p:stCondLst>
                                    <p:cond delay="0"/>
                                  </p:stCondLst>
                                  <p:childTnLst>
                                    <p:set>
                                      <p:cBhvr>
                                        <p:cTn id="158" dur="1" fill="hold">
                                          <p:stCondLst>
                                            <p:cond delay="0"/>
                                          </p:stCondLst>
                                        </p:cTn>
                                        <p:tgtEl>
                                          <p:spTgt spid="91"/>
                                        </p:tgtEl>
                                        <p:attrNameLst>
                                          <p:attrName>style.visibility</p:attrName>
                                        </p:attrNameLst>
                                      </p:cBhvr>
                                      <p:to>
                                        <p:strVal val="visible"/>
                                      </p:to>
                                    </p:set>
                                    <p:animEffect transition="in" filter="fade">
                                      <p:cBhvr>
                                        <p:cTn id="159" dur="500"/>
                                        <p:tgtEl>
                                          <p:spTgt spid="91"/>
                                        </p:tgtEl>
                                      </p:cBhvr>
                                    </p:animEffect>
                                  </p:childTnLst>
                                </p:cTn>
                              </p:par>
                              <p:par>
                                <p:cTn id="160" presetID="10" presetClass="entr" presetSubtype="0" fill="hold" grpId="0" nodeType="withEffect">
                                  <p:stCondLst>
                                    <p:cond delay="0"/>
                                  </p:stCondLst>
                                  <p:childTnLst>
                                    <p:set>
                                      <p:cBhvr>
                                        <p:cTn id="161" dur="1" fill="hold">
                                          <p:stCondLst>
                                            <p:cond delay="0"/>
                                          </p:stCondLst>
                                        </p:cTn>
                                        <p:tgtEl>
                                          <p:spTgt spid="92"/>
                                        </p:tgtEl>
                                        <p:attrNameLst>
                                          <p:attrName>style.visibility</p:attrName>
                                        </p:attrNameLst>
                                      </p:cBhvr>
                                      <p:to>
                                        <p:strVal val="visible"/>
                                      </p:to>
                                    </p:set>
                                    <p:animEffect transition="in" filter="fade">
                                      <p:cBhvr>
                                        <p:cTn id="162" dur="500"/>
                                        <p:tgtEl>
                                          <p:spTgt spid="92"/>
                                        </p:tgtEl>
                                      </p:cBhvr>
                                    </p:animEffect>
                                  </p:childTnLst>
                                </p:cTn>
                              </p:par>
                              <p:par>
                                <p:cTn id="163" presetID="10" presetClass="entr" presetSubtype="0" fill="hold" grpId="0" nodeType="withEffect">
                                  <p:stCondLst>
                                    <p:cond delay="0"/>
                                  </p:stCondLst>
                                  <p:childTnLst>
                                    <p:set>
                                      <p:cBhvr>
                                        <p:cTn id="164" dur="1" fill="hold">
                                          <p:stCondLst>
                                            <p:cond delay="0"/>
                                          </p:stCondLst>
                                        </p:cTn>
                                        <p:tgtEl>
                                          <p:spTgt spid="93"/>
                                        </p:tgtEl>
                                        <p:attrNameLst>
                                          <p:attrName>style.visibility</p:attrName>
                                        </p:attrNameLst>
                                      </p:cBhvr>
                                      <p:to>
                                        <p:strVal val="visible"/>
                                      </p:to>
                                    </p:set>
                                    <p:animEffect transition="in" filter="fade">
                                      <p:cBhvr>
                                        <p:cTn id="165" dur="500"/>
                                        <p:tgtEl>
                                          <p:spTgt spid="93"/>
                                        </p:tgtEl>
                                      </p:cBhvr>
                                    </p:animEffect>
                                  </p:childTnLst>
                                </p:cTn>
                              </p:par>
                              <p:par>
                                <p:cTn id="166" presetID="10" presetClass="entr" presetSubtype="0" fill="hold" nodeType="withEffect">
                                  <p:stCondLst>
                                    <p:cond delay="0"/>
                                  </p:stCondLst>
                                  <p:childTnLst>
                                    <p:set>
                                      <p:cBhvr>
                                        <p:cTn id="167" dur="1" fill="hold">
                                          <p:stCondLst>
                                            <p:cond delay="0"/>
                                          </p:stCondLst>
                                        </p:cTn>
                                        <p:tgtEl>
                                          <p:spTgt spid="115"/>
                                        </p:tgtEl>
                                        <p:attrNameLst>
                                          <p:attrName>style.visibility</p:attrName>
                                        </p:attrNameLst>
                                      </p:cBhvr>
                                      <p:to>
                                        <p:strVal val="visible"/>
                                      </p:to>
                                    </p:set>
                                    <p:animEffect transition="in" filter="fade">
                                      <p:cBhvr>
                                        <p:cTn id="168" dur="500"/>
                                        <p:tgtEl>
                                          <p:spTgt spid="115"/>
                                        </p:tgtEl>
                                      </p:cBhvr>
                                    </p:animEffect>
                                  </p:childTnLst>
                                </p:cTn>
                              </p:par>
                              <p:par>
                                <p:cTn id="169" presetID="10" presetClass="entr" presetSubtype="0" fill="hold" nodeType="withEffect">
                                  <p:stCondLst>
                                    <p:cond delay="0"/>
                                  </p:stCondLst>
                                  <p:childTnLst>
                                    <p:set>
                                      <p:cBhvr>
                                        <p:cTn id="170" dur="1" fill="hold">
                                          <p:stCondLst>
                                            <p:cond delay="0"/>
                                          </p:stCondLst>
                                        </p:cTn>
                                        <p:tgtEl>
                                          <p:spTgt spid="116"/>
                                        </p:tgtEl>
                                        <p:attrNameLst>
                                          <p:attrName>style.visibility</p:attrName>
                                        </p:attrNameLst>
                                      </p:cBhvr>
                                      <p:to>
                                        <p:strVal val="visible"/>
                                      </p:to>
                                    </p:set>
                                    <p:animEffect transition="in" filter="fade">
                                      <p:cBhvr>
                                        <p:cTn id="171" dur="500"/>
                                        <p:tgtEl>
                                          <p:spTgt spid="116"/>
                                        </p:tgtEl>
                                      </p:cBhvr>
                                    </p:animEffect>
                                  </p:childTnLst>
                                </p:cTn>
                              </p:par>
                              <p:par>
                                <p:cTn id="172" presetID="10" presetClass="entr" presetSubtype="0" fill="hold" nodeType="withEffect">
                                  <p:stCondLst>
                                    <p:cond delay="0"/>
                                  </p:stCondLst>
                                  <p:childTnLst>
                                    <p:set>
                                      <p:cBhvr>
                                        <p:cTn id="173" dur="1" fill="hold">
                                          <p:stCondLst>
                                            <p:cond delay="0"/>
                                          </p:stCondLst>
                                        </p:cTn>
                                        <p:tgtEl>
                                          <p:spTgt spid="117"/>
                                        </p:tgtEl>
                                        <p:attrNameLst>
                                          <p:attrName>style.visibility</p:attrName>
                                        </p:attrNameLst>
                                      </p:cBhvr>
                                      <p:to>
                                        <p:strVal val="visible"/>
                                      </p:to>
                                    </p:set>
                                    <p:animEffect transition="in" filter="fade">
                                      <p:cBhvr>
                                        <p:cTn id="174" dur="500"/>
                                        <p:tgtEl>
                                          <p:spTgt spid="117"/>
                                        </p:tgtEl>
                                      </p:cBhvr>
                                    </p:animEffect>
                                  </p:childTnLst>
                                </p:cTn>
                              </p:par>
                              <p:par>
                                <p:cTn id="175" presetID="10" presetClass="entr" presetSubtype="0" fill="hold" nodeType="withEffect">
                                  <p:stCondLst>
                                    <p:cond delay="0"/>
                                  </p:stCondLst>
                                  <p:childTnLst>
                                    <p:set>
                                      <p:cBhvr>
                                        <p:cTn id="176" dur="1" fill="hold">
                                          <p:stCondLst>
                                            <p:cond delay="0"/>
                                          </p:stCondLst>
                                        </p:cTn>
                                        <p:tgtEl>
                                          <p:spTgt spid="118"/>
                                        </p:tgtEl>
                                        <p:attrNameLst>
                                          <p:attrName>style.visibility</p:attrName>
                                        </p:attrNameLst>
                                      </p:cBhvr>
                                      <p:to>
                                        <p:strVal val="visible"/>
                                      </p:to>
                                    </p:set>
                                    <p:animEffect transition="in" filter="fade">
                                      <p:cBhvr>
                                        <p:cTn id="177" dur="500"/>
                                        <p:tgtEl>
                                          <p:spTgt spid="118"/>
                                        </p:tgtEl>
                                      </p:cBhvr>
                                    </p:animEffect>
                                  </p:childTnLst>
                                </p:cTn>
                              </p:par>
                              <p:par>
                                <p:cTn id="178" presetID="10" presetClass="entr" presetSubtype="0" fill="hold" nodeType="withEffect">
                                  <p:stCondLst>
                                    <p:cond delay="0"/>
                                  </p:stCondLst>
                                  <p:childTnLst>
                                    <p:set>
                                      <p:cBhvr>
                                        <p:cTn id="179" dur="1" fill="hold">
                                          <p:stCondLst>
                                            <p:cond delay="0"/>
                                          </p:stCondLst>
                                        </p:cTn>
                                        <p:tgtEl>
                                          <p:spTgt spid="119"/>
                                        </p:tgtEl>
                                        <p:attrNameLst>
                                          <p:attrName>style.visibility</p:attrName>
                                        </p:attrNameLst>
                                      </p:cBhvr>
                                      <p:to>
                                        <p:strVal val="visible"/>
                                      </p:to>
                                    </p:set>
                                    <p:animEffect transition="in" filter="fade">
                                      <p:cBhvr>
                                        <p:cTn id="180" dur="500"/>
                                        <p:tgtEl>
                                          <p:spTgt spid="119"/>
                                        </p:tgtEl>
                                      </p:cBhvr>
                                    </p:animEffect>
                                  </p:childTnLst>
                                </p:cTn>
                              </p:par>
                              <p:par>
                                <p:cTn id="181" presetID="10" presetClass="entr" presetSubtype="0" fill="hold" nodeType="withEffect">
                                  <p:stCondLst>
                                    <p:cond delay="0"/>
                                  </p:stCondLst>
                                  <p:childTnLst>
                                    <p:set>
                                      <p:cBhvr>
                                        <p:cTn id="182" dur="1" fill="hold">
                                          <p:stCondLst>
                                            <p:cond delay="0"/>
                                          </p:stCondLst>
                                        </p:cTn>
                                        <p:tgtEl>
                                          <p:spTgt spid="120"/>
                                        </p:tgtEl>
                                        <p:attrNameLst>
                                          <p:attrName>style.visibility</p:attrName>
                                        </p:attrNameLst>
                                      </p:cBhvr>
                                      <p:to>
                                        <p:strVal val="visible"/>
                                      </p:to>
                                    </p:set>
                                    <p:animEffect transition="in" filter="fade">
                                      <p:cBhvr>
                                        <p:cTn id="183" dur="500"/>
                                        <p:tgtEl>
                                          <p:spTgt spid="120"/>
                                        </p:tgtEl>
                                      </p:cBhvr>
                                    </p:animEffect>
                                  </p:childTnLst>
                                </p:cTn>
                              </p:par>
                              <p:par>
                                <p:cTn id="184" presetID="10" presetClass="entr" presetSubtype="0" fill="hold" nodeType="withEffect">
                                  <p:stCondLst>
                                    <p:cond delay="0"/>
                                  </p:stCondLst>
                                  <p:childTnLst>
                                    <p:set>
                                      <p:cBhvr>
                                        <p:cTn id="185" dur="1" fill="hold">
                                          <p:stCondLst>
                                            <p:cond delay="0"/>
                                          </p:stCondLst>
                                        </p:cTn>
                                        <p:tgtEl>
                                          <p:spTgt spid="121"/>
                                        </p:tgtEl>
                                        <p:attrNameLst>
                                          <p:attrName>style.visibility</p:attrName>
                                        </p:attrNameLst>
                                      </p:cBhvr>
                                      <p:to>
                                        <p:strVal val="visible"/>
                                      </p:to>
                                    </p:set>
                                    <p:animEffect transition="in" filter="fade">
                                      <p:cBhvr>
                                        <p:cTn id="186" dur="500"/>
                                        <p:tgtEl>
                                          <p:spTgt spid="121"/>
                                        </p:tgtEl>
                                      </p:cBhvr>
                                    </p:animEffect>
                                  </p:childTnLst>
                                </p:cTn>
                              </p:par>
                              <p:par>
                                <p:cTn id="187" presetID="10" presetClass="entr" presetSubtype="0" fill="hold" nodeType="withEffect">
                                  <p:stCondLst>
                                    <p:cond delay="0"/>
                                  </p:stCondLst>
                                  <p:childTnLst>
                                    <p:set>
                                      <p:cBhvr>
                                        <p:cTn id="188" dur="1" fill="hold">
                                          <p:stCondLst>
                                            <p:cond delay="0"/>
                                          </p:stCondLst>
                                        </p:cTn>
                                        <p:tgtEl>
                                          <p:spTgt spid="122"/>
                                        </p:tgtEl>
                                        <p:attrNameLst>
                                          <p:attrName>style.visibility</p:attrName>
                                        </p:attrNameLst>
                                      </p:cBhvr>
                                      <p:to>
                                        <p:strVal val="visible"/>
                                      </p:to>
                                    </p:set>
                                    <p:animEffect transition="in" filter="fade">
                                      <p:cBhvr>
                                        <p:cTn id="189" dur="500"/>
                                        <p:tgtEl>
                                          <p:spTgt spid="122"/>
                                        </p:tgtEl>
                                      </p:cBhvr>
                                    </p:animEffect>
                                  </p:childTnLst>
                                </p:cTn>
                              </p:par>
                              <p:par>
                                <p:cTn id="190" presetID="10" presetClass="entr" presetSubtype="0" fill="hold" nodeType="withEffect">
                                  <p:stCondLst>
                                    <p:cond delay="0"/>
                                  </p:stCondLst>
                                  <p:childTnLst>
                                    <p:set>
                                      <p:cBhvr>
                                        <p:cTn id="191" dur="1" fill="hold">
                                          <p:stCondLst>
                                            <p:cond delay="0"/>
                                          </p:stCondLst>
                                        </p:cTn>
                                        <p:tgtEl>
                                          <p:spTgt spid="123"/>
                                        </p:tgtEl>
                                        <p:attrNameLst>
                                          <p:attrName>style.visibility</p:attrName>
                                        </p:attrNameLst>
                                      </p:cBhvr>
                                      <p:to>
                                        <p:strVal val="visible"/>
                                      </p:to>
                                    </p:set>
                                    <p:animEffect transition="in" filter="fade">
                                      <p:cBhvr>
                                        <p:cTn id="192" dur="500"/>
                                        <p:tgtEl>
                                          <p:spTgt spid="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4" grpId="0"/>
      <p:bldP spid="65" grpId="0"/>
      <p:bldP spid="77" grpId="0" animBg="1"/>
      <p:bldP spid="78" grpId="0" animBg="1"/>
      <p:bldP spid="79" grpId="0" animBg="1"/>
      <p:bldP spid="80" grpId="0" animBg="1"/>
      <p:bldP spid="81" grpId="0" animBg="1"/>
      <p:bldP spid="82" grpId="0" animBg="1"/>
      <p:bldP spid="83" grpId="0"/>
      <p:bldP spid="88" grpId="0"/>
      <p:bldP spid="90" grpId="0" animBg="1"/>
      <p:bldP spid="91" grpId="0" animBg="1"/>
      <p:bldP spid="92" grpId="0" animBg="1"/>
      <p:bldP spid="9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i="1" dirty="0" err="1" smtClean="0"/>
              <a:t>Amplicons</a:t>
            </a:r>
            <a:r>
              <a:rPr lang="en-US" dirty="0" smtClean="0"/>
              <a:t> vs. mapping </a:t>
            </a:r>
            <a:r>
              <a:rPr lang="en-US" dirty="0"/>
              <a:t>vs. </a:t>
            </a:r>
            <a:r>
              <a:rPr lang="en-US" dirty="0" smtClean="0"/>
              <a:t>assembly</a:t>
            </a:r>
            <a:endParaRPr lang="en-US" dirty="0"/>
          </a:p>
        </p:txBody>
      </p:sp>
      <p:sp>
        <p:nvSpPr>
          <p:cNvPr id="4" name="Date Placeholder 3"/>
          <p:cNvSpPr>
            <a:spLocks noGrp="1"/>
          </p:cNvSpPr>
          <p:nvPr>
            <p:ph type="dt" sz="half" idx="10"/>
          </p:nvPr>
        </p:nvSpPr>
        <p:spPr/>
        <p:txBody>
          <a:bodyPr/>
          <a:lstStyle/>
          <a:p>
            <a:fld id="{149AB08A-B8FE-2744-A176-508EFC0AA4E9}" type="datetime1">
              <a:rPr lang="en-US" smtClean="0"/>
              <a:t>2/13/2019</a:t>
            </a:fld>
            <a:endParaRPr lang="en-US"/>
          </a:p>
        </p:txBody>
      </p:sp>
      <p:sp>
        <p:nvSpPr>
          <p:cNvPr id="5" name="Slide Number Placeholder 4"/>
          <p:cNvSpPr>
            <a:spLocks noGrp="1"/>
          </p:cNvSpPr>
          <p:nvPr>
            <p:ph type="sldNum" sz="quarter" idx="12"/>
          </p:nvPr>
        </p:nvSpPr>
        <p:spPr/>
        <p:txBody>
          <a:bodyPr/>
          <a:lstStyle/>
          <a:p>
            <a:fld id="{0CED1879-D594-7048-AD12-28363999EDA9}" type="slidenum">
              <a:rPr lang="en-US" smtClean="0"/>
              <a:t>45</a:t>
            </a:fld>
            <a:endParaRPr lang="en-US"/>
          </a:p>
        </p:txBody>
      </p:sp>
      <p:sp>
        <p:nvSpPr>
          <p:cNvPr id="9" name="TextBox 8"/>
          <p:cNvSpPr txBox="1"/>
          <p:nvPr/>
        </p:nvSpPr>
        <p:spPr>
          <a:xfrm>
            <a:off x="792538" y="960147"/>
            <a:ext cx="3657560" cy="461665"/>
          </a:xfrm>
          <a:prstGeom prst="rect">
            <a:avLst/>
          </a:prstGeom>
          <a:noFill/>
        </p:spPr>
        <p:txBody>
          <a:bodyPr wrap="square" rtlCol="0">
            <a:spAutoFit/>
          </a:bodyPr>
          <a:lstStyle/>
          <a:p>
            <a:pPr algn="ctr"/>
            <a:r>
              <a:rPr lang="en-US" sz="2400" b="1" dirty="0" err="1" smtClean="0"/>
              <a:t>Amplicon</a:t>
            </a:r>
            <a:r>
              <a:rPr lang="en-US" sz="2400" b="1" dirty="0" smtClean="0"/>
              <a:t>/16S Sequencing</a:t>
            </a:r>
            <a:endParaRPr lang="en-US" sz="2400" b="1" dirty="0"/>
          </a:p>
        </p:txBody>
      </p:sp>
      <p:sp>
        <p:nvSpPr>
          <p:cNvPr id="10" name="TextBox 9"/>
          <p:cNvSpPr txBox="1"/>
          <p:nvPr/>
        </p:nvSpPr>
        <p:spPr>
          <a:xfrm>
            <a:off x="4678695" y="1633131"/>
            <a:ext cx="2926048" cy="461665"/>
          </a:xfrm>
          <a:prstGeom prst="rect">
            <a:avLst/>
          </a:prstGeom>
          <a:noFill/>
        </p:spPr>
        <p:txBody>
          <a:bodyPr wrap="square" rtlCol="0">
            <a:spAutoFit/>
          </a:bodyPr>
          <a:lstStyle/>
          <a:p>
            <a:pPr algn="ctr"/>
            <a:r>
              <a:rPr lang="en-US" sz="2400" b="1" dirty="0" smtClean="0"/>
              <a:t>Mapping-based</a:t>
            </a:r>
            <a:endParaRPr lang="en-US" sz="2400" b="1" dirty="0"/>
          </a:p>
        </p:txBody>
      </p:sp>
      <p:sp>
        <p:nvSpPr>
          <p:cNvPr id="11" name="TextBox 10"/>
          <p:cNvSpPr txBox="1"/>
          <p:nvPr/>
        </p:nvSpPr>
        <p:spPr>
          <a:xfrm>
            <a:off x="8225886" y="1633131"/>
            <a:ext cx="2926048" cy="461665"/>
          </a:xfrm>
          <a:prstGeom prst="rect">
            <a:avLst/>
          </a:prstGeom>
          <a:noFill/>
        </p:spPr>
        <p:txBody>
          <a:bodyPr wrap="square" rtlCol="0">
            <a:spAutoFit/>
          </a:bodyPr>
          <a:lstStyle/>
          <a:p>
            <a:pPr algn="ctr"/>
            <a:r>
              <a:rPr lang="en-US" sz="2400" b="1" dirty="0" smtClean="0"/>
              <a:t>Assembly-based</a:t>
            </a:r>
            <a:endParaRPr lang="en-US" sz="2400" b="1" dirty="0"/>
          </a:p>
        </p:txBody>
      </p:sp>
      <p:sp>
        <p:nvSpPr>
          <p:cNvPr id="12" name="TextBox 11"/>
          <p:cNvSpPr txBox="1"/>
          <p:nvPr/>
        </p:nvSpPr>
        <p:spPr>
          <a:xfrm>
            <a:off x="4632977" y="960147"/>
            <a:ext cx="6583607" cy="461665"/>
          </a:xfrm>
          <a:prstGeom prst="rect">
            <a:avLst/>
          </a:prstGeom>
          <a:noFill/>
        </p:spPr>
        <p:txBody>
          <a:bodyPr wrap="square" rtlCol="0">
            <a:spAutoFit/>
          </a:bodyPr>
          <a:lstStyle/>
          <a:p>
            <a:pPr algn="ctr"/>
            <a:r>
              <a:rPr lang="en-US" sz="2400" b="1" dirty="0" smtClean="0"/>
              <a:t>Whole </a:t>
            </a:r>
            <a:r>
              <a:rPr lang="en-US" sz="2400" b="1" dirty="0" err="1" smtClean="0"/>
              <a:t>Metagenome</a:t>
            </a:r>
            <a:r>
              <a:rPr lang="en-US" sz="2400" b="1" dirty="0" smtClean="0"/>
              <a:t> Shotgun (WMS) sequencing</a:t>
            </a:r>
            <a:endParaRPr lang="en-US" sz="2400" b="1" dirty="0"/>
          </a:p>
        </p:txBody>
      </p:sp>
      <p:cxnSp>
        <p:nvCxnSpPr>
          <p:cNvPr id="13" name="Straight Connector 12"/>
          <p:cNvCxnSpPr/>
          <p:nvPr/>
        </p:nvCxnSpPr>
        <p:spPr>
          <a:xfrm>
            <a:off x="4541537" y="1546162"/>
            <a:ext cx="6728626" cy="0"/>
          </a:xfrm>
          <a:prstGeom prst="line">
            <a:avLst/>
          </a:prstGeom>
          <a:ln w="38100">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021135" y="1546162"/>
            <a:ext cx="3200365" cy="0"/>
          </a:xfrm>
          <a:prstGeom prst="line">
            <a:avLst/>
          </a:prstGeom>
          <a:ln w="38100">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541537" y="2186235"/>
            <a:ext cx="3200365" cy="0"/>
          </a:xfrm>
          <a:prstGeom prst="line">
            <a:avLst/>
          </a:prstGeom>
          <a:ln w="38100">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8088728" y="2186235"/>
            <a:ext cx="3200365" cy="0"/>
          </a:xfrm>
          <a:prstGeom prst="line">
            <a:avLst/>
          </a:prstGeom>
          <a:ln w="38100">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1021135" y="2423171"/>
            <a:ext cx="3200365" cy="1920219"/>
          </a:xfrm>
          <a:prstGeom prst="rect">
            <a:avLst/>
          </a:prstGeom>
          <a:solidFill>
            <a:schemeClr val="accent1">
              <a:lumMod val="20000"/>
              <a:lumOff val="8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600" b="1" dirty="0" smtClean="0">
                <a:solidFill>
                  <a:schemeClr val="tx1"/>
                </a:solidFill>
              </a:rPr>
              <a:t>PROS</a:t>
            </a:r>
          </a:p>
          <a:p>
            <a:pPr algn="ctr">
              <a:spcAft>
                <a:spcPts val="600"/>
              </a:spcAft>
            </a:pPr>
            <a:r>
              <a:rPr lang="en-US" sz="1600" dirty="0" smtClean="0">
                <a:solidFill>
                  <a:schemeClr val="tx1"/>
                </a:solidFill>
              </a:rPr>
              <a:t>Can handle low-biomass / non-bacterial contamination</a:t>
            </a:r>
          </a:p>
          <a:p>
            <a:pPr algn="ctr">
              <a:spcAft>
                <a:spcPts val="600"/>
              </a:spcAft>
            </a:pPr>
            <a:r>
              <a:rPr lang="en-US" sz="1600" dirty="0" smtClean="0">
                <a:solidFill>
                  <a:schemeClr val="tx1"/>
                </a:solidFill>
              </a:rPr>
              <a:t>Gives approximate taxonomy for highly novel species</a:t>
            </a:r>
          </a:p>
          <a:p>
            <a:pPr algn="ctr">
              <a:spcAft>
                <a:spcPts val="600"/>
              </a:spcAft>
            </a:pPr>
            <a:r>
              <a:rPr lang="en-US" sz="1600" dirty="0" smtClean="0">
                <a:solidFill>
                  <a:schemeClr val="tx1"/>
                </a:solidFill>
              </a:rPr>
              <a:t>Less expensive</a:t>
            </a:r>
            <a:endParaRPr lang="en-US" sz="1600" dirty="0">
              <a:solidFill>
                <a:schemeClr val="tx1"/>
              </a:solidFill>
            </a:endParaRPr>
          </a:p>
        </p:txBody>
      </p:sp>
      <p:sp>
        <p:nvSpPr>
          <p:cNvPr id="21" name="Rectangle 20"/>
          <p:cNvSpPr/>
          <p:nvPr/>
        </p:nvSpPr>
        <p:spPr>
          <a:xfrm>
            <a:off x="1021135" y="4526269"/>
            <a:ext cx="3200365" cy="1920218"/>
          </a:xfrm>
          <a:prstGeom prst="rect">
            <a:avLst/>
          </a:prstGeom>
          <a:solidFill>
            <a:srgbClr val="FFCCFF"/>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600" b="1" dirty="0" smtClean="0">
                <a:solidFill>
                  <a:schemeClr val="tx1"/>
                </a:solidFill>
              </a:rPr>
              <a:t>CONS</a:t>
            </a:r>
            <a:endParaRPr lang="en-US" sz="1600" b="1" dirty="0">
              <a:solidFill>
                <a:schemeClr val="tx1"/>
              </a:solidFill>
            </a:endParaRPr>
          </a:p>
          <a:p>
            <a:pPr algn="ctr">
              <a:spcAft>
                <a:spcPts val="600"/>
              </a:spcAft>
            </a:pPr>
            <a:r>
              <a:rPr lang="en-US" sz="1600" dirty="0" smtClean="0">
                <a:solidFill>
                  <a:schemeClr val="tx1"/>
                </a:solidFill>
              </a:rPr>
              <a:t>Low taxonomic resolution</a:t>
            </a:r>
          </a:p>
          <a:p>
            <a:pPr algn="ctr">
              <a:spcAft>
                <a:spcPts val="600"/>
              </a:spcAft>
            </a:pPr>
            <a:r>
              <a:rPr lang="en-US" sz="1600" dirty="0" smtClean="0">
                <a:solidFill>
                  <a:schemeClr val="tx1"/>
                </a:solidFill>
              </a:rPr>
              <a:t>Often limited to Bacteria/</a:t>
            </a:r>
            <a:r>
              <a:rPr lang="en-US" sz="1600" dirty="0" err="1" smtClean="0">
                <a:solidFill>
                  <a:schemeClr val="tx1"/>
                </a:solidFill>
              </a:rPr>
              <a:t>Archaea</a:t>
            </a:r>
            <a:endParaRPr lang="en-US" sz="1600" dirty="0" smtClean="0">
              <a:solidFill>
                <a:schemeClr val="tx1"/>
              </a:solidFill>
            </a:endParaRPr>
          </a:p>
          <a:p>
            <a:pPr algn="ctr">
              <a:spcAft>
                <a:spcPts val="600"/>
              </a:spcAft>
            </a:pPr>
            <a:r>
              <a:rPr lang="en-US" sz="1600" dirty="0" smtClean="0">
                <a:solidFill>
                  <a:schemeClr val="tx1"/>
                </a:solidFill>
              </a:rPr>
              <a:t>Can’t see “within genomes”</a:t>
            </a:r>
          </a:p>
          <a:p>
            <a:pPr algn="ctr">
              <a:spcAft>
                <a:spcPts val="600"/>
              </a:spcAft>
            </a:pPr>
            <a:r>
              <a:rPr lang="en-US" sz="1600" dirty="0" smtClean="0">
                <a:solidFill>
                  <a:schemeClr val="tx1"/>
                </a:solidFill>
              </a:rPr>
              <a:t>Biases from PCR amplification / </a:t>
            </a:r>
            <a:r>
              <a:rPr lang="en-US" sz="1600" dirty="0" err="1" smtClean="0">
                <a:solidFill>
                  <a:schemeClr val="tx1"/>
                </a:solidFill>
              </a:rPr>
              <a:t>amplicon</a:t>
            </a:r>
            <a:r>
              <a:rPr lang="en-US" sz="1600" dirty="0" smtClean="0">
                <a:solidFill>
                  <a:schemeClr val="tx1"/>
                </a:solidFill>
              </a:rPr>
              <a:t> copy number variation</a:t>
            </a:r>
          </a:p>
        </p:txBody>
      </p:sp>
      <p:sp>
        <p:nvSpPr>
          <p:cNvPr id="26" name="Rectangle 25"/>
          <p:cNvSpPr/>
          <p:nvPr/>
        </p:nvSpPr>
        <p:spPr>
          <a:xfrm>
            <a:off x="4541537" y="3611857"/>
            <a:ext cx="3383243" cy="731533"/>
          </a:xfrm>
          <a:prstGeom prst="rect">
            <a:avLst/>
          </a:prstGeom>
          <a:solidFill>
            <a:schemeClr val="accent1">
              <a:lumMod val="20000"/>
              <a:lumOff val="8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600" dirty="0" smtClean="0">
                <a:solidFill>
                  <a:schemeClr val="tx1"/>
                </a:solidFill>
              </a:rPr>
              <a:t>Fast, scales to large datasets;</a:t>
            </a:r>
            <a:br>
              <a:rPr lang="en-US" sz="1600" dirty="0" smtClean="0">
                <a:solidFill>
                  <a:schemeClr val="tx1"/>
                </a:solidFill>
              </a:rPr>
            </a:br>
            <a:r>
              <a:rPr lang="en-US" sz="1600" dirty="0" smtClean="0">
                <a:solidFill>
                  <a:schemeClr val="tx1"/>
                </a:solidFill>
              </a:rPr>
              <a:t>Finds rare entities (&lt;1x coverage)</a:t>
            </a:r>
          </a:p>
        </p:txBody>
      </p:sp>
      <p:sp>
        <p:nvSpPr>
          <p:cNvPr id="27" name="Rectangle 26"/>
          <p:cNvSpPr/>
          <p:nvPr/>
        </p:nvSpPr>
        <p:spPr>
          <a:xfrm>
            <a:off x="4525489" y="5623516"/>
            <a:ext cx="3399291" cy="822971"/>
          </a:xfrm>
          <a:prstGeom prst="rect">
            <a:avLst/>
          </a:prstGeom>
          <a:solidFill>
            <a:srgbClr val="FFCCFF"/>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600" dirty="0" smtClean="0">
                <a:solidFill>
                  <a:schemeClr val="tx1"/>
                </a:solidFill>
              </a:rPr>
              <a:t>Limited to identifying sequences that have been seen before</a:t>
            </a:r>
            <a:endParaRPr lang="en-US" sz="1600" dirty="0">
              <a:solidFill>
                <a:schemeClr val="tx1"/>
              </a:solidFill>
            </a:endParaRPr>
          </a:p>
        </p:txBody>
      </p:sp>
      <p:sp>
        <p:nvSpPr>
          <p:cNvPr id="28" name="Rectangle 27"/>
          <p:cNvSpPr/>
          <p:nvPr/>
        </p:nvSpPr>
        <p:spPr>
          <a:xfrm>
            <a:off x="8016220" y="3611857"/>
            <a:ext cx="3285664" cy="731533"/>
          </a:xfrm>
          <a:prstGeom prst="rect">
            <a:avLst/>
          </a:prstGeom>
          <a:solidFill>
            <a:schemeClr val="accent1">
              <a:lumMod val="20000"/>
              <a:lumOff val="8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600" dirty="0" smtClean="0">
                <a:solidFill>
                  <a:schemeClr val="tx1"/>
                </a:solidFill>
              </a:rPr>
              <a:t>Can identify novel genes, genomes, and </a:t>
            </a:r>
            <a:r>
              <a:rPr lang="en-US" sz="1600" dirty="0" err="1" smtClean="0">
                <a:solidFill>
                  <a:schemeClr val="tx1"/>
                </a:solidFill>
              </a:rPr>
              <a:t>synteny</a:t>
            </a:r>
            <a:r>
              <a:rPr lang="en-US" sz="1600" dirty="0" smtClean="0">
                <a:solidFill>
                  <a:schemeClr val="tx1"/>
                </a:solidFill>
              </a:rPr>
              <a:t> patterns</a:t>
            </a:r>
            <a:endParaRPr lang="en-US" sz="1600" dirty="0">
              <a:solidFill>
                <a:schemeClr val="tx1"/>
              </a:solidFill>
            </a:endParaRPr>
          </a:p>
        </p:txBody>
      </p:sp>
      <p:sp>
        <p:nvSpPr>
          <p:cNvPr id="29" name="Rectangle 28"/>
          <p:cNvSpPr/>
          <p:nvPr/>
        </p:nvSpPr>
        <p:spPr>
          <a:xfrm>
            <a:off x="8016220" y="5623516"/>
            <a:ext cx="3285663" cy="822971"/>
          </a:xfrm>
          <a:prstGeom prst="rect">
            <a:avLst/>
          </a:prstGeom>
          <a:solidFill>
            <a:srgbClr val="FFCCFF"/>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600" dirty="0" smtClean="0">
                <a:solidFill>
                  <a:schemeClr val="tx1"/>
                </a:solidFill>
              </a:rPr>
              <a:t>Misses rare entities;</a:t>
            </a:r>
            <a:r>
              <a:rPr lang="en-US" sz="1600" dirty="0">
                <a:solidFill>
                  <a:schemeClr val="tx1"/>
                </a:solidFill>
              </a:rPr>
              <a:t/>
            </a:r>
            <a:br>
              <a:rPr lang="en-US" sz="1600" dirty="0">
                <a:solidFill>
                  <a:schemeClr val="tx1"/>
                </a:solidFill>
              </a:rPr>
            </a:br>
            <a:r>
              <a:rPr lang="en-US" sz="1600" dirty="0" smtClean="0">
                <a:solidFill>
                  <a:schemeClr val="tx1"/>
                </a:solidFill>
              </a:rPr>
              <a:t>Memory (RAM)-intensive</a:t>
            </a:r>
            <a:endParaRPr lang="en-US" sz="1600" dirty="0">
              <a:solidFill>
                <a:schemeClr val="tx1"/>
              </a:solidFill>
            </a:endParaRPr>
          </a:p>
        </p:txBody>
      </p:sp>
      <p:sp>
        <p:nvSpPr>
          <p:cNvPr id="22" name="Rectangle 21"/>
          <p:cNvSpPr/>
          <p:nvPr/>
        </p:nvSpPr>
        <p:spPr>
          <a:xfrm>
            <a:off x="4541537" y="2423171"/>
            <a:ext cx="6728626" cy="1097268"/>
          </a:xfrm>
          <a:prstGeom prst="rect">
            <a:avLst/>
          </a:prstGeom>
          <a:solidFill>
            <a:schemeClr val="accent1">
              <a:lumMod val="20000"/>
              <a:lumOff val="8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600" b="1" dirty="0" smtClean="0">
                <a:solidFill>
                  <a:schemeClr val="tx1"/>
                </a:solidFill>
              </a:rPr>
              <a:t>PROS</a:t>
            </a:r>
          </a:p>
          <a:p>
            <a:pPr algn="ctr">
              <a:spcAft>
                <a:spcPts val="600"/>
              </a:spcAft>
            </a:pPr>
            <a:r>
              <a:rPr lang="en-US" sz="1600" dirty="0" smtClean="0">
                <a:solidFill>
                  <a:schemeClr val="tx1"/>
                </a:solidFill>
              </a:rPr>
              <a:t>Sub-species level resolution (genes, SNVs);</a:t>
            </a:r>
            <a:br>
              <a:rPr lang="en-US" sz="1600" dirty="0" smtClean="0">
                <a:solidFill>
                  <a:schemeClr val="tx1"/>
                </a:solidFill>
              </a:rPr>
            </a:br>
            <a:r>
              <a:rPr lang="en-US" sz="1600" dirty="0" smtClean="0">
                <a:solidFill>
                  <a:schemeClr val="tx1"/>
                </a:solidFill>
              </a:rPr>
              <a:t>Can “see” all the DNA in the community (virus, fungus, protozoa, etc.)</a:t>
            </a:r>
          </a:p>
        </p:txBody>
      </p:sp>
      <p:sp>
        <p:nvSpPr>
          <p:cNvPr id="24" name="Rectangle 23"/>
          <p:cNvSpPr/>
          <p:nvPr/>
        </p:nvSpPr>
        <p:spPr>
          <a:xfrm>
            <a:off x="4525489" y="4530213"/>
            <a:ext cx="6776394" cy="1001883"/>
          </a:xfrm>
          <a:prstGeom prst="rect">
            <a:avLst/>
          </a:prstGeom>
          <a:solidFill>
            <a:srgbClr val="FFCCFF"/>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600" b="1" dirty="0" smtClean="0">
                <a:solidFill>
                  <a:schemeClr val="tx1"/>
                </a:solidFill>
              </a:rPr>
              <a:t>CONS</a:t>
            </a:r>
            <a:endParaRPr lang="en-US" sz="1600" b="1" dirty="0">
              <a:solidFill>
                <a:schemeClr val="tx1"/>
              </a:solidFill>
            </a:endParaRPr>
          </a:p>
          <a:p>
            <a:pPr algn="ctr">
              <a:spcAft>
                <a:spcPts val="600"/>
              </a:spcAft>
            </a:pPr>
            <a:r>
              <a:rPr lang="en-US" sz="1600" dirty="0" smtClean="0">
                <a:solidFill>
                  <a:schemeClr val="tx1"/>
                </a:solidFill>
              </a:rPr>
              <a:t>Doesn’t work well for low-biomass samples;</a:t>
            </a:r>
            <a:br>
              <a:rPr lang="en-US" sz="1600" dirty="0" smtClean="0">
                <a:solidFill>
                  <a:schemeClr val="tx1"/>
                </a:solidFill>
              </a:rPr>
            </a:br>
            <a:r>
              <a:rPr lang="en-US" sz="1600" dirty="0" smtClean="0">
                <a:solidFill>
                  <a:schemeClr val="tx1"/>
                </a:solidFill>
              </a:rPr>
              <a:t>More expensive (but getting cheaper)</a:t>
            </a:r>
          </a:p>
        </p:txBody>
      </p:sp>
    </p:spTree>
    <p:extLst>
      <p:ext uri="{BB962C8B-B14F-4D97-AF65-F5344CB8AC3E}">
        <p14:creationId xmlns:p14="http://schemas.microsoft.com/office/powerpoint/2010/main" val="12002438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500"/>
                                        <p:tgtEl>
                                          <p:spTgt spid="10"/>
                                        </p:tgtEl>
                                      </p:cBhvr>
                                    </p:animEffect>
                                  </p:childTnLst>
                                </p:cTn>
                              </p:par>
                              <p:par>
                                <p:cTn id="42" presetID="10" presetClass="entr" presetSubtype="0" fill="hold"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500"/>
                                        <p:tgtEl>
                                          <p:spTgt spid="17"/>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500"/>
                                        <p:tgtEl>
                                          <p:spTgt spid="26"/>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fade">
                                      <p:cBhvr>
                                        <p:cTn id="50" dur="500"/>
                                        <p:tgtEl>
                                          <p:spTgt spid="27"/>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500"/>
                                        <p:tgtEl>
                                          <p:spTgt spid="11"/>
                                        </p:tgtEl>
                                      </p:cBhvr>
                                    </p:animEffect>
                                  </p:childTnLst>
                                </p:cTn>
                              </p:par>
                              <p:par>
                                <p:cTn id="56" presetID="10" presetClass="entr" presetSubtype="0" fill="hold"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500"/>
                                        <p:tgtEl>
                                          <p:spTgt spid="19"/>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8"/>
                                        </p:tgtEl>
                                        <p:attrNameLst>
                                          <p:attrName>style.visibility</p:attrName>
                                        </p:attrNameLst>
                                      </p:cBhvr>
                                      <p:to>
                                        <p:strVal val="visible"/>
                                      </p:to>
                                    </p:set>
                                    <p:animEffect transition="in" filter="fade">
                                      <p:cBhvr>
                                        <p:cTn id="61" dur="500"/>
                                        <p:tgtEl>
                                          <p:spTgt spid="28"/>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9"/>
                                        </p:tgtEl>
                                        <p:attrNameLst>
                                          <p:attrName>style.visibility</p:attrName>
                                        </p:attrNameLst>
                                      </p:cBhvr>
                                      <p:to>
                                        <p:strVal val="visible"/>
                                      </p:to>
                                    </p:set>
                                    <p:animEffect transition="in" filter="fade">
                                      <p:cBhvr>
                                        <p:cTn id="6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20" grpId="0" animBg="1"/>
      <p:bldP spid="21" grpId="0" animBg="1"/>
      <p:bldP spid="26" grpId="0" animBg="1"/>
      <p:bldP spid="27" grpId="0" animBg="1"/>
      <p:bldP spid="28" grpId="0" animBg="1"/>
      <p:bldP spid="29" grpId="0" animBg="1"/>
      <p:bldP spid="22" grpId="0" animBg="1"/>
      <p:bldP spid="2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752648" y="2367171"/>
            <a:ext cx="8686705" cy="2123658"/>
          </a:xfrm>
          <a:prstGeom prst="rect">
            <a:avLst/>
          </a:prstGeom>
          <a:noFill/>
        </p:spPr>
        <p:txBody>
          <a:bodyPr wrap="square" rtlCol="0">
            <a:spAutoFit/>
          </a:bodyPr>
          <a:lstStyle/>
          <a:p>
            <a:pPr algn="ctr"/>
            <a:r>
              <a:rPr lang="en-US" sz="6600" dirty="0" smtClean="0"/>
              <a:t>Properties of </a:t>
            </a:r>
            <a:r>
              <a:rPr lang="en-US" sz="6600" dirty="0" err="1" smtClean="0"/>
              <a:t>microbiome</a:t>
            </a:r>
            <a:r>
              <a:rPr lang="en-US" sz="6600" dirty="0" smtClean="0"/>
              <a:t> data</a:t>
            </a:r>
            <a:endParaRPr lang="en-US" sz="6600" dirty="0"/>
          </a:p>
        </p:txBody>
      </p:sp>
      <p:sp>
        <p:nvSpPr>
          <p:cNvPr id="2" name="Rounded Rectangle 1"/>
          <p:cNvSpPr/>
          <p:nvPr/>
        </p:nvSpPr>
        <p:spPr>
          <a:xfrm>
            <a:off x="243904" y="228636"/>
            <a:ext cx="11704192" cy="6400730"/>
          </a:xfrm>
          <a:prstGeom prst="roundRect">
            <a:avLst>
              <a:gd name="adj" fmla="val 4657"/>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1247778"/>
      </p:ext>
    </p:extLst>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All roads lead to abundance tables</a:t>
            </a:r>
            <a:endParaRPr lang="en-US" dirty="0"/>
          </a:p>
        </p:txBody>
      </p:sp>
      <p:sp>
        <p:nvSpPr>
          <p:cNvPr id="4" name="Date Placeholder 3"/>
          <p:cNvSpPr>
            <a:spLocks noGrp="1"/>
          </p:cNvSpPr>
          <p:nvPr>
            <p:ph type="dt" sz="half" idx="10"/>
          </p:nvPr>
        </p:nvSpPr>
        <p:spPr/>
        <p:txBody>
          <a:bodyPr/>
          <a:lstStyle/>
          <a:p>
            <a:fld id="{149AB08A-B8FE-2744-A176-508EFC0AA4E9}" type="datetime1">
              <a:rPr lang="en-US" smtClean="0"/>
              <a:t>2/13/2019</a:t>
            </a:fld>
            <a:endParaRPr lang="en-US"/>
          </a:p>
        </p:txBody>
      </p:sp>
      <p:sp>
        <p:nvSpPr>
          <p:cNvPr id="5" name="Slide Number Placeholder 4"/>
          <p:cNvSpPr>
            <a:spLocks noGrp="1"/>
          </p:cNvSpPr>
          <p:nvPr>
            <p:ph type="sldNum" sz="quarter" idx="12"/>
          </p:nvPr>
        </p:nvSpPr>
        <p:spPr/>
        <p:txBody>
          <a:bodyPr/>
          <a:lstStyle/>
          <a:p>
            <a:fld id="{0CED1879-D594-7048-AD12-28363999EDA9}" type="slidenum">
              <a:rPr lang="en-US" smtClean="0"/>
              <a:t>47</a:t>
            </a:fld>
            <a:endParaRPr lang="en-US"/>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1779495" y="3077354"/>
            <a:ext cx="1371600" cy="77178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7" name="Straight Arrow Connector 6"/>
          <p:cNvCxnSpPr/>
          <p:nvPr/>
        </p:nvCxnSpPr>
        <p:spPr bwMode="auto">
          <a:xfrm flipV="1">
            <a:off x="2770095" y="2281486"/>
            <a:ext cx="533400" cy="762000"/>
          </a:xfrm>
          <a:prstGeom prst="straightConnector1">
            <a:avLst/>
          </a:prstGeom>
          <a:solidFill>
            <a:schemeClr val="accent1"/>
          </a:solidFill>
          <a:ln w="31750" cap="flat" cmpd="sng" algn="ctr">
            <a:solidFill>
              <a:schemeClr val="tx1"/>
            </a:solidFill>
            <a:prstDash val="solid"/>
            <a:round/>
            <a:headEnd type="none" w="med" len="med"/>
            <a:tailEnd type="stealth" w="lg" len="lg"/>
          </a:ln>
          <a:effectLst/>
        </p:spPr>
      </p:cxnSp>
      <p:pic>
        <p:nvPicPr>
          <p:cNvPr id="8" name="Picture 5"/>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3455895" y="1615529"/>
            <a:ext cx="835891" cy="10668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9" name="Straight Arrow Connector 8"/>
          <p:cNvCxnSpPr/>
          <p:nvPr/>
        </p:nvCxnSpPr>
        <p:spPr bwMode="auto">
          <a:xfrm>
            <a:off x="2770095" y="3957886"/>
            <a:ext cx="533400" cy="838200"/>
          </a:xfrm>
          <a:prstGeom prst="straightConnector1">
            <a:avLst/>
          </a:prstGeom>
          <a:solidFill>
            <a:schemeClr val="accent1"/>
          </a:solidFill>
          <a:ln w="31750" cap="flat" cmpd="sng" algn="ctr">
            <a:solidFill>
              <a:schemeClr val="tx1"/>
            </a:solidFill>
            <a:prstDash val="solid"/>
            <a:round/>
            <a:headEnd type="none" w="med" len="med"/>
            <a:tailEnd type="stealth" w="lg" len="lg"/>
          </a:ln>
          <a:effectLst/>
        </p:spPr>
      </p:cxnSp>
      <p:grpSp>
        <p:nvGrpSpPr>
          <p:cNvPr id="10" name="Group 9"/>
          <p:cNvGrpSpPr/>
          <p:nvPr/>
        </p:nvGrpSpPr>
        <p:grpSpPr>
          <a:xfrm>
            <a:off x="3455895" y="4421788"/>
            <a:ext cx="838200" cy="895105"/>
            <a:chOff x="2133600" y="4800600"/>
            <a:chExt cx="838200" cy="895105"/>
          </a:xfrm>
        </p:grpSpPr>
        <p:pic>
          <p:nvPicPr>
            <p:cNvPr id="11"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33600" y="5257800"/>
              <a:ext cx="838200" cy="20930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2" name="Picture 7"/>
            <p:cNvPicPr>
              <a:picLocks noChangeAspect="1" noChangeArrowheads="1"/>
            </p:cNvPicPr>
            <p:nvPr/>
          </p:nvPicPr>
          <p:blipFill>
            <a:blip r:embed="rId5"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2133600" y="4800600"/>
              <a:ext cx="838200" cy="20930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3" name="Picture 7"/>
            <p:cNvPicPr>
              <a:picLocks noChangeAspect="1" noChangeArrowheads="1"/>
            </p:cNvPicPr>
            <p:nvPr/>
          </p:nvPicPr>
          <p:blipFill>
            <a:blip r:embed="rId5"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2133600" y="5029200"/>
              <a:ext cx="838200" cy="20930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4" name="Picture 7"/>
            <p:cNvPicPr>
              <a:picLocks noChangeAspect="1" noChangeArrowheads="1"/>
            </p:cNvPicPr>
            <p:nvPr/>
          </p:nvPicPr>
          <p:blipFill>
            <a:blip r:embed="rId5" cstate="print">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2133600" y="5486401"/>
              <a:ext cx="838200" cy="20930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pic>
        <p:nvPicPr>
          <p:cNvPr id="1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08395" y="4256794"/>
            <a:ext cx="1090467" cy="122509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05795" y="1595686"/>
            <a:ext cx="1095666" cy="110648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7" name="Group 16"/>
          <p:cNvGrpSpPr/>
          <p:nvPr/>
        </p:nvGrpSpPr>
        <p:grpSpPr>
          <a:xfrm>
            <a:off x="6199095" y="3119685"/>
            <a:ext cx="2050612" cy="838201"/>
            <a:chOff x="5205740" y="3200399"/>
            <a:chExt cx="2050612" cy="838201"/>
          </a:xfrm>
        </p:grpSpPr>
        <p:pic>
          <p:nvPicPr>
            <p:cNvPr id="18" name="Picture 10"/>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3868"/>
            <a:stretch/>
          </p:blipFill>
          <p:spPr bwMode="auto">
            <a:xfrm>
              <a:off x="5435601" y="3200399"/>
              <a:ext cx="1600200" cy="838201"/>
            </a:xfrm>
            <a:prstGeom prst="rect">
              <a:avLst/>
            </a:prstGeom>
            <a:noFill/>
            <a:ln w="28575">
              <a:noFill/>
              <a:miter lim="800000"/>
              <a:headEnd/>
              <a:tailEnd/>
            </a:ln>
            <a:effectLst/>
            <a:extLst>
              <a:ext uri="{909E8E84-426E-40DD-AFC4-6F175D3DCCD1}">
                <a14:hiddenFill xmlns:a14="http://schemas.microsoft.com/office/drawing/2010/main">
                  <a:solidFill>
                    <a:schemeClr val="accent1"/>
                  </a:solidFill>
                </a14:hiddenFill>
              </a:ext>
            </a:extLst>
          </p:spPr>
        </p:pic>
        <p:sp>
          <p:nvSpPr>
            <p:cNvPr id="19" name="TextBox 18"/>
            <p:cNvSpPr txBox="1"/>
            <p:nvPr/>
          </p:nvSpPr>
          <p:spPr>
            <a:xfrm>
              <a:off x="5205740" y="3380610"/>
              <a:ext cx="2050612" cy="564001"/>
            </a:xfrm>
            <a:prstGeom prst="rect">
              <a:avLst/>
            </a:prstGeom>
            <a:noFill/>
            <a:ln>
              <a:noFill/>
            </a:ln>
          </p:spPr>
          <p:txBody>
            <a:bodyPr wrap="square" rtlCol="0">
              <a:spAutoFit/>
            </a:bodyPr>
            <a:lstStyle/>
            <a:p>
              <a:pPr algn="ctr" eaLnBrk="0" fontAlgn="base" hangingPunct="0">
                <a:lnSpc>
                  <a:spcPts val="1800"/>
                </a:lnSpc>
                <a:spcBef>
                  <a:spcPct val="0"/>
                </a:spcBef>
                <a:spcAft>
                  <a:spcPct val="0"/>
                </a:spcAft>
                <a:buClr>
                  <a:srgbClr val="FFFFFF"/>
                </a:buClr>
              </a:pPr>
              <a:r>
                <a:rPr lang="en-US" sz="2000" b="1" i="1" dirty="0" smtClean="0">
                  <a:solidFill>
                    <a:srgbClr val="FFFFFF"/>
                  </a:solidFill>
                  <a:effectLst>
                    <a:glow rad="101600">
                      <a:srgbClr val="000000">
                        <a:alpha val="60000"/>
                      </a:srgbClr>
                    </a:glow>
                  </a:effectLst>
                  <a:latin typeface="Calibri" panose="020F0502020204030204" pitchFamily="34" charset="0"/>
                </a:rPr>
                <a:t>Compare to reference</a:t>
              </a:r>
              <a:endParaRPr lang="en-US" sz="2000" b="1" i="1" dirty="0">
                <a:solidFill>
                  <a:srgbClr val="FFFFFF"/>
                </a:solidFill>
                <a:effectLst>
                  <a:glow rad="101600">
                    <a:srgbClr val="000000">
                      <a:alpha val="60000"/>
                    </a:srgbClr>
                  </a:glow>
                </a:effectLst>
                <a:latin typeface="Calibri" panose="020F0502020204030204" pitchFamily="34" charset="0"/>
              </a:endParaRPr>
            </a:p>
          </p:txBody>
        </p:sp>
      </p:grpSp>
      <p:grpSp>
        <p:nvGrpSpPr>
          <p:cNvPr id="20" name="Group 19"/>
          <p:cNvGrpSpPr/>
          <p:nvPr/>
        </p:nvGrpSpPr>
        <p:grpSpPr>
          <a:xfrm>
            <a:off x="8485095" y="2662486"/>
            <a:ext cx="1676400" cy="1448427"/>
            <a:chOff x="6934200" y="2743200"/>
            <a:chExt cx="1676400" cy="1448427"/>
          </a:xfrm>
        </p:grpSpPr>
        <p:pic>
          <p:nvPicPr>
            <p:cNvPr id="21" name="Picture 1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6200000">
              <a:off x="7395369" y="3056405"/>
              <a:ext cx="982663" cy="1143000"/>
            </a:xfrm>
            <a:prstGeom prst="rect">
              <a:avLst/>
            </a:prstGeom>
            <a:noFill/>
            <a:ln w="2857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p:cNvSpPr txBox="1"/>
            <p:nvPr/>
          </p:nvSpPr>
          <p:spPr>
            <a:xfrm>
              <a:off x="7340601" y="2743200"/>
              <a:ext cx="1127443" cy="369332"/>
            </a:xfrm>
            <a:prstGeom prst="rect">
              <a:avLst/>
            </a:prstGeom>
            <a:noFill/>
            <a:ln>
              <a:noFill/>
            </a:ln>
          </p:spPr>
          <p:txBody>
            <a:bodyPr wrap="square" rtlCol="0">
              <a:spAutoFit/>
            </a:bodyPr>
            <a:lstStyle/>
            <a:p>
              <a:pPr algn="ctr" eaLnBrk="0" fontAlgn="base" hangingPunct="0">
                <a:spcBef>
                  <a:spcPct val="0"/>
                </a:spcBef>
                <a:spcAft>
                  <a:spcPct val="0"/>
                </a:spcAft>
                <a:buClr>
                  <a:srgbClr val="FFFFFF"/>
                </a:buClr>
              </a:pPr>
              <a:r>
                <a:rPr lang="en-US" dirty="0" smtClean="0">
                  <a:solidFill>
                    <a:srgbClr val="46A04A">
                      <a:lumMod val="40000"/>
                      <a:lumOff val="60000"/>
                    </a:srgbClr>
                  </a:solidFill>
                  <a:latin typeface="Calibri" panose="020F0502020204030204" pitchFamily="34" charset="0"/>
                </a:rPr>
                <a:t>Samples</a:t>
              </a:r>
              <a:endParaRPr lang="en-US" dirty="0">
                <a:solidFill>
                  <a:srgbClr val="46A04A">
                    <a:lumMod val="40000"/>
                    <a:lumOff val="60000"/>
                  </a:srgbClr>
                </a:solidFill>
                <a:latin typeface="Calibri" panose="020F0502020204030204" pitchFamily="34" charset="0"/>
              </a:endParaRPr>
            </a:p>
          </p:txBody>
        </p:sp>
        <p:sp>
          <p:nvSpPr>
            <p:cNvPr id="23" name="TextBox 22"/>
            <p:cNvSpPr txBox="1"/>
            <p:nvPr/>
          </p:nvSpPr>
          <p:spPr>
            <a:xfrm rot="16200000">
              <a:off x="6555144" y="3443240"/>
              <a:ext cx="1127443" cy="369332"/>
            </a:xfrm>
            <a:prstGeom prst="rect">
              <a:avLst/>
            </a:prstGeom>
            <a:noFill/>
            <a:ln>
              <a:noFill/>
            </a:ln>
          </p:spPr>
          <p:txBody>
            <a:bodyPr wrap="square" rtlCol="0">
              <a:spAutoFit/>
            </a:bodyPr>
            <a:lstStyle/>
            <a:p>
              <a:pPr algn="ctr" eaLnBrk="0" fontAlgn="base" hangingPunct="0">
                <a:spcBef>
                  <a:spcPct val="0"/>
                </a:spcBef>
                <a:spcAft>
                  <a:spcPct val="0"/>
                </a:spcAft>
                <a:buClr>
                  <a:srgbClr val="FFFFFF"/>
                </a:buClr>
              </a:pPr>
              <a:r>
                <a:rPr lang="en-US" dirty="0" smtClean="0">
                  <a:solidFill>
                    <a:srgbClr val="46A04A">
                      <a:lumMod val="40000"/>
                      <a:lumOff val="60000"/>
                    </a:srgbClr>
                  </a:solidFill>
                  <a:latin typeface="Calibri" panose="020F0502020204030204" pitchFamily="34" charset="0"/>
                </a:rPr>
                <a:t>Features</a:t>
              </a:r>
              <a:endParaRPr lang="en-US" dirty="0">
                <a:solidFill>
                  <a:srgbClr val="46A04A">
                    <a:lumMod val="40000"/>
                    <a:lumOff val="60000"/>
                  </a:srgbClr>
                </a:solidFill>
                <a:latin typeface="Calibri" panose="020F0502020204030204" pitchFamily="34" charset="0"/>
              </a:endParaRPr>
            </a:p>
          </p:txBody>
        </p:sp>
        <p:sp>
          <p:nvSpPr>
            <p:cNvPr id="24" name="TextBox 23"/>
            <p:cNvSpPr txBox="1"/>
            <p:nvPr/>
          </p:nvSpPr>
          <p:spPr>
            <a:xfrm>
              <a:off x="7200901" y="3314700"/>
              <a:ext cx="1409699" cy="646331"/>
            </a:xfrm>
            <a:prstGeom prst="rect">
              <a:avLst/>
            </a:prstGeom>
            <a:noFill/>
            <a:ln>
              <a:noFill/>
            </a:ln>
          </p:spPr>
          <p:txBody>
            <a:bodyPr wrap="square" rtlCol="0">
              <a:spAutoFit/>
            </a:bodyPr>
            <a:lstStyle/>
            <a:p>
              <a:pPr algn="ctr" eaLnBrk="0" fontAlgn="base" hangingPunct="0">
                <a:spcBef>
                  <a:spcPct val="0"/>
                </a:spcBef>
                <a:spcAft>
                  <a:spcPct val="0"/>
                </a:spcAft>
                <a:buClr>
                  <a:srgbClr val="FFFFFF"/>
                </a:buClr>
              </a:pPr>
              <a:r>
                <a:rPr lang="en-US" b="1" i="1" dirty="0" smtClean="0">
                  <a:solidFill>
                    <a:srgbClr val="000000"/>
                  </a:solidFill>
                  <a:latin typeface="Calibri" panose="020F0502020204030204" pitchFamily="34" charset="0"/>
                </a:rPr>
                <a:t>abundance</a:t>
              </a:r>
            </a:p>
            <a:p>
              <a:pPr algn="ctr" eaLnBrk="0" fontAlgn="base" hangingPunct="0">
                <a:spcBef>
                  <a:spcPct val="0"/>
                </a:spcBef>
                <a:spcAft>
                  <a:spcPct val="0"/>
                </a:spcAft>
                <a:buClr>
                  <a:srgbClr val="FFFFFF"/>
                </a:buClr>
              </a:pPr>
              <a:r>
                <a:rPr lang="en-US" b="1" i="1" dirty="0" smtClean="0">
                  <a:solidFill>
                    <a:srgbClr val="000000"/>
                  </a:solidFill>
                  <a:latin typeface="Calibri" panose="020F0502020204030204" pitchFamily="34" charset="0"/>
                </a:rPr>
                <a:t>table</a:t>
              </a:r>
              <a:endParaRPr lang="en-US" b="1" i="1" dirty="0">
                <a:solidFill>
                  <a:srgbClr val="000000"/>
                </a:solidFill>
                <a:latin typeface="Calibri" panose="020F0502020204030204" pitchFamily="34" charset="0"/>
              </a:endParaRPr>
            </a:p>
          </p:txBody>
        </p:sp>
      </p:grpSp>
      <p:pic>
        <p:nvPicPr>
          <p:cNvPr id="25" name="Picture 6"/>
          <p:cNvPicPr>
            <a:picLocks noChangeAspect="1" noChangeArrowheads="1"/>
          </p:cNvPicPr>
          <p:nvPr/>
        </p:nvPicPr>
        <p:blipFill>
          <a:blip r:embed="rId10"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rot="18694607">
            <a:off x="5990635" y="1346947"/>
            <a:ext cx="838199" cy="838199"/>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26" name="Picture 6"/>
          <p:cNvPicPr>
            <a:picLocks noChangeAspect="1" noChangeArrowheads="1"/>
          </p:cNvPicPr>
          <p:nvPr/>
        </p:nvPicPr>
        <p:blipFill>
          <a:blip r:embed="rId10"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rot="2170630" flipH="1">
            <a:off x="2555679" y="1352903"/>
            <a:ext cx="838199" cy="838199"/>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27" name="Picture 6"/>
          <p:cNvPicPr>
            <a:picLocks noChangeAspect="1" noChangeArrowheads="1"/>
          </p:cNvPicPr>
          <p:nvPr/>
        </p:nvPicPr>
        <p:blipFill>
          <a:blip r:embed="rId10"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rot="815548" flipV="1">
            <a:off x="5990635" y="4928347"/>
            <a:ext cx="838199" cy="838199"/>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cxnSp>
        <p:nvCxnSpPr>
          <p:cNvPr id="28" name="Straight Arrow Connector 27"/>
          <p:cNvCxnSpPr>
            <a:endCxn id="16" idx="1"/>
          </p:cNvCxnSpPr>
          <p:nvPr/>
        </p:nvCxnSpPr>
        <p:spPr bwMode="auto">
          <a:xfrm>
            <a:off x="4357594" y="2148929"/>
            <a:ext cx="548201" cy="1"/>
          </a:xfrm>
          <a:prstGeom prst="straightConnector1">
            <a:avLst/>
          </a:prstGeom>
          <a:solidFill>
            <a:schemeClr val="accent1"/>
          </a:solidFill>
          <a:ln w="31750" cap="flat" cmpd="sng" algn="ctr">
            <a:solidFill>
              <a:schemeClr val="tx1"/>
            </a:solidFill>
            <a:prstDash val="solid"/>
            <a:round/>
            <a:headEnd type="none" w="med" len="med"/>
            <a:tailEnd type="stealth" w="lg" len="lg"/>
          </a:ln>
          <a:effectLst/>
        </p:spPr>
      </p:cxnSp>
      <p:cxnSp>
        <p:nvCxnSpPr>
          <p:cNvPr id="29" name="Straight Arrow Connector 28"/>
          <p:cNvCxnSpPr>
            <a:endCxn id="15" idx="1"/>
          </p:cNvCxnSpPr>
          <p:nvPr/>
        </p:nvCxnSpPr>
        <p:spPr bwMode="auto">
          <a:xfrm>
            <a:off x="4357594" y="4869340"/>
            <a:ext cx="550801" cy="0"/>
          </a:xfrm>
          <a:prstGeom prst="straightConnector1">
            <a:avLst/>
          </a:prstGeom>
          <a:solidFill>
            <a:schemeClr val="accent1"/>
          </a:solidFill>
          <a:ln w="31750" cap="flat" cmpd="sng" algn="ctr">
            <a:solidFill>
              <a:schemeClr val="tx1"/>
            </a:solidFill>
            <a:prstDash val="solid"/>
            <a:round/>
            <a:headEnd type="none" w="med" len="med"/>
            <a:tailEnd type="stealth" w="lg" len="lg"/>
          </a:ln>
          <a:effectLst/>
        </p:spPr>
      </p:cxnSp>
      <p:cxnSp>
        <p:nvCxnSpPr>
          <p:cNvPr id="30" name="Straight Arrow Connector 29"/>
          <p:cNvCxnSpPr/>
          <p:nvPr/>
        </p:nvCxnSpPr>
        <p:spPr bwMode="auto">
          <a:xfrm>
            <a:off x="6084795" y="2205286"/>
            <a:ext cx="533400" cy="762000"/>
          </a:xfrm>
          <a:prstGeom prst="straightConnector1">
            <a:avLst/>
          </a:prstGeom>
          <a:solidFill>
            <a:schemeClr val="accent1"/>
          </a:solidFill>
          <a:ln w="31750" cap="flat" cmpd="sng" algn="ctr">
            <a:solidFill>
              <a:schemeClr val="tx1"/>
            </a:solidFill>
            <a:prstDash val="solid"/>
            <a:round/>
            <a:headEnd type="none" w="med" len="med"/>
            <a:tailEnd type="stealth" w="lg" len="lg"/>
          </a:ln>
          <a:effectLst/>
        </p:spPr>
      </p:cxnSp>
      <p:cxnSp>
        <p:nvCxnSpPr>
          <p:cNvPr id="31" name="Straight Arrow Connector 30"/>
          <p:cNvCxnSpPr/>
          <p:nvPr/>
        </p:nvCxnSpPr>
        <p:spPr bwMode="auto">
          <a:xfrm flipV="1">
            <a:off x="6084795" y="4110286"/>
            <a:ext cx="533400" cy="762000"/>
          </a:xfrm>
          <a:prstGeom prst="straightConnector1">
            <a:avLst/>
          </a:prstGeom>
          <a:solidFill>
            <a:schemeClr val="accent1"/>
          </a:solidFill>
          <a:ln w="31750" cap="flat" cmpd="sng" algn="ctr">
            <a:solidFill>
              <a:schemeClr val="tx1"/>
            </a:solidFill>
            <a:prstDash val="solid"/>
            <a:round/>
            <a:headEnd type="none" w="med" len="med"/>
            <a:tailEnd type="stealth" w="lg" len="lg"/>
          </a:ln>
          <a:effectLst/>
        </p:spPr>
      </p:cxnSp>
      <p:cxnSp>
        <p:nvCxnSpPr>
          <p:cNvPr id="32" name="Straight Arrow Connector 31"/>
          <p:cNvCxnSpPr/>
          <p:nvPr/>
        </p:nvCxnSpPr>
        <p:spPr bwMode="auto">
          <a:xfrm>
            <a:off x="8180295" y="3576886"/>
            <a:ext cx="381000" cy="0"/>
          </a:xfrm>
          <a:prstGeom prst="straightConnector1">
            <a:avLst/>
          </a:prstGeom>
          <a:solidFill>
            <a:schemeClr val="accent1"/>
          </a:solidFill>
          <a:ln w="31750" cap="flat" cmpd="sng" algn="ctr">
            <a:solidFill>
              <a:schemeClr val="tx1"/>
            </a:solidFill>
            <a:prstDash val="solid"/>
            <a:round/>
            <a:headEnd type="none" w="med" len="med"/>
            <a:tailEnd type="stealth" w="lg" len="lg"/>
          </a:ln>
          <a:effectLst/>
        </p:spPr>
      </p:cxnSp>
      <p:sp>
        <p:nvSpPr>
          <p:cNvPr id="33" name="TextBox 32"/>
          <p:cNvSpPr txBox="1"/>
          <p:nvPr/>
        </p:nvSpPr>
        <p:spPr>
          <a:xfrm>
            <a:off x="1604364" y="1443286"/>
            <a:ext cx="1663918" cy="646331"/>
          </a:xfrm>
          <a:prstGeom prst="rect">
            <a:avLst/>
          </a:prstGeom>
          <a:noFill/>
          <a:ln>
            <a:noFill/>
          </a:ln>
        </p:spPr>
        <p:txBody>
          <a:bodyPr wrap="none" rtlCol="0">
            <a:spAutoFit/>
          </a:bodyPr>
          <a:lstStyle/>
          <a:p>
            <a:pPr algn="ctr"/>
            <a:r>
              <a:rPr lang="en-US" b="1" dirty="0" smtClean="0">
                <a:effectLst>
                  <a:glow rad="127000">
                    <a:schemeClr val="bg1"/>
                  </a:glow>
                </a:effectLst>
                <a:latin typeface="Calibri" panose="020F0502020204030204" pitchFamily="34" charset="0"/>
              </a:rPr>
              <a:t>extract/amplify</a:t>
            </a:r>
          </a:p>
          <a:p>
            <a:pPr algn="ctr"/>
            <a:r>
              <a:rPr lang="en-US" b="1" dirty="0">
                <a:effectLst>
                  <a:glow rad="127000">
                    <a:schemeClr val="bg1"/>
                  </a:glow>
                </a:effectLst>
                <a:latin typeface="Calibri" panose="020F0502020204030204" pitchFamily="34" charset="0"/>
              </a:rPr>
              <a:t>m</a:t>
            </a:r>
            <a:r>
              <a:rPr lang="en-US" b="1" dirty="0" smtClean="0">
                <a:effectLst>
                  <a:glow rad="127000">
                    <a:schemeClr val="bg1"/>
                  </a:glow>
                </a:effectLst>
                <a:latin typeface="Calibri" panose="020F0502020204030204" pitchFamily="34" charset="0"/>
              </a:rPr>
              <a:t>arker gene</a:t>
            </a:r>
            <a:endParaRPr lang="en-US" b="1" dirty="0">
              <a:effectLst>
                <a:glow rad="127000">
                  <a:schemeClr val="bg1"/>
                </a:glow>
              </a:effectLst>
              <a:latin typeface="Calibri" panose="020F0502020204030204" pitchFamily="34" charset="0"/>
            </a:endParaRPr>
          </a:p>
        </p:txBody>
      </p:sp>
      <p:sp>
        <p:nvSpPr>
          <p:cNvPr id="34" name="TextBox 33"/>
          <p:cNvSpPr txBox="1"/>
          <p:nvPr/>
        </p:nvSpPr>
        <p:spPr>
          <a:xfrm>
            <a:off x="6329128" y="1443286"/>
            <a:ext cx="1016112" cy="646331"/>
          </a:xfrm>
          <a:prstGeom prst="rect">
            <a:avLst/>
          </a:prstGeom>
          <a:noFill/>
          <a:ln>
            <a:noFill/>
          </a:ln>
        </p:spPr>
        <p:txBody>
          <a:bodyPr wrap="none" rtlCol="0">
            <a:spAutoFit/>
          </a:bodyPr>
          <a:lstStyle/>
          <a:p>
            <a:pPr algn="ctr"/>
            <a:r>
              <a:rPr lang="en-US" b="1" dirty="0" smtClean="0">
                <a:effectLst>
                  <a:glow rad="127000">
                    <a:schemeClr val="bg1"/>
                  </a:glow>
                </a:effectLst>
                <a:latin typeface="Calibri" panose="020F0502020204030204" pitchFamily="34" charset="0"/>
              </a:rPr>
              <a:t>QC/</a:t>
            </a:r>
          </a:p>
          <a:p>
            <a:pPr algn="ctr"/>
            <a:r>
              <a:rPr lang="en-US" b="1" dirty="0" smtClean="0">
                <a:effectLst>
                  <a:glow rad="127000">
                    <a:schemeClr val="bg1"/>
                  </a:glow>
                </a:effectLst>
                <a:latin typeface="Calibri" panose="020F0502020204030204" pitchFamily="34" charset="0"/>
              </a:rPr>
              <a:t>“cluster”</a:t>
            </a:r>
            <a:endParaRPr lang="en-US" b="1" dirty="0">
              <a:effectLst>
                <a:glow rad="127000">
                  <a:schemeClr val="bg1"/>
                </a:glow>
              </a:effectLst>
              <a:latin typeface="Calibri" panose="020F0502020204030204" pitchFamily="34" charset="0"/>
            </a:endParaRPr>
          </a:p>
        </p:txBody>
      </p:sp>
      <p:sp>
        <p:nvSpPr>
          <p:cNvPr id="35" name="TextBox 34"/>
          <p:cNvSpPr txBox="1"/>
          <p:nvPr/>
        </p:nvSpPr>
        <p:spPr>
          <a:xfrm>
            <a:off x="6243910" y="5064155"/>
            <a:ext cx="1186543" cy="646331"/>
          </a:xfrm>
          <a:prstGeom prst="rect">
            <a:avLst/>
          </a:prstGeom>
          <a:noFill/>
          <a:ln>
            <a:noFill/>
          </a:ln>
        </p:spPr>
        <p:txBody>
          <a:bodyPr wrap="none" rtlCol="0">
            <a:spAutoFit/>
          </a:bodyPr>
          <a:lstStyle/>
          <a:p>
            <a:pPr algn="ctr"/>
            <a:r>
              <a:rPr lang="en-US" b="1" dirty="0" smtClean="0">
                <a:effectLst>
                  <a:glow rad="127000">
                    <a:schemeClr val="bg1"/>
                  </a:glow>
                </a:effectLst>
                <a:latin typeface="Calibri" panose="020F0502020204030204" pitchFamily="34" charset="0"/>
              </a:rPr>
              <a:t>QC/</a:t>
            </a:r>
          </a:p>
          <a:p>
            <a:pPr algn="ctr"/>
            <a:r>
              <a:rPr lang="en-US" b="1" dirty="0" smtClean="0">
                <a:effectLst>
                  <a:glow rad="127000">
                    <a:schemeClr val="bg1"/>
                  </a:glow>
                </a:effectLst>
                <a:latin typeface="Calibri" panose="020F0502020204030204" pitchFamily="34" charset="0"/>
              </a:rPr>
              <a:t>assemble?</a:t>
            </a:r>
            <a:endParaRPr lang="en-US" b="1" dirty="0">
              <a:effectLst>
                <a:glow rad="127000">
                  <a:schemeClr val="bg1"/>
                </a:glow>
              </a:effectLst>
              <a:latin typeface="Calibri" panose="020F0502020204030204" pitchFamily="34" charset="0"/>
            </a:endParaRPr>
          </a:p>
        </p:txBody>
      </p:sp>
      <p:sp>
        <p:nvSpPr>
          <p:cNvPr id="36" name="TextBox 35"/>
          <p:cNvSpPr txBox="1"/>
          <p:nvPr/>
        </p:nvSpPr>
        <p:spPr>
          <a:xfrm>
            <a:off x="6724028" y="5710340"/>
            <a:ext cx="2480762" cy="914546"/>
          </a:xfrm>
          <a:prstGeom prst="rect">
            <a:avLst/>
          </a:prstGeom>
          <a:noFill/>
          <a:ln>
            <a:noFill/>
          </a:ln>
        </p:spPr>
        <p:txBody>
          <a:bodyPr wrap="square" rtlCol="0">
            <a:spAutoFit/>
          </a:bodyPr>
          <a:lstStyle/>
          <a:p>
            <a:pPr eaLnBrk="0" fontAlgn="base" hangingPunct="0">
              <a:lnSpc>
                <a:spcPts val="1600"/>
              </a:lnSpc>
              <a:spcBef>
                <a:spcPct val="0"/>
              </a:spcBef>
              <a:spcAft>
                <a:spcPct val="0"/>
              </a:spcAft>
            </a:pPr>
            <a:r>
              <a:rPr lang="en-US" sz="1600" dirty="0" smtClean="0">
                <a:solidFill>
                  <a:srgbClr val="CC9900"/>
                </a:solidFill>
                <a:latin typeface="Consolas" panose="020B0609020204030204" pitchFamily="49" charset="0"/>
                <a:cs typeface="Consolas" panose="020B0609020204030204" pitchFamily="49" charset="0"/>
              </a:rPr>
              <a:t>AGCTACAGC</a:t>
            </a:r>
          </a:p>
          <a:p>
            <a:pPr eaLnBrk="0" fontAlgn="base" hangingPunct="0">
              <a:lnSpc>
                <a:spcPts val="1600"/>
              </a:lnSpc>
              <a:spcBef>
                <a:spcPct val="0"/>
              </a:spcBef>
              <a:spcAft>
                <a:spcPct val="0"/>
              </a:spcAft>
            </a:pPr>
            <a:r>
              <a:rPr lang="en-US" sz="1600" dirty="0">
                <a:solidFill>
                  <a:srgbClr val="CC9900"/>
                </a:solidFill>
                <a:latin typeface="Consolas" panose="020B0609020204030204" pitchFamily="49" charset="0"/>
                <a:cs typeface="Consolas" panose="020B0609020204030204" pitchFamily="49" charset="0"/>
              </a:rPr>
              <a:t> </a:t>
            </a:r>
            <a:r>
              <a:rPr lang="en-US" sz="1600" dirty="0" smtClean="0">
                <a:solidFill>
                  <a:srgbClr val="CC9900"/>
                </a:solidFill>
                <a:latin typeface="Consolas" panose="020B0609020204030204" pitchFamily="49" charset="0"/>
                <a:cs typeface="Consolas" panose="020B0609020204030204" pitchFamily="49" charset="0"/>
              </a:rPr>
              <a:t>   ACAGCACGGCAT</a:t>
            </a:r>
          </a:p>
          <a:p>
            <a:pPr eaLnBrk="0" fontAlgn="base" hangingPunct="0">
              <a:lnSpc>
                <a:spcPts val="1600"/>
              </a:lnSpc>
              <a:spcBef>
                <a:spcPct val="0"/>
              </a:spcBef>
              <a:spcAft>
                <a:spcPct val="0"/>
              </a:spcAft>
            </a:pPr>
            <a:r>
              <a:rPr lang="en-US" sz="1600" u="sng" dirty="0">
                <a:solidFill>
                  <a:srgbClr val="CC9900"/>
                </a:solidFill>
                <a:latin typeface="Consolas" panose="020B0609020204030204" pitchFamily="49" charset="0"/>
                <a:cs typeface="Consolas" panose="020B0609020204030204" pitchFamily="49" charset="0"/>
              </a:rPr>
              <a:t> </a:t>
            </a:r>
            <a:r>
              <a:rPr lang="en-US" sz="1600" u="sng" dirty="0" smtClean="0">
                <a:solidFill>
                  <a:srgbClr val="CC9900"/>
                </a:solidFill>
                <a:latin typeface="Consolas" panose="020B0609020204030204" pitchFamily="49" charset="0"/>
                <a:cs typeface="Consolas" panose="020B0609020204030204" pitchFamily="49" charset="0"/>
              </a:rPr>
              <a:t>          GGCATCATC</a:t>
            </a:r>
          </a:p>
          <a:p>
            <a:pPr eaLnBrk="0" fontAlgn="base" hangingPunct="0">
              <a:lnSpc>
                <a:spcPts val="1600"/>
              </a:lnSpc>
              <a:spcBef>
                <a:spcPct val="0"/>
              </a:spcBef>
              <a:spcAft>
                <a:spcPct val="0"/>
              </a:spcAft>
            </a:pPr>
            <a:r>
              <a:rPr lang="en-US" sz="1600" b="1" dirty="0" smtClean="0">
                <a:solidFill>
                  <a:srgbClr val="CC9900"/>
                </a:solidFill>
                <a:latin typeface="Consolas" panose="020B0609020204030204" pitchFamily="49" charset="0"/>
                <a:cs typeface="Consolas" panose="020B0609020204030204" pitchFamily="49" charset="0"/>
              </a:rPr>
              <a:t>AGCTACAGCACGGCATCATC</a:t>
            </a:r>
            <a:endParaRPr lang="en-US" sz="1600" b="1" dirty="0">
              <a:solidFill>
                <a:srgbClr val="CC9900"/>
              </a:solidFill>
              <a:latin typeface="Consolas" panose="020B0609020204030204" pitchFamily="49" charset="0"/>
              <a:cs typeface="Consolas" panose="020B0609020204030204" pitchFamily="49" charset="0"/>
            </a:endParaRPr>
          </a:p>
        </p:txBody>
      </p:sp>
      <p:sp>
        <p:nvSpPr>
          <p:cNvPr id="37" name="TextBox 36"/>
          <p:cNvSpPr txBox="1"/>
          <p:nvPr/>
        </p:nvSpPr>
        <p:spPr>
          <a:xfrm>
            <a:off x="1560998" y="4872286"/>
            <a:ext cx="1826334" cy="923330"/>
          </a:xfrm>
          <a:prstGeom prst="rect">
            <a:avLst/>
          </a:prstGeom>
          <a:noFill/>
          <a:ln>
            <a:noFill/>
          </a:ln>
        </p:spPr>
        <p:txBody>
          <a:bodyPr wrap="none" rtlCol="0">
            <a:spAutoFit/>
          </a:bodyPr>
          <a:lstStyle/>
          <a:p>
            <a:pPr algn="r"/>
            <a:r>
              <a:rPr lang="en-US" b="1" dirty="0" smtClean="0">
                <a:effectLst>
                  <a:glow rad="127000">
                    <a:schemeClr val="bg1"/>
                  </a:glow>
                </a:effectLst>
                <a:latin typeface="Calibri" panose="020F0502020204030204" pitchFamily="34" charset="0"/>
              </a:rPr>
              <a:t>extract/fragment</a:t>
            </a:r>
          </a:p>
          <a:p>
            <a:pPr algn="r"/>
            <a:r>
              <a:rPr lang="en-US" b="1" dirty="0" smtClean="0">
                <a:effectLst>
                  <a:glow rad="127000">
                    <a:schemeClr val="bg1"/>
                  </a:glow>
                </a:effectLst>
                <a:latin typeface="Calibri" panose="020F0502020204030204" pitchFamily="34" charset="0"/>
              </a:rPr>
              <a:t>DNA/RNA</a:t>
            </a:r>
          </a:p>
          <a:p>
            <a:pPr algn="r"/>
            <a:r>
              <a:rPr lang="en-US" b="1" dirty="0" smtClean="0">
                <a:effectLst>
                  <a:glow rad="127000">
                    <a:schemeClr val="bg1"/>
                  </a:glow>
                </a:effectLst>
                <a:latin typeface="Calibri" panose="020F0502020204030204" pitchFamily="34" charset="0"/>
              </a:rPr>
              <a:t>non-selectively</a:t>
            </a:r>
            <a:endParaRPr lang="en-US" b="1" dirty="0">
              <a:effectLst>
                <a:glow rad="127000">
                  <a:schemeClr val="bg1"/>
                </a:glow>
              </a:effectLst>
              <a:latin typeface="Calibri" panose="020F0502020204030204" pitchFamily="34" charset="0"/>
            </a:endParaRPr>
          </a:p>
        </p:txBody>
      </p:sp>
      <p:sp>
        <p:nvSpPr>
          <p:cNvPr id="38" name="TextBox 37"/>
          <p:cNvSpPr txBox="1"/>
          <p:nvPr/>
        </p:nvSpPr>
        <p:spPr>
          <a:xfrm>
            <a:off x="4718229" y="5368955"/>
            <a:ext cx="1252266" cy="646331"/>
          </a:xfrm>
          <a:prstGeom prst="rect">
            <a:avLst/>
          </a:prstGeom>
          <a:noFill/>
          <a:ln>
            <a:noFill/>
          </a:ln>
        </p:spPr>
        <p:txBody>
          <a:bodyPr wrap="none" rtlCol="0">
            <a:spAutoFit/>
          </a:bodyPr>
          <a:lstStyle/>
          <a:p>
            <a:pPr algn="r"/>
            <a:r>
              <a:rPr lang="en-US" b="1" dirty="0" smtClean="0">
                <a:effectLst>
                  <a:glow rad="127000">
                    <a:schemeClr val="bg1"/>
                  </a:glow>
                </a:effectLst>
                <a:latin typeface="Calibri" panose="020F0502020204030204" pitchFamily="34" charset="0"/>
              </a:rPr>
              <a:t>shotgun</a:t>
            </a:r>
          </a:p>
          <a:p>
            <a:pPr algn="r"/>
            <a:r>
              <a:rPr lang="en-US" b="1" dirty="0" smtClean="0">
                <a:effectLst>
                  <a:glow rad="127000">
                    <a:schemeClr val="bg1"/>
                  </a:glow>
                </a:effectLst>
                <a:latin typeface="Calibri" panose="020F0502020204030204" pitchFamily="34" charset="0"/>
              </a:rPr>
              <a:t>sequencing</a:t>
            </a:r>
            <a:endParaRPr lang="en-US" b="1" dirty="0">
              <a:effectLst>
                <a:glow rad="127000">
                  <a:schemeClr val="bg1"/>
                </a:glow>
              </a:effectLst>
              <a:latin typeface="Calibri" panose="020F0502020204030204" pitchFamily="34" charset="0"/>
            </a:endParaRPr>
          </a:p>
        </p:txBody>
      </p:sp>
      <p:sp>
        <p:nvSpPr>
          <p:cNvPr id="39" name="TextBox 38"/>
          <p:cNvSpPr txBox="1"/>
          <p:nvPr/>
        </p:nvSpPr>
        <p:spPr>
          <a:xfrm>
            <a:off x="4718229" y="986086"/>
            <a:ext cx="1252266" cy="646331"/>
          </a:xfrm>
          <a:prstGeom prst="rect">
            <a:avLst/>
          </a:prstGeom>
          <a:noFill/>
          <a:ln>
            <a:noFill/>
          </a:ln>
        </p:spPr>
        <p:txBody>
          <a:bodyPr wrap="none" rtlCol="0">
            <a:spAutoFit/>
          </a:bodyPr>
          <a:lstStyle/>
          <a:p>
            <a:pPr algn="r"/>
            <a:r>
              <a:rPr lang="en-US" b="1" dirty="0" smtClean="0">
                <a:effectLst>
                  <a:glow rad="127000">
                    <a:schemeClr val="bg1"/>
                  </a:glow>
                </a:effectLst>
                <a:latin typeface="Calibri" panose="020F0502020204030204" pitchFamily="34" charset="0"/>
              </a:rPr>
              <a:t>amplicon</a:t>
            </a:r>
          </a:p>
          <a:p>
            <a:pPr algn="r"/>
            <a:r>
              <a:rPr lang="en-US" b="1" dirty="0" smtClean="0">
                <a:effectLst>
                  <a:glow rad="127000">
                    <a:schemeClr val="bg1"/>
                  </a:glow>
                </a:effectLst>
                <a:latin typeface="Calibri" panose="020F0502020204030204" pitchFamily="34" charset="0"/>
              </a:rPr>
              <a:t>sequencing</a:t>
            </a:r>
            <a:endParaRPr lang="en-US" b="1" dirty="0">
              <a:effectLst>
                <a:glow rad="127000">
                  <a:schemeClr val="bg1"/>
                </a:glow>
              </a:effectLst>
              <a:latin typeface="Calibri" panose="020F0502020204030204" pitchFamily="34" charset="0"/>
            </a:endParaRPr>
          </a:p>
        </p:txBody>
      </p:sp>
      <p:sp>
        <p:nvSpPr>
          <p:cNvPr id="40" name="TextBox 39"/>
          <p:cNvSpPr txBox="1"/>
          <p:nvPr/>
        </p:nvSpPr>
        <p:spPr>
          <a:xfrm>
            <a:off x="3227295" y="3119686"/>
            <a:ext cx="1270348" cy="646331"/>
          </a:xfrm>
          <a:prstGeom prst="rect">
            <a:avLst/>
          </a:prstGeom>
          <a:noFill/>
          <a:ln>
            <a:noFill/>
          </a:ln>
        </p:spPr>
        <p:txBody>
          <a:bodyPr wrap="none" rtlCol="0">
            <a:spAutoFit/>
          </a:bodyPr>
          <a:lstStyle/>
          <a:p>
            <a:r>
              <a:rPr lang="en-US" b="1" dirty="0" smtClean="0">
                <a:effectLst>
                  <a:glow rad="127000">
                    <a:schemeClr val="bg1"/>
                  </a:glow>
                </a:effectLst>
                <a:latin typeface="Calibri" panose="020F0502020204030204" pitchFamily="34" charset="0"/>
              </a:rPr>
              <a:t>microbial</a:t>
            </a:r>
          </a:p>
          <a:p>
            <a:r>
              <a:rPr lang="en-US" b="1" dirty="0" smtClean="0">
                <a:effectLst>
                  <a:glow rad="127000">
                    <a:schemeClr val="bg1"/>
                  </a:glow>
                </a:effectLst>
                <a:latin typeface="Calibri" panose="020F0502020204030204" pitchFamily="34" charset="0"/>
              </a:rPr>
              <a:t>community</a:t>
            </a:r>
            <a:endParaRPr lang="en-US" b="1" dirty="0">
              <a:effectLst>
                <a:glow rad="127000">
                  <a:schemeClr val="bg1"/>
                </a:glow>
              </a:effectLst>
              <a:latin typeface="Calibri" panose="020F0502020204030204" pitchFamily="34" charset="0"/>
            </a:endParaRPr>
          </a:p>
        </p:txBody>
      </p:sp>
      <p:sp>
        <p:nvSpPr>
          <p:cNvPr id="41" name="TextBox 40"/>
          <p:cNvSpPr txBox="1"/>
          <p:nvPr/>
        </p:nvSpPr>
        <p:spPr>
          <a:xfrm>
            <a:off x="3565729" y="1695222"/>
            <a:ext cx="652166" cy="738664"/>
          </a:xfrm>
          <a:prstGeom prst="rect">
            <a:avLst/>
          </a:prstGeom>
          <a:noFill/>
          <a:ln>
            <a:solidFill>
              <a:schemeClr val="tx1"/>
            </a:solidFill>
          </a:ln>
        </p:spPr>
        <p:txBody>
          <a:bodyPr wrap="none" rtlCol="0">
            <a:spAutoFit/>
          </a:bodyPr>
          <a:lstStyle/>
          <a:p>
            <a:pPr algn="ctr"/>
            <a:r>
              <a:rPr lang="en-US" sz="1400" dirty="0" smtClean="0">
                <a:effectLst>
                  <a:glow rad="127000">
                    <a:schemeClr val="bg1"/>
                  </a:glow>
                </a:effectLst>
                <a:latin typeface="Calibri" panose="020F0502020204030204" pitchFamily="34" charset="0"/>
              </a:rPr>
              <a:t>16S</a:t>
            </a:r>
          </a:p>
          <a:p>
            <a:pPr algn="ctr"/>
            <a:r>
              <a:rPr lang="en-US" sz="1400" dirty="0" err="1" smtClean="0">
                <a:effectLst>
                  <a:glow rad="127000">
                    <a:schemeClr val="bg1"/>
                  </a:glow>
                </a:effectLst>
                <a:latin typeface="Calibri" panose="020F0502020204030204" pitchFamily="34" charset="0"/>
              </a:rPr>
              <a:t>rRNA</a:t>
            </a:r>
            <a:endParaRPr lang="en-US" sz="1400" dirty="0" smtClean="0">
              <a:effectLst>
                <a:glow rad="127000">
                  <a:schemeClr val="bg1"/>
                </a:glow>
              </a:effectLst>
              <a:latin typeface="Calibri" panose="020F0502020204030204" pitchFamily="34" charset="0"/>
            </a:endParaRPr>
          </a:p>
          <a:p>
            <a:pPr algn="ctr"/>
            <a:r>
              <a:rPr lang="en-US" sz="1400" dirty="0" smtClean="0">
                <a:effectLst>
                  <a:glow rad="127000">
                    <a:schemeClr val="bg1"/>
                  </a:glow>
                </a:effectLst>
                <a:latin typeface="Calibri" panose="020F0502020204030204" pitchFamily="34" charset="0"/>
              </a:rPr>
              <a:t>(gene)</a:t>
            </a:r>
            <a:endParaRPr lang="en-US" sz="1400" dirty="0">
              <a:effectLst>
                <a:glow rad="127000">
                  <a:schemeClr val="bg1"/>
                </a:glow>
              </a:effectLst>
              <a:latin typeface="Calibri" panose="020F0502020204030204" pitchFamily="34" charset="0"/>
            </a:endParaRPr>
          </a:p>
        </p:txBody>
      </p:sp>
      <p:sp>
        <p:nvSpPr>
          <p:cNvPr id="42" name="TextBox 41"/>
          <p:cNvSpPr txBox="1"/>
          <p:nvPr/>
        </p:nvSpPr>
        <p:spPr>
          <a:xfrm>
            <a:off x="7950282" y="1443286"/>
            <a:ext cx="2414251" cy="1200329"/>
          </a:xfrm>
          <a:prstGeom prst="rect">
            <a:avLst/>
          </a:prstGeom>
          <a:noFill/>
          <a:ln>
            <a:noFill/>
          </a:ln>
        </p:spPr>
        <p:txBody>
          <a:bodyPr wrap="none" rtlCol="0">
            <a:spAutoFit/>
          </a:bodyPr>
          <a:lstStyle/>
          <a:p>
            <a:pPr algn="ctr"/>
            <a:r>
              <a:rPr lang="en-US" b="1" u="sng" dirty="0" smtClean="0">
                <a:effectLst/>
                <a:latin typeface="Calibri" panose="020F0502020204030204" pitchFamily="34" charset="0"/>
              </a:rPr>
              <a:t>Amplicon features</a:t>
            </a:r>
          </a:p>
          <a:p>
            <a:pPr algn="ctr"/>
            <a:r>
              <a:rPr lang="en-US" dirty="0" smtClean="0">
                <a:effectLst/>
                <a:latin typeface="Calibri" panose="020F0502020204030204" pitchFamily="34" charset="0"/>
              </a:rPr>
              <a:t>Operational Tax. Units</a:t>
            </a:r>
          </a:p>
          <a:p>
            <a:pPr algn="ctr"/>
            <a:r>
              <a:rPr lang="en-US" dirty="0" smtClean="0">
                <a:effectLst/>
                <a:latin typeface="Calibri" panose="020F0502020204030204" pitchFamily="34" charset="0"/>
              </a:rPr>
              <a:t>(</a:t>
            </a:r>
            <a:r>
              <a:rPr lang="en-US" i="1" dirty="0" smtClean="0">
                <a:effectLst/>
                <a:latin typeface="Calibri" panose="020F0502020204030204" pitchFamily="34" charset="0"/>
              </a:rPr>
              <a:t>Genus-level specificity</a:t>
            </a:r>
            <a:r>
              <a:rPr lang="en-US" dirty="0" smtClean="0">
                <a:effectLst/>
                <a:latin typeface="Calibri" panose="020F0502020204030204" pitchFamily="34" charset="0"/>
              </a:rPr>
              <a:t>)</a:t>
            </a:r>
          </a:p>
          <a:p>
            <a:pPr algn="ctr"/>
            <a:r>
              <a:rPr lang="en-US" dirty="0" smtClean="0">
                <a:effectLst/>
                <a:latin typeface="Calibri" panose="020F0502020204030204" pitchFamily="34" charset="0"/>
              </a:rPr>
              <a:t>Inferred functions</a:t>
            </a:r>
            <a:endParaRPr lang="en-US" dirty="0">
              <a:effectLst/>
              <a:latin typeface="Calibri" panose="020F0502020204030204" pitchFamily="34" charset="0"/>
            </a:endParaRPr>
          </a:p>
        </p:txBody>
      </p:sp>
      <p:sp>
        <p:nvSpPr>
          <p:cNvPr id="43" name="TextBox 42"/>
          <p:cNvSpPr txBox="1"/>
          <p:nvPr/>
        </p:nvSpPr>
        <p:spPr>
          <a:xfrm>
            <a:off x="8122860" y="4338886"/>
            <a:ext cx="2069093" cy="1477328"/>
          </a:xfrm>
          <a:prstGeom prst="rect">
            <a:avLst/>
          </a:prstGeom>
          <a:noFill/>
          <a:ln>
            <a:noFill/>
          </a:ln>
        </p:spPr>
        <p:txBody>
          <a:bodyPr wrap="none" rtlCol="0">
            <a:spAutoFit/>
          </a:bodyPr>
          <a:lstStyle/>
          <a:p>
            <a:pPr algn="ctr"/>
            <a:r>
              <a:rPr lang="en-US" b="1" u="sng" dirty="0" smtClean="0">
                <a:effectLst/>
                <a:latin typeface="Calibri" panose="020F0502020204030204" pitchFamily="34" charset="0"/>
              </a:rPr>
              <a:t>Shotgun features</a:t>
            </a:r>
          </a:p>
          <a:p>
            <a:pPr algn="ctr"/>
            <a:r>
              <a:rPr lang="en-US" dirty="0" smtClean="0">
                <a:effectLst/>
                <a:latin typeface="Calibri" panose="020F0502020204030204" pitchFamily="34" charset="0"/>
              </a:rPr>
              <a:t>Species, strains</a:t>
            </a:r>
          </a:p>
          <a:p>
            <a:pPr algn="ctr"/>
            <a:r>
              <a:rPr lang="en-US" dirty="0" smtClean="0">
                <a:effectLst/>
                <a:latin typeface="Calibri" panose="020F0502020204030204" pitchFamily="34" charset="0"/>
              </a:rPr>
              <a:t>Genes, transcripts</a:t>
            </a:r>
          </a:p>
          <a:p>
            <a:pPr algn="ctr"/>
            <a:r>
              <a:rPr lang="en-US" dirty="0" smtClean="0">
                <a:effectLst/>
                <a:latin typeface="Calibri" panose="020F0502020204030204" pitchFamily="34" charset="0"/>
              </a:rPr>
              <a:t>Functional modules</a:t>
            </a:r>
          </a:p>
          <a:p>
            <a:pPr algn="ctr"/>
            <a:r>
              <a:rPr lang="en-US" dirty="0" smtClean="0">
                <a:latin typeface="Calibri" panose="020F0502020204030204" pitchFamily="34" charset="0"/>
              </a:rPr>
              <a:t>Metabolic pathways</a:t>
            </a:r>
            <a:endParaRPr lang="en-US" dirty="0">
              <a:effectLst/>
              <a:latin typeface="Calibri" panose="020F0502020204030204" pitchFamily="34" charset="0"/>
            </a:endParaRPr>
          </a:p>
        </p:txBody>
      </p:sp>
      <p:pic>
        <p:nvPicPr>
          <p:cNvPr id="44" name="Picture 43" descr="C:\Documents and Settings\CHUTTENH\Desktop\bitmap.png"/>
          <p:cNvPicPr>
            <a:picLocks noChangeAspect="1" noChangeArrowheads="1"/>
          </p:cNvPicPr>
          <p:nvPr/>
        </p:nvPicPr>
        <p:blipFill rotWithShape="1">
          <a:blip r:embed="rId11" cstate="print"/>
          <a:srcRect r="1640" b="8208"/>
          <a:stretch/>
        </p:blipFill>
        <p:spPr bwMode="auto">
          <a:xfrm>
            <a:off x="10331699" y="2847152"/>
            <a:ext cx="1338092" cy="1320713"/>
          </a:xfrm>
          <a:prstGeom prst="rect">
            <a:avLst/>
          </a:prstGeom>
          <a:noFill/>
        </p:spPr>
      </p:pic>
    </p:spTree>
    <p:extLst>
      <p:ext uri="{BB962C8B-B14F-4D97-AF65-F5344CB8AC3E}">
        <p14:creationId xmlns:p14="http://schemas.microsoft.com/office/powerpoint/2010/main" val="2758445886"/>
      </p:ext>
    </p:extLst>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Properties of </a:t>
            </a:r>
            <a:r>
              <a:rPr lang="en-US" dirty="0" err="1" smtClean="0"/>
              <a:t>microbiome</a:t>
            </a:r>
            <a:r>
              <a:rPr lang="en-US" dirty="0" smtClean="0"/>
              <a:t> data (abundance tables)</a:t>
            </a:r>
            <a:endParaRPr lang="en-US" dirty="0"/>
          </a:p>
        </p:txBody>
      </p:sp>
      <p:sp>
        <p:nvSpPr>
          <p:cNvPr id="4" name="Date Placeholder 3"/>
          <p:cNvSpPr>
            <a:spLocks noGrp="1"/>
          </p:cNvSpPr>
          <p:nvPr>
            <p:ph type="dt" sz="half" idx="10"/>
          </p:nvPr>
        </p:nvSpPr>
        <p:spPr/>
        <p:txBody>
          <a:bodyPr/>
          <a:lstStyle/>
          <a:p>
            <a:fld id="{149AB08A-B8FE-2744-A176-508EFC0AA4E9}" type="datetime1">
              <a:rPr lang="en-US" smtClean="0"/>
              <a:t>2/13/2019</a:t>
            </a:fld>
            <a:endParaRPr lang="en-US"/>
          </a:p>
        </p:txBody>
      </p:sp>
      <p:sp>
        <p:nvSpPr>
          <p:cNvPr id="5" name="Slide Number Placeholder 4"/>
          <p:cNvSpPr>
            <a:spLocks noGrp="1"/>
          </p:cNvSpPr>
          <p:nvPr>
            <p:ph type="sldNum" sz="quarter" idx="12"/>
          </p:nvPr>
        </p:nvSpPr>
        <p:spPr/>
        <p:txBody>
          <a:bodyPr/>
          <a:lstStyle/>
          <a:p>
            <a:fld id="{0CED1879-D594-7048-AD12-28363999EDA9}" type="slidenum">
              <a:rPr lang="en-US" smtClean="0"/>
              <a:t>48</a:t>
            </a:fld>
            <a:endParaRPr lang="en-US"/>
          </a:p>
        </p:txBody>
      </p:sp>
      <p:sp>
        <p:nvSpPr>
          <p:cNvPr id="6" name="Rectangle 5"/>
          <p:cNvSpPr/>
          <p:nvPr/>
        </p:nvSpPr>
        <p:spPr>
          <a:xfrm>
            <a:off x="3357319" y="3703347"/>
            <a:ext cx="1211998" cy="830997"/>
          </a:xfrm>
          <a:prstGeom prst="rect">
            <a:avLst/>
          </a:prstGeom>
        </p:spPr>
        <p:txBody>
          <a:bodyPr wrap="none">
            <a:spAutoFit/>
          </a:bodyPr>
          <a:lstStyle/>
          <a:p>
            <a:pPr algn="r"/>
            <a:r>
              <a:rPr lang="en-US" sz="2400" i="1" dirty="0" smtClean="0"/>
              <a:t>M</a:t>
            </a:r>
            <a:r>
              <a:rPr lang="en-US" sz="2400" dirty="0" smtClean="0"/>
              <a:t> </a:t>
            </a:r>
            <a:r>
              <a:rPr lang="en-US" sz="2400" dirty="0"/>
              <a:t>≫ </a:t>
            </a:r>
            <a:r>
              <a:rPr lang="en-US" sz="2400" i="1" dirty="0" smtClean="0"/>
              <a:t>N</a:t>
            </a:r>
          </a:p>
          <a:p>
            <a:pPr algn="r"/>
            <a:r>
              <a:rPr lang="en-US" sz="2400" dirty="0" smtClean="0"/>
              <a:t>features</a:t>
            </a:r>
            <a:endParaRPr lang="en-US" sz="2400" dirty="0"/>
          </a:p>
        </p:txBody>
      </p:sp>
      <p:sp>
        <p:nvSpPr>
          <p:cNvPr id="8" name="Rectangle 7"/>
          <p:cNvSpPr/>
          <p:nvPr/>
        </p:nvSpPr>
        <p:spPr bwMode="auto">
          <a:xfrm>
            <a:off x="4775623" y="2407947"/>
            <a:ext cx="4876800" cy="3581400"/>
          </a:xfrm>
          <a:prstGeom prst="rect">
            <a:avLst/>
          </a:prstGeom>
          <a:solidFill>
            <a:schemeClr val="accent3">
              <a:lumMod val="50000"/>
            </a:schemeClr>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chemeClr val="bg1"/>
              </a:solidFill>
              <a:effectLst/>
              <a:latin typeface="Calibri" panose="020F0502020204030204" pitchFamily="34" charset="0"/>
              <a:ea typeface="ＭＳ Ｐゴシック" pitchFamily="1" charset="-128"/>
            </a:endParaRPr>
          </a:p>
        </p:txBody>
      </p:sp>
      <p:sp>
        <p:nvSpPr>
          <p:cNvPr id="9" name="Rectangle 8"/>
          <p:cNvSpPr/>
          <p:nvPr/>
        </p:nvSpPr>
        <p:spPr bwMode="auto">
          <a:xfrm>
            <a:off x="7823623" y="2407947"/>
            <a:ext cx="762000" cy="3581400"/>
          </a:xfrm>
          <a:prstGeom prst="rect">
            <a:avLst/>
          </a:prstGeom>
          <a:solidFill>
            <a:schemeClr val="accent3">
              <a:lumMod val="50000"/>
            </a:schemeClr>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l-GR" sz="2000" dirty="0" smtClean="0">
                <a:solidFill>
                  <a:schemeClr val="bg1"/>
                </a:solidFill>
                <a:latin typeface="Calibri" panose="020F0502020204030204" pitchFamily="34" charset="0"/>
              </a:rPr>
              <a:t>Σ</a:t>
            </a:r>
            <a:r>
              <a:rPr lang="en-US" sz="2000" baseline="-25000" dirty="0" smtClean="0">
                <a:solidFill>
                  <a:schemeClr val="bg1"/>
                </a:solidFill>
                <a:latin typeface="Calibri" panose="020F0502020204030204" pitchFamily="34" charset="0"/>
              </a:rPr>
              <a:t>M</a:t>
            </a:r>
            <a:r>
              <a:rPr lang="en-US" sz="2000" dirty="0" smtClean="0">
                <a:solidFill>
                  <a:schemeClr val="bg1"/>
                </a:solidFill>
                <a:latin typeface="Calibri" panose="020F0502020204030204" pitchFamily="34" charset="0"/>
              </a:rPr>
              <a:t>=</a:t>
            </a:r>
            <a:r>
              <a:rPr lang="en-US" sz="2000" i="1" dirty="0" smtClean="0">
                <a:solidFill>
                  <a:schemeClr val="bg1"/>
                </a:solidFill>
                <a:latin typeface="Calibri" panose="020F0502020204030204" pitchFamily="34" charset="0"/>
              </a:rPr>
              <a:t>k</a:t>
            </a:r>
            <a:endParaRPr kumimoji="0" lang="en-US" sz="2000" i="1" u="none" strike="noStrike" cap="none" normalizeH="0" baseline="0" dirty="0" smtClean="0">
              <a:ln>
                <a:noFill/>
              </a:ln>
              <a:solidFill>
                <a:schemeClr val="bg1"/>
              </a:solidFill>
              <a:effectLst/>
              <a:latin typeface="Calibri" panose="020F0502020204030204" pitchFamily="34" charset="0"/>
              <a:ea typeface="ＭＳ Ｐゴシック" pitchFamily="1" charset="-128"/>
            </a:endParaRPr>
          </a:p>
        </p:txBody>
      </p:sp>
      <p:sp>
        <p:nvSpPr>
          <p:cNvPr id="10" name="Rectangle 54"/>
          <p:cNvSpPr/>
          <p:nvPr/>
        </p:nvSpPr>
        <p:spPr bwMode="auto">
          <a:xfrm>
            <a:off x="8747721" y="2407947"/>
            <a:ext cx="914400" cy="3581402"/>
          </a:xfrm>
          <a:custGeom>
            <a:avLst/>
            <a:gdLst/>
            <a:ahLst/>
            <a:cxnLst/>
            <a:rect l="l" t="t" r="r" b="b"/>
            <a:pathLst>
              <a:path w="914400" h="3581402">
                <a:moveTo>
                  <a:pt x="0" y="0"/>
                </a:moveTo>
                <a:lnTo>
                  <a:pt x="914400" y="0"/>
                </a:lnTo>
                <a:lnTo>
                  <a:pt x="914400" y="3200402"/>
                </a:lnTo>
                <a:lnTo>
                  <a:pt x="914400" y="3581402"/>
                </a:lnTo>
                <a:lnTo>
                  <a:pt x="0" y="3200402"/>
                </a:lnTo>
                <a:close/>
              </a:path>
            </a:pathLst>
          </a:custGeom>
          <a:solidFill>
            <a:schemeClr val="accent3">
              <a:lumMod val="50000"/>
            </a:schemeClr>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r"/>
            <a:r>
              <a:rPr lang="en-US" sz="2000" dirty="0" smtClean="0">
                <a:solidFill>
                  <a:schemeClr val="bg1"/>
                </a:solidFill>
                <a:latin typeface="Calibri" panose="020F0502020204030204" pitchFamily="34" charset="0"/>
              </a:rPr>
              <a:t>10,000</a:t>
            </a:r>
          </a:p>
          <a:p>
            <a:pPr algn="r"/>
            <a:endParaRPr lang="en-US" sz="2000" dirty="0">
              <a:solidFill>
                <a:schemeClr val="bg1"/>
              </a:solidFill>
              <a:latin typeface="Calibri" panose="020F0502020204030204" pitchFamily="34" charset="0"/>
            </a:endParaRPr>
          </a:p>
          <a:p>
            <a:pPr algn="r"/>
            <a:r>
              <a:rPr lang="en-US" sz="2000" dirty="0" smtClean="0">
                <a:solidFill>
                  <a:schemeClr val="bg1"/>
                </a:solidFill>
                <a:latin typeface="Calibri" panose="020F0502020204030204" pitchFamily="34" charset="0"/>
              </a:rPr>
              <a:t>1,000</a:t>
            </a:r>
          </a:p>
          <a:p>
            <a:pPr algn="r"/>
            <a:endParaRPr lang="en-US" sz="2000" dirty="0">
              <a:solidFill>
                <a:schemeClr val="bg1"/>
              </a:solidFill>
              <a:latin typeface="Calibri" panose="020F0502020204030204" pitchFamily="34" charset="0"/>
            </a:endParaRPr>
          </a:p>
          <a:p>
            <a:pPr algn="r"/>
            <a:r>
              <a:rPr lang="en-US" sz="2000" dirty="0" smtClean="0">
                <a:solidFill>
                  <a:schemeClr val="bg1"/>
                </a:solidFill>
                <a:latin typeface="Calibri" panose="020F0502020204030204" pitchFamily="34" charset="0"/>
              </a:rPr>
              <a:t>100</a:t>
            </a:r>
          </a:p>
          <a:p>
            <a:pPr algn="r"/>
            <a:endParaRPr lang="en-US" sz="2000" dirty="0">
              <a:solidFill>
                <a:schemeClr val="bg1"/>
              </a:solidFill>
              <a:latin typeface="Calibri" panose="020F0502020204030204" pitchFamily="34" charset="0"/>
            </a:endParaRPr>
          </a:p>
          <a:p>
            <a:pPr algn="r"/>
            <a:r>
              <a:rPr lang="en-US" sz="2000" dirty="0" smtClean="0">
                <a:solidFill>
                  <a:schemeClr val="bg1"/>
                </a:solidFill>
                <a:latin typeface="Calibri" panose="020F0502020204030204" pitchFamily="34" charset="0"/>
              </a:rPr>
              <a:t>10</a:t>
            </a:r>
          </a:p>
          <a:p>
            <a:pPr algn="r"/>
            <a:endParaRPr lang="en-US" sz="2000" dirty="0">
              <a:solidFill>
                <a:schemeClr val="bg1"/>
              </a:solidFill>
              <a:latin typeface="Calibri" panose="020F0502020204030204" pitchFamily="34" charset="0"/>
            </a:endParaRPr>
          </a:p>
          <a:p>
            <a:pPr algn="r"/>
            <a:r>
              <a:rPr lang="en-US" sz="2000" dirty="0" smtClean="0">
                <a:solidFill>
                  <a:schemeClr val="bg1"/>
                </a:solidFill>
                <a:latin typeface="Calibri" panose="020F0502020204030204" pitchFamily="34" charset="0"/>
              </a:rPr>
              <a:t>1</a:t>
            </a:r>
          </a:p>
        </p:txBody>
      </p:sp>
      <p:sp>
        <p:nvSpPr>
          <p:cNvPr id="11" name="TextBox 10"/>
          <p:cNvSpPr txBox="1"/>
          <p:nvPr/>
        </p:nvSpPr>
        <p:spPr>
          <a:xfrm>
            <a:off x="6478084" y="1798347"/>
            <a:ext cx="1471878" cy="461665"/>
          </a:xfrm>
          <a:prstGeom prst="rect">
            <a:avLst/>
          </a:prstGeom>
          <a:noFill/>
        </p:spPr>
        <p:txBody>
          <a:bodyPr wrap="none" rtlCol="0">
            <a:spAutoFit/>
          </a:bodyPr>
          <a:lstStyle/>
          <a:p>
            <a:pPr lvl="0"/>
            <a:r>
              <a:rPr lang="en-US" sz="2400" i="1" dirty="0">
                <a:latin typeface="Calibri" panose="020F0502020204030204" pitchFamily="34" charset="0"/>
              </a:rPr>
              <a:t>N</a:t>
            </a:r>
            <a:r>
              <a:rPr lang="en-US" sz="2400" dirty="0">
                <a:latin typeface="Calibri" panose="020F0502020204030204" pitchFamily="34" charset="0"/>
              </a:rPr>
              <a:t> samples</a:t>
            </a:r>
          </a:p>
        </p:txBody>
      </p:sp>
      <p:sp>
        <p:nvSpPr>
          <p:cNvPr id="12" name="TextBox 11"/>
          <p:cNvSpPr txBox="1"/>
          <p:nvPr/>
        </p:nvSpPr>
        <p:spPr>
          <a:xfrm>
            <a:off x="6478084" y="960147"/>
            <a:ext cx="1471878" cy="461665"/>
          </a:xfrm>
          <a:prstGeom prst="rect">
            <a:avLst/>
          </a:prstGeom>
          <a:noFill/>
        </p:spPr>
        <p:txBody>
          <a:bodyPr wrap="none" rtlCol="0">
            <a:spAutoFit/>
          </a:bodyPr>
          <a:lstStyle/>
          <a:p>
            <a:r>
              <a:rPr lang="en-US" sz="2400" i="1" dirty="0" smtClean="0">
                <a:latin typeface="Calibri" panose="020F0502020204030204" pitchFamily="34" charset="0"/>
              </a:rPr>
              <a:t>N</a:t>
            </a:r>
            <a:r>
              <a:rPr lang="en-US" sz="2400" dirty="0" smtClean="0">
                <a:latin typeface="Calibri" panose="020F0502020204030204" pitchFamily="34" charset="0"/>
              </a:rPr>
              <a:t> samples</a:t>
            </a:r>
            <a:endParaRPr lang="en-US" sz="2400" dirty="0">
              <a:latin typeface="Calibri" panose="020F0502020204030204" pitchFamily="34" charset="0"/>
            </a:endParaRPr>
          </a:p>
        </p:txBody>
      </p:sp>
      <p:sp>
        <p:nvSpPr>
          <p:cNvPr id="13" name="TextBox 12"/>
          <p:cNvSpPr txBox="1"/>
          <p:nvPr/>
        </p:nvSpPr>
        <p:spPr>
          <a:xfrm>
            <a:off x="1194223" y="2905986"/>
            <a:ext cx="2028184" cy="2585323"/>
          </a:xfrm>
          <a:prstGeom prst="rect">
            <a:avLst/>
          </a:prstGeom>
          <a:noFill/>
        </p:spPr>
        <p:txBody>
          <a:bodyPr wrap="none" rtlCol="0">
            <a:spAutoFit/>
          </a:bodyPr>
          <a:lstStyle/>
          <a:p>
            <a:pPr algn="r"/>
            <a:r>
              <a:rPr lang="en-US" b="1" dirty="0">
                <a:latin typeface="Calibri" panose="020F0502020204030204" pitchFamily="34" charset="0"/>
              </a:rPr>
              <a:t>100s – 1Ks of </a:t>
            </a:r>
          </a:p>
          <a:p>
            <a:pPr algn="r"/>
            <a:r>
              <a:rPr lang="en-US" b="1" u="sng" dirty="0">
                <a:latin typeface="Calibri" panose="020F0502020204030204" pitchFamily="34" charset="0"/>
              </a:rPr>
              <a:t>taxa</a:t>
            </a:r>
          </a:p>
          <a:p>
            <a:pPr algn="r"/>
            <a:endParaRPr lang="en-US" b="1" dirty="0">
              <a:effectLst/>
              <a:latin typeface="Calibri" panose="020F0502020204030204" pitchFamily="34" charset="0"/>
            </a:endParaRPr>
          </a:p>
          <a:p>
            <a:pPr algn="r"/>
            <a:r>
              <a:rPr lang="en-US" b="1" dirty="0" smtClean="0">
                <a:effectLst/>
                <a:latin typeface="Calibri" panose="020F0502020204030204" pitchFamily="34" charset="0"/>
              </a:rPr>
              <a:t>1Ks – 10Ks of</a:t>
            </a:r>
          </a:p>
          <a:p>
            <a:pPr algn="r"/>
            <a:r>
              <a:rPr lang="en-US" b="1" u="sng" dirty="0" smtClean="0">
                <a:effectLst/>
                <a:latin typeface="Calibri" panose="020F0502020204030204" pitchFamily="34" charset="0"/>
              </a:rPr>
              <a:t>functional modules</a:t>
            </a:r>
          </a:p>
          <a:p>
            <a:pPr algn="r"/>
            <a:r>
              <a:rPr lang="en-US" b="1" dirty="0" smtClean="0">
                <a:effectLst/>
                <a:latin typeface="Calibri" panose="020F0502020204030204" pitchFamily="34" charset="0"/>
              </a:rPr>
              <a:t>(e.g. pathways)</a:t>
            </a:r>
          </a:p>
          <a:p>
            <a:pPr algn="r"/>
            <a:endParaRPr lang="en-US" b="1" dirty="0">
              <a:effectLst/>
              <a:latin typeface="Calibri" panose="020F0502020204030204" pitchFamily="34" charset="0"/>
            </a:endParaRPr>
          </a:p>
          <a:p>
            <a:pPr algn="r"/>
            <a:r>
              <a:rPr lang="en-US" b="1" dirty="0" smtClean="0">
                <a:effectLst/>
                <a:latin typeface="Calibri" panose="020F0502020204030204" pitchFamily="34" charset="0"/>
              </a:rPr>
              <a:t>100Ks – 1Ms of</a:t>
            </a:r>
          </a:p>
          <a:p>
            <a:pPr algn="r"/>
            <a:r>
              <a:rPr lang="en-US" b="1" u="sng" dirty="0" smtClean="0">
                <a:effectLst/>
                <a:latin typeface="Calibri" panose="020F0502020204030204" pitchFamily="34" charset="0"/>
              </a:rPr>
              <a:t>genes</a:t>
            </a:r>
            <a:endParaRPr lang="en-US" u="sng" dirty="0">
              <a:effectLst/>
              <a:latin typeface="Calibri" panose="020F0502020204030204" pitchFamily="34" charset="0"/>
            </a:endParaRPr>
          </a:p>
        </p:txBody>
      </p:sp>
      <p:sp>
        <p:nvSpPr>
          <p:cNvPr id="14" name="Rectangle 13"/>
          <p:cNvSpPr/>
          <p:nvPr/>
        </p:nvSpPr>
        <p:spPr bwMode="auto">
          <a:xfrm>
            <a:off x="6909223" y="2407947"/>
            <a:ext cx="762000" cy="3581400"/>
          </a:xfrm>
          <a:prstGeom prst="rect">
            <a:avLst/>
          </a:prstGeom>
          <a:solidFill>
            <a:schemeClr val="accent3">
              <a:lumMod val="50000"/>
            </a:schemeClr>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l-GR" sz="2000" dirty="0" smtClean="0">
                <a:solidFill>
                  <a:schemeClr val="bg1"/>
                </a:solidFill>
                <a:latin typeface="Calibri" panose="020F0502020204030204" pitchFamily="34" charset="0"/>
              </a:rPr>
              <a:t>Σ</a:t>
            </a:r>
            <a:r>
              <a:rPr lang="en-US" sz="2000" baseline="-25000" dirty="0" smtClean="0">
                <a:solidFill>
                  <a:schemeClr val="bg1"/>
                </a:solidFill>
                <a:latin typeface="Calibri" panose="020F0502020204030204" pitchFamily="34" charset="0"/>
              </a:rPr>
              <a:t>M</a:t>
            </a:r>
            <a:r>
              <a:rPr lang="en-US" sz="2000" dirty="0" smtClean="0">
                <a:solidFill>
                  <a:schemeClr val="bg1"/>
                </a:solidFill>
                <a:latin typeface="Calibri" panose="020F0502020204030204" pitchFamily="34" charset="0"/>
              </a:rPr>
              <a:t>=</a:t>
            </a:r>
            <a:r>
              <a:rPr lang="en-US" sz="2000" i="1" dirty="0" smtClean="0">
                <a:solidFill>
                  <a:schemeClr val="bg1"/>
                </a:solidFill>
                <a:latin typeface="Calibri" panose="020F0502020204030204" pitchFamily="34" charset="0"/>
              </a:rPr>
              <a:t>k</a:t>
            </a:r>
            <a:endParaRPr kumimoji="0" lang="en-US" sz="2000" i="1" u="none" strike="noStrike" cap="none" normalizeH="0" baseline="0" dirty="0" smtClean="0">
              <a:ln>
                <a:noFill/>
              </a:ln>
              <a:solidFill>
                <a:schemeClr val="bg1"/>
              </a:solidFill>
              <a:effectLst/>
              <a:latin typeface="Calibri" panose="020F0502020204030204" pitchFamily="34" charset="0"/>
              <a:ea typeface="ＭＳ Ｐゴシック" pitchFamily="1" charset="-128"/>
            </a:endParaRPr>
          </a:p>
        </p:txBody>
      </p:sp>
      <p:sp>
        <p:nvSpPr>
          <p:cNvPr id="15" name="Rectangle 14"/>
          <p:cNvSpPr/>
          <p:nvPr/>
        </p:nvSpPr>
        <p:spPr bwMode="auto">
          <a:xfrm rot="16200000">
            <a:off x="5156623" y="3931948"/>
            <a:ext cx="1295400" cy="1600200"/>
          </a:xfrm>
          <a:prstGeom prst="rect">
            <a:avLst/>
          </a:prstGeom>
          <a:solidFill>
            <a:schemeClr val="tx1"/>
          </a:solidFill>
          <a:ln w="28575" cap="flat" cmpd="sng" algn="ctr">
            <a:noFill/>
            <a:prstDash val="solid"/>
            <a:round/>
            <a:headEnd type="none" w="med" len="med"/>
            <a:tailEnd type="none" w="med" len="med"/>
          </a:ln>
          <a:effectLst>
            <a:glow rad="101600">
              <a:schemeClr val="tx1">
                <a:alpha val="60000"/>
              </a:schemeClr>
            </a:glow>
          </a:effectLst>
        </p:spPr>
        <p:txBody>
          <a:bodyPr vert="vert"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9600" b="0" i="0" u="none" strike="noStrike" cap="none" normalizeH="0" baseline="0" dirty="0" smtClean="0">
                <a:ln>
                  <a:noFill/>
                </a:ln>
                <a:solidFill>
                  <a:schemeClr val="bg1"/>
                </a:solidFill>
                <a:effectLst/>
                <a:latin typeface="Calibri" panose="020F0502020204030204" pitchFamily="34" charset="0"/>
                <a:ea typeface="ＭＳ Ｐゴシック" pitchFamily="1" charset="-128"/>
              </a:rPr>
              <a:t>0</a:t>
            </a:r>
          </a:p>
        </p:txBody>
      </p:sp>
      <p:sp>
        <p:nvSpPr>
          <p:cNvPr id="16" name="Rectangle 15"/>
          <p:cNvSpPr/>
          <p:nvPr/>
        </p:nvSpPr>
        <p:spPr bwMode="auto">
          <a:xfrm rot="16200000">
            <a:off x="7057391" y="2598447"/>
            <a:ext cx="1371600" cy="1278466"/>
          </a:xfrm>
          <a:prstGeom prst="rect">
            <a:avLst/>
          </a:prstGeom>
          <a:solidFill>
            <a:schemeClr val="tx1"/>
          </a:solidFill>
          <a:ln w="28575" cap="flat" cmpd="sng" algn="ctr">
            <a:noFill/>
            <a:prstDash val="solid"/>
            <a:round/>
            <a:headEnd type="none" w="med" len="med"/>
            <a:tailEnd type="none" w="med" len="med"/>
          </a:ln>
          <a:effectLst>
            <a:glow rad="101600">
              <a:schemeClr val="tx1">
                <a:alpha val="60000"/>
              </a:schemeClr>
            </a:glow>
          </a:effectLst>
        </p:spPr>
        <p:txBody>
          <a:bodyPr vert="vert" wrap="square" lIns="91440" tIns="45720" rIns="91440" bIns="45720" numCol="1" rtlCol="0" anchor="ctr" anchorCtr="0" compatLnSpc="1">
            <a:prstTxWarp prst="textNoShape">
              <a:avLst/>
            </a:prstTxWarp>
          </a:bodyPr>
          <a:lstStyle/>
          <a:p>
            <a:pPr lvl="0" algn="ctr" eaLnBrk="0" fontAlgn="base" hangingPunct="0">
              <a:spcBef>
                <a:spcPct val="0"/>
              </a:spcBef>
              <a:spcAft>
                <a:spcPct val="0"/>
              </a:spcAft>
            </a:pPr>
            <a:r>
              <a:rPr lang="en-US" sz="9600" dirty="0">
                <a:solidFill>
                  <a:prstClr val="white"/>
                </a:solidFill>
                <a:latin typeface="Calibri" panose="020F0502020204030204" pitchFamily="34" charset="0"/>
                <a:ea typeface="ＭＳ Ｐゴシック" pitchFamily="1" charset="-128"/>
              </a:rPr>
              <a:t>0</a:t>
            </a:r>
          </a:p>
        </p:txBody>
      </p:sp>
      <p:sp>
        <p:nvSpPr>
          <p:cNvPr id="17" name="TextBox 16"/>
          <p:cNvSpPr txBox="1"/>
          <p:nvPr/>
        </p:nvSpPr>
        <p:spPr>
          <a:xfrm>
            <a:off x="3251623" y="1623861"/>
            <a:ext cx="1401666" cy="707886"/>
          </a:xfrm>
          <a:prstGeom prst="rect">
            <a:avLst/>
          </a:prstGeom>
          <a:noFill/>
        </p:spPr>
        <p:txBody>
          <a:bodyPr wrap="none" rtlCol="0">
            <a:spAutoFit/>
          </a:bodyPr>
          <a:lstStyle/>
          <a:p>
            <a:pPr algn="ctr"/>
            <a:r>
              <a:rPr lang="en-US" sz="2000" i="1" dirty="0" smtClean="0">
                <a:latin typeface="Calibri" panose="020F0502020204030204" pitchFamily="34" charset="0"/>
              </a:rPr>
              <a:t>M stratified</a:t>
            </a:r>
          </a:p>
          <a:p>
            <a:pPr algn="ctr"/>
            <a:r>
              <a:rPr lang="en-US" sz="2000" i="1" dirty="0" smtClean="0">
                <a:latin typeface="Calibri" panose="020F0502020204030204" pitchFamily="34" charset="0"/>
              </a:rPr>
              <a:t>features</a:t>
            </a:r>
            <a:endParaRPr lang="en-US" sz="2000" dirty="0">
              <a:latin typeface="Calibri" panose="020F0502020204030204" pitchFamily="34" charset="0"/>
            </a:endParaRPr>
          </a:p>
        </p:txBody>
      </p:sp>
      <p:sp>
        <p:nvSpPr>
          <p:cNvPr id="18" name="TextBox 17"/>
          <p:cNvSpPr txBox="1"/>
          <p:nvPr/>
        </p:nvSpPr>
        <p:spPr>
          <a:xfrm>
            <a:off x="4754407" y="6141747"/>
            <a:ext cx="1011816" cy="400110"/>
          </a:xfrm>
          <a:prstGeom prst="rect">
            <a:avLst/>
          </a:prstGeom>
          <a:noFill/>
        </p:spPr>
        <p:txBody>
          <a:bodyPr wrap="none" rtlCol="0">
            <a:spAutoFit/>
          </a:bodyPr>
          <a:lstStyle/>
          <a:p>
            <a:pPr algn="ctr"/>
            <a:r>
              <a:rPr lang="en-US" sz="2000" i="1" dirty="0" smtClean="0">
                <a:latin typeface="Calibri" panose="020F0502020204030204" pitchFamily="34" charset="0"/>
              </a:rPr>
              <a:t>Sparsity</a:t>
            </a:r>
            <a:endParaRPr lang="en-US" sz="2000" dirty="0">
              <a:latin typeface="Calibri" panose="020F0502020204030204" pitchFamily="34" charset="0"/>
            </a:endParaRPr>
          </a:p>
        </p:txBody>
      </p:sp>
      <p:sp>
        <p:nvSpPr>
          <p:cNvPr id="19" name="TextBox 18"/>
          <p:cNvSpPr txBox="1"/>
          <p:nvPr/>
        </p:nvSpPr>
        <p:spPr>
          <a:xfrm>
            <a:off x="7287672" y="6141747"/>
            <a:ext cx="2364751" cy="400110"/>
          </a:xfrm>
          <a:prstGeom prst="rect">
            <a:avLst/>
          </a:prstGeom>
          <a:noFill/>
        </p:spPr>
        <p:txBody>
          <a:bodyPr wrap="none" rtlCol="0">
            <a:spAutoFit/>
          </a:bodyPr>
          <a:lstStyle/>
          <a:p>
            <a:pPr algn="ctr"/>
            <a:r>
              <a:rPr lang="en-US" sz="2000" i="1" dirty="0" smtClean="0">
                <a:latin typeface="Calibri" panose="020F0502020204030204" pitchFamily="34" charset="0"/>
              </a:rPr>
              <a:t>Large dynamic range</a:t>
            </a:r>
            <a:endParaRPr lang="en-US" sz="2000" dirty="0">
              <a:latin typeface="Calibri" panose="020F0502020204030204" pitchFamily="34" charset="0"/>
            </a:endParaRPr>
          </a:p>
        </p:txBody>
      </p:sp>
      <p:sp>
        <p:nvSpPr>
          <p:cNvPr id="20" name="Rectangle 19"/>
          <p:cNvSpPr/>
          <p:nvPr/>
        </p:nvSpPr>
        <p:spPr>
          <a:xfrm>
            <a:off x="4851823" y="2468463"/>
            <a:ext cx="2057400" cy="1446550"/>
          </a:xfrm>
          <a:prstGeom prst="rect">
            <a:avLst/>
          </a:prstGeom>
        </p:spPr>
        <p:txBody>
          <a:bodyPr wrap="square">
            <a:spAutoFit/>
          </a:bodyPr>
          <a:lstStyle/>
          <a:p>
            <a:pPr eaLnBrk="0" fontAlgn="base" hangingPunct="0">
              <a:spcBef>
                <a:spcPct val="0"/>
              </a:spcBef>
              <a:spcAft>
                <a:spcPct val="0"/>
              </a:spcAft>
            </a:pPr>
            <a:r>
              <a:rPr lang="en-US" sz="2400" dirty="0">
                <a:solidFill>
                  <a:schemeClr val="bg1"/>
                </a:solidFill>
                <a:latin typeface="Calibri" panose="020F0502020204030204" pitchFamily="34" charset="0"/>
                <a:ea typeface="ＭＳ Ｐゴシック" pitchFamily="1" charset="-128"/>
              </a:rPr>
              <a:t>Compositional </a:t>
            </a:r>
          </a:p>
          <a:p>
            <a:pPr eaLnBrk="0" fontAlgn="base" hangingPunct="0">
              <a:spcBef>
                <a:spcPct val="0"/>
              </a:spcBef>
              <a:spcAft>
                <a:spcPct val="0"/>
              </a:spcAft>
            </a:pPr>
            <a:r>
              <a:rPr lang="en-US" sz="2400" dirty="0">
                <a:solidFill>
                  <a:schemeClr val="bg1"/>
                </a:solidFill>
                <a:latin typeface="Calibri" panose="020F0502020204030204" pitchFamily="34" charset="0"/>
                <a:ea typeface="ＭＳ Ｐゴシック" pitchFamily="1" charset="-128"/>
              </a:rPr>
              <a:t>measurements</a:t>
            </a:r>
          </a:p>
          <a:p>
            <a:pPr eaLnBrk="0" fontAlgn="base" hangingPunct="0">
              <a:spcBef>
                <a:spcPct val="0"/>
              </a:spcBef>
              <a:spcAft>
                <a:spcPct val="0"/>
              </a:spcAft>
            </a:pPr>
            <a:r>
              <a:rPr lang="en-US" sz="2000" dirty="0">
                <a:solidFill>
                  <a:schemeClr val="bg1"/>
                </a:solidFill>
                <a:latin typeface="Calibri" panose="020F0502020204030204" pitchFamily="34" charset="0"/>
                <a:ea typeface="ＭＳ Ｐゴシック" pitchFamily="1" charset="-128"/>
              </a:rPr>
              <a:t>(e.g. %, copies </a:t>
            </a:r>
          </a:p>
          <a:p>
            <a:pPr eaLnBrk="0" fontAlgn="base" hangingPunct="0">
              <a:spcBef>
                <a:spcPct val="0"/>
              </a:spcBef>
              <a:spcAft>
                <a:spcPct val="0"/>
              </a:spcAft>
            </a:pPr>
            <a:r>
              <a:rPr lang="en-US" sz="2000" dirty="0">
                <a:solidFill>
                  <a:schemeClr val="bg1"/>
                </a:solidFill>
                <a:latin typeface="Calibri" panose="020F0502020204030204" pitchFamily="34" charset="0"/>
                <a:ea typeface="ＭＳ Ｐゴシック" pitchFamily="1" charset="-128"/>
              </a:rPr>
              <a:t>per million)</a:t>
            </a:r>
          </a:p>
        </p:txBody>
      </p:sp>
      <p:sp>
        <p:nvSpPr>
          <p:cNvPr id="22" name="Right Triangle 4"/>
          <p:cNvSpPr/>
          <p:nvPr/>
        </p:nvSpPr>
        <p:spPr>
          <a:xfrm>
            <a:off x="4775623" y="5608347"/>
            <a:ext cx="4876800" cy="381000"/>
          </a:xfrm>
          <a:custGeom>
            <a:avLst/>
            <a:gdLst/>
            <a:ahLst/>
            <a:cxnLst/>
            <a:rect l="l" t="t" r="r" b="b"/>
            <a:pathLst>
              <a:path w="4876800" h="381000">
                <a:moveTo>
                  <a:pt x="0" y="0"/>
                </a:moveTo>
                <a:lnTo>
                  <a:pt x="3962400" y="0"/>
                </a:lnTo>
                <a:lnTo>
                  <a:pt x="4876800" y="381000"/>
                </a:lnTo>
                <a:lnTo>
                  <a:pt x="3962400" y="381000"/>
                </a:lnTo>
                <a:lnTo>
                  <a:pt x="0" y="381000"/>
                </a:lnTo>
                <a:close/>
              </a:path>
            </a:pathLst>
          </a:custGeom>
          <a:solidFill>
            <a:schemeClr val="accent3">
              <a:lumMod val="50000"/>
            </a:schemeClr>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r>
              <a:rPr lang="en-US" sz="2000" dirty="0" smtClean="0">
                <a:solidFill>
                  <a:schemeClr val="bg1"/>
                </a:solidFill>
                <a:latin typeface="Calibri" panose="020F0502020204030204" pitchFamily="34" charset="0"/>
              </a:rPr>
              <a:t>10,000       1,000       100       10       1</a:t>
            </a:r>
            <a:endParaRPr lang="en-US" sz="2000" dirty="0">
              <a:solidFill>
                <a:schemeClr val="bg1"/>
              </a:solidFill>
              <a:latin typeface="Calibri" panose="020F0502020204030204" pitchFamily="34" charset="0"/>
            </a:endParaRPr>
          </a:p>
        </p:txBody>
      </p:sp>
      <p:sp>
        <p:nvSpPr>
          <p:cNvPr id="7" name="Rectangle 6"/>
          <p:cNvSpPr/>
          <p:nvPr/>
        </p:nvSpPr>
        <p:spPr bwMode="auto">
          <a:xfrm rot="16200000">
            <a:off x="2184823" y="3550947"/>
            <a:ext cx="3581400" cy="1295400"/>
          </a:xfrm>
          <a:prstGeom prst="rect">
            <a:avLst/>
          </a:prstGeom>
          <a:solidFill>
            <a:schemeClr val="accent1">
              <a:lumMod val="50000"/>
            </a:schemeClr>
          </a:solidFill>
          <a:ln w="28575" cap="flat" cmpd="sng" algn="ctr">
            <a:solidFill>
              <a:schemeClr val="bg1"/>
            </a:solidFill>
            <a:prstDash val="solid"/>
            <a:round/>
            <a:headEnd type="none" w="med" len="med"/>
            <a:tailEnd type="none" w="med" len="med"/>
          </a:ln>
          <a:effectLst/>
        </p:spPr>
        <p:txBody>
          <a:bodyPr vert="vert" wrap="square" lIns="274320" tIns="182880" rIns="91440" bIns="18288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2400" dirty="0" smtClean="0">
                <a:solidFill>
                  <a:schemeClr val="bg1"/>
                </a:solidFill>
                <a:latin typeface="Calibri" panose="020F0502020204030204" pitchFamily="34" charset="0"/>
                <a:ea typeface="ＭＳ Ｐゴシック" pitchFamily="1" charset="-128"/>
              </a:rPr>
              <a:t>A1</a:t>
            </a:r>
          </a:p>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bg1"/>
                </a:solidFill>
                <a:effectLst/>
                <a:latin typeface="Calibri" panose="020F0502020204030204" pitchFamily="34" charset="0"/>
                <a:ea typeface="ＭＳ Ｐゴシック" pitchFamily="1" charset="-128"/>
              </a:rPr>
              <a:t>A1|B1</a:t>
            </a:r>
          </a:p>
          <a:p>
            <a:pPr marL="0" marR="0" indent="0" algn="l" defTabSz="914400" rtl="0" eaLnBrk="0" fontAlgn="base" latinLnBrk="0" hangingPunct="0">
              <a:lnSpc>
                <a:spcPct val="100000"/>
              </a:lnSpc>
              <a:spcBef>
                <a:spcPct val="0"/>
              </a:spcBef>
              <a:spcAft>
                <a:spcPct val="0"/>
              </a:spcAft>
              <a:buClrTx/>
              <a:buSzTx/>
              <a:buFontTx/>
              <a:buNone/>
              <a:tabLst/>
            </a:pPr>
            <a:r>
              <a:rPr lang="en-US" sz="2400" dirty="0" smtClean="0">
                <a:solidFill>
                  <a:schemeClr val="bg1"/>
                </a:solidFill>
                <a:latin typeface="Calibri" panose="020F0502020204030204" pitchFamily="34" charset="0"/>
                <a:ea typeface="ＭＳ Ｐゴシック" pitchFamily="1" charset="-128"/>
              </a:rPr>
              <a:t>A1|B2</a:t>
            </a:r>
          </a:p>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bg1"/>
                </a:solidFill>
                <a:effectLst/>
                <a:latin typeface="Calibri" panose="020F0502020204030204" pitchFamily="34" charset="0"/>
                <a:ea typeface="ＭＳ Ｐゴシック" pitchFamily="1" charset="-128"/>
              </a:rPr>
              <a:t>A2</a:t>
            </a:r>
          </a:p>
          <a:p>
            <a:pPr marL="0" marR="0" indent="0" algn="l" defTabSz="914400" rtl="0" eaLnBrk="0" fontAlgn="base" latinLnBrk="0" hangingPunct="0">
              <a:lnSpc>
                <a:spcPct val="100000"/>
              </a:lnSpc>
              <a:spcBef>
                <a:spcPct val="0"/>
              </a:spcBef>
              <a:spcAft>
                <a:spcPct val="0"/>
              </a:spcAft>
              <a:buClrTx/>
              <a:buSzTx/>
              <a:buFontTx/>
              <a:buNone/>
              <a:tabLst/>
            </a:pPr>
            <a:r>
              <a:rPr lang="en-US" sz="2400" dirty="0" smtClean="0">
                <a:solidFill>
                  <a:schemeClr val="bg1"/>
                </a:solidFill>
                <a:latin typeface="Calibri" panose="020F0502020204030204" pitchFamily="34" charset="0"/>
                <a:ea typeface="ＭＳ Ｐゴシック" pitchFamily="1" charset="-128"/>
              </a:rPr>
              <a:t>A2|B3</a:t>
            </a:r>
          </a:p>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bg1"/>
                </a:solidFill>
                <a:effectLst/>
                <a:latin typeface="Calibri" panose="020F0502020204030204" pitchFamily="34" charset="0"/>
                <a:ea typeface="ＭＳ Ｐゴシック" pitchFamily="1" charset="-128"/>
              </a:rPr>
              <a:t>A2|B4</a:t>
            </a:r>
          </a:p>
          <a:p>
            <a:pPr marL="0" marR="0" indent="0" algn="l" defTabSz="914400" rtl="0" eaLnBrk="0" fontAlgn="base" latinLnBrk="0" hangingPunct="0">
              <a:lnSpc>
                <a:spcPct val="100000"/>
              </a:lnSpc>
              <a:spcBef>
                <a:spcPct val="0"/>
              </a:spcBef>
              <a:spcAft>
                <a:spcPct val="0"/>
              </a:spcAft>
              <a:buClrTx/>
              <a:buSzTx/>
              <a:buFontTx/>
              <a:buNone/>
              <a:tabLst/>
            </a:pPr>
            <a:r>
              <a:rPr lang="en-US" sz="2400" dirty="0" smtClean="0">
                <a:solidFill>
                  <a:schemeClr val="bg1"/>
                </a:solidFill>
                <a:latin typeface="Calibri" panose="020F0502020204030204" pitchFamily="34" charset="0"/>
                <a:ea typeface="ＭＳ Ｐゴシック" pitchFamily="1" charset="-128"/>
              </a:rPr>
              <a:t>A3</a:t>
            </a:r>
          </a:p>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bg1"/>
                </a:solidFill>
                <a:effectLst/>
                <a:latin typeface="Calibri" panose="020F0502020204030204" pitchFamily="34" charset="0"/>
                <a:ea typeface="ＭＳ Ｐゴシック" pitchFamily="1" charset="-128"/>
              </a:rPr>
              <a:t>A3|B5</a:t>
            </a:r>
          </a:p>
          <a:p>
            <a:pPr marL="0" marR="0" indent="0" algn="l" defTabSz="914400" rtl="0" eaLnBrk="0" fontAlgn="base" latinLnBrk="0" hangingPunct="0">
              <a:lnSpc>
                <a:spcPct val="100000"/>
              </a:lnSpc>
              <a:spcBef>
                <a:spcPct val="0"/>
              </a:spcBef>
              <a:spcAft>
                <a:spcPct val="0"/>
              </a:spcAft>
              <a:buClrTx/>
              <a:buSzTx/>
              <a:buFontTx/>
              <a:buNone/>
              <a:tabLst/>
            </a:pPr>
            <a:r>
              <a:rPr lang="en-US" sz="2400" dirty="0" smtClean="0">
                <a:solidFill>
                  <a:schemeClr val="bg1"/>
                </a:solidFill>
                <a:latin typeface="Calibri" panose="020F0502020204030204" pitchFamily="34" charset="0"/>
                <a:ea typeface="ＭＳ Ｐゴシック" pitchFamily="1" charset="-128"/>
              </a:rPr>
              <a:t>A3|B6</a:t>
            </a:r>
            <a:endParaRPr kumimoji="0" lang="en-US" sz="2400" b="0" i="0" u="none" strike="noStrike" cap="none" normalizeH="0" baseline="0" dirty="0" smtClean="0">
              <a:ln>
                <a:noFill/>
              </a:ln>
              <a:solidFill>
                <a:schemeClr val="bg1"/>
              </a:solidFill>
              <a:effectLst/>
              <a:latin typeface="Calibri" panose="020F0502020204030204" pitchFamily="34" charset="0"/>
              <a:ea typeface="ＭＳ Ｐゴシック" pitchFamily="1" charset="-128"/>
            </a:endParaRPr>
          </a:p>
        </p:txBody>
      </p:sp>
      <p:sp>
        <p:nvSpPr>
          <p:cNvPr id="21" name="Rectangle 20"/>
          <p:cNvSpPr/>
          <p:nvPr/>
        </p:nvSpPr>
        <p:spPr bwMode="auto">
          <a:xfrm>
            <a:off x="4775623" y="1417347"/>
            <a:ext cx="4876800" cy="838200"/>
          </a:xfrm>
          <a:prstGeom prst="rect">
            <a:avLst/>
          </a:prstGeom>
          <a:solidFill>
            <a:schemeClr val="accent2">
              <a:lumMod val="75000"/>
            </a:schemeClr>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bg1"/>
                </a:solidFill>
                <a:effectLst/>
                <a:latin typeface="Calibri" panose="020F0502020204030204" pitchFamily="34" charset="0"/>
                <a:ea typeface="ＭＳ Ｐゴシック" pitchFamily="1" charset="-128"/>
              </a:rPr>
              <a:t>sample metadata</a:t>
            </a:r>
          </a:p>
          <a:p>
            <a:pPr marL="0" marR="0" indent="0" algn="ctr" defTabSz="914400" rtl="0" eaLnBrk="0" fontAlgn="base" latinLnBrk="0" hangingPunct="0">
              <a:lnSpc>
                <a:spcPct val="100000"/>
              </a:lnSpc>
              <a:spcBef>
                <a:spcPct val="0"/>
              </a:spcBef>
              <a:spcAft>
                <a:spcPct val="0"/>
              </a:spcAft>
              <a:buClrTx/>
              <a:buSzTx/>
              <a:buFontTx/>
              <a:buNone/>
              <a:tabLst/>
            </a:pPr>
            <a:r>
              <a:rPr lang="en-US" sz="2000" dirty="0" smtClean="0">
                <a:solidFill>
                  <a:schemeClr val="bg1"/>
                </a:solidFill>
                <a:latin typeface="Calibri" panose="020F0502020204030204" pitchFamily="34" charset="0"/>
                <a:ea typeface="ＭＳ Ｐゴシック" pitchFamily="1" charset="-128"/>
              </a:rPr>
              <a:t>(e.g. subject, diagnosis, environment type)</a:t>
            </a:r>
            <a:endParaRPr kumimoji="0" lang="en-US" sz="2000" b="0" i="0" u="none" strike="noStrike" cap="none" normalizeH="0" baseline="0" dirty="0" smtClean="0">
              <a:ln>
                <a:noFill/>
              </a:ln>
              <a:solidFill>
                <a:schemeClr val="bg1"/>
              </a:solidFill>
              <a:effectLst/>
              <a:latin typeface="Calibri" panose="020F0502020204030204" pitchFamily="34" charset="0"/>
              <a:ea typeface="ＭＳ Ｐゴシック" pitchFamily="1" charset="-128"/>
            </a:endParaRPr>
          </a:p>
        </p:txBody>
      </p:sp>
    </p:spTree>
    <p:extLst>
      <p:ext uri="{BB962C8B-B14F-4D97-AF65-F5344CB8AC3E}">
        <p14:creationId xmlns:p14="http://schemas.microsoft.com/office/powerpoint/2010/main" val="29177196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5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500"/>
                                        <p:tgtEl>
                                          <p:spTgt spid="9"/>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500"/>
                                        <p:tgtEl>
                                          <p:spTgt spid="14"/>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fade">
                                      <p:cBhvr>
                                        <p:cTn id="54" dur="500"/>
                                        <p:tgtEl>
                                          <p:spTgt spid="19"/>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fade">
                                      <p:cBhvr>
                                        <p:cTn id="57" dur="500"/>
                                        <p:tgtEl>
                                          <p:spTgt spid="1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500"/>
                                        <p:tgtEl>
                                          <p:spTgt spid="22"/>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5"/>
                                        </p:tgtEl>
                                        <p:attrNameLst>
                                          <p:attrName>style.visibility</p:attrName>
                                        </p:attrNameLst>
                                      </p:cBhvr>
                                      <p:to>
                                        <p:strVal val="visible"/>
                                      </p:to>
                                    </p:set>
                                    <p:animEffect transition="in" filter="fade">
                                      <p:cBhvr>
                                        <p:cTn id="70" dur="500"/>
                                        <p:tgtEl>
                                          <p:spTgt spid="15"/>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6"/>
                                        </p:tgtEl>
                                        <p:attrNameLst>
                                          <p:attrName>style.visibility</p:attrName>
                                        </p:attrNameLst>
                                      </p:cBhvr>
                                      <p:to>
                                        <p:strVal val="visible"/>
                                      </p:to>
                                    </p:set>
                                    <p:animEffect transition="in" filter="fade">
                                      <p:cBhvr>
                                        <p:cTn id="7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9" grpId="0" animBg="1"/>
      <p:bldP spid="10" grpId="0" animBg="1"/>
      <p:bldP spid="11" grpId="0"/>
      <p:bldP spid="12" grpId="0"/>
      <p:bldP spid="13" grpId="0"/>
      <p:bldP spid="14" grpId="0" animBg="1"/>
      <p:bldP spid="15" grpId="0" animBg="1"/>
      <p:bldP spid="16" grpId="0" animBg="1"/>
      <p:bldP spid="17" grpId="0"/>
      <p:bldP spid="18" grpId="0"/>
      <p:bldP spid="19" grpId="0"/>
      <p:bldP spid="20" grpId="0"/>
      <p:bldP spid="22" grpId="0" animBg="1"/>
      <p:bldP spid="7" grpId="0" animBg="1"/>
      <p:bldP spid="21"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Why </a:t>
            </a:r>
            <a:r>
              <a:rPr lang="en-US" dirty="0" err="1" smtClean="0"/>
              <a:t>microbiome</a:t>
            </a:r>
            <a:r>
              <a:rPr lang="en-US" dirty="0" smtClean="0"/>
              <a:t> data are </a:t>
            </a:r>
            <a:r>
              <a:rPr lang="en-US" u="sng" dirty="0" smtClean="0"/>
              <a:t>compositional</a:t>
            </a:r>
            <a:endParaRPr lang="en-US" u="sng" dirty="0"/>
          </a:p>
        </p:txBody>
      </p:sp>
      <p:sp>
        <p:nvSpPr>
          <p:cNvPr id="4" name="Date Placeholder 3"/>
          <p:cNvSpPr>
            <a:spLocks noGrp="1"/>
          </p:cNvSpPr>
          <p:nvPr>
            <p:ph type="dt" sz="half" idx="10"/>
          </p:nvPr>
        </p:nvSpPr>
        <p:spPr/>
        <p:txBody>
          <a:bodyPr/>
          <a:lstStyle/>
          <a:p>
            <a:fld id="{F61C376A-F598-5B4F-A8D5-A35E8E160FA5}" type="datetime1">
              <a:rPr lang="en-US" smtClean="0"/>
              <a:t>2/13/2019</a:t>
            </a:fld>
            <a:endParaRPr lang="en-US"/>
          </a:p>
        </p:txBody>
      </p:sp>
      <p:sp>
        <p:nvSpPr>
          <p:cNvPr id="5" name="Slide Number Placeholder 4"/>
          <p:cNvSpPr>
            <a:spLocks noGrp="1"/>
          </p:cNvSpPr>
          <p:nvPr>
            <p:ph type="sldNum" sz="quarter" idx="12"/>
          </p:nvPr>
        </p:nvSpPr>
        <p:spPr/>
        <p:txBody>
          <a:bodyPr/>
          <a:lstStyle/>
          <a:p>
            <a:fld id="{0CED1879-D594-7048-AD12-28363999EDA9}" type="slidenum">
              <a:rPr lang="en-US" smtClean="0"/>
              <a:t>49</a:t>
            </a:fld>
            <a:endParaRPr lang="en-US"/>
          </a:p>
        </p:txBody>
      </p:sp>
      <p:sp>
        <p:nvSpPr>
          <p:cNvPr id="13" name="Rounded Rectangle 12"/>
          <p:cNvSpPr/>
          <p:nvPr/>
        </p:nvSpPr>
        <p:spPr>
          <a:xfrm>
            <a:off x="2797966" y="1600200"/>
            <a:ext cx="1371600" cy="381000"/>
          </a:xfrm>
          <a:prstGeom prst="roundRect">
            <a:avLst>
              <a:gd name="adj" fmla="val 50000"/>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2797966" y="2111829"/>
            <a:ext cx="1371600" cy="381000"/>
          </a:xfrm>
          <a:prstGeom prst="roundRect">
            <a:avLst>
              <a:gd name="adj" fmla="val 50000"/>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2797966" y="2623458"/>
            <a:ext cx="1371600" cy="381000"/>
          </a:xfrm>
          <a:prstGeom prst="roundRect">
            <a:avLst>
              <a:gd name="adj" fmla="val 50000"/>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2797966" y="3135087"/>
            <a:ext cx="1371600" cy="381000"/>
          </a:xfrm>
          <a:prstGeom prst="roundRect">
            <a:avLst>
              <a:gd name="adj" fmla="val 50000"/>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2797966" y="3646716"/>
            <a:ext cx="1371600" cy="381000"/>
          </a:xfrm>
          <a:prstGeom prst="roundRect">
            <a:avLst>
              <a:gd name="adj" fmla="val 50000"/>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2797966" y="4158345"/>
            <a:ext cx="1371600" cy="381000"/>
          </a:xfrm>
          <a:prstGeom prst="roundRect">
            <a:avLst>
              <a:gd name="adj" fmla="val 50000"/>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a:off x="2797966" y="5181600"/>
            <a:ext cx="1371600" cy="381000"/>
          </a:xfrm>
          <a:prstGeom prst="roundRect">
            <a:avLst>
              <a:gd name="adj" fmla="val 50000"/>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a:off x="2797966" y="4669974"/>
            <a:ext cx="1371600" cy="381000"/>
          </a:xfrm>
          <a:prstGeom prst="roundRect">
            <a:avLst>
              <a:gd name="adj" fmla="val 50000"/>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a:off x="4297027" y="1600200"/>
            <a:ext cx="1371600" cy="381000"/>
          </a:xfrm>
          <a:prstGeom prst="roundRect">
            <a:avLst>
              <a:gd name="adj" fmla="val 50000"/>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a:off x="4297027" y="2111829"/>
            <a:ext cx="1371600" cy="381000"/>
          </a:xfrm>
          <a:prstGeom prst="roundRect">
            <a:avLst>
              <a:gd name="adj" fmla="val 50000"/>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a:off x="4297027" y="2623458"/>
            <a:ext cx="1371600" cy="381000"/>
          </a:xfrm>
          <a:prstGeom prst="roundRect">
            <a:avLst>
              <a:gd name="adj" fmla="val 50000"/>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a:off x="4297027" y="3135087"/>
            <a:ext cx="1371600" cy="381000"/>
          </a:xfrm>
          <a:prstGeom prst="roundRect">
            <a:avLst>
              <a:gd name="adj" fmla="val 50000"/>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a:off x="4297027" y="3646716"/>
            <a:ext cx="1371600" cy="381000"/>
          </a:xfrm>
          <a:prstGeom prst="roundRect">
            <a:avLst>
              <a:gd name="adj" fmla="val 50000"/>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p:cNvSpPr/>
          <p:nvPr/>
        </p:nvSpPr>
        <p:spPr>
          <a:xfrm>
            <a:off x="4297027" y="4158345"/>
            <a:ext cx="1371600" cy="381000"/>
          </a:xfrm>
          <a:prstGeom prst="roundRect">
            <a:avLst>
              <a:gd name="adj" fmla="val 50000"/>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p:nvSpPr>
        <p:spPr>
          <a:xfrm>
            <a:off x="4297027" y="5181600"/>
            <a:ext cx="1371600" cy="381000"/>
          </a:xfrm>
          <a:prstGeom prst="roundRect">
            <a:avLst>
              <a:gd name="adj" fmla="val 50000"/>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p:cNvSpPr/>
          <p:nvPr/>
        </p:nvSpPr>
        <p:spPr>
          <a:xfrm>
            <a:off x="4297027" y="4669974"/>
            <a:ext cx="1371600" cy="381000"/>
          </a:xfrm>
          <a:prstGeom prst="roundRect">
            <a:avLst>
              <a:gd name="adj" fmla="val 50000"/>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35"/>
          <p:cNvSpPr/>
          <p:nvPr/>
        </p:nvSpPr>
        <p:spPr>
          <a:xfrm>
            <a:off x="6379366" y="1600200"/>
            <a:ext cx="1371600" cy="381000"/>
          </a:xfrm>
          <a:prstGeom prst="roundRect">
            <a:avLst>
              <a:gd name="adj" fmla="val 50000"/>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36"/>
          <p:cNvSpPr/>
          <p:nvPr/>
        </p:nvSpPr>
        <p:spPr>
          <a:xfrm>
            <a:off x="6379366" y="2111829"/>
            <a:ext cx="1371600" cy="381000"/>
          </a:xfrm>
          <a:prstGeom prst="roundRect">
            <a:avLst>
              <a:gd name="adj" fmla="val 50000"/>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37"/>
          <p:cNvSpPr/>
          <p:nvPr/>
        </p:nvSpPr>
        <p:spPr>
          <a:xfrm>
            <a:off x="6379366" y="2623458"/>
            <a:ext cx="1371600" cy="381000"/>
          </a:xfrm>
          <a:prstGeom prst="roundRect">
            <a:avLst>
              <a:gd name="adj" fmla="val 50000"/>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38"/>
          <p:cNvSpPr/>
          <p:nvPr/>
        </p:nvSpPr>
        <p:spPr>
          <a:xfrm>
            <a:off x="6379366" y="3135087"/>
            <a:ext cx="1371600" cy="381000"/>
          </a:xfrm>
          <a:prstGeom prst="roundRect">
            <a:avLst>
              <a:gd name="adj" fmla="val 50000"/>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39"/>
          <p:cNvSpPr/>
          <p:nvPr/>
        </p:nvSpPr>
        <p:spPr>
          <a:xfrm>
            <a:off x="7878427" y="1600200"/>
            <a:ext cx="1371600" cy="381000"/>
          </a:xfrm>
          <a:prstGeom prst="roundRect">
            <a:avLst>
              <a:gd name="adj" fmla="val 50000"/>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40"/>
          <p:cNvSpPr/>
          <p:nvPr/>
        </p:nvSpPr>
        <p:spPr>
          <a:xfrm>
            <a:off x="7878427" y="2111829"/>
            <a:ext cx="1371600" cy="381000"/>
          </a:xfrm>
          <a:prstGeom prst="roundRect">
            <a:avLst>
              <a:gd name="adj" fmla="val 50000"/>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41"/>
          <p:cNvSpPr/>
          <p:nvPr/>
        </p:nvSpPr>
        <p:spPr>
          <a:xfrm>
            <a:off x="7878427" y="2623458"/>
            <a:ext cx="1371600" cy="381000"/>
          </a:xfrm>
          <a:prstGeom prst="roundRect">
            <a:avLst>
              <a:gd name="adj" fmla="val 50000"/>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42"/>
          <p:cNvSpPr/>
          <p:nvPr/>
        </p:nvSpPr>
        <p:spPr>
          <a:xfrm>
            <a:off x="7878427" y="3135087"/>
            <a:ext cx="1371600" cy="381000"/>
          </a:xfrm>
          <a:prstGeom prst="roundRect">
            <a:avLst>
              <a:gd name="adj" fmla="val 50000"/>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3"/>
          <p:cNvPicPr>
            <a:picLocks noChangeAspect="1" noChangeArrowheads="1"/>
          </p:cNvPicPr>
          <p:nvPr/>
        </p:nvPicPr>
        <p:blipFill>
          <a:blip r:embed="rId3"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020329" y="1675501"/>
            <a:ext cx="937263" cy="2274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 name="Picture 3"/>
          <p:cNvPicPr>
            <a:picLocks noChangeAspect="1" noChangeArrowheads="1"/>
          </p:cNvPicPr>
          <p:nvPr/>
        </p:nvPicPr>
        <p:blipFill>
          <a:blip r:embed="rId3"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026566" y="2191791"/>
            <a:ext cx="937263" cy="2274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6" name="Picture 3"/>
          <p:cNvPicPr>
            <a:picLocks noChangeAspect="1" noChangeArrowheads="1"/>
          </p:cNvPicPr>
          <p:nvPr/>
        </p:nvPicPr>
        <p:blipFill>
          <a:blip r:embed="rId3"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490992" y="1676400"/>
            <a:ext cx="937263" cy="2274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7" name="Picture 3"/>
          <p:cNvPicPr>
            <a:picLocks noChangeAspect="1" noChangeArrowheads="1"/>
          </p:cNvPicPr>
          <p:nvPr/>
        </p:nvPicPr>
        <p:blipFill>
          <a:blip r:embed="rId3"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497229" y="2192690"/>
            <a:ext cx="937263" cy="2274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 name="Picture 3"/>
          <p:cNvPicPr>
            <a:picLocks noChangeAspect="1" noChangeArrowheads="1"/>
          </p:cNvPicPr>
          <p:nvPr/>
        </p:nvPicPr>
        <p:blipFill>
          <a:blip r:embed="rId3"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607966" y="1676400"/>
            <a:ext cx="937263" cy="2274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9" name="Picture 3"/>
          <p:cNvPicPr>
            <a:picLocks noChangeAspect="1" noChangeArrowheads="1"/>
          </p:cNvPicPr>
          <p:nvPr/>
        </p:nvPicPr>
        <p:blipFill>
          <a:blip r:embed="rId3"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614203" y="2192690"/>
            <a:ext cx="937263" cy="2274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0" name="Picture 3"/>
          <p:cNvPicPr>
            <a:picLocks noChangeAspect="1" noChangeArrowheads="1"/>
          </p:cNvPicPr>
          <p:nvPr/>
        </p:nvPicPr>
        <p:blipFill>
          <a:blip r:embed="rId3"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102866" y="1676400"/>
            <a:ext cx="937263" cy="2274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 name="Picture 3"/>
          <p:cNvPicPr>
            <a:picLocks noChangeAspect="1" noChangeArrowheads="1"/>
          </p:cNvPicPr>
          <p:nvPr/>
        </p:nvPicPr>
        <p:blipFill>
          <a:blip r:embed="rId3"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109103" y="2192690"/>
            <a:ext cx="937263" cy="2274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2" name="Rectangle 51"/>
          <p:cNvSpPr/>
          <p:nvPr/>
        </p:nvSpPr>
        <p:spPr>
          <a:xfrm>
            <a:off x="2712757" y="1009842"/>
            <a:ext cx="3108416" cy="461665"/>
          </a:xfrm>
          <a:prstGeom prst="rect">
            <a:avLst/>
          </a:prstGeom>
        </p:spPr>
        <p:txBody>
          <a:bodyPr wrap="none">
            <a:spAutoFit/>
          </a:bodyPr>
          <a:lstStyle/>
          <a:p>
            <a:pPr lvl="0" algn="ctr"/>
            <a:r>
              <a:rPr lang="en-US" sz="2400" u="sng" dirty="0" smtClean="0"/>
              <a:t>Microbial Community 1</a:t>
            </a:r>
            <a:endParaRPr lang="en-US" sz="2400" u="sng" dirty="0"/>
          </a:p>
        </p:txBody>
      </p:sp>
      <p:sp>
        <p:nvSpPr>
          <p:cNvPr id="53" name="Rectangle 52"/>
          <p:cNvSpPr/>
          <p:nvPr/>
        </p:nvSpPr>
        <p:spPr>
          <a:xfrm>
            <a:off x="6264681" y="1009842"/>
            <a:ext cx="3108416" cy="461665"/>
          </a:xfrm>
          <a:prstGeom prst="rect">
            <a:avLst/>
          </a:prstGeom>
        </p:spPr>
        <p:txBody>
          <a:bodyPr wrap="none">
            <a:spAutoFit/>
          </a:bodyPr>
          <a:lstStyle/>
          <a:p>
            <a:pPr lvl="0" algn="ctr"/>
            <a:r>
              <a:rPr lang="en-US" sz="2400" u="sng" dirty="0"/>
              <a:t>Microbial Community </a:t>
            </a:r>
            <a:r>
              <a:rPr lang="en-US" sz="2400" u="sng" dirty="0" smtClean="0"/>
              <a:t>2</a:t>
            </a:r>
            <a:endParaRPr lang="en-US" sz="2400" u="sng" dirty="0"/>
          </a:p>
        </p:txBody>
      </p:sp>
      <p:sp>
        <p:nvSpPr>
          <p:cNvPr id="54" name="Rectangle 53"/>
          <p:cNvSpPr/>
          <p:nvPr/>
        </p:nvSpPr>
        <p:spPr>
          <a:xfrm>
            <a:off x="6321941" y="4724400"/>
            <a:ext cx="2993897" cy="830997"/>
          </a:xfrm>
          <a:prstGeom prst="rect">
            <a:avLst/>
          </a:prstGeom>
        </p:spPr>
        <p:txBody>
          <a:bodyPr wrap="none">
            <a:spAutoFit/>
          </a:bodyPr>
          <a:lstStyle/>
          <a:p>
            <a:pPr lvl="0" algn="ctr"/>
            <a:r>
              <a:rPr lang="en-US" sz="2400" dirty="0" smtClean="0"/>
              <a:t># of reads ≪ # of cells</a:t>
            </a:r>
          </a:p>
          <a:p>
            <a:pPr lvl="0" algn="ctr"/>
            <a:r>
              <a:rPr lang="en-US" sz="2400" dirty="0" smtClean="0"/>
              <a:t>(</a:t>
            </a:r>
            <a:r>
              <a:rPr lang="en-US" sz="2400" b="1" dirty="0" smtClean="0"/>
              <a:t>millions</a:t>
            </a:r>
            <a:r>
              <a:rPr lang="en-US" sz="2400" dirty="0" smtClean="0"/>
              <a:t> </a:t>
            </a:r>
            <a:r>
              <a:rPr lang="en-US" sz="2400" dirty="0" err="1" smtClean="0"/>
              <a:t>vs</a:t>
            </a:r>
            <a:r>
              <a:rPr lang="en-US" sz="2400" dirty="0" smtClean="0"/>
              <a:t> </a:t>
            </a:r>
            <a:r>
              <a:rPr lang="en-US" sz="2400" b="1" dirty="0" smtClean="0"/>
              <a:t>billions</a:t>
            </a:r>
            <a:r>
              <a:rPr lang="en-US" sz="2400" dirty="0" smtClean="0"/>
              <a:t>)</a:t>
            </a:r>
          </a:p>
        </p:txBody>
      </p:sp>
      <p:sp>
        <p:nvSpPr>
          <p:cNvPr id="55" name="Rectangle 54"/>
          <p:cNvSpPr/>
          <p:nvPr/>
        </p:nvSpPr>
        <p:spPr>
          <a:xfrm>
            <a:off x="6041768" y="5638800"/>
            <a:ext cx="3554243" cy="830997"/>
          </a:xfrm>
          <a:prstGeom prst="rect">
            <a:avLst/>
          </a:prstGeom>
        </p:spPr>
        <p:txBody>
          <a:bodyPr wrap="none">
            <a:spAutoFit/>
          </a:bodyPr>
          <a:lstStyle/>
          <a:p>
            <a:pPr lvl="0" algn="ctr"/>
            <a:r>
              <a:rPr lang="en-US" sz="2400" dirty="0"/>
              <a:t>R</a:t>
            </a:r>
            <a:r>
              <a:rPr lang="en-US" sz="2400" dirty="0" smtClean="0"/>
              <a:t>andom sampling suggests</a:t>
            </a:r>
          </a:p>
          <a:p>
            <a:pPr lvl="0" algn="ctr"/>
            <a:r>
              <a:rPr lang="en-US" sz="2400" dirty="0" smtClean="0"/>
              <a:t>Proportions, not counts</a:t>
            </a:r>
          </a:p>
        </p:txBody>
      </p:sp>
      <p:sp>
        <p:nvSpPr>
          <p:cNvPr id="56" name="Rectangle 55"/>
          <p:cNvSpPr/>
          <p:nvPr/>
        </p:nvSpPr>
        <p:spPr>
          <a:xfrm>
            <a:off x="6250928" y="3837216"/>
            <a:ext cx="3135923" cy="830997"/>
          </a:xfrm>
          <a:prstGeom prst="rect">
            <a:avLst/>
          </a:prstGeom>
        </p:spPr>
        <p:txBody>
          <a:bodyPr wrap="none">
            <a:spAutoFit/>
          </a:bodyPr>
          <a:lstStyle/>
          <a:p>
            <a:pPr lvl="0" algn="ctr"/>
            <a:r>
              <a:rPr lang="en-US" sz="2400" dirty="0" smtClean="0"/>
              <a:t>Fixed sequencing depth</a:t>
            </a:r>
          </a:p>
          <a:p>
            <a:pPr lvl="0" algn="ctr"/>
            <a:r>
              <a:rPr lang="en-US" sz="2400" dirty="0" smtClean="0"/>
              <a:t>(here, 4 reads/sample)</a:t>
            </a:r>
          </a:p>
        </p:txBody>
      </p:sp>
    </p:spTree>
    <p:extLst>
      <p:ext uri="{BB962C8B-B14F-4D97-AF65-F5344CB8AC3E}">
        <p14:creationId xmlns:p14="http://schemas.microsoft.com/office/powerpoint/2010/main" val="4058811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fade">
                                      <p:cBhvr>
                                        <p:cTn id="10" dur="500"/>
                                        <p:tgtEl>
                                          <p:spTgt spid="5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500"/>
                                        <p:tgtEl>
                                          <p:spTgt spid="23"/>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500"/>
                                        <p:tgtEl>
                                          <p:spTgt spid="24"/>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fade">
                                      <p:cBhvr>
                                        <p:cTn id="51" dur="500"/>
                                        <p:tgtEl>
                                          <p:spTgt spid="25"/>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fade">
                                      <p:cBhvr>
                                        <p:cTn id="54" dur="500"/>
                                        <p:tgtEl>
                                          <p:spTgt spid="26"/>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fade">
                                      <p:cBhvr>
                                        <p:cTn id="57" dur="500"/>
                                        <p:tgtEl>
                                          <p:spTgt spid="27"/>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8"/>
                                        </p:tgtEl>
                                        <p:attrNameLst>
                                          <p:attrName>style.visibility</p:attrName>
                                        </p:attrNameLst>
                                      </p:cBhvr>
                                      <p:to>
                                        <p:strVal val="visible"/>
                                      </p:to>
                                    </p:set>
                                    <p:animEffect transition="in" filter="fade">
                                      <p:cBhvr>
                                        <p:cTn id="60" dur="500"/>
                                        <p:tgtEl>
                                          <p:spTgt spid="28"/>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36"/>
                                        </p:tgtEl>
                                        <p:attrNameLst>
                                          <p:attrName>style.visibility</p:attrName>
                                        </p:attrNameLst>
                                      </p:cBhvr>
                                      <p:to>
                                        <p:strVal val="visible"/>
                                      </p:to>
                                    </p:set>
                                    <p:animEffect transition="in" filter="fade">
                                      <p:cBhvr>
                                        <p:cTn id="65" dur="500"/>
                                        <p:tgtEl>
                                          <p:spTgt spid="36"/>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37"/>
                                        </p:tgtEl>
                                        <p:attrNameLst>
                                          <p:attrName>style.visibility</p:attrName>
                                        </p:attrNameLst>
                                      </p:cBhvr>
                                      <p:to>
                                        <p:strVal val="visible"/>
                                      </p:to>
                                    </p:set>
                                    <p:animEffect transition="in" filter="fade">
                                      <p:cBhvr>
                                        <p:cTn id="68" dur="500"/>
                                        <p:tgtEl>
                                          <p:spTgt spid="37"/>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38"/>
                                        </p:tgtEl>
                                        <p:attrNameLst>
                                          <p:attrName>style.visibility</p:attrName>
                                        </p:attrNameLst>
                                      </p:cBhvr>
                                      <p:to>
                                        <p:strVal val="visible"/>
                                      </p:to>
                                    </p:set>
                                    <p:animEffect transition="in" filter="fade">
                                      <p:cBhvr>
                                        <p:cTn id="71" dur="500"/>
                                        <p:tgtEl>
                                          <p:spTgt spid="38"/>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39"/>
                                        </p:tgtEl>
                                        <p:attrNameLst>
                                          <p:attrName>style.visibility</p:attrName>
                                        </p:attrNameLst>
                                      </p:cBhvr>
                                      <p:to>
                                        <p:strVal val="visible"/>
                                      </p:to>
                                    </p:set>
                                    <p:animEffect transition="in" filter="fade">
                                      <p:cBhvr>
                                        <p:cTn id="74" dur="500"/>
                                        <p:tgtEl>
                                          <p:spTgt spid="39"/>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40"/>
                                        </p:tgtEl>
                                        <p:attrNameLst>
                                          <p:attrName>style.visibility</p:attrName>
                                        </p:attrNameLst>
                                      </p:cBhvr>
                                      <p:to>
                                        <p:strVal val="visible"/>
                                      </p:to>
                                    </p:set>
                                    <p:animEffect transition="in" filter="fade">
                                      <p:cBhvr>
                                        <p:cTn id="77" dur="500"/>
                                        <p:tgtEl>
                                          <p:spTgt spid="40"/>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41"/>
                                        </p:tgtEl>
                                        <p:attrNameLst>
                                          <p:attrName>style.visibility</p:attrName>
                                        </p:attrNameLst>
                                      </p:cBhvr>
                                      <p:to>
                                        <p:strVal val="visible"/>
                                      </p:to>
                                    </p:set>
                                    <p:animEffect transition="in" filter="fade">
                                      <p:cBhvr>
                                        <p:cTn id="80" dur="500"/>
                                        <p:tgtEl>
                                          <p:spTgt spid="41"/>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42"/>
                                        </p:tgtEl>
                                        <p:attrNameLst>
                                          <p:attrName>style.visibility</p:attrName>
                                        </p:attrNameLst>
                                      </p:cBhvr>
                                      <p:to>
                                        <p:strVal val="visible"/>
                                      </p:to>
                                    </p:set>
                                    <p:animEffect transition="in" filter="fade">
                                      <p:cBhvr>
                                        <p:cTn id="83" dur="500"/>
                                        <p:tgtEl>
                                          <p:spTgt spid="42"/>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43"/>
                                        </p:tgtEl>
                                        <p:attrNameLst>
                                          <p:attrName>style.visibility</p:attrName>
                                        </p:attrNameLst>
                                      </p:cBhvr>
                                      <p:to>
                                        <p:strVal val="visible"/>
                                      </p:to>
                                    </p:set>
                                    <p:animEffect transition="in" filter="fade">
                                      <p:cBhvr>
                                        <p:cTn id="86" dur="500"/>
                                        <p:tgtEl>
                                          <p:spTgt spid="43"/>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44"/>
                                        </p:tgtEl>
                                        <p:attrNameLst>
                                          <p:attrName>style.visibility</p:attrName>
                                        </p:attrNameLst>
                                      </p:cBhvr>
                                      <p:to>
                                        <p:strVal val="visible"/>
                                      </p:to>
                                    </p:set>
                                    <p:animEffect transition="in" filter="fade">
                                      <p:cBhvr>
                                        <p:cTn id="91" dur="500"/>
                                        <p:tgtEl>
                                          <p:spTgt spid="44"/>
                                        </p:tgtEl>
                                      </p:cBhvr>
                                    </p:animEffect>
                                  </p:childTnLst>
                                </p:cTn>
                              </p:par>
                              <p:par>
                                <p:cTn id="92" presetID="10" presetClass="entr" presetSubtype="0" fill="hold" nodeType="withEffect">
                                  <p:stCondLst>
                                    <p:cond delay="0"/>
                                  </p:stCondLst>
                                  <p:childTnLst>
                                    <p:set>
                                      <p:cBhvr>
                                        <p:cTn id="93" dur="1" fill="hold">
                                          <p:stCondLst>
                                            <p:cond delay="0"/>
                                          </p:stCondLst>
                                        </p:cTn>
                                        <p:tgtEl>
                                          <p:spTgt spid="45"/>
                                        </p:tgtEl>
                                        <p:attrNameLst>
                                          <p:attrName>style.visibility</p:attrName>
                                        </p:attrNameLst>
                                      </p:cBhvr>
                                      <p:to>
                                        <p:strVal val="visible"/>
                                      </p:to>
                                    </p:set>
                                    <p:animEffect transition="in" filter="fade">
                                      <p:cBhvr>
                                        <p:cTn id="94" dur="500"/>
                                        <p:tgtEl>
                                          <p:spTgt spid="45"/>
                                        </p:tgtEl>
                                      </p:cBhvr>
                                    </p:animEffect>
                                  </p:childTnLst>
                                </p:cTn>
                              </p:par>
                              <p:par>
                                <p:cTn id="95" presetID="10" presetClass="entr" presetSubtype="0" fill="hold" nodeType="withEffect">
                                  <p:stCondLst>
                                    <p:cond delay="0"/>
                                  </p:stCondLst>
                                  <p:childTnLst>
                                    <p:set>
                                      <p:cBhvr>
                                        <p:cTn id="96" dur="1" fill="hold">
                                          <p:stCondLst>
                                            <p:cond delay="0"/>
                                          </p:stCondLst>
                                        </p:cTn>
                                        <p:tgtEl>
                                          <p:spTgt spid="46"/>
                                        </p:tgtEl>
                                        <p:attrNameLst>
                                          <p:attrName>style.visibility</p:attrName>
                                        </p:attrNameLst>
                                      </p:cBhvr>
                                      <p:to>
                                        <p:strVal val="visible"/>
                                      </p:to>
                                    </p:set>
                                    <p:animEffect transition="in" filter="fade">
                                      <p:cBhvr>
                                        <p:cTn id="97" dur="500"/>
                                        <p:tgtEl>
                                          <p:spTgt spid="46"/>
                                        </p:tgtEl>
                                      </p:cBhvr>
                                    </p:animEffect>
                                  </p:childTnLst>
                                </p:cTn>
                              </p:par>
                              <p:par>
                                <p:cTn id="98" presetID="10" presetClass="entr" presetSubtype="0" fill="hold" nodeType="withEffect">
                                  <p:stCondLst>
                                    <p:cond delay="0"/>
                                  </p:stCondLst>
                                  <p:childTnLst>
                                    <p:set>
                                      <p:cBhvr>
                                        <p:cTn id="99" dur="1" fill="hold">
                                          <p:stCondLst>
                                            <p:cond delay="0"/>
                                          </p:stCondLst>
                                        </p:cTn>
                                        <p:tgtEl>
                                          <p:spTgt spid="47"/>
                                        </p:tgtEl>
                                        <p:attrNameLst>
                                          <p:attrName>style.visibility</p:attrName>
                                        </p:attrNameLst>
                                      </p:cBhvr>
                                      <p:to>
                                        <p:strVal val="visible"/>
                                      </p:to>
                                    </p:set>
                                    <p:animEffect transition="in" filter="fade">
                                      <p:cBhvr>
                                        <p:cTn id="100" dur="500"/>
                                        <p:tgtEl>
                                          <p:spTgt spid="47"/>
                                        </p:tgtEl>
                                      </p:cBhvr>
                                    </p:animEffect>
                                  </p:childTnLst>
                                </p:cTn>
                              </p:par>
                              <p:par>
                                <p:cTn id="101" presetID="10" presetClass="entr" presetSubtype="0" fill="hold" nodeType="withEffect">
                                  <p:stCondLst>
                                    <p:cond delay="0"/>
                                  </p:stCondLst>
                                  <p:childTnLst>
                                    <p:set>
                                      <p:cBhvr>
                                        <p:cTn id="102" dur="1" fill="hold">
                                          <p:stCondLst>
                                            <p:cond delay="0"/>
                                          </p:stCondLst>
                                        </p:cTn>
                                        <p:tgtEl>
                                          <p:spTgt spid="48"/>
                                        </p:tgtEl>
                                        <p:attrNameLst>
                                          <p:attrName>style.visibility</p:attrName>
                                        </p:attrNameLst>
                                      </p:cBhvr>
                                      <p:to>
                                        <p:strVal val="visible"/>
                                      </p:to>
                                    </p:set>
                                    <p:animEffect transition="in" filter="fade">
                                      <p:cBhvr>
                                        <p:cTn id="103" dur="500"/>
                                        <p:tgtEl>
                                          <p:spTgt spid="48"/>
                                        </p:tgtEl>
                                      </p:cBhvr>
                                    </p:animEffect>
                                  </p:childTnLst>
                                </p:cTn>
                              </p:par>
                              <p:par>
                                <p:cTn id="104" presetID="10" presetClass="entr" presetSubtype="0" fill="hold" nodeType="withEffect">
                                  <p:stCondLst>
                                    <p:cond delay="0"/>
                                  </p:stCondLst>
                                  <p:childTnLst>
                                    <p:set>
                                      <p:cBhvr>
                                        <p:cTn id="105" dur="1" fill="hold">
                                          <p:stCondLst>
                                            <p:cond delay="0"/>
                                          </p:stCondLst>
                                        </p:cTn>
                                        <p:tgtEl>
                                          <p:spTgt spid="49"/>
                                        </p:tgtEl>
                                        <p:attrNameLst>
                                          <p:attrName>style.visibility</p:attrName>
                                        </p:attrNameLst>
                                      </p:cBhvr>
                                      <p:to>
                                        <p:strVal val="visible"/>
                                      </p:to>
                                    </p:set>
                                    <p:animEffect transition="in" filter="fade">
                                      <p:cBhvr>
                                        <p:cTn id="106" dur="500"/>
                                        <p:tgtEl>
                                          <p:spTgt spid="49"/>
                                        </p:tgtEl>
                                      </p:cBhvr>
                                    </p:animEffect>
                                  </p:childTnLst>
                                </p:cTn>
                              </p:par>
                              <p:par>
                                <p:cTn id="107" presetID="10" presetClass="entr" presetSubtype="0" fill="hold" nodeType="withEffect">
                                  <p:stCondLst>
                                    <p:cond delay="0"/>
                                  </p:stCondLst>
                                  <p:childTnLst>
                                    <p:set>
                                      <p:cBhvr>
                                        <p:cTn id="108" dur="1" fill="hold">
                                          <p:stCondLst>
                                            <p:cond delay="0"/>
                                          </p:stCondLst>
                                        </p:cTn>
                                        <p:tgtEl>
                                          <p:spTgt spid="50"/>
                                        </p:tgtEl>
                                        <p:attrNameLst>
                                          <p:attrName>style.visibility</p:attrName>
                                        </p:attrNameLst>
                                      </p:cBhvr>
                                      <p:to>
                                        <p:strVal val="visible"/>
                                      </p:to>
                                    </p:set>
                                    <p:animEffect transition="in" filter="fade">
                                      <p:cBhvr>
                                        <p:cTn id="109" dur="500"/>
                                        <p:tgtEl>
                                          <p:spTgt spid="50"/>
                                        </p:tgtEl>
                                      </p:cBhvr>
                                    </p:animEffect>
                                  </p:childTnLst>
                                </p:cTn>
                              </p:par>
                              <p:par>
                                <p:cTn id="110" presetID="10" presetClass="entr" presetSubtype="0" fill="hold" nodeType="withEffect">
                                  <p:stCondLst>
                                    <p:cond delay="0"/>
                                  </p:stCondLst>
                                  <p:childTnLst>
                                    <p:set>
                                      <p:cBhvr>
                                        <p:cTn id="111" dur="1" fill="hold">
                                          <p:stCondLst>
                                            <p:cond delay="0"/>
                                          </p:stCondLst>
                                        </p:cTn>
                                        <p:tgtEl>
                                          <p:spTgt spid="51"/>
                                        </p:tgtEl>
                                        <p:attrNameLst>
                                          <p:attrName>style.visibility</p:attrName>
                                        </p:attrNameLst>
                                      </p:cBhvr>
                                      <p:to>
                                        <p:strVal val="visible"/>
                                      </p:to>
                                    </p:set>
                                    <p:animEffect transition="in" filter="fade">
                                      <p:cBhvr>
                                        <p:cTn id="112" dur="500"/>
                                        <p:tgtEl>
                                          <p:spTgt spid="51"/>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56"/>
                                        </p:tgtEl>
                                        <p:attrNameLst>
                                          <p:attrName>style.visibility</p:attrName>
                                        </p:attrNameLst>
                                      </p:cBhvr>
                                      <p:to>
                                        <p:strVal val="visible"/>
                                      </p:to>
                                    </p:set>
                                    <p:animEffect transition="in" filter="fade">
                                      <p:cBhvr>
                                        <p:cTn id="115" dur="500"/>
                                        <p:tgtEl>
                                          <p:spTgt spid="56"/>
                                        </p:tgtEl>
                                      </p:cBhvr>
                                    </p:animEffect>
                                  </p:childTnLst>
                                </p:cTn>
                              </p:par>
                            </p:childTnLst>
                          </p:cTn>
                        </p:par>
                      </p:childTnLst>
                    </p:cTn>
                  </p:par>
                  <p:par>
                    <p:cTn id="116" fill="hold">
                      <p:stCondLst>
                        <p:cond delay="indefinite"/>
                      </p:stCondLst>
                      <p:childTnLst>
                        <p:par>
                          <p:cTn id="117" fill="hold">
                            <p:stCondLst>
                              <p:cond delay="0"/>
                            </p:stCondLst>
                            <p:childTnLst>
                              <p:par>
                                <p:cTn id="118" presetID="10" presetClass="entr" presetSubtype="0" fill="hold" grpId="0" nodeType="clickEffect">
                                  <p:stCondLst>
                                    <p:cond delay="0"/>
                                  </p:stCondLst>
                                  <p:childTnLst>
                                    <p:set>
                                      <p:cBhvr>
                                        <p:cTn id="119" dur="1" fill="hold">
                                          <p:stCondLst>
                                            <p:cond delay="0"/>
                                          </p:stCondLst>
                                        </p:cTn>
                                        <p:tgtEl>
                                          <p:spTgt spid="54"/>
                                        </p:tgtEl>
                                        <p:attrNameLst>
                                          <p:attrName>style.visibility</p:attrName>
                                        </p:attrNameLst>
                                      </p:cBhvr>
                                      <p:to>
                                        <p:strVal val="visible"/>
                                      </p:to>
                                    </p:set>
                                    <p:animEffect transition="in" filter="fade">
                                      <p:cBhvr>
                                        <p:cTn id="120" dur="500"/>
                                        <p:tgtEl>
                                          <p:spTgt spid="54"/>
                                        </p:tgtEl>
                                      </p:cBhvr>
                                    </p:animEffect>
                                  </p:childTnLst>
                                </p:cTn>
                              </p:par>
                            </p:childTnLst>
                          </p:cTn>
                        </p:par>
                      </p:childTnLst>
                    </p:cTn>
                  </p:par>
                  <p:par>
                    <p:cTn id="121" fill="hold">
                      <p:stCondLst>
                        <p:cond delay="indefinite"/>
                      </p:stCondLst>
                      <p:childTnLst>
                        <p:par>
                          <p:cTn id="122" fill="hold">
                            <p:stCondLst>
                              <p:cond delay="0"/>
                            </p:stCondLst>
                            <p:childTnLst>
                              <p:par>
                                <p:cTn id="123" presetID="10" presetClass="entr" presetSubtype="0" fill="hold" grpId="0" nodeType="clickEffect">
                                  <p:stCondLst>
                                    <p:cond delay="0"/>
                                  </p:stCondLst>
                                  <p:childTnLst>
                                    <p:set>
                                      <p:cBhvr>
                                        <p:cTn id="124" dur="1" fill="hold">
                                          <p:stCondLst>
                                            <p:cond delay="0"/>
                                          </p:stCondLst>
                                        </p:cTn>
                                        <p:tgtEl>
                                          <p:spTgt spid="55"/>
                                        </p:tgtEl>
                                        <p:attrNameLst>
                                          <p:attrName>style.visibility</p:attrName>
                                        </p:attrNameLst>
                                      </p:cBhvr>
                                      <p:to>
                                        <p:strVal val="visible"/>
                                      </p:to>
                                    </p:set>
                                    <p:animEffect transition="in" filter="fade">
                                      <p:cBhvr>
                                        <p:cTn id="125"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36" grpId="0" animBg="1"/>
      <p:bldP spid="37" grpId="0" animBg="1"/>
      <p:bldP spid="38" grpId="0" animBg="1"/>
      <p:bldP spid="39" grpId="0" animBg="1"/>
      <p:bldP spid="40" grpId="0" animBg="1"/>
      <p:bldP spid="41" grpId="0" animBg="1"/>
      <p:bldP spid="42" grpId="0" animBg="1"/>
      <p:bldP spid="43" grpId="0" animBg="1"/>
      <p:bldP spid="52" grpId="0"/>
      <p:bldP spid="53" grpId="0"/>
      <p:bldP spid="54" grpId="0"/>
      <p:bldP spid="55" grpId="0"/>
      <p:bldP spid="5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Whole </a:t>
            </a:r>
            <a:r>
              <a:rPr lang="en-US" dirty="0" err="1" smtClean="0"/>
              <a:t>metagenome</a:t>
            </a:r>
            <a:r>
              <a:rPr lang="en-US" dirty="0" smtClean="0"/>
              <a:t> shotgun (WMS) sequencing</a:t>
            </a:r>
            <a:endParaRPr lang="en-US" dirty="0"/>
          </a:p>
        </p:txBody>
      </p:sp>
      <p:sp>
        <p:nvSpPr>
          <p:cNvPr id="4" name="Date Placeholder 3"/>
          <p:cNvSpPr>
            <a:spLocks noGrp="1"/>
          </p:cNvSpPr>
          <p:nvPr>
            <p:ph type="dt" sz="half" idx="10"/>
          </p:nvPr>
        </p:nvSpPr>
        <p:spPr/>
        <p:txBody>
          <a:bodyPr/>
          <a:lstStyle/>
          <a:p>
            <a:fld id="{149AB08A-B8FE-2744-A176-508EFC0AA4E9}" type="datetime1">
              <a:rPr lang="en-US" smtClean="0"/>
              <a:t>2/13/2019</a:t>
            </a:fld>
            <a:endParaRPr lang="en-US"/>
          </a:p>
        </p:txBody>
      </p:sp>
      <p:sp>
        <p:nvSpPr>
          <p:cNvPr id="5" name="Slide Number Placeholder 4"/>
          <p:cNvSpPr>
            <a:spLocks noGrp="1"/>
          </p:cNvSpPr>
          <p:nvPr>
            <p:ph type="sldNum" sz="quarter" idx="12"/>
          </p:nvPr>
        </p:nvSpPr>
        <p:spPr/>
        <p:txBody>
          <a:bodyPr/>
          <a:lstStyle/>
          <a:p>
            <a:fld id="{0CED1879-D594-7048-AD12-28363999EDA9}" type="slidenum">
              <a:rPr lang="en-US" smtClean="0"/>
              <a:t>5</a:t>
            </a:fld>
            <a:endParaRPr lang="en-US"/>
          </a:p>
        </p:txBody>
      </p:sp>
      <p:grpSp>
        <p:nvGrpSpPr>
          <p:cNvPr id="62" name="Group 61"/>
          <p:cNvGrpSpPr/>
          <p:nvPr/>
        </p:nvGrpSpPr>
        <p:grpSpPr>
          <a:xfrm>
            <a:off x="1842278" y="1721620"/>
            <a:ext cx="2512932" cy="3508142"/>
            <a:chOff x="198019" y="1234464"/>
            <a:chExt cx="2512932" cy="3508142"/>
          </a:xfrm>
        </p:grpSpPr>
        <p:sp>
          <p:nvSpPr>
            <p:cNvPr id="3" name="Oval 2"/>
            <p:cNvSpPr/>
            <p:nvPr/>
          </p:nvSpPr>
          <p:spPr>
            <a:xfrm>
              <a:off x="992915" y="1234464"/>
              <a:ext cx="640073" cy="640073"/>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798367" y="1417343"/>
              <a:ext cx="640073" cy="640073"/>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158294" y="2057416"/>
              <a:ext cx="640073" cy="640073"/>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518221" y="2697489"/>
              <a:ext cx="640073" cy="640073"/>
            </a:xfrm>
            <a:prstGeom prst="ellipse">
              <a:avLst/>
            </a:prstGeom>
            <a:noFill/>
            <a:ln w="571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312951" y="2902993"/>
              <a:ext cx="640073" cy="640073"/>
            </a:xfrm>
            <a:prstGeom prst="ellipse">
              <a:avLst/>
            </a:prstGeom>
            <a:noFill/>
            <a:ln w="571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198019" y="3726943"/>
              <a:ext cx="2512932" cy="1015663"/>
            </a:xfrm>
            <a:prstGeom prst="rect">
              <a:avLst/>
            </a:prstGeom>
          </p:spPr>
          <p:txBody>
            <a:bodyPr wrap="none">
              <a:spAutoFit/>
            </a:bodyPr>
            <a:lstStyle/>
            <a:p>
              <a:pPr algn="ctr"/>
              <a:r>
                <a:rPr lang="en-US" sz="2000" dirty="0" smtClean="0">
                  <a:effectLst>
                    <a:glow rad="127000">
                      <a:schemeClr val="bg1"/>
                    </a:glow>
                  </a:effectLst>
                </a:rPr>
                <a:t>Microbial genomes</a:t>
              </a:r>
            </a:p>
            <a:p>
              <a:pPr algn="ctr"/>
              <a:r>
                <a:rPr lang="en-US" sz="2000" dirty="0" smtClean="0">
                  <a:effectLst>
                    <a:glow rad="127000">
                      <a:schemeClr val="bg1"/>
                    </a:glow>
                  </a:effectLst>
                </a:rPr>
                <a:t>in our sample</a:t>
              </a:r>
            </a:p>
            <a:p>
              <a:pPr algn="ctr"/>
              <a:r>
                <a:rPr lang="en-US" sz="2000" dirty="0" smtClean="0">
                  <a:effectLst>
                    <a:glow rad="127000">
                      <a:schemeClr val="bg1"/>
                    </a:glow>
                  </a:effectLst>
                </a:rPr>
                <a:t>(from </a:t>
              </a:r>
              <a:r>
                <a:rPr lang="en-US" sz="2000" b="1" dirty="0" smtClean="0">
                  <a:effectLst>
                    <a:glow rad="127000">
                      <a:schemeClr val="bg1"/>
                    </a:glow>
                  </a:effectLst>
                </a:rPr>
                <a:t>billions</a:t>
              </a:r>
              <a:r>
                <a:rPr lang="en-US" sz="2000" dirty="0">
                  <a:effectLst>
                    <a:glow rad="127000">
                      <a:schemeClr val="bg1"/>
                    </a:glow>
                  </a:effectLst>
                </a:rPr>
                <a:t> </a:t>
              </a:r>
              <a:r>
                <a:rPr lang="en-US" sz="2000" dirty="0" smtClean="0">
                  <a:effectLst>
                    <a:glow rad="127000">
                      <a:schemeClr val="bg1"/>
                    </a:glow>
                  </a:effectLst>
                </a:rPr>
                <a:t>of cells)</a:t>
              </a:r>
              <a:endParaRPr lang="en-US" sz="2000" dirty="0">
                <a:effectLst>
                  <a:glow rad="127000">
                    <a:schemeClr val="bg1"/>
                  </a:glow>
                </a:effectLst>
              </a:endParaRPr>
            </a:p>
          </p:txBody>
        </p:sp>
      </p:grpSp>
      <p:grpSp>
        <p:nvGrpSpPr>
          <p:cNvPr id="11" name="Group 10"/>
          <p:cNvGrpSpPr/>
          <p:nvPr/>
        </p:nvGrpSpPr>
        <p:grpSpPr>
          <a:xfrm>
            <a:off x="5061521" y="1904499"/>
            <a:ext cx="2285975" cy="2034284"/>
            <a:chOff x="5061521" y="1904499"/>
            <a:chExt cx="2285975" cy="2034284"/>
          </a:xfrm>
        </p:grpSpPr>
        <p:cxnSp>
          <p:nvCxnSpPr>
            <p:cNvPr id="13" name="Straight Connector 12"/>
            <p:cNvCxnSpPr/>
            <p:nvPr/>
          </p:nvCxnSpPr>
          <p:spPr>
            <a:xfrm>
              <a:off x="5152960" y="2355780"/>
              <a:ext cx="548634" cy="0"/>
            </a:xfrm>
            <a:prstGeom prst="lin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 name="Straight Connector 13"/>
            <p:cNvCxnSpPr/>
            <p:nvPr/>
          </p:nvCxnSpPr>
          <p:spPr>
            <a:xfrm>
              <a:off x="5518716" y="2593607"/>
              <a:ext cx="548634" cy="0"/>
            </a:xfrm>
            <a:prstGeom prst="line">
              <a:avLst/>
            </a:prstGeom>
            <a:noFill/>
            <a:ln w="571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5" name="Straight Connector 14"/>
            <p:cNvCxnSpPr/>
            <p:nvPr/>
          </p:nvCxnSpPr>
          <p:spPr>
            <a:xfrm>
              <a:off x="5061521" y="2867924"/>
              <a:ext cx="548634" cy="0"/>
            </a:xfrm>
            <a:prstGeom prst="lin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6" name="Straight Connector 15"/>
            <p:cNvCxnSpPr/>
            <p:nvPr/>
          </p:nvCxnSpPr>
          <p:spPr>
            <a:xfrm>
              <a:off x="5427277" y="3142241"/>
              <a:ext cx="548634" cy="0"/>
            </a:xfrm>
            <a:prstGeom prst="line">
              <a:avLst/>
            </a:prstGeom>
            <a:noFill/>
            <a:ln w="571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7" name="Straight Connector 16"/>
            <p:cNvCxnSpPr/>
            <p:nvPr/>
          </p:nvCxnSpPr>
          <p:spPr>
            <a:xfrm>
              <a:off x="5061521" y="3416558"/>
              <a:ext cx="548634" cy="0"/>
            </a:xfrm>
            <a:prstGeom prst="line">
              <a:avLst/>
            </a:prstGeom>
            <a:noFill/>
            <a:ln w="571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8" name="Straight Connector 17"/>
            <p:cNvCxnSpPr/>
            <p:nvPr/>
          </p:nvCxnSpPr>
          <p:spPr>
            <a:xfrm>
              <a:off x="5701594" y="3671564"/>
              <a:ext cx="548634" cy="0"/>
            </a:xfrm>
            <a:prstGeom prst="lin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9" name="Straight Connector 18"/>
            <p:cNvCxnSpPr/>
            <p:nvPr/>
          </p:nvCxnSpPr>
          <p:spPr>
            <a:xfrm>
              <a:off x="6524545" y="2079609"/>
              <a:ext cx="548634" cy="0"/>
            </a:xfrm>
            <a:prstGeom prst="line">
              <a:avLst/>
            </a:prstGeom>
            <a:noFill/>
            <a:ln w="571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0" name="Straight Connector 19"/>
            <p:cNvCxnSpPr/>
            <p:nvPr/>
          </p:nvCxnSpPr>
          <p:spPr>
            <a:xfrm>
              <a:off x="6067350" y="2353926"/>
              <a:ext cx="548634" cy="0"/>
            </a:xfrm>
            <a:prstGeom prst="lin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21" name="Straight Connector 20"/>
            <p:cNvCxnSpPr/>
            <p:nvPr/>
          </p:nvCxnSpPr>
          <p:spPr>
            <a:xfrm>
              <a:off x="6433106" y="2628243"/>
              <a:ext cx="548634" cy="0"/>
            </a:xfrm>
            <a:prstGeom prst="line">
              <a:avLst/>
            </a:prstGeom>
            <a:noFill/>
            <a:ln w="571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2" name="Straight Connector 21"/>
            <p:cNvCxnSpPr/>
            <p:nvPr/>
          </p:nvCxnSpPr>
          <p:spPr>
            <a:xfrm>
              <a:off x="6524545" y="3128851"/>
              <a:ext cx="548634" cy="0"/>
            </a:xfrm>
            <a:prstGeom prst="lin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23" name="Straight Connector 22"/>
            <p:cNvCxnSpPr/>
            <p:nvPr/>
          </p:nvCxnSpPr>
          <p:spPr>
            <a:xfrm>
              <a:off x="6158789" y="3403168"/>
              <a:ext cx="548634" cy="0"/>
            </a:xfrm>
            <a:prstGeom prst="line">
              <a:avLst/>
            </a:prstGeom>
            <a:noFill/>
            <a:ln w="571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4" name="Straight Connector 23"/>
            <p:cNvCxnSpPr/>
            <p:nvPr/>
          </p:nvCxnSpPr>
          <p:spPr>
            <a:xfrm>
              <a:off x="6798862" y="3658174"/>
              <a:ext cx="548634" cy="0"/>
            </a:xfrm>
            <a:prstGeom prst="lin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25" name="Straight Connector 24"/>
            <p:cNvCxnSpPr/>
            <p:nvPr/>
          </p:nvCxnSpPr>
          <p:spPr>
            <a:xfrm>
              <a:off x="5338607" y="1904499"/>
              <a:ext cx="548634" cy="0"/>
            </a:xfrm>
            <a:prstGeom prst="line">
              <a:avLst/>
            </a:prstGeom>
            <a:noFill/>
            <a:ln w="57150"/>
          </p:spPr>
          <p:style>
            <a:lnRef idx="2">
              <a:schemeClr val="accent1">
                <a:shade val="50000"/>
              </a:schemeClr>
            </a:lnRef>
            <a:fillRef idx="1">
              <a:schemeClr val="accent1"/>
            </a:fillRef>
            <a:effectRef idx="0">
              <a:schemeClr val="accent1"/>
            </a:effectRef>
            <a:fontRef idx="minor">
              <a:schemeClr val="lt1"/>
            </a:fontRef>
          </p:style>
        </p:cxnSp>
        <p:cxnSp>
          <p:nvCxnSpPr>
            <p:cNvPr id="26" name="Straight Connector 25"/>
            <p:cNvCxnSpPr/>
            <p:nvPr/>
          </p:nvCxnSpPr>
          <p:spPr>
            <a:xfrm>
              <a:off x="5462373" y="3938783"/>
              <a:ext cx="548634" cy="0"/>
            </a:xfrm>
            <a:prstGeom prst="line">
              <a:avLst/>
            </a:prstGeom>
            <a:noFill/>
            <a:ln w="57150"/>
          </p:spPr>
          <p:style>
            <a:lnRef idx="2">
              <a:schemeClr val="accent1">
                <a:shade val="50000"/>
              </a:schemeClr>
            </a:lnRef>
            <a:fillRef idx="1">
              <a:schemeClr val="accent1"/>
            </a:fillRef>
            <a:effectRef idx="0">
              <a:schemeClr val="accent1"/>
            </a:effectRef>
            <a:fontRef idx="minor">
              <a:schemeClr val="lt1"/>
            </a:fontRef>
          </p:style>
        </p:cxnSp>
        <p:cxnSp>
          <p:nvCxnSpPr>
            <p:cNvPr id="27" name="Straight Connector 26"/>
            <p:cNvCxnSpPr/>
            <p:nvPr/>
          </p:nvCxnSpPr>
          <p:spPr>
            <a:xfrm>
              <a:off x="6707423" y="2867924"/>
              <a:ext cx="548634" cy="0"/>
            </a:xfrm>
            <a:prstGeom prst="line">
              <a:avLst/>
            </a:prstGeom>
            <a:noFill/>
            <a:ln w="57150"/>
          </p:spPr>
          <p:style>
            <a:lnRef idx="2">
              <a:schemeClr val="accent1">
                <a:shade val="50000"/>
              </a:schemeClr>
            </a:lnRef>
            <a:fillRef idx="1">
              <a:schemeClr val="accent1"/>
            </a:fillRef>
            <a:effectRef idx="0">
              <a:schemeClr val="accent1"/>
            </a:effectRef>
            <a:fontRef idx="minor">
              <a:schemeClr val="lt1"/>
            </a:fontRef>
          </p:style>
        </p:cxnSp>
      </p:grpSp>
      <p:sp>
        <p:nvSpPr>
          <p:cNvPr id="29" name="Rectangle 28"/>
          <p:cNvSpPr/>
          <p:nvPr/>
        </p:nvSpPr>
        <p:spPr>
          <a:xfrm>
            <a:off x="4515779" y="4190473"/>
            <a:ext cx="3315075" cy="1015663"/>
          </a:xfrm>
          <a:prstGeom prst="rect">
            <a:avLst/>
          </a:prstGeom>
        </p:spPr>
        <p:txBody>
          <a:bodyPr wrap="none">
            <a:spAutoFit/>
          </a:bodyPr>
          <a:lstStyle/>
          <a:p>
            <a:pPr algn="ctr"/>
            <a:r>
              <a:rPr lang="en-US" sz="2000" dirty="0" smtClean="0">
                <a:effectLst>
                  <a:glow rad="127000">
                    <a:schemeClr val="bg1"/>
                  </a:glow>
                </a:effectLst>
              </a:rPr>
              <a:t>Extract DNA and shatter </a:t>
            </a:r>
          </a:p>
          <a:p>
            <a:pPr algn="ctr"/>
            <a:r>
              <a:rPr lang="en-US" sz="2000" dirty="0" smtClean="0">
                <a:effectLst>
                  <a:glow rad="127000">
                    <a:schemeClr val="bg1"/>
                  </a:glow>
                </a:effectLst>
              </a:rPr>
              <a:t>into fragments for sequencing</a:t>
            </a:r>
          </a:p>
          <a:p>
            <a:pPr algn="ctr"/>
            <a:r>
              <a:rPr lang="en-US" sz="2000" dirty="0" smtClean="0">
                <a:effectLst>
                  <a:glow rad="127000">
                    <a:schemeClr val="bg1"/>
                  </a:glow>
                </a:effectLst>
              </a:rPr>
              <a:t>(random, no amplification)</a:t>
            </a:r>
            <a:endParaRPr lang="en-US" sz="2000" dirty="0">
              <a:effectLst>
                <a:glow rad="127000">
                  <a:schemeClr val="bg1"/>
                </a:glow>
              </a:effectLst>
            </a:endParaRPr>
          </a:p>
        </p:txBody>
      </p:sp>
      <p:grpSp>
        <p:nvGrpSpPr>
          <p:cNvPr id="12" name="Group 11"/>
          <p:cNvGrpSpPr/>
          <p:nvPr/>
        </p:nvGrpSpPr>
        <p:grpSpPr>
          <a:xfrm>
            <a:off x="8236846" y="1866181"/>
            <a:ext cx="2585651" cy="2316598"/>
            <a:chOff x="8236846" y="1866181"/>
            <a:chExt cx="2585651" cy="2316598"/>
          </a:xfrm>
        </p:grpSpPr>
        <p:sp>
          <p:nvSpPr>
            <p:cNvPr id="45" name="TextBox 44"/>
            <p:cNvSpPr txBox="1"/>
            <p:nvPr/>
          </p:nvSpPr>
          <p:spPr>
            <a:xfrm>
              <a:off x="8547890" y="1866181"/>
              <a:ext cx="774572" cy="253916"/>
            </a:xfrm>
            <a:prstGeom prst="rect">
              <a:avLst/>
            </a:prstGeom>
            <a:noFill/>
          </p:spPr>
          <p:txBody>
            <a:bodyPr wrap="none" rtlCol="0">
              <a:spAutoFit/>
            </a:bodyPr>
            <a:lstStyle/>
            <a:p>
              <a:pPr algn="ctr"/>
              <a:r>
                <a:rPr lang="en-US" sz="1050" dirty="0" smtClean="0">
                  <a:solidFill>
                    <a:schemeClr val="tx2"/>
                  </a:solidFill>
                  <a:effectLst>
                    <a:glow rad="101600">
                      <a:schemeClr val="bg1"/>
                    </a:glow>
                  </a:effectLst>
                  <a:latin typeface="Consolas" pitchFamily="49" charset="0"/>
                  <a:cs typeface="Consolas" pitchFamily="49" charset="0"/>
                </a:rPr>
                <a:t>AGCATCGA</a:t>
              </a:r>
              <a:endParaRPr lang="en-US" sz="1050" dirty="0">
                <a:solidFill>
                  <a:schemeClr val="tx2"/>
                </a:solidFill>
                <a:effectLst>
                  <a:glow rad="101600">
                    <a:schemeClr val="bg1"/>
                  </a:glow>
                </a:effectLst>
                <a:latin typeface="Consolas" pitchFamily="49" charset="0"/>
                <a:cs typeface="Consolas" pitchFamily="49" charset="0"/>
              </a:endParaRPr>
            </a:p>
          </p:txBody>
        </p:sp>
        <p:sp>
          <p:nvSpPr>
            <p:cNvPr id="46" name="TextBox 45"/>
            <p:cNvSpPr txBox="1"/>
            <p:nvPr/>
          </p:nvSpPr>
          <p:spPr>
            <a:xfrm>
              <a:off x="8679614" y="2569985"/>
              <a:ext cx="877163" cy="261610"/>
            </a:xfrm>
            <a:prstGeom prst="rect">
              <a:avLst/>
            </a:prstGeom>
            <a:noFill/>
          </p:spPr>
          <p:txBody>
            <a:bodyPr wrap="none" rtlCol="0">
              <a:spAutoFit/>
            </a:bodyPr>
            <a:lstStyle/>
            <a:p>
              <a:pPr algn="ctr"/>
              <a:r>
                <a:rPr lang="en-US" sz="1050" dirty="0" smtClean="0">
                  <a:solidFill>
                    <a:schemeClr val="bg1">
                      <a:lumMod val="50000"/>
                    </a:schemeClr>
                  </a:solidFill>
                  <a:effectLst>
                    <a:glow rad="101600">
                      <a:schemeClr val="bg1"/>
                    </a:glow>
                  </a:effectLst>
                  <a:latin typeface="Consolas" pitchFamily="49" charset="0"/>
                  <a:cs typeface="Consolas" pitchFamily="49" charset="0"/>
                </a:rPr>
                <a:t>AGCATGCAT</a:t>
              </a:r>
              <a:endParaRPr lang="en-US" sz="1050" dirty="0">
                <a:solidFill>
                  <a:schemeClr val="bg1">
                    <a:lumMod val="50000"/>
                  </a:schemeClr>
                </a:solidFill>
                <a:effectLst>
                  <a:glow rad="101600">
                    <a:schemeClr val="bg1"/>
                  </a:glow>
                </a:effectLst>
                <a:latin typeface="Consolas" pitchFamily="49" charset="0"/>
                <a:cs typeface="Consolas" pitchFamily="49" charset="0"/>
              </a:endParaRPr>
            </a:p>
          </p:txBody>
        </p:sp>
        <p:sp>
          <p:nvSpPr>
            <p:cNvPr id="47" name="TextBox 46"/>
            <p:cNvSpPr txBox="1"/>
            <p:nvPr/>
          </p:nvSpPr>
          <p:spPr>
            <a:xfrm>
              <a:off x="8310584" y="3392936"/>
              <a:ext cx="700834" cy="253916"/>
            </a:xfrm>
            <a:prstGeom prst="rect">
              <a:avLst/>
            </a:prstGeom>
            <a:noFill/>
          </p:spPr>
          <p:txBody>
            <a:bodyPr wrap="none" rtlCol="0">
              <a:spAutoFit/>
            </a:bodyPr>
            <a:lstStyle/>
            <a:p>
              <a:pPr algn="ctr"/>
              <a:r>
                <a:rPr lang="en-US" sz="1050" dirty="0" smtClean="0">
                  <a:solidFill>
                    <a:schemeClr val="bg1">
                      <a:lumMod val="50000"/>
                    </a:schemeClr>
                  </a:solidFill>
                  <a:effectLst>
                    <a:glow rad="101600">
                      <a:schemeClr val="bg1"/>
                    </a:glow>
                  </a:effectLst>
                  <a:latin typeface="Consolas" pitchFamily="49" charset="0"/>
                  <a:cs typeface="Consolas" pitchFamily="49" charset="0"/>
                </a:rPr>
                <a:t>GGCATCG</a:t>
              </a:r>
              <a:endParaRPr lang="en-US" sz="1050" dirty="0">
                <a:solidFill>
                  <a:schemeClr val="bg1">
                    <a:lumMod val="50000"/>
                  </a:schemeClr>
                </a:solidFill>
                <a:effectLst>
                  <a:glow rad="101600">
                    <a:schemeClr val="bg1"/>
                  </a:glow>
                </a:effectLst>
                <a:latin typeface="Consolas" pitchFamily="49" charset="0"/>
                <a:cs typeface="Consolas" pitchFamily="49" charset="0"/>
              </a:endParaRPr>
            </a:p>
          </p:txBody>
        </p:sp>
        <p:sp>
          <p:nvSpPr>
            <p:cNvPr id="48" name="TextBox 47"/>
            <p:cNvSpPr txBox="1"/>
            <p:nvPr/>
          </p:nvSpPr>
          <p:spPr>
            <a:xfrm>
              <a:off x="8913789" y="3667253"/>
              <a:ext cx="774572" cy="253916"/>
            </a:xfrm>
            <a:prstGeom prst="rect">
              <a:avLst/>
            </a:prstGeom>
            <a:noFill/>
          </p:spPr>
          <p:txBody>
            <a:bodyPr wrap="none" rtlCol="0">
              <a:spAutoFit/>
            </a:bodyPr>
            <a:lstStyle/>
            <a:p>
              <a:pPr algn="ctr"/>
              <a:r>
                <a:rPr lang="en-US" sz="1050" dirty="0" smtClean="0">
                  <a:solidFill>
                    <a:srgbClr val="C00000"/>
                  </a:solidFill>
                  <a:effectLst>
                    <a:glow rad="101600">
                      <a:schemeClr val="bg1"/>
                    </a:glow>
                  </a:effectLst>
                  <a:latin typeface="Consolas" pitchFamily="49" charset="0"/>
                  <a:cs typeface="Consolas" pitchFamily="49" charset="0"/>
                </a:rPr>
                <a:t>ACTGATCG</a:t>
              </a:r>
              <a:endParaRPr lang="en-US" sz="1050" dirty="0">
                <a:solidFill>
                  <a:srgbClr val="C00000"/>
                </a:solidFill>
                <a:effectLst>
                  <a:glow rad="101600">
                    <a:schemeClr val="bg1"/>
                  </a:glow>
                </a:effectLst>
                <a:latin typeface="Consolas" pitchFamily="49" charset="0"/>
                <a:cs typeface="Consolas" pitchFamily="49" charset="0"/>
              </a:endParaRPr>
            </a:p>
          </p:txBody>
        </p:sp>
        <p:sp>
          <p:nvSpPr>
            <p:cNvPr id="49" name="TextBox 48"/>
            <p:cNvSpPr txBox="1"/>
            <p:nvPr/>
          </p:nvSpPr>
          <p:spPr>
            <a:xfrm>
              <a:off x="8656814" y="3928863"/>
              <a:ext cx="848310" cy="253916"/>
            </a:xfrm>
            <a:prstGeom prst="rect">
              <a:avLst/>
            </a:prstGeom>
            <a:noFill/>
          </p:spPr>
          <p:txBody>
            <a:bodyPr wrap="none" rtlCol="0">
              <a:spAutoFit/>
            </a:bodyPr>
            <a:lstStyle/>
            <a:p>
              <a:pPr algn="ctr"/>
              <a:r>
                <a:rPr lang="en-US" sz="1050" dirty="0" smtClean="0">
                  <a:solidFill>
                    <a:schemeClr val="tx2"/>
                  </a:solidFill>
                  <a:effectLst>
                    <a:glow rad="101600">
                      <a:schemeClr val="bg1"/>
                    </a:glow>
                  </a:effectLst>
                  <a:latin typeface="Consolas" pitchFamily="49" charset="0"/>
                  <a:cs typeface="Consolas" pitchFamily="49" charset="0"/>
                </a:rPr>
                <a:t>ACTAGCTAG</a:t>
              </a:r>
              <a:endParaRPr lang="en-US" sz="1050" dirty="0">
                <a:solidFill>
                  <a:schemeClr val="tx2"/>
                </a:solidFill>
                <a:effectLst>
                  <a:glow rad="101600">
                    <a:schemeClr val="bg1"/>
                  </a:glow>
                </a:effectLst>
                <a:latin typeface="Consolas" pitchFamily="49" charset="0"/>
                <a:cs typeface="Consolas" pitchFamily="49" charset="0"/>
              </a:endParaRPr>
            </a:p>
          </p:txBody>
        </p:sp>
        <p:sp>
          <p:nvSpPr>
            <p:cNvPr id="50" name="TextBox 49"/>
            <p:cNvSpPr txBox="1"/>
            <p:nvPr/>
          </p:nvSpPr>
          <p:spPr>
            <a:xfrm>
              <a:off x="9319687" y="3380229"/>
              <a:ext cx="877163" cy="261610"/>
            </a:xfrm>
            <a:prstGeom prst="rect">
              <a:avLst/>
            </a:prstGeom>
            <a:noFill/>
          </p:spPr>
          <p:txBody>
            <a:bodyPr wrap="none" rtlCol="0">
              <a:spAutoFit/>
            </a:bodyPr>
            <a:lstStyle/>
            <a:p>
              <a:pPr algn="ctr"/>
              <a:r>
                <a:rPr lang="en-US" sz="1050" dirty="0" smtClean="0">
                  <a:solidFill>
                    <a:schemeClr val="bg1">
                      <a:lumMod val="50000"/>
                    </a:schemeClr>
                  </a:solidFill>
                  <a:effectLst>
                    <a:glow rad="101600">
                      <a:schemeClr val="bg1"/>
                    </a:glow>
                  </a:effectLst>
                  <a:latin typeface="Consolas" pitchFamily="49" charset="0"/>
                  <a:cs typeface="Consolas" pitchFamily="49" charset="0"/>
                </a:rPr>
                <a:t>AGCATGCAT</a:t>
              </a:r>
              <a:endParaRPr lang="en-US" sz="1050" dirty="0">
                <a:solidFill>
                  <a:schemeClr val="bg1">
                    <a:lumMod val="50000"/>
                  </a:schemeClr>
                </a:solidFill>
                <a:effectLst>
                  <a:glow rad="101600">
                    <a:schemeClr val="bg1"/>
                  </a:glow>
                </a:effectLst>
                <a:latin typeface="Consolas" pitchFamily="49" charset="0"/>
                <a:cs typeface="Consolas" pitchFamily="49" charset="0"/>
              </a:endParaRPr>
            </a:p>
          </p:txBody>
        </p:sp>
        <p:sp>
          <p:nvSpPr>
            <p:cNvPr id="51" name="TextBox 50"/>
            <p:cNvSpPr txBox="1"/>
            <p:nvPr/>
          </p:nvSpPr>
          <p:spPr>
            <a:xfrm>
              <a:off x="9974187" y="3621994"/>
              <a:ext cx="848310" cy="253916"/>
            </a:xfrm>
            <a:prstGeom prst="rect">
              <a:avLst/>
            </a:prstGeom>
            <a:noFill/>
          </p:spPr>
          <p:txBody>
            <a:bodyPr wrap="none" rtlCol="0">
              <a:spAutoFit/>
            </a:bodyPr>
            <a:lstStyle/>
            <a:p>
              <a:pPr algn="ctr"/>
              <a:r>
                <a:rPr lang="en-US" sz="1050" dirty="0" smtClean="0">
                  <a:solidFill>
                    <a:srgbClr val="C00000"/>
                  </a:solidFill>
                  <a:effectLst>
                    <a:glow rad="101600">
                      <a:schemeClr val="bg1"/>
                    </a:glow>
                  </a:effectLst>
                  <a:latin typeface="Consolas" pitchFamily="49" charset="0"/>
                  <a:cs typeface="Consolas" pitchFamily="49" charset="0"/>
                </a:rPr>
                <a:t>ACAAACGTA</a:t>
              </a:r>
              <a:endParaRPr lang="en-US" sz="1050" dirty="0">
                <a:solidFill>
                  <a:srgbClr val="C00000"/>
                </a:solidFill>
                <a:effectLst>
                  <a:glow rad="101600">
                    <a:schemeClr val="bg1"/>
                  </a:glow>
                </a:effectLst>
                <a:latin typeface="Consolas" pitchFamily="49" charset="0"/>
                <a:cs typeface="Consolas" pitchFamily="49" charset="0"/>
              </a:endParaRPr>
            </a:p>
          </p:txBody>
        </p:sp>
        <p:sp>
          <p:nvSpPr>
            <p:cNvPr id="52" name="TextBox 51"/>
            <p:cNvSpPr txBox="1"/>
            <p:nvPr/>
          </p:nvSpPr>
          <p:spPr>
            <a:xfrm>
              <a:off x="9662643" y="3105912"/>
              <a:ext cx="848310" cy="253916"/>
            </a:xfrm>
            <a:prstGeom prst="rect">
              <a:avLst/>
            </a:prstGeom>
            <a:noFill/>
          </p:spPr>
          <p:txBody>
            <a:bodyPr wrap="none" rtlCol="0">
              <a:spAutoFit/>
            </a:bodyPr>
            <a:lstStyle/>
            <a:p>
              <a:pPr algn="ctr"/>
              <a:r>
                <a:rPr lang="en-US" sz="1050" dirty="0" smtClean="0">
                  <a:solidFill>
                    <a:srgbClr val="C00000"/>
                  </a:solidFill>
                  <a:effectLst>
                    <a:glow rad="101600">
                      <a:schemeClr val="bg1"/>
                    </a:glow>
                  </a:effectLst>
                  <a:latin typeface="Consolas" pitchFamily="49" charset="0"/>
                  <a:cs typeface="Consolas" pitchFamily="49" charset="0"/>
                </a:rPr>
                <a:t>AACAGATTA</a:t>
              </a:r>
              <a:endParaRPr lang="en-US" sz="1050" dirty="0">
                <a:solidFill>
                  <a:srgbClr val="C00000"/>
                </a:solidFill>
                <a:effectLst>
                  <a:glow rad="101600">
                    <a:schemeClr val="bg1"/>
                  </a:glow>
                </a:effectLst>
                <a:latin typeface="Consolas" pitchFamily="49" charset="0"/>
                <a:cs typeface="Consolas" pitchFamily="49" charset="0"/>
              </a:endParaRPr>
            </a:p>
          </p:txBody>
        </p:sp>
        <p:sp>
          <p:nvSpPr>
            <p:cNvPr id="53" name="TextBox 52"/>
            <p:cNvSpPr txBox="1"/>
            <p:nvPr/>
          </p:nvSpPr>
          <p:spPr>
            <a:xfrm>
              <a:off x="8602244" y="3105912"/>
              <a:ext cx="774572" cy="253916"/>
            </a:xfrm>
            <a:prstGeom prst="rect">
              <a:avLst/>
            </a:prstGeom>
            <a:noFill/>
          </p:spPr>
          <p:txBody>
            <a:bodyPr wrap="none" rtlCol="0">
              <a:spAutoFit/>
            </a:bodyPr>
            <a:lstStyle/>
            <a:p>
              <a:pPr algn="ctr"/>
              <a:r>
                <a:rPr lang="en-US" sz="1050" dirty="0" smtClean="0">
                  <a:solidFill>
                    <a:schemeClr val="bg1">
                      <a:lumMod val="50000"/>
                    </a:schemeClr>
                  </a:solidFill>
                  <a:effectLst>
                    <a:glow rad="101600">
                      <a:schemeClr val="bg1"/>
                    </a:glow>
                  </a:effectLst>
                  <a:latin typeface="Consolas" pitchFamily="49" charset="0"/>
                  <a:cs typeface="Consolas" pitchFamily="49" charset="0"/>
                </a:rPr>
                <a:t>GGCTAGAT</a:t>
              </a:r>
              <a:endParaRPr lang="en-US" sz="1050" dirty="0">
                <a:solidFill>
                  <a:schemeClr val="bg1">
                    <a:lumMod val="50000"/>
                  </a:schemeClr>
                </a:solidFill>
                <a:effectLst>
                  <a:glow rad="101600">
                    <a:schemeClr val="bg1"/>
                  </a:glow>
                </a:effectLst>
                <a:latin typeface="Consolas" pitchFamily="49" charset="0"/>
                <a:cs typeface="Consolas" pitchFamily="49" charset="0"/>
              </a:endParaRPr>
            </a:p>
          </p:txBody>
        </p:sp>
        <p:sp>
          <p:nvSpPr>
            <p:cNvPr id="54" name="TextBox 53"/>
            <p:cNvSpPr txBox="1"/>
            <p:nvPr/>
          </p:nvSpPr>
          <p:spPr>
            <a:xfrm>
              <a:off x="8236846" y="2831595"/>
              <a:ext cx="848310" cy="253916"/>
            </a:xfrm>
            <a:prstGeom prst="rect">
              <a:avLst/>
            </a:prstGeom>
            <a:noFill/>
          </p:spPr>
          <p:txBody>
            <a:bodyPr wrap="none" rtlCol="0">
              <a:spAutoFit/>
            </a:bodyPr>
            <a:lstStyle/>
            <a:p>
              <a:pPr algn="ctr"/>
              <a:r>
                <a:rPr lang="en-US" sz="1050" dirty="0" smtClean="0">
                  <a:solidFill>
                    <a:srgbClr val="C00000"/>
                  </a:solidFill>
                  <a:effectLst>
                    <a:glow rad="101600">
                      <a:schemeClr val="bg1"/>
                    </a:glow>
                  </a:effectLst>
                  <a:latin typeface="Consolas" pitchFamily="49" charset="0"/>
                  <a:cs typeface="Consolas" pitchFamily="49" charset="0"/>
                </a:rPr>
                <a:t>ACGACTACG</a:t>
              </a:r>
              <a:endParaRPr lang="en-US" sz="1050" dirty="0">
                <a:solidFill>
                  <a:srgbClr val="C00000"/>
                </a:solidFill>
                <a:effectLst>
                  <a:glow rad="101600">
                    <a:schemeClr val="bg1"/>
                  </a:glow>
                </a:effectLst>
                <a:latin typeface="Consolas" pitchFamily="49" charset="0"/>
                <a:cs typeface="Consolas" pitchFamily="49" charset="0"/>
              </a:endParaRPr>
            </a:p>
          </p:txBody>
        </p:sp>
        <p:sp>
          <p:nvSpPr>
            <p:cNvPr id="55" name="TextBox 54"/>
            <p:cNvSpPr txBox="1"/>
            <p:nvPr/>
          </p:nvSpPr>
          <p:spPr>
            <a:xfrm>
              <a:off x="8355635" y="2310669"/>
              <a:ext cx="774572" cy="253916"/>
            </a:xfrm>
            <a:prstGeom prst="rect">
              <a:avLst/>
            </a:prstGeom>
            <a:noFill/>
          </p:spPr>
          <p:txBody>
            <a:bodyPr wrap="none" rtlCol="0">
              <a:spAutoFit/>
            </a:bodyPr>
            <a:lstStyle/>
            <a:p>
              <a:pPr algn="ctr"/>
              <a:r>
                <a:rPr lang="en-US" sz="1050" dirty="0" smtClean="0">
                  <a:solidFill>
                    <a:srgbClr val="C00000"/>
                  </a:solidFill>
                  <a:effectLst>
                    <a:glow rad="101600">
                      <a:schemeClr val="bg1"/>
                    </a:glow>
                  </a:effectLst>
                  <a:latin typeface="Consolas" pitchFamily="49" charset="0"/>
                  <a:cs typeface="Consolas" pitchFamily="49" charset="0"/>
                </a:rPr>
                <a:t>CCATCTCC</a:t>
              </a:r>
              <a:endParaRPr lang="en-US" sz="1050" dirty="0">
                <a:solidFill>
                  <a:srgbClr val="C00000"/>
                </a:solidFill>
                <a:effectLst>
                  <a:glow rad="101600">
                    <a:schemeClr val="bg1"/>
                  </a:glow>
                </a:effectLst>
                <a:latin typeface="Consolas" pitchFamily="49" charset="0"/>
                <a:cs typeface="Consolas" pitchFamily="49" charset="0"/>
              </a:endParaRPr>
            </a:p>
          </p:txBody>
        </p:sp>
        <p:sp>
          <p:nvSpPr>
            <p:cNvPr id="56" name="TextBox 55"/>
            <p:cNvSpPr txBox="1"/>
            <p:nvPr/>
          </p:nvSpPr>
          <p:spPr>
            <a:xfrm>
              <a:off x="9296888" y="2295668"/>
              <a:ext cx="848310" cy="253916"/>
            </a:xfrm>
            <a:prstGeom prst="rect">
              <a:avLst/>
            </a:prstGeom>
            <a:noFill/>
          </p:spPr>
          <p:txBody>
            <a:bodyPr wrap="none" rtlCol="0">
              <a:spAutoFit/>
            </a:bodyPr>
            <a:lstStyle/>
            <a:p>
              <a:pPr algn="ctr"/>
              <a:r>
                <a:rPr lang="en-US" sz="1050" dirty="0" smtClean="0">
                  <a:solidFill>
                    <a:srgbClr val="C00000"/>
                  </a:solidFill>
                  <a:effectLst>
                    <a:glow rad="101600">
                      <a:schemeClr val="bg1"/>
                    </a:glow>
                  </a:effectLst>
                  <a:latin typeface="Consolas" pitchFamily="49" charset="0"/>
                  <a:cs typeface="Consolas" pitchFamily="49" charset="0"/>
                </a:rPr>
                <a:t>TTTCGATGC</a:t>
              </a:r>
              <a:endParaRPr lang="en-US" sz="1050" dirty="0">
                <a:solidFill>
                  <a:srgbClr val="C00000"/>
                </a:solidFill>
                <a:effectLst>
                  <a:glow rad="101600">
                    <a:schemeClr val="bg1"/>
                  </a:glow>
                </a:effectLst>
                <a:latin typeface="Consolas" pitchFamily="49" charset="0"/>
                <a:cs typeface="Consolas" pitchFamily="49" charset="0"/>
              </a:endParaRPr>
            </a:p>
          </p:txBody>
        </p:sp>
        <p:sp>
          <p:nvSpPr>
            <p:cNvPr id="57" name="TextBox 56"/>
            <p:cNvSpPr txBox="1"/>
            <p:nvPr/>
          </p:nvSpPr>
          <p:spPr>
            <a:xfrm>
              <a:off x="9736739" y="2063139"/>
              <a:ext cx="774572" cy="253916"/>
            </a:xfrm>
            <a:prstGeom prst="rect">
              <a:avLst/>
            </a:prstGeom>
            <a:noFill/>
          </p:spPr>
          <p:txBody>
            <a:bodyPr wrap="none" rtlCol="0">
              <a:spAutoFit/>
            </a:bodyPr>
            <a:lstStyle/>
            <a:p>
              <a:pPr algn="ctr"/>
              <a:r>
                <a:rPr lang="en-US" sz="1050" dirty="0" smtClean="0">
                  <a:solidFill>
                    <a:schemeClr val="bg1">
                      <a:lumMod val="50000"/>
                    </a:schemeClr>
                  </a:solidFill>
                  <a:effectLst>
                    <a:glow rad="101600">
                      <a:schemeClr val="bg1"/>
                    </a:glow>
                  </a:effectLst>
                  <a:latin typeface="Consolas" pitchFamily="49" charset="0"/>
                  <a:cs typeface="Consolas" pitchFamily="49" charset="0"/>
                </a:rPr>
                <a:t>ACACTAGA</a:t>
              </a:r>
              <a:endParaRPr lang="en-US" sz="1050" dirty="0">
                <a:solidFill>
                  <a:schemeClr val="bg1">
                    <a:lumMod val="50000"/>
                  </a:schemeClr>
                </a:solidFill>
                <a:effectLst>
                  <a:glow rad="101600">
                    <a:schemeClr val="bg1"/>
                  </a:glow>
                </a:effectLst>
                <a:latin typeface="Consolas" pitchFamily="49" charset="0"/>
                <a:cs typeface="Consolas" pitchFamily="49" charset="0"/>
              </a:endParaRPr>
            </a:p>
          </p:txBody>
        </p:sp>
        <p:sp>
          <p:nvSpPr>
            <p:cNvPr id="58" name="TextBox 57"/>
            <p:cNvSpPr txBox="1"/>
            <p:nvPr/>
          </p:nvSpPr>
          <p:spPr>
            <a:xfrm>
              <a:off x="9608431" y="2611773"/>
              <a:ext cx="848310" cy="253916"/>
            </a:xfrm>
            <a:prstGeom prst="rect">
              <a:avLst/>
            </a:prstGeom>
            <a:noFill/>
          </p:spPr>
          <p:txBody>
            <a:bodyPr wrap="none" rtlCol="0">
              <a:spAutoFit/>
            </a:bodyPr>
            <a:lstStyle/>
            <a:p>
              <a:pPr algn="ctr"/>
              <a:r>
                <a:rPr lang="en-US" sz="1050" dirty="0" smtClean="0">
                  <a:solidFill>
                    <a:schemeClr val="bg1">
                      <a:lumMod val="50000"/>
                    </a:schemeClr>
                  </a:solidFill>
                  <a:effectLst>
                    <a:glow rad="101600">
                      <a:schemeClr val="bg1"/>
                    </a:glow>
                  </a:effectLst>
                  <a:latin typeface="Consolas" pitchFamily="49" charset="0"/>
                  <a:cs typeface="Consolas" pitchFamily="49" charset="0"/>
                </a:rPr>
                <a:t>ACATGCTAT</a:t>
              </a:r>
              <a:endParaRPr lang="en-US" sz="1050" dirty="0">
                <a:solidFill>
                  <a:schemeClr val="bg1">
                    <a:lumMod val="50000"/>
                  </a:schemeClr>
                </a:solidFill>
                <a:effectLst>
                  <a:glow rad="101600">
                    <a:schemeClr val="bg1"/>
                  </a:glow>
                </a:effectLst>
                <a:latin typeface="Consolas" pitchFamily="49" charset="0"/>
                <a:cs typeface="Consolas" pitchFamily="49" charset="0"/>
              </a:endParaRPr>
            </a:p>
          </p:txBody>
        </p:sp>
        <p:sp>
          <p:nvSpPr>
            <p:cNvPr id="59" name="TextBox 58"/>
            <p:cNvSpPr txBox="1"/>
            <p:nvPr/>
          </p:nvSpPr>
          <p:spPr>
            <a:xfrm>
              <a:off x="9920538" y="2867618"/>
              <a:ext cx="774571" cy="253916"/>
            </a:xfrm>
            <a:prstGeom prst="rect">
              <a:avLst/>
            </a:prstGeom>
            <a:noFill/>
          </p:spPr>
          <p:txBody>
            <a:bodyPr wrap="none" rtlCol="0">
              <a:spAutoFit/>
            </a:bodyPr>
            <a:lstStyle/>
            <a:p>
              <a:pPr algn="ctr"/>
              <a:r>
                <a:rPr lang="en-US" sz="1050" dirty="0" smtClean="0">
                  <a:solidFill>
                    <a:schemeClr val="tx2"/>
                  </a:solidFill>
                  <a:effectLst>
                    <a:glow rad="101600">
                      <a:schemeClr val="bg1"/>
                    </a:glow>
                  </a:effectLst>
                  <a:latin typeface="Consolas" pitchFamily="49" charset="0"/>
                  <a:cs typeface="Consolas" pitchFamily="49" charset="0"/>
                </a:rPr>
                <a:t>ACATCATG</a:t>
              </a:r>
              <a:endParaRPr lang="en-US" sz="1050" dirty="0">
                <a:solidFill>
                  <a:schemeClr val="tx2"/>
                </a:solidFill>
                <a:effectLst>
                  <a:glow rad="101600">
                    <a:schemeClr val="bg1"/>
                  </a:glow>
                </a:effectLst>
                <a:latin typeface="Consolas" pitchFamily="49" charset="0"/>
                <a:cs typeface="Consolas" pitchFamily="49" charset="0"/>
              </a:endParaRPr>
            </a:p>
          </p:txBody>
        </p:sp>
      </p:grpSp>
      <p:sp>
        <p:nvSpPr>
          <p:cNvPr id="61" name="Rectangle 60"/>
          <p:cNvSpPr/>
          <p:nvPr/>
        </p:nvSpPr>
        <p:spPr>
          <a:xfrm>
            <a:off x="7987341" y="4190473"/>
            <a:ext cx="2949654" cy="1015663"/>
          </a:xfrm>
          <a:prstGeom prst="rect">
            <a:avLst/>
          </a:prstGeom>
        </p:spPr>
        <p:txBody>
          <a:bodyPr wrap="none">
            <a:spAutoFit/>
          </a:bodyPr>
          <a:lstStyle/>
          <a:p>
            <a:pPr algn="ctr"/>
            <a:r>
              <a:rPr lang="en-US" sz="2000" dirty="0" smtClean="0">
                <a:effectLst>
                  <a:glow rad="127000">
                    <a:schemeClr val="bg1"/>
                  </a:glow>
                </a:effectLst>
              </a:rPr>
              <a:t>Sequence the fragments</a:t>
            </a:r>
          </a:p>
          <a:p>
            <a:pPr algn="ctr"/>
            <a:r>
              <a:rPr lang="en-US" sz="2000" dirty="0" smtClean="0">
                <a:effectLst>
                  <a:glow rad="127000">
                    <a:schemeClr val="bg1"/>
                  </a:glow>
                </a:effectLst>
              </a:rPr>
              <a:t>(yielding </a:t>
            </a:r>
            <a:r>
              <a:rPr lang="en-US" sz="2000" b="1" dirty="0" smtClean="0">
                <a:effectLst>
                  <a:glow rad="127000">
                    <a:schemeClr val="bg1"/>
                  </a:glow>
                </a:effectLst>
              </a:rPr>
              <a:t>millions </a:t>
            </a:r>
            <a:r>
              <a:rPr lang="en-US" sz="2000" dirty="0" smtClean="0">
                <a:effectLst>
                  <a:glow rad="127000">
                    <a:schemeClr val="bg1"/>
                  </a:glow>
                </a:effectLst>
              </a:rPr>
              <a:t>of reads)</a:t>
            </a:r>
            <a:endParaRPr lang="en-US" sz="2000" dirty="0">
              <a:effectLst>
                <a:glow rad="127000">
                  <a:schemeClr val="bg1"/>
                </a:glow>
              </a:effectLst>
            </a:endParaRPr>
          </a:p>
          <a:p>
            <a:pPr algn="ctr"/>
            <a:endParaRPr lang="en-US" sz="2000" dirty="0">
              <a:effectLst>
                <a:glow rad="127000">
                  <a:schemeClr val="bg1"/>
                </a:glow>
              </a:effectLst>
            </a:endParaRPr>
          </a:p>
        </p:txBody>
      </p:sp>
      <p:sp>
        <p:nvSpPr>
          <p:cNvPr id="66" name="Oval Callout 65"/>
          <p:cNvSpPr/>
          <p:nvPr/>
        </p:nvSpPr>
        <p:spPr>
          <a:xfrm rot="20501742">
            <a:off x="492463" y="1209158"/>
            <a:ext cx="1889795" cy="1887316"/>
          </a:xfrm>
          <a:prstGeom prst="wedgeEllipseCallout">
            <a:avLst>
              <a:gd name="adj1" fmla="val 56876"/>
              <a:gd name="adj2" fmla="val 13561"/>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7" name="Picture 2" descr="http://english.whiov.cas.cn/Research/Research_Progress/201407/W020140709366884796984.jp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6526" y="1357429"/>
            <a:ext cx="1594114" cy="1642771"/>
          </a:xfrm>
          <a:prstGeom prst="rect">
            <a:avLst/>
          </a:prstGeom>
          <a:noFill/>
          <a:extLst>
            <a:ext uri="{909E8E84-426E-40DD-AFC4-6F175D3DCCD1}">
              <a14:hiddenFill xmlns:a14="http://schemas.microsoft.com/office/drawing/2010/main">
                <a:solidFill>
                  <a:srgbClr val="FFFFFF"/>
                </a:solidFill>
              </a14:hiddenFill>
            </a:ext>
          </a:extLst>
        </p:spPr>
      </p:pic>
      <p:sp>
        <p:nvSpPr>
          <p:cNvPr id="68" name="Rounded Rectangular Callout 67"/>
          <p:cNvSpPr/>
          <p:nvPr/>
        </p:nvSpPr>
        <p:spPr>
          <a:xfrm>
            <a:off x="5887240" y="1081547"/>
            <a:ext cx="1460255" cy="457195"/>
          </a:xfrm>
          <a:prstGeom prst="wedgeRoundRectCallout">
            <a:avLst>
              <a:gd name="adj1" fmla="val -54620"/>
              <a:gd name="adj2" fmla="val 106945"/>
              <a:gd name="adj3" fmla="val 16667"/>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1" name="Group 70"/>
          <p:cNvGrpSpPr/>
          <p:nvPr/>
        </p:nvGrpSpPr>
        <p:grpSpPr>
          <a:xfrm>
            <a:off x="6028067" y="1157814"/>
            <a:ext cx="1194001" cy="304660"/>
            <a:chOff x="4079430" y="5989291"/>
            <a:chExt cx="1194001" cy="304660"/>
          </a:xfrm>
        </p:grpSpPr>
        <p:pic>
          <p:nvPicPr>
            <p:cNvPr id="6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9430" y="5989292"/>
              <a:ext cx="649691" cy="304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 name="Picture 7"/>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23740" y="5989291"/>
              <a:ext cx="649691" cy="304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6" name="Rounded Rectangle 5"/>
          <p:cNvSpPr/>
          <p:nvPr/>
        </p:nvSpPr>
        <p:spPr>
          <a:xfrm>
            <a:off x="4541537" y="5440658"/>
            <a:ext cx="3263181" cy="921694"/>
          </a:xfrm>
          <a:prstGeom prst="round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C00000"/>
                </a:solidFill>
              </a:rPr>
              <a:t>Not without bias, as bugs can still crack differentially</a:t>
            </a:r>
            <a:endParaRPr lang="en-US" dirty="0">
              <a:solidFill>
                <a:srgbClr val="C00000"/>
              </a:solidFill>
            </a:endParaRPr>
          </a:p>
        </p:txBody>
      </p:sp>
      <p:sp>
        <p:nvSpPr>
          <p:cNvPr id="63" name="Rounded Rectangle 62"/>
          <p:cNvSpPr/>
          <p:nvPr/>
        </p:nvSpPr>
        <p:spPr>
          <a:xfrm>
            <a:off x="8290536" y="5440658"/>
            <a:ext cx="3263181" cy="921694"/>
          </a:xfrm>
          <a:prstGeom prst="round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C00000"/>
                </a:solidFill>
              </a:rPr>
              <a:t>Each read probably came from a unique microbial cell</a:t>
            </a:r>
            <a:endParaRPr lang="en-US" dirty="0">
              <a:solidFill>
                <a:srgbClr val="C00000"/>
              </a:solidFill>
            </a:endParaRPr>
          </a:p>
        </p:txBody>
      </p:sp>
      <p:sp>
        <p:nvSpPr>
          <p:cNvPr id="64" name="Rounded Rectangle 63"/>
          <p:cNvSpPr/>
          <p:nvPr/>
        </p:nvSpPr>
        <p:spPr>
          <a:xfrm>
            <a:off x="792538" y="5440658"/>
            <a:ext cx="3263181" cy="921694"/>
          </a:xfrm>
          <a:prstGeom prst="round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C00000"/>
                </a:solidFill>
              </a:rPr>
              <a:t>THIS is a </a:t>
            </a:r>
            <a:r>
              <a:rPr lang="en-US" dirty="0" err="1" smtClean="0">
                <a:solidFill>
                  <a:srgbClr val="C00000"/>
                </a:solidFill>
              </a:rPr>
              <a:t>metagenome</a:t>
            </a:r>
            <a:endParaRPr lang="en-US" dirty="0">
              <a:solidFill>
                <a:srgbClr val="C00000"/>
              </a:solidFill>
            </a:endParaRPr>
          </a:p>
        </p:txBody>
      </p:sp>
    </p:spTree>
    <p:extLst>
      <p:ext uri="{BB962C8B-B14F-4D97-AF65-F5344CB8AC3E}">
        <p14:creationId xmlns:p14="http://schemas.microsoft.com/office/powerpoint/2010/main" val="1835923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500"/>
                                        <p:tgtEl>
                                          <p:spTgt spid="6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7"/>
                                        </p:tgtEl>
                                        <p:attrNameLst>
                                          <p:attrName>style.visibility</p:attrName>
                                        </p:attrNameLst>
                                      </p:cBhvr>
                                      <p:to>
                                        <p:strVal val="visible"/>
                                      </p:to>
                                    </p:set>
                                    <p:animEffect transition="in" filter="fade">
                                      <p:cBhvr>
                                        <p:cTn id="12" dur="500"/>
                                        <p:tgtEl>
                                          <p:spTgt spid="6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6"/>
                                        </p:tgtEl>
                                        <p:attrNameLst>
                                          <p:attrName>style.visibility</p:attrName>
                                        </p:attrNameLst>
                                      </p:cBhvr>
                                      <p:to>
                                        <p:strVal val="visible"/>
                                      </p:to>
                                    </p:set>
                                    <p:animEffect transition="in" filter="fade">
                                      <p:cBhvr>
                                        <p:cTn id="15" dur="500"/>
                                        <p:tgtEl>
                                          <p:spTgt spid="6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4"/>
                                        </p:tgtEl>
                                        <p:attrNameLst>
                                          <p:attrName>style.visibility</p:attrName>
                                        </p:attrNameLst>
                                      </p:cBhvr>
                                      <p:to>
                                        <p:strVal val="visible"/>
                                      </p:to>
                                    </p:set>
                                    <p:animEffect transition="in" filter="fade">
                                      <p:cBhvr>
                                        <p:cTn id="20" dur="500"/>
                                        <p:tgtEl>
                                          <p:spTgt spid="6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71"/>
                                        </p:tgtEl>
                                        <p:attrNameLst>
                                          <p:attrName>style.visibility</p:attrName>
                                        </p:attrNameLst>
                                      </p:cBhvr>
                                      <p:to>
                                        <p:strVal val="visible"/>
                                      </p:to>
                                    </p:set>
                                    <p:animEffect transition="in" filter="fade">
                                      <p:cBhvr>
                                        <p:cTn id="35" dur="500"/>
                                        <p:tgtEl>
                                          <p:spTgt spid="7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68"/>
                                        </p:tgtEl>
                                        <p:attrNameLst>
                                          <p:attrName>style.visibility</p:attrName>
                                        </p:attrNameLst>
                                      </p:cBhvr>
                                      <p:to>
                                        <p:strVal val="visible"/>
                                      </p:to>
                                    </p:set>
                                    <p:animEffect transition="in" filter="fade">
                                      <p:cBhvr>
                                        <p:cTn id="38" dur="500"/>
                                        <p:tgtEl>
                                          <p:spTgt spid="6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61"/>
                                        </p:tgtEl>
                                        <p:attrNameLst>
                                          <p:attrName>style.visibility</p:attrName>
                                        </p:attrNameLst>
                                      </p:cBhvr>
                                      <p:to>
                                        <p:strVal val="visible"/>
                                      </p:to>
                                    </p:set>
                                    <p:animEffect transition="in" filter="fade">
                                      <p:cBhvr>
                                        <p:cTn id="48" dur="500"/>
                                        <p:tgtEl>
                                          <p:spTgt spid="61"/>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fade">
                                      <p:cBhvr>
                                        <p:cTn id="53" dur="500"/>
                                        <p:tgtEl>
                                          <p:spTgt spid="12"/>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63"/>
                                        </p:tgtEl>
                                        <p:attrNameLst>
                                          <p:attrName>style.visibility</p:attrName>
                                        </p:attrNameLst>
                                      </p:cBhvr>
                                      <p:to>
                                        <p:strVal val="visible"/>
                                      </p:to>
                                    </p:set>
                                    <p:animEffect transition="in" filter="fade">
                                      <p:cBhvr>
                                        <p:cTn id="58"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61" grpId="0"/>
      <p:bldP spid="66" grpId="0" animBg="1"/>
      <p:bldP spid="68" grpId="0" animBg="1"/>
      <p:bldP spid="6" grpId="0" animBg="1"/>
      <p:bldP spid="63" grpId="0" animBg="1"/>
      <p:bldP spid="6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Why </a:t>
            </a:r>
            <a:r>
              <a:rPr lang="en-US" dirty="0" err="1"/>
              <a:t>microbiome</a:t>
            </a:r>
            <a:r>
              <a:rPr lang="en-US" dirty="0"/>
              <a:t> data are </a:t>
            </a:r>
            <a:r>
              <a:rPr lang="en-US" u="sng" dirty="0"/>
              <a:t>compositional</a:t>
            </a:r>
          </a:p>
        </p:txBody>
      </p:sp>
      <p:sp>
        <p:nvSpPr>
          <p:cNvPr id="4" name="Date Placeholder 3"/>
          <p:cNvSpPr>
            <a:spLocks noGrp="1"/>
          </p:cNvSpPr>
          <p:nvPr>
            <p:ph type="dt" sz="half" idx="10"/>
          </p:nvPr>
        </p:nvSpPr>
        <p:spPr/>
        <p:txBody>
          <a:bodyPr/>
          <a:lstStyle/>
          <a:p>
            <a:fld id="{149AB08A-B8FE-2744-A176-508EFC0AA4E9}" type="datetime1">
              <a:rPr lang="en-US" smtClean="0">
                <a:solidFill>
                  <a:prstClr val="black">
                    <a:tint val="75000"/>
                  </a:prstClr>
                </a:solidFill>
              </a:rPr>
              <a:pPr/>
              <a:t>2/13/2019</a:t>
            </a:fld>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CED1879-D594-7048-AD12-28363999EDA9}" type="slidenum">
              <a:rPr lang="en-US" smtClean="0">
                <a:solidFill>
                  <a:prstClr val="black">
                    <a:tint val="75000"/>
                  </a:prstClr>
                </a:solidFill>
              </a:rPr>
              <a:pPr/>
              <a:t>50</a:t>
            </a:fld>
            <a:endParaRPr lang="en-US">
              <a:solidFill>
                <a:prstClr val="black">
                  <a:tint val="75000"/>
                </a:prstClr>
              </a:solidFill>
            </a:endParaRPr>
          </a:p>
        </p:txBody>
      </p:sp>
      <p:pic>
        <p:nvPicPr>
          <p:cNvPr id="23" name="Picture 3"/>
          <p:cNvPicPr>
            <a:picLocks noChangeAspect="1" noChangeArrowheads="1"/>
          </p:cNvPicPr>
          <p:nvPr/>
        </p:nvPicPr>
        <p:blipFill>
          <a:blip r:embed="rId2"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020329" y="1675501"/>
            <a:ext cx="937263" cy="2274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p:nvPicPr>
        <p:blipFill>
          <a:blip r:embed="rId2"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026566" y="2191791"/>
            <a:ext cx="937263" cy="2274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3"/>
          <p:cNvPicPr>
            <a:picLocks noChangeAspect="1" noChangeArrowheads="1"/>
          </p:cNvPicPr>
          <p:nvPr/>
        </p:nvPicPr>
        <p:blipFill>
          <a:blip r:embed="rId2"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490992" y="1676400"/>
            <a:ext cx="937263" cy="2274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3"/>
          <p:cNvPicPr>
            <a:picLocks noChangeAspect="1" noChangeArrowheads="1"/>
          </p:cNvPicPr>
          <p:nvPr/>
        </p:nvPicPr>
        <p:blipFill>
          <a:blip r:embed="rId2"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497229" y="2192690"/>
            <a:ext cx="937263" cy="2274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3"/>
          <p:cNvPicPr>
            <a:picLocks noChangeAspect="1" noChangeArrowheads="1"/>
          </p:cNvPicPr>
          <p:nvPr/>
        </p:nvPicPr>
        <p:blipFill>
          <a:blip r:embed="rId2"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607966" y="1676400"/>
            <a:ext cx="937263" cy="2274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3"/>
          <p:cNvPicPr>
            <a:picLocks noChangeAspect="1" noChangeArrowheads="1"/>
          </p:cNvPicPr>
          <p:nvPr/>
        </p:nvPicPr>
        <p:blipFill>
          <a:blip r:embed="rId2"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614203" y="2192690"/>
            <a:ext cx="937263" cy="2274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3"/>
          <p:cNvPicPr>
            <a:picLocks noChangeAspect="1" noChangeArrowheads="1"/>
          </p:cNvPicPr>
          <p:nvPr/>
        </p:nvPicPr>
        <p:blipFill>
          <a:blip r:embed="rId2"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102866" y="1676400"/>
            <a:ext cx="937263" cy="2274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3"/>
          <p:cNvPicPr>
            <a:picLocks noChangeAspect="1" noChangeArrowheads="1"/>
          </p:cNvPicPr>
          <p:nvPr/>
        </p:nvPicPr>
        <p:blipFill>
          <a:blip r:embed="rId2"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109103" y="2192690"/>
            <a:ext cx="937263" cy="2274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 name="Rectangle 30"/>
          <p:cNvSpPr/>
          <p:nvPr/>
        </p:nvSpPr>
        <p:spPr>
          <a:xfrm>
            <a:off x="2712757" y="1009842"/>
            <a:ext cx="3108416" cy="461665"/>
          </a:xfrm>
          <a:prstGeom prst="rect">
            <a:avLst/>
          </a:prstGeom>
        </p:spPr>
        <p:txBody>
          <a:bodyPr wrap="none">
            <a:spAutoFit/>
          </a:bodyPr>
          <a:lstStyle/>
          <a:p>
            <a:pPr lvl="0" algn="ctr"/>
            <a:r>
              <a:rPr lang="en-US" sz="2400" u="sng" dirty="0" smtClean="0"/>
              <a:t>Microbial Community 1</a:t>
            </a:r>
            <a:endParaRPr lang="en-US" sz="2400" u="sng" dirty="0"/>
          </a:p>
        </p:txBody>
      </p:sp>
      <p:sp>
        <p:nvSpPr>
          <p:cNvPr id="32" name="Rectangle 31"/>
          <p:cNvSpPr/>
          <p:nvPr/>
        </p:nvSpPr>
        <p:spPr>
          <a:xfrm>
            <a:off x="6264681" y="1009842"/>
            <a:ext cx="3108416" cy="461665"/>
          </a:xfrm>
          <a:prstGeom prst="rect">
            <a:avLst/>
          </a:prstGeom>
        </p:spPr>
        <p:txBody>
          <a:bodyPr wrap="none">
            <a:spAutoFit/>
          </a:bodyPr>
          <a:lstStyle/>
          <a:p>
            <a:pPr lvl="0" algn="ctr"/>
            <a:r>
              <a:rPr lang="en-US" sz="2400" u="sng" dirty="0"/>
              <a:t>Microbial Community </a:t>
            </a:r>
            <a:r>
              <a:rPr lang="en-US" sz="2400" u="sng" dirty="0" smtClean="0"/>
              <a:t>2</a:t>
            </a:r>
            <a:endParaRPr lang="en-US" sz="2400" u="sng" dirty="0"/>
          </a:p>
        </p:txBody>
      </p:sp>
      <p:sp>
        <p:nvSpPr>
          <p:cNvPr id="33" name="Rectangle 32"/>
          <p:cNvSpPr/>
          <p:nvPr/>
        </p:nvSpPr>
        <p:spPr>
          <a:xfrm>
            <a:off x="6321941" y="4724400"/>
            <a:ext cx="2993897" cy="830997"/>
          </a:xfrm>
          <a:prstGeom prst="rect">
            <a:avLst/>
          </a:prstGeom>
        </p:spPr>
        <p:txBody>
          <a:bodyPr wrap="none">
            <a:spAutoFit/>
          </a:bodyPr>
          <a:lstStyle/>
          <a:p>
            <a:pPr lvl="0" algn="ctr"/>
            <a:r>
              <a:rPr lang="en-US" sz="2400" dirty="0" smtClean="0">
                <a:solidFill>
                  <a:schemeClr val="bg1">
                    <a:lumMod val="85000"/>
                  </a:schemeClr>
                </a:solidFill>
              </a:rPr>
              <a:t># of reads ≪ # of cells</a:t>
            </a:r>
          </a:p>
          <a:p>
            <a:pPr lvl="0" algn="ctr"/>
            <a:r>
              <a:rPr lang="en-US" sz="2400" dirty="0" smtClean="0">
                <a:solidFill>
                  <a:schemeClr val="bg1">
                    <a:lumMod val="85000"/>
                  </a:schemeClr>
                </a:solidFill>
              </a:rPr>
              <a:t>(</a:t>
            </a:r>
            <a:r>
              <a:rPr lang="en-US" sz="2400" b="1" dirty="0" smtClean="0">
                <a:solidFill>
                  <a:schemeClr val="bg1">
                    <a:lumMod val="85000"/>
                  </a:schemeClr>
                </a:solidFill>
              </a:rPr>
              <a:t>millions</a:t>
            </a:r>
            <a:r>
              <a:rPr lang="en-US" sz="2400" dirty="0" smtClean="0">
                <a:solidFill>
                  <a:schemeClr val="bg1">
                    <a:lumMod val="85000"/>
                  </a:schemeClr>
                </a:solidFill>
              </a:rPr>
              <a:t> </a:t>
            </a:r>
            <a:r>
              <a:rPr lang="en-US" sz="2400" dirty="0" err="1" smtClean="0">
                <a:solidFill>
                  <a:schemeClr val="bg1">
                    <a:lumMod val="85000"/>
                  </a:schemeClr>
                </a:solidFill>
              </a:rPr>
              <a:t>vs</a:t>
            </a:r>
            <a:r>
              <a:rPr lang="en-US" sz="2400" dirty="0" smtClean="0">
                <a:solidFill>
                  <a:schemeClr val="bg1">
                    <a:lumMod val="85000"/>
                  </a:schemeClr>
                </a:solidFill>
              </a:rPr>
              <a:t> </a:t>
            </a:r>
            <a:r>
              <a:rPr lang="en-US" sz="2400" b="1" dirty="0" smtClean="0">
                <a:solidFill>
                  <a:schemeClr val="bg1">
                    <a:lumMod val="85000"/>
                  </a:schemeClr>
                </a:solidFill>
              </a:rPr>
              <a:t>billions</a:t>
            </a:r>
            <a:r>
              <a:rPr lang="en-US" sz="2400" dirty="0" smtClean="0">
                <a:solidFill>
                  <a:schemeClr val="bg1">
                    <a:lumMod val="85000"/>
                  </a:schemeClr>
                </a:solidFill>
              </a:rPr>
              <a:t>)</a:t>
            </a:r>
          </a:p>
        </p:txBody>
      </p:sp>
      <p:sp>
        <p:nvSpPr>
          <p:cNvPr id="34" name="Rectangle 33"/>
          <p:cNvSpPr/>
          <p:nvPr/>
        </p:nvSpPr>
        <p:spPr>
          <a:xfrm>
            <a:off x="6041768" y="5638800"/>
            <a:ext cx="3554243" cy="830997"/>
          </a:xfrm>
          <a:prstGeom prst="rect">
            <a:avLst/>
          </a:prstGeom>
        </p:spPr>
        <p:txBody>
          <a:bodyPr wrap="none">
            <a:spAutoFit/>
          </a:bodyPr>
          <a:lstStyle/>
          <a:p>
            <a:pPr lvl="0" algn="ctr"/>
            <a:r>
              <a:rPr lang="en-US" sz="2400" dirty="0" smtClean="0"/>
              <a:t>Random sampling suggests</a:t>
            </a:r>
          </a:p>
          <a:p>
            <a:pPr lvl="0" algn="ctr"/>
            <a:r>
              <a:rPr lang="en-US" sz="2400" dirty="0" smtClean="0"/>
              <a:t>Proportions, not counts</a:t>
            </a:r>
          </a:p>
        </p:txBody>
      </p:sp>
      <p:sp>
        <p:nvSpPr>
          <p:cNvPr id="35" name="Rectangle 34"/>
          <p:cNvSpPr/>
          <p:nvPr/>
        </p:nvSpPr>
        <p:spPr>
          <a:xfrm>
            <a:off x="6250928" y="3837216"/>
            <a:ext cx="3135923" cy="830997"/>
          </a:xfrm>
          <a:prstGeom prst="rect">
            <a:avLst/>
          </a:prstGeom>
        </p:spPr>
        <p:txBody>
          <a:bodyPr wrap="none">
            <a:spAutoFit/>
          </a:bodyPr>
          <a:lstStyle/>
          <a:p>
            <a:pPr lvl="0" algn="ctr"/>
            <a:r>
              <a:rPr lang="en-US" sz="2400" dirty="0" smtClean="0">
                <a:solidFill>
                  <a:schemeClr val="bg1">
                    <a:lumMod val="85000"/>
                  </a:schemeClr>
                </a:solidFill>
              </a:rPr>
              <a:t>Fixed sequencing depth</a:t>
            </a:r>
          </a:p>
          <a:p>
            <a:pPr lvl="0" algn="ctr"/>
            <a:r>
              <a:rPr lang="en-US" sz="2400" dirty="0" smtClean="0">
                <a:solidFill>
                  <a:schemeClr val="bg1">
                    <a:lumMod val="85000"/>
                  </a:schemeClr>
                </a:solidFill>
              </a:rPr>
              <a:t>(here, 4 reads/sample)</a:t>
            </a:r>
          </a:p>
        </p:txBody>
      </p:sp>
      <p:sp>
        <p:nvSpPr>
          <p:cNvPr id="36" name="Rectangle 35"/>
          <p:cNvSpPr/>
          <p:nvPr/>
        </p:nvSpPr>
        <p:spPr>
          <a:xfrm>
            <a:off x="3102766" y="2667000"/>
            <a:ext cx="806631" cy="523220"/>
          </a:xfrm>
          <a:prstGeom prst="rect">
            <a:avLst/>
          </a:prstGeom>
        </p:spPr>
        <p:txBody>
          <a:bodyPr wrap="none">
            <a:spAutoFit/>
          </a:bodyPr>
          <a:lstStyle/>
          <a:p>
            <a:r>
              <a:rPr lang="en-US" sz="2800" dirty="0" smtClean="0">
                <a:solidFill>
                  <a:srgbClr val="00B0F0"/>
                </a:solidFill>
              </a:rPr>
              <a:t>50%</a:t>
            </a:r>
            <a:endParaRPr lang="en-US" sz="2800" dirty="0">
              <a:solidFill>
                <a:srgbClr val="00B0F0"/>
              </a:solidFill>
            </a:endParaRPr>
          </a:p>
        </p:txBody>
      </p:sp>
      <p:sp>
        <p:nvSpPr>
          <p:cNvPr id="37" name="Rectangle 36"/>
          <p:cNvSpPr/>
          <p:nvPr/>
        </p:nvSpPr>
        <p:spPr>
          <a:xfrm>
            <a:off x="4567807" y="2667000"/>
            <a:ext cx="806631" cy="523220"/>
          </a:xfrm>
          <a:prstGeom prst="rect">
            <a:avLst/>
          </a:prstGeom>
        </p:spPr>
        <p:txBody>
          <a:bodyPr wrap="none">
            <a:spAutoFit/>
          </a:bodyPr>
          <a:lstStyle/>
          <a:p>
            <a:r>
              <a:rPr lang="en-US" sz="2800" dirty="0" smtClean="0">
                <a:solidFill>
                  <a:srgbClr val="C00000"/>
                </a:solidFill>
              </a:rPr>
              <a:t>50%</a:t>
            </a:r>
            <a:endParaRPr lang="en-US" sz="2800" dirty="0">
              <a:solidFill>
                <a:srgbClr val="C00000"/>
              </a:solidFill>
            </a:endParaRPr>
          </a:p>
        </p:txBody>
      </p:sp>
      <p:sp>
        <p:nvSpPr>
          <p:cNvPr id="38" name="Rectangle 37"/>
          <p:cNvSpPr/>
          <p:nvPr/>
        </p:nvSpPr>
        <p:spPr>
          <a:xfrm>
            <a:off x="6685628" y="2667000"/>
            <a:ext cx="806631" cy="523220"/>
          </a:xfrm>
          <a:prstGeom prst="rect">
            <a:avLst/>
          </a:prstGeom>
        </p:spPr>
        <p:txBody>
          <a:bodyPr wrap="none">
            <a:spAutoFit/>
          </a:bodyPr>
          <a:lstStyle/>
          <a:p>
            <a:r>
              <a:rPr lang="en-US" sz="2800" dirty="0" smtClean="0">
                <a:solidFill>
                  <a:srgbClr val="00B0F0"/>
                </a:solidFill>
              </a:rPr>
              <a:t>50%</a:t>
            </a:r>
            <a:endParaRPr lang="en-US" sz="2800" dirty="0">
              <a:solidFill>
                <a:srgbClr val="00B0F0"/>
              </a:solidFill>
            </a:endParaRPr>
          </a:p>
        </p:txBody>
      </p:sp>
      <p:sp>
        <p:nvSpPr>
          <p:cNvPr id="39" name="Rectangle 38"/>
          <p:cNvSpPr/>
          <p:nvPr/>
        </p:nvSpPr>
        <p:spPr>
          <a:xfrm>
            <a:off x="8193002" y="2667000"/>
            <a:ext cx="806631" cy="523220"/>
          </a:xfrm>
          <a:prstGeom prst="rect">
            <a:avLst/>
          </a:prstGeom>
        </p:spPr>
        <p:txBody>
          <a:bodyPr wrap="none">
            <a:spAutoFit/>
          </a:bodyPr>
          <a:lstStyle/>
          <a:p>
            <a:r>
              <a:rPr lang="en-US" sz="2800" dirty="0" smtClean="0">
                <a:solidFill>
                  <a:srgbClr val="C00000"/>
                </a:solidFill>
              </a:rPr>
              <a:t>50%</a:t>
            </a:r>
            <a:endParaRPr lang="en-US" sz="2800" dirty="0">
              <a:solidFill>
                <a:srgbClr val="C00000"/>
              </a:solidFill>
            </a:endParaRPr>
          </a:p>
        </p:txBody>
      </p:sp>
    </p:spTree>
    <p:extLst>
      <p:ext uri="{BB962C8B-B14F-4D97-AF65-F5344CB8AC3E}">
        <p14:creationId xmlns:p14="http://schemas.microsoft.com/office/powerpoint/2010/main" val="1914539915"/>
      </p:ext>
    </p:extLst>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Why microbiome data are </a:t>
            </a:r>
            <a:r>
              <a:rPr lang="en-US" u="sng" dirty="0" smtClean="0"/>
              <a:t>stratified</a:t>
            </a:r>
            <a:r>
              <a:rPr lang="en-US" dirty="0" smtClean="0"/>
              <a:t>: taxonomy</a:t>
            </a:r>
            <a:endParaRPr lang="en-US" dirty="0"/>
          </a:p>
        </p:txBody>
      </p:sp>
      <p:sp>
        <p:nvSpPr>
          <p:cNvPr id="4" name="Date Placeholder 3"/>
          <p:cNvSpPr>
            <a:spLocks noGrp="1"/>
          </p:cNvSpPr>
          <p:nvPr>
            <p:ph type="dt" sz="half" idx="10"/>
          </p:nvPr>
        </p:nvSpPr>
        <p:spPr/>
        <p:txBody>
          <a:bodyPr/>
          <a:lstStyle/>
          <a:p>
            <a:fld id="{F61C376A-F598-5B4F-A8D5-A35E8E160FA5}" type="datetime1">
              <a:rPr lang="en-US" smtClean="0"/>
              <a:t>2/13/2019</a:t>
            </a:fld>
            <a:endParaRPr lang="en-US"/>
          </a:p>
        </p:txBody>
      </p:sp>
      <p:sp>
        <p:nvSpPr>
          <p:cNvPr id="5" name="Slide Number Placeholder 4"/>
          <p:cNvSpPr>
            <a:spLocks noGrp="1"/>
          </p:cNvSpPr>
          <p:nvPr>
            <p:ph type="sldNum" sz="quarter" idx="12"/>
          </p:nvPr>
        </p:nvSpPr>
        <p:spPr/>
        <p:txBody>
          <a:bodyPr/>
          <a:lstStyle/>
          <a:p>
            <a:fld id="{0CED1879-D594-7048-AD12-28363999EDA9}" type="slidenum">
              <a:rPr lang="en-US" smtClean="0"/>
              <a:t>51</a:t>
            </a:fld>
            <a:endParaRPr lang="en-US"/>
          </a:p>
        </p:txBody>
      </p:sp>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904" y="1051586"/>
            <a:ext cx="1993900" cy="5108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Rectangle 28"/>
          <p:cNvSpPr/>
          <p:nvPr/>
        </p:nvSpPr>
        <p:spPr>
          <a:xfrm>
            <a:off x="2347000" y="1301678"/>
            <a:ext cx="9844999" cy="2462213"/>
          </a:xfrm>
          <a:prstGeom prst="rect">
            <a:avLst/>
          </a:prstGeom>
          <a:solidFill>
            <a:schemeClr val="bg1"/>
          </a:solid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err="1">
                <a:ln>
                  <a:noFill/>
                </a:ln>
                <a:effectLst/>
                <a:uLnTx/>
                <a:uFillTx/>
              </a:rPr>
              <a:t>k__Archaea</a:t>
            </a:r>
            <a:endParaRPr kumimoji="0" lang="en-US" sz="1100" b="0" i="0" u="none" strike="noStrike" kern="0" cap="none" spc="0" normalizeH="0" baseline="0" noProof="0" dirty="0">
              <a:ln>
                <a:noFill/>
              </a:ln>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effectLst/>
                <a:uLnTx/>
                <a:uFillTx/>
              </a:rPr>
              <a:t>k__</a:t>
            </a:r>
            <a:r>
              <a:rPr kumimoji="0" lang="en-US" sz="1100" b="0" i="0" u="none" strike="noStrike" kern="0" cap="none" spc="0" normalizeH="0" baseline="0" noProof="0" dirty="0" err="1">
                <a:ln>
                  <a:noFill/>
                </a:ln>
                <a:effectLst/>
                <a:uLnTx/>
                <a:uFillTx/>
              </a:rPr>
              <a:t>Archaea|p</a:t>
            </a:r>
            <a:r>
              <a:rPr kumimoji="0" lang="en-US" sz="1100" b="0" i="0" u="none" strike="noStrike" kern="0" cap="none" spc="0" normalizeH="0" baseline="0" noProof="0" dirty="0">
                <a:ln>
                  <a:noFill/>
                </a:ln>
                <a:effectLst/>
                <a:uLnTx/>
                <a:uFillTx/>
              </a:rPr>
              <a:t>__</a:t>
            </a:r>
            <a:r>
              <a:rPr kumimoji="0" lang="en-US" sz="1100" b="0" i="0" u="none" strike="noStrike" kern="0" cap="none" spc="0" normalizeH="0" baseline="0" noProof="0" dirty="0" err="1">
                <a:ln>
                  <a:noFill/>
                </a:ln>
                <a:effectLst/>
                <a:uLnTx/>
                <a:uFillTx/>
              </a:rPr>
              <a:t>Euryarchaeota</a:t>
            </a:r>
            <a:endParaRPr kumimoji="0" lang="en-US" sz="1100" b="0" i="0" u="none" strike="noStrike" kern="0" cap="none" spc="0" normalizeH="0" baseline="0" noProof="0" dirty="0">
              <a:ln>
                <a:noFill/>
              </a:ln>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effectLst/>
                <a:uLnTx/>
                <a:uFillTx/>
              </a:rPr>
              <a:t>k__</a:t>
            </a:r>
            <a:r>
              <a:rPr kumimoji="0" lang="en-US" sz="1100" b="0" i="0" u="none" strike="noStrike" kern="0" cap="none" spc="0" normalizeH="0" baseline="0" noProof="0" dirty="0" err="1">
                <a:ln>
                  <a:noFill/>
                </a:ln>
                <a:effectLst/>
                <a:uLnTx/>
                <a:uFillTx/>
              </a:rPr>
              <a:t>Archaea|p</a:t>
            </a:r>
            <a:r>
              <a:rPr kumimoji="0" lang="en-US" sz="1100" b="0" i="0" u="none" strike="noStrike" kern="0" cap="none" spc="0" normalizeH="0" baseline="0" noProof="0" dirty="0">
                <a:ln>
                  <a:noFill/>
                </a:ln>
                <a:effectLst/>
                <a:uLnTx/>
                <a:uFillTx/>
              </a:rPr>
              <a:t>__</a:t>
            </a:r>
            <a:r>
              <a:rPr kumimoji="0" lang="en-US" sz="1100" b="0" i="0" u="none" strike="noStrike" kern="0" cap="none" spc="0" normalizeH="0" baseline="0" noProof="0" dirty="0" err="1">
                <a:ln>
                  <a:noFill/>
                </a:ln>
                <a:effectLst/>
                <a:uLnTx/>
                <a:uFillTx/>
              </a:rPr>
              <a:t>Euryarchaeota|c</a:t>
            </a:r>
            <a:r>
              <a:rPr kumimoji="0" lang="en-US" sz="1100" b="0" i="0" u="none" strike="noStrike" kern="0" cap="none" spc="0" normalizeH="0" baseline="0" noProof="0" dirty="0">
                <a:ln>
                  <a:noFill/>
                </a:ln>
                <a:effectLst/>
                <a:uLnTx/>
                <a:uFillTx/>
              </a:rPr>
              <a:t>__</a:t>
            </a:r>
            <a:r>
              <a:rPr kumimoji="0" lang="en-US" sz="1100" b="0" i="0" u="none" strike="noStrike" kern="0" cap="none" spc="0" normalizeH="0" baseline="0" noProof="0" dirty="0" err="1">
                <a:ln>
                  <a:noFill/>
                </a:ln>
                <a:effectLst/>
                <a:uLnTx/>
                <a:uFillTx/>
              </a:rPr>
              <a:t>Methanobacteria</a:t>
            </a:r>
            <a:endParaRPr kumimoji="0" lang="en-US" sz="1100" b="0" i="0" u="none" strike="noStrike" kern="0" cap="none" spc="0" normalizeH="0" baseline="0" noProof="0" dirty="0">
              <a:ln>
                <a:noFill/>
              </a:ln>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effectLst/>
                <a:uLnTx/>
                <a:uFillTx/>
              </a:rPr>
              <a:t>k__Archaea|p__Euryarchaeota|c__Methanobacteria|o__Methanobacteriales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8064A2"/>
                </a:solidFill>
                <a:effectLst/>
                <a:uLnTx/>
                <a:uFillTx/>
              </a:rPr>
              <a:t>k__Archaea|p__Euryarchaeota|c__Methanobacteria|o__Methanobacteriales|f__Methanobacteriaceae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effectLst/>
                <a:uLnTx/>
                <a:uFillTx/>
              </a:rPr>
              <a:t>k__Archaea|p__Euryarchaeota|c__Methanobacteria|o__Methanobacteriales|f__Methanobacteriaceae|g__Methanobrevibacter</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8064A2"/>
                </a:solidFill>
                <a:effectLst/>
                <a:uLnTx/>
                <a:uFillTx/>
              </a:rPr>
              <a:t>k__Archaea|p__Euryarchaeota|c__Methanobacteria|o__Methanobacteriales|f__Methanobacteriaceae</a:t>
            </a:r>
            <a:r>
              <a:rPr kumimoji="0" lang="en-US" sz="1100" b="0" i="0" u="none" strike="noStrike" kern="0" cap="none" spc="0" normalizeH="0" baseline="0" noProof="0" dirty="0">
                <a:ln>
                  <a:noFill/>
                </a:ln>
                <a:solidFill>
                  <a:srgbClr val="92D050"/>
                </a:solidFill>
                <a:effectLst/>
                <a:uLnTx/>
                <a:uFillTx/>
              </a:rPr>
              <a:t>|</a:t>
            </a:r>
            <a:r>
              <a:rPr kumimoji="0" lang="en-US" sz="1100" b="0" i="0" u="none" strike="noStrike" kern="0" cap="none" spc="0" normalizeH="0" baseline="0" noProof="0" dirty="0">
                <a:ln>
                  <a:noFill/>
                </a:ln>
                <a:solidFill>
                  <a:srgbClr val="C0504D"/>
                </a:solidFill>
                <a:effectLst/>
                <a:uLnTx/>
                <a:uFillTx/>
              </a:rPr>
              <a:t>g__Methanobrevibacter|s__Methanobrevibacter_smithii</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effectLst/>
                <a:uLnTx/>
                <a:uFillTx/>
              </a:rPr>
              <a:t>k__Archaea|p__Euryarchaeota|c__Methanobacteria|o__Methanobacteriales|f__Methanobacteriaceae|g__Methanobrevibacter|s__Methanobrevibacter_unclassified</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effectLst/>
                <a:uLnTx/>
                <a:uFillTx/>
              </a:rPr>
              <a:t>k__Archaea|p__Euryarchaeota|c__Methanobacteria|o__Methanobacteriales|f__Methanobacteriaceae|g__Methanosphaera</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8064A2"/>
                </a:solidFill>
                <a:effectLst/>
                <a:uLnTx/>
                <a:uFillTx/>
              </a:rPr>
              <a:t>k__Archaea|p__Euryarchaeota|c__Methanobacteria|o__Methanobacteriales|f__Methanobacteriaceae</a:t>
            </a:r>
            <a:r>
              <a:rPr kumimoji="0" lang="en-US" sz="1100" b="0" i="0" u="none" strike="noStrike" kern="0" cap="none" spc="0" normalizeH="0" baseline="0" noProof="0" dirty="0">
                <a:ln>
                  <a:noFill/>
                </a:ln>
                <a:solidFill>
                  <a:sysClr val="window" lastClr="FFFFFF"/>
                </a:solidFill>
                <a:effectLst/>
                <a:uLnTx/>
                <a:uFillTx/>
              </a:rPr>
              <a:t>|</a:t>
            </a:r>
            <a:r>
              <a:rPr kumimoji="0" lang="en-US" sz="1100" b="0" i="0" u="none" strike="noStrike" kern="0" cap="none" spc="0" normalizeH="0" baseline="0" noProof="0" dirty="0">
                <a:ln>
                  <a:noFill/>
                </a:ln>
                <a:solidFill>
                  <a:srgbClr val="4F81BD"/>
                </a:solidFill>
                <a:effectLst/>
                <a:uLnTx/>
                <a:uFillTx/>
              </a:rPr>
              <a:t>g__Methanosphaera|s__Methanosphaera_stadtmanae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effectLst/>
                <a:uLnTx/>
                <a:uFillTx/>
              </a:rPr>
              <a:t>k__</a:t>
            </a:r>
            <a:r>
              <a:rPr kumimoji="0" lang="en-US" sz="1100" b="0" i="0" u="none" strike="noStrike" kern="0" cap="none" spc="0" normalizeH="0" baseline="0" noProof="0" dirty="0" err="1">
                <a:ln>
                  <a:noFill/>
                </a:ln>
                <a:effectLst/>
                <a:uLnTx/>
                <a:uFillTx/>
              </a:rPr>
              <a:t>Archaea|p</a:t>
            </a:r>
            <a:r>
              <a:rPr kumimoji="0" lang="en-US" sz="1100" b="0" i="0" u="none" strike="noStrike" kern="0" cap="none" spc="0" normalizeH="0" baseline="0" noProof="0" dirty="0">
                <a:ln>
                  <a:noFill/>
                </a:ln>
                <a:effectLst/>
                <a:uLnTx/>
                <a:uFillTx/>
              </a:rPr>
              <a:t>__</a:t>
            </a:r>
            <a:r>
              <a:rPr kumimoji="0" lang="en-US" sz="1100" b="0" i="0" u="none" strike="noStrike" kern="0" cap="none" spc="0" normalizeH="0" baseline="0" noProof="0" dirty="0" err="1">
                <a:ln>
                  <a:noFill/>
                </a:ln>
                <a:effectLst/>
                <a:uLnTx/>
                <a:uFillTx/>
              </a:rPr>
              <a:t>Euryarchaeota|c</a:t>
            </a:r>
            <a:r>
              <a:rPr kumimoji="0" lang="en-US" sz="1100" b="0" i="0" u="none" strike="noStrike" kern="0" cap="none" spc="0" normalizeH="0" baseline="0" noProof="0" dirty="0">
                <a:ln>
                  <a:noFill/>
                </a:ln>
                <a:effectLst/>
                <a:uLnTx/>
                <a:uFillTx/>
              </a:rPr>
              <a:t>__</a:t>
            </a:r>
            <a:r>
              <a:rPr kumimoji="0" lang="en-US" sz="1100" b="0" i="0" u="none" strike="noStrike" kern="0" cap="none" spc="0" normalizeH="0" baseline="0" noProof="0" dirty="0" err="1">
                <a:ln>
                  <a:noFill/>
                </a:ln>
                <a:effectLst/>
                <a:uLnTx/>
                <a:uFillTx/>
              </a:rPr>
              <a:t>Methanococci</a:t>
            </a:r>
            <a:endParaRPr kumimoji="0" lang="en-US" sz="1100" b="0" i="0" u="none" strike="noStrike" kern="0" cap="none" spc="0" normalizeH="0" baseline="0" noProof="0" dirty="0">
              <a:ln>
                <a:noFill/>
              </a:ln>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effectLst/>
                <a:uLnTx/>
                <a:uFillTx/>
              </a:rPr>
              <a:t>k__</a:t>
            </a:r>
            <a:r>
              <a:rPr kumimoji="0" lang="en-US" sz="1100" b="0" i="0" u="none" strike="noStrike" kern="0" cap="none" spc="0" normalizeH="0" baseline="0" noProof="0" dirty="0" err="1">
                <a:ln>
                  <a:noFill/>
                </a:ln>
                <a:effectLst/>
                <a:uLnTx/>
                <a:uFillTx/>
              </a:rPr>
              <a:t>Archaea|p</a:t>
            </a:r>
            <a:r>
              <a:rPr kumimoji="0" lang="en-US" sz="1100" b="0" i="0" u="none" strike="noStrike" kern="0" cap="none" spc="0" normalizeH="0" baseline="0" noProof="0" dirty="0">
                <a:ln>
                  <a:noFill/>
                </a:ln>
                <a:effectLst/>
                <a:uLnTx/>
                <a:uFillTx/>
              </a:rPr>
              <a:t>__</a:t>
            </a:r>
            <a:r>
              <a:rPr kumimoji="0" lang="en-US" sz="1100" b="0" i="0" u="none" strike="noStrike" kern="0" cap="none" spc="0" normalizeH="0" baseline="0" noProof="0" dirty="0" err="1">
                <a:ln>
                  <a:noFill/>
                </a:ln>
                <a:effectLst/>
                <a:uLnTx/>
                <a:uFillTx/>
              </a:rPr>
              <a:t>Euryarchaeota|c</a:t>
            </a:r>
            <a:r>
              <a:rPr kumimoji="0" lang="en-US" sz="1100" b="0" i="0" u="none" strike="noStrike" kern="0" cap="none" spc="0" normalizeH="0" baseline="0" noProof="0" dirty="0">
                <a:ln>
                  <a:noFill/>
                </a:ln>
                <a:effectLst/>
                <a:uLnTx/>
                <a:uFillTx/>
              </a:rPr>
              <a:t>__</a:t>
            </a:r>
            <a:r>
              <a:rPr kumimoji="0" lang="en-US" sz="1100" b="0" i="0" u="none" strike="noStrike" kern="0" cap="none" spc="0" normalizeH="0" baseline="0" noProof="0" dirty="0" err="1">
                <a:ln>
                  <a:noFill/>
                </a:ln>
                <a:effectLst/>
                <a:uLnTx/>
                <a:uFillTx/>
              </a:rPr>
              <a:t>Methanococci|o</a:t>
            </a:r>
            <a:r>
              <a:rPr kumimoji="0" lang="en-US" sz="1100" b="0" i="0" u="none" strike="noStrike" kern="0" cap="none" spc="0" normalizeH="0" baseline="0" noProof="0" dirty="0">
                <a:ln>
                  <a:noFill/>
                </a:ln>
                <a:effectLst/>
                <a:uLnTx/>
                <a:uFillTx/>
              </a:rPr>
              <a:t>__</a:t>
            </a:r>
            <a:r>
              <a:rPr kumimoji="0" lang="en-US" sz="1100" b="0" i="0" u="none" strike="noStrike" kern="0" cap="none" spc="0" normalizeH="0" baseline="0" noProof="0" dirty="0" err="1">
                <a:ln>
                  <a:noFill/>
                </a:ln>
                <a:effectLst/>
                <a:uLnTx/>
                <a:uFillTx/>
              </a:rPr>
              <a:t>Methanococcales</a:t>
            </a:r>
            <a:endParaRPr kumimoji="0" lang="en-US" sz="1100" b="0" i="0" u="none" strike="noStrike" kern="0" cap="none" spc="0" normalizeH="0" baseline="0" noProof="0" dirty="0">
              <a:ln>
                <a:noFill/>
              </a:ln>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effectLst/>
                <a:uLnTx/>
                <a:uFillTx/>
              </a:rPr>
              <a:t>k__Archaea|p__Euryarchaeota|c__Methanococci|o__Methanococcales|f__Methanocaldococcaceae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chemeClr val="accent4">
                    <a:lumMod val="75000"/>
                  </a:schemeClr>
                </a:solidFill>
                <a:effectLst/>
                <a:uLnTx/>
                <a:uFillTx/>
              </a:rPr>
              <a:t>k__Archaea|p__Euryarchaeota|c__Methanococci|o__Methanococcales|f__Methanocaldococcaceae|g__Methanocaldococcaceae_unclassified</a:t>
            </a:r>
          </a:p>
        </p:txBody>
      </p:sp>
      <p:sp>
        <p:nvSpPr>
          <p:cNvPr id="30" name="Rectangle 29"/>
          <p:cNvSpPr/>
          <p:nvPr/>
        </p:nvSpPr>
        <p:spPr>
          <a:xfrm>
            <a:off x="2377399" y="3868316"/>
            <a:ext cx="3581400" cy="1846659"/>
          </a:xfrm>
          <a:prstGeom prst="rect">
            <a:avLst/>
          </a:prstGeom>
          <a:solidFill>
            <a:schemeClr val="bg1"/>
          </a:solid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err="1" smtClean="0">
                <a:ln>
                  <a:noFill/>
                </a:ln>
                <a:solidFill>
                  <a:srgbClr val="8064A2"/>
                </a:solidFill>
                <a:effectLst/>
                <a:uLnTx/>
                <a:uFillTx/>
              </a:rPr>
              <a:t>k</a:t>
            </a:r>
            <a:r>
              <a:rPr kumimoji="0" lang="en-US" sz="1600" b="0" i="0" u="none" strike="noStrike" kern="0" cap="none" spc="0" normalizeH="0" baseline="0" noProof="0" dirty="0" err="1">
                <a:ln>
                  <a:noFill/>
                </a:ln>
                <a:solidFill>
                  <a:srgbClr val="8064A2"/>
                </a:solidFill>
                <a:effectLst/>
                <a:uLnTx/>
                <a:uFillTx/>
              </a:rPr>
              <a:t>__</a:t>
            </a:r>
            <a:r>
              <a:rPr kumimoji="0" lang="en-US" sz="1600" b="0" i="0" u="none" strike="noStrike" kern="0" cap="none" spc="0" normalizeH="0" baseline="0" noProof="0" dirty="0" err="1" smtClean="0">
                <a:ln>
                  <a:noFill/>
                </a:ln>
                <a:solidFill>
                  <a:srgbClr val="8064A2"/>
                </a:solidFill>
                <a:effectLst/>
                <a:uLnTx/>
                <a:uFillTx/>
              </a:rPr>
              <a:t>Archaea</a:t>
            </a:r>
            <a:endParaRPr kumimoji="0" lang="en-US" sz="1600" b="0" i="0" u="none" strike="noStrike" kern="0" cap="none" spc="0" normalizeH="0" baseline="0" noProof="0" dirty="0" smtClean="0">
              <a:ln>
                <a:noFill/>
              </a:ln>
              <a:solidFill>
                <a:srgbClr val="8064A2"/>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rgbClr val="8064A2"/>
                </a:solidFill>
                <a:effectLst/>
                <a:uLnTx/>
                <a:uFillTx/>
              </a:rPr>
              <a:t>p</a:t>
            </a:r>
            <a:r>
              <a:rPr kumimoji="0" lang="en-US" sz="1600" b="0" i="0" u="none" strike="noStrike" kern="0" cap="none" spc="0" normalizeH="0" baseline="0" noProof="0" dirty="0">
                <a:ln>
                  <a:noFill/>
                </a:ln>
                <a:solidFill>
                  <a:srgbClr val="8064A2"/>
                </a:solidFill>
                <a:effectLst/>
                <a:uLnTx/>
                <a:uFillTx/>
              </a:rPr>
              <a:t>__</a:t>
            </a:r>
            <a:r>
              <a:rPr kumimoji="0" lang="en-US" sz="1600" b="0" i="0" u="none" strike="noStrike" kern="0" cap="none" spc="0" normalizeH="0" baseline="0" noProof="0" dirty="0" err="1" smtClean="0">
                <a:ln>
                  <a:noFill/>
                </a:ln>
                <a:solidFill>
                  <a:srgbClr val="8064A2"/>
                </a:solidFill>
                <a:effectLst/>
                <a:uLnTx/>
                <a:uFillTx/>
              </a:rPr>
              <a:t>Euryarchaeota</a:t>
            </a:r>
            <a:endParaRPr kumimoji="0" lang="en-US" sz="1600" b="0" i="0" u="none" strike="noStrike" kern="0" cap="none" spc="0" normalizeH="0" baseline="0" noProof="0" dirty="0" smtClean="0">
              <a:ln>
                <a:noFill/>
              </a:ln>
              <a:solidFill>
                <a:srgbClr val="8064A2"/>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rgbClr val="8064A2"/>
                </a:solidFill>
                <a:effectLst/>
                <a:uLnTx/>
                <a:uFillTx/>
              </a:rPr>
              <a:t>c</a:t>
            </a:r>
            <a:r>
              <a:rPr kumimoji="0" lang="en-US" sz="1600" b="0" i="0" u="none" strike="noStrike" kern="0" cap="none" spc="0" normalizeH="0" baseline="0" noProof="0" dirty="0">
                <a:ln>
                  <a:noFill/>
                </a:ln>
                <a:solidFill>
                  <a:srgbClr val="8064A2"/>
                </a:solidFill>
                <a:effectLst/>
                <a:uLnTx/>
                <a:uFillTx/>
              </a:rPr>
              <a:t>__</a:t>
            </a:r>
            <a:r>
              <a:rPr kumimoji="0" lang="en-US" sz="1600" b="0" i="0" u="none" strike="noStrike" kern="0" cap="none" spc="0" normalizeH="0" baseline="0" noProof="0" dirty="0" err="1" smtClean="0">
                <a:ln>
                  <a:noFill/>
                </a:ln>
                <a:solidFill>
                  <a:srgbClr val="8064A2"/>
                </a:solidFill>
                <a:effectLst/>
                <a:uLnTx/>
                <a:uFillTx/>
              </a:rPr>
              <a:t>Methanobacteria</a:t>
            </a:r>
            <a:endParaRPr kumimoji="0" lang="en-US" sz="1600" b="0" i="0" u="none" strike="noStrike" kern="0" cap="none" spc="0" normalizeH="0" baseline="0" noProof="0" dirty="0" smtClean="0">
              <a:ln>
                <a:noFill/>
              </a:ln>
              <a:solidFill>
                <a:srgbClr val="8064A2"/>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rgbClr val="8064A2"/>
                </a:solidFill>
                <a:effectLst/>
                <a:uLnTx/>
                <a:uFillTx/>
              </a:rPr>
              <a:t>o</a:t>
            </a:r>
            <a:r>
              <a:rPr kumimoji="0" lang="en-US" sz="1600" b="0" i="0" u="none" strike="noStrike" kern="0" cap="none" spc="0" normalizeH="0" baseline="0" noProof="0" dirty="0">
                <a:ln>
                  <a:noFill/>
                </a:ln>
                <a:solidFill>
                  <a:srgbClr val="8064A2"/>
                </a:solidFill>
                <a:effectLst/>
                <a:uLnTx/>
                <a:uFillTx/>
              </a:rPr>
              <a:t>__</a:t>
            </a:r>
            <a:r>
              <a:rPr kumimoji="0" lang="en-US" sz="1600" b="0" i="0" u="none" strike="noStrike" kern="0" cap="none" spc="0" normalizeH="0" baseline="0" noProof="0" dirty="0" err="1" smtClean="0">
                <a:ln>
                  <a:noFill/>
                </a:ln>
                <a:solidFill>
                  <a:srgbClr val="8064A2"/>
                </a:solidFill>
                <a:effectLst/>
                <a:uLnTx/>
                <a:uFillTx/>
              </a:rPr>
              <a:t>Methanobacteriales</a:t>
            </a:r>
            <a:endParaRPr kumimoji="0" lang="en-US" sz="1600" b="0" i="0" u="none" strike="noStrike" kern="0" cap="none" spc="0" normalizeH="0" baseline="0" noProof="0" dirty="0" smtClean="0">
              <a:ln>
                <a:noFill/>
              </a:ln>
              <a:solidFill>
                <a:srgbClr val="8064A2"/>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rgbClr val="8064A2"/>
                </a:solidFill>
                <a:effectLst/>
                <a:uLnTx/>
                <a:uFillTx/>
              </a:rPr>
              <a:t>f</a:t>
            </a:r>
            <a:r>
              <a:rPr kumimoji="0" lang="en-US" sz="1600" b="0" i="0" u="none" strike="noStrike" kern="0" cap="none" spc="0" normalizeH="0" baseline="0" noProof="0" dirty="0">
                <a:ln>
                  <a:noFill/>
                </a:ln>
                <a:solidFill>
                  <a:srgbClr val="8064A2"/>
                </a:solidFill>
                <a:effectLst/>
                <a:uLnTx/>
                <a:uFillTx/>
              </a:rPr>
              <a:t>__</a:t>
            </a:r>
            <a:r>
              <a:rPr kumimoji="0" lang="en-US" sz="1600" b="0" i="0" u="none" strike="noStrike" kern="0" cap="none" spc="0" normalizeH="0" baseline="0" noProof="0" dirty="0" err="1" smtClean="0">
                <a:ln>
                  <a:noFill/>
                </a:ln>
                <a:solidFill>
                  <a:srgbClr val="8064A2"/>
                </a:solidFill>
                <a:effectLst/>
                <a:uLnTx/>
                <a:uFillTx/>
              </a:rPr>
              <a:t>Methanobacteriaceae</a:t>
            </a:r>
            <a:endParaRPr kumimoji="0" lang="en-US" sz="1600" b="0" i="0" u="none" strike="noStrike" kern="0" cap="none" spc="0" normalizeH="0" baseline="0" noProof="0" dirty="0" smtClean="0">
              <a:ln>
                <a:noFill/>
              </a:ln>
              <a:solidFill>
                <a:srgbClr val="8064A2"/>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rgbClr val="C0504D"/>
                </a:solidFill>
                <a:effectLst/>
                <a:uLnTx/>
                <a:uFillTx/>
              </a:rPr>
              <a:t>g</a:t>
            </a:r>
            <a:r>
              <a:rPr kumimoji="0" lang="en-US" sz="1600" b="0" i="0" u="none" strike="noStrike" kern="0" cap="none" spc="0" normalizeH="0" baseline="0" noProof="0" dirty="0">
                <a:ln>
                  <a:noFill/>
                </a:ln>
                <a:solidFill>
                  <a:srgbClr val="C0504D"/>
                </a:solidFill>
                <a:effectLst/>
                <a:uLnTx/>
                <a:uFillTx/>
              </a:rPr>
              <a:t>__</a:t>
            </a:r>
            <a:r>
              <a:rPr kumimoji="0" lang="en-US" sz="1600" b="0" i="0" u="none" strike="noStrike" kern="0" cap="none" spc="0" normalizeH="0" baseline="0" noProof="0" dirty="0" err="1" smtClean="0">
                <a:ln>
                  <a:noFill/>
                </a:ln>
                <a:solidFill>
                  <a:srgbClr val="C0504D"/>
                </a:solidFill>
                <a:effectLst/>
                <a:uLnTx/>
                <a:uFillTx/>
              </a:rPr>
              <a:t>Methanobrevibacter</a:t>
            </a:r>
            <a:endParaRPr kumimoji="0" lang="en-US" sz="1600" b="0" i="0" u="none" strike="noStrike" kern="0" cap="none" spc="0" normalizeH="0" baseline="0" noProof="0" dirty="0" smtClean="0">
              <a:ln>
                <a:noFill/>
              </a:ln>
              <a:solidFill>
                <a:srgbClr val="C0504D"/>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rgbClr val="C0504D"/>
                </a:solidFill>
                <a:effectLst/>
                <a:uLnTx/>
                <a:uFillTx/>
              </a:rPr>
              <a:t>s</a:t>
            </a:r>
            <a:r>
              <a:rPr kumimoji="0" lang="en-US" sz="1600" b="0" i="0" u="none" strike="noStrike" kern="0" cap="none" spc="0" normalizeH="0" baseline="0" noProof="0" dirty="0">
                <a:ln>
                  <a:noFill/>
                </a:ln>
                <a:solidFill>
                  <a:srgbClr val="C0504D"/>
                </a:solidFill>
                <a:effectLst/>
                <a:uLnTx/>
                <a:uFillTx/>
              </a:rPr>
              <a:t>__</a:t>
            </a:r>
            <a:r>
              <a:rPr kumimoji="0" lang="en-US" sz="1600" b="0" i="0" u="none" strike="noStrike" kern="0" cap="none" spc="0" normalizeH="0" baseline="0" noProof="0" dirty="0" err="1" smtClean="0">
                <a:ln>
                  <a:noFill/>
                </a:ln>
                <a:solidFill>
                  <a:srgbClr val="C0504D"/>
                </a:solidFill>
                <a:effectLst/>
                <a:uLnTx/>
                <a:uFillTx/>
              </a:rPr>
              <a:t>Methanobrevibacter_smithii</a:t>
            </a:r>
            <a:endParaRPr kumimoji="0" lang="en-US" sz="1600" b="0" i="0" u="none" strike="noStrike" kern="0" cap="none" spc="0" normalizeH="0" baseline="0" noProof="0" dirty="0" smtClean="0">
              <a:ln>
                <a:noFill/>
              </a:ln>
              <a:solidFill>
                <a:srgbClr val="C0504D"/>
              </a:solidFill>
              <a:effectLst/>
              <a:uLnTx/>
              <a:uFillTx/>
            </a:endParaRPr>
          </a:p>
        </p:txBody>
      </p:sp>
      <p:sp>
        <p:nvSpPr>
          <p:cNvPr id="31" name="Rectangle 30"/>
          <p:cNvSpPr/>
          <p:nvPr/>
        </p:nvSpPr>
        <p:spPr>
          <a:xfrm>
            <a:off x="5273049" y="3868316"/>
            <a:ext cx="3733800" cy="1846659"/>
          </a:xfrm>
          <a:prstGeom prst="rect">
            <a:avLst/>
          </a:prstGeom>
          <a:solidFill>
            <a:schemeClr val="bg1"/>
          </a:solid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err="1" smtClean="0">
                <a:ln>
                  <a:noFill/>
                </a:ln>
                <a:solidFill>
                  <a:srgbClr val="8064A2"/>
                </a:solidFill>
                <a:effectLst/>
                <a:uLnTx/>
                <a:uFillTx/>
              </a:rPr>
              <a:t>k</a:t>
            </a:r>
            <a:r>
              <a:rPr kumimoji="0" lang="en-US" sz="1600" b="0" i="0" u="none" strike="noStrike" kern="0" cap="none" spc="0" normalizeH="0" baseline="0" noProof="0" dirty="0" err="1">
                <a:ln>
                  <a:noFill/>
                </a:ln>
                <a:solidFill>
                  <a:srgbClr val="8064A2"/>
                </a:solidFill>
                <a:effectLst/>
                <a:uLnTx/>
                <a:uFillTx/>
              </a:rPr>
              <a:t>__</a:t>
            </a:r>
            <a:r>
              <a:rPr kumimoji="0" lang="en-US" sz="1600" b="0" i="0" u="none" strike="noStrike" kern="0" cap="none" spc="0" normalizeH="0" baseline="0" noProof="0" dirty="0" err="1" smtClean="0">
                <a:ln>
                  <a:noFill/>
                </a:ln>
                <a:solidFill>
                  <a:srgbClr val="8064A2"/>
                </a:solidFill>
                <a:effectLst/>
                <a:uLnTx/>
                <a:uFillTx/>
              </a:rPr>
              <a:t>Archaea</a:t>
            </a:r>
            <a:endParaRPr kumimoji="0" lang="en-US" sz="1600" b="0" i="0" u="none" strike="noStrike" kern="0" cap="none" spc="0" normalizeH="0" baseline="0" noProof="0" dirty="0" smtClean="0">
              <a:ln>
                <a:noFill/>
              </a:ln>
              <a:solidFill>
                <a:srgbClr val="8064A2"/>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rgbClr val="8064A2"/>
                </a:solidFill>
                <a:effectLst/>
                <a:uLnTx/>
                <a:uFillTx/>
              </a:rPr>
              <a:t>p</a:t>
            </a:r>
            <a:r>
              <a:rPr kumimoji="0" lang="en-US" sz="1600" b="0" i="0" u="none" strike="noStrike" kern="0" cap="none" spc="0" normalizeH="0" baseline="0" noProof="0" dirty="0">
                <a:ln>
                  <a:noFill/>
                </a:ln>
                <a:solidFill>
                  <a:srgbClr val="8064A2"/>
                </a:solidFill>
                <a:effectLst/>
                <a:uLnTx/>
                <a:uFillTx/>
              </a:rPr>
              <a:t>__</a:t>
            </a:r>
            <a:r>
              <a:rPr kumimoji="0" lang="en-US" sz="1600" b="0" i="0" u="none" strike="noStrike" kern="0" cap="none" spc="0" normalizeH="0" baseline="0" noProof="0" dirty="0" err="1" smtClean="0">
                <a:ln>
                  <a:noFill/>
                </a:ln>
                <a:solidFill>
                  <a:srgbClr val="8064A2"/>
                </a:solidFill>
                <a:effectLst/>
                <a:uLnTx/>
                <a:uFillTx/>
              </a:rPr>
              <a:t>Euryarchaeota</a:t>
            </a:r>
            <a:endParaRPr kumimoji="0" lang="en-US" sz="1600" b="0" i="0" u="none" strike="noStrike" kern="0" cap="none" spc="0" normalizeH="0" baseline="0" noProof="0" dirty="0" smtClean="0">
              <a:ln>
                <a:noFill/>
              </a:ln>
              <a:solidFill>
                <a:srgbClr val="8064A2"/>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rgbClr val="8064A2"/>
                </a:solidFill>
                <a:effectLst/>
                <a:uLnTx/>
                <a:uFillTx/>
              </a:rPr>
              <a:t>c</a:t>
            </a:r>
            <a:r>
              <a:rPr kumimoji="0" lang="en-US" sz="1600" b="0" i="0" u="none" strike="noStrike" kern="0" cap="none" spc="0" normalizeH="0" baseline="0" noProof="0" dirty="0">
                <a:ln>
                  <a:noFill/>
                </a:ln>
                <a:solidFill>
                  <a:srgbClr val="8064A2"/>
                </a:solidFill>
                <a:effectLst/>
                <a:uLnTx/>
                <a:uFillTx/>
              </a:rPr>
              <a:t>__</a:t>
            </a:r>
            <a:r>
              <a:rPr kumimoji="0" lang="en-US" sz="1600" b="0" i="0" u="none" strike="noStrike" kern="0" cap="none" spc="0" normalizeH="0" baseline="0" noProof="0" dirty="0" err="1" smtClean="0">
                <a:ln>
                  <a:noFill/>
                </a:ln>
                <a:solidFill>
                  <a:srgbClr val="8064A2"/>
                </a:solidFill>
                <a:effectLst/>
                <a:uLnTx/>
                <a:uFillTx/>
              </a:rPr>
              <a:t>Methanobacteria</a:t>
            </a:r>
            <a:endParaRPr kumimoji="0" lang="en-US" sz="1600" b="0" i="0" u="none" strike="noStrike" kern="0" cap="none" spc="0" normalizeH="0" baseline="0" noProof="0" dirty="0" smtClean="0">
              <a:ln>
                <a:noFill/>
              </a:ln>
              <a:solidFill>
                <a:srgbClr val="8064A2"/>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rgbClr val="8064A2"/>
                </a:solidFill>
                <a:effectLst/>
                <a:uLnTx/>
                <a:uFillTx/>
              </a:rPr>
              <a:t>o</a:t>
            </a:r>
            <a:r>
              <a:rPr kumimoji="0" lang="en-US" sz="1600" b="0" i="0" u="none" strike="noStrike" kern="0" cap="none" spc="0" normalizeH="0" baseline="0" noProof="0" dirty="0">
                <a:ln>
                  <a:noFill/>
                </a:ln>
                <a:solidFill>
                  <a:srgbClr val="8064A2"/>
                </a:solidFill>
                <a:effectLst/>
                <a:uLnTx/>
                <a:uFillTx/>
              </a:rPr>
              <a:t>__</a:t>
            </a:r>
            <a:r>
              <a:rPr kumimoji="0" lang="en-US" sz="1600" b="0" i="0" u="none" strike="noStrike" kern="0" cap="none" spc="0" normalizeH="0" baseline="0" noProof="0" dirty="0" err="1" smtClean="0">
                <a:ln>
                  <a:noFill/>
                </a:ln>
                <a:solidFill>
                  <a:srgbClr val="8064A2"/>
                </a:solidFill>
                <a:effectLst/>
                <a:uLnTx/>
                <a:uFillTx/>
              </a:rPr>
              <a:t>Methanobacteriales</a:t>
            </a:r>
            <a:endParaRPr kumimoji="0" lang="en-US" sz="1600" b="0" i="0" u="none" strike="noStrike" kern="0" cap="none" spc="0" normalizeH="0" baseline="0" noProof="0" dirty="0" smtClean="0">
              <a:ln>
                <a:noFill/>
              </a:ln>
              <a:solidFill>
                <a:srgbClr val="8064A2"/>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rgbClr val="8064A2"/>
                </a:solidFill>
                <a:effectLst/>
                <a:uLnTx/>
                <a:uFillTx/>
              </a:rPr>
              <a:t>f</a:t>
            </a:r>
            <a:r>
              <a:rPr kumimoji="0" lang="en-US" sz="1600" b="0" i="0" u="none" strike="noStrike" kern="0" cap="none" spc="0" normalizeH="0" baseline="0" noProof="0" dirty="0">
                <a:ln>
                  <a:noFill/>
                </a:ln>
                <a:solidFill>
                  <a:srgbClr val="8064A2"/>
                </a:solidFill>
                <a:effectLst/>
                <a:uLnTx/>
                <a:uFillTx/>
              </a:rPr>
              <a:t>__</a:t>
            </a:r>
            <a:r>
              <a:rPr kumimoji="0" lang="en-US" sz="1600" b="0" i="0" u="none" strike="noStrike" kern="0" cap="none" spc="0" normalizeH="0" baseline="0" noProof="0" dirty="0" err="1" smtClean="0">
                <a:ln>
                  <a:noFill/>
                </a:ln>
                <a:solidFill>
                  <a:srgbClr val="8064A2"/>
                </a:solidFill>
                <a:effectLst/>
                <a:uLnTx/>
                <a:uFillTx/>
              </a:rPr>
              <a:t>Methanobacteriaceae</a:t>
            </a:r>
            <a:endParaRPr kumimoji="0" lang="en-US" sz="1600" b="0" i="0" u="none" strike="noStrike" kern="0" cap="none" spc="0" normalizeH="0" baseline="0" noProof="0" dirty="0" smtClean="0">
              <a:ln>
                <a:noFill/>
              </a:ln>
              <a:solidFill>
                <a:srgbClr val="8064A2"/>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rgbClr val="4F81BD"/>
                </a:solidFill>
                <a:effectLst/>
                <a:uLnTx/>
                <a:uFillTx/>
              </a:rPr>
              <a:t>g</a:t>
            </a:r>
            <a:r>
              <a:rPr kumimoji="0" lang="en-US" sz="1600" b="0" i="0" u="none" strike="noStrike" kern="0" cap="none" spc="0" normalizeH="0" baseline="0" noProof="0" dirty="0">
                <a:ln>
                  <a:noFill/>
                </a:ln>
                <a:solidFill>
                  <a:srgbClr val="4F81BD"/>
                </a:solidFill>
                <a:effectLst/>
                <a:uLnTx/>
                <a:uFillTx/>
              </a:rPr>
              <a:t>__</a:t>
            </a:r>
            <a:r>
              <a:rPr kumimoji="0" lang="en-US" sz="1600" b="0" i="0" u="none" strike="noStrike" kern="0" cap="none" spc="0" normalizeH="0" baseline="0" noProof="0" dirty="0" err="1" smtClean="0">
                <a:ln>
                  <a:noFill/>
                </a:ln>
                <a:solidFill>
                  <a:srgbClr val="4F81BD"/>
                </a:solidFill>
                <a:effectLst/>
                <a:uLnTx/>
                <a:uFillTx/>
              </a:rPr>
              <a:t>Methanosphaera</a:t>
            </a:r>
            <a:endParaRPr kumimoji="0" lang="en-US" sz="1600" b="0" i="0" u="none" strike="noStrike" kern="0" cap="none" spc="0" normalizeH="0" baseline="0" noProof="0" dirty="0" smtClean="0">
              <a:ln>
                <a:noFill/>
              </a:ln>
              <a:solidFill>
                <a:srgbClr val="4F81BD"/>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rgbClr val="4F81BD"/>
                </a:solidFill>
                <a:effectLst/>
                <a:uLnTx/>
                <a:uFillTx/>
              </a:rPr>
              <a:t>s</a:t>
            </a:r>
            <a:r>
              <a:rPr kumimoji="0" lang="en-US" sz="1600" b="0" i="0" u="none" strike="noStrike" kern="0" cap="none" spc="0" normalizeH="0" baseline="0" noProof="0" dirty="0">
                <a:ln>
                  <a:noFill/>
                </a:ln>
                <a:solidFill>
                  <a:srgbClr val="4F81BD"/>
                </a:solidFill>
                <a:effectLst/>
                <a:uLnTx/>
                <a:uFillTx/>
              </a:rPr>
              <a:t>__</a:t>
            </a:r>
            <a:r>
              <a:rPr kumimoji="0" lang="en-US" sz="1600" b="0" i="0" u="none" strike="noStrike" kern="0" cap="none" spc="0" normalizeH="0" baseline="0" noProof="0" dirty="0" err="1" smtClean="0">
                <a:ln>
                  <a:noFill/>
                </a:ln>
                <a:solidFill>
                  <a:srgbClr val="4F81BD"/>
                </a:solidFill>
                <a:effectLst/>
                <a:uLnTx/>
                <a:uFillTx/>
              </a:rPr>
              <a:t>Methanosphaera_stadtmanae</a:t>
            </a:r>
            <a:endParaRPr kumimoji="0" lang="en-US" sz="1600" b="0" i="0" u="none" strike="noStrike" kern="0" cap="none" spc="0" normalizeH="0" baseline="0" noProof="0" dirty="0" smtClean="0">
              <a:ln>
                <a:noFill/>
              </a:ln>
              <a:solidFill>
                <a:srgbClr val="4F81BD"/>
              </a:solidFill>
              <a:effectLst/>
              <a:uLnTx/>
              <a:uFillTx/>
            </a:endParaRPr>
          </a:p>
        </p:txBody>
      </p:sp>
      <p:cxnSp>
        <p:nvCxnSpPr>
          <p:cNvPr id="32" name="Straight Arrow Connector 31"/>
          <p:cNvCxnSpPr/>
          <p:nvPr/>
        </p:nvCxnSpPr>
        <p:spPr>
          <a:xfrm flipH="1" flipV="1">
            <a:off x="8501183" y="2139878"/>
            <a:ext cx="4848" cy="923366"/>
          </a:xfrm>
          <a:prstGeom prst="straightConnector1">
            <a:avLst/>
          </a:prstGeom>
          <a:noFill/>
          <a:ln w="28575" cap="flat" cmpd="sng" algn="ctr">
            <a:solidFill>
              <a:sysClr val="window" lastClr="FFFFFF"/>
            </a:solidFill>
            <a:prstDash val="solid"/>
            <a:tailEnd type="arrow"/>
          </a:ln>
          <a:effectLst>
            <a:glow rad="101600">
              <a:sysClr val="windowText" lastClr="000000">
                <a:alpha val="60000"/>
              </a:sysClr>
            </a:glow>
          </a:effectLst>
        </p:spPr>
      </p:cxnSp>
      <p:sp>
        <p:nvSpPr>
          <p:cNvPr id="33" name="TextBox 32"/>
          <p:cNvSpPr txBox="1"/>
          <p:nvPr/>
        </p:nvSpPr>
        <p:spPr>
          <a:xfrm>
            <a:off x="8163131" y="1508781"/>
            <a:ext cx="685800" cy="646331"/>
          </a:xfrm>
          <a:prstGeom prst="rect">
            <a:avLst/>
          </a:prstGeom>
          <a:noFill/>
        </p:spPr>
        <p:txBody>
          <a:bodyPr wrap="square" rtlCol="0">
            <a:spAutoFit/>
          </a:bodyPr>
          <a:lstStyle/>
          <a:p>
            <a:pPr algn="ctr"/>
            <a:r>
              <a:rPr lang="el-GR" sz="3600" dirty="0">
                <a:solidFill>
                  <a:prstClr val="white"/>
                </a:solidFill>
                <a:effectLst>
                  <a:glow rad="101600">
                    <a:prstClr val="black">
                      <a:alpha val="60000"/>
                    </a:prstClr>
                  </a:glow>
                </a:effectLst>
                <a:latin typeface="Cambria" panose="02040503050406030204" pitchFamily="18" charset="0"/>
              </a:rPr>
              <a:t>Σ</a:t>
            </a:r>
            <a:endParaRPr lang="en-US" sz="3600" dirty="0">
              <a:solidFill>
                <a:prstClr val="white"/>
              </a:solidFill>
              <a:effectLst>
                <a:glow rad="101600">
                  <a:prstClr val="black">
                    <a:alpha val="60000"/>
                  </a:prstClr>
                </a:glow>
              </a:effectLst>
              <a:latin typeface="Cambria" panose="02040503050406030204" pitchFamily="18" charset="0"/>
            </a:endParaRPr>
          </a:p>
        </p:txBody>
      </p:sp>
      <p:cxnSp>
        <p:nvCxnSpPr>
          <p:cNvPr id="34" name="Straight Arrow Connector 33"/>
          <p:cNvCxnSpPr/>
          <p:nvPr/>
        </p:nvCxnSpPr>
        <p:spPr>
          <a:xfrm flipV="1">
            <a:off x="3169952" y="1569748"/>
            <a:ext cx="0" cy="2133569"/>
          </a:xfrm>
          <a:prstGeom prst="straightConnector1">
            <a:avLst/>
          </a:prstGeom>
          <a:noFill/>
          <a:ln w="28575" cap="flat" cmpd="sng" algn="ctr">
            <a:solidFill>
              <a:sysClr val="window" lastClr="FFFFFF"/>
            </a:solidFill>
            <a:prstDash val="solid"/>
            <a:tailEnd type="arrow"/>
          </a:ln>
          <a:effectLst>
            <a:glow rad="101600">
              <a:sysClr val="windowText" lastClr="000000">
                <a:alpha val="60000"/>
              </a:sysClr>
            </a:glow>
          </a:effectLst>
        </p:spPr>
      </p:cxnSp>
      <p:sp>
        <p:nvSpPr>
          <p:cNvPr id="35" name="TextBox 34"/>
          <p:cNvSpPr txBox="1"/>
          <p:nvPr/>
        </p:nvSpPr>
        <p:spPr>
          <a:xfrm>
            <a:off x="2849908" y="862450"/>
            <a:ext cx="685800" cy="646331"/>
          </a:xfrm>
          <a:prstGeom prst="rect">
            <a:avLst/>
          </a:prstGeom>
          <a:noFill/>
        </p:spPr>
        <p:txBody>
          <a:bodyPr wrap="square" rtlCol="0">
            <a:spAutoFit/>
          </a:bodyPr>
          <a:lstStyle/>
          <a:p>
            <a:pPr algn="ctr"/>
            <a:r>
              <a:rPr lang="el-GR" sz="3600" dirty="0">
                <a:solidFill>
                  <a:prstClr val="white"/>
                </a:solidFill>
                <a:effectLst>
                  <a:glow rad="101600">
                    <a:prstClr val="black">
                      <a:alpha val="60000"/>
                    </a:prstClr>
                  </a:glow>
                </a:effectLst>
                <a:latin typeface="Cambria" panose="02040503050406030204" pitchFamily="18" charset="0"/>
              </a:rPr>
              <a:t>Σ</a:t>
            </a:r>
            <a:endParaRPr lang="en-US" sz="3600" dirty="0">
              <a:solidFill>
                <a:prstClr val="white"/>
              </a:solidFill>
              <a:effectLst>
                <a:glow rad="101600">
                  <a:prstClr val="black">
                    <a:alpha val="60000"/>
                  </a:prstClr>
                </a:glow>
              </a:effectLst>
              <a:latin typeface="Cambria" panose="02040503050406030204" pitchFamily="18" charset="0"/>
            </a:endParaRPr>
          </a:p>
        </p:txBody>
      </p:sp>
      <p:sp>
        <p:nvSpPr>
          <p:cNvPr id="39" name="Rectangle 38"/>
          <p:cNvSpPr/>
          <p:nvPr/>
        </p:nvSpPr>
        <p:spPr>
          <a:xfrm>
            <a:off x="8397174" y="3868316"/>
            <a:ext cx="3733800" cy="1569660"/>
          </a:xfrm>
          <a:prstGeom prst="rect">
            <a:avLst/>
          </a:prstGeom>
          <a:solidFill>
            <a:schemeClr val="bg1"/>
          </a:solidFill>
        </p:spPr>
        <p:txBody>
          <a:bodyPr wrap="square">
            <a:spAutoFit/>
          </a:bodyPr>
          <a:lstStyle/>
          <a:p>
            <a:pPr lvl="0">
              <a:defRPr/>
            </a:pPr>
            <a:r>
              <a:rPr lang="en-US" sz="1600" kern="0" dirty="0">
                <a:solidFill>
                  <a:schemeClr val="accent4">
                    <a:lumMod val="75000"/>
                  </a:schemeClr>
                </a:solidFill>
              </a:rPr>
              <a:t>k__</a:t>
            </a:r>
            <a:r>
              <a:rPr lang="en-US" sz="1600" kern="0" dirty="0" err="1" smtClean="0">
                <a:solidFill>
                  <a:schemeClr val="accent4">
                    <a:lumMod val="75000"/>
                  </a:schemeClr>
                </a:solidFill>
              </a:rPr>
              <a:t>Archaea</a:t>
            </a:r>
            <a:endParaRPr lang="en-US" sz="1600" kern="0" dirty="0" smtClean="0">
              <a:solidFill>
                <a:schemeClr val="accent4">
                  <a:lumMod val="75000"/>
                </a:schemeClr>
              </a:solidFill>
            </a:endParaRPr>
          </a:p>
          <a:p>
            <a:pPr lvl="0">
              <a:defRPr/>
            </a:pPr>
            <a:r>
              <a:rPr lang="en-US" sz="1600" kern="0" dirty="0" smtClean="0">
                <a:solidFill>
                  <a:schemeClr val="accent4">
                    <a:lumMod val="75000"/>
                  </a:schemeClr>
                </a:solidFill>
              </a:rPr>
              <a:t>p</a:t>
            </a:r>
            <a:r>
              <a:rPr lang="en-US" sz="1600" kern="0" dirty="0">
                <a:solidFill>
                  <a:schemeClr val="accent4">
                    <a:lumMod val="75000"/>
                  </a:schemeClr>
                </a:solidFill>
              </a:rPr>
              <a:t>__</a:t>
            </a:r>
            <a:r>
              <a:rPr lang="en-US" sz="1600" kern="0" dirty="0" err="1" smtClean="0">
                <a:solidFill>
                  <a:schemeClr val="accent4">
                    <a:lumMod val="75000"/>
                  </a:schemeClr>
                </a:solidFill>
              </a:rPr>
              <a:t>Euryarchaeota</a:t>
            </a:r>
            <a:endParaRPr lang="en-US" sz="1600" kern="0" dirty="0" smtClean="0">
              <a:solidFill>
                <a:schemeClr val="accent4">
                  <a:lumMod val="75000"/>
                </a:schemeClr>
              </a:solidFill>
            </a:endParaRPr>
          </a:p>
          <a:p>
            <a:pPr lvl="0">
              <a:defRPr/>
            </a:pPr>
            <a:r>
              <a:rPr lang="en-US" sz="1600" kern="0" dirty="0" smtClean="0">
                <a:solidFill>
                  <a:schemeClr val="accent4">
                    <a:lumMod val="75000"/>
                  </a:schemeClr>
                </a:solidFill>
              </a:rPr>
              <a:t>c</a:t>
            </a:r>
            <a:r>
              <a:rPr lang="en-US" sz="1600" kern="0" dirty="0">
                <a:solidFill>
                  <a:schemeClr val="accent4">
                    <a:lumMod val="75000"/>
                  </a:schemeClr>
                </a:solidFill>
              </a:rPr>
              <a:t>__</a:t>
            </a:r>
            <a:r>
              <a:rPr lang="en-US" sz="1600" kern="0" dirty="0" err="1" smtClean="0">
                <a:solidFill>
                  <a:schemeClr val="accent4">
                    <a:lumMod val="75000"/>
                  </a:schemeClr>
                </a:solidFill>
              </a:rPr>
              <a:t>Methanococci</a:t>
            </a:r>
            <a:endParaRPr lang="en-US" sz="1600" kern="0" dirty="0" smtClean="0">
              <a:solidFill>
                <a:schemeClr val="accent4">
                  <a:lumMod val="75000"/>
                </a:schemeClr>
              </a:solidFill>
            </a:endParaRPr>
          </a:p>
          <a:p>
            <a:pPr lvl="0">
              <a:defRPr/>
            </a:pPr>
            <a:r>
              <a:rPr lang="en-US" sz="1600" kern="0" dirty="0" smtClean="0">
                <a:solidFill>
                  <a:schemeClr val="accent4">
                    <a:lumMod val="75000"/>
                  </a:schemeClr>
                </a:solidFill>
              </a:rPr>
              <a:t>o</a:t>
            </a:r>
            <a:r>
              <a:rPr lang="en-US" sz="1600" kern="0" dirty="0">
                <a:solidFill>
                  <a:schemeClr val="accent4">
                    <a:lumMod val="75000"/>
                  </a:schemeClr>
                </a:solidFill>
              </a:rPr>
              <a:t>__</a:t>
            </a:r>
            <a:r>
              <a:rPr lang="en-US" sz="1600" kern="0" dirty="0" err="1" smtClean="0">
                <a:solidFill>
                  <a:schemeClr val="accent4">
                    <a:lumMod val="75000"/>
                  </a:schemeClr>
                </a:solidFill>
              </a:rPr>
              <a:t>Methanococcales</a:t>
            </a:r>
            <a:endParaRPr lang="en-US" sz="1600" kern="0" dirty="0" smtClean="0">
              <a:solidFill>
                <a:schemeClr val="accent4">
                  <a:lumMod val="75000"/>
                </a:schemeClr>
              </a:solidFill>
            </a:endParaRPr>
          </a:p>
          <a:p>
            <a:pPr lvl="0">
              <a:defRPr/>
            </a:pPr>
            <a:r>
              <a:rPr lang="en-US" sz="1600" kern="0" dirty="0" smtClean="0">
                <a:solidFill>
                  <a:schemeClr val="accent4">
                    <a:lumMod val="75000"/>
                  </a:schemeClr>
                </a:solidFill>
              </a:rPr>
              <a:t>f</a:t>
            </a:r>
            <a:r>
              <a:rPr lang="en-US" sz="1600" kern="0" dirty="0">
                <a:solidFill>
                  <a:schemeClr val="accent4">
                    <a:lumMod val="75000"/>
                  </a:schemeClr>
                </a:solidFill>
              </a:rPr>
              <a:t>__</a:t>
            </a:r>
            <a:r>
              <a:rPr lang="en-US" sz="1600" kern="0" dirty="0" err="1" smtClean="0">
                <a:solidFill>
                  <a:schemeClr val="accent4">
                    <a:lumMod val="75000"/>
                  </a:schemeClr>
                </a:solidFill>
              </a:rPr>
              <a:t>Methanocaldococcaceae</a:t>
            </a:r>
            <a:endParaRPr lang="en-US" sz="1600" kern="0" dirty="0" smtClean="0">
              <a:solidFill>
                <a:schemeClr val="accent4">
                  <a:lumMod val="75000"/>
                </a:schemeClr>
              </a:solidFill>
            </a:endParaRPr>
          </a:p>
          <a:p>
            <a:pPr lvl="0">
              <a:defRPr/>
            </a:pPr>
            <a:r>
              <a:rPr lang="en-US" sz="1600" kern="0" dirty="0" smtClean="0">
                <a:solidFill>
                  <a:schemeClr val="accent4">
                    <a:lumMod val="75000"/>
                  </a:schemeClr>
                </a:solidFill>
              </a:rPr>
              <a:t>g</a:t>
            </a:r>
            <a:r>
              <a:rPr lang="en-US" sz="1600" kern="0" dirty="0">
                <a:solidFill>
                  <a:schemeClr val="accent4">
                    <a:lumMod val="75000"/>
                  </a:schemeClr>
                </a:solidFill>
              </a:rPr>
              <a:t>__</a:t>
            </a:r>
            <a:r>
              <a:rPr lang="en-US" sz="1600" kern="0" dirty="0" err="1">
                <a:solidFill>
                  <a:schemeClr val="accent4">
                    <a:lumMod val="75000"/>
                  </a:schemeClr>
                </a:solidFill>
              </a:rPr>
              <a:t>Methanocaldococcaceae_unclassified</a:t>
            </a:r>
            <a:endParaRPr lang="en-US" sz="1600" kern="0" dirty="0">
              <a:solidFill>
                <a:schemeClr val="accent4">
                  <a:lumMod val="75000"/>
                </a:schemeClr>
              </a:solidFill>
            </a:endParaRPr>
          </a:p>
        </p:txBody>
      </p:sp>
    </p:spTree>
    <p:extLst>
      <p:ext uri="{BB962C8B-B14F-4D97-AF65-F5344CB8AC3E}">
        <p14:creationId xmlns:p14="http://schemas.microsoft.com/office/powerpoint/2010/main" val="6064593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500"/>
                                        <p:tgtEl>
                                          <p:spTgt spid="3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500"/>
                                        <p:tgtEl>
                                          <p:spTgt spid="3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fade">
                                      <p:cBhvr>
                                        <p:cTn id="35" dur="500"/>
                                        <p:tgtEl>
                                          <p:spTgt spid="34"/>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fade">
                                      <p:cBhvr>
                                        <p:cTn id="38" dur="500"/>
                                        <p:tgtEl>
                                          <p:spTgt spid="3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fade">
                                      <p:cBhvr>
                                        <p:cTn id="4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3" grpId="0"/>
      <p:bldP spid="35" grpId="0"/>
      <p:bldP spid="3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Why microbiome data are </a:t>
            </a:r>
            <a:r>
              <a:rPr lang="en-US" u="sng" dirty="0"/>
              <a:t>stratified</a:t>
            </a:r>
            <a:r>
              <a:rPr lang="en-US" dirty="0"/>
              <a:t>: </a:t>
            </a:r>
            <a:r>
              <a:rPr lang="en-US" dirty="0" smtClean="0"/>
              <a:t>contributions</a:t>
            </a:r>
            <a:endParaRPr lang="en-US" dirty="0"/>
          </a:p>
        </p:txBody>
      </p:sp>
      <p:sp>
        <p:nvSpPr>
          <p:cNvPr id="4" name="Date Placeholder 3"/>
          <p:cNvSpPr>
            <a:spLocks noGrp="1"/>
          </p:cNvSpPr>
          <p:nvPr>
            <p:ph type="dt" sz="half" idx="10"/>
          </p:nvPr>
        </p:nvSpPr>
        <p:spPr/>
        <p:txBody>
          <a:bodyPr/>
          <a:lstStyle/>
          <a:p>
            <a:fld id="{F61C376A-F598-5B4F-A8D5-A35E8E160FA5}" type="datetime1">
              <a:rPr lang="en-US" smtClean="0"/>
              <a:t>2/13/2019</a:t>
            </a:fld>
            <a:endParaRPr lang="en-US"/>
          </a:p>
        </p:txBody>
      </p:sp>
      <p:sp>
        <p:nvSpPr>
          <p:cNvPr id="5" name="Slide Number Placeholder 4"/>
          <p:cNvSpPr>
            <a:spLocks noGrp="1"/>
          </p:cNvSpPr>
          <p:nvPr>
            <p:ph type="sldNum" sz="quarter" idx="12"/>
          </p:nvPr>
        </p:nvSpPr>
        <p:spPr/>
        <p:txBody>
          <a:bodyPr/>
          <a:lstStyle/>
          <a:p>
            <a:fld id="{0CED1879-D594-7048-AD12-28363999EDA9}" type="slidenum">
              <a:rPr lang="en-US" smtClean="0"/>
              <a:t>52</a:t>
            </a:fld>
            <a:endParaRPr lang="en-US"/>
          </a:p>
        </p:txBody>
      </p:sp>
      <p:graphicFrame>
        <p:nvGraphicFramePr>
          <p:cNvPr id="25" name="Table 24"/>
          <p:cNvGraphicFramePr>
            <a:graphicFrameLocks noGrp="1"/>
          </p:cNvGraphicFramePr>
          <p:nvPr>
            <p:extLst>
              <p:ext uri="{D42A27DB-BD31-4B8C-83A1-F6EECF244321}">
                <p14:modId xmlns:p14="http://schemas.microsoft.com/office/powerpoint/2010/main" val="1765950302"/>
              </p:ext>
            </p:extLst>
          </p:nvPr>
        </p:nvGraphicFramePr>
        <p:xfrm>
          <a:off x="2240323" y="1398508"/>
          <a:ext cx="7620000" cy="2346960"/>
        </p:xfrm>
        <a:graphic>
          <a:graphicData uri="http://schemas.openxmlformats.org/drawingml/2006/table">
            <a:tbl>
              <a:tblPr firstRow="1" bandRow="1"/>
              <a:tblGrid>
                <a:gridCol w="6553200"/>
                <a:gridCol w="1066800"/>
              </a:tblGrid>
              <a:tr h="28375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kumimoji="0" lang="en-US" sz="1600" b="0" i="0" u="none" strike="noStrike" kern="0" cap="none" spc="0" normalizeH="0" baseline="0" dirty="0" smtClean="0">
                          <a:ln>
                            <a:noFill/>
                          </a:ln>
                          <a:solidFill>
                            <a:srgbClr val="C0504D"/>
                          </a:solidFill>
                          <a:effectLst/>
                          <a:uLnTx/>
                          <a:uFillTx/>
                          <a:latin typeface="Consolas" panose="020B0609020204030204" pitchFamily="49" charset="0"/>
                          <a:ea typeface="+mn-ea"/>
                          <a:cs typeface="+mn-cs"/>
                        </a:rPr>
                        <a:t>UniRef90_R6K3Z5</a:t>
                      </a:r>
                      <a:r>
                        <a:rPr lang="en-US" sz="1600" dirty="0" smtClean="0">
                          <a:solidFill>
                            <a:schemeClr val="bg1"/>
                          </a:solidFill>
                          <a:latin typeface="Consolas" panose="020B0609020204030204" pitchFamily="49" charset="0"/>
                        </a:rPr>
                        <a:t>: </a:t>
                      </a:r>
                      <a:r>
                        <a:rPr lang="en-US" sz="1600" dirty="0" smtClean="0">
                          <a:solidFill>
                            <a:schemeClr val="accent1"/>
                          </a:solidFill>
                          <a:latin typeface="Consolas" panose="020B0609020204030204" pitchFamily="49" charset="0"/>
                        </a:rPr>
                        <a:t>IMP dehydrogenase</a:t>
                      </a:r>
                      <a:r>
                        <a:rPr lang="en-US" sz="1600" dirty="0" smtClean="0">
                          <a:solidFill>
                            <a:schemeClr val="bg1"/>
                          </a:solidFill>
                          <a:latin typeface="Consolas" panose="020B0609020204030204" pitchFamily="49" charset="0"/>
                        </a:rPr>
                        <a:t> </a:t>
                      </a:r>
                      <a:endParaRPr lang="en-US" sz="1600" dirty="0">
                        <a:solidFill>
                          <a:schemeClr val="bg1"/>
                        </a:solidFill>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a:r>
                        <a:rPr kumimoji="0" lang="en-US" sz="1600" b="0" i="0" u="none" strike="noStrike" kern="0" cap="none" spc="0" normalizeH="0" baseline="0" dirty="0" smtClean="0">
                          <a:ln>
                            <a:noFill/>
                          </a:ln>
                          <a:solidFill>
                            <a:srgbClr val="8064A2"/>
                          </a:solidFill>
                          <a:effectLst/>
                          <a:uLnTx/>
                          <a:uFillTx/>
                          <a:latin typeface="Consolas" panose="020B0609020204030204" pitchFamily="49" charset="0"/>
                          <a:ea typeface="+mn-ea"/>
                          <a:cs typeface="+mn-cs"/>
                        </a:rPr>
                        <a:t>600.95</a:t>
                      </a:r>
                      <a:endParaRPr kumimoji="0" lang="en-US" sz="1600" b="0" i="0" u="none" strike="noStrike" kern="0" cap="none" spc="0" normalizeH="0" baseline="0" dirty="0">
                        <a:ln>
                          <a:noFill/>
                        </a:ln>
                        <a:solidFill>
                          <a:srgbClr val="8064A2"/>
                        </a:solidFill>
                        <a:effectLst/>
                        <a:uLnTx/>
                        <a:uFillTx/>
                        <a:latin typeface="Consolas" panose="020B0609020204030204" pitchFamily="49" charset="0"/>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noFill/>
                  </a:tcPr>
                </a:tc>
              </a:tr>
              <a:tr h="28375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US" sz="1600" b="0" dirty="0" smtClean="0">
                          <a:solidFill>
                            <a:schemeClr val="tx1"/>
                          </a:solidFill>
                          <a:latin typeface="Consolas" panose="020B0609020204030204" pitchFamily="49" charset="0"/>
                        </a:rPr>
                        <a:t>UniRef90_R6K3Z5: IMP </a:t>
                      </a:r>
                      <a:r>
                        <a:rPr lang="en-US" sz="1600" b="0" dirty="0" err="1" smtClean="0">
                          <a:solidFill>
                            <a:schemeClr val="tx1"/>
                          </a:solidFill>
                          <a:latin typeface="Consolas" panose="020B0609020204030204" pitchFamily="49" charset="0"/>
                        </a:rPr>
                        <a:t>dehydrogenase</a:t>
                      </a:r>
                      <a:r>
                        <a:rPr lang="en-US" sz="1600" b="0" dirty="0" err="1" smtClean="0">
                          <a:solidFill>
                            <a:srgbClr val="002060"/>
                          </a:solidFill>
                          <a:latin typeface="Consolas" panose="020B0609020204030204" pitchFamily="49" charset="0"/>
                        </a:rPr>
                        <a:t>|</a:t>
                      </a:r>
                      <a:r>
                        <a:rPr lang="en-US" sz="1600" dirty="0" err="1" smtClean="0">
                          <a:solidFill>
                            <a:schemeClr val="bg1">
                              <a:lumMod val="50000"/>
                            </a:schemeClr>
                          </a:solidFill>
                          <a:latin typeface="Consolas" panose="020B0609020204030204" pitchFamily="49" charset="0"/>
                        </a:rPr>
                        <a:t>Bacteroides_caccae</a:t>
                      </a:r>
                      <a:endParaRPr lang="en-US" sz="1600" dirty="0">
                        <a:solidFill>
                          <a:schemeClr val="bg1">
                            <a:lumMod val="50000"/>
                          </a:schemeClr>
                        </a:solidFill>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lumMod val="65000"/>
                          <a:lumOff val="35000"/>
                        </a:sysClr>
                      </a:solidFill>
                      <a:prstDash val="solid"/>
                      <a:round/>
                      <a:headEnd type="none" w="med" len="med"/>
                      <a:tailEnd type="none" w="med" len="med"/>
                    </a:lnT>
                    <a:lnB w="1270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600" dirty="0" smtClean="0">
                          <a:solidFill>
                            <a:schemeClr val="accent3"/>
                          </a:solidFill>
                          <a:latin typeface="Consolas" panose="020B0609020204030204" pitchFamily="49" charset="0"/>
                        </a:rPr>
                        <a:t>234.76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lumMod val="65000"/>
                          <a:lumOff val="35000"/>
                        </a:sysClr>
                      </a:solidFill>
                      <a:prstDash val="solid"/>
                      <a:round/>
                      <a:headEnd type="none" w="med" len="med"/>
                      <a:tailEnd type="none" w="med" len="med"/>
                    </a:lnT>
                    <a:lnB w="1270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noFill/>
                  </a:tcPr>
                </a:tc>
              </a:tr>
              <a:tr h="28375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dirty="0" smtClean="0">
                          <a:solidFill>
                            <a:schemeClr val="tx1"/>
                          </a:solidFill>
                          <a:latin typeface="Consolas" panose="020B0609020204030204" pitchFamily="49" charset="0"/>
                        </a:rPr>
                        <a:t>UniRef90_R6K3Z5: IMP </a:t>
                      </a:r>
                      <a:r>
                        <a:rPr lang="en-US" sz="1600" b="0" dirty="0" err="1" smtClean="0">
                          <a:solidFill>
                            <a:schemeClr val="tx1"/>
                          </a:solidFill>
                          <a:latin typeface="Consolas" panose="020B0609020204030204" pitchFamily="49" charset="0"/>
                        </a:rPr>
                        <a:t>dehydrogenase|</a:t>
                      </a:r>
                      <a:r>
                        <a:rPr lang="en-US" sz="1600" dirty="0" err="1" smtClean="0">
                          <a:solidFill>
                            <a:schemeClr val="bg1">
                              <a:lumMod val="50000"/>
                            </a:schemeClr>
                          </a:solidFill>
                          <a:latin typeface="Consolas" panose="020B0609020204030204" pitchFamily="49" charset="0"/>
                        </a:rPr>
                        <a:t>Bacteroides_dorei</a:t>
                      </a:r>
                      <a:endParaRPr lang="en-US" sz="1600" dirty="0" smtClean="0">
                        <a:solidFill>
                          <a:schemeClr val="bg1">
                            <a:lumMod val="50000"/>
                          </a:schemeClr>
                        </a:solidFill>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lumMod val="65000"/>
                          <a:lumOff val="35000"/>
                        </a:sysClr>
                      </a:solidFill>
                      <a:prstDash val="solid"/>
                      <a:round/>
                      <a:headEnd type="none" w="med" len="med"/>
                      <a:tailEnd type="none" w="med" len="med"/>
                    </a:lnT>
                    <a:lnB w="1270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a:r>
                        <a:rPr lang="en-US" sz="1600" dirty="0" smtClean="0">
                          <a:solidFill>
                            <a:schemeClr val="accent3"/>
                          </a:solidFill>
                          <a:latin typeface="Consolas" panose="020B0609020204030204" pitchFamily="49" charset="0"/>
                        </a:rPr>
                        <a:t>107.38</a:t>
                      </a:r>
                      <a:endParaRPr lang="en-US" sz="1600" dirty="0">
                        <a:solidFill>
                          <a:schemeClr val="accent3"/>
                        </a:solidFill>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lumMod val="65000"/>
                          <a:lumOff val="35000"/>
                        </a:sysClr>
                      </a:solidFill>
                      <a:prstDash val="solid"/>
                      <a:round/>
                      <a:headEnd type="none" w="med" len="med"/>
                      <a:tailEnd type="none" w="med" len="med"/>
                    </a:lnT>
                    <a:lnB w="1270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noFill/>
                  </a:tcPr>
                </a:tc>
              </a:tr>
              <a:tr h="28375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dirty="0" smtClean="0">
                          <a:solidFill>
                            <a:schemeClr val="tx1"/>
                          </a:solidFill>
                          <a:latin typeface="Consolas" panose="020B0609020204030204" pitchFamily="49" charset="0"/>
                        </a:rPr>
                        <a:t>UniRef90_R6K3Z5: IMP </a:t>
                      </a:r>
                      <a:r>
                        <a:rPr lang="en-US" sz="1600" b="0" dirty="0" err="1" smtClean="0">
                          <a:solidFill>
                            <a:schemeClr val="tx1"/>
                          </a:solidFill>
                          <a:latin typeface="Consolas" panose="020B0609020204030204" pitchFamily="49" charset="0"/>
                        </a:rPr>
                        <a:t>dehydrogenase|</a:t>
                      </a:r>
                      <a:r>
                        <a:rPr lang="en-US" sz="1600" dirty="0" err="1" smtClean="0">
                          <a:solidFill>
                            <a:schemeClr val="bg1">
                              <a:lumMod val="50000"/>
                            </a:schemeClr>
                          </a:solidFill>
                          <a:latin typeface="Consolas" panose="020B0609020204030204" pitchFamily="49" charset="0"/>
                        </a:rPr>
                        <a:t>Bacteroides_ovatus</a:t>
                      </a:r>
                      <a:endParaRPr lang="en-US" sz="1600" dirty="0" smtClean="0">
                        <a:solidFill>
                          <a:schemeClr val="bg1">
                            <a:lumMod val="50000"/>
                          </a:schemeClr>
                        </a:solidFill>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lumMod val="65000"/>
                          <a:lumOff val="35000"/>
                        </a:sysClr>
                      </a:solidFill>
                      <a:prstDash val="solid"/>
                      <a:round/>
                      <a:headEnd type="none" w="med" len="med"/>
                      <a:tailEnd type="none" w="med" len="med"/>
                    </a:lnT>
                    <a:lnB w="1270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a:r>
                        <a:rPr lang="en-US" sz="1600" dirty="0" smtClean="0">
                          <a:solidFill>
                            <a:schemeClr val="accent3"/>
                          </a:solidFill>
                          <a:latin typeface="Consolas" panose="020B0609020204030204" pitchFamily="49" charset="0"/>
                        </a:rPr>
                        <a:t>92.18</a:t>
                      </a:r>
                      <a:endParaRPr lang="en-US" sz="1600" dirty="0">
                        <a:solidFill>
                          <a:schemeClr val="accent3"/>
                        </a:solidFill>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lumMod val="65000"/>
                          <a:lumOff val="35000"/>
                        </a:sysClr>
                      </a:solidFill>
                      <a:prstDash val="solid"/>
                      <a:round/>
                      <a:headEnd type="none" w="med" len="med"/>
                      <a:tailEnd type="none" w="med" len="med"/>
                    </a:lnT>
                    <a:lnB w="1270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noFill/>
                  </a:tcPr>
                </a:tc>
              </a:tr>
              <a:tr h="28375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dirty="0" smtClean="0">
                          <a:solidFill>
                            <a:schemeClr val="tx1"/>
                          </a:solidFill>
                          <a:latin typeface="Consolas" panose="020B0609020204030204" pitchFamily="49" charset="0"/>
                        </a:rPr>
                        <a:t>UniRef90_R6K3Z5: IMP </a:t>
                      </a:r>
                      <a:r>
                        <a:rPr lang="en-US" sz="1600" b="0" dirty="0" err="1" smtClean="0">
                          <a:solidFill>
                            <a:schemeClr val="tx1"/>
                          </a:solidFill>
                          <a:latin typeface="Consolas" panose="020B0609020204030204" pitchFamily="49" charset="0"/>
                        </a:rPr>
                        <a:t>dehydrogenase|</a:t>
                      </a:r>
                      <a:r>
                        <a:rPr lang="en-US" sz="1600" dirty="0" err="1" smtClean="0">
                          <a:solidFill>
                            <a:schemeClr val="bg1">
                              <a:lumMod val="50000"/>
                            </a:schemeClr>
                          </a:solidFill>
                          <a:latin typeface="Consolas" panose="020B0609020204030204" pitchFamily="49" charset="0"/>
                        </a:rPr>
                        <a:t>Bacteroides_stercoris</a:t>
                      </a:r>
                      <a:endParaRPr lang="en-US" sz="1600" dirty="0" smtClean="0">
                        <a:solidFill>
                          <a:schemeClr val="bg1">
                            <a:lumMod val="50000"/>
                          </a:schemeClr>
                        </a:solidFill>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lumMod val="65000"/>
                          <a:lumOff val="35000"/>
                        </a:sysClr>
                      </a:solidFill>
                      <a:prstDash val="solid"/>
                      <a:round/>
                      <a:headEnd type="none" w="med" len="med"/>
                      <a:tailEnd type="none" w="med" len="med"/>
                    </a:lnT>
                    <a:lnB w="1270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a:r>
                        <a:rPr lang="en-US" sz="1600" dirty="0" smtClean="0">
                          <a:solidFill>
                            <a:schemeClr val="accent3"/>
                          </a:solidFill>
                          <a:latin typeface="Consolas" panose="020B0609020204030204" pitchFamily="49" charset="0"/>
                        </a:rPr>
                        <a:t>83.95</a:t>
                      </a:r>
                      <a:endParaRPr lang="en-US" sz="1600" dirty="0">
                        <a:solidFill>
                          <a:schemeClr val="accent3"/>
                        </a:solidFill>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lumMod val="65000"/>
                          <a:lumOff val="35000"/>
                        </a:sysClr>
                      </a:solidFill>
                      <a:prstDash val="solid"/>
                      <a:round/>
                      <a:headEnd type="none" w="med" len="med"/>
                      <a:tailEnd type="none" w="med" len="med"/>
                    </a:lnT>
                    <a:lnB w="1270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noFill/>
                  </a:tcPr>
                </a:tc>
              </a:tr>
              <a:tr h="28375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smtClean="0">
                          <a:solidFill>
                            <a:schemeClr val="tx1"/>
                          </a:solidFill>
                          <a:latin typeface="Consolas" panose="020B0609020204030204" pitchFamily="49" charset="0"/>
                        </a:rPr>
                        <a:t>UniRef90_R6K3Z5: IMP dehydrogenase|</a:t>
                      </a:r>
                      <a:r>
                        <a:rPr kumimoji="0" lang="en-US" sz="1600" b="0" i="0" u="none" strike="noStrike" kern="1200" cap="none" spc="0" normalizeH="0" baseline="0" noProof="0" dirty="0" err="1" smtClean="0">
                          <a:ln>
                            <a:noFill/>
                          </a:ln>
                          <a:solidFill>
                            <a:schemeClr val="bg1">
                              <a:lumMod val="50000"/>
                            </a:schemeClr>
                          </a:solidFill>
                          <a:effectLst/>
                          <a:uLnTx/>
                          <a:uFillTx/>
                          <a:latin typeface="Consolas" panose="020B0609020204030204" pitchFamily="49" charset="0"/>
                          <a:ea typeface="+mn-ea"/>
                          <a:cs typeface="+mn-cs"/>
                        </a:rPr>
                        <a:t>Bacteroides_vulgatus</a:t>
                      </a:r>
                      <a:endParaRPr kumimoji="0" lang="en-US" sz="1600" b="0" i="0" u="none" strike="noStrike" kern="1200" cap="none" spc="0" normalizeH="0" baseline="0" noProof="0" dirty="0" smtClean="0">
                        <a:ln>
                          <a:noFill/>
                        </a:ln>
                        <a:solidFill>
                          <a:schemeClr val="bg1">
                            <a:lumMod val="50000"/>
                          </a:schemeClr>
                        </a:solidFill>
                        <a:effectLst/>
                        <a:uLnTx/>
                        <a:uFillTx/>
                        <a:latin typeface="Consolas" panose="020B0609020204030204" pitchFamily="49" charset="0"/>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lumMod val="65000"/>
                          <a:lumOff val="35000"/>
                        </a:sysClr>
                      </a:solidFill>
                      <a:prstDash val="solid"/>
                      <a:round/>
                      <a:headEnd type="none" w="med" len="med"/>
                      <a:tailEnd type="none" w="med" len="med"/>
                    </a:lnT>
                    <a:lnB w="1270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a:r>
                        <a:rPr lang="en-US" sz="1600" dirty="0" smtClean="0">
                          <a:solidFill>
                            <a:schemeClr val="accent3"/>
                          </a:solidFill>
                          <a:latin typeface="Consolas" panose="020B0609020204030204" pitchFamily="49" charset="0"/>
                        </a:rPr>
                        <a:t>57.27</a:t>
                      </a:r>
                      <a:endParaRPr lang="en-US" sz="1600" dirty="0">
                        <a:solidFill>
                          <a:schemeClr val="accent3"/>
                        </a:solidFill>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lumMod val="65000"/>
                          <a:lumOff val="35000"/>
                        </a:sysClr>
                      </a:solidFill>
                      <a:prstDash val="solid"/>
                      <a:round/>
                      <a:headEnd type="none" w="med" len="med"/>
                      <a:tailEnd type="none" w="med" len="med"/>
                    </a:lnT>
                    <a:lnB w="1270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noFill/>
                  </a:tcPr>
                </a:tc>
              </a:tr>
              <a:tr h="28375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smtClean="0">
                          <a:solidFill>
                            <a:schemeClr val="tx1"/>
                          </a:solidFill>
                          <a:latin typeface="Consolas" panose="020B0609020204030204" pitchFamily="49" charset="0"/>
                        </a:rPr>
                        <a:t>UniRef90_R6K3Z5: IMP dehydrogenase|</a:t>
                      </a:r>
                      <a:r>
                        <a:rPr kumimoji="0" lang="en-US" sz="1600" b="0" i="0" u="none" strike="noStrike" kern="1200" cap="none" spc="0" normalizeH="0" baseline="0" noProof="0" dirty="0" smtClean="0">
                          <a:ln>
                            <a:noFill/>
                          </a:ln>
                          <a:solidFill>
                            <a:schemeClr val="accent2"/>
                          </a:solidFill>
                          <a:effectLst/>
                          <a:uLnTx/>
                          <a:uFillTx/>
                          <a:latin typeface="Consolas" panose="020B0609020204030204" pitchFamily="49" charset="0"/>
                          <a:ea typeface="+mn-ea"/>
                          <a:cs typeface="+mn-cs"/>
                        </a:rPr>
                        <a:t>unclassified</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lumMod val="65000"/>
                          <a:lumOff val="35000"/>
                        </a:sys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a:r>
                        <a:rPr lang="en-US" sz="1600" dirty="0" smtClean="0">
                          <a:solidFill>
                            <a:schemeClr val="accent2"/>
                          </a:solidFill>
                          <a:latin typeface="Consolas" panose="020B0609020204030204" pitchFamily="49" charset="0"/>
                        </a:rPr>
                        <a:t>25.41</a:t>
                      </a:r>
                      <a:endParaRPr lang="en-US" sz="1600" dirty="0">
                        <a:solidFill>
                          <a:schemeClr val="accent2"/>
                        </a:solidFill>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lumMod val="65000"/>
                          <a:lumOff val="35000"/>
                        </a:sys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aphicFrame>
        <p:nvGraphicFramePr>
          <p:cNvPr id="26" name="Table 25"/>
          <p:cNvGraphicFramePr>
            <a:graphicFrameLocks noGrp="1"/>
          </p:cNvGraphicFramePr>
          <p:nvPr>
            <p:extLst>
              <p:ext uri="{D42A27DB-BD31-4B8C-83A1-F6EECF244321}">
                <p14:modId xmlns:p14="http://schemas.microsoft.com/office/powerpoint/2010/main" val="3447893256"/>
              </p:ext>
            </p:extLst>
          </p:nvPr>
        </p:nvGraphicFramePr>
        <p:xfrm>
          <a:off x="2240323" y="1395794"/>
          <a:ext cx="7620000" cy="335280"/>
        </p:xfrm>
        <a:graphic>
          <a:graphicData uri="http://schemas.openxmlformats.org/drawingml/2006/table">
            <a:tbl>
              <a:tblPr firstRow="1" bandRow="1"/>
              <a:tblGrid>
                <a:gridCol w="6553200"/>
                <a:gridCol w="1066800"/>
              </a:tblGrid>
              <a:tr h="28375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kumimoji="0" lang="en-US" sz="1600" b="0" i="0" u="none" strike="noStrike" kern="0" cap="none" spc="0" normalizeH="0" baseline="0" dirty="0" smtClean="0">
                          <a:ln>
                            <a:noFill/>
                          </a:ln>
                          <a:solidFill>
                            <a:srgbClr val="C0504D"/>
                          </a:solidFill>
                          <a:effectLst/>
                          <a:uLnTx/>
                          <a:uFillTx/>
                          <a:latin typeface="Consolas" panose="020B0609020204030204" pitchFamily="49" charset="0"/>
                          <a:ea typeface="+mn-ea"/>
                          <a:cs typeface="+mn-cs"/>
                        </a:rPr>
                        <a:t>UniRef90_R6K3Z5</a:t>
                      </a:r>
                      <a:r>
                        <a:rPr lang="en-US" sz="1600" dirty="0" smtClean="0">
                          <a:solidFill>
                            <a:schemeClr val="bg1"/>
                          </a:solidFill>
                          <a:latin typeface="Consolas" panose="020B0609020204030204" pitchFamily="49" charset="0"/>
                        </a:rPr>
                        <a:t>: </a:t>
                      </a:r>
                      <a:r>
                        <a:rPr lang="en-US" sz="1600" dirty="0" smtClean="0">
                          <a:solidFill>
                            <a:schemeClr val="accent1"/>
                          </a:solidFill>
                          <a:latin typeface="Consolas" panose="020B0609020204030204" pitchFamily="49" charset="0"/>
                        </a:rPr>
                        <a:t>IMP dehydrogenase</a:t>
                      </a:r>
                      <a:r>
                        <a:rPr lang="en-US" sz="1600" dirty="0" smtClean="0">
                          <a:solidFill>
                            <a:schemeClr val="bg1"/>
                          </a:solidFill>
                          <a:latin typeface="Consolas" panose="020B0609020204030204" pitchFamily="49" charset="0"/>
                        </a:rPr>
                        <a:t> </a:t>
                      </a:r>
                      <a:endParaRPr lang="en-US" sz="1600" dirty="0">
                        <a:solidFill>
                          <a:schemeClr val="bg1"/>
                        </a:solidFill>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a:r>
                        <a:rPr kumimoji="0" lang="en-US" sz="1600" b="0" i="0" u="none" strike="noStrike" kern="0" cap="none" spc="0" normalizeH="0" baseline="0" dirty="0" smtClean="0">
                          <a:ln>
                            <a:noFill/>
                          </a:ln>
                          <a:solidFill>
                            <a:srgbClr val="8064A2"/>
                          </a:solidFill>
                          <a:effectLst/>
                          <a:uLnTx/>
                          <a:uFillTx/>
                          <a:latin typeface="Consolas" panose="020B0609020204030204" pitchFamily="49" charset="0"/>
                          <a:ea typeface="+mn-ea"/>
                          <a:cs typeface="+mn-cs"/>
                        </a:rPr>
                        <a:t>600.95</a:t>
                      </a:r>
                      <a:endParaRPr kumimoji="0" lang="en-US" sz="1600" b="0" i="0" u="none" strike="noStrike" kern="0" cap="none" spc="0" normalizeH="0" baseline="0" dirty="0">
                        <a:ln>
                          <a:noFill/>
                        </a:ln>
                        <a:solidFill>
                          <a:srgbClr val="8064A2"/>
                        </a:solidFill>
                        <a:effectLst/>
                        <a:uLnTx/>
                        <a:uFillTx/>
                        <a:latin typeface="Consolas" panose="020B0609020204030204" pitchFamily="49" charset="0"/>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27" name="Rectangle 26"/>
          <p:cNvSpPr/>
          <p:nvPr/>
        </p:nvSpPr>
        <p:spPr>
          <a:xfrm>
            <a:off x="2172512" y="1078468"/>
            <a:ext cx="2034403"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err="1" smtClean="0">
                <a:ln>
                  <a:noFill/>
                </a:ln>
                <a:solidFill>
                  <a:srgbClr val="C0504D"/>
                </a:solidFill>
                <a:effectLst/>
                <a:uLnTx/>
                <a:uFillTx/>
              </a:rPr>
              <a:t>UniRef</a:t>
            </a:r>
            <a:r>
              <a:rPr kumimoji="0" lang="en-US" sz="1800" b="1" i="0" u="none" strike="noStrike" kern="0" cap="none" spc="0" normalizeH="0" baseline="0" noProof="0" dirty="0" smtClean="0">
                <a:ln>
                  <a:noFill/>
                </a:ln>
                <a:solidFill>
                  <a:srgbClr val="C0504D"/>
                </a:solidFill>
                <a:effectLst/>
                <a:uLnTx/>
                <a:uFillTx/>
              </a:rPr>
              <a:t> gene cluster</a:t>
            </a:r>
            <a:endParaRPr kumimoji="0" lang="en-US" sz="1800" b="1" i="0" u="none" strike="noStrike" kern="0" cap="none" spc="0" normalizeH="0" baseline="0" noProof="0" dirty="0" smtClean="0">
              <a:ln>
                <a:noFill/>
              </a:ln>
              <a:solidFill>
                <a:prstClr val="black"/>
              </a:solidFill>
              <a:effectLst/>
              <a:uLnTx/>
              <a:uFillTx/>
            </a:endParaRPr>
          </a:p>
        </p:txBody>
      </p:sp>
      <p:sp>
        <p:nvSpPr>
          <p:cNvPr id="28" name="Rectangle 27"/>
          <p:cNvSpPr/>
          <p:nvPr/>
        </p:nvSpPr>
        <p:spPr>
          <a:xfrm>
            <a:off x="4602523" y="1078468"/>
            <a:ext cx="1268296"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4F81BD"/>
                </a:solidFill>
                <a:effectLst/>
                <a:uLnTx/>
                <a:uFillTx/>
              </a:rPr>
              <a:t>Gene name</a:t>
            </a:r>
          </a:p>
        </p:txBody>
      </p:sp>
      <p:sp>
        <p:nvSpPr>
          <p:cNvPr id="29" name="Rectangle 28"/>
          <p:cNvSpPr/>
          <p:nvPr/>
        </p:nvSpPr>
        <p:spPr>
          <a:xfrm>
            <a:off x="7024123" y="1078468"/>
            <a:ext cx="2849819" cy="369332"/>
          </a:xfrm>
          <a:prstGeom prst="rect">
            <a:avLst/>
          </a:prstGeom>
        </p:spPr>
        <p:txBody>
          <a:bodyPr wrap="none">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8064A2"/>
                </a:solidFill>
                <a:effectLst/>
                <a:uLnTx/>
                <a:uFillTx/>
              </a:rPr>
              <a:t>Total gene abundance (RPK)</a:t>
            </a:r>
          </a:p>
        </p:txBody>
      </p:sp>
      <p:sp>
        <p:nvSpPr>
          <p:cNvPr id="30" name="Rectangle 29"/>
          <p:cNvSpPr/>
          <p:nvPr/>
        </p:nvSpPr>
        <p:spPr>
          <a:xfrm>
            <a:off x="6310888" y="3810000"/>
            <a:ext cx="3983783"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chemeClr val="bg1">
                    <a:lumMod val="50000"/>
                  </a:schemeClr>
                </a:solidFill>
                <a:effectLst/>
                <a:uLnTx/>
                <a:uFillTx/>
              </a:rPr>
              <a:t>Per-species</a:t>
            </a:r>
            <a:r>
              <a:rPr kumimoji="0" lang="en-US" sz="1800" b="0" i="0" u="none" strike="noStrike" kern="0" cap="none" spc="0" normalizeH="0" baseline="0" noProof="0" dirty="0" smtClean="0">
                <a:ln>
                  <a:noFill/>
                </a:ln>
                <a:solidFill>
                  <a:schemeClr val="bg1">
                    <a:lumMod val="50000"/>
                  </a:schemeClr>
                </a:solidFill>
                <a:effectLst/>
                <a:uLnTx/>
                <a:uFillTx/>
              </a:rPr>
              <a:t> </a:t>
            </a:r>
            <a:r>
              <a:rPr kumimoji="0" lang="en-US" sz="1800" b="0" i="0" u="none" strike="noStrike" kern="0" cap="none" spc="0" normalizeH="0" baseline="0" noProof="0" dirty="0" smtClean="0">
                <a:ln>
                  <a:noFill/>
                </a:ln>
                <a:solidFill>
                  <a:prstClr val="white"/>
                </a:solidFill>
                <a:effectLst/>
                <a:uLnTx/>
                <a:uFillTx/>
              </a:rPr>
              <a:t>&amp; </a:t>
            </a:r>
            <a:r>
              <a:rPr kumimoji="0" lang="en-US" sz="1800" b="1" i="0" u="none" strike="noStrike" kern="0" cap="none" spc="0" normalizeH="0" baseline="0" noProof="0" dirty="0" smtClean="0">
                <a:ln>
                  <a:noFill/>
                </a:ln>
                <a:solidFill>
                  <a:srgbClr val="F79646"/>
                </a:solidFill>
                <a:effectLst/>
                <a:uLnTx/>
                <a:uFillTx/>
              </a:rPr>
              <a:t>unclassified</a:t>
            </a:r>
            <a:r>
              <a:rPr kumimoji="0" lang="en-US" sz="1800" b="0" i="0" u="none" strike="noStrike" kern="0" cap="none" spc="0" normalizeH="0" baseline="0" noProof="0" dirty="0" smtClean="0">
                <a:ln>
                  <a:noFill/>
                </a:ln>
                <a:solidFill>
                  <a:prstClr val="white"/>
                </a:solidFill>
                <a:effectLst/>
                <a:uLnTx/>
                <a:uFillTx/>
              </a:rPr>
              <a:t> stratifications</a:t>
            </a:r>
          </a:p>
        </p:txBody>
      </p:sp>
      <p:graphicFrame>
        <p:nvGraphicFramePr>
          <p:cNvPr id="31" name="Table 30"/>
          <p:cNvGraphicFramePr>
            <a:graphicFrameLocks noGrp="1"/>
          </p:cNvGraphicFramePr>
          <p:nvPr>
            <p:extLst>
              <p:ext uri="{D42A27DB-BD31-4B8C-83A1-F6EECF244321}">
                <p14:modId xmlns:p14="http://schemas.microsoft.com/office/powerpoint/2010/main" val="867375103"/>
              </p:ext>
            </p:extLst>
          </p:nvPr>
        </p:nvGraphicFramePr>
        <p:xfrm>
          <a:off x="2240323" y="5181600"/>
          <a:ext cx="7619999" cy="1005840"/>
        </p:xfrm>
        <a:graphic>
          <a:graphicData uri="http://schemas.openxmlformats.org/drawingml/2006/table">
            <a:tbl>
              <a:tblPr firstRow="1" bandRow="1"/>
              <a:tblGrid>
                <a:gridCol w="5748421"/>
                <a:gridCol w="1109579"/>
                <a:gridCol w="761999"/>
              </a:tblGrid>
              <a:tr h="28375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0" cap="none" spc="0" normalizeH="0" baseline="0" dirty="0" smtClean="0">
                          <a:ln>
                            <a:noFill/>
                          </a:ln>
                          <a:solidFill>
                            <a:srgbClr val="C0504D"/>
                          </a:solidFill>
                          <a:effectLst/>
                          <a:uLnTx/>
                          <a:uFillTx/>
                          <a:latin typeface="Consolas" panose="020B0609020204030204" pitchFamily="49" charset="0"/>
                          <a:ea typeface="+mn-ea"/>
                          <a:cs typeface="+mn-cs"/>
                        </a:rPr>
                        <a:t>PWY-7221: GTP biosynthesis</a:t>
                      </a:r>
                      <a:endParaRPr kumimoji="0" lang="en-US" sz="1600" b="0" i="0" u="none" strike="noStrike" kern="0" cap="none" spc="0" normalizeH="0" baseline="0" dirty="0">
                        <a:ln>
                          <a:noFill/>
                        </a:ln>
                        <a:solidFill>
                          <a:srgbClr val="C0504D"/>
                        </a:solidFill>
                        <a:effectLst/>
                        <a:uLnTx/>
                        <a:uFillTx/>
                        <a:latin typeface="Consolas" panose="020B0609020204030204" pitchFamily="49" charset="0"/>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smtClean="0">
                          <a:solidFill>
                            <a:schemeClr val="bg2">
                              <a:lumMod val="75000"/>
                            </a:schemeClr>
                          </a:solidFill>
                          <a:latin typeface="Consolas" panose="020B0609020204030204" pitchFamily="49" charset="0"/>
                        </a:rPr>
                        <a:t>200.35</a:t>
                      </a:r>
                      <a:endParaRPr lang="en-US" sz="1600" dirty="0">
                        <a:solidFill>
                          <a:schemeClr val="bg2">
                            <a:lumMod val="75000"/>
                          </a:schemeClr>
                        </a:solidFill>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a:r>
                        <a:rPr lang="en-US" sz="1600" dirty="0" smtClean="0">
                          <a:solidFill>
                            <a:schemeClr val="bg2">
                              <a:lumMod val="75000"/>
                            </a:schemeClr>
                          </a:solidFill>
                          <a:latin typeface="Consolas" panose="020B0609020204030204" pitchFamily="49" charset="0"/>
                        </a:rPr>
                        <a:t>1</a:t>
                      </a:r>
                      <a:endParaRPr lang="en-US" sz="1600" dirty="0">
                        <a:solidFill>
                          <a:schemeClr val="bg2">
                            <a:lumMod val="75000"/>
                          </a:schemeClr>
                        </a:solidFill>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noFill/>
                  </a:tcPr>
                </a:tc>
              </a:tr>
              <a:tr h="28375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pt-BR" sz="1600" dirty="0" smtClean="0">
                          <a:solidFill>
                            <a:schemeClr val="tx1"/>
                          </a:solidFill>
                          <a:latin typeface="Consolas" panose="020B0609020204030204" pitchFamily="49" charset="0"/>
                        </a:rPr>
                        <a:t>PWY-7221: GTP biosynthesis</a:t>
                      </a:r>
                      <a:r>
                        <a:rPr lang="en-US" sz="1600" dirty="0" smtClean="0">
                          <a:solidFill>
                            <a:schemeClr val="tx1"/>
                          </a:solidFill>
                          <a:latin typeface="Consolas" panose="020B0609020204030204" pitchFamily="49" charset="0"/>
                        </a:rPr>
                        <a:t>|</a:t>
                      </a:r>
                      <a:r>
                        <a:rPr lang="en-US" sz="1600" dirty="0" err="1" smtClean="0">
                          <a:solidFill>
                            <a:schemeClr val="tx1"/>
                          </a:solidFill>
                          <a:latin typeface="Consolas" panose="020B0609020204030204" pitchFamily="49" charset="0"/>
                        </a:rPr>
                        <a:t>Bacteroides_caccae</a:t>
                      </a:r>
                      <a:endParaRPr lang="en-US" sz="1600" dirty="0">
                        <a:solidFill>
                          <a:schemeClr val="tx1"/>
                        </a:solidFill>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lumMod val="65000"/>
                          <a:lumOff val="35000"/>
                        </a:sysClr>
                      </a:solidFill>
                      <a:prstDash val="solid"/>
                      <a:round/>
                      <a:headEnd type="none" w="med" len="med"/>
                      <a:tailEnd type="none" w="med" len="med"/>
                    </a:lnT>
                    <a:lnB w="1270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solidFill>
                            <a:schemeClr val="bg2">
                              <a:lumMod val="75000"/>
                            </a:schemeClr>
                          </a:solidFill>
                          <a:latin typeface="Consolas" panose="020B0609020204030204" pitchFamily="49" charset="0"/>
                        </a:rPr>
                        <a:t>120.23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lumMod val="65000"/>
                          <a:lumOff val="35000"/>
                        </a:sysClr>
                      </a:solidFill>
                      <a:prstDash val="solid"/>
                      <a:round/>
                      <a:headEnd type="none" w="med" len="med"/>
                      <a:tailEnd type="none" w="med" len="med"/>
                    </a:lnT>
                    <a:lnB w="1270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600" dirty="0" smtClean="0">
                          <a:solidFill>
                            <a:schemeClr val="bg2">
                              <a:lumMod val="75000"/>
                            </a:schemeClr>
                          </a:solidFill>
                          <a:latin typeface="Consolas" panose="020B0609020204030204" pitchFamily="49" charset="0"/>
                        </a:rPr>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lumMod val="65000"/>
                          <a:lumOff val="35000"/>
                        </a:sysClr>
                      </a:solidFill>
                      <a:prstDash val="solid"/>
                      <a:round/>
                      <a:headEnd type="none" w="med" len="med"/>
                      <a:tailEnd type="none" w="med" len="med"/>
                    </a:lnT>
                    <a:lnB w="1270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noFill/>
                  </a:tcPr>
                </a:tc>
              </a:tr>
              <a:tr h="28375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pt-BR" sz="1600" dirty="0" smtClean="0">
                          <a:solidFill>
                            <a:schemeClr val="tx1"/>
                          </a:solidFill>
                          <a:latin typeface="Consolas" panose="020B0609020204030204" pitchFamily="49" charset="0"/>
                        </a:rPr>
                        <a:t>PWY-7221: GTP biosynthesis</a:t>
                      </a:r>
                      <a:r>
                        <a:rPr lang="en-US" sz="1600" dirty="0" smtClean="0">
                          <a:solidFill>
                            <a:schemeClr val="tx1"/>
                          </a:solidFill>
                          <a:latin typeface="Consolas" panose="020B0609020204030204" pitchFamily="49" charset="0"/>
                        </a:rPr>
                        <a:t>|</a:t>
                      </a:r>
                      <a:r>
                        <a:rPr lang="en-US" sz="1600" dirty="0" err="1" smtClean="0">
                          <a:solidFill>
                            <a:schemeClr val="tx1"/>
                          </a:solidFill>
                          <a:latin typeface="Consolas" panose="020B0609020204030204" pitchFamily="49" charset="0"/>
                        </a:rPr>
                        <a:t>Bacteroides_dorei</a:t>
                      </a:r>
                      <a:endParaRPr lang="en-US" sz="1600" dirty="0" smtClean="0">
                        <a:solidFill>
                          <a:schemeClr val="tx1"/>
                        </a:solidFill>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lumMod val="65000"/>
                          <a:lumOff val="35000"/>
                        </a:sys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smtClean="0">
                          <a:solidFill>
                            <a:schemeClr val="bg2">
                              <a:lumMod val="75000"/>
                            </a:schemeClr>
                          </a:solidFill>
                          <a:latin typeface="Consolas" panose="020B0609020204030204" pitchFamily="49" charset="0"/>
                        </a:rPr>
                        <a:t>11.12</a:t>
                      </a:r>
                      <a:endParaRPr lang="en-US" sz="1600" dirty="0">
                        <a:solidFill>
                          <a:schemeClr val="bg2">
                            <a:lumMod val="75000"/>
                          </a:schemeClr>
                        </a:solidFill>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lumMod val="65000"/>
                          <a:lumOff val="35000"/>
                        </a:sys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a:r>
                        <a:rPr lang="en-US" sz="1600" dirty="0" smtClean="0">
                          <a:solidFill>
                            <a:schemeClr val="bg2">
                              <a:lumMod val="75000"/>
                            </a:schemeClr>
                          </a:solidFill>
                          <a:latin typeface="Consolas" panose="020B0609020204030204" pitchFamily="49" charset="0"/>
                        </a:rPr>
                        <a:t>0</a:t>
                      </a:r>
                      <a:endParaRPr lang="en-US" sz="1600" dirty="0">
                        <a:solidFill>
                          <a:schemeClr val="bg2">
                            <a:lumMod val="75000"/>
                          </a:schemeClr>
                        </a:solidFill>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lumMod val="65000"/>
                          <a:lumOff val="35000"/>
                        </a:sys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cxnSp>
        <p:nvCxnSpPr>
          <p:cNvPr id="32" name="Straight Arrow Connector 31"/>
          <p:cNvCxnSpPr/>
          <p:nvPr/>
        </p:nvCxnSpPr>
        <p:spPr>
          <a:xfrm flipV="1">
            <a:off x="10165123" y="1600200"/>
            <a:ext cx="0" cy="2057400"/>
          </a:xfrm>
          <a:prstGeom prst="straightConnector1">
            <a:avLst/>
          </a:prstGeom>
          <a:noFill/>
          <a:ln w="28575" cap="flat" cmpd="sng" algn="ctr">
            <a:solidFill>
              <a:schemeClr val="tx1"/>
            </a:solidFill>
            <a:prstDash val="solid"/>
            <a:tailEnd type="arrow"/>
          </a:ln>
          <a:effectLst/>
        </p:spPr>
      </p:cxnSp>
      <p:sp>
        <p:nvSpPr>
          <p:cNvPr id="33" name="TextBox 32"/>
          <p:cNvSpPr txBox="1"/>
          <p:nvPr/>
        </p:nvSpPr>
        <p:spPr>
          <a:xfrm>
            <a:off x="9845083" y="2325469"/>
            <a:ext cx="685800" cy="646331"/>
          </a:xfrm>
          <a:prstGeom prst="rect">
            <a:avLst/>
          </a:prstGeom>
          <a:noFill/>
        </p:spPr>
        <p:txBody>
          <a:bodyPr wrap="square" rtlCol="0">
            <a:spAutoFit/>
          </a:bodyPr>
          <a:lstStyle/>
          <a:p>
            <a:pPr algn="ctr"/>
            <a:r>
              <a:rPr lang="el-GR" sz="3600" dirty="0">
                <a:solidFill>
                  <a:prstClr val="white"/>
                </a:solidFill>
                <a:effectLst>
                  <a:glow rad="101600">
                    <a:prstClr val="black">
                      <a:alpha val="60000"/>
                    </a:prstClr>
                  </a:glow>
                </a:effectLst>
                <a:latin typeface="Cambria" panose="02040503050406030204" pitchFamily="18" charset="0"/>
              </a:rPr>
              <a:t>Σ</a:t>
            </a:r>
            <a:endParaRPr lang="en-US" sz="3600" dirty="0">
              <a:solidFill>
                <a:prstClr val="white"/>
              </a:solidFill>
              <a:effectLst>
                <a:glow rad="101600">
                  <a:prstClr val="black">
                    <a:alpha val="60000"/>
                  </a:prstClr>
                </a:glow>
              </a:effectLst>
              <a:latin typeface="Cambria" panose="02040503050406030204" pitchFamily="18" charset="0"/>
            </a:endParaRPr>
          </a:p>
        </p:txBody>
      </p:sp>
      <p:sp>
        <p:nvSpPr>
          <p:cNvPr id="34" name="Rectangle 33"/>
          <p:cNvSpPr/>
          <p:nvPr/>
        </p:nvSpPr>
        <p:spPr>
          <a:xfrm>
            <a:off x="2861199" y="4876800"/>
            <a:ext cx="1893724"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err="1" smtClean="0">
                <a:ln>
                  <a:noFill/>
                </a:ln>
                <a:solidFill>
                  <a:srgbClr val="C0504D"/>
                </a:solidFill>
                <a:effectLst/>
                <a:uLnTx/>
                <a:uFillTx/>
              </a:rPr>
              <a:t>MetaCyc</a:t>
            </a:r>
            <a:r>
              <a:rPr kumimoji="0" lang="en-US" sz="1800" b="1" i="0" u="none" strike="noStrike" kern="0" cap="none" spc="0" normalizeH="0" baseline="0" noProof="0" dirty="0" smtClean="0">
                <a:ln>
                  <a:noFill/>
                </a:ln>
                <a:solidFill>
                  <a:srgbClr val="C0504D"/>
                </a:solidFill>
                <a:effectLst/>
                <a:uLnTx/>
                <a:uFillTx/>
              </a:rPr>
              <a:t> pathway</a:t>
            </a:r>
            <a:endParaRPr kumimoji="0" lang="en-US" sz="1800" b="1" i="0" u="none" strike="noStrike" kern="0" cap="none" spc="0" normalizeH="0" baseline="0" noProof="0" dirty="0" smtClean="0">
              <a:ln>
                <a:noFill/>
              </a:ln>
              <a:solidFill>
                <a:prstClr val="black"/>
              </a:solidFill>
              <a:effectLst/>
              <a:uLnTx/>
              <a:uFillTx/>
            </a:endParaRPr>
          </a:p>
        </p:txBody>
      </p:sp>
      <p:cxnSp>
        <p:nvCxnSpPr>
          <p:cNvPr id="35" name="Straight Arrow Connector 34"/>
          <p:cNvCxnSpPr/>
          <p:nvPr/>
        </p:nvCxnSpPr>
        <p:spPr>
          <a:xfrm>
            <a:off x="2164123" y="4724400"/>
            <a:ext cx="1524000" cy="0"/>
          </a:xfrm>
          <a:prstGeom prst="straightConnector1">
            <a:avLst/>
          </a:prstGeom>
          <a:noFill/>
          <a:ln w="28575" cap="flat" cmpd="sng" algn="ctr">
            <a:solidFill>
              <a:srgbClr val="C0504D"/>
            </a:solidFill>
            <a:prstDash val="solid"/>
            <a:tailEnd type="stealth" w="lg" len="lg"/>
          </a:ln>
          <a:effectLst/>
        </p:spPr>
      </p:cxnSp>
      <p:cxnSp>
        <p:nvCxnSpPr>
          <p:cNvPr id="36" name="Straight Arrow Connector 35"/>
          <p:cNvCxnSpPr/>
          <p:nvPr/>
        </p:nvCxnSpPr>
        <p:spPr>
          <a:xfrm>
            <a:off x="3764323" y="4724400"/>
            <a:ext cx="1524000" cy="0"/>
          </a:xfrm>
          <a:prstGeom prst="straightConnector1">
            <a:avLst/>
          </a:prstGeom>
          <a:noFill/>
          <a:ln w="28575" cap="flat" cmpd="sng" algn="ctr">
            <a:solidFill>
              <a:srgbClr val="C0504D"/>
            </a:solidFill>
            <a:prstDash val="solid"/>
            <a:tailEnd type="stealth" w="lg" len="lg"/>
          </a:ln>
          <a:effectLst/>
        </p:spPr>
      </p:cxnSp>
      <p:cxnSp>
        <p:nvCxnSpPr>
          <p:cNvPr id="37" name="Straight Arrow Connector 36"/>
          <p:cNvCxnSpPr/>
          <p:nvPr/>
        </p:nvCxnSpPr>
        <p:spPr>
          <a:xfrm>
            <a:off x="5364523" y="4724400"/>
            <a:ext cx="1524000" cy="0"/>
          </a:xfrm>
          <a:prstGeom prst="straightConnector1">
            <a:avLst/>
          </a:prstGeom>
          <a:noFill/>
          <a:ln w="28575" cap="flat" cmpd="sng" algn="ctr">
            <a:solidFill>
              <a:srgbClr val="C0504D"/>
            </a:solidFill>
            <a:prstDash val="solid"/>
            <a:tailEnd type="stealth" w="lg" len="lg"/>
          </a:ln>
          <a:effectLst/>
        </p:spPr>
      </p:cxnSp>
      <p:cxnSp>
        <p:nvCxnSpPr>
          <p:cNvPr id="38" name="Straight Arrow Connector 37"/>
          <p:cNvCxnSpPr/>
          <p:nvPr/>
        </p:nvCxnSpPr>
        <p:spPr>
          <a:xfrm>
            <a:off x="6964723" y="4724400"/>
            <a:ext cx="1524000" cy="0"/>
          </a:xfrm>
          <a:prstGeom prst="straightConnector1">
            <a:avLst/>
          </a:prstGeom>
          <a:noFill/>
          <a:ln w="28575" cap="flat" cmpd="sng" algn="ctr">
            <a:solidFill>
              <a:srgbClr val="C0504D"/>
            </a:solidFill>
            <a:prstDash val="solid"/>
            <a:tailEnd type="stealth" w="lg" len="lg"/>
          </a:ln>
          <a:effectLst/>
        </p:spPr>
      </p:cxnSp>
      <p:cxnSp>
        <p:nvCxnSpPr>
          <p:cNvPr id="39" name="Straight Arrow Connector 38"/>
          <p:cNvCxnSpPr/>
          <p:nvPr/>
        </p:nvCxnSpPr>
        <p:spPr>
          <a:xfrm>
            <a:off x="8564923" y="4724400"/>
            <a:ext cx="1524000" cy="0"/>
          </a:xfrm>
          <a:prstGeom prst="straightConnector1">
            <a:avLst/>
          </a:prstGeom>
          <a:noFill/>
          <a:ln w="28575" cap="flat" cmpd="sng" algn="ctr">
            <a:solidFill>
              <a:srgbClr val="C0504D"/>
            </a:solidFill>
            <a:prstDash val="solid"/>
            <a:tailEnd type="stealth" w="lg" len="lg"/>
          </a:ln>
          <a:effectLst/>
        </p:spPr>
      </p:cxnSp>
      <p:sp>
        <p:nvSpPr>
          <p:cNvPr id="41" name="Left Brace 40"/>
          <p:cNvSpPr/>
          <p:nvPr/>
        </p:nvSpPr>
        <p:spPr>
          <a:xfrm rot="16200000">
            <a:off x="4069123" y="2057400"/>
            <a:ext cx="381000" cy="3886200"/>
          </a:xfrm>
          <a:prstGeom prst="leftBrace">
            <a:avLst>
              <a:gd name="adj1" fmla="val 54333"/>
              <a:gd name="adj2" fmla="val 58235"/>
            </a:avLst>
          </a:prstGeom>
          <a:noFill/>
          <a:ln w="12700" cap="flat" cmpd="sng" algn="ctr">
            <a:solidFill>
              <a:schemeClr val="tx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smtClean="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uLnTx/>
              <a:uFillTx/>
              <a:latin typeface="Calibri"/>
              <a:ea typeface="+mn-ea"/>
              <a:cs typeface="+mn-cs"/>
            </a:endParaRPr>
          </a:p>
        </p:txBody>
      </p:sp>
      <p:sp>
        <p:nvSpPr>
          <p:cNvPr id="42" name="Rectangle 41"/>
          <p:cNvSpPr/>
          <p:nvPr/>
        </p:nvSpPr>
        <p:spPr>
          <a:xfrm>
            <a:off x="7117123" y="4876800"/>
            <a:ext cx="3178947"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white"/>
                </a:solidFill>
                <a:effectLst/>
                <a:uLnTx/>
                <a:uFillTx/>
              </a:rPr>
              <a:t>Pathway</a:t>
            </a:r>
            <a:r>
              <a:rPr kumimoji="0" lang="en-US" sz="1800" b="0" i="0" u="none" strike="noStrike" kern="0" cap="none" spc="0" normalizeH="0" baseline="0" noProof="0" dirty="0" smtClean="0">
                <a:ln>
                  <a:noFill/>
                </a:ln>
                <a:solidFill>
                  <a:srgbClr val="EEECE1">
                    <a:lumMod val="75000"/>
                  </a:srgbClr>
                </a:solidFill>
                <a:effectLst/>
                <a:uLnTx/>
                <a:uFillTx/>
              </a:rPr>
              <a:t> </a:t>
            </a:r>
            <a:r>
              <a:rPr kumimoji="0" lang="en-US" sz="1800" b="1" i="0" u="none" strike="noStrike" kern="0" cap="none" spc="0" normalizeH="0" baseline="0" noProof="0" dirty="0" smtClean="0">
                <a:ln>
                  <a:noFill/>
                </a:ln>
                <a:solidFill>
                  <a:srgbClr val="EEECE1">
                    <a:lumMod val="75000"/>
                  </a:srgbClr>
                </a:solidFill>
                <a:effectLst/>
                <a:uLnTx/>
                <a:uFillTx/>
              </a:rPr>
              <a:t>abundance</a:t>
            </a:r>
            <a:r>
              <a:rPr kumimoji="0" lang="en-US" sz="1800" b="0" i="0" u="none" strike="noStrike" kern="0" cap="none" spc="0" normalizeH="0" baseline="0" noProof="0" dirty="0" smtClean="0">
                <a:ln>
                  <a:noFill/>
                </a:ln>
                <a:solidFill>
                  <a:srgbClr val="EEECE1">
                    <a:lumMod val="75000"/>
                  </a:srgbClr>
                </a:solidFill>
                <a:effectLst/>
                <a:uLnTx/>
                <a:uFillTx/>
              </a:rPr>
              <a:t> </a:t>
            </a:r>
            <a:r>
              <a:rPr kumimoji="0" lang="en-US" sz="1800" b="0" i="0" u="none" strike="noStrike" kern="0" cap="none" spc="0" normalizeH="0" baseline="0" noProof="0" dirty="0" smtClean="0">
                <a:ln>
                  <a:noFill/>
                </a:ln>
                <a:solidFill>
                  <a:prstClr val="white"/>
                </a:solidFill>
                <a:effectLst/>
                <a:uLnTx/>
                <a:uFillTx/>
              </a:rPr>
              <a:t>&amp;</a:t>
            </a:r>
            <a:r>
              <a:rPr kumimoji="0" lang="en-US" sz="1800" b="0" i="0" u="none" strike="noStrike" kern="0" cap="none" spc="0" normalizeH="0" baseline="0" noProof="0" dirty="0" smtClean="0">
                <a:ln>
                  <a:noFill/>
                </a:ln>
                <a:solidFill>
                  <a:srgbClr val="EEECE1">
                    <a:lumMod val="75000"/>
                  </a:srgbClr>
                </a:solidFill>
                <a:effectLst/>
                <a:uLnTx/>
                <a:uFillTx/>
              </a:rPr>
              <a:t> </a:t>
            </a:r>
            <a:r>
              <a:rPr kumimoji="0" lang="en-US" sz="1800" b="1" i="0" u="none" strike="noStrike" kern="0" cap="none" spc="0" normalizeH="0" baseline="0" noProof="0" dirty="0" smtClean="0">
                <a:ln>
                  <a:noFill/>
                </a:ln>
                <a:solidFill>
                  <a:srgbClr val="EEECE1">
                    <a:lumMod val="75000"/>
                  </a:srgbClr>
                </a:solidFill>
                <a:effectLst/>
                <a:uLnTx/>
                <a:uFillTx/>
              </a:rPr>
              <a:t>coverage</a:t>
            </a:r>
          </a:p>
        </p:txBody>
      </p:sp>
      <p:sp>
        <p:nvSpPr>
          <p:cNvPr id="43" name="Rectangle 42"/>
          <p:cNvSpPr/>
          <p:nvPr/>
        </p:nvSpPr>
        <p:spPr>
          <a:xfrm>
            <a:off x="3657600" y="6465877"/>
            <a:ext cx="4876800" cy="338554"/>
          </a:xfrm>
          <a:prstGeom prst="rect">
            <a:avLst/>
          </a:prstGeom>
        </p:spPr>
        <p:txBody>
          <a:bodyPr wrap="square">
            <a:spAutoFit/>
          </a:bodyPr>
          <a:lstStyle/>
          <a:p>
            <a:pPr eaLnBrk="0" fontAlgn="base" hangingPunct="0">
              <a:spcBef>
                <a:spcPct val="0"/>
              </a:spcBef>
              <a:spcAft>
                <a:spcPct val="0"/>
              </a:spcAft>
            </a:pPr>
            <a:r>
              <a:rPr lang="en-US" sz="1600" dirty="0" smtClean="0">
                <a:solidFill>
                  <a:srgbClr val="00B050"/>
                </a:solidFill>
                <a:latin typeface="Consolas" panose="020B0609020204030204" pitchFamily="49" charset="0"/>
                <a:cs typeface="Consolas" panose="020B0609020204030204" pitchFamily="49" charset="0"/>
              </a:rPr>
              <a:t>http://huttenhower.sph.harvard.edu/humann2</a:t>
            </a:r>
            <a:endParaRPr lang="en-US" sz="1600" dirty="0">
              <a:solidFill>
                <a:srgbClr val="00B050"/>
              </a:solidFill>
              <a:latin typeface="Consolas" panose="020B0609020204030204" pitchFamily="49" charset="0"/>
              <a:cs typeface="Consolas" panose="020B0609020204030204" pitchFamily="49" charset="0"/>
            </a:endParaRPr>
          </a:p>
        </p:txBody>
      </p:sp>
      <p:pic>
        <p:nvPicPr>
          <p:cNvPr id="2050" name="Picture 2"/>
          <p:cNvPicPr>
            <a:picLocks noChangeAspect="1" noChangeArrowheads="1"/>
          </p:cNvPicPr>
          <p:nvPr/>
        </p:nvPicPr>
        <p:blipFill>
          <a:blip r:embed="rId3">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107223" y="4200354"/>
            <a:ext cx="990600" cy="742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537893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par>
                                <p:cTn id="11" presetID="10" presetClass="entr" presetSubtype="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fade">
                                      <p:cBhvr>
                                        <p:cTn id="21" dur="500"/>
                                        <p:tgtEl>
                                          <p:spTgt spid="41"/>
                                        </p:tgtEl>
                                      </p:cBhvr>
                                    </p:animEffect>
                                  </p:childTnLst>
                                </p:cTn>
                              </p:par>
                              <p:par>
                                <p:cTn id="22" presetID="10" presetClass="entr" presetSubtype="0" fill="hold" nodeType="withEffect">
                                  <p:stCondLst>
                                    <p:cond delay="0"/>
                                  </p:stCondLst>
                                  <p:childTnLst>
                                    <p:set>
                                      <p:cBhvr>
                                        <p:cTn id="23" dur="1" fill="hold">
                                          <p:stCondLst>
                                            <p:cond delay="0"/>
                                          </p:stCondLst>
                                        </p:cTn>
                                        <p:tgtEl>
                                          <p:spTgt spid="2050"/>
                                        </p:tgtEl>
                                        <p:attrNameLst>
                                          <p:attrName>style.visibility</p:attrName>
                                        </p:attrNameLst>
                                      </p:cBhvr>
                                      <p:to>
                                        <p:strVal val="visible"/>
                                      </p:to>
                                    </p:set>
                                    <p:animEffect transition="in" filter="fade">
                                      <p:cBhvr>
                                        <p:cTn id="24" dur="500"/>
                                        <p:tgtEl>
                                          <p:spTgt spid="2050"/>
                                        </p:tgtEl>
                                      </p:cBhvr>
                                    </p:animEffect>
                                  </p:childTnLst>
                                </p:cTn>
                              </p:par>
                              <p:par>
                                <p:cTn id="25" presetID="10" presetClass="entr" presetSubtype="0"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500"/>
                                        <p:tgtEl>
                                          <p:spTgt spid="3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fade">
                                      <p:cBhvr>
                                        <p:cTn id="30" dur="500"/>
                                        <p:tgtEl>
                                          <p:spTgt spid="34"/>
                                        </p:tgtEl>
                                      </p:cBhvr>
                                    </p:animEffect>
                                  </p:childTnLst>
                                </p:cTn>
                              </p:par>
                              <p:par>
                                <p:cTn id="31" presetID="10" presetClass="entr" presetSubtype="0" fill="hold" nodeType="with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childTnLst>
                                </p:cTn>
                              </p:par>
                              <p:par>
                                <p:cTn id="34" presetID="10" presetClass="entr" presetSubtype="0" fill="hold" nodeType="with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fade">
                                      <p:cBhvr>
                                        <p:cTn id="36" dur="500"/>
                                        <p:tgtEl>
                                          <p:spTgt spid="37"/>
                                        </p:tgtEl>
                                      </p:cBhvr>
                                    </p:animEffect>
                                  </p:childTnLst>
                                </p:cTn>
                              </p:par>
                              <p:par>
                                <p:cTn id="37" presetID="10" presetClass="entr" presetSubtype="0" fill="hold" nodeType="with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fade">
                                      <p:cBhvr>
                                        <p:cTn id="39" dur="500"/>
                                        <p:tgtEl>
                                          <p:spTgt spid="38"/>
                                        </p:tgtEl>
                                      </p:cBhvr>
                                    </p:animEffect>
                                  </p:childTnLst>
                                </p:cTn>
                              </p:par>
                              <p:par>
                                <p:cTn id="40" presetID="10" presetClass="entr" presetSubtype="0" fill="hold" nodeType="with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fade">
                                      <p:cBhvr>
                                        <p:cTn id="42" dur="500"/>
                                        <p:tgtEl>
                                          <p:spTgt spid="3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fade">
                                      <p:cBhvr>
                                        <p:cTn id="47" dur="500"/>
                                        <p:tgtEl>
                                          <p:spTgt spid="31"/>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42"/>
                                        </p:tgtEl>
                                        <p:attrNameLst>
                                          <p:attrName>style.visibility</p:attrName>
                                        </p:attrNameLst>
                                      </p:cBhvr>
                                      <p:to>
                                        <p:strVal val="visible"/>
                                      </p:to>
                                    </p:set>
                                    <p:animEffect transition="in" filter="fade">
                                      <p:cBhvr>
                                        <p:cTn id="5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3" grpId="0"/>
      <p:bldP spid="34" grpId="0"/>
      <p:bldP spid="41" grpId="0" animBg="1"/>
      <p:bldP spid="4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752648" y="2367171"/>
            <a:ext cx="8686705" cy="2123658"/>
          </a:xfrm>
          <a:prstGeom prst="rect">
            <a:avLst/>
          </a:prstGeom>
          <a:noFill/>
        </p:spPr>
        <p:txBody>
          <a:bodyPr wrap="square" rtlCol="0">
            <a:spAutoFit/>
          </a:bodyPr>
          <a:lstStyle/>
          <a:p>
            <a:pPr algn="ctr"/>
            <a:r>
              <a:rPr lang="en-US" sz="6600" dirty="0" smtClean="0"/>
              <a:t>Modeling with </a:t>
            </a:r>
          </a:p>
          <a:p>
            <a:pPr algn="ctr"/>
            <a:r>
              <a:rPr lang="en-US" sz="6600" dirty="0" err="1" smtClean="0"/>
              <a:t>microbiome</a:t>
            </a:r>
            <a:r>
              <a:rPr lang="en-US" sz="6600" dirty="0" smtClean="0"/>
              <a:t> data</a:t>
            </a:r>
            <a:endParaRPr lang="en-US" sz="6600" dirty="0"/>
          </a:p>
        </p:txBody>
      </p:sp>
      <p:sp>
        <p:nvSpPr>
          <p:cNvPr id="2" name="Rounded Rectangle 1"/>
          <p:cNvSpPr/>
          <p:nvPr/>
        </p:nvSpPr>
        <p:spPr>
          <a:xfrm>
            <a:off x="243904" y="228636"/>
            <a:ext cx="11704192" cy="6400730"/>
          </a:xfrm>
          <a:prstGeom prst="roundRect">
            <a:avLst>
              <a:gd name="adj" fmla="val 4657"/>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0280033"/>
      </p:ext>
    </p:extLst>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a:ln>
            <a:noFill/>
          </a:ln>
        </p:spPr>
        <p:txBody>
          <a:bodyPr/>
          <a:lstStyle/>
          <a:p>
            <a:fld id="{52E08026-1BB1-3941-BE5E-D323B07E18A9}" type="datetime1">
              <a:rPr lang="en-US" smtClean="0">
                <a:solidFill>
                  <a:prstClr val="black">
                    <a:tint val="75000"/>
                  </a:prstClr>
                </a:solidFill>
              </a:rPr>
              <a:pPr/>
              <a:t>2/13/2019</a:t>
            </a:fld>
            <a:endParaRPr lang="en-US">
              <a:solidFill>
                <a:prstClr val="black">
                  <a:tint val="75000"/>
                </a:prstClr>
              </a:solidFill>
            </a:endParaRPr>
          </a:p>
        </p:txBody>
      </p:sp>
      <p:sp>
        <p:nvSpPr>
          <p:cNvPr id="3" name="Slide Number Placeholder 2"/>
          <p:cNvSpPr>
            <a:spLocks noGrp="1"/>
          </p:cNvSpPr>
          <p:nvPr>
            <p:ph type="sldNum" sz="quarter" idx="12"/>
          </p:nvPr>
        </p:nvSpPr>
        <p:spPr>
          <a:ln>
            <a:noFill/>
          </a:ln>
        </p:spPr>
        <p:txBody>
          <a:bodyPr/>
          <a:lstStyle/>
          <a:p>
            <a:fld id="{0CED1879-D594-7048-AD12-28363999EDA9}" type="slidenum">
              <a:rPr lang="en-US" smtClean="0">
                <a:solidFill>
                  <a:prstClr val="black">
                    <a:tint val="75000"/>
                  </a:prstClr>
                </a:solidFill>
              </a:rPr>
              <a:pPr/>
              <a:t>54</a:t>
            </a:fld>
            <a:endParaRPr lang="en-US">
              <a:solidFill>
                <a:prstClr val="black">
                  <a:tint val="75000"/>
                </a:prstClr>
              </a:solidFill>
            </a:endParaRPr>
          </a:p>
        </p:txBody>
      </p:sp>
      <p:sp>
        <p:nvSpPr>
          <p:cNvPr id="4" name="Rounded Rectangle 3"/>
          <p:cNvSpPr/>
          <p:nvPr/>
        </p:nvSpPr>
        <p:spPr>
          <a:xfrm>
            <a:off x="7650433" y="1143025"/>
            <a:ext cx="2743200" cy="1219200"/>
          </a:xfrm>
          <a:prstGeom prst="roundRect">
            <a:avLst>
              <a:gd name="adj" fmla="val 683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800"/>
              </a:lnSpc>
            </a:pPr>
            <a:r>
              <a:rPr lang="en-US" sz="2800" b="1" dirty="0" smtClean="0"/>
              <a:t>Ecological</a:t>
            </a:r>
          </a:p>
          <a:p>
            <a:pPr algn="ctr">
              <a:lnSpc>
                <a:spcPts val="2800"/>
              </a:lnSpc>
            </a:pPr>
            <a:r>
              <a:rPr lang="en-US" sz="2800" b="1" dirty="0" smtClean="0"/>
              <a:t>association</a:t>
            </a:r>
          </a:p>
          <a:p>
            <a:pPr algn="ctr">
              <a:lnSpc>
                <a:spcPts val="2800"/>
              </a:lnSpc>
            </a:pPr>
            <a:r>
              <a:rPr lang="en-US" sz="2000" dirty="0" smtClean="0"/>
              <a:t>(e.g</a:t>
            </a:r>
            <a:r>
              <a:rPr lang="en-US" sz="2000" dirty="0"/>
              <a:t>. </a:t>
            </a:r>
            <a:r>
              <a:rPr lang="en-US" sz="2000" dirty="0" err="1"/>
              <a:t>BAnOCC</a:t>
            </a:r>
            <a:r>
              <a:rPr lang="en-US" sz="2000" dirty="0"/>
              <a:t>)</a:t>
            </a:r>
            <a:endParaRPr lang="en-US" sz="2000" dirty="0" smtClean="0"/>
          </a:p>
        </p:txBody>
      </p:sp>
      <p:sp>
        <p:nvSpPr>
          <p:cNvPr id="5" name="Rounded Rectangle 4"/>
          <p:cNvSpPr/>
          <p:nvPr/>
        </p:nvSpPr>
        <p:spPr>
          <a:xfrm>
            <a:off x="1668766" y="1143025"/>
            <a:ext cx="2743200" cy="1219200"/>
          </a:xfrm>
          <a:prstGeom prst="roundRect">
            <a:avLst>
              <a:gd name="adj" fmla="val 683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800"/>
              </a:lnSpc>
            </a:pPr>
            <a:r>
              <a:rPr lang="en-US" sz="2800" b="1" dirty="0" smtClean="0"/>
              <a:t>Multivariable</a:t>
            </a:r>
            <a:endParaRPr lang="en-US" sz="2800" b="1" dirty="0"/>
          </a:p>
          <a:p>
            <a:pPr algn="ctr">
              <a:lnSpc>
                <a:spcPts val="2800"/>
              </a:lnSpc>
            </a:pPr>
            <a:r>
              <a:rPr lang="en-US" sz="2800" b="1" dirty="0" smtClean="0"/>
              <a:t>association</a:t>
            </a:r>
          </a:p>
          <a:p>
            <a:pPr algn="ctr">
              <a:lnSpc>
                <a:spcPts val="2800"/>
              </a:lnSpc>
            </a:pPr>
            <a:r>
              <a:rPr lang="en-US" sz="2000" dirty="0" smtClean="0"/>
              <a:t>(e.g. </a:t>
            </a:r>
            <a:r>
              <a:rPr lang="en-US" sz="2000" dirty="0" err="1" smtClean="0"/>
              <a:t>MaAsLin</a:t>
            </a:r>
            <a:r>
              <a:rPr lang="en-US" sz="2000" dirty="0" smtClean="0"/>
              <a:t>)</a:t>
            </a:r>
            <a:endParaRPr lang="en-US" sz="2000" dirty="0"/>
          </a:p>
        </p:txBody>
      </p:sp>
      <p:sp>
        <p:nvSpPr>
          <p:cNvPr id="6" name="Rounded Rectangle 5"/>
          <p:cNvSpPr/>
          <p:nvPr/>
        </p:nvSpPr>
        <p:spPr>
          <a:xfrm>
            <a:off x="4666635" y="1143025"/>
            <a:ext cx="2743200" cy="1219200"/>
          </a:xfrm>
          <a:prstGeom prst="roundRect">
            <a:avLst>
              <a:gd name="adj" fmla="val 683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800"/>
              </a:lnSpc>
            </a:pPr>
            <a:r>
              <a:rPr lang="en-US" sz="2800" b="1" dirty="0" err="1"/>
              <a:t>Multi’omic</a:t>
            </a:r>
            <a:r>
              <a:rPr lang="en-US" sz="2800" b="1" dirty="0"/>
              <a:t> </a:t>
            </a:r>
          </a:p>
          <a:p>
            <a:pPr algn="ctr">
              <a:lnSpc>
                <a:spcPts val="2800"/>
              </a:lnSpc>
            </a:pPr>
            <a:r>
              <a:rPr lang="en-US" sz="2800" b="1" dirty="0" smtClean="0"/>
              <a:t>association</a:t>
            </a:r>
          </a:p>
          <a:p>
            <a:pPr algn="ctr">
              <a:lnSpc>
                <a:spcPts val="2800"/>
              </a:lnSpc>
            </a:pPr>
            <a:r>
              <a:rPr lang="en-US" dirty="0" smtClean="0"/>
              <a:t>(e.g. </a:t>
            </a:r>
            <a:r>
              <a:rPr lang="en-US" dirty="0" err="1" smtClean="0"/>
              <a:t>HAllA</a:t>
            </a:r>
            <a:r>
              <a:rPr lang="en-US" dirty="0" smtClean="0"/>
              <a:t>)</a:t>
            </a:r>
            <a:endParaRPr lang="en-US" dirty="0"/>
          </a:p>
        </p:txBody>
      </p:sp>
      <p:pic>
        <p:nvPicPr>
          <p:cNvPr id="8" name="Picture 1"/>
          <p:cNvPicPr>
            <a:picLocks noChangeAspect="1" noChangeArrowheads="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150325" y="2570760"/>
            <a:ext cx="1812061" cy="8239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3999" b="25028"/>
          <a:stretch/>
        </p:blipFill>
        <p:spPr bwMode="auto">
          <a:xfrm>
            <a:off x="2150325" y="3474308"/>
            <a:ext cx="1817434" cy="75856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Left Bracket 9"/>
          <p:cNvSpPr/>
          <p:nvPr/>
        </p:nvSpPr>
        <p:spPr>
          <a:xfrm>
            <a:off x="1904986" y="3280997"/>
            <a:ext cx="198120" cy="502170"/>
          </a:xfrm>
          <a:prstGeom prst="leftBracket">
            <a:avLst>
              <a:gd name="adj" fmla="val 61296"/>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Left Bracket 10"/>
          <p:cNvSpPr/>
          <p:nvPr/>
        </p:nvSpPr>
        <p:spPr>
          <a:xfrm>
            <a:off x="1904986" y="2685138"/>
            <a:ext cx="198120" cy="1098029"/>
          </a:xfrm>
          <a:prstGeom prst="leftBracket">
            <a:avLst>
              <a:gd name="adj" fmla="val 61296"/>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Left Bracket 11"/>
          <p:cNvSpPr/>
          <p:nvPr/>
        </p:nvSpPr>
        <p:spPr>
          <a:xfrm>
            <a:off x="1904986" y="2981895"/>
            <a:ext cx="198120" cy="801272"/>
          </a:xfrm>
          <a:prstGeom prst="leftBracket">
            <a:avLst>
              <a:gd name="adj" fmla="val 61296"/>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Rectangle 12"/>
          <p:cNvSpPr/>
          <p:nvPr/>
        </p:nvSpPr>
        <p:spPr>
          <a:xfrm>
            <a:off x="2573920" y="2618533"/>
            <a:ext cx="1402884" cy="646331"/>
          </a:xfrm>
          <a:prstGeom prst="rect">
            <a:avLst/>
          </a:prstGeom>
          <a:ln>
            <a:noFill/>
          </a:ln>
        </p:spPr>
        <p:txBody>
          <a:bodyPr wrap="none">
            <a:spAutoFit/>
          </a:bodyPr>
          <a:lstStyle/>
          <a:p>
            <a:pPr algn="r"/>
            <a:r>
              <a:rPr lang="en-US" b="1" dirty="0">
                <a:effectLst>
                  <a:glow rad="203200">
                    <a:schemeClr val="bg1"/>
                  </a:glow>
                </a:effectLst>
              </a:rPr>
              <a:t>e.g. </a:t>
            </a:r>
            <a:r>
              <a:rPr lang="en-US" b="1" dirty="0" smtClean="0">
                <a:effectLst>
                  <a:glow rad="203200">
                    <a:schemeClr val="bg1"/>
                  </a:glow>
                </a:effectLst>
              </a:rPr>
              <a:t>age, sex,</a:t>
            </a:r>
          </a:p>
          <a:p>
            <a:pPr algn="r"/>
            <a:r>
              <a:rPr lang="en-US" b="1" dirty="0" smtClean="0">
                <a:effectLst>
                  <a:glow rad="203200">
                    <a:schemeClr val="bg1"/>
                  </a:glow>
                </a:effectLst>
              </a:rPr>
              <a:t>diagnosis</a:t>
            </a:r>
            <a:endParaRPr lang="en-US" b="1" dirty="0">
              <a:effectLst>
                <a:glow rad="203200">
                  <a:schemeClr val="bg1"/>
                </a:glow>
              </a:effectLst>
            </a:endParaRPr>
          </a:p>
        </p:txBody>
      </p:sp>
      <p:sp>
        <p:nvSpPr>
          <p:cNvPr id="14" name="Rectangle 13"/>
          <p:cNvSpPr/>
          <p:nvPr/>
        </p:nvSpPr>
        <p:spPr>
          <a:xfrm>
            <a:off x="2193780" y="3859367"/>
            <a:ext cx="992259" cy="369332"/>
          </a:xfrm>
          <a:prstGeom prst="rect">
            <a:avLst/>
          </a:prstGeom>
          <a:ln>
            <a:noFill/>
          </a:ln>
        </p:spPr>
        <p:txBody>
          <a:bodyPr wrap="none">
            <a:spAutoFit/>
          </a:bodyPr>
          <a:lstStyle/>
          <a:p>
            <a:r>
              <a:rPr lang="en-US" b="1" dirty="0">
                <a:effectLst>
                  <a:glow rad="203200">
                    <a:schemeClr val="bg1"/>
                  </a:glow>
                </a:effectLst>
              </a:rPr>
              <a:t>e.g. taxa</a:t>
            </a:r>
          </a:p>
        </p:txBody>
      </p:sp>
      <p:pic>
        <p:nvPicPr>
          <p:cNvPr id="16"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16001" y="2569939"/>
            <a:ext cx="1812061" cy="8239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Left Bracket 16"/>
          <p:cNvSpPr/>
          <p:nvPr/>
        </p:nvSpPr>
        <p:spPr>
          <a:xfrm>
            <a:off x="7848303" y="2662652"/>
            <a:ext cx="198120" cy="336029"/>
          </a:xfrm>
          <a:prstGeom prst="leftBracket">
            <a:avLst>
              <a:gd name="adj" fmla="val 61296"/>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Left Bracket 17"/>
          <p:cNvSpPr/>
          <p:nvPr/>
        </p:nvSpPr>
        <p:spPr>
          <a:xfrm rot="10800000">
            <a:off x="9997643" y="2686636"/>
            <a:ext cx="198120" cy="594360"/>
          </a:xfrm>
          <a:prstGeom prst="leftBracket">
            <a:avLst>
              <a:gd name="adj" fmla="val 2724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Left Bracket 18"/>
          <p:cNvSpPr/>
          <p:nvPr/>
        </p:nvSpPr>
        <p:spPr>
          <a:xfrm rot="10800000">
            <a:off x="9997642" y="2981895"/>
            <a:ext cx="99059" cy="313966"/>
          </a:xfrm>
          <a:prstGeom prst="leftBracket">
            <a:avLst>
              <a:gd name="adj" fmla="val 61296"/>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Rectangle 19"/>
          <p:cNvSpPr/>
          <p:nvPr/>
        </p:nvSpPr>
        <p:spPr>
          <a:xfrm>
            <a:off x="8182174" y="3021167"/>
            <a:ext cx="590290" cy="369332"/>
          </a:xfrm>
          <a:prstGeom prst="rect">
            <a:avLst/>
          </a:prstGeom>
          <a:ln>
            <a:noFill/>
          </a:ln>
        </p:spPr>
        <p:txBody>
          <a:bodyPr wrap="none">
            <a:spAutoFit/>
          </a:bodyPr>
          <a:lstStyle/>
          <a:p>
            <a:r>
              <a:rPr lang="en-US" b="1" dirty="0">
                <a:effectLst>
                  <a:glow rad="203200">
                    <a:schemeClr val="bg1"/>
                  </a:glow>
                </a:effectLst>
              </a:rPr>
              <a:t>taxa</a:t>
            </a:r>
          </a:p>
        </p:txBody>
      </p:sp>
      <p:sp>
        <p:nvSpPr>
          <p:cNvPr id="22" name="Left Bracket 21"/>
          <p:cNvSpPr/>
          <p:nvPr/>
        </p:nvSpPr>
        <p:spPr>
          <a:xfrm>
            <a:off x="4788555" y="3097367"/>
            <a:ext cx="198120" cy="1162985"/>
          </a:xfrm>
          <a:prstGeom prst="leftBracket">
            <a:avLst>
              <a:gd name="adj" fmla="val 61296"/>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3" name="Picture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5093355" y="2588673"/>
            <a:ext cx="1828800" cy="106894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93355" y="3729452"/>
            <a:ext cx="1828800" cy="107117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5" name="Straight Connector 24"/>
          <p:cNvCxnSpPr/>
          <p:nvPr/>
        </p:nvCxnSpPr>
        <p:spPr>
          <a:xfrm>
            <a:off x="4986675" y="2929430"/>
            <a:ext cx="0" cy="41277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4986675" y="4056190"/>
            <a:ext cx="0" cy="41277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7" name="Group 26"/>
          <p:cNvGrpSpPr/>
          <p:nvPr/>
        </p:nvGrpSpPr>
        <p:grpSpPr>
          <a:xfrm flipH="1">
            <a:off x="7012845" y="2929977"/>
            <a:ext cx="198120" cy="1539537"/>
            <a:chOff x="6431280" y="3718263"/>
            <a:chExt cx="198120" cy="1539537"/>
          </a:xfrm>
        </p:grpSpPr>
        <p:sp>
          <p:nvSpPr>
            <p:cNvPr id="30" name="Left Bracket 29"/>
            <p:cNvSpPr/>
            <p:nvPr/>
          </p:nvSpPr>
          <p:spPr>
            <a:xfrm>
              <a:off x="6431280" y="3886200"/>
              <a:ext cx="198120" cy="1162985"/>
            </a:xfrm>
            <a:prstGeom prst="leftBracket">
              <a:avLst>
                <a:gd name="adj" fmla="val 61296"/>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1" name="Straight Connector 30"/>
            <p:cNvCxnSpPr/>
            <p:nvPr/>
          </p:nvCxnSpPr>
          <p:spPr>
            <a:xfrm>
              <a:off x="6629400" y="3718263"/>
              <a:ext cx="0" cy="41277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6629400" y="4845023"/>
              <a:ext cx="0" cy="41277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8" name="Rectangle 27"/>
          <p:cNvSpPr/>
          <p:nvPr/>
        </p:nvSpPr>
        <p:spPr>
          <a:xfrm>
            <a:off x="5137416" y="2563967"/>
            <a:ext cx="1501117" cy="369332"/>
          </a:xfrm>
          <a:prstGeom prst="rect">
            <a:avLst/>
          </a:prstGeom>
          <a:ln>
            <a:noFill/>
          </a:ln>
        </p:spPr>
        <p:txBody>
          <a:bodyPr wrap="none">
            <a:spAutoFit/>
          </a:bodyPr>
          <a:lstStyle/>
          <a:p>
            <a:r>
              <a:rPr lang="en-US" b="1" dirty="0">
                <a:effectLst>
                  <a:glow rad="203200">
                    <a:schemeClr val="bg1"/>
                  </a:glow>
                </a:effectLst>
              </a:rPr>
              <a:t>e.g. pathways</a:t>
            </a:r>
          </a:p>
        </p:txBody>
      </p:sp>
      <p:sp>
        <p:nvSpPr>
          <p:cNvPr id="29" name="Rectangle 28"/>
          <p:cNvSpPr/>
          <p:nvPr/>
        </p:nvSpPr>
        <p:spPr>
          <a:xfrm>
            <a:off x="5137416" y="3706967"/>
            <a:ext cx="1722908" cy="369332"/>
          </a:xfrm>
          <a:prstGeom prst="rect">
            <a:avLst/>
          </a:prstGeom>
          <a:ln>
            <a:noFill/>
          </a:ln>
        </p:spPr>
        <p:txBody>
          <a:bodyPr wrap="none">
            <a:spAutoFit/>
          </a:bodyPr>
          <a:lstStyle/>
          <a:p>
            <a:r>
              <a:rPr lang="en-US" b="1" dirty="0">
                <a:effectLst>
                  <a:glow rad="203200">
                    <a:schemeClr val="bg1"/>
                  </a:glow>
                </a:effectLst>
              </a:rPr>
              <a:t>e.g. metabolites</a:t>
            </a:r>
          </a:p>
        </p:txBody>
      </p:sp>
      <p:pic>
        <p:nvPicPr>
          <p:cNvPr id="33" name="Picture 2" descr="http://cdn1.theodysseyonline.com/files/2016/01/08/635878312688975450-636425818_7356613_orig.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44815" b="4583"/>
          <a:stretch/>
        </p:blipFill>
        <p:spPr bwMode="auto">
          <a:xfrm>
            <a:off x="2150325" y="4343425"/>
            <a:ext cx="1826479" cy="50063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4" name="Left Bracket 33"/>
          <p:cNvSpPr/>
          <p:nvPr/>
        </p:nvSpPr>
        <p:spPr>
          <a:xfrm rot="10800000">
            <a:off x="4001919" y="3818561"/>
            <a:ext cx="198120" cy="829663"/>
          </a:xfrm>
          <a:prstGeom prst="leftBracket">
            <a:avLst>
              <a:gd name="adj" fmla="val 61296"/>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Rounded Rectangle 34"/>
          <p:cNvSpPr/>
          <p:nvPr/>
        </p:nvSpPr>
        <p:spPr>
          <a:xfrm>
            <a:off x="1684755" y="5063578"/>
            <a:ext cx="2743200" cy="1184847"/>
          </a:xfrm>
          <a:prstGeom prst="roundRect">
            <a:avLst>
              <a:gd name="adj" fmla="val 683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800"/>
              </a:lnSpc>
            </a:pPr>
            <a:r>
              <a:rPr lang="en-US" sz="2800" b="1" dirty="0"/>
              <a:t>Longitudinal </a:t>
            </a:r>
            <a:r>
              <a:rPr lang="en-US" sz="2800" b="1" dirty="0" smtClean="0"/>
              <a:t>association</a:t>
            </a:r>
          </a:p>
          <a:p>
            <a:pPr algn="ctr">
              <a:lnSpc>
                <a:spcPts val="2800"/>
              </a:lnSpc>
            </a:pPr>
            <a:r>
              <a:rPr lang="en-US" dirty="0" smtClean="0"/>
              <a:t>(e.g. Gaussian processes)</a:t>
            </a:r>
            <a:endParaRPr lang="en-US" dirty="0"/>
          </a:p>
        </p:txBody>
      </p:sp>
      <p:sp>
        <p:nvSpPr>
          <p:cNvPr id="36" name="Rectangle 35"/>
          <p:cNvSpPr/>
          <p:nvPr/>
        </p:nvSpPr>
        <p:spPr>
          <a:xfrm>
            <a:off x="2771434" y="4400023"/>
            <a:ext cx="657552" cy="369332"/>
          </a:xfrm>
          <a:prstGeom prst="rect">
            <a:avLst/>
          </a:prstGeom>
          <a:ln>
            <a:noFill/>
          </a:ln>
        </p:spPr>
        <p:txBody>
          <a:bodyPr wrap="none">
            <a:spAutoFit/>
          </a:bodyPr>
          <a:lstStyle/>
          <a:p>
            <a:r>
              <a:rPr lang="en-US" b="1" dirty="0" smtClean="0">
                <a:effectLst>
                  <a:glow rad="203200">
                    <a:schemeClr val="bg1"/>
                  </a:glow>
                </a:effectLst>
              </a:rPr>
              <a:t>Time</a:t>
            </a:r>
            <a:endParaRPr lang="en-US" b="1" baseline="-25000" dirty="0">
              <a:effectLst>
                <a:glow rad="203200">
                  <a:schemeClr val="bg1"/>
                </a:glow>
              </a:effectLst>
            </a:endParaRPr>
          </a:p>
        </p:txBody>
      </p:sp>
      <p:sp>
        <p:nvSpPr>
          <p:cNvPr id="39" name="Title 1"/>
          <p:cNvSpPr txBox="1">
            <a:spLocks/>
          </p:cNvSpPr>
          <p:nvPr/>
        </p:nvSpPr>
        <p:spPr>
          <a:xfrm>
            <a:off x="238539" y="229235"/>
            <a:ext cx="11714922" cy="654685"/>
          </a:xfrm>
          <a:prstGeom prst="rect">
            <a:avLst/>
          </a:prstGeom>
          <a:ln>
            <a:noFill/>
          </a:ln>
        </p:spPr>
        <p:txBody>
          <a:bodyPr>
            <a:noAutofit/>
          </a:bodyPr>
          <a:lstStyle>
            <a:lvl1pPr algn="l" defTabSz="914400" rtl="0" eaLnBrk="1" latinLnBrk="0" hangingPunct="1">
              <a:lnSpc>
                <a:spcPct val="90000"/>
              </a:lnSpc>
              <a:spcBef>
                <a:spcPct val="0"/>
              </a:spcBef>
              <a:buNone/>
              <a:defRPr sz="4400" b="1" i="0" kern="1200">
                <a:solidFill>
                  <a:schemeClr val="tx1"/>
                </a:solidFill>
                <a:latin typeface="Calibri" charset="0"/>
                <a:ea typeface="Calibri" charset="0"/>
                <a:cs typeface="Calibri" charset="0"/>
              </a:defRPr>
            </a:lvl1pPr>
          </a:lstStyle>
          <a:p>
            <a:r>
              <a:rPr lang="en-US" sz="4000" dirty="0" smtClean="0"/>
              <a:t>Flavors of modeling / association</a:t>
            </a:r>
            <a:endParaRPr lang="en-US" sz="4000" dirty="0"/>
          </a:p>
        </p:txBody>
      </p:sp>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82344" y="3602253"/>
            <a:ext cx="2371725"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222522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500"/>
                                        <p:tgtEl>
                                          <p:spTgt spid="3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fade">
                                      <p:cBhvr>
                                        <p:cTn id="40" dur="500"/>
                                        <p:tgtEl>
                                          <p:spTgt spid="36"/>
                                        </p:tgtEl>
                                      </p:cBhvr>
                                    </p:animEffect>
                                  </p:childTnLst>
                                </p:cTn>
                              </p:par>
                              <p:par>
                                <p:cTn id="41" presetID="10" presetClass="entr" presetSubtype="0" fill="hold" nodeType="with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fade">
                                      <p:cBhvr>
                                        <p:cTn id="43" dur="500"/>
                                        <p:tgtEl>
                                          <p:spTgt spid="3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fade">
                                      <p:cBhvr>
                                        <p:cTn id="46" dur="500"/>
                                        <p:tgtEl>
                                          <p:spTgt spid="34"/>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fade">
                                      <p:cBhvr>
                                        <p:cTn id="51" dur="500"/>
                                        <p:tgtEl>
                                          <p:spTgt spid="6"/>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fade">
                                      <p:cBhvr>
                                        <p:cTn id="56" dur="500"/>
                                        <p:tgtEl>
                                          <p:spTgt spid="23"/>
                                        </p:tgtEl>
                                      </p:cBhvr>
                                    </p:animEffect>
                                  </p:childTnLst>
                                </p:cTn>
                              </p:par>
                              <p:par>
                                <p:cTn id="57" presetID="10" presetClass="entr" presetSubtype="0" fill="hold" nodeType="with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fade">
                                      <p:cBhvr>
                                        <p:cTn id="59" dur="500"/>
                                        <p:tgtEl>
                                          <p:spTgt spid="24"/>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fade">
                                      <p:cBhvr>
                                        <p:cTn id="62" dur="500"/>
                                        <p:tgtEl>
                                          <p:spTgt spid="29"/>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28"/>
                                        </p:tgtEl>
                                        <p:attrNameLst>
                                          <p:attrName>style.visibility</p:attrName>
                                        </p:attrNameLst>
                                      </p:cBhvr>
                                      <p:to>
                                        <p:strVal val="visible"/>
                                      </p:to>
                                    </p:set>
                                    <p:animEffect transition="in" filter="fade">
                                      <p:cBhvr>
                                        <p:cTn id="65" dur="500"/>
                                        <p:tgtEl>
                                          <p:spTgt spid="28"/>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22"/>
                                        </p:tgtEl>
                                        <p:attrNameLst>
                                          <p:attrName>style.visibility</p:attrName>
                                        </p:attrNameLst>
                                      </p:cBhvr>
                                      <p:to>
                                        <p:strVal val="visible"/>
                                      </p:to>
                                    </p:set>
                                    <p:animEffect transition="in" filter="fade">
                                      <p:cBhvr>
                                        <p:cTn id="70" dur="500"/>
                                        <p:tgtEl>
                                          <p:spTgt spid="22"/>
                                        </p:tgtEl>
                                      </p:cBhvr>
                                    </p:animEffect>
                                  </p:childTnLst>
                                </p:cTn>
                              </p:par>
                              <p:par>
                                <p:cTn id="71" presetID="10" presetClass="entr" presetSubtype="0" fill="hold" nodeType="withEffect">
                                  <p:stCondLst>
                                    <p:cond delay="0"/>
                                  </p:stCondLst>
                                  <p:childTnLst>
                                    <p:set>
                                      <p:cBhvr>
                                        <p:cTn id="72" dur="1" fill="hold">
                                          <p:stCondLst>
                                            <p:cond delay="0"/>
                                          </p:stCondLst>
                                        </p:cTn>
                                        <p:tgtEl>
                                          <p:spTgt spid="25"/>
                                        </p:tgtEl>
                                        <p:attrNameLst>
                                          <p:attrName>style.visibility</p:attrName>
                                        </p:attrNameLst>
                                      </p:cBhvr>
                                      <p:to>
                                        <p:strVal val="visible"/>
                                      </p:to>
                                    </p:set>
                                    <p:animEffect transition="in" filter="fade">
                                      <p:cBhvr>
                                        <p:cTn id="73" dur="500"/>
                                        <p:tgtEl>
                                          <p:spTgt spid="25"/>
                                        </p:tgtEl>
                                      </p:cBhvr>
                                    </p:animEffect>
                                  </p:childTnLst>
                                </p:cTn>
                              </p:par>
                              <p:par>
                                <p:cTn id="74" presetID="10" presetClass="entr" presetSubtype="0" fill="hold" nodeType="withEffect">
                                  <p:stCondLst>
                                    <p:cond delay="0"/>
                                  </p:stCondLst>
                                  <p:childTnLst>
                                    <p:set>
                                      <p:cBhvr>
                                        <p:cTn id="75" dur="1" fill="hold">
                                          <p:stCondLst>
                                            <p:cond delay="0"/>
                                          </p:stCondLst>
                                        </p:cTn>
                                        <p:tgtEl>
                                          <p:spTgt spid="26"/>
                                        </p:tgtEl>
                                        <p:attrNameLst>
                                          <p:attrName>style.visibility</p:attrName>
                                        </p:attrNameLst>
                                      </p:cBhvr>
                                      <p:to>
                                        <p:strVal val="visible"/>
                                      </p:to>
                                    </p:set>
                                    <p:animEffect transition="in" filter="fade">
                                      <p:cBhvr>
                                        <p:cTn id="76" dur="500"/>
                                        <p:tgtEl>
                                          <p:spTgt spid="26"/>
                                        </p:tgtEl>
                                      </p:cBhvr>
                                    </p:animEffect>
                                  </p:childTnLst>
                                </p:cTn>
                              </p:par>
                              <p:par>
                                <p:cTn id="77" presetID="10" presetClass="entr" presetSubtype="0" fill="hold" nodeType="withEffect">
                                  <p:stCondLst>
                                    <p:cond delay="0"/>
                                  </p:stCondLst>
                                  <p:childTnLst>
                                    <p:set>
                                      <p:cBhvr>
                                        <p:cTn id="78" dur="1" fill="hold">
                                          <p:stCondLst>
                                            <p:cond delay="0"/>
                                          </p:stCondLst>
                                        </p:cTn>
                                        <p:tgtEl>
                                          <p:spTgt spid="27"/>
                                        </p:tgtEl>
                                        <p:attrNameLst>
                                          <p:attrName>style.visibility</p:attrName>
                                        </p:attrNameLst>
                                      </p:cBhvr>
                                      <p:to>
                                        <p:strVal val="visible"/>
                                      </p:to>
                                    </p:set>
                                    <p:animEffect transition="in" filter="fade">
                                      <p:cBhvr>
                                        <p:cTn id="79" dur="500"/>
                                        <p:tgtEl>
                                          <p:spTgt spid="27"/>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4"/>
                                        </p:tgtEl>
                                        <p:attrNameLst>
                                          <p:attrName>style.visibility</p:attrName>
                                        </p:attrNameLst>
                                      </p:cBhvr>
                                      <p:to>
                                        <p:strVal val="visible"/>
                                      </p:to>
                                    </p:set>
                                    <p:animEffect transition="in" filter="fade">
                                      <p:cBhvr>
                                        <p:cTn id="84" dur="500"/>
                                        <p:tgtEl>
                                          <p:spTgt spid="4"/>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20"/>
                                        </p:tgtEl>
                                        <p:attrNameLst>
                                          <p:attrName>style.visibility</p:attrName>
                                        </p:attrNameLst>
                                      </p:cBhvr>
                                      <p:to>
                                        <p:strVal val="visible"/>
                                      </p:to>
                                    </p:set>
                                    <p:animEffect transition="in" filter="fade">
                                      <p:cBhvr>
                                        <p:cTn id="87" dur="500"/>
                                        <p:tgtEl>
                                          <p:spTgt spid="20"/>
                                        </p:tgtEl>
                                      </p:cBhvr>
                                    </p:animEffect>
                                  </p:childTnLst>
                                </p:cTn>
                              </p:par>
                              <p:par>
                                <p:cTn id="88" presetID="10" presetClass="entr" presetSubtype="0" fill="hold" nodeType="withEffect">
                                  <p:stCondLst>
                                    <p:cond delay="0"/>
                                  </p:stCondLst>
                                  <p:childTnLst>
                                    <p:set>
                                      <p:cBhvr>
                                        <p:cTn id="89" dur="1" fill="hold">
                                          <p:stCondLst>
                                            <p:cond delay="0"/>
                                          </p:stCondLst>
                                        </p:cTn>
                                        <p:tgtEl>
                                          <p:spTgt spid="16"/>
                                        </p:tgtEl>
                                        <p:attrNameLst>
                                          <p:attrName>style.visibility</p:attrName>
                                        </p:attrNameLst>
                                      </p:cBhvr>
                                      <p:to>
                                        <p:strVal val="visible"/>
                                      </p:to>
                                    </p:set>
                                    <p:animEffect transition="in" filter="fade">
                                      <p:cBhvr>
                                        <p:cTn id="90" dur="500"/>
                                        <p:tgtEl>
                                          <p:spTgt spid="16"/>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17"/>
                                        </p:tgtEl>
                                        <p:attrNameLst>
                                          <p:attrName>style.visibility</p:attrName>
                                        </p:attrNameLst>
                                      </p:cBhvr>
                                      <p:to>
                                        <p:strVal val="visible"/>
                                      </p:to>
                                    </p:set>
                                    <p:animEffect transition="in" filter="fade">
                                      <p:cBhvr>
                                        <p:cTn id="95" dur="500"/>
                                        <p:tgtEl>
                                          <p:spTgt spid="17"/>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19"/>
                                        </p:tgtEl>
                                        <p:attrNameLst>
                                          <p:attrName>style.visibility</p:attrName>
                                        </p:attrNameLst>
                                      </p:cBhvr>
                                      <p:to>
                                        <p:strVal val="visible"/>
                                      </p:to>
                                    </p:set>
                                    <p:animEffect transition="in" filter="fade">
                                      <p:cBhvr>
                                        <p:cTn id="98" dur="500"/>
                                        <p:tgtEl>
                                          <p:spTgt spid="19"/>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18"/>
                                        </p:tgtEl>
                                        <p:attrNameLst>
                                          <p:attrName>style.visibility</p:attrName>
                                        </p:attrNameLst>
                                      </p:cBhvr>
                                      <p:to>
                                        <p:strVal val="visible"/>
                                      </p:to>
                                    </p:set>
                                    <p:animEffect transition="in" filter="fade">
                                      <p:cBhvr>
                                        <p:cTn id="101" dur="500"/>
                                        <p:tgtEl>
                                          <p:spTgt spid="18"/>
                                        </p:tgtEl>
                                      </p:cBhvr>
                                    </p:animEffect>
                                  </p:childTnLst>
                                </p:cTn>
                              </p:par>
                              <p:par>
                                <p:cTn id="102" presetID="10" presetClass="entr" presetSubtype="0" fill="hold" nodeType="withEffect">
                                  <p:stCondLst>
                                    <p:cond delay="0"/>
                                  </p:stCondLst>
                                  <p:childTnLst>
                                    <p:set>
                                      <p:cBhvr>
                                        <p:cTn id="103" dur="1" fill="hold">
                                          <p:stCondLst>
                                            <p:cond delay="0"/>
                                          </p:stCondLst>
                                        </p:cTn>
                                        <p:tgtEl>
                                          <p:spTgt spid="2050"/>
                                        </p:tgtEl>
                                        <p:attrNameLst>
                                          <p:attrName>style.visibility</p:attrName>
                                        </p:attrNameLst>
                                      </p:cBhvr>
                                      <p:to>
                                        <p:strVal val="visible"/>
                                      </p:to>
                                    </p:set>
                                    <p:animEffect transition="in" filter="fade">
                                      <p:cBhvr>
                                        <p:cTn id="10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10" grpId="0" animBg="1"/>
      <p:bldP spid="11" grpId="0" animBg="1"/>
      <p:bldP spid="12" grpId="0" animBg="1"/>
      <p:bldP spid="13" grpId="0"/>
      <p:bldP spid="14" grpId="0"/>
      <p:bldP spid="17" grpId="0" animBg="1"/>
      <p:bldP spid="18" grpId="0" animBg="1"/>
      <p:bldP spid="19" grpId="0" animBg="1"/>
      <p:bldP spid="20" grpId="0"/>
      <p:bldP spid="22" grpId="0" animBg="1"/>
      <p:bldP spid="28" grpId="0"/>
      <p:bldP spid="29" grpId="0"/>
      <p:bldP spid="34" grpId="0" animBg="1"/>
      <p:bldP spid="35" grpId="0" animBg="1"/>
      <p:bldP spid="3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918548" y="1783098"/>
            <a:ext cx="10298036" cy="461665"/>
          </a:xfrm>
          <a:prstGeom prst="rect">
            <a:avLst/>
          </a:prstGeom>
          <a:noFill/>
        </p:spPr>
        <p:txBody>
          <a:bodyPr wrap="square" rtlCol="0">
            <a:spAutoFit/>
          </a:bodyPr>
          <a:lstStyle/>
          <a:p>
            <a:r>
              <a:rPr lang="en-US" sz="2400" dirty="0" smtClean="0">
                <a:latin typeface="Cambria" pitchFamily="18" charset="0"/>
              </a:rPr>
              <a:t>bug (</a:t>
            </a:r>
            <a:r>
              <a:rPr lang="en-US" sz="2400" i="1" dirty="0" smtClean="0">
                <a:latin typeface="Cambria" pitchFamily="18" charset="0"/>
              </a:rPr>
              <a:t>or other feature</a:t>
            </a:r>
            <a:r>
              <a:rPr lang="en-US" sz="2400" dirty="0" smtClean="0">
                <a:latin typeface="Cambria" pitchFamily="18" charset="0"/>
              </a:rPr>
              <a:t>) abundance ~ </a:t>
            </a:r>
            <a:r>
              <a:rPr lang="el-GR" sz="2400" dirty="0" smtClean="0">
                <a:latin typeface="Cambria" pitchFamily="18" charset="0"/>
              </a:rPr>
              <a:t>β</a:t>
            </a:r>
            <a:r>
              <a:rPr lang="en-US" sz="2400" baseline="-25000" dirty="0" smtClean="0">
                <a:latin typeface="Cambria" pitchFamily="18" charset="0"/>
              </a:rPr>
              <a:t>0</a:t>
            </a:r>
            <a:r>
              <a:rPr lang="en-US" sz="2400" baseline="30000" dirty="0" smtClean="0">
                <a:latin typeface="Cambria" pitchFamily="18" charset="0"/>
              </a:rPr>
              <a:t> </a:t>
            </a:r>
            <a:r>
              <a:rPr lang="en-US" sz="2400" dirty="0" smtClean="0">
                <a:latin typeface="Cambria" pitchFamily="18" charset="0"/>
              </a:rPr>
              <a:t>+ </a:t>
            </a:r>
            <a:r>
              <a:rPr lang="el-GR" sz="2400" b="1" dirty="0" smtClean="0">
                <a:solidFill>
                  <a:srgbClr val="FF0000"/>
                </a:solidFill>
                <a:latin typeface="Cambria" pitchFamily="18" charset="0"/>
              </a:rPr>
              <a:t>β</a:t>
            </a:r>
            <a:r>
              <a:rPr lang="en-US" sz="2400" b="1" baseline="-25000" dirty="0" smtClean="0">
                <a:solidFill>
                  <a:srgbClr val="FF0000"/>
                </a:solidFill>
                <a:latin typeface="Cambria" pitchFamily="18" charset="0"/>
              </a:rPr>
              <a:t>1</a:t>
            </a:r>
            <a:r>
              <a:rPr lang="en-US" sz="2400" dirty="0" smtClean="0">
                <a:latin typeface="Cambria" pitchFamily="18" charset="0"/>
              </a:rPr>
              <a:t>[age] + </a:t>
            </a:r>
            <a:r>
              <a:rPr lang="el-GR" sz="2400" dirty="0" smtClean="0">
                <a:latin typeface="Cambria" pitchFamily="18" charset="0"/>
              </a:rPr>
              <a:t>β</a:t>
            </a:r>
            <a:r>
              <a:rPr lang="en-US" sz="2400" baseline="-25000" dirty="0">
                <a:latin typeface="Cambria" pitchFamily="18" charset="0"/>
              </a:rPr>
              <a:t>2</a:t>
            </a:r>
            <a:r>
              <a:rPr lang="en-US" sz="2400" dirty="0" smtClean="0">
                <a:latin typeface="Cambria" pitchFamily="18" charset="0"/>
              </a:rPr>
              <a:t>[BMI] + </a:t>
            </a:r>
            <a:r>
              <a:rPr lang="el-GR" sz="2400" dirty="0" smtClean="0">
                <a:latin typeface="Cambria" pitchFamily="18" charset="0"/>
              </a:rPr>
              <a:t>β</a:t>
            </a:r>
            <a:r>
              <a:rPr lang="en-US" sz="2400" baseline="-25000" dirty="0" smtClean="0">
                <a:latin typeface="Cambria" pitchFamily="18" charset="0"/>
              </a:rPr>
              <a:t>3</a:t>
            </a:r>
            <a:r>
              <a:rPr lang="en-US" sz="2400" dirty="0" smtClean="0">
                <a:latin typeface="Cambria" pitchFamily="18" charset="0"/>
              </a:rPr>
              <a:t>[Gender] + …</a:t>
            </a:r>
            <a:endParaRPr lang="en-US" sz="2400" baseline="-25000" dirty="0">
              <a:latin typeface="Cambria"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187" y="922420"/>
            <a:ext cx="11703473" cy="50139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p:cNvSpPr>
            <a:spLocks noGrp="1"/>
          </p:cNvSpPr>
          <p:nvPr>
            <p:ph type="dt" sz="half" idx="10"/>
          </p:nvPr>
        </p:nvSpPr>
        <p:spPr/>
        <p:txBody>
          <a:bodyPr/>
          <a:lstStyle/>
          <a:p>
            <a:fld id="{52E08026-1BB1-3941-BE5E-D323B07E18A9}" type="datetime1">
              <a:rPr lang="en-US" smtClean="0">
                <a:solidFill>
                  <a:prstClr val="black">
                    <a:tint val="75000"/>
                  </a:prstClr>
                </a:solidFill>
              </a:rPr>
              <a:pPr/>
              <a:t>2/13/2019</a:t>
            </a:fld>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fld id="{0CED1879-D594-7048-AD12-28363999EDA9}" type="slidenum">
              <a:rPr lang="en-US" smtClean="0">
                <a:solidFill>
                  <a:prstClr val="black">
                    <a:tint val="75000"/>
                  </a:prstClr>
                </a:solidFill>
              </a:rPr>
              <a:pPr/>
              <a:t>55</a:t>
            </a:fld>
            <a:endParaRPr lang="en-US">
              <a:solidFill>
                <a:prstClr val="black">
                  <a:tint val="75000"/>
                </a:prstClr>
              </a:solidFill>
            </a:endParaRPr>
          </a:p>
        </p:txBody>
      </p:sp>
      <p:sp>
        <p:nvSpPr>
          <p:cNvPr id="5" name="Title 1"/>
          <p:cNvSpPr txBox="1">
            <a:spLocks/>
          </p:cNvSpPr>
          <p:nvPr/>
        </p:nvSpPr>
        <p:spPr>
          <a:xfrm>
            <a:off x="238539" y="229235"/>
            <a:ext cx="11714922" cy="654685"/>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Calibri" charset="0"/>
                <a:ea typeface="Calibri" charset="0"/>
                <a:cs typeface="Calibri" charset="0"/>
              </a:defRPr>
            </a:lvl1pPr>
          </a:lstStyle>
          <a:p>
            <a:r>
              <a:rPr lang="en-US" sz="4000" dirty="0" smtClean="0"/>
              <a:t>Multivariable association (HMP)</a:t>
            </a:r>
            <a:endParaRPr lang="en-US" sz="4000" dirty="0"/>
          </a:p>
        </p:txBody>
      </p:sp>
      <p:grpSp>
        <p:nvGrpSpPr>
          <p:cNvPr id="6" name="Group 5"/>
          <p:cNvGrpSpPr/>
          <p:nvPr/>
        </p:nvGrpSpPr>
        <p:grpSpPr>
          <a:xfrm>
            <a:off x="238539" y="5479153"/>
            <a:ext cx="914400" cy="914400"/>
            <a:chOff x="228600" y="5759410"/>
            <a:chExt cx="914400" cy="914400"/>
          </a:xfrm>
        </p:grpSpPr>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5759410"/>
              <a:ext cx="914400" cy="914400"/>
            </a:xfrm>
            <a:prstGeom prst="rect">
              <a:avLst/>
            </a:prstGeom>
            <a:noFill/>
            <a:ln w="2857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356061" y="6057790"/>
              <a:ext cx="655950" cy="369332"/>
            </a:xfrm>
            <a:prstGeom prst="rect">
              <a:avLst/>
            </a:prstGeom>
            <a:noFill/>
          </p:spPr>
          <p:txBody>
            <a:bodyPr wrap="none" rtlCol="0">
              <a:spAutoFit/>
            </a:bodyPr>
            <a:lstStyle/>
            <a:p>
              <a:pPr algn="ctr"/>
              <a:r>
                <a:rPr lang="en-US" b="1" dirty="0" smtClean="0">
                  <a:effectLst>
                    <a:glow rad="152400">
                      <a:schemeClr val="bg1"/>
                    </a:glow>
                  </a:effectLst>
                  <a:latin typeface="Calibri" panose="020F0502020204030204" pitchFamily="34" charset="0"/>
                </a:rPr>
                <a:t>HMP</a:t>
              </a:r>
              <a:endParaRPr lang="en-US" b="1" dirty="0">
                <a:effectLst>
                  <a:glow rad="152400">
                    <a:schemeClr val="bg1"/>
                  </a:glow>
                </a:effectLst>
                <a:latin typeface="Calibri" panose="020F0502020204030204" pitchFamily="34" charset="0"/>
              </a:endParaRPr>
            </a:p>
          </p:txBody>
        </p:sp>
      </p:gr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89362" y="5403625"/>
            <a:ext cx="1629441" cy="1317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221" y="948882"/>
            <a:ext cx="2920002" cy="38404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p:cNvSpPr/>
          <p:nvPr/>
        </p:nvSpPr>
        <p:spPr>
          <a:xfrm>
            <a:off x="9103862" y="2259543"/>
            <a:ext cx="381320" cy="365756"/>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87999" y="2625299"/>
            <a:ext cx="2959389" cy="366903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Oval 12"/>
          <p:cNvSpPr/>
          <p:nvPr/>
        </p:nvSpPr>
        <p:spPr>
          <a:xfrm>
            <a:off x="4387534" y="1272964"/>
            <a:ext cx="381320" cy="365756"/>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280186" y="6393553"/>
            <a:ext cx="5181570" cy="338554"/>
          </a:xfrm>
          <a:prstGeom prst="rect">
            <a:avLst/>
          </a:prstGeom>
        </p:spPr>
        <p:txBody>
          <a:bodyPr wrap="square">
            <a:spAutoFit/>
          </a:bodyPr>
          <a:lstStyle/>
          <a:p>
            <a:pPr eaLnBrk="0" fontAlgn="base" hangingPunct="0">
              <a:spcBef>
                <a:spcPct val="0"/>
              </a:spcBef>
              <a:spcAft>
                <a:spcPct val="0"/>
              </a:spcAft>
            </a:pPr>
            <a:r>
              <a:rPr lang="en-US" sz="1600" dirty="0" smtClean="0">
                <a:solidFill>
                  <a:srgbClr val="00B050"/>
                </a:solidFill>
                <a:latin typeface="Consolas" panose="020B0609020204030204" pitchFamily="49" charset="0"/>
                <a:cs typeface="Consolas" panose="020B0609020204030204" pitchFamily="49" charset="0"/>
              </a:rPr>
              <a:t>http://huttenhower.sph.harvard.edu/maaslin</a:t>
            </a:r>
            <a:endParaRPr lang="en-US" sz="1600" dirty="0">
              <a:solidFill>
                <a:srgbClr val="00B050"/>
              </a:solidFill>
              <a:latin typeface="Consolas" panose="020B0609020204030204" pitchFamily="49" charset="0"/>
              <a:cs typeface="Consolas" panose="020B0609020204030204" pitchFamily="49" charset="0"/>
            </a:endParaRPr>
          </a:p>
        </p:txBody>
      </p:sp>
      <p:pic>
        <p:nvPicPr>
          <p:cNvPr id="103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032928" y="179420"/>
            <a:ext cx="977732" cy="1191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78220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nodeType="withEffect">
                                  <p:stCondLst>
                                    <p:cond delay="0"/>
                                  </p:stCondLst>
                                  <p:childTnLst>
                                    <p:set>
                                      <p:cBhvr>
                                        <p:cTn id="20" dur="1" fill="hold">
                                          <p:stCondLst>
                                            <p:cond delay="0"/>
                                          </p:stCondLst>
                                        </p:cTn>
                                        <p:tgtEl>
                                          <p:spTgt spid="1027"/>
                                        </p:tgtEl>
                                        <p:attrNameLst>
                                          <p:attrName>style.visibility</p:attrName>
                                        </p:attrNameLst>
                                      </p:cBhvr>
                                      <p:to>
                                        <p:strVal val="visible"/>
                                      </p:to>
                                    </p:set>
                                    <p:animEffect transition="in" filter="fade">
                                      <p:cBhvr>
                                        <p:cTn id="21" dur="500"/>
                                        <p:tgtEl>
                                          <p:spTgt spid="102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028"/>
                                        </p:tgtEl>
                                        <p:attrNameLst>
                                          <p:attrName>style.visibility</p:attrName>
                                        </p:attrNameLst>
                                      </p:cBhvr>
                                      <p:to>
                                        <p:strVal val="visible"/>
                                      </p:to>
                                    </p:set>
                                    <p:animEffect transition="in" filter="fade">
                                      <p:cBhvr>
                                        <p:cTn id="26" dur="500"/>
                                        <p:tgtEl>
                                          <p:spTgt spid="102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029"/>
                                        </p:tgtEl>
                                        <p:attrNameLst>
                                          <p:attrName>style.visibility</p:attrName>
                                        </p:attrNameLst>
                                      </p:cBhvr>
                                      <p:to>
                                        <p:strVal val="visible"/>
                                      </p:to>
                                    </p:set>
                                    <p:animEffect transition="in" filter="fade">
                                      <p:cBhvr>
                                        <p:cTn id="34" dur="500"/>
                                        <p:tgtEl>
                                          <p:spTgt spid="102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animBg="1"/>
      <p:bldP spid="13" grpId="0" animBg="1"/>
      <p:bldP spid="1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E08026-1BB1-3941-BE5E-D323B07E18A9}" type="datetime1">
              <a:rPr lang="en-US" smtClean="0">
                <a:solidFill>
                  <a:prstClr val="black">
                    <a:tint val="75000"/>
                  </a:prstClr>
                </a:solidFill>
              </a:rPr>
              <a:pPr/>
              <a:t>2/13/2019</a:t>
            </a:fld>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fld id="{0CED1879-D594-7048-AD12-28363999EDA9}" type="slidenum">
              <a:rPr lang="en-US" smtClean="0">
                <a:solidFill>
                  <a:prstClr val="black">
                    <a:tint val="75000"/>
                  </a:prstClr>
                </a:solidFill>
              </a:rPr>
              <a:pPr/>
              <a:t>56</a:t>
            </a:fld>
            <a:endParaRPr lang="en-US">
              <a:solidFill>
                <a:prstClr val="black">
                  <a:tint val="75000"/>
                </a:prstClr>
              </a:solidFill>
            </a:endParaRPr>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49638" y="2560287"/>
            <a:ext cx="3413187"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907238" y="1112487"/>
            <a:ext cx="5029200" cy="1015663"/>
          </a:xfrm>
          <a:prstGeom prst="rect">
            <a:avLst/>
          </a:prstGeom>
          <a:noFill/>
        </p:spPr>
        <p:txBody>
          <a:bodyPr wrap="square" rtlCol="0">
            <a:spAutoFit/>
          </a:bodyPr>
          <a:lstStyle/>
          <a:p>
            <a:r>
              <a:rPr lang="en-US" sz="2400" dirty="0" smtClean="0"/>
              <a:t>Compositionality</a:t>
            </a:r>
            <a:br>
              <a:rPr lang="en-US" sz="2400" dirty="0" smtClean="0"/>
            </a:br>
            <a:r>
              <a:rPr lang="en-US" i="1" dirty="0" smtClean="0"/>
              <a:t>Can induce spurious correlation between features</a:t>
            </a:r>
          </a:p>
          <a:p>
            <a:r>
              <a:rPr lang="en-US" i="1" dirty="0" smtClean="0"/>
              <a:t>Expansion of bug X </a:t>
            </a:r>
            <a:r>
              <a:rPr lang="en-US" i="1" dirty="0" smtClean="0">
                <a:latin typeface="Cambria" panose="02040503050406030204" pitchFamily="18" charset="0"/>
              </a:rPr>
              <a:t>~</a:t>
            </a:r>
            <a:r>
              <a:rPr lang="en-US" i="1" dirty="0" smtClean="0"/>
              <a:t> loss of non-X species</a:t>
            </a:r>
          </a:p>
        </p:txBody>
      </p:sp>
      <p:sp>
        <p:nvSpPr>
          <p:cNvPr id="6" name="TextBox 5"/>
          <p:cNvSpPr txBox="1"/>
          <p:nvPr/>
        </p:nvSpPr>
        <p:spPr>
          <a:xfrm>
            <a:off x="4907238" y="2253153"/>
            <a:ext cx="5029200" cy="738664"/>
          </a:xfrm>
          <a:prstGeom prst="rect">
            <a:avLst/>
          </a:prstGeom>
          <a:noFill/>
        </p:spPr>
        <p:txBody>
          <a:bodyPr wrap="square" rtlCol="0">
            <a:spAutoFit/>
          </a:bodyPr>
          <a:lstStyle/>
          <a:p>
            <a:r>
              <a:rPr lang="en-US" sz="2400" dirty="0" smtClean="0"/>
              <a:t>Sequencing depth</a:t>
            </a:r>
            <a:br>
              <a:rPr lang="en-US" sz="2400" dirty="0" smtClean="0"/>
            </a:br>
            <a:r>
              <a:rPr lang="en-US" i="1" dirty="0" smtClean="0"/>
              <a:t>Normalization needed to compare samples</a:t>
            </a:r>
          </a:p>
        </p:txBody>
      </p:sp>
      <p:sp>
        <p:nvSpPr>
          <p:cNvPr id="7" name="TextBox 6"/>
          <p:cNvSpPr txBox="1"/>
          <p:nvPr/>
        </p:nvSpPr>
        <p:spPr>
          <a:xfrm>
            <a:off x="4907238" y="3116820"/>
            <a:ext cx="5029200" cy="738664"/>
          </a:xfrm>
          <a:prstGeom prst="rect">
            <a:avLst/>
          </a:prstGeom>
          <a:noFill/>
        </p:spPr>
        <p:txBody>
          <a:bodyPr wrap="square" rtlCol="0">
            <a:spAutoFit/>
          </a:bodyPr>
          <a:lstStyle/>
          <a:p>
            <a:r>
              <a:rPr lang="en-US" sz="2400" dirty="0" smtClean="0"/>
              <a:t>Zeroes of absence vs. non-detection</a:t>
            </a:r>
            <a:br>
              <a:rPr lang="en-US" sz="2400" dirty="0" smtClean="0"/>
            </a:br>
            <a:r>
              <a:rPr lang="en-US" i="1" dirty="0" smtClean="0"/>
              <a:t>Zero-inflated models; seq. depth as a covariate</a:t>
            </a:r>
            <a:endParaRPr lang="en-US" sz="1400" i="1" dirty="0" smtClean="0"/>
          </a:p>
        </p:txBody>
      </p:sp>
      <p:sp>
        <p:nvSpPr>
          <p:cNvPr id="8" name="TextBox 7"/>
          <p:cNvSpPr txBox="1"/>
          <p:nvPr/>
        </p:nvSpPr>
        <p:spPr>
          <a:xfrm>
            <a:off x="4907238" y="3980487"/>
            <a:ext cx="5029200" cy="738664"/>
          </a:xfrm>
          <a:prstGeom prst="rect">
            <a:avLst/>
          </a:prstGeom>
          <a:noFill/>
        </p:spPr>
        <p:txBody>
          <a:bodyPr wrap="square" rtlCol="0">
            <a:spAutoFit/>
          </a:bodyPr>
          <a:lstStyle/>
          <a:p>
            <a:r>
              <a:rPr lang="en-US" sz="2400" dirty="0" smtClean="0"/>
              <a:t>Mean-variance dependency</a:t>
            </a:r>
            <a:br>
              <a:rPr lang="en-US" sz="2400" dirty="0" smtClean="0"/>
            </a:br>
            <a:r>
              <a:rPr lang="en-US" i="1" dirty="0" smtClean="0"/>
              <a:t>Use a transformation to variance-stabilize the data</a:t>
            </a:r>
            <a:endParaRPr lang="en-US" sz="1400" i="1" dirty="0" smtClean="0"/>
          </a:p>
        </p:txBody>
      </p:sp>
      <p:sp>
        <p:nvSpPr>
          <p:cNvPr id="9" name="TextBox 8"/>
          <p:cNvSpPr txBox="1"/>
          <p:nvPr/>
        </p:nvSpPr>
        <p:spPr>
          <a:xfrm>
            <a:off x="4907238" y="4844154"/>
            <a:ext cx="5029200" cy="738664"/>
          </a:xfrm>
          <a:prstGeom prst="rect">
            <a:avLst/>
          </a:prstGeom>
          <a:noFill/>
        </p:spPr>
        <p:txBody>
          <a:bodyPr wrap="square" rtlCol="0">
            <a:spAutoFit/>
          </a:bodyPr>
          <a:lstStyle/>
          <a:p>
            <a:r>
              <a:rPr lang="en-US" sz="2400" dirty="0" smtClean="0"/>
              <a:t>Batch effects and biases</a:t>
            </a:r>
            <a:br>
              <a:rPr lang="en-US" sz="2400" dirty="0" smtClean="0"/>
            </a:br>
            <a:r>
              <a:rPr lang="en-US" i="1" dirty="0" smtClean="0"/>
              <a:t>From extraction, sequencing, and bioinformatics</a:t>
            </a:r>
            <a:endParaRPr lang="en-US" sz="1100" i="1" dirty="0" smtClean="0"/>
          </a:p>
        </p:txBody>
      </p:sp>
      <p:sp>
        <p:nvSpPr>
          <p:cNvPr id="10" name="TextBox 9"/>
          <p:cNvSpPr txBox="1"/>
          <p:nvPr/>
        </p:nvSpPr>
        <p:spPr>
          <a:xfrm>
            <a:off x="4907238" y="5707823"/>
            <a:ext cx="5029200" cy="738664"/>
          </a:xfrm>
          <a:prstGeom prst="rect">
            <a:avLst/>
          </a:prstGeom>
          <a:noFill/>
        </p:spPr>
        <p:txBody>
          <a:bodyPr wrap="square" rtlCol="0">
            <a:spAutoFit/>
          </a:bodyPr>
          <a:lstStyle/>
          <a:p>
            <a:r>
              <a:rPr lang="en-US" sz="2400" dirty="0" smtClean="0"/>
              <a:t>Loss of power</a:t>
            </a:r>
            <a:br>
              <a:rPr lang="en-US" sz="2400" dirty="0" smtClean="0"/>
            </a:br>
            <a:r>
              <a:rPr lang="en-US" i="1" dirty="0" smtClean="0"/>
              <a:t>From having many more features than samples</a:t>
            </a:r>
            <a:endParaRPr lang="en-US" sz="1100" i="1" dirty="0" smtClean="0"/>
          </a:p>
        </p:txBody>
      </p:sp>
      <p:sp>
        <p:nvSpPr>
          <p:cNvPr id="11" name="Title 1"/>
          <p:cNvSpPr txBox="1">
            <a:spLocks/>
          </p:cNvSpPr>
          <p:nvPr/>
        </p:nvSpPr>
        <p:spPr>
          <a:xfrm>
            <a:off x="238539" y="229235"/>
            <a:ext cx="11714922" cy="654685"/>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Calibri" charset="0"/>
                <a:ea typeface="Calibri" charset="0"/>
                <a:cs typeface="Calibri" charset="0"/>
              </a:defRPr>
            </a:lvl1pPr>
          </a:lstStyle>
          <a:p>
            <a:r>
              <a:rPr lang="en-US" sz="4000" dirty="0" smtClean="0"/>
              <a:t>Multivariable association: caveats + methods</a:t>
            </a:r>
            <a:endParaRPr lang="en-US" sz="4000"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6928" y="934453"/>
            <a:ext cx="8250404" cy="5757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9960498" y="3103122"/>
            <a:ext cx="1889756" cy="1200329"/>
          </a:xfrm>
          <a:prstGeom prst="rect">
            <a:avLst/>
          </a:prstGeom>
        </p:spPr>
        <p:txBody>
          <a:bodyPr wrap="square">
            <a:spAutoFit/>
          </a:bodyPr>
          <a:lstStyle/>
          <a:p>
            <a:r>
              <a:rPr lang="en-US" dirty="0" smtClean="0"/>
              <a:t>Summary from </a:t>
            </a:r>
          </a:p>
          <a:p>
            <a:r>
              <a:rPr lang="en-US" dirty="0" err="1" smtClean="0"/>
              <a:t>Mallick</a:t>
            </a:r>
            <a:r>
              <a:rPr lang="en-US" dirty="0" smtClean="0"/>
              <a:t> et </a:t>
            </a:r>
            <a:r>
              <a:rPr lang="en-US" dirty="0"/>
              <a:t>al. </a:t>
            </a:r>
            <a:endParaRPr lang="en-US" dirty="0" smtClean="0"/>
          </a:p>
          <a:p>
            <a:r>
              <a:rPr lang="en-US" dirty="0" smtClean="0"/>
              <a:t>Genome biology</a:t>
            </a:r>
          </a:p>
          <a:p>
            <a:r>
              <a:rPr lang="en-US" dirty="0" smtClean="0"/>
              <a:t>18.1 </a:t>
            </a:r>
            <a:r>
              <a:rPr lang="en-US" dirty="0"/>
              <a:t>(2017): 228.</a:t>
            </a:r>
          </a:p>
        </p:txBody>
      </p:sp>
    </p:spTree>
    <p:extLst>
      <p:ext uri="{BB962C8B-B14F-4D97-AF65-F5344CB8AC3E}">
        <p14:creationId xmlns:p14="http://schemas.microsoft.com/office/powerpoint/2010/main" val="349134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074"/>
                                        </p:tgtEl>
                                        <p:attrNameLst>
                                          <p:attrName>style.visibility</p:attrName>
                                        </p:attrNameLst>
                                      </p:cBhvr>
                                      <p:to>
                                        <p:strVal val="visible"/>
                                      </p:to>
                                    </p:set>
                                    <p:animEffect transition="in" filter="fade">
                                      <p:cBhvr>
                                        <p:cTn id="42" dur="500"/>
                                        <p:tgtEl>
                                          <p:spTgt spid="307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35982" y="4620038"/>
            <a:ext cx="1922290" cy="1326589"/>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17245" y="4369208"/>
            <a:ext cx="1922290" cy="1326589"/>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1948" y="2012098"/>
            <a:ext cx="1922290" cy="1326589"/>
          </a:xfrm>
          <a:prstGeom prst="rect">
            <a:avLst/>
          </a:prstGeom>
        </p:spPr>
      </p:pic>
      <p:sp>
        <p:nvSpPr>
          <p:cNvPr id="2" name="Title 1"/>
          <p:cNvSpPr>
            <a:spLocks noGrp="1"/>
          </p:cNvSpPr>
          <p:nvPr>
            <p:ph type="title"/>
          </p:nvPr>
        </p:nvSpPr>
        <p:spPr/>
        <p:txBody>
          <a:bodyPr>
            <a:normAutofit fontScale="90000"/>
          </a:bodyPr>
          <a:lstStyle/>
          <a:p>
            <a:r>
              <a:rPr lang="en-US" dirty="0" smtClean="0"/>
              <a:t>Temporal dynamics of microbial features</a:t>
            </a:r>
            <a:endParaRPr lang="en-US" dirty="0"/>
          </a:p>
        </p:txBody>
      </p:sp>
      <p:sp>
        <p:nvSpPr>
          <p:cNvPr id="4" name="Date Placeholder 3"/>
          <p:cNvSpPr>
            <a:spLocks noGrp="1"/>
          </p:cNvSpPr>
          <p:nvPr>
            <p:ph type="dt" sz="half" idx="10"/>
          </p:nvPr>
        </p:nvSpPr>
        <p:spPr/>
        <p:txBody>
          <a:bodyPr/>
          <a:lstStyle/>
          <a:p>
            <a:fld id="{149AB08A-B8FE-2744-A176-508EFC0AA4E9}" type="datetime1">
              <a:rPr lang="en-US" smtClean="0"/>
              <a:t>2/13/2019</a:t>
            </a:fld>
            <a:endParaRPr lang="en-US"/>
          </a:p>
        </p:txBody>
      </p:sp>
      <p:sp>
        <p:nvSpPr>
          <p:cNvPr id="5" name="Slide Number Placeholder 4"/>
          <p:cNvSpPr>
            <a:spLocks noGrp="1"/>
          </p:cNvSpPr>
          <p:nvPr>
            <p:ph type="sldNum" sz="quarter" idx="12"/>
          </p:nvPr>
        </p:nvSpPr>
        <p:spPr/>
        <p:txBody>
          <a:bodyPr/>
          <a:lstStyle/>
          <a:p>
            <a:fld id="{0CED1879-D594-7048-AD12-28363999EDA9}" type="slidenum">
              <a:rPr lang="en-US" smtClean="0"/>
              <a:t>57</a:t>
            </a:fld>
            <a:endParaRPr lang="en-US"/>
          </a:p>
        </p:txBody>
      </p:sp>
      <p:cxnSp>
        <p:nvCxnSpPr>
          <p:cNvPr id="8" name="Straight Arrow Connector 7"/>
          <p:cNvCxnSpPr/>
          <p:nvPr/>
        </p:nvCxnSpPr>
        <p:spPr>
          <a:xfrm flipH="1">
            <a:off x="9864146" y="5514353"/>
            <a:ext cx="285580" cy="45015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endCxn id="18" idx="1"/>
          </p:cNvCxnSpPr>
          <p:nvPr/>
        </p:nvCxnSpPr>
        <p:spPr>
          <a:xfrm>
            <a:off x="5625900" y="5695797"/>
            <a:ext cx="588940" cy="31448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8154445" y="2652171"/>
            <a:ext cx="440887" cy="27165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330745" y="2402454"/>
            <a:ext cx="2134118" cy="400110"/>
          </a:xfrm>
          <a:prstGeom prst="rect">
            <a:avLst/>
          </a:prstGeom>
          <a:noFill/>
        </p:spPr>
        <p:txBody>
          <a:bodyPr wrap="square" rtlCol="0">
            <a:spAutoFit/>
          </a:bodyPr>
          <a:lstStyle/>
          <a:p>
            <a:pPr algn="ctr"/>
            <a:r>
              <a:rPr lang="en-US" sz="2000" dirty="0"/>
              <a:t>Inter-individual</a:t>
            </a:r>
          </a:p>
        </p:txBody>
      </p:sp>
      <p:sp>
        <p:nvSpPr>
          <p:cNvPr id="14" name="TextBox 13"/>
          <p:cNvSpPr txBox="1"/>
          <p:nvPr/>
        </p:nvSpPr>
        <p:spPr>
          <a:xfrm>
            <a:off x="4254315" y="5954938"/>
            <a:ext cx="2134118" cy="400110"/>
          </a:xfrm>
          <a:prstGeom prst="rect">
            <a:avLst/>
          </a:prstGeom>
          <a:noFill/>
        </p:spPr>
        <p:txBody>
          <a:bodyPr wrap="square" rtlCol="0">
            <a:spAutoFit/>
          </a:bodyPr>
          <a:lstStyle/>
          <a:p>
            <a:pPr algn="ctr"/>
            <a:r>
              <a:rPr lang="en-US" sz="2000" dirty="0"/>
              <a:t>Time-varying</a:t>
            </a:r>
          </a:p>
        </p:txBody>
      </p:sp>
      <p:sp>
        <p:nvSpPr>
          <p:cNvPr id="15" name="TextBox 14"/>
          <p:cNvSpPr txBox="1"/>
          <p:nvPr/>
        </p:nvSpPr>
        <p:spPr>
          <a:xfrm>
            <a:off x="9801073" y="5954938"/>
            <a:ext cx="2134118" cy="400110"/>
          </a:xfrm>
          <a:prstGeom prst="rect">
            <a:avLst/>
          </a:prstGeom>
          <a:noFill/>
        </p:spPr>
        <p:txBody>
          <a:bodyPr wrap="square" rtlCol="0">
            <a:spAutoFit/>
          </a:bodyPr>
          <a:lstStyle/>
          <a:p>
            <a:pPr algn="ctr"/>
            <a:r>
              <a:rPr lang="en-US" sz="2000" dirty="0"/>
              <a:t>Biological noise</a:t>
            </a:r>
          </a:p>
        </p:txBody>
      </p:sp>
      <p:sp>
        <p:nvSpPr>
          <p:cNvPr id="16" name="Isosceles Triangle 15"/>
          <p:cNvSpPr/>
          <p:nvPr/>
        </p:nvSpPr>
        <p:spPr>
          <a:xfrm>
            <a:off x="6265972" y="2998513"/>
            <a:ext cx="3533150" cy="3059545"/>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7960235" y="2926488"/>
            <a:ext cx="144623" cy="144623"/>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6193660" y="5989101"/>
            <a:ext cx="144623" cy="144623"/>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9744162" y="5989348"/>
            <a:ext cx="144623" cy="144623"/>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1387" y="1164111"/>
            <a:ext cx="2640621" cy="1822315"/>
          </a:xfrm>
          <a:prstGeom prst="rect">
            <a:avLst/>
          </a:prstGeom>
        </p:spPr>
      </p:pic>
      <p:sp>
        <p:nvSpPr>
          <p:cNvPr id="21" name="Rectangle 20"/>
          <p:cNvSpPr/>
          <p:nvPr/>
        </p:nvSpPr>
        <p:spPr>
          <a:xfrm>
            <a:off x="3049968" y="1425081"/>
            <a:ext cx="3137471" cy="1089529"/>
          </a:xfrm>
          <a:prstGeom prst="rect">
            <a:avLst/>
          </a:prstGeom>
        </p:spPr>
        <p:txBody>
          <a:bodyPr wrap="square">
            <a:spAutoFit/>
          </a:bodyPr>
          <a:lstStyle/>
          <a:p>
            <a:pPr lvl="0">
              <a:lnSpc>
                <a:spcPct val="90000"/>
              </a:lnSpc>
              <a:spcBef>
                <a:spcPts val="1000"/>
              </a:spcBef>
            </a:pPr>
            <a:r>
              <a:rPr lang="en-US" sz="2400" dirty="0" smtClean="0">
                <a:solidFill>
                  <a:prstClr val="black"/>
                </a:solidFill>
              </a:rPr>
              <a:t>Consider the dynamics of a microbial feature in 3 individuals over time.</a:t>
            </a:r>
            <a:endParaRPr lang="en-US" sz="2400" dirty="0">
              <a:solidFill>
                <a:prstClr val="black"/>
              </a:solidFill>
            </a:endParaRPr>
          </a:p>
        </p:txBody>
      </p:sp>
      <p:sp>
        <p:nvSpPr>
          <p:cNvPr id="28" name="Rectangle 27"/>
          <p:cNvSpPr/>
          <p:nvPr/>
        </p:nvSpPr>
        <p:spPr>
          <a:xfrm>
            <a:off x="701099" y="3162422"/>
            <a:ext cx="5667041" cy="1089529"/>
          </a:xfrm>
          <a:prstGeom prst="rect">
            <a:avLst/>
          </a:prstGeom>
        </p:spPr>
        <p:txBody>
          <a:bodyPr wrap="square">
            <a:spAutoFit/>
          </a:bodyPr>
          <a:lstStyle/>
          <a:p>
            <a:pPr lvl="0">
              <a:lnSpc>
                <a:spcPct val="90000"/>
              </a:lnSpc>
              <a:spcBef>
                <a:spcPts val="1000"/>
              </a:spcBef>
            </a:pPr>
            <a:r>
              <a:rPr lang="en-US" sz="2400" dirty="0" smtClean="0">
                <a:solidFill>
                  <a:prstClr val="black"/>
                </a:solidFill>
              </a:rPr>
              <a:t>A </a:t>
            </a:r>
            <a:r>
              <a:rPr lang="en-US" sz="2400" b="1" dirty="0" smtClean="0">
                <a:solidFill>
                  <a:prstClr val="black"/>
                </a:solidFill>
              </a:rPr>
              <a:t>Gaussian Process</a:t>
            </a:r>
            <a:r>
              <a:rPr lang="en-US" sz="2400" dirty="0" smtClean="0">
                <a:solidFill>
                  <a:prstClr val="black"/>
                </a:solidFill>
              </a:rPr>
              <a:t> model allows us to decompose this variation into component elements/mechanisms:</a:t>
            </a:r>
            <a:endParaRPr lang="en-US" sz="2400" dirty="0">
              <a:solidFill>
                <a:prstClr val="black"/>
              </a:solidFill>
            </a:endParaRPr>
          </a:p>
        </p:txBody>
      </p:sp>
      <p:pic>
        <p:nvPicPr>
          <p:cNvPr id="512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942267" y="209553"/>
            <a:ext cx="1037622" cy="10748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3463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10" presetClass="entr" presetSubtype="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par>
                                <p:cTn id="27" presetID="10"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par>
                                <p:cTn id="35" presetID="10" presetClass="entr" presetSubtype="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par>
                                <p:cTn id="38" presetID="10" presetClass="entr" presetSubtype="0" fill="hold" nodeType="with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500"/>
                                        <p:tgtEl>
                                          <p:spTgt spid="19"/>
                                        </p:tgtEl>
                                      </p:cBhvr>
                                    </p:animEffect>
                                  </p:childTnLst>
                                </p:cTn>
                              </p:par>
                              <p:par>
                                <p:cTn id="49" presetID="10" presetClass="entr" presetSubtype="0" fill="hold" nodeType="with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fade">
                                      <p:cBhvr>
                                        <p:cTn id="51" dur="500"/>
                                        <p:tgtEl>
                                          <p:spTgt spid="8"/>
                                        </p:tgtEl>
                                      </p:cBhvr>
                                    </p:animEffect>
                                  </p:childTnLst>
                                </p:cTn>
                              </p:par>
                              <p:par>
                                <p:cTn id="52" presetID="10" presetClass="entr" presetSubtype="0" fill="hold" nodeType="with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fade">
                                      <p:cBhvr>
                                        <p:cTn id="54" dur="500"/>
                                        <p:tgtEl>
                                          <p:spTgt spid="7"/>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fade">
                                      <p:cBhvr>
                                        <p:cTn id="6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animBg="1"/>
      <p:bldP spid="17" grpId="0" animBg="1"/>
      <p:bldP spid="18" grpId="0" animBg="1"/>
      <p:bldP spid="19" grpId="0" animBg="1"/>
      <p:bldP spid="21" grpId="0"/>
      <p:bldP spid="28"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Temporal dynamics of microbial </a:t>
            </a:r>
            <a:r>
              <a:rPr lang="en-US" i="1" dirty="0" smtClean="0"/>
              <a:t>species in the gut</a:t>
            </a:r>
            <a:endParaRPr lang="en-US" i="1" dirty="0"/>
          </a:p>
        </p:txBody>
      </p:sp>
      <p:sp>
        <p:nvSpPr>
          <p:cNvPr id="4" name="Date Placeholder 3"/>
          <p:cNvSpPr>
            <a:spLocks noGrp="1"/>
          </p:cNvSpPr>
          <p:nvPr>
            <p:ph type="dt" sz="half" idx="10"/>
          </p:nvPr>
        </p:nvSpPr>
        <p:spPr/>
        <p:txBody>
          <a:bodyPr/>
          <a:lstStyle/>
          <a:p>
            <a:fld id="{149AB08A-B8FE-2744-A176-508EFC0AA4E9}" type="datetime1">
              <a:rPr lang="en-US" smtClean="0"/>
              <a:t>2/13/2019</a:t>
            </a:fld>
            <a:endParaRPr lang="en-US"/>
          </a:p>
        </p:txBody>
      </p:sp>
      <p:sp>
        <p:nvSpPr>
          <p:cNvPr id="5" name="Slide Number Placeholder 4"/>
          <p:cNvSpPr>
            <a:spLocks noGrp="1"/>
          </p:cNvSpPr>
          <p:nvPr>
            <p:ph type="sldNum" sz="quarter" idx="12"/>
          </p:nvPr>
        </p:nvSpPr>
        <p:spPr/>
        <p:txBody>
          <a:bodyPr/>
          <a:lstStyle/>
          <a:p>
            <a:fld id="{0CED1879-D594-7048-AD12-28363999EDA9}" type="slidenum">
              <a:rPr lang="en-US" smtClean="0"/>
              <a:t>58</a:t>
            </a:fld>
            <a:endParaRPr lang="en-US"/>
          </a:p>
        </p:txBody>
      </p:sp>
      <p:pic>
        <p:nvPicPr>
          <p:cNvPr id="6" name="Picture 5"/>
          <p:cNvPicPr>
            <a:picLocks noChangeAspect="1"/>
          </p:cNvPicPr>
          <p:nvPr/>
        </p:nvPicPr>
        <p:blipFill>
          <a:blip r:embed="rId2"/>
          <a:stretch>
            <a:fillRect/>
          </a:stretch>
        </p:blipFill>
        <p:spPr>
          <a:xfrm>
            <a:off x="1249733" y="1096952"/>
            <a:ext cx="9253729" cy="5245714"/>
          </a:xfrm>
          <a:prstGeom prst="rect">
            <a:avLst/>
          </a:prstGeom>
        </p:spPr>
      </p:pic>
      <p:sp>
        <p:nvSpPr>
          <p:cNvPr id="7" name="TextBox 6"/>
          <p:cNvSpPr txBox="1"/>
          <p:nvPr/>
        </p:nvSpPr>
        <p:spPr>
          <a:xfrm>
            <a:off x="4967711" y="1234464"/>
            <a:ext cx="2134118" cy="400110"/>
          </a:xfrm>
          <a:prstGeom prst="rect">
            <a:avLst/>
          </a:prstGeom>
          <a:solidFill>
            <a:schemeClr val="bg1"/>
          </a:solidFill>
        </p:spPr>
        <p:txBody>
          <a:bodyPr wrap="square" rtlCol="0">
            <a:spAutoFit/>
          </a:bodyPr>
          <a:lstStyle/>
          <a:p>
            <a:pPr algn="ctr"/>
            <a:r>
              <a:rPr lang="en-US" sz="2000" b="1" dirty="0"/>
              <a:t>Inter-individual</a:t>
            </a:r>
          </a:p>
        </p:txBody>
      </p:sp>
      <p:sp>
        <p:nvSpPr>
          <p:cNvPr id="8" name="TextBox 7"/>
          <p:cNvSpPr txBox="1"/>
          <p:nvPr/>
        </p:nvSpPr>
        <p:spPr>
          <a:xfrm>
            <a:off x="2529879" y="5623536"/>
            <a:ext cx="2134118" cy="400110"/>
          </a:xfrm>
          <a:prstGeom prst="rect">
            <a:avLst/>
          </a:prstGeom>
          <a:solidFill>
            <a:schemeClr val="bg1"/>
          </a:solidFill>
        </p:spPr>
        <p:txBody>
          <a:bodyPr wrap="square" rtlCol="0">
            <a:spAutoFit/>
          </a:bodyPr>
          <a:lstStyle/>
          <a:p>
            <a:pPr algn="ctr"/>
            <a:r>
              <a:rPr lang="en-US" sz="2000" b="1" dirty="0"/>
              <a:t>Time-varying</a:t>
            </a:r>
          </a:p>
        </p:txBody>
      </p:sp>
      <p:sp>
        <p:nvSpPr>
          <p:cNvPr id="9" name="TextBox 8"/>
          <p:cNvSpPr txBox="1"/>
          <p:nvPr/>
        </p:nvSpPr>
        <p:spPr>
          <a:xfrm>
            <a:off x="7482577" y="5623536"/>
            <a:ext cx="2134118" cy="400110"/>
          </a:xfrm>
          <a:prstGeom prst="rect">
            <a:avLst/>
          </a:prstGeom>
          <a:solidFill>
            <a:schemeClr val="bg1"/>
          </a:solidFill>
        </p:spPr>
        <p:txBody>
          <a:bodyPr wrap="square" rtlCol="0">
            <a:spAutoFit/>
          </a:bodyPr>
          <a:lstStyle/>
          <a:p>
            <a:pPr algn="ctr"/>
            <a:r>
              <a:rPr lang="en-US" sz="2000" b="1" dirty="0"/>
              <a:t>Biological noise</a:t>
            </a:r>
          </a:p>
        </p:txBody>
      </p:sp>
      <p:sp>
        <p:nvSpPr>
          <p:cNvPr id="10" name="TextBox 9"/>
          <p:cNvSpPr txBox="1"/>
          <p:nvPr/>
        </p:nvSpPr>
        <p:spPr>
          <a:xfrm>
            <a:off x="8316426" y="1874537"/>
            <a:ext cx="1862161" cy="1015663"/>
          </a:xfrm>
          <a:prstGeom prst="rect">
            <a:avLst/>
          </a:prstGeom>
          <a:solidFill>
            <a:schemeClr val="bg1">
              <a:lumMod val="95000"/>
            </a:schemeClr>
          </a:solidFill>
          <a:ln>
            <a:noFill/>
          </a:ln>
        </p:spPr>
        <p:txBody>
          <a:bodyPr wrap="square" rtlCol="0">
            <a:spAutoFit/>
          </a:bodyPr>
          <a:lstStyle/>
          <a:p>
            <a:pPr algn="ctr"/>
            <a:r>
              <a:rPr lang="en-US" sz="2000" i="1" dirty="0"/>
              <a:t>Larger point = more certain position</a:t>
            </a:r>
          </a:p>
        </p:txBody>
      </p:sp>
      <p:grpSp>
        <p:nvGrpSpPr>
          <p:cNvPr id="13" name="Group 12"/>
          <p:cNvGrpSpPr/>
          <p:nvPr/>
        </p:nvGrpSpPr>
        <p:grpSpPr>
          <a:xfrm>
            <a:off x="163777" y="4526268"/>
            <a:ext cx="914400" cy="914400"/>
            <a:chOff x="228600" y="5759410"/>
            <a:chExt cx="914400" cy="914400"/>
          </a:xfrm>
        </p:grpSpPr>
        <p:pic>
          <p:nvPicPr>
            <p:cNvPr id="1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5759410"/>
              <a:ext cx="914400" cy="914400"/>
            </a:xfrm>
            <a:prstGeom prst="rect">
              <a:avLst/>
            </a:prstGeom>
            <a:noFill/>
            <a:ln w="2857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356061" y="6057790"/>
              <a:ext cx="655950" cy="369332"/>
            </a:xfrm>
            <a:prstGeom prst="rect">
              <a:avLst/>
            </a:prstGeom>
            <a:noFill/>
          </p:spPr>
          <p:txBody>
            <a:bodyPr wrap="none" rtlCol="0">
              <a:spAutoFit/>
            </a:bodyPr>
            <a:lstStyle/>
            <a:p>
              <a:pPr algn="ctr"/>
              <a:r>
                <a:rPr lang="en-US" b="1" dirty="0" smtClean="0">
                  <a:effectLst>
                    <a:glow rad="152400">
                      <a:schemeClr val="bg1"/>
                    </a:glow>
                  </a:effectLst>
                  <a:latin typeface="Calibri" panose="020F0502020204030204" pitchFamily="34" charset="0"/>
                </a:rPr>
                <a:t>HMP</a:t>
              </a:r>
              <a:endParaRPr lang="en-US" b="1" dirty="0">
                <a:effectLst>
                  <a:glow rad="152400">
                    <a:schemeClr val="bg1"/>
                  </a:glow>
                </a:effectLst>
                <a:latin typeface="Calibri" panose="020F0502020204030204" pitchFamily="34" charset="0"/>
              </a:endParaRPr>
            </a:p>
          </p:txBody>
        </p:sp>
      </p:grpSp>
      <p:pic>
        <p:nvPicPr>
          <p:cNvPr id="1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42267" y="209553"/>
            <a:ext cx="1037622" cy="10748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2891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5"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072" y="963945"/>
            <a:ext cx="7632313" cy="5524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fontScale="90000"/>
          </a:bodyPr>
          <a:lstStyle/>
          <a:p>
            <a:r>
              <a:rPr lang="en-US" dirty="0" err="1" smtClean="0"/>
              <a:t>Multi’omic</a:t>
            </a:r>
            <a:r>
              <a:rPr lang="en-US" dirty="0" smtClean="0"/>
              <a:t> association (IBD example)</a:t>
            </a:r>
            <a:endParaRPr lang="en-US" dirty="0"/>
          </a:p>
        </p:txBody>
      </p:sp>
      <p:sp>
        <p:nvSpPr>
          <p:cNvPr id="4" name="Date Placeholder 3"/>
          <p:cNvSpPr>
            <a:spLocks noGrp="1"/>
          </p:cNvSpPr>
          <p:nvPr>
            <p:ph type="dt" sz="half" idx="10"/>
          </p:nvPr>
        </p:nvSpPr>
        <p:spPr/>
        <p:txBody>
          <a:bodyPr/>
          <a:lstStyle/>
          <a:p>
            <a:fld id="{149AB08A-B8FE-2744-A176-508EFC0AA4E9}" type="datetime1">
              <a:rPr lang="en-US" smtClean="0"/>
              <a:t>2/13/2019</a:t>
            </a:fld>
            <a:endParaRPr lang="en-US"/>
          </a:p>
        </p:txBody>
      </p:sp>
      <p:sp>
        <p:nvSpPr>
          <p:cNvPr id="5" name="Slide Number Placeholder 4"/>
          <p:cNvSpPr>
            <a:spLocks noGrp="1"/>
          </p:cNvSpPr>
          <p:nvPr>
            <p:ph type="sldNum" sz="quarter" idx="12"/>
          </p:nvPr>
        </p:nvSpPr>
        <p:spPr/>
        <p:txBody>
          <a:bodyPr/>
          <a:lstStyle/>
          <a:p>
            <a:fld id="{0CED1879-D594-7048-AD12-28363999EDA9}" type="slidenum">
              <a:rPr lang="en-US" smtClean="0"/>
              <a:t>59</a:t>
            </a:fld>
            <a:endParaRPr lang="en-US"/>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84881" y="174133"/>
            <a:ext cx="1303987" cy="1787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9733" y="1874536"/>
            <a:ext cx="7313048" cy="40682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04876" y="5446192"/>
            <a:ext cx="1483992" cy="993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 name="Rectangle 41"/>
          <p:cNvSpPr/>
          <p:nvPr/>
        </p:nvSpPr>
        <p:spPr>
          <a:xfrm>
            <a:off x="8851397" y="2331732"/>
            <a:ext cx="3102064" cy="885371"/>
          </a:xfrm>
          <a:prstGeom prst="rect">
            <a:avLst/>
          </a:prstGeom>
        </p:spPr>
        <p:txBody>
          <a:bodyPr wrap="square">
            <a:spAutoFit/>
          </a:bodyPr>
          <a:lstStyle/>
          <a:p>
            <a:pPr lvl="0">
              <a:lnSpc>
                <a:spcPct val="90000"/>
              </a:lnSpc>
              <a:spcBef>
                <a:spcPts val="1000"/>
              </a:spcBef>
            </a:pPr>
            <a:r>
              <a:rPr lang="en-US" sz="2400" dirty="0" err="1" smtClean="0">
                <a:solidFill>
                  <a:prstClr val="black"/>
                </a:solidFill>
              </a:rPr>
              <a:t>Metagenomic</a:t>
            </a:r>
            <a:r>
              <a:rPr lang="en-US" sz="2400" dirty="0" smtClean="0">
                <a:solidFill>
                  <a:prstClr val="black"/>
                </a:solidFill>
              </a:rPr>
              <a:t> profiles</a:t>
            </a:r>
            <a:endParaRPr lang="en-US" sz="2400" dirty="0">
              <a:solidFill>
                <a:prstClr val="black"/>
              </a:solidFill>
            </a:endParaRPr>
          </a:p>
          <a:p>
            <a:pPr lvl="0">
              <a:lnSpc>
                <a:spcPct val="90000"/>
              </a:lnSpc>
              <a:spcBef>
                <a:spcPts val="1000"/>
              </a:spcBef>
            </a:pPr>
            <a:r>
              <a:rPr lang="en-US" sz="2400" i="1" dirty="0" smtClean="0">
                <a:solidFill>
                  <a:prstClr val="black"/>
                </a:solidFill>
              </a:rPr>
              <a:t>(here, species)</a:t>
            </a:r>
            <a:endParaRPr lang="en-US" sz="2400" i="1" dirty="0">
              <a:solidFill>
                <a:prstClr val="black"/>
              </a:solidFill>
            </a:endParaRPr>
          </a:p>
        </p:txBody>
      </p:sp>
      <p:sp>
        <p:nvSpPr>
          <p:cNvPr id="43" name="Rectangle 42"/>
          <p:cNvSpPr/>
          <p:nvPr/>
        </p:nvSpPr>
        <p:spPr>
          <a:xfrm>
            <a:off x="8851397" y="3337561"/>
            <a:ext cx="3102064" cy="1882567"/>
          </a:xfrm>
          <a:prstGeom prst="rect">
            <a:avLst/>
          </a:prstGeom>
        </p:spPr>
        <p:txBody>
          <a:bodyPr wrap="square">
            <a:spAutoFit/>
          </a:bodyPr>
          <a:lstStyle/>
          <a:p>
            <a:pPr lvl="0">
              <a:lnSpc>
                <a:spcPct val="90000"/>
              </a:lnSpc>
              <a:spcBef>
                <a:spcPts val="1000"/>
              </a:spcBef>
            </a:pPr>
            <a:r>
              <a:rPr lang="en-US" sz="2400" dirty="0" smtClean="0">
                <a:solidFill>
                  <a:prstClr val="black"/>
                </a:solidFill>
              </a:rPr>
              <a:t>Other high-throughput profiles of the </a:t>
            </a:r>
            <a:r>
              <a:rPr lang="en-US" sz="2400" u="sng" dirty="0" smtClean="0">
                <a:solidFill>
                  <a:prstClr val="black"/>
                </a:solidFill>
              </a:rPr>
              <a:t>same </a:t>
            </a:r>
            <a:r>
              <a:rPr lang="en-US" sz="2400" u="sng" dirty="0" err="1" smtClean="0">
                <a:solidFill>
                  <a:prstClr val="black"/>
                </a:solidFill>
              </a:rPr>
              <a:t>biosamples</a:t>
            </a:r>
            <a:endParaRPr lang="en-US" sz="2400" u="sng" dirty="0" smtClean="0">
              <a:solidFill>
                <a:prstClr val="black"/>
              </a:solidFill>
            </a:endParaRPr>
          </a:p>
          <a:p>
            <a:pPr lvl="0">
              <a:lnSpc>
                <a:spcPct val="90000"/>
              </a:lnSpc>
              <a:spcBef>
                <a:spcPts val="1000"/>
              </a:spcBef>
            </a:pPr>
            <a:r>
              <a:rPr lang="en-US" sz="2400" i="1" dirty="0" smtClean="0">
                <a:solidFill>
                  <a:prstClr val="black"/>
                </a:solidFill>
              </a:rPr>
              <a:t>(here, untargeted metabolomics</a:t>
            </a:r>
            <a:r>
              <a:rPr lang="en-US" sz="2400" dirty="0" smtClean="0">
                <a:solidFill>
                  <a:prstClr val="black"/>
                </a:solidFill>
              </a:rPr>
              <a:t>) </a:t>
            </a:r>
            <a:endParaRPr lang="en-US" sz="2400" dirty="0">
              <a:solidFill>
                <a:prstClr val="black"/>
              </a:solidFill>
            </a:endParaRPr>
          </a:p>
        </p:txBody>
      </p:sp>
      <p:sp>
        <p:nvSpPr>
          <p:cNvPr id="3" name="Oval 2"/>
          <p:cNvSpPr/>
          <p:nvPr/>
        </p:nvSpPr>
        <p:spPr>
          <a:xfrm>
            <a:off x="2347001" y="6080731"/>
            <a:ext cx="1828780" cy="64007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4084342" y="5446192"/>
            <a:ext cx="1828780" cy="64007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6757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5"/>
                                        </p:tgtEl>
                                        <p:attrNameLst>
                                          <p:attrName>style.visibility</p:attrName>
                                        </p:attrNameLst>
                                      </p:cBhvr>
                                      <p:to>
                                        <p:strVal val="visible"/>
                                      </p:to>
                                    </p:set>
                                    <p:animEffect transition="in" filter="fade">
                                      <p:cBhvr>
                                        <p:cTn id="7" dur="500"/>
                                        <p:tgtEl>
                                          <p:spTgt spid="717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500"/>
                                        <p:tgtEl>
                                          <p:spTgt spid="42"/>
                                        </p:tgtEl>
                                      </p:cBhvr>
                                    </p:animEffect>
                                  </p:childTnLst>
                                </p:cTn>
                              </p:par>
                              <p:par>
                                <p:cTn id="11" presetID="10" presetClass="entr" presetSubtype="0" fill="hold" nodeType="withEffect">
                                  <p:stCondLst>
                                    <p:cond delay="0"/>
                                  </p:stCondLst>
                                  <p:childTnLst>
                                    <p:set>
                                      <p:cBhvr>
                                        <p:cTn id="12" dur="1" fill="hold">
                                          <p:stCondLst>
                                            <p:cond delay="0"/>
                                          </p:stCondLst>
                                        </p:cTn>
                                        <p:tgtEl>
                                          <p:spTgt spid="7174"/>
                                        </p:tgtEl>
                                        <p:attrNameLst>
                                          <p:attrName>style.visibility</p:attrName>
                                        </p:attrNameLst>
                                      </p:cBhvr>
                                      <p:to>
                                        <p:strVal val="visible"/>
                                      </p:to>
                                    </p:set>
                                    <p:animEffect transition="in" filter="fade">
                                      <p:cBhvr>
                                        <p:cTn id="13" dur="500"/>
                                        <p:tgtEl>
                                          <p:spTgt spid="717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7173"/>
                                        </p:tgtEl>
                                        <p:attrNameLst>
                                          <p:attrName>style.visibility</p:attrName>
                                        </p:attrNameLst>
                                      </p:cBhvr>
                                      <p:to>
                                        <p:strVal val="visible"/>
                                      </p:to>
                                    </p:set>
                                    <p:animEffect transition="in" filter="fade">
                                      <p:cBhvr>
                                        <p:cTn id="18" dur="500"/>
                                        <p:tgtEl>
                                          <p:spTgt spid="717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animEffect transition="in" filter="fade">
                                      <p:cBhvr>
                                        <p:cTn id="21" dur="500"/>
                                        <p:tgtEl>
                                          <p:spTgt spid="4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fade">
                                      <p:cBhvr>
                                        <p:cTn id="29"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P spid="3" grpId="0" animBg="1"/>
      <p:bldP spid="4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Analysis workflow</a:t>
            </a:r>
            <a:endParaRPr lang="en-US" dirty="0"/>
          </a:p>
        </p:txBody>
      </p:sp>
      <p:sp>
        <p:nvSpPr>
          <p:cNvPr id="3" name="Content Placeholder 2"/>
          <p:cNvSpPr>
            <a:spLocks noGrp="1"/>
          </p:cNvSpPr>
          <p:nvPr>
            <p:ph idx="1"/>
          </p:nvPr>
        </p:nvSpPr>
        <p:spPr>
          <a:xfrm>
            <a:off x="238539" y="1082040"/>
            <a:ext cx="11714922" cy="5406830"/>
          </a:xfrm>
        </p:spPr>
        <p:txBody>
          <a:bodyPr/>
          <a:lstStyle/>
          <a:p>
            <a:r>
              <a:rPr lang="en-US" dirty="0" smtClean="0"/>
              <a:t>Apply typical QC methods and tools to shotgun </a:t>
            </a:r>
            <a:r>
              <a:rPr lang="en-US" dirty="0" err="1" smtClean="0"/>
              <a:t>metagenomic</a:t>
            </a:r>
            <a:r>
              <a:rPr lang="en-US" dirty="0" smtClean="0"/>
              <a:t> reads</a:t>
            </a:r>
          </a:p>
          <a:p>
            <a:pPr lvl="1"/>
            <a:r>
              <a:rPr lang="en-US" dirty="0" smtClean="0"/>
              <a:t>Trim low-quality bases, drop short reads (e.g</a:t>
            </a:r>
            <a:r>
              <a:rPr lang="en-US" dirty="0"/>
              <a:t>. </a:t>
            </a:r>
            <a:r>
              <a:rPr lang="en-US" dirty="0" smtClean="0"/>
              <a:t>by </a:t>
            </a:r>
            <a:r>
              <a:rPr lang="en-US" dirty="0" err="1" smtClean="0"/>
              <a:t>Trimmomatic</a:t>
            </a:r>
            <a:r>
              <a:rPr lang="en-US" dirty="0" smtClean="0"/>
              <a:t>)</a:t>
            </a:r>
          </a:p>
          <a:p>
            <a:r>
              <a:rPr lang="en-US" dirty="0" smtClean="0"/>
              <a:t>Remove known contaminant reads prior to analysis</a:t>
            </a:r>
          </a:p>
          <a:p>
            <a:pPr lvl="1"/>
            <a:r>
              <a:rPr lang="en-US" dirty="0" smtClean="0"/>
              <a:t>E.g. deplete host DNA from host-associated samples by mapping to host genome</a:t>
            </a:r>
          </a:p>
          <a:p>
            <a:pPr lvl="1"/>
            <a:r>
              <a:rPr lang="en-US" dirty="0" smtClean="0"/>
              <a:t>1-2% of human gut </a:t>
            </a:r>
            <a:r>
              <a:rPr lang="en-US" dirty="0" err="1" smtClean="0"/>
              <a:t>microbiome</a:t>
            </a:r>
            <a:r>
              <a:rPr lang="en-US" dirty="0" smtClean="0"/>
              <a:t> reads are human DNA, but up to 90% for skin</a:t>
            </a:r>
          </a:p>
          <a:p>
            <a:r>
              <a:rPr lang="en-US" dirty="0" smtClean="0"/>
              <a:t>Analyze reads by mapping to reference databases</a:t>
            </a:r>
          </a:p>
          <a:p>
            <a:pPr lvl="1"/>
            <a:r>
              <a:rPr lang="en-US" dirty="0" smtClean="0"/>
              <a:t>Taxonomic profiling (</a:t>
            </a:r>
            <a:r>
              <a:rPr lang="en-US" i="1" dirty="0" smtClean="0"/>
              <a:t>who is there?</a:t>
            </a:r>
            <a:r>
              <a:rPr lang="en-US" dirty="0" smtClean="0"/>
              <a:t>)</a:t>
            </a:r>
          </a:p>
          <a:p>
            <a:pPr lvl="1"/>
            <a:r>
              <a:rPr lang="en-US" dirty="0" smtClean="0"/>
              <a:t>Strain identification and tracking</a:t>
            </a:r>
          </a:p>
          <a:p>
            <a:pPr lvl="1"/>
            <a:r>
              <a:rPr lang="en-US" dirty="0" smtClean="0"/>
              <a:t>Functional profiling (</a:t>
            </a:r>
            <a:r>
              <a:rPr lang="en-US" i="1" dirty="0" smtClean="0"/>
              <a:t>what are they doing?</a:t>
            </a:r>
            <a:r>
              <a:rPr lang="en-US" dirty="0" smtClean="0"/>
              <a:t>)</a:t>
            </a:r>
          </a:p>
          <a:p>
            <a:r>
              <a:rPr lang="en-US" dirty="0" smtClean="0"/>
              <a:t>Assemble microbial genes and genomes from the reads</a:t>
            </a:r>
          </a:p>
          <a:p>
            <a:pPr lvl="1"/>
            <a:r>
              <a:rPr lang="en-US" dirty="0" smtClean="0"/>
              <a:t>Then map reads back to new assemblies for quantification</a:t>
            </a:r>
          </a:p>
          <a:p>
            <a:endParaRPr lang="en-US" dirty="0" smtClean="0"/>
          </a:p>
        </p:txBody>
      </p:sp>
      <p:sp>
        <p:nvSpPr>
          <p:cNvPr id="4" name="Date Placeholder 3"/>
          <p:cNvSpPr>
            <a:spLocks noGrp="1"/>
          </p:cNvSpPr>
          <p:nvPr>
            <p:ph type="dt" sz="half" idx="10"/>
          </p:nvPr>
        </p:nvSpPr>
        <p:spPr/>
        <p:txBody>
          <a:bodyPr/>
          <a:lstStyle/>
          <a:p>
            <a:fld id="{149AB08A-B8FE-2744-A176-508EFC0AA4E9}" type="datetime1">
              <a:rPr lang="en-US" smtClean="0"/>
              <a:t>2/13/2019</a:t>
            </a:fld>
            <a:endParaRPr lang="en-US" dirty="0"/>
          </a:p>
        </p:txBody>
      </p:sp>
      <p:sp>
        <p:nvSpPr>
          <p:cNvPr id="5" name="Slide Number Placeholder 4"/>
          <p:cNvSpPr>
            <a:spLocks noGrp="1"/>
          </p:cNvSpPr>
          <p:nvPr>
            <p:ph type="sldNum" sz="quarter" idx="12"/>
          </p:nvPr>
        </p:nvSpPr>
        <p:spPr/>
        <p:txBody>
          <a:bodyPr/>
          <a:lstStyle/>
          <a:p>
            <a:fld id="{0CED1879-D594-7048-AD12-28363999EDA9}" type="slidenum">
              <a:rPr lang="en-US" smtClean="0"/>
              <a:t>6</a:t>
            </a:fld>
            <a:endParaRPr lang="en-US"/>
          </a:p>
        </p:txBody>
      </p:sp>
    </p:spTree>
    <p:extLst>
      <p:ext uri="{BB962C8B-B14F-4D97-AF65-F5344CB8AC3E}">
        <p14:creationId xmlns:p14="http://schemas.microsoft.com/office/powerpoint/2010/main" val="6847480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500"/>
                                        <p:tgtEl>
                                          <p:spTgt spid="3">
                                            <p:txEl>
                                              <p:pRg st="8" end="8"/>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
                                            <p:txEl>
                                              <p:pRg st="9" end="9"/>
                                            </p:txEl>
                                          </p:spTgt>
                                        </p:tgtEl>
                                        <p:attrNameLst>
                                          <p:attrName>style.visibility</p:attrName>
                                        </p:attrNameLst>
                                      </p:cBhvr>
                                      <p:to>
                                        <p:strVal val="visible"/>
                                      </p:to>
                                    </p:set>
                                    <p:animEffect transition="in" filter="fade">
                                      <p:cBhvr>
                                        <p:cTn id="40" dur="500"/>
                                        <p:tgtEl>
                                          <p:spTgt spid="3">
                                            <p:txEl>
                                              <p:pRg st="9" end="9"/>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animEffect transition="in" filter="fade">
                                      <p:cBhvr>
                                        <p:cTn id="43"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Multi’omic</a:t>
            </a:r>
            <a:r>
              <a:rPr lang="en-US" dirty="0" smtClean="0"/>
              <a:t> association (IBD example)</a:t>
            </a:r>
            <a:endParaRPr lang="en-US" dirty="0"/>
          </a:p>
        </p:txBody>
      </p:sp>
      <p:sp>
        <p:nvSpPr>
          <p:cNvPr id="4" name="Date Placeholder 3"/>
          <p:cNvSpPr>
            <a:spLocks noGrp="1"/>
          </p:cNvSpPr>
          <p:nvPr>
            <p:ph type="dt" sz="half" idx="10"/>
          </p:nvPr>
        </p:nvSpPr>
        <p:spPr/>
        <p:txBody>
          <a:bodyPr/>
          <a:lstStyle/>
          <a:p>
            <a:fld id="{149AB08A-B8FE-2744-A176-508EFC0AA4E9}" type="datetime1">
              <a:rPr lang="en-US" smtClean="0"/>
              <a:t>2/13/2019</a:t>
            </a:fld>
            <a:endParaRPr lang="en-US"/>
          </a:p>
        </p:txBody>
      </p:sp>
      <p:sp>
        <p:nvSpPr>
          <p:cNvPr id="5" name="Slide Number Placeholder 4"/>
          <p:cNvSpPr>
            <a:spLocks noGrp="1"/>
          </p:cNvSpPr>
          <p:nvPr>
            <p:ph type="sldNum" sz="quarter" idx="12"/>
          </p:nvPr>
        </p:nvSpPr>
        <p:spPr/>
        <p:txBody>
          <a:bodyPr/>
          <a:lstStyle/>
          <a:p>
            <a:fld id="{0CED1879-D594-7048-AD12-28363999EDA9}" type="slidenum">
              <a:rPr lang="en-US" smtClean="0"/>
              <a:t>60</a:t>
            </a:fld>
            <a:endParaRPr lang="en-US"/>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84881" y="174133"/>
            <a:ext cx="1303987" cy="1787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04876" y="5446192"/>
            <a:ext cx="1483992" cy="993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 name="Rectangle 41"/>
          <p:cNvSpPr/>
          <p:nvPr/>
        </p:nvSpPr>
        <p:spPr>
          <a:xfrm>
            <a:off x="8026754" y="2240293"/>
            <a:ext cx="3937241" cy="757130"/>
          </a:xfrm>
          <a:prstGeom prst="rect">
            <a:avLst/>
          </a:prstGeom>
        </p:spPr>
        <p:txBody>
          <a:bodyPr wrap="square">
            <a:spAutoFit/>
          </a:bodyPr>
          <a:lstStyle/>
          <a:p>
            <a:pPr lvl="0">
              <a:lnSpc>
                <a:spcPct val="90000"/>
              </a:lnSpc>
              <a:spcBef>
                <a:spcPts val="1000"/>
              </a:spcBef>
            </a:pPr>
            <a:r>
              <a:rPr lang="en-US" sz="2400" dirty="0" smtClean="0">
                <a:solidFill>
                  <a:prstClr val="black"/>
                </a:solidFill>
              </a:rPr>
              <a:t>Identify associations between feature types</a:t>
            </a:r>
            <a:endParaRPr lang="en-US" sz="2400" i="1" dirty="0">
              <a:solidFill>
                <a:prstClr val="black"/>
              </a:solidFill>
            </a:endParaRPr>
          </a:p>
        </p:txBody>
      </p:sp>
      <p:pic>
        <p:nvPicPr>
          <p:cNvPr id="11"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2465" y="868708"/>
            <a:ext cx="7645172" cy="5852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25" y="1626130"/>
            <a:ext cx="3382962" cy="26527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Oval 16"/>
          <p:cNvSpPr/>
          <p:nvPr/>
        </p:nvSpPr>
        <p:spPr>
          <a:xfrm>
            <a:off x="3172916" y="4405954"/>
            <a:ext cx="305042" cy="274317"/>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8016219" y="3154683"/>
            <a:ext cx="3937241" cy="1089529"/>
          </a:xfrm>
          <a:prstGeom prst="rect">
            <a:avLst/>
          </a:prstGeom>
        </p:spPr>
        <p:txBody>
          <a:bodyPr wrap="square">
            <a:spAutoFit/>
          </a:bodyPr>
          <a:lstStyle/>
          <a:p>
            <a:pPr lvl="0">
              <a:lnSpc>
                <a:spcPct val="90000"/>
              </a:lnSpc>
              <a:spcBef>
                <a:spcPts val="1000"/>
              </a:spcBef>
            </a:pPr>
            <a:r>
              <a:rPr lang="en-US" sz="2400" dirty="0" smtClean="0">
                <a:solidFill>
                  <a:prstClr val="black"/>
                </a:solidFill>
              </a:rPr>
              <a:t>Many, many potential associations </a:t>
            </a:r>
            <a:r>
              <a:rPr lang="en-US" sz="2400" dirty="0" smtClean="0">
                <a:solidFill>
                  <a:prstClr val="black"/>
                </a:solidFill>
                <a:sym typeface="Wingdings" pitchFamily="2" charset="2"/>
              </a:rPr>
              <a:t> </a:t>
            </a:r>
            <a:r>
              <a:rPr lang="en-US" sz="2400" dirty="0" smtClean="0">
                <a:solidFill>
                  <a:prstClr val="black"/>
                </a:solidFill>
              </a:rPr>
              <a:t>huge multiple hypothesis testing problem</a:t>
            </a:r>
            <a:endParaRPr lang="en-US" sz="2400" i="1" dirty="0">
              <a:solidFill>
                <a:prstClr val="black"/>
              </a:solidFill>
            </a:endParaRPr>
          </a:p>
        </p:txBody>
      </p:sp>
      <p:sp>
        <p:nvSpPr>
          <p:cNvPr id="19" name="Rectangle 18"/>
          <p:cNvSpPr/>
          <p:nvPr/>
        </p:nvSpPr>
        <p:spPr>
          <a:xfrm>
            <a:off x="8016219" y="4343390"/>
            <a:ext cx="3937241" cy="1089529"/>
          </a:xfrm>
          <a:prstGeom prst="rect">
            <a:avLst/>
          </a:prstGeom>
        </p:spPr>
        <p:txBody>
          <a:bodyPr wrap="square">
            <a:spAutoFit/>
          </a:bodyPr>
          <a:lstStyle/>
          <a:p>
            <a:pPr lvl="0">
              <a:lnSpc>
                <a:spcPct val="90000"/>
              </a:lnSpc>
              <a:spcBef>
                <a:spcPts val="1000"/>
              </a:spcBef>
            </a:pPr>
            <a:r>
              <a:rPr lang="en-US" sz="2400" dirty="0" smtClean="0">
                <a:solidFill>
                  <a:prstClr val="black"/>
                </a:solidFill>
              </a:rPr>
              <a:t>Need to reduce dimensions of the two datasets (PCA, clustering, etc.)</a:t>
            </a:r>
            <a:endParaRPr lang="en-US" sz="2400" i="1" dirty="0">
              <a:solidFill>
                <a:prstClr val="black"/>
              </a:solidFill>
            </a:endParaRPr>
          </a:p>
        </p:txBody>
      </p:sp>
    </p:spTree>
    <p:extLst>
      <p:ext uri="{BB962C8B-B14F-4D97-AF65-F5344CB8AC3E}">
        <p14:creationId xmlns:p14="http://schemas.microsoft.com/office/powerpoint/2010/main" val="3874065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194"/>
                                        </p:tgtEl>
                                        <p:attrNameLst>
                                          <p:attrName>style.visibility</p:attrName>
                                        </p:attrNameLst>
                                      </p:cBhvr>
                                      <p:to>
                                        <p:strVal val="visible"/>
                                      </p:to>
                                    </p:set>
                                    <p:animEffect transition="in" filter="fade">
                                      <p:cBhvr>
                                        <p:cTn id="17" dur="500"/>
                                        <p:tgtEl>
                                          <p:spTgt spid="819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17" grpId="0" animBg="1"/>
      <p:bldP spid="18" grpId="0"/>
      <p:bldP spid="19"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p:cNvPicPr>
            <a:picLocks noChangeAspect="1"/>
          </p:cNvPicPr>
          <p:nvPr/>
        </p:nvPicPr>
        <p:blipFill rotWithShape="1">
          <a:blip r:embed="rId2" cstate="print"/>
          <a:srcRect b="4297"/>
          <a:stretch/>
        </p:blipFill>
        <p:spPr>
          <a:xfrm>
            <a:off x="3215589" y="960147"/>
            <a:ext cx="2895600" cy="1984760"/>
          </a:xfrm>
          <a:prstGeom prst="rect">
            <a:avLst/>
          </a:prstGeom>
        </p:spPr>
      </p:pic>
      <p:sp>
        <p:nvSpPr>
          <p:cNvPr id="2" name="Title 1"/>
          <p:cNvSpPr>
            <a:spLocks noGrp="1"/>
          </p:cNvSpPr>
          <p:nvPr>
            <p:ph type="title"/>
          </p:nvPr>
        </p:nvSpPr>
        <p:spPr/>
        <p:txBody>
          <a:bodyPr>
            <a:normAutofit/>
          </a:bodyPr>
          <a:lstStyle/>
          <a:p>
            <a:r>
              <a:rPr lang="en-US" sz="4000" dirty="0" smtClean="0">
                <a:solidFill>
                  <a:prstClr val="black"/>
                </a:solidFill>
              </a:rPr>
              <a:t>Ecological interaction networks</a:t>
            </a:r>
            <a:endParaRPr lang="en-US" sz="3200" dirty="0"/>
          </a:p>
        </p:txBody>
      </p:sp>
      <p:sp>
        <p:nvSpPr>
          <p:cNvPr id="4" name="Slide Number Placeholder 3"/>
          <p:cNvSpPr>
            <a:spLocks noGrp="1"/>
          </p:cNvSpPr>
          <p:nvPr>
            <p:ph type="sldNum" sz="quarter" idx="12"/>
          </p:nvPr>
        </p:nvSpPr>
        <p:spPr/>
        <p:txBody>
          <a:bodyPr/>
          <a:lstStyle/>
          <a:p>
            <a:fld id="{C71C242F-20BE-4F6C-ABA6-9DCC8641EF60}" type="slidenum">
              <a:rPr lang="en-US" smtClean="0">
                <a:solidFill>
                  <a:srgbClr val="FFFFFF"/>
                </a:solidFill>
              </a:rPr>
              <a:pPr/>
              <a:t>61</a:t>
            </a:fld>
            <a:endParaRPr lang="en-US">
              <a:solidFill>
                <a:srgbClr val="FFFFFF"/>
              </a:solidFill>
            </a:endParaRPr>
          </a:p>
        </p:txBody>
      </p:sp>
      <p:grpSp>
        <p:nvGrpSpPr>
          <p:cNvPr id="3" name="Group 55"/>
          <p:cNvGrpSpPr/>
          <p:nvPr/>
        </p:nvGrpSpPr>
        <p:grpSpPr>
          <a:xfrm>
            <a:off x="1615389" y="3013138"/>
            <a:ext cx="2875402" cy="2519065"/>
            <a:chOff x="0" y="3195990"/>
            <a:chExt cx="2875402" cy="2519065"/>
          </a:xfrm>
        </p:grpSpPr>
        <p:pic>
          <p:nvPicPr>
            <p:cNvPr id="6" name="Picture 5"/>
            <p:cNvPicPr>
              <a:picLocks noChangeAspect="1"/>
            </p:cNvPicPr>
            <p:nvPr/>
          </p:nvPicPr>
          <p:blipFill>
            <a:blip r:embed="rId3" cstate="print"/>
            <a:stretch>
              <a:fillRect/>
            </a:stretch>
          </p:blipFill>
          <p:spPr>
            <a:xfrm>
              <a:off x="0" y="3657655"/>
              <a:ext cx="2875402" cy="2057400"/>
            </a:xfrm>
            <a:prstGeom prst="rect">
              <a:avLst/>
            </a:prstGeom>
          </p:spPr>
        </p:pic>
        <p:sp>
          <p:nvSpPr>
            <p:cNvPr id="8" name="TextBox 7"/>
            <p:cNvSpPr txBox="1"/>
            <p:nvPr/>
          </p:nvSpPr>
          <p:spPr>
            <a:xfrm>
              <a:off x="644155" y="3195990"/>
              <a:ext cx="1192955" cy="369332"/>
            </a:xfrm>
            <a:prstGeom prst="rect">
              <a:avLst/>
            </a:prstGeom>
            <a:noFill/>
          </p:spPr>
          <p:txBody>
            <a:bodyPr wrap="none" rtlCol="0">
              <a:spAutoFit/>
            </a:bodyPr>
            <a:lstStyle/>
            <a:p>
              <a:r>
                <a:rPr lang="en-US" dirty="0"/>
                <a:t>Mutualism</a:t>
              </a:r>
            </a:p>
          </p:txBody>
        </p:sp>
      </p:grpSp>
      <p:grpSp>
        <p:nvGrpSpPr>
          <p:cNvPr id="5" name="Group 56"/>
          <p:cNvGrpSpPr/>
          <p:nvPr/>
        </p:nvGrpSpPr>
        <p:grpSpPr>
          <a:xfrm>
            <a:off x="4752884" y="3013138"/>
            <a:ext cx="2869013" cy="2519065"/>
            <a:chOff x="3137494" y="3195990"/>
            <a:chExt cx="2869013" cy="2519065"/>
          </a:xfrm>
        </p:grpSpPr>
        <p:pic>
          <p:nvPicPr>
            <p:cNvPr id="7" name="Picture 6"/>
            <p:cNvPicPr>
              <a:picLocks noChangeAspect="1"/>
            </p:cNvPicPr>
            <p:nvPr/>
          </p:nvPicPr>
          <p:blipFill rotWithShape="1">
            <a:blip r:embed="rId4" cstate="print"/>
            <a:srcRect l="8990" r="6390"/>
            <a:stretch/>
          </p:blipFill>
          <p:spPr>
            <a:xfrm>
              <a:off x="3137494" y="3657655"/>
              <a:ext cx="2869013" cy="2057400"/>
            </a:xfrm>
            <a:prstGeom prst="rect">
              <a:avLst/>
            </a:prstGeom>
          </p:spPr>
        </p:pic>
        <p:sp>
          <p:nvSpPr>
            <p:cNvPr id="9" name="TextBox 8"/>
            <p:cNvSpPr txBox="1"/>
            <p:nvPr/>
          </p:nvSpPr>
          <p:spPr>
            <a:xfrm>
              <a:off x="3820908" y="3195990"/>
              <a:ext cx="1099725" cy="369332"/>
            </a:xfrm>
            <a:prstGeom prst="rect">
              <a:avLst/>
            </a:prstGeom>
            <a:noFill/>
          </p:spPr>
          <p:txBody>
            <a:bodyPr wrap="none" rtlCol="0">
              <a:spAutoFit/>
            </a:bodyPr>
            <a:lstStyle/>
            <a:p>
              <a:r>
                <a:rPr lang="en-US" dirty="0"/>
                <a:t>Predation</a:t>
              </a:r>
            </a:p>
          </p:txBody>
        </p:sp>
      </p:grpSp>
      <p:grpSp>
        <p:nvGrpSpPr>
          <p:cNvPr id="11" name="Group 48"/>
          <p:cNvGrpSpPr/>
          <p:nvPr/>
        </p:nvGrpSpPr>
        <p:grpSpPr>
          <a:xfrm>
            <a:off x="5653989" y="5608402"/>
            <a:ext cx="914400" cy="762000"/>
            <a:chOff x="4495800" y="5257800"/>
            <a:chExt cx="914400" cy="762000"/>
          </a:xfrm>
        </p:grpSpPr>
        <p:cxnSp>
          <p:nvCxnSpPr>
            <p:cNvPr id="23" name="Straight Connector 22"/>
            <p:cNvCxnSpPr/>
            <p:nvPr/>
          </p:nvCxnSpPr>
          <p:spPr bwMode="auto">
            <a:xfrm>
              <a:off x="4495800" y="5257800"/>
              <a:ext cx="0" cy="762000"/>
            </a:xfrm>
            <a:prstGeom prst="line">
              <a:avLst/>
            </a:prstGeom>
            <a:solidFill>
              <a:schemeClr val="accent1"/>
            </a:solidFill>
            <a:ln w="63500" cap="sq" cmpd="sng" algn="ctr">
              <a:solidFill>
                <a:schemeClr val="tx1"/>
              </a:solidFill>
              <a:prstDash val="solid"/>
              <a:round/>
              <a:headEnd type="none" w="med" len="med"/>
              <a:tailEnd type="none" w="med" len="med"/>
            </a:ln>
            <a:effectLst/>
          </p:spPr>
        </p:cxnSp>
        <p:cxnSp>
          <p:nvCxnSpPr>
            <p:cNvPr id="24" name="Straight Connector 23"/>
            <p:cNvCxnSpPr/>
            <p:nvPr/>
          </p:nvCxnSpPr>
          <p:spPr bwMode="auto">
            <a:xfrm flipH="1">
              <a:off x="4495800" y="6019800"/>
              <a:ext cx="914400" cy="0"/>
            </a:xfrm>
            <a:prstGeom prst="line">
              <a:avLst/>
            </a:prstGeom>
            <a:solidFill>
              <a:schemeClr val="accent1"/>
            </a:solidFill>
            <a:ln w="63500" cap="sq" cmpd="sng" algn="ctr">
              <a:solidFill>
                <a:schemeClr val="tx1"/>
              </a:solidFill>
              <a:prstDash val="solid"/>
              <a:round/>
              <a:headEnd type="none" w="med" len="med"/>
              <a:tailEnd type="none" w="med" len="med"/>
            </a:ln>
            <a:effectLst/>
          </p:spPr>
        </p:cxnSp>
        <p:cxnSp>
          <p:nvCxnSpPr>
            <p:cNvPr id="25" name="Straight Connector 24"/>
            <p:cNvCxnSpPr/>
            <p:nvPr/>
          </p:nvCxnSpPr>
          <p:spPr bwMode="auto">
            <a:xfrm flipH="1">
              <a:off x="4495800" y="5486400"/>
              <a:ext cx="914400" cy="533400"/>
            </a:xfrm>
            <a:prstGeom prst="line">
              <a:avLst/>
            </a:prstGeom>
            <a:solidFill>
              <a:schemeClr val="accent1"/>
            </a:solidFill>
            <a:ln w="63500" cap="sq" cmpd="sng" algn="ctr">
              <a:solidFill>
                <a:schemeClr val="accent1"/>
              </a:solidFill>
              <a:prstDash val="solid"/>
              <a:round/>
              <a:headEnd type="none" w="med" len="med"/>
              <a:tailEnd type="none" w="med" len="med"/>
            </a:ln>
            <a:effectLst/>
          </p:spPr>
        </p:cxnSp>
        <p:cxnSp>
          <p:nvCxnSpPr>
            <p:cNvPr id="26" name="Straight Connector 25"/>
            <p:cNvCxnSpPr/>
            <p:nvPr/>
          </p:nvCxnSpPr>
          <p:spPr bwMode="auto">
            <a:xfrm flipH="1" flipV="1">
              <a:off x="4495800" y="5638800"/>
              <a:ext cx="457200" cy="304800"/>
            </a:xfrm>
            <a:prstGeom prst="line">
              <a:avLst/>
            </a:prstGeom>
            <a:solidFill>
              <a:schemeClr val="accent1"/>
            </a:solidFill>
            <a:ln w="63500" cap="sq" cmpd="sng" algn="ctr">
              <a:solidFill>
                <a:schemeClr val="accent2"/>
              </a:solidFill>
              <a:prstDash val="solid"/>
              <a:round/>
              <a:headEnd type="none" w="med" len="med"/>
              <a:tailEnd type="none" w="med" len="med"/>
            </a:ln>
            <a:effectLst/>
          </p:spPr>
        </p:cxnSp>
        <p:cxnSp>
          <p:nvCxnSpPr>
            <p:cNvPr id="31" name="Straight Connector 30"/>
            <p:cNvCxnSpPr/>
            <p:nvPr/>
          </p:nvCxnSpPr>
          <p:spPr bwMode="auto">
            <a:xfrm flipH="1" flipV="1">
              <a:off x="4953000" y="5943600"/>
              <a:ext cx="457200" cy="76200"/>
            </a:xfrm>
            <a:prstGeom prst="line">
              <a:avLst/>
            </a:prstGeom>
            <a:solidFill>
              <a:schemeClr val="accent1"/>
            </a:solidFill>
            <a:ln w="63500" cap="sq" cmpd="sng" algn="ctr">
              <a:solidFill>
                <a:schemeClr val="accent2"/>
              </a:solidFill>
              <a:prstDash val="solid"/>
              <a:round/>
              <a:headEnd type="none" w="med" len="med"/>
              <a:tailEnd type="none" w="med" len="med"/>
            </a:ln>
            <a:effectLst/>
          </p:spPr>
        </p:cxnSp>
      </p:grpSp>
      <p:grpSp>
        <p:nvGrpSpPr>
          <p:cNvPr id="13" name="Group 49"/>
          <p:cNvGrpSpPr/>
          <p:nvPr/>
        </p:nvGrpSpPr>
        <p:grpSpPr>
          <a:xfrm>
            <a:off x="8930589" y="5608402"/>
            <a:ext cx="914400" cy="762000"/>
            <a:chOff x="7467600" y="5257800"/>
            <a:chExt cx="914400" cy="762000"/>
          </a:xfrm>
        </p:grpSpPr>
        <p:cxnSp>
          <p:nvCxnSpPr>
            <p:cNvPr id="34" name="Straight Connector 33"/>
            <p:cNvCxnSpPr/>
            <p:nvPr/>
          </p:nvCxnSpPr>
          <p:spPr bwMode="auto">
            <a:xfrm>
              <a:off x="7467600" y="5257800"/>
              <a:ext cx="0" cy="762000"/>
            </a:xfrm>
            <a:prstGeom prst="line">
              <a:avLst/>
            </a:prstGeom>
            <a:solidFill>
              <a:schemeClr val="accent1"/>
            </a:solidFill>
            <a:ln w="63500" cap="sq" cmpd="sng" algn="ctr">
              <a:solidFill>
                <a:schemeClr val="tx1"/>
              </a:solidFill>
              <a:prstDash val="solid"/>
              <a:round/>
              <a:headEnd type="none" w="med" len="med"/>
              <a:tailEnd type="none" w="med" len="med"/>
            </a:ln>
            <a:effectLst/>
          </p:spPr>
        </p:cxnSp>
        <p:cxnSp>
          <p:nvCxnSpPr>
            <p:cNvPr id="35" name="Straight Connector 34"/>
            <p:cNvCxnSpPr/>
            <p:nvPr/>
          </p:nvCxnSpPr>
          <p:spPr bwMode="auto">
            <a:xfrm flipH="1">
              <a:off x="7467600" y="6019800"/>
              <a:ext cx="914400" cy="0"/>
            </a:xfrm>
            <a:prstGeom prst="line">
              <a:avLst/>
            </a:prstGeom>
            <a:solidFill>
              <a:schemeClr val="accent1"/>
            </a:solidFill>
            <a:ln w="63500" cap="sq" cmpd="sng" algn="ctr">
              <a:solidFill>
                <a:schemeClr val="tx1"/>
              </a:solidFill>
              <a:prstDash val="solid"/>
              <a:round/>
              <a:headEnd type="none" w="med" len="med"/>
              <a:tailEnd type="none" w="med" len="med"/>
            </a:ln>
            <a:effectLst/>
          </p:spPr>
        </p:cxnSp>
        <p:cxnSp>
          <p:nvCxnSpPr>
            <p:cNvPr id="36" name="Straight Connector 35"/>
            <p:cNvCxnSpPr/>
            <p:nvPr/>
          </p:nvCxnSpPr>
          <p:spPr bwMode="auto">
            <a:xfrm flipH="1">
              <a:off x="7543800" y="5562600"/>
              <a:ext cx="838200" cy="381000"/>
            </a:xfrm>
            <a:prstGeom prst="line">
              <a:avLst/>
            </a:prstGeom>
            <a:solidFill>
              <a:schemeClr val="accent1"/>
            </a:solidFill>
            <a:ln w="63500" cap="sq" cmpd="sng" algn="ctr">
              <a:solidFill>
                <a:schemeClr val="accent1"/>
              </a:solidFill>
              <a:prstDash val="solid"/>
              <a:round/>
              <a:headEnd type="none" w="med" len="med"/>
              <a:tailEnd type="none" w="med" len="med"/>
            </a:ln>
            <a:effectLst/>
          </p:spPr>
        </p:cxnSp>
        <p:cxnSp>
          <p:nvCxnSpPr>
            <p:cNvPr id="37" name="Straight Connector 36"/>
            <p:cNvCxnSpPr/>
            <p:nvPr/>
          </p:nvCxnSpPr>
          <p:spPr bwMode="auto">
            <a:xfrm flipH="1" flipV="1">
              <a:off x="7467600" y="5410200"/>
              <a:ext cx="914400" cy="457200"/>
            </a:xfrm>
            <a:prstGeom prst="line">
              <a:avLst/>
            </a:prstGeom>
            <a:solidFill>
              <a:schemeClr val="accent1"/>
            </a:solidFill>
            <a:ln w="63500" cap="sq" cmpd="sng" algn="ctr">
              <a:solidFill>
                <a:schemeClr val="accent2"/>
              </a:solidFill>
              <a:prstDash val="solid"/>
              <a:round/>
              <a:headEnd type="none" w="med" len="med"/>
              <a:tailEnd type="none" w="med" len="med"/>
            </a:ln>
            <a:effectLst/>
          </p:spPr>
        </p:cxnSp>
      </p:grpSp>
      <p:grpSp>
        <p:nvGrpSpPr>
          <p:cNvPr id="15" name="Group 47"/>
          <p:cNvGrpSpPr/>
          <p:nvPr/>
        </p:nvGrpSpPr>
        <p:grpSpPr>
          <a:xfrm>
            <a:off x="2224990" y="5518281"/>
            <a:ext cx="1254111" cy="1156866"/>
            <a:chOff x="269889" y="5167734"/>
            <a:chExt cx="1254111" cy="1156866"/>
          </a:xfrm>
        </p:grpSpPr>
        <p:cxnSp>
          <p:nvCxnSpPr>
            <p:cNvPr id="12" name="Straight Connector 11"/>
            <p:cNvCxnSpPr/>
            <p:nvPr/>
          </p:nvCxnSpPr>
          <p:spPr bwMode="auto">
            <a:xfrm>
              <a:off x="609600" y="5257800"/>
              <a:ext cx="0" cy="762000"/>
            </a:xfrm>
            <a:prstGeom prst="line">
              <a:avLst/>
            </a:prstGeom>
            <a:solidFill>
              <a:schemeClr val="accent1"/>
            </a:solidFill>
            <a:ln w="63500" cap="sq" cmpd="sng" algn="ctr">
              <a:solidFill>
                <a:schemeClr val="tx1"/>
              </a:solidFill>
              <a:prstDash val="solid"/>
              <a:round/>
              <a:headEnd type="none" w="med" len="med"/>
              <a:tailEnd type="none" w="med" len="med"/>
            </a:ln>
            <a:effectLst/>
          </p:spPr>
        </p:cxnSp>
        <p:cxnSp>
          <p:nvCxnSpPr>
            <p:cNvPr id="14" name="Straight Connector 13"/>
            <p:cNvCxnSpPr/>
            <p:nvPr/>
          </p:nvCxnSpPr>
          <p:spPr bwMode="auto">
            <a:xfrm flipH="1">
              <a:off x="609600" y="6019800"/>
              <a:ext cx="914400" cy="0"/>
            </a:xfrm>
            <a:prstGeom prst="line">
              <a:avLst/>
            </a:prstGeom>
            <a:solidFill>
              <a:schemeClr val="accent1"/>
            </a:solidFill>
            <a:ln w="63500" cap="sq" cmpd="sng" algn="ctr">
              <a:solidFill>
                <a:schemeClr val="tx1"/>
              </a:solidFill>
              <a:prstDash val="solid"/>
              <a:round/>
              <a:headEnd type="none" w="med" len="med"/>
              <a:tailEnd type="none" w="med" len="med"/>
            </a:ln>
            <a:effectLst/>
          </p:spPr>
        </p:cxnSp>
        <p:cxnSp>
          <p:nvCxnSpPr>
            <p:cNvPr id="17" name="Straight Connector 16"/>
            <p:cNvCxnSpPr/>
            <p:nvPr/>
          </p:nvCxnSpPr>
          <p:spPr bwMode="auto">
            <a:xfrm flipH="1">
              <a:off x="609600" y="5334000"/>
              <a:ext cx="914400" cy="685800"/>
            </a:xfrm>
            <a:prstGeom prst="line">
              <a:avLst/>
            </a:prstGeom>
            <a:solidFill>
              <a:schemeClr val="accent1"/>
            </a:solidFill>
            <a:ln w="63500" cap="sq" cmpd="sng" algn="ctr">
              <a:solidFill>
                <a:schemeClr val="accent1"/>
              </a:solidFill>
              <a:prstDash val="solid"/>
              <a:round/>
              <a:headEnd type="none" w="med" len="med"/>
              <a:tailEnd type="none" w="med" len="med"/>
            </a:ln>
            <a:effectLst/>
          </p:spPr>
        </p:cxnSp>
        <p:cxnSp>
          <p:nvCxnSpPr>
            <p:cNvPr id="19" name="Straight Connector 18"/>
            <p:cNvCxnSpPr/>
            <p:nvPr/>
          </p:nvCxnSpPr>
          <p:spPr bwMode="auto">
            <a:xfrm flipH="1">
              <a:off x="609600" y="5486400"/>
              <a:ext cx="914400" cy="381000"/>
            </a:xfrm>
            <a:prstGeom prst="line">
              <a:avLst/>
            </a:prstGeom>
            <a:solidFill>
              <a:schemeClr val="accent1"/>
            </a:solidFill>
            <a:ln w="63500" cap="sq" cmpd="sng" algn="ctr">
              <a:solidFill>
                <a:schemeClr val="accent2"/>
              </a:solidFill>
              <a:prstDash val="solid"/>
              <a:round/>
              <a:headEnd type="none" w="med" len="med"/>
              <a:tailEnd type="none" w="med" len="med"/>
            </a:ln>
            <a:effectLst/>
          </p:spPr>
        </p:cxnSp>
        <p:sp>
          <p:nvSpPr>
            <p:cNvPr id="45" name="TextBox 44"/>
            <p:cNvSpPr txBox="1"/>
            <p:nvPr/>
          </p:nvSpPr>
          <p:spPr>
            <a:xfrm rot="16200000">
              <a:off x="-47025" y="5484648"/>
              <a:ext cx="910827" cy="276999"/>
            </a:xfrm>
            <a:prstGeom prst="rect">
              <a:avLst/>
            </a:prstGeom>
            <a:noFill/>
          </p:spPr>
          <p:txBody>
            <a:bodyPr wrap="none" rtlCol="0">
              <a:spAutoFit/>
            </a:bodyPr>
            <a:lstStyle/>
            <a:p>
              <a:r>
                <a:rPr lang="en-US" sz="1200" b="1" dirty="0"/>
                <a:t>Abundance</a:t>
              </a:r>
            </a:p>
          </p:txBody>
        </p:sp>
        <p:sp>
          <p:nvSpPr>
            <p:cNvPr id="46" name="TextBox 45"/>
            <p:cNvSpPr txBox="1"/>
            <p:nvPr/>
          </p:nvSpPr>
          <p:spPr>
            <a:xfrm>
              <a:off x="674992" y="6047601"/>
              <a:ext cx="716863" cy="276999"/>
            </a:xfrm>
            <a:prstGeom prst="rect">
              <a:avLst/>
            </a:prstGeom>
            <a:noFill/>
          </p:spPr>
          <p:txBody>
            <a:bodyPr wrap="none" rtlCol="0">
              <a:spAutoFit/>
            </a:bodyPr>
            <a:lstStyle/>
            <a:p>
              <a:r>
                <a:rPr lang="en-US" sz="1200" b="1" dirty="0"/>
                <a:t>Samples</a:t>
              </a:r>
            </a:p>
          </p:txBody>
        </p:sp>
      </p:grpSp>
      <p:grpSp>
        <p:nvGrpSpPr>
          <p:cNvPr id="16" name="Group 57"/>
          <p:cNvGrpSpPr/>
          <p:nvPr/>
        </p:nvGrpSpPr>
        <p:grpSpPr>
          <a:xfrm>
            <a:off x="7888173" y="3013137"/>
            <a:ext cx="2871216" cy="2510834"/>
            <a:chOff x="6272784" y="3195990"/>
            <a:chExt cx="2871216" cy="2510834"/>
          </a:xfrm>
        </p:grpSpPr>
        <p:sp>
          <p:nvSpPr>
            <p:cNvPr id="10" name="TextBox 9"/>
            <p:cNvSpPr txBox="1"/>
            <p:nvPr/>
          </p:nvSpPr>
          <p:spPr>
            <a:xfrm>
              <a:off x="6794921" y="3195990"/>
              <a:ext cx="1353704" cy="369332"/>
            </a:xfrm>
            <a:prstGeom prst="rect">
              <a:avLst/>
            </a:prstGeom>
            <a:noFill/>
          </p:spPr>
          <p:txBody>
            <a:bodyPr wrap="none" rtlCol="0">
              <a:spAutoFit/>
            </a:bodyPr>
            <a:lstStyle/>
            <a:p>
              <a:r>
                <a:rPr lang="en-US" dirty="0"/>
                <a:t>Competition</a:t>
              </a:r>
            </a:p>
          </p:txBody>
        </p:sp>
        <p:pic>
          <p:nvPicPr>
            <p:cNvPr id="47" name="Picture 46"/>
            <p:cNvPicPr>
              <a:picLocks noChangeAspect="1"/>
            </p:cNvPicPr>
            <p:nvPr/>
          </p:nvPicPr>
          <p:blipFill rotWithShape="1">
            <a:blip r:embed="rId5" cstate="print"/>
            <a:srcRect t="38826"/>
            <a:stretch/>
          </p:blipFill>
          <p:spPr>
            <a:xfrm>
              <a:off x="6272784" y="3657655"/>
              <a:ext cx="2871216" cy="2049169"/>
            </a:xfrm>
            <a:prstGeom prst="rect">
              <a:avLst/>
            </a:prstGeom>
          </p:spPr>
        </p:pic>
      </p:grpSp>
      <p:pic>
        <p:nvPicPr>
          <p:cNvPr id="52" name="Picture 51"/>
          <p:cNvPicPr>
            <a:picLocks noChangeAspect="1"/>
          </p:cNvPicPr>
          <p:nvPr/>
        </p:nvPicPr>
        <p:blipFill rotWithShape="1">
          <a:blip r:embed="rId6" cstate="print"/>
          <a:srcRect t="21263" b="21349"/>
          <a:stretch/>
        </p:blipFill>
        <p:spPr>
          <a:xfrm>
            <a:off x="3150177" y="960147"/>
            <a:ext cx="3037213" cy="1981200"/>
          </a:xfrm>
          <a:prstGeom prst="rect">
            <a:avLst/>
          </a:prstGeom>
        </p:spPr>
      </p:pic>
      <p:sp>
        <p:nvSpPr>
          <p:cNvPr id="53" name="Rectangle 52"/>
          <p:cNvSpPr/>
          <p:nvPr/>
        </p:nvSpPr>
        <p:spPr bwMode="auto">
          <a:xfrm>
            <a:off x="1767789" y="5608347"/>
            <a:ext cx="8610600" cy="990600"/>
          </a:xfrm>
          <a:prstGeom prst="rect">
            <a:avLst/>
          </a:prstGeom>
          <a:solidFill>
            <a:schemeClr val="bg1"/>
          </a:solidFill>
          <a:ln w="63500" cap="flat" cmpd="sng" algn="ctr">
            <a:solidFill>
              <a:schemeClr val="accent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algn="ctr"/>
            <a:r>
              <a:rPr lang="en-US" sz="2100" dirty="0"/>
              <a:t>Given microbial relative abundance measurements over many samples, can we detect </a:t>
            </a:r>
            <a:r>
              <a:rPr lang="en-US" sz="2100" i="1" dirty="0"/>
              <a:t>co-occurrence and co-exclusion relationships?</a:t>
            </a:r>
          </a:p>
        </p:txBody>
      </p:sp>
      <p:sp>
        <p:nvSpPr>
          <p:cNvPr id="54" name="Rectangle 53"/>
          <p:cNvSpPr/>
          <p:nvPr/>
        </p:nvSpPr>
        <p:spPr bwMode="auto">
          <a:xfrm>
            <a:off x="6339789" y="1188747"/>
            <a:ext cx="3505200" cy="1600200"/>
          </a:xfrm>
          <a:prstGeom prst="rect">
            <a:avLst/>
          </a:prstGeom>
          <a:solidFill>
            <a:schemeClr val="bg1"/>
          </a:solidFill>
          <a:ln w="63500" cap="flat" cmpd="sng" algn="ctr">
            <a:solidFill>
              <a:schemeClr val="accent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algn="ctr"/>
            <a:r>
              <a:rPr lang="en-US" sz="2100" i="1" dirty="0"/>
              <a:t>It’s a jungle in there – </a:t>
            </a:r>
            <a:r>
              <a:rPr lang="en-US" sz="2100" dirty="0"/>
              <a:t>microbial interactions follow patterns from classical macro-ecology.</a:t>
            </a:r>
          </a:p>
        </p:txBody>
      </p:sp>
      <p:sp>
        <p:nvSpPr>
          <p:cNvPr id="38" name="Date Placeholder 3"/>
          <p:cNvSpPr>
            <a:spLocks noGrp="1"/>
          </p:cNvSpPr>
          <p:nvPr>
            <p:ph type="dt" sz="half" idx="10"/>
          </p:nvPr>
        </p:nvSpPr>
        <p:spPr>
          <a:xfrm>
            <a:off x="238539" y="6488870"/>
            <a:ext cx="2743200" cy="365125"/>
          </a:xfrm>
        </p:spPr>
        <p:txBody>
          <a:bodyPr/>
          <a:lstStyle/>
          <a:p>
            <a:fld id="{149AB08A-B8FE-2744-A176-508EFC0AA4E9}" type="datetime1">
              <a:rPr lang="en-US" smtClean="0"/>
              <a:t>2/13/2019</a:t>
            </a:fld>
            <a:endParaRPr lang="en-US"/>
          </a:p>
        </p:txBody>
      </p:sp>
      <p:pic>
        <p:nvPicPr>
          <p:cNvPr id="614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883992" y="212114"/>
            <a:ext cx="1069469" cy="976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19430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53"/>
                                        </p:tgtEl>
                                        <p:attrNameLst>
                                          <p:attrName>style.visibility</p:attrName>
                                        </p:attrNameLst>
                                      </p:cBhvr>
                                      <p:to>
                                        <p:strVal val="visible"/>
                                      </p:to>
                                    </p:set>
                                    <p:animEffect transition="in" filter="fade">
                                      <p:cBhvr>
                                        <p:cTn id="36"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Compositionality induces spurious associations</a:t>
            </a:r>
            <a:endParaRPr lang="en-US" dirty="0"/>
          </a:p>
        </p:txBody>
      </p:sp>
      <p:sp>
        <p:nvSpPr>
          <p:cNvPr id="4" name="Date Placeholder 3"/>
          <p:cNvSpPr>
            <a:spLocks noGrp="1"/>
          </p:cNvSpPr>
          <p:nvPr>
            <p:ph type="dt" sz="half" idx="10"/>
          </p:nvPr>
        </p:nvSpPr>
        <p:spPr/>
        <p:txBody>
          <a:bodyPr/>
          <a:lstStyle/>
          <a:p>
            <a:fld id="{149AB08A-B8FE-2744-A176-508EFC0AA4E9}" type="datetime1">
              <a:rPr lang="en-US" smtClean="0">
                <a:solidFill>
                  <a:prstClr val="black">
                    <a:tint val="75000"/>
                  </a:prstClr>
                </a:solidFill>
              </a:rPr>
              <a:pPr/>
              <a:t>2/13/2019</a:t>
            </a:fld>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CED1879-D594-7048-AD12-28363999EDA9}" type="slidenum">
              <a:rPr lang="en-US" smtClean="0">
                <a:solidFill>
                  <a:prstClr val="black">
                    <a:tint val="75000"/>
                  </a:prstClr>
                </a:solidFill>
              </a:rPr>
              <a:pPr/>
              <a:t>62</a:t>
            </a:fld>
            <a:endParaRPr lang="en-US">
              <a:solidFill>
                <a:prstClr val="black">
                  <a:tint val="75000"/>
                </a:prstClr>
              </a:solidFill>
            </a:endParaRPr>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6733" y="1264503"/>
            <a:ext cx="3925657" cy="8807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1005" y="1264503"/>
            <a:ext cx="3925657" cy="8807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9226" y="2231564"/>
            <a:ext cx="4000671" cy="28810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83497" y="2217003"/>
            <a:ext cx="4000672" cy="2864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2039095" y="5349219"/>
            <a:ext cx="3400932" cy="830997"/>
          </a:xfrm>
          <a:prstGeom prst="rect">
            <a:avLst/>
          </a:prstGeom>
          <a:noFill/>
        </p:spPr>
        <p:txBody>
          <a:bodyPr wrap="none" rtlCol="0">
            <a:spAutoFit/>
          </a:bodyPr>
          <a:lstStyle/>
          <a:p>
            <a:pPr algn="ctr"/>
            <a:r>
              <a:rPr lang="en-US" sz="2400" dirty="0" smtClean="0">
                <a:latin typeface="Calibri" pitchFamily="34" charset="0"/>
              </a:rPr>
              <a:t>Absolute (cell) counts</a:t>
            </a:r>
          </a:p>
          <a:p>
            <a:pPr algn="ctr"/>
            <a:r>
              <a:rPr lang="en-US" sz="2400" i="1" dirty="0" smtClean="0">
                <a:latin typeface="Calibri" pitchFamily="34" charset="0"/>
              </a:rPr>
              <a:t>No bug1-bug2 correlation</a:t>
            </a:r>
            <a:endParaRPr lang="en-US" sz="2400" i="1" dirty="0">
              <a:latin typeface="Calibri" pitchFamily="34" charset="0"/>
            </a:endParaRPr>
          </a:p>
        </p:txBody>
      </p:sp>
      <p:sp>
        <p:nvSpPr>
          <p:cNvPr id="11" name="TextBox 10"/>
          <p:cNvSpPr txBox="1"/>
          <p:nvPr/>
        </p:nvSpPr>
        <p:spPr>
          <a:xfrm>
            <a:off x="6126699" y="5349219"/>
            <a:ext cx="4114268" cy="1200329"/>
          </a:xfrm>
          <a:prstGeom prst="rect">
            <a:avLst/>
          </a:prstGeom>
          <a:noFill/>
        </p:spPr>
        <p:txBody>
          <a:bodyPr wrap="none" rtlCol="0">
            <a:spAutoFit/>
          </a:bodyPr>
          <a:lstStyle/>
          <a:p>
            <a:pPr algn="ctr"/>
            <a:r>
              <a:rPr lang="en-US" sz="2400" dirty="0" smtClean="0">
                <a:latin typeface="Calibri" pitchFamily="34" charset="0"/>
              </a:rPr>
              <a:t>Relative abundance</a:t>
            </a:r>
          </a:p>
          <a:p>
            <a:pPr algn="ctr"/>
            <a:r>
              <a:rPr lang="en-US" sz="2400" i="1" dirty="0" smtClean="0">
                <a:latin typeface="Calibri" pitchFamily="34" charset="0"/>
              </a:rPr>
              <a:t>Spurious bug1-bug2 correlation</a:t>
            </a:r>
          </a:p>
          <a:p>
            <a:pPr algn="ctr"/>
            <a:r>
              <a:rPr lang="en-US" sz="2400" dirty="0" smtClean="0">
                <a:latin typeface="Calibri" pitchFamily="34" charset="0"/>
              </a:rPr>
              <a:t>(sequencing yields rel. ab.)</a:t>
            </a:r>
            <a:endParaRPr lang="en-US" sz="2400" dirty="0">
              <a:latin typeface="Calibri" pitchFamily="34" charset="0"/>
            </a:endParaRPr>
          </a:p>
        </p:txBody>
      </p:sp>
      <p:pic>
        <p:nvPicPr>
          <p:cNvPr id="13"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83992" y="212114"/>
            <a:ext cx="1069469" cy="976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51376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smtClean="0">
                <a:solidFill>
                  <a:prstClr val="black"/>
                </a:solidFill>
              </a:rPr>
              <a:t>(Compositionality-adjusted) Ecological interaction networks</a:t>
            </a:r>
            <a:endParaRPr lang="en-US" sz="2800" dirty="0"/>
          </a:p>
        </p:txBody>
      </p:sp>
      <p:pic>
        <p:nvPicPr>
          <p:cNvPr id="1026" name="Picture 2" descr="C:\Users\eblis\Desktop\network.png"/>
          <p:cNvPicPr>
            <a:picLocks noChangeAspect="1" noChangeArrowheads="1"/>
          </p:cNvPicPr>
          <p:nvPr/>
        </p:nvPicPr>
        <p:blipFill>
          <a:blip r:embed="rId3" cstate="print"/>
          <a:srcRect/>
          <a:stretch>
            <a:fillRect/>
          </a:stretch>
        </p:blipFill>
        <p:spPr bwMode="auto">
          <a:xfrm>
            <a:off x="4724400" y="1087854"/>
            <a:ext cx="4343400" cy="5770146"/>
          </a:xfrm>
          <a:prstGeom prst="rect">
            <a:avLst/>
          </a:prstGeom>
          <a:noFill/>
        </p:spPr>
      </p:pic>
      <p:pic>
        <p:nvPicPr>
          <p:cNvPr id="1030" name="Picture 6" descr="C:\Users\eblis\Desktop\legend.png"/>
          <p:cNvPicPr>
            <a:picLocks noChangeAspect="1" noChangeArrowheads="1"/>
          </p:cNvPicPr>
          <p:nvPr/>
        </p:nvPicPr>
        <p:blipFill>
          <a:blip r:embed="rId4" cstate="print"/>
          <a:srcRect/>
          <a:stretch>
            <a:fillRect/>
          </a:stretch>
        </p:blipFill>
        <p:spPr bwMode="auto">
          <a:xfrm>
            <a:off x="8586570" y="1066800"/>
            <a:ext cx="2005230" cy="3200400"/>
          </a:xfrm>
          <a:prstGeom prst="rect">
            <a:avLst/>
          </a:prstGeom>
          <a:noFill/>
        </p:spPr>
      </p:pic>
      <p:sp>
        <p:nvSpPr>
          <p:cNvPr id="158" name="TextBox 157"/>
          <p:cNvSpPr txBox="1"/>
          <p:nvPr/>
        </p:nvSpPr>
        <p:spPr>
          <a:xfrm>
            <a:off x="6979040" y="1066800"/>
            <a:ext cx="1179682" cy="369332"/>
          </a:xfrm>
          <a:prstGeom prst="rect">
            <a:avLst/>
          </a:prstGeom>
          <a:noFill/>
          <a:ln>
            <a:solidFill>
              <a:schemeClr val="tx1"/>
            </a:solidFill>
          </a:ln>
        </p:spPr>
        <p:txBody>
          <a:bodyPr wrap="none" rtlCol="0">
            <a:spAutoFit/>
          </a:bodyPr>
          <a:lstStyle/>
          <a:p>
            <a:pPr algn="ctr"/>
            <a:r>
              <a:rPr lang="en-US" b="1">
                <a:solidFill>
                  <a:srgbClr val="00B050"/>
                </a:solidFill>
              </a:rPr>
              <a:t>Co-    </a:t>
            </a:r>
            <a:r>
              <a:rPr lang="en-US" b="1">
                <a:solidFill>
                  <a:srgbClr val="FF0000"/>
                </a:solidFill>
              </a:rPr>
              <a:t>Anti-</a:t>
            </a:r>
            <a:endParaRPr lang="en-US" b="1" dirty="0">
              <a:solidFill>
                <a:srgbClr val="FF0000"/>
              </a:solidFill>
            </a:endParaRPr>
          </a:p>
        </p:txBody>
      </p:sp>
      <p:pic>
        <p:nvPicPr>
          <p:cNvPr id="1031" name="Picture 7" descr="C:\Users\eblis\Desktop\gut.png"/>
          <p:cNvPicPr>
            <a:picLocks noChangeAspect="1" noChangeArrowheads="1"/>
          </p:cNvPicPr>
          <p:nvPr/>
        </p:nvPicPr>
        <p:blipFill>
          <a:blip r:embed="rId5" cstate="print"/>
          <a:srcRect/>
          <a:stretch>
            <a:fillRect/>
          </a:stretch>
        </p:blipFill>
        <p:spPr bwMode="auto">
          <a:xfrm>
            <a:off x="1752600" y="1407914"/>
            <a:ext cx="2286000" cy="3083312"/>
          </a:xfrm>
          <a:prstGeom prst="rect">
            <a:avLst/>
          </a:prstGeom>
          <a:noFill/>
        </p:spPr>
      </p:pic>
      <p:pic>
        <p:nvPicPr>
          <p:cNvPr id="1033" name="Picture 9" descr="C:\Users\eblis\Desktop\nares.png"/>
          <p:cNvPicPr>
            <a:picLocks noChangeAspect="1" noChangeArrowheads="1"/>
          </p:cNvPicPr>
          <p:nvPr/>
        </p:nvPicPr>
        <p:blipFill>
          <a:blip r:embed="rId6" cstate="print"/>
          <a:srcRect/>
          <a:stretch>
            <a:fillRect/>
          </a:stretch>
        </p:blipFill>
        <p:spPr bwMode="auto">
          <a:xfrm>
            <a:off x="1566666" y="4038600"/>
            <a:ext cx="4952879" cy="2756920"/>
          </a:xfrm>
          <a:prstGeom prst="rect">
            <a:avLst/>
          </a:prstGeom>
          <a:noFill/>
        </p:spPr>
      </p:pic>
      <p:sp>
        <p:nvSpPr>
          <p:cNvPr id="3" name="Freeform 2"/>
          <p:cNvSpPr/>
          <p:nvPr/>
        </p:nvSpPr>
        <p:spPr>
          <a:xfrm>
            <a:off x="1560815" y="1233106"/>
            <a:ext cx="2761148" cy="3220798"/>
          </a:xfrm>
          <a:custGeom>
            <a:avLst/>
            <a:gdLst>
              <a:gd name="connsiteX0" fmla="*/ 0 w 2761148"/>
              <a:gd name="connsiteY0" fmla="*/ 533732 h 3220798"/>
              <a:gd name="connsiteX1" fmla="*/ 994013 w 2761148"/>
              <a:gd name="connsiteY1" fmla="*/ 0 h 3220798"/>
              <a:gd name="connsiteX2" fmla="*/ 2337772 w 2761148"/>
              <a:gd name="connsiteY2" fmla="*/ 404900 h 3220798"/>
              <a:gd name="connsiteX3" fmla="*/ 2761148 w 2761148"/>
              <a:gd name="connsiteY3" fmla="*/ 2742279 h 3220798"/>
              <a:gd name="connsiteX4" fmla="*/ 2061657 w 2761148"/>
              <a:gd name="connsiteY4" fmla="*/ 3220798 h 3220798"/>
              <a:gd name="connsiteX5" fmla="*/ 1767135 w 2761148"/>
              <a:gd name="connsiteY5" fmla="*/ 3220798 h 3220798"/>
              <a:gd name="connsiteX6" fmla="*/ 1086052 w 2761148"/>
              <a:gd name="connsiteY6" fmla="*/ 2484616 h 3220798"/>
              <a:gd name="connsiteX7" fmla="*/ 55223 w 2761148"/>
              <a:gd name="connsiteY7" fmla="*/ 1656410 h 3220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1148" h="3220798">
                <a:moveTo>
                  <a:pt x="0" y="533732"/>
                </a:moveTo>
                <a:lnTo>
                  <a:pt x="994013" y="0"/>
                </a:lnTo>
                <a:lnTo>
                  <a:pt x="2337772" y="404900"/>
                </a:lnTo>
                <a:lnTo>
                  <a:pt x="2761148" y="2742279"/>
                </a:lnTo>
                <a:lnTo>
                  <a:pt x="2061657" y="3220798"/>
                </a:lnTo>
                <a:lnTo>
                  <a:pt x="1767135" y="3220798"/>
                </a:lnTo>
                <a:lnTo>
                  <a:pt x="1086052" y="2484616"/>
                </a:lnTo>
                <a:lnTo>
                  <a:pt x="55223" y="1656410"/>
                </a:lnTo>
              </a:path>
            </a:pathLst>
          </a:custGeom>
          <a:solidFill>
            <a:schemeClr val="bg1">
              <a:alpha val="67000"/>
            </a:schemeClr>
          </a:solidFill>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1" charset="-128"/>
            </a:endParaRPr>
          </a:p>
        </p:txBody>
      </p:sp>
      <p:sp>
        <p:nvSpPr>
          <p:cNvPr id="5" name="Freeform 4"/>
          <p:cNvSpPr/>
          <p:nvPr/>
        </p:nvSpPr>
        <p:spPr>
          <a:xfrm>
            <a:off x="1505592" y="920229"/>
            <a:ext cx="9167010" cy="5907865"/>
          </a:xfrm>
          <a:custGeom>
            <a:avLst/>
            <a:gdLst>
              <a:gd name="connsiteX0" fmla="*/ 699491 w 9167010"/>
              <a:gd name="connsiteY0" fmla="*/ 2907921 h 5907865"/>
              <a:gd name="connsiteX1" fmla="*/ 0 w 9167010"/>
              <a:gd name="connsiteY1" fmla="*/ 5006041 h 5907865"/>
              <a:gd name="connsiteX2" fmla="*/ 18408 w 9167010"/>
              <a:gd name="connsiteY2" fmla="*/ 5907865 h 5907865"/>
              <a:gd name="connsiteX3" fmla="*/ 7363060 w 9167010"/>
              <a:gd name="connsiteY3" fmla="*/ 5907865 h 5907865"/>
              <a:gd name="connsiteX4" fmla="*/ 7399876 w 9167010"/>
              <a:gd name="connsiteY4" fmla="*/ 4306668 h 5907865"/>
              <a:gd name="connsiteX5" fmla="*/ 7731213 w 9167010"/>
              <a:gd name="connsiteY5" fmla="*/ 4030599 h 5907865"/>
              <a:gd name="connsiteX6" fmla="*/ 7675990 w 9167010"/>
              <a:gd name="connsiteY6" fmla="*/ 3478462 h 5907865"/>
              <a:gd name="connsiteX7" fmla="*/ 9167010 w 9167010"/>
              <a:gd name="connsiteY7" fmla="*/ 3386440 h 5907865"/>
              <a:gd name="connsiteX8" fmla="*/ 9130195 w 9167010"/>
              <a:gd name="connsiteY8" fmla="*/ 36809 h 5907865"/>
              <a:gd name="connsiteX9" fmla="*/ 5098919 w 9167010"/>
              <a:gd name="connsiteY9" fmla="*/ 0 h 5907865"/>
              <a:gd name="connsiteX10" fmla="*/ 3884014 w 9167010"/>
              <a:gd name="connsiteY10" fmla="*/ 607351 h 5907865"/>
              <a:gd name="connsiteX11" fmla="*/ 3147708 w 9167010"/>
              <a:gd name="connsiteY11" fmla="*/ 2742280 h 5907865"/>
              <a:gd name="connsiteX12" fmla="*/ 2485033 w 9167010"/>
              <a:gd name="connsiteY12" fmla="*/ 3349630 h 5907865"/>
              <a:gd name="connsiteX13" fmla="*/ 2080065 w 9167010"/>
              <a:gd name="connsiteY13" fmla="*/ 3570485 h 5907865"/>
              <a:gd name="connsiteX14" fmla="*/ 1656689 w 9167010"/>
              <a:gd name="connsiteY14" fmla="*/ 3423249 h 5907865"/>
              <a:gd name="connsiteX15" fmla="*/ 1454205 w 9167010"/>
              <a:gd name="connsiteY15" fmla="*/ 2999944 h 5907865"/>
              <a:gd name="connsiteX16" fmla="*/ 533822 w 9167010"/>
              <a:gd name="connsiteY16" fmla="*/ 2981539 h 5907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67010" h="5907865">
                <a:moveTo>
                  <a:pt x="699491" y="2907921"/>
                </a:moveTo>
                <a:lnTo>
                  <a:pt x="0" y="5006041"/>
                </a:lnTo>
                <a:lnTo>
                  <a:pt x="18408" y="5907865"/>
                </a:lnTo>
                <a:lnTo>
                  <a:pt x="7363060" y="5907865"/>
                </a:lnTo>
                <a:lnTo>
                  <a:pt x="7399876" y="4306668"/>
                </a:lnTo>
                <a:lnTo>
                  <a:pt x="7731213" y="4030599"/>
                </a:lnTo>
                <a:lnTo>
                  <a:pt x="7675990" y="3478462"/>
                </a:lnTo>
                <a:lnTo>
                  <a:pt x="9167010" y="3386440"/>
                </a:lnTo>
                <a:lnTo>
                  <a:pt x="9130195" y="36809"/>
                </a:lnTo>
                <a:lnTo>
                  <a:pt x="5098919" y="0"/>
                </a:lnTo>
                <a:lnTo>
                  <a:pt x="3884014" y="607351"/>
                </a:lnTo>
                <a:lnTo>
                  <a:pt x="3147708" y="2742280"/>
                </a:lnTo>
                <a:lnTo>
                  <a:pt x="2485033" y="3349630"/>
                </a:lnTo>
                <a:lnTo>
                  <a:pt x="2080065" y="3570485"/>
                </a:lnTo>
                <a:lnTo>
                  <a:pt x="1656689" y="3423249"/>
                </a:lnTo>
                <a:lnTo>
                  <a:pt x="1454205" y="2999944"/>
                </a:lnTo>
                <a:lnTo>
                  <a:pt x="533822" y="2981539"/>
                </a:lnTo>
              </a:path>
            </a:pathLst>
          </a:custGeom>
          <a:solidFill>
            <a:schemeClr val="bg1">
              <a:alpha val="67000"/>
            </a:schemeClr>
          </a:solidFill>
          <a:ln>
            <a:noFill/>
          </a:ln>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1" charset="-128"/>
            </a:endParaRPr>
          </a:p>
        </p:txBody>
      </p:sp>
      <p:pic>
        <p:nvPicPr>
          <p:cNvPr id="6" name="Picture 5" descr="Triangles4_filtered.pdf"/>
          <p:cNvPicPr>
            <a:picLocks noChangeAspect="1"/>
          </p:cNvPicPr>
          <p:nvPr/>
        </p:nvPicPr>
        <p:blipFill rotWithShape="1">
          <a:blip r:embed="rId7">
            <a:extLst>
              <a:ext uri="{28A0092B-C50C-407E-A947-70E740481C1C}">
                <a14:useLocalDpi xmlns:a14="http://schemas.microsoft.com/office/drawing/2010/main" val="0"/>
              </a:ext>
            </a:extLst>
          </a:blip>
          <a:srcRect l="41967" r="693" b="64844"/>
          <a:stretch/>
        </p:blipFill>
        <p:spPr>
          <a:xfrm>
            <a:off x="1798367" y="1127546"/>
            <a:ext cx="6934201" cy="5501819"/>
          </a:xfrm>
          <a:prstGeom prst="rect">
            <a:avLst/>
          </a:prstGeom>
          <a:solidFill>
            <a:schemeClr val="bg2"/>
          </a:solidFill>
          <a:effectLst>
            <a:outerShdw blurRad="63500" sx="102000" sy="102000" algn="ctr" rotWithShape="0">
              <a:prstClr val="black">
                <a:alpha val="40000"/>
              </a:prstClr>
            </a:outerShdw>
          </a:effectLst>
        </p:spPr>
      </p:pic>
      <p:pic>
        <p:nvPicPr>
          <p:cNvPr id="7" name="Picture 6"/>
          <p:cNvPicPr>
            <a:picLocks noChangeAspect="1"/>
          </p:cNvPicPr>
          <p:nvPr/>
        </p:nvPicPr>
        <p:blipFill rotWithShape="1">
          <a:blip r:embed="rId8"/>
          <a:srcRect l="72753" t="36513" r="11285" b="11661"/>
          <a:stretch/>
        </p:blipFill>
        <p:spPr>
          <a:xfrm>
            <a:off x="6141767" y="3887909"/>
            <a:ext cx="2514600" cy="2710774"/>
          </a:xfrm>
          <a:prstGeom prst="rect">
            <a:avLst/>
          </a:prstGeom>
        </p:spPr>
      </p:pic>
      <p:sp>
        <p:nvSpPr>
          <p:cNvPr id="8" name="TextBox 7"/>
          <p:cNvSpPr txBox="1"/>
          <p:nvPr/>
        </p:nvSpPr>
        <p:spPr>
          <a:xfrm>
            <a:off x="7620001" y="6400801"/>
            <a:ext cx="1128579" cy="276999"/>
          </a:xfrm>
          <a:prstGeom prst="rect">
            <a:avLst/>
          </a:prstGeom>
          <a:noFill/>
        </p:spPr>
        <p:txBody>
          <a:bodyPr wrap="none" rtlCol="0">
            <a:spAutoFit/>
          </a:bodyPr>
          <a:lstStyle/>
          <a:p>
            <a:r>
              <a:rPr lang="en-US" sz="1200" b="1" dirty="0"/>
              <a:t>Chalmers 2008</a:t>
            </a:r>
          </a:p>
        </p:txBody>
      </p:sp>
      <p:sp>
        <p:nvSpPr>
          <p:cNvPr id="19" name="Date Placeholder 3"/>
          <p:cNvSpPr>
            <a:spLocks noGrp="1"/>
          </p:cNvSpPr>
          <p:nvPr>
            <p:ph type="dt" sz="half" idx="10"/>
          </p:nvPr>
        </p:nvSpPr>
        <p:spPr>
          <a:xfrm>
            <a:off x="238539" y="6488870"/>
            <a:ext cx="2743200" cy="365125"/>
          </a:xfrm>
        </p:spPr>
        <p:txBody>
          <a:bodyPr/>
          <a:lstStyle/>
          <a:p>
            <a:fld id="{149AB08A-B8FE-2744-A176-508EFC0AA4E9}" type="datetime1">
              <a:rPr lang="en-US" smtClean="0"/>
              <a:t>2/13/2019</a:t>
            </a:fld>
            <a:endParaRPr lang="en-US"/>
          </a:p>
        </p:txBody>
      </p:sp>
      <p:sp>
        <p:nvSpPr>
          <p:cNvPr id="21" name="Slide Number Placeholder 4"/>
          <p:cNvSpPr>
            <a:spLocks noGrp="1"/>
          </p:cNvSpPr>
          <p:nvPr>
            <p:ph type="sldNum" sz="quarter" idx="12"/>
          </p:nvPr>
        </p:nvSpPr>
        <p:spPr>
          <a:xfrm>
            <a:off x="9210261" y="6488870"/>
            <a:ext cx="2743200" cy="365125"/>
          </a:xfrm>
        </p:spPr>
        <p:txBody>
          <a:bodyPr/>
          <a:lstStyle/>
          <a:p>
            <a:fld id="{0CED1879-D594-7048-AD12-28363999EDA9}" type="slidenum">
              <a:rPr lang="en-US" smtClean="0"/>
              <a:t>63</a:t>
            </a:fld>
            <a:endParaRPr lang="en-US"/>
          </a:p>
        </p:txBody>
      </p:sp>
    </p:spTree>
    <p:extLst>
      <p:ext uri="{BB962C8B-B14F-4D97-AF65-F5344CB8AC3E}">
        <p14:creationId xmlns:p14="http://schemas.microsoft.com/office/powerpoint/2010/main" val="40091575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500"/>
                                        <p:tgtEl>
                                          <p:spTgt spid="10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1"/>
                                        </p:tgtEl>
                                        <p:attrNameLst>
                                          <p:attrName>style.visibility</p:attrName>
                                        </p:attrNameLst>
                                      </p:cBhvr>
                                      <p:to>
                                        <p:strVal val="visible"/>
                                      </p:to>
                                    </p:set>
                                    <p:animEffect transition="in" filter="fade">
                                      <p:cBhvr>
                                        <p:cTn id="12" dur="500"/>
                                        <p:tgtEl>
                                          <p:spTgt spid="103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33"/>
                                        </p:tgtEl>
                                        <p:attrNameLst>
                                          <p:attrName>style.visibility</p:attrName>
                                        </p:attrNameLst>
                                      </p:cBhvr>
                                      <p:to>
                                        <p:strVal val="visible"/>
                                      </p:to>
                                    </p:set>
                                    <p:animEffect transition="in" filter="fade">
                                      <p:cBhvr>
                                        <p:cTn id="17" dur="500"/>
                                        <p:tgtEl>
                                          <p:spTgt spid="103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par>
                                <p:cTn id="26" presetID="10" presetClass="entr" presetSubtype="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par>
                                <p:cTn id="34" presetID="10" presetClass="entr" presetSubtype="0" fill="hold"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8"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Summary</a:t>
            </a:r>
            <a:endParaRPr lang="en-US" dirty="0"/>
          </a:p>
        </p:txBody>
      </p:sp>
      <p:sp>
        <p:nvSpPr>
          <p:cNvPr id="3" name="Content Placeholder 2"/>
          <p:cNvSpPr>
            <a:spLocks noGrp="1"/>
          </p:cNvSpPr>
          <p:nvPr>
            <p:ph idx="1"/>
          </p:nvPr>
        </p:nvSpPr>
        <p:spPr/>
        <p:txBody>
          <a:bodyPr/>
          <a:lstStyle/>
          <a:p>
            <a:r>
              <a:rPr lang="en-US" sz="3200" dirty="0" smtClean="0"/>
              <a:t>Shotgun sequencing for </a:t>
            </a:r>
            <a:r>
              <a:rPr lang="en-US" sz="3200" dirty="0" err="1" smtClean="0"/>
              <a:t>metagenomics</a:t>
            </a:r>
            <a:endParaRPr lang="en-US" sz="3200" dirty="0" smtClean="0"/>
          </a:p>
          <a:p>
            <a:r>
              <a:rPr lang="en-US" sz="3200" dirty="0" smtClean="0"/>
              <a:t>Mapping- vs. assembly-based approaches</a:t>
            </a:r>
          </a:p>
          <a:p>
            <a:r>
              <a:rPr lang="en-US" sz="3200" dirty="0" smtClean="0"/>
              <a:t>Taxonomic profiling (</a:t>
            </a:r>
            <a:r>
              <a:rPr lang="en-US" sz="3200" dirty="0" err="1" smtClean="0"/>
              <a:t>inc.</a:t>
            </a:r>
            <a:r>
              <a:rPr lang="en-US" sz="3200" dirty="0" smtClean="0"/>
              <a:t> </a:t>
            </a:r>
            <a:r>
              <a:rPr lang="en-US" sz="3200" i="1" dirty="0" smtClean="0"/>
              <a:t>strain</a:t>
            </a:r>
            <a:r>
              <a:rPr lang="en-US" sz="3200" dirty="0" smtClean="0"/>
              <a:t> profiling)</a:t>
            </a:r>
          </a:p>
          <a:p>
            <a:r>
              <a:rPr lang="en-US" sz="3200" dirty="0" smtClean="0"/>
              <a:t>Functional profiling</a:t>
            </a:r>
          </a:p>
          <a:p>
            <a:r>
              <a:rPr lang="en-US" sz="3200" dirty="0" smtClean="0"/>
              <a:t>Properties of </a:t>
            </a:r>
            <a:r>
              <a:rPr lang="en-US" sz="3200" dirty="0" err="1" smtClean="0"/>
              <a:t>microbiome</a:t>
            </a:r>
            <a:r>
              <a:rPr lang="en-US" sz="3200" dirty="0" smtClean="0"/>
              <a:t> data</a:t>
            </a:r>
          </a:p>
          <a:p>
            <a:r>
              <a:rPr lang="en-US" sz="3200" dirty="0" smtClean="0"/>
              <a:t>Downstream statistical </a:t>
            </a:r>
            <a:r>
              <a:rPr lang="en-US" sz="3200" dirty="0" err="1" smtClean="0"/>
              <a:t>analsyses</a:t>
            </a:r>
            <a:endParaRPr lang="en-US" sz="3200" dirty="0"/>
          </a:p>
        </p:txBody>
      </p:sp>
      <p:sp>
        <p:nvSpPr>
          <p:cNvPr id="4" name="Date Placeholder 3"/>
          <p:cNvSpPr>
            <a:spLocks noGrp="1"/>
          </p:cNvSpPr>
          <p:nvPr>
            <p:ph type="dt" sz="half" idx="10"/>
          </p:nvPr>
        </p:nvSpPr>
        <p:spPr/>
        <p:txBody>
          <a:bodyPr/>
          <a:lstStyle/>
          <a:p>
            <a:fld id="{F61C376A-F598-5B4F-A8D5-A35E8E160FA5}" type="datetime1">
              <a:rPr lang="en-US" smtClean="0">
                <a:solidFill>
                  <a:prstClr val="black">
                    <a:tint val="75000"/>
                  </a:prstClr>
                </a:solidFill>
              </a:rPr>
              <a:pPr/>
              <a:t>2/13/2019</a:t>
            </a:fld>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CED1879-D594-7048-AD12-28363999EDA9}" type="slidenum">
              <a:rPr lang="en-US" smtClean="0">
                <a:solidFill>
                  <a:prstClr val="black">
                    <a:tint val="75000"/>
                  </a:prstClr>
                </a:solidFill>
              </a:rPr>
              <a:pPr/>
              <a:t>64</a:t>
            </a:fld>
            <a:endParaRPr lang="en-US">
              <a:solidFill>
                <a:prstClr val="black">
                  <a:tint val="75000"/>
                </a:prstClr>
              </a:solidFill>
            </a:endParaRPr>
          </a:p>
        </p:txBody>
      </p:sp>
    </p:spTree>
    <p:extLst>
      <p:ext uri="{BB962C8B-B14F-4D97-AF65-F5344CB8AC3E}">
        <p14:creationId xmlns:p14="http://schemas.microsoft.com/office/powerpoint/2010/main" val="2072560627"/>
      </p:ext>
    </p:extLst>
  </p:cSld>
  <p:clrMapOvr>
    <a:masterClrMapping/>
  </p:clrMapOvr>
  <p:transition>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752648" y="2705725"/>
            <a:ext cx="8686705" cy="1446550"/>
          </a:xfrm>
          <a:prstGeom prst="rect">
            <a:avLst/>
          </a:prstGeom>
          <a:noFill/>
        </p:spPr>
        <p:txBody>
          <a:bodyPr wrap="square" rtlCol="0">
            <a:spAutoFit/>
          </a:bodyPr>
          <a:lstStyle/>
          <a:p>
            <a:pPr algn="ctr"/>
            <a:r>
              <a:rPr lang="en-US" sz="4400" dirty="0" smtClean="0">
                <a:solidFill>
                  <a:srgbClr val="C00000"/>
                </a:solidFill>
              </a:rPr>
              <a:t>But first, let’s do today’s Canvas poll</a:t>
            </a:r>
          </a:p>
          <a:p>
            <a:pPr algn="ctr"/>
            <a:r>
              <a:rPr lang="en-US" sz="4400" dirty="0" smtClean="0">
                <a:solidFill>
                  <a:srgbClr val="C00000"/>
                </a:solidFill>
              </a:rPr>
              <a:t>(</a:t>
            </a:r>
            <a:r>
              <a:rPr lang="en-US" sz="4400" i="1" dirty="0" smtClean="0">
                <a:solidFill>
                  <a:srgbClr val="C00000"/>
                </a:solidFill>
              </a:rPr>
              <a:t>ask me for the passphrase</a:t>
            </a:r>
            <a:r>
              <a:rPr lang="en-US" sz="4400" dirty="0" smtClean="0">
                <a:solidFill>
                  <a:srgbClr val="C00000"/>
                </a:solidFill>
              </a:rPr>
              <a:t>)</a:t>
            </a:r>
            <a:endParaRPr lang="en-US" sz="4400" dirty="0">
              <a:solidFill>
                <a:srgbClr val="C00000"/>
              </a:solidFill>
            </a:endParaRPr>
          </a:p>
        </p:txBody>
      </p:sp>
      <p:sp>
        <p:nvSpPr>
          <p:cNvPr id="2" name="Rounded Rectangle 1"/>
          <p:cNvSpPr/>
          <p:nvPr/>
        </p:nvSpPr>
        <p:spPr>
          <a:xfrm>
            <a:off x="243904" y="228636"/>
            <a:ext cx="11704192" cy="6400730"/>
          </a:xfrm>
          <a:prstGeom prst="roundRect">
            <a:avLst>
              <a:gd name="adj" fmla="val 4657"/>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0485564"/>
      </p:ext>
    </p:extLst>
  </p:cSld>
  <p:clrMapOvr>
    <a:masterClrMapping/>
  </p:clrMapOvr>
  <p:transition>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752648" y="2828836"/>
            <a:ext cx="8686705" cy="1107996"/>
          </a:xfrm>
          <a:prstGeom prst="rect">
            <a:avLst/>
          </a:prstGeom>
          <a:noFill/>
        </p:spPr>
        <p:txBody>
          <a:bodyPr wrap="square" rtlCol="0">
            <a:spAutoFit/>
          </a:bodyPr>
          <a:lstStyle/>
          <a:p>
            <a:pPr algn="ctr"/>
            <a:r>
              <a:rPr lang="en-US" sz="6600" dirty="0" smtClean="0"/>
              <a:t>Transition to activity</a:t>
            </a:r>
            <a:endParaRPr lang="en-US" sz="6600" dirty="0"/>
          </a:p>
        </p:txBody>
      </p:sp>
      <p:sp>
        <p:nvSpPr>
          <p:cNvPr id="2" name="Rounded Rectangle 1"/>
          <p:cNvSpPr/>
          <p:nvPr/>
        </p:nvSpPr>
        <p:spPr>
          <a:xfrm>
            <a:off x="243904" y="228636"/>
            <a:ext cx="11704192" cy="6400730"/>
          </a:xfrm>
          <a:prstGeom prst="roundRect">
            <a:avLst>
              <a:gd name="adj" fmla="val 4657"/>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357007"/>
      </p:ext>
    </p:extLst>
  </p:cSld>
  <p:clrMapOvr>
    <a:masterClrMapping/>
  </p:clrMapOvr>
  <p:transition>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752648" y="2828836"/>
            <a:ext cx="8686705" cy="1107996"/>
          </a:xfrm>
          <a:prstGeom prst="rect">
            <a:avLst/>
          </a:prstGeom>
          <a:noFill/>
        </p:spPr>
        <p:txBody>
          <a:bodyPr wrap="square" rtlCol="0">
            <a:spAutoFit/>
          </a:bodyPr>
          <a:lstStyle/>
          <a:p>
            <a:pPr algn="ctr"/>
            <a:r>
              <a:rPr lang="en-US" sz="6600" dirty="0" smtClean="0"/>
              <a:t>Extras</a:t>
            </a:r>
            <a:endParaRPr lang="en-US" sz="6600" dirty="0"/>
          </a:p>
        </p:txBody>
      </p:sp>
      <p:sp>
        <p:nvSpPr>
          <p:cNvPr id="2" name="Rounded Rectangle 1"/>
          <p:cNvSpPr/>
          <p:nvPr/>
        </p:nvSpPr>
        <p:spPr>
          <a:xfrm>
            <a:off x="243904" y="228636"/>
            <a:ext cx="11704192" cy="6400730"/>
          </a:xfrm>
          <a:prstGeom prst="roundRect">
            <a:avLst>
              <a:gd name="adj" fmla="val 4657"/>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7495544"/>
      </p:ext>
    </p:extLst>
  </p:cSld>
  <p:clrMapOvr>
    <a:masterClrMapping/>
  </p:clrMapOvr>
  <p:transition>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From functional potential to activity</a:t>
            </a:r>
          </a:p>
        </p:txBody>
      </p:sp>
      <p:sp>
        <p:nvSpPr>
          <p:cNvPr id="4" name="Date Placeholder 3"/>
          <p:cNvSpPr>
            <a:spLocks noGrp="1"/>
          </p:cNvSpPr>
          <p:nvPr>
            <p:ph type="dt" sz="half" idx="10"/>
          </p:nvPr>
        </p:nvSpPr>
        <p:spPr/>
        <p:txBody>
          <a:bodyPr/>
          <a:lstStyle/>
          <a:p>
            <a:fld id="{149AB08A-B8FE-2744-A176-508EFC0AA4E9}" type="datetime1">
              <a:rPr lang="en-US" smtClean="0">
                <a:solidFill>
                  <a:prstClr val="black">
                    <a:tint val="75000"/>
                  </a:prstClr>
                </a:solidFill>
              </a:rPr>
              <a:pPr/>
              <a:t>2/13/2019</a:t>
            </a:fld>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CED1879-D594-7048-AD12-28363999EDA9}" type="slidenum">
              <a:rPr lang="en-US" smtClean="0">
                <a:solidFill>
                  <a:prstClr val="black">
                    <a:tint val="75000"/>
                  </a:prstClr>
                </a:solidFill>
              </a:rPr>
              <a:pPr/>
              <a:t>68</a:t>
            </a:fld>
            <a:endParaRPr lang="en-US">
              <a:solidFill>
                <a:prstClr val="black">
                  <a:tint val="75000"/>
                </a:prstClr>
              </a:solidFill>
            </a:endParaRP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933" y="1051586"/>
            <a:ext cx="10846134" cy="51629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2514057"/>
      </p:ext>
    </p:extLst>
  </p:cSld>
  <p:clrMapOvr>
    <a:masterClrMapping/>
  </p:clrMapOvr>
  <p:transition>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1443" t="40026" r="23758" b="53989"/>
          <a:stretch/>
        </p:blipFill>
        <p:spPr bwMode="auto">
          <a:xfrm>
            <a:off x="3786943" y="5443498"/>
            <a:ext cx="2540000" cy="257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8443" t="55592" r="33379" b="37844"/>
          <a:stretch/>
        </p:blipFill>
        <p:spPr bwMode="auto">
          <a:xfrm>
            <a:off x="4638146" y="6169189"/>
            <a:ext cx="837594" cy="282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fontScale="90000"/>
          </a:bodyPr>
          <a:lstStyle/>
          <a:p>
            <a:r>
              <a:rPr lang="en-US" dirty="0" err="1"/>
              <a:t>Metagenomic</a:t>
            </a:r>
            <a:r>
              <a:rPr lang="en-US" dirty="0"/>
              <a:t> </a:t>
            </a:r>
            <a:r>
              <a:rPr lang="en-US" dirty="0" smtClean="0"/>
              <a:t>assembly: pre-binning</a:t>
            </a:r>
            <a:endParaRPr lang="en-US" dirty="0"/>
          </a:p>
        </p:txBody>
      </p:sp>
      <p:sp>
        <p:nvSpPr>
          <p:cNvPr id="4" name="Date Placeholder 3"/>
          <p:cNvSpPr>
            <a:spLocks noGrp="1"/>
          </p:cNvSpPr>
          <p:nvPr>
            <p:ph type="dt" sz="half" idx="10"/>
          </p:nvPr>
        </p:nvSpPr>
        <p:spPr/>
        <p:txBody>
          <a:bodyPr/>
          <a:lstStyle/>
          <a:p>
            <a:fld id="{149AB08A-B8FE-2744-A176-508EFC0AA4E9}" type="datetime1">
              <a:rPr lang="en-US" smtClean="0"/>
              <a:t>2/13/2019</a:t>
            </a:fld>
            <a:endParaRPr lang="en-US"/>
          </a:p>
        </p:txBody>
      </p:sp>
      <p:sp>
        <p:nvSpPr>
          <p:cNvPr id="5" name="Slide Number Placeholder 4"/>
          <p:cNvSpPr>
            <a:spLocks noGrp="1"/>
          </p:cNvSpPr>
          <p:nvPr>
            <p:ph type="sldNum" sz="quarter" idx="12"/>
          </p:nvPr>
        </p:nvSpPr>
        <p:spPr/>
        <p:txBody>
          <a:bodyPr/>
          <a:lstStyle/>
          <a:p>
            <a:fld id="{0CED1879-D594-7048-AD12-28363999EDA9}" type="slidenum">
              <a:rPr lang="en-US" smtClean="0"/>
              <a:t>69</a:t>
            </a:fld>
            <a:endParaRPr lang="en-US"/>
          </a:p>
        </p:txBody>
      </p:sp>
      <p:sp>
        <p:nvSpPr>
          <p:cNvPr id="6" name="Content Placeholder 5"/>
          <p:cNvSpPr>
            <a:spLocks noGrp="1"/>
          </p:cNvSpPr>
          <p:nvPr>
            <p:ph idx="1"/>
          </p:nvPr>
        </p:nvSpPr>
        <p:spPr/>
        <p:txBody>
          <a:bodyPr/>
          <a:lstStyle/>
          <a:p>
            <a:r>
              <a:rPr lang="en-US" dirty="0" smtClean="0"/>
              <a:t>Sort reads before assembly according to source species</a:t>
            </a:r>
          </a:p>
          <a:p>
            <a:pPr lvl="1"/>
            <a:r>
              <a:rPr lang="en-US" dirty="0" smtClean="0"/>
              <a:t>Turns the problem into repeated single-genome assembly</a:t>
            </a:r>
          </a:p>
          <a:p>
            <a:pPr lvl="1"/>
            <a:r>
              <a:rPr lang="en-US" dirty="0" smtClean="0"/>
              <a:t>Not as common as “assemble-then-bin”</a:t>
            </a:r>
          </a:p>
          <a:p>
            <a:r>
              <a:rPr lang="en-US" dirty="0" smtClean="0"/>
              <a:t>Can pre-bin reads </a:t>
            </a:r>
            <a:r>
              <a:rPr lang="en-US" i="1" dirty="0" smtClean="0"/>
              <a:t>experimentally </a:t>
            </a:r>
            <a:r>
              <a:rPr lang="en-US" dirty="0" smtClean="0"/>
              <a:t>by barcoding according to source genome</a:t>
            </a:r>
          </a:p>
          <a:p>
            <a:pPr lvl="1"/>
            <a:r>
              <a:rPr lang="en-US" dirty="0" smtClean="0"/>
              <a:t>Similar to techniques from single-cell sequencing</a:t>
            </a:r>
          </a:p>
          <a:p>
            <a:r>
              <a:rPr lang="en-US" dirty="0" smtClean="0"/>
              <a:t>Can pre-bin reads </a:t>
            </a:r>
            <a:r>
              <a:rPr lang="en-US" i="1" dirty="0" smtClean="0"/>
              <a:t>computationally </a:t>
            </a:r>
            <a:r>
              <a:rPr lang="en-US" dirty="0" smtClean="0"/>
              <a:t>in a supervised manner</a:t>
            </a:r>
          </a:p>
          <a:p>
            <a:pPr lvl="1"/>
            <a:r>
              <a:rPr lang="en-US" dirty="0" smtClean="0"/>
              <a:t>Analogous to taxonomic binning in assembly-free approaches</a:t>
            </a:r>
          </a:p>
          <a:p>
            <a:r>
              <a:rPr lang="en-US" dirty="0"/>
              <a:t>Can pre-bin reads </a:t>
            </a:r>
            <a:r>
              <a:rPr lang="en-US" i="1" dirty="0"/>
              <a:t>computationally </a:t>
            </a:r>
            <a:r>
              <a:rPr lang="en-US" dirty="0"/>
              <a:t>in a </a:t>
            </a:r>
            <a:r>
              <a:rPr lang="en-US" dirty="0" smtClean="0"/>
              <a:t>unsupervised manner</a:t>
            </a:r>
          </a:p>
          <a:p>
            <a:pPr lvl="1"/>
            <a:r>
              <a:rPr lang="en-US" dirty="0" smtClean="0"/>
              <a:t>For example, by covariation in constituent </a:t>
            </a:r>
            <a:r>
              <a:rPr lang="en-US" i="1" dirty="0" smtClean="0"/>
              <a:t>k</a:t>
            </a:r>
            <a:r>
              <a:rPr lang="en-US" dirty="0" smtClean="0"/>
              <a:t>-</a:t>
            </a:r>
            <a:r>
              <a:rPr lang="en-US" dirty="0" err="1" smtClean="0"/>
              <a:t>mers</a:t>
            </a:r>
            <a:r>
              <a:rPr lang="en-US" dirty="0" smtClean="0"/>
              <a:t> across samples</a:t>
            </a:r>
          </a:p>
        </p:txBody>
      </p:sp>
      <p:sp>
        <p:nvSpPr>
          <p:cNvPr id="68" name="Content Placeholder 2"/>
          <p:cNvSpPr txBox="1">
            <a:spLocks/>
          </p:cNvSpPr>
          <p:nvPr/>
        </p:nvSpPr>
        <p:spPr>
          <a:xfrm>
            <a:off x="238539" y="1082040"/>
            <a:ext cx="11714922" cy="540683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LucidaGrande"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SzPct val="75000"/>
              <a:buFont typeface="LucidaGrande"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dirty="0" smtClean="0"/>
          </a:p>
        </p:txBody>
      </p:sp>
      <p:pic>
        <p:nvPicPr>
          <p:cNvPr id="6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144" r="79037" b="59649"/>
          <a:stretch/>
        </p:blipFill>
        <p:spPr bwMode="auto">
          <a:xfrm>
            <a:off x="2049602" y="5478156"/>
            <a:ext cx="1645902" cy="995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2922" y="5464685"/>
            <a:ext cx="345881" cy="918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7" name="Oval 86"/>
          <p:cNvSpPr/>
          <p:nvPr/>
        </p:nvSpPr>
        <p:spPr>
          <a:xfrm>
            <a:off x="9938868" y="6116756"/>
            <a:ext cx="429252" cy="429252"/>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p:cNvSpPr/>
          <p:nvPr/>
        </p:nvSpPr>
        <p:spPr>
          <a:xfrm>
            <a:off x="9913356" y="5332669"/>
            <a:ext cx="480277" cy="480277"/>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9" name="Picture 4" descr="http://www.nature.com/nrg/journal/v14/n5/images/nrg3433-f1.jpg"/>
          <p:cNvPicPr>
            <a:picLocks noChangeAspect="1" noChangeArrowheads="1"/>
          </p:cNvPicPr>
          <p:nvPr/>
        </p:nvPicPr>
        <p:blipFill rotWithShape="1">
          <a:blip r:embed="rId4">
            <a:extLst>
              <a:ext uri="{28A0092B-C50C-407E-A947-70E740481C1C}">
                <a14:useLocalDpi xmlns:a14="http://schemas.microsoft.com/office/drawing/2010/main" val="0"/>
              </a:ext>
            </a:extLst>
          </a:blip>
          <a:srcRect t="27469" r="15576" b="19634"/>
          <a:stretch/>
        </p:blipFill>
        <p:spPr bwMode="auto">
          <a:xfrm>
            <a:off x="6442475" y="5321964"/>
            <a:ext cx="2560292" cy="1307401"/>
          </a:xfrm>
          <a:prstGeom prst="rect">
            <a:avLst/>
          </a:prstGeom>
          <a:noFill/>
          <a:extLst>
            <a:ext uri="{909E8E84-426E-40DD-AFC4-6F175D3DCCD1}">
              <a14:hiddenFill xmlns:a14="http://schemas.microsoft.com/office/drawing/2010/main">
                <a:solidFill>
                  <a:srgbClr val="FFFFFF"/>
                </a:solidFill>
              </a14:hiddenFill>
            </a:ext>
          </a:extLst>
        </p:spPr>
      </p:pic>
      <p:sp>
        <p:nvSpPr>
          <p:cNvPr id="90" name="Isosceles Triangle 89"/>
          <p:cNvSpPr/>
          <p:nvPr/>
        </p:nvSpPr>
        <p:spPr>
          <a:xfrm rot="5400000">
            <a:off x="5793694" y="5454589"/>
            <a:ext cx="435882" cy="315308"/>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Isosceles Triangle 92"/>
          <p:cNvSpPr/>
          <p:nvPr/>
        </p:nvSpPr>
        <p:spPr>
          <a:xfrm rot="5400000">
            <a:off x="5793694" y="6152563"/>
            <a:ext cx="435882" cy="315308"/>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Isosceles Triangle 93"/>
          <p:cNvSpPr/>
          <p:nvPr/>
        </p:nvSpPr>
        <p:spPr>
          <a:xfrm rot="5400000">
            <a:off x="9212996" y="5415154"/>
            <a:ext cx="435882" cy="315308"/>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Isosceles Triangle 94"/>
          <p:cNvSpPr/>
          <p:nvPr/>
        </p:nvSpPr>
        <p:spPr>
          <a:xfrm rot="5400000">
            <a:off x="9212996" y="6153285"/>
            <a:ext cx="435882" cy="315308"/>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2146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68">
                                            <p:txEl>
                                              <p:pRg st="0" end="0"/>
                                            </p:txEl>
                                          </p:spTgt>
                                        </p:tgtEl>
                                        <p:attrNameLst>
                                          <p:attrName>style.visibility</p:attrName>
                                        </p:attrNameLst>
                                      </p:cBhvr>
                                      <p:to>
                                        <p:strVal val="visible"/>
                                      </p:to>
                                    </p:set>
                                    <p:animEffect transition="in" filter="fade">
                                      <p:cBhvr>
                                        <p:cTn id="7" dur="500"/>
                                        <p:tgtEl>
                                          <p:spTgt spid="6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9"/>
                                        </p:tgtEl>
                                        <p:attrNameLst>
                                          <p:attrName>style.visibility</p:attrName>
                                        </p:attrNameLst>
                                      </p:cBhvr>
                                      <p:to>
                                        <p:strVal val="visible"/>
                                      </p:to>
                                    </p:set>
                                    <p:animEffect transition="in" filter="fade">
                                      <p:cBhvr>
                                        <p:cTn id="12" dur="500"/>
                                        <p:tgtEl>
                                          <p:spTgt spid="6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7"/>
                                        </p:tgtEl>
                                        <p:attrNameLst>
                                          <p:attrName>style.visibility</p:attrName>
                                        </p:attrNameLst>
                                      </p:cBhvr>
                                      <p:to>
                                        <p:strVal val="visible"/>
                                      </p:to>
                                    </p:set>
                                    <p:animEffect transition="in" filter="fade">
                                      <p:cBhvr>
                                        <p:cTn id="17" dur="500"/>
                                        <p:tgtEl>
                                          <p:spTgt spid="7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8"/>
                                        </p:tgtEl>
                                        <p:attrNameLst>
                                          <p:attrName>style.visibility</p:attrName>
                                        </p:attrNameLst>
                                      </p:cBhvr>
                                      <p:to>
                                        <p:strVal val="visible"/>
                                      </p:to>
                                    </p:set>
                                    <p:animEffect transition="in" filter="fade">
                                      <p:cBhvr>
                                        <p:cTn id="22" dur="500"/>
                                        <p:tgtEl>
                                          <p:spTgt spid="7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7"/>
                                        </p:tgtEl>
                                        <p:attrNameLst>
                                          <p:attrName>style.visibility</p:attrName>
                                        </p:attrNameLst>
                                      </p:cBhvr>
                                      <p:to>
                                        <p:strVal val="visible"/>
                                      </p:to>
                                    </p:set>
                                    <p:animEffect transition="in" filter="fade">
                                      <p:cBhvr>
                                        <p:cTn id="25" dur="500"/>
                                        <p:tgtEl>
                                          <p:spTgt spid="8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88"/>
                                        </p:tgtEl>
                                        <p:attrNameLst>
                                          <p:attrName>style.visibility</p:attrName>
                                        </p:attrNameLst>
                                      </p:cBhvr>
                                      <p:to>
                                        <p:strVal val="visible"/>
                                      </p:to>
                                    </p:set>
                                    <p:animEffect transition="in" filter="fade">
                                      <p:cBhvr>
                                        <p:cTn id="28" dur="500"/>
                                        <p:tgtEl>
                                          <p:spTgt spid="8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89"/>
                                        </p:tgtEl>
                                        <p:attrNameLst>
                                          <p:attrName>style.visibility</p:attrName>
                                        </p:attrNameLst>
                                      </p:cBhvr>
                                      <p:to>
                                        <p:strVal val="visible"/>
                                      </p:to>
                                    </p:set>
                                    <p:animEffect transition="in" filter="fade">
                                      <p:cBhvr>
                                        <p:cTn id="33"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P spid="8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752648" y="2367171"/>
            <a:ext cx="8686705" cy="2123658"/>
          </a:xfrm>
          <a:prstGeom prst="rect">
            <a:avLst/>
          </a:prstGeom>
          <a:noFill/>
        </p:spPr>
        <p:txBody>
          <a:bodyPr wrap="square" rtlCol="0">
            <a:spAutoFit/>
          </a:bodyPr>
          <a:lstStyle/>
          <a:p>
            <a:pPr algn="ctr"/>
            <a:r>
              <a:rPr lang="en-US" sz="6600" dirty="0" smtClean="0"/>
              <a:t>Taxonomic Profiling</a:t>
            </a:r>
          </a:p>
          <a:p>
            <a:pPr algn="ctr"/>
            <a:r>
              <a:rPr lang="en-US" sz="6600" dirty="0" smtClean="0"/>
              <a:t>(</a:t>
            </a:r>
            <a:r>
              <a:rPr lang="en-US" sz="6600" i="1" dirty="0" smtClean="0"/>
              <a:t>by mapping</a:t>
            </a:r>
            <a:r>
              <a:rPr lang="en-US" sz="6600" dirty="0" smtClean="0"/>
              <a:t>)</a:t>
            </a:r>
            <a:endParaRPr lang="en-US" sz="6600" dirty="0"/>
          </a:p>
        </p:txBody>
      </p:sp>
      <p:sp>
        <p:nvSpPr>
          <p:cNvPr id="2" name="Rounded Rectangle 1"/>
          <p:cNvSpPr/>
          <p:nvPr/>
        </p:nvSpPr>
        <p:spPr>
          <a:xfrm>
            <a:off x="243904" y="228636"/>
            <a:ext cx="11704192" cy="6400730"/>
          </a:xfrm>
          <a:prstGeom prst="roundRect">
            <a:avLst>
              <a:gd name="adj" fmla="val 4657"/>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4536694"/>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Mapping works best for characterized genes/species</a:t>
            </a:r>
            <a:endParaRPr lang="en-US" sz="4000" dirty="0"/>
          </a:p>
        </p:txBody>
      </p:sp>
      <p:sp>
        <p:nvSpPr>
          <p:cNvPr id="4" name="Date Placeholder 3"/>
          <p:cNvSpPr>
            <a:spLocks noGrp="1"/>
          </p:cNvSpPr>
          <p:nvPr>
            <p:ph type="dt" sz="half" idx="10"/>
          </p:nvPr>
        </p:nvSpPr>
        <p:spPr/>
        <p:txBody>
          <a:bodyPr/>
          <a:lstStyle/>
          <a:p>
            <a:fld id="{149AB08A-B8FE-2744-A176-508EFC0AA4E9}" type="datetime1">
              <a:rPr lang="en-US" smtClean="0"/>
              <a:t>2/13/2019</a:t>
            </a:fld>
            <a:endParaRPr lang="en-US"/>
          </a:p>
        </p:txBody>
      </p:sp>
      <p:sp>
        <p:nvSpPr>
          <p:cNvPr id="5" name="Slide Number Placeholder 4"/>
          <p:cNvSpPr>
            <a:spLocks noGrp="1"/>
          </p:cNvSpPr>
          <p:nvPr>
            <p:ph type="sldNum" sz="quarter" idx="12"/>
          </p:nvPr>
        </p:nvSpPr>
        <p:spPr/>
        <p:txBody>
          <a:bodyPr/>
          <a:lstStyle/>
          <a:p>
            <a:fld id="{0CED1879-D594-7048-AD12-28363999EDA9}" type="slidenum">
              <a:rPr lang="en-US" smtClean="0"/>
              <a:t>8</a:t>
            </a:fld>
            <a:endParaRPr lang="en-US"/>
          </a:p>
        </p:txBody>
      </p:sp>
      <p:pic>
        <p:nvPicPr>
          <p:cNvPr id="20482" name="Picture 2" descr="http://english.whiov.cas.cn/Research/Research_Progress/201407/W02014070936688479698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343" y="1143025"/>
            <a:ext cx="3017487" cy="3109591"/>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p:cNvSpPr/>
          <p:nvPr/>
        </p:nvSpPr>
        <p:spPr>
          <a:xfrm>
            <a:off x="364751" y="4208658"/>
            <a:ext cx="2810706" cy="1323439"/>
          </a:xfrm>
          <a:prstGeom prst="rect">
            <a:avLst/>
          </a:prstGeom>
        </p:spPr>
        <p:txBody>
          <a:bodyPr wrap="none">
            <a:spAutoFit/>
          </a:bodyPr>
          <a:lstStyle/>
          <a:p>
            <a:pPr algn="ctr"/>
            <a:r>
              <a:rPr lang="en-US" sz="2000" dirty="0" smtClean="0">
                <a:solidFill>
                  <a:schemeClr val="accent1"/>
                </a:solidFill>
                <a:effectLst>
                  <a:glow rad="127000">
                    <a:schemeClr val="bg1"/>
                  </a:glow>
                </a:effectLst>
              </a:rPr>
              <a:t>For our purposes, </a:t>
            </a:r>
          </a:p>
          <a:p>
            <a:pPr algn="ctr"/>
            <a:r>
              <a:rPr lang="en-US" sz="2000" dirty="0" smtClean="0">
                <a:solidFill>
                  <a:schemeClr val="accent1"/>
                </a:solidFill>
                <a:effectLst>
                  <a:glow rad="127000">
                    <a:schemeClr val="bg1"/>
                  </a:glow>
                </a:effectLst>
              </a:rPr>
              <a:t>“characterized” implies</a:t>
            </a:r>
          </a:p>
          <a:p>
            <a:pPr algn="ctr"/>
            <a:r>
              <a:rPr lang="en-US" sz="2000" dirty="0" smtClean="0">
                <a:solidFill>
                  <a:schemeClr val="accent1"/>
                </a:solidFill>
                <a:effectLst>
                  <a:glow rad="127000">
                    <a:schemeClr val="bg1"/>
                  </a:glow>
                </a:effectLst>
              </a:rPr>
              <a:t>that the species’ genome</a:t>
            </a:r>
          </a:p>
          <a:p>
            <a:pPr algn="ctr"/>
            <a:r>
              <a:rPr lang="en-US" sz="2000" dirty="0" smtClean="0">
                <a:solidFill>
                  <a:schemeClr val="accent1"/>
                </a:solidFill>
                <a:effectLst>
                  <a:glow rad="127000">
                    <a:schemeClr val="bg1"/>
                  </a:glow>
                </a:effectLst>
              </a:rPr>
              <a:t>has been sequenced</a:t>
            </a:r>
            <a:endParaRPr lang="en-US" sz="2000" dirty="0">
              <a:solidFill>
                <a:schemeClr val="accent1"/>
              </a:solidFill>
              <a:effectLst>
                <a:glow rad="127000">
                  <a:schemeClr val="bg1"/>
                </a:glow>
              </a:effectLst>
            </a:endParaRPr>
          </a:p>
        </p:txBody>
      </p:sp>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5709" y="1234465"/>
            <a:ext cx="3975980" cy="3531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50464" y="1388764"/>
            <a:ext cx="4297653" cy="3223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Rectangle 33"/>
          <p:cNvSpPr/>
          <p:nvPr/>
        </p:nvSpPr>
        <p:spPr>
          <a:xfrm>
            <a:off x="3441338" y="4857670"/>
            <a:ext cx="4567404" cy="707886"/>
          </a:xfrm>
          <a:prstGeom prst="rect">
            <a:avLst/>
          </a:prstGeom>
        </p:spPr>
        <p:txBody>
          <a:bodyPr wrap="none">
            <a:spAutoFit/>
          </a:bodyPr>
          <a:lstStyle/>
          <a:p>
            <a:pPr algn="ctr"/>
            <a:r>
              <a:rPr lang="en-US" sz="2000" dirty="0" smtClean="0">
                <a:solidFill>
                  <a:schemeClr val="accent1"/>
                </a:solidFill>
                <a:effectLst>
                  <a:glow rad="127000">
                    <a:schemeClr val="bg1"/>
                  </a:glow>
                </a:effectLst>
              </a:rPr>
              <a:t>We have lots of microbial genomes (100K)</a:t>
            </a:r>
          </a:p>
          <a:p>
            <a:pPr algn="ctr"/>
            <a:r>
              <a:rPr lang="en-US" sz="2000" dirty="0">
                <a:solidFill>
                  <a:schemeClr val="accent1"/>
                </a:solidFill>
                <a:effectLst>
                  <a:glow rad="127000">
                    <a:schemeClr val="bg1"/>
                  </a:glow>
                </a:effectLst>
              </a:rPr>
              <a:t>Fewer unique species (10K</a:t>
            </a:r>
            <a:r>
              <a:rPr lang="en-US" sz="2000" dirty="0" smtClean="0">
                <a:solidFill>
                  <a:schemeClr val="accent1"/>
                </a:solidFill>
                <a:effectLst>
                  <a:glow rad="127000">
                    <a:schemeClr val="bg1"/>
                  </a:glow>
                </a:effectLst>
              </a:rPr>
              <a:t>)</a:t>
            </a:r>
            <a:endParaRPr lang="en-US" sz="2000" dirty="0">
              <a:solidFill>
                <a:schemeClr val="accent1"/>
              </a:solidFill>
              <a:effectLst>
                <a:glow rad="127000">
                  <a:schemeClr val="bg1"/>
                </a:glow>
              </a:effectLst>
            </a:endParaRPr>
          </a:p>
        </p:txBody>
      </p:sp>
      <p:sp>
        <p:nvSpPr>
          <p:cNvPr id="35" name="Rectangle 34"/>
          <p:cNvSpPr/>
          <p:nvPr/>
        </p:nvSpPr>
        <p:spPr>
          <a:xfrm>
            <a:off x="7996414" y="4491915"/>
            <a:ext cx="3707618" cy="707886"/>
          </a:xfrm>
          <a:prstGeom prst="rect">
            <a:avLst/>
          </a:prstGeom>
        </p:spPr>
        <p:txBody>
          <a:bodyPr wrap="none">
            <a:spAutoFit/>
          </a:bodyPr>
          <a:lstStyle/>
          <a:p>
            <a:pPr algn="ctr"/>
            <a:r>
              <a:rPr lang="en-US" sz="2000" dirty="0" smtClean="0">
                <a:solidFill>
                  <a:srgbClr val="C00000"/>
                </a:solidFill>
                <a:effectLst>
                  <a:glow rad="127000">
                    <a:schemeClr val="bg1"/>
                  </a:glow>
                </a:effectLst>
              </a:rPr>
              <a:t>Available genomes are biased</a:t>
            </a:r>
          </a:p>
          <a:p>
            <a:pPr algn="ctr"/>
            <a:r>
              <a:rPr lang="en-US" sz="2000" dirty="0" smtClean="0">
                <a:solidFill>
                  <a:srgbClr val="C00000"/>
                </a:solidFill>
                <a:effectLst>
                  <a:glow rad="127000">
                    <a:schemeClr val="bg1"/>
                  </a:glow>
                </a:effectLst>
              </a:rPr>
              <a:t>toward medically relevant species</a:t>
            </a:r>
          </a:p>
        </p:txBody>
      </p:sp>
      <p:sp>
        <p:nvSpPr>
          <p:cNvPr id="37" name="Rectangle 36"/>
          <p:cNvSpPr/>
          <p:nvPr/>
        </p:nvSpPr>
        <p:spPr>
          <a:xfrm>
            <a:off x="3277369" y="5555723"/>
            <a:ext cx="4832350" cy="707886"/>
          </a:xfrm>
          <a:prstGeom prst="rect">
            <a:avLst/>
          </a:prstGeom>
        </p:spPr>
        <p:txBody>
          <a:bodyPr wrap="none">
            <a:spAutoFit/>
          </a:bodyPr>
          <a:lstStyle/>
          <a:p>
            <a:pPr algn="ctr"/>
            <a:r>
              <a:rPr lang="en-US" sz="2000" i="1" dirty="0" smtClean="0">
                <a:solidFill>
                  <a:srgbClr val="C00000"/>
                </a:solidFill>
                <a:effectLst>
                  <a:glow rad="127000">
                    <a:schemeClr val="bg1"/>
                  </a:glow>
                </a:effectLst>
              </a:rPr>
              <a:t>No where near estimates of unique</a:t>
            </a:r>
          </a:p>
          <a:p>
            <a:pPr algn="ctr"/>
            <a:r>
              <a:rPr lang="en-US" sz="2000" i="1" dirty="0" smtClean="0">
                <a:solidFill>
                  <a:srgbClr val="C00000"/>
                </a:solidFill>
                <a:effectLst>
                  <a:glow rad="127000">
                    <a:schemeClr val="bg1"/>
                  </a:glow>
                </a:effectLst>
              </a:rPr>
              <a:t>species on Earth (millions? billions? trillions?)</a:t>
            </a:r>
            <a:endParaRPr lang="en-US" sz="2000" i="1" dirty="0">
              <a:solidFill>
                <a:srgbClr val="C00000"/>
              </a:solidFill>
              <a:effectLst>
                <a:glow rad="127000">
                  <a:schemeClr val="bg1"/>
                </a:glow>
              </a:effectLst>
            </a:endParaRPr>
          </a:p>
        </p:txBody>
      </p:sp>
      <p:sp>
        <p:nvSpPr>
          <p:cNvPr id="3" name="Rectangle 2"/>
          <p:cNvSpPr/>
          <p:nvPr/>
        </p:nvSpPr>
        <p:spPr>
          <a:xfrm>
            <a:off x="8442901" y="5251522"/>
            <a:ext cx="2956561" cy="646331"/>
          </a:xfrm>
          <a:prstGeom prst="rect">
            <a:avLst/>
          </a:prstGeom>
        </p:spPr>
        <p:txBody>
          <a:bodyPr wrap="square">
            <a:spAutoFit/>
          </a:bodyPr>
          <a:lstStyle/>
          <a:p>
            <a:pPr algn="ctr"/>
            <a:r>
              <a:rPr lang="en-US" dirty="0">
                <a:solidFill>
                  <a:schemeClr val="accent1"/>
                </a:solidFill>
                <a:effectLst>
                  <a:glow rad="127000">
                    <a:schemeClr val="bg1"/>
                  </a:glow>
                </a:effectLst>
              </a:rPr>
              <a:t>(</a:t>
            </a:r>
            <a:r>
              <a:rPr lang="en-US" i="1" dirty="0">
                <a:solidFill>
                  <a:schemeClr val="accent1"/>
                </a:solidFill>
                <a:effectLst>
                  <a:glow rad="127000">
                    <a:schemeClr val="bg1"/>
                  </a:glow>
                </a:effectLst>
              </a:rPr>
              <a:t>great if you’re studying the </a:t>
            </a:r>
          </a:p>
          <a:p>
            <a:pPr algn="ctr"/>
            <a:r>
              <a:rPr lang="en-US" i="1" dirty="0">
                <a:solidFill>
                  <a:schemeClr val="accent1"/>
                </a:solidFill>
                <a:effectLst>
                  <a:glow rad="127000">
                    <a:schemeClr val="bg1"/>
                  </a:glow>
                </a:effectLst>
              </a:rPr>
              <a:t>human microbiome</a:t>
            </a:r>
            <a:r>
              <a:rPr lang="en-US" dirty="0">
                <a:solidFill>
                  <a:schemeClr val="accent1"/>
                </a:solidFill>
                <a:effectLst>
                  <a:glow rad="127000">
                    <a:schemeClr val="bg1"/>
                  </a:glow>
                </a:effectLst>
              </a:rPr>
              <a:t>!)</a:t>
            </a:r>
          </a:p>
        </p:txBody>
      </p:sp>
    </p:spTree>
    <p:extLst>
      <p:ext uri="{BB962C8B-B14F-4D97-AF65-F5344CB8AC3E}">
        <p14:creationId xmlns:p14="http://schemas.microsoft.com/office/powerpoint/2010/main" val="34655072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482"/>
                                        </p:tgtEl>
                                        <p:attrNameLst>
                                          <p:attrName>style.visibility</p:attrName>
                                        </p:attrNameLst>
                                      </p:cBhvr>
                                      <p:to>
                                        <p:strVal val="visible"/>
                                      </p:to>
                                    </p:set>
                                    <p:animEffect transition="in" filter="fade">
                                      <p:cBhvr>
                                        <p:cTn id="7" dur="500"/>
                                        <p:tgtEl>
                                          <p:spTgt spid="2048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483"/>
                                        </p:tgtEl>
                                        <p:attrNameLst>
                                          <p:attrName>style.visibility</p:attrName>
                                        </p:attrNameLst>
                                      </p:cBhvr>
                                      <p:to>
                                        <p:strVal val="visible"/>
                                      </p:to>
                                    </p:set>
                                    <p:animEffect transition="in" filter="fade">
                                      <p:cBhvr>
                                        <p:cTn id="15" dur="500"/>
                                        <p:tgtEl>
                                          <p:spTgt spid="2048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500"/>
                                        <p:tgtEl>
                                          <p:spTgt spid="3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fade">
                                      <p:cBhvr>
                                        <p:cTn id="21" dur="500"/>
                                        <p:tgtEl>
                                          <p:spTgt spid="3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0484"/>
                                        </p:tgtEl>
                                        <p:attrNameLst>
                                          <p:attrName>style.visibility</p:attrName>
                                        </p:attrNameLst>
                                      </p:cBhvr>
                                      <p:to>
                                        <p:strVal val="visible"/>
                                      </p:to>
                                    </p:set>
                                    <p:animEffect transition="in" filter="fade">
                                      <p:cBhvr>
                                        <p:cTn id="26" dur="500"/>
                                        <p:tgtEl>
                                          <p:spTgt spid="2048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500"/>
                                        <p:tgtEl>
                                          <p:spTgt spid="3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4" grpId="0"/>
      <p:bldP spid="35" grpId="0"/>
      <p:bldP spid="37"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Standard search/mapping approaches won’t work</a:t>
            </a:r>
            <a:endParaRPr lang="en-US" dirty="0"/>
          </a:p>
        </p:txBody>
      </p:sp>
      <p:sp>
        <p:nvSpPr>
          <p:cNvPr id="3" name="Content Placeholder 2"/>
          <p:cNvSpPr>
            <a:spLocks noGrp="1"/>
          </p:cNvSpPr>
          <p:nvPr>
            <p:ph idx="1"/>
          </p:nvPr>
        </p:nvSpPr>
        <p:spPr>
          <a:xfrm>
            <a:off x="238539" y="1082040"/>
            <a:ext cx="11714922" cy="5406830"/>
          </a:xfrm>
        </p:spPr>
        <p:txBody>
          <a:bodyPr/>
          <a:lstStyle/>
          <a:p>
            <a:r>
              <a:rPr lang="en-US" dirty="0" smtClean="0"/>
              <a:t>A typical metagenome might contain 10-100M short reads</a:t>
            </a:r>
          </a:p>
          <a:p>
            <a:pPr lvl="1"/>
            <a:r>
              <a:rPr lang="en-US" dirty="0" smtClean="0"/>
              <a:t>1-10 </a:t>
            </a:r>
            <a:r>
              <a:rPr lang="en-US" dirty="0" err="1" smtClean="0"/>
              <a:t>Gnt</a:t>
            </a:r>
            <a:r>
              <a:rPr lang="en-US" dirty="0" smtClean="0"/>
              <a:t> of raw sequence data</a:t>
            </a:r>
          </a:p>
          <a:p>
            <a:pPr lvl="1"/>
            <a:r>
              <a:rPr lang="en-US" dirty="0" smtClean="0"/>
              <a:t>Not to mention 10s to 100s to 1Ks of samples per study</a:t>
            </a:r>
          </a:p>
          <a:p>
            <a:pPr lvl="1"/>
            <a:r>
              <a:rPr lang="en-US" dirty="0" smtClean="0"/>
              <a:t>These are your queries</a:t>
            </a:r>
          </a:p>
          <a:p>
            <a:r>
              <a:rPr lang="en-US" dirty="0" smtClean="0"/>
              <a:t>You have 100Ks of microbial genomes</a:t>
            </a:r>
          </a:p>
          <a:p>
            <a:pPr lvl="1"/>
            <a:r>
              <a:rPr lang="en-US" dirty="0" smtClean="0"/>
              <a:t>100Ms of genes, 100s of </a:t>
            </a:r>
            <a:r>
              <a:rPr lang="en-US" dirty="0" err="1" smtClean="0"/>
              <a:t>Gnt</a:t>
            </a:r>
            <a:r>
              <a:rPr lang="en-US" dirty="0" smtClean="0"/>
              <a:t> of total sequence</a:t>
            </a:r>
          </a:p>
          <a:p>
            <a:pPr lvl="1"/>
            <a:r>
              <a:rPr lang="en-US" dirty="0" smtClean="0"/>
              <a:t>Human genome is 3 </a:t>
            </a:r>
            <a:r>
              <a:rPr lang="en-US" dirty="0" err="1" smtClean="0"/>
              <a:t>Gnt</a:t>
            </a:r>
            <a:r>
              <a:rPr lang="en-US" dirty="0" smtClean="0"/>
              <a:t> for comparison</a:t>
            </a:r>
          </a:p>
          <a:p>
            <a:pPr lvl="1"/>
            <a:r>
              <a:rPr lang="en-US" dirty="0" smtClean="0"/>
              <a:t>This is your database</a:t>
            </a:r>
          </a:p>
          <a:p>
            <a:r>
              <a:rPr lang="en-US" dirty="0" smtClean="0"/>
              <a:t>Even the fastest read mappers will be very slow here (forget about BLAST)</a:t>
            </a:r>
          </a:p>
          <a:p>
            <a:r>
              <a:rPr lang="en-US" dirty="0" smtClean="0"/>
              <a:t>In addition, all-versus-all mapping will be full of false positive hits</a:t>
            </a:r>
          </a:p>
          <a:p>
            <a:pPr lvl="1"/>
            <a:endParaRPr lang="en-US" dirty="0" smtClean="0"/>
          </a:p>
          <a:p>
            <a:endParaRPr lang="en-US" dirty="0" smtClean="0"/>
          </a:p>
        </p:txBody>
      </p:sp>
      <p:sp>
        <p:nvSpPr>
          <p:cNvPr id="4" name="Date Placeholder 3"/>
          <p:cNvSpPr>
            <a:spLocks noGrp="1"/>
          </p:cNvSpPr>
          <p:nvPr>
            <p:ph type="dt" sz="half" idx="10"/>
          </p:nvPr>
        </p:nvSpPr>
        <p:spPr/>
        <p:txBody>
          <a:bodyPr/>
          <a:lstStyle/>
          <a:p>
            <a:fld id="{149AB08A-B8FE-2744-A176-508EFC0AA4E9}" type="datetime1">
              <a:rPr lang="en-US" smtClean="0"/>
              <a:t>2/13/2019</a:t>
            </a:fld>
            <a:endParaRPr lang="en-US" dirty="0"/>
          </a:p>
        </p:txBody>
      </p:sp>
      <p:sp>
        <p:nvSpPr>
          <p:cNvPr id="5" name="Slide Number Placeholder 4"/>
          <p:cNvSpPr>
            <a:spLocks noGrp="1"/>
          </p:cNvSpPr>
          <p:nvPr>
            <p:ph type="sldNum" sz="quarter" idx="12"/>
          </p:nvPr>
        </p:nvSpPr>
        <p:spPr/>
        <p:txBody>
          <a:bodyPr/>
          <a:lstStyle/>
          <a:p>
            <a:fld id="{0CED1879-D594-7048-AD12-28363999EDA9}" type="slidenum">
              <a:rPr lang="en-US" smtClean="0"/>
              <a:t>9</a:t>
            </a:fld>
            <a:endParaRPr lang="en-US"/>
          </a:p>
        </p:txBody>
      </p:sp>
    </p:spTree>
    <p:extLst>
      <p:ext uri="{BB962C8B-B14F-4D97-AF65-F5344CB8AC3E}">
        <p14:creationId xmlns:p14="http://schemas.microsoft.com/office/powerpoint/2010/main" val="26940502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500"/>
                                        <p:tgtEl>
                                          <p:spTgt spid="3">
                                            <p:txEl>
                                              <p:pRg st="8" end="8"/>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
                                            <p:txEl>
                                              <p:pRg st="9" end="9"/>
                                            </p:txEl>
                                          </p:spTgt>
                                        </p:tgtEl>
                                        <p:attrNameLst>
                                          <p:attrName>style.visibility</p:attrName>
                                        </p:attrNameLst>
                                      </p:cBhvr>
                                      <p:to>
                                        <p:strVal val="visible"/>
                                      </p:to>
                                    </p:set>
                                    <p:animEffect transition="in" filter="fade">
                                      <p:cBhvr>
                                        <p:cTn id="40"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pla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template.potx" id="{C45E4124-DA99-1A43-8055-4E333AA50834}" vid="{58D7D9E8-718A-B446-ACCE-02EB861CA97B}"/>
    </a:ext>
  </a:extLst>
</a:theme>
</file>

<file path=ppt/theme/theme2.xml><?xml version="1.0" encoding="utf-8"?>
<a:theme xmlns:a="http://schemas.openxmlformats.org/drawingml/2006/main" name="2_templa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template.potx" id="{C45E4124-DA99-1A43-8055-4E333AA50834}" vid="{58D7D9E8-718A-B446-ACCE-02EB861CA97B}"/>
    </a:ext>
  </a:extLst>
</a:theme>
</file>

<file path=ppt/theme/theme3.xml><?xml version="1.0" encoding="utf-8"?>
<a:theme xmlns:a="http://schemas.openxmlformats.org/drawingml/2006/main" name="4_templa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template.potx" id="{C45E4124-DA99-1A43-8055-4E333AA50834}" vid="{58D7D9E8-718A-B446-ACCE-02EB861CA97B}"/>
    </a:ext>
  </a:extLst>
</a:theme>
</file>

<file path=ppt/theme/theme4.xml><?xml version="1.0" encoding="utf-8"?>
<a:theme xmlns:a="http://schemas.openxmlformats.org/drawingml/2006/main" name="1_templa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template.potx" id="{C45E4124-DA99-1A43-8055-4E333AA50834}" vid="{58D7D9E8-718A-B446-ACCE-02EB861CA97B}"/>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template</Template>
  <TotalTime>2712</TotalTime>
  <Words>3640</Words>
  <Application>Microsoft Office PowerPoint</Application>
  <PresentationFormat>Custom</PresentationFormat>
  <Paragraphs>879</Paragraphs>
  <Slides>69</Slides>
  <Notes>21</Notes>
  <HiddenSlides>0</HiddenSlides>
  <MMClips>0</MMClips>
  <ScaleCrop>false</ScaleCrop>
  <HeadingPairs>
    <vt:vector size="4" baseType="variant">
      <vt:variant>
        <vt:lpstr>Theme</vt:lpstr>
      </vt:variant>
      <vt:variant>
        <vt:i4>4</vt:i4>
      </vt:variant>
      <vt:variant>
        <vt:lpstr>Slide Titles</vt:lpstr>
      </vt:variant>
      <vt:variant>
        <vt:i4>69</vt:i4>
      </vt:variant>
    </vt:vector>
  </HeadingPairs>
  <TitlesOfParts>
    <vt:vector size="73" baseType="lpstr">
      <vt:lpstr>template</vt:lpstr>
      <vt:lpstr>2_template</vt:lpstr>
      <vt:lpstr>4_template</vt:lpstr>
      <vt:lpstr>1_template</vt:lpstr>
      <vt:lpstr>Shotgun metagenomics</vt:lpstr>
      <vt:lpstr>Announcements</vt:lpstr>
      <vt:lpstr>Summary</vt:lpstr>
      <vt:lpstr>Profiling microbial communities by sequencing</vt:lpstr>
      <vt:lpstr>Whole metagenome shotgun (WMS) sequencing</vt:lpstr>
      <vt:lpstr>Analysis workflow</vt:lpstr>
      <vt:lpstr>PowerPoint Presentation</vt:lpstr>
      <vt:lpstr>Mapping works best for characterized genes/species</vt:lpstr>
      <vt:lpstr>Standard search/mapping approaches won’t work</vt:lpstr>
      <vt:lpstr>Key concepts: curation and coverage</vt:lpstr>
      <vt:lpstr>Upstream “indexing” for efficient search (MetaPhlAn)</vt:lpstr>
      <vt:lpstr>The NIH Human Microbiome Project (HMP1)</vt:lpstr>
      <vt:lpstr>Ecology of ~700 human microbiome samples (HMP)</vt:lpstr>
      <vt:lpstr>Taxonomic binning of metagenomic reads</vt:lpstr>
      <vt:lpstr>PowerPoint Presentation</vt:lpstr>
      <vt:lpstr>Gene-level strain profiling</vt:lpstr>
      <vt:lpstr>Nucleotide-level strain profiling</vt:lpstr>
      <vt:lpstr>Nucleotide-level strain profiling</vt:lpstr>
      <vt:lpstr>Nucleotide-level strain profiling</vt:lpstr>
      <vt:lpstr>PowerPoint Presentation</vt:lpstr>
      <vt:lpstr>Functional profiling by translated search</vt:lpstr>
      <vt:lpstr>But translated search is slow, so use a tiered approach</vt:lpstr>
      <vt:lpstr>Regrouping gene abundance to gene families</vt:lpstr>
      <vt:lpstr>Regrouping genes to pathways/modules</vt:lpstr>
      <vt:lpstr>Function tends to be more conserved than taxonomy</vt:lpstr>
      <vt:lpstr>Core functions of the human microbiome</vt:lpstr>
      <vt:lpstr>Core functions of the human microbiome</vt:lpstr>
      <vt:lpstr>Core functions of the human microbiome</vt:lpstr>
      <vt:lpstr>Four pathways with different stratified contributions</vt:lpstr>
      <vt:lpstr>PowerPoint Presentation</vt:lpstr>
      <vt:lpstr>From functional potential to activity</vt:lpstr>
      <vt:lpstr>From functional potential to activity</vt:lpstr>
      <vt:lpstr>From functional potential to activity</vt:lpstr>
      <vt:lpstr>From functional potential to activity</vt:lpstr>
      <vt:lpstr>From functional potential to activity</vt:lpstr>
      <vt:lpstr>PowerPoint Presentation</vt:lpstr>
      <vt:lpstr>Metagenomic assembly</vt:lpstr>
      <vt:lpstr>Metagenomic assembly</vt:lpstr>
      <vt:lpstr>Binning contigs as candidate genomes</vt:lpstr>
      <vt:lpstr>Downstream analyses</vt:lpstr>
      <vt:lpstr>MAGs from the TARA Oceans metagenome collection</vt:lpstr>
      <vt:lpstr>SGBs from diverse human microbiomes</vt:lpstr>
      <vt:lpstr>PowerPoint Presentation</vt:lpstr>
      <vt:lpstr>Mapping vs. assembly</vt:lpstr>
      <vt:lpstr>Amplicons vs. mapping vs. assembly</vt:lpstr>
      <vt:lpstr>PowerPoint Presentation</vt:lpstr>
      <vt:lpstr>All roads lead to abundance tables</vt:lpstr>
      <vt:lpstr>Properties of microbiome data (abundance tables)</vt:lpstr>
      <vt:lpstr>Why microbiome data are compositional</vt:lpstr>
      <vt:lpstr>Why microbiome data are compositional</vt:lpstr>
      <vt:lpstr>Why microbiome data are stratified: taxonomy</vt:lpstr>
      <vt:lpstr>Why microbiome data are stratified: contributions</vt:lpstr>
      <vt:lpstr>PowerPoint Presentation</vt:lpstr>
      <vt:lpstr>PowerPoint Presentation</vt:lpstr>
      <vt:lpstr>PowerPoint Presentation</vt:lpstr>
      <vt:lpstr>PowerPoint Presentation</vt:lpstr>
      <vt:lpstr>Temporal dynamics of microbial features</vt:lpstr>
      <vt:lpstr>Temporal dynamics of microbial species in the gut</vt:lpstr>
      <vt:lpstr>Multi’omic association (IBD example)</vt:lpstr>
      <vt:lpstr>Multi’omic association (IBD example)</vt:lpstr>
      <vt:lpstr>Ecological interaction networks</vt:lpstr>
      <vt:lpstr>Compositionality induces spurious associations</vt:lpstr>
      <vt:lpstr>(Compositionality-adjusted) Ecological interaction networks</vt:lpstr>
      <vt:lpstr>Summary</vt:lpstr>
      <vt:lpstr>PowerPoint Presentation</vt:lpstr>
      <vt:lpstr>PowerPoint Presentation</vt:lpstr>
      <vt:lpstr>PowerPoint Presentation</vt:lpstr>
      <vt:lpstr>From functional potential to activity</vt:lpstr>
      <vt:lpstr>Metagenomic assembly: pre-binning</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Genomic Data Manipulation</dc:title>
  <dc:creator>Curtis Huttenhower</dc:creator>
  <cp:lastModifiedBy>Eric Franzosa</cp:lastModifiedBy>
  <cp:revision>1412</cp:revision>
  <dcterms:created xsi:type="dcterms:W3CDTF">2017-01-05T15:59:06Z</dcterms:created>
  <dcterms:modified xsi:type="dcterms:W3CDTF">2019-02-13T19:49:34Z</dcterms:modified>
</cp:coreProperties>
</file>