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54"/>
  </p:notesMasterIdLst>
  <p:sldIdLst>
    <p:sldId id="256" r:id="rId2"/>
    <p:sldId id="289" r:id="rId3"/>
    <p:sldId id="397" r:id="rId4"/>
    <p:sldId id="268" r:id="rId5"/>
    <p:sldId id="339" r:id="rId6"/>
    <p:sldId id="406" r:id="rId7"/>
    <p:sldId id="386" r:id="rId8"/>
    <p:sldId id="340" r:id="rId9"/>
    <p:sldId id="341" r:id="rId10"/>
    <p:sldId id="342" r:id="rId11"/>
    <p:sldId id="344" r:id="rId12"/>
    <p:sldId id="345" r:id="rId13"/>
    <p:sldId id="407" r:id="rId14"/>
    <p:sldId id="385" r:id="rId15"/>
    <p:sldId id="346" r:id="rId16"/>
    <p:sldId id="383" r:id="rId17"/>
    <p:sldId id="382" r:id="rId18"/>
    <p:sldId id="398" r:id="rId19"/>
    <p:sldId id="384" r:id="rId20"/>
    <p:sldId id="348" r:id="rId21"/>
    <p:sldId id="362" r:id="rId22"/>
    <p:sldId id="409" r:id="rId23"/>
    <p:sldId id="410" r:id="rId24"/>
    <p:sldId id="375" r:id="rId25"/>
    <p:sldId id="363" r:id="rId26"/>
    <p:sldId id="388" r:id="rId27"/>
    <p:sldId id="356" r:id="rId28"/>
    <p:sldId id="357" r:id="rId29"/>
    <p:sldId id="359" r:id="rId30"/>
    <p:sldId id="360" r:id="rId31"/>
    <p:sldId id="390" r:id="rId32"/>
    <p:sldId id="366" r:id="rId33"/>
    <p:sldId id="408" r:id="rId34"/>
    <p:sldId id="411" r:id="rId35"/>
    <p:sldId id="416" r:id="rId36"/>
    <p:sldId id="391" r:id="rId37"/>
    <p:sldId id="368" r:id="rId38"/>
    <p:sldId id="369" r:id="rId39"/>
    <p:sldId id="370" r:id="rId40"/>
    <p:sldId id="367" r:id="rId41"/>
    <p:sldId id="374" r:id="rId42"/>
    <p:sldId id="392" r:id="rId43"/>
    <p:sldId id="413" r:id="rId44"/>
    <p:sldId id="414" r:id="rId45"/>
    <p:sldId id="415" r:id="rId46"/>
    <p:sldId id="412" r:id="rId47"/>
    <p:sldId id="376" r:id="rId48"/>
    <p:sldId id="377" r:id="rId49"/>
    <p:sldId id="364" r:id="rId50"/>
    <p:sldId id="395" r:id="rId51"/>
    <p:sldId id="396" r:id="rId52"/>
    <p:sldId id="39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4"/>
    <p:restoredTop sz="94633"/>
  </p:normalViewPr>
  <p:slideViewPr>
    <p:cSldViewPr snapToObjects="1">
      <p:cViewPr varScale="1">
        <p:scale>
          <a:sx n="118" d="100"/>
          <a:sy n="118" d="100"/>
        </p:scale>
        <p:origin x="35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85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2/24/19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2/24/19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2/24/19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ahUKEwjes6Hf7vvRAhUIxoMKHW97D0oQjRwIBw&amp;url=http://www.bridiestypingservices.com/my-10-commandments-of-twitter/&amp;bvm=bv.146094739,d.amc&amp;psig=AFQjCNG0gBfy_PtjwSxS17NDwS_GXHh5eQ&amp;ust=1486484037889020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hyperlink" Target="http://www.google.com/url?sa=i&amp;rct=j&amp;q=&amp;esrc=s&amp;source=imgres&amp;cd=&amp;cad=rja&amp;uact=8&amp;ved=0ahUKEwjnnbDt7fvRAhXmyoMKHYYhDPMQjRwIBw&amp;url=http://topictray.com/2015/08/31/impact-of-social-network-on-youth/&amp;psig=AFQjCNH7R8bc_7szbPgga96jkAqy8FFR9w&amp;ust=148648381043075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0ahUKEwiqx_Wt7vvRAhXs24MKHZBrBzcQjRwIBw&amp;url=https://en.wikipedia.org/wiki/Computer_network&amp;bvm=bv.146094739,d.amc&amp;psig=AFQjCNFFratTAHx2nFxlDD6feTIDhBDfwg&amp;ust=1486483940080909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5.jpeg"/><Relationship Id="rId10" Type="http://schemas.openxmlformats.org/officeDocument/2006/relationships/image" Target="../media/image8.jpeg"/><Relationship Id="rId4" Type="http://schemas.openxmlformats.org/officeDocument/2006/relationships/hyperlink" Target="https://www.google.com/url?sa=i&amp;rct=j&amp;q=&amp;esrc=s&amp;source=images&amp;cd=&amp;cad=rja&amp;uact=8&amp;ved=0ahUKEwiR3pj87fvRAhWry4MKHbPIAcUQjRwIBw&amp;url=https://www.tutorialspoint.com/computer_fundamentals/computer_networking.htm&amp;psig=AFQjCNGWY6ALiGb0ZGIlYokT-fCwfNhJfw&amp;ust=1486483838569909" TargetMode="External"/><Relationship Id="rId9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m/url?sa=i&amp;rct=j&amp;q=&amp;esrc=s&amp;source=images&amp;cd=&amp;cad=rja&amp;uact=8&amp;ved=0ahUKEwim2saBpY_ZAhWjtVkKHU-2D3wQjRwIBw&amp;url=http://www.adweek.com/digital/facebook-news-feed-algorithm-qualitative-feedback/&amp;psig=AOvVaw3QpNuk7s7GMUVe1AZpFPD2&amp;ust=1517937774597557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harvard.edu/courses/55671/quizzes/127076" TargetMode="External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www.google.com/url?sa=i&amp;rct=j&amp;q=&amp;esrc=s&amp;source=images&amp;cd=&amp;cad=rja&amp;uact=8&amp;ved=0ahUKEwiarvSTrY_ZAhVRwFkKHSaXBkEQjRwIBw&amp;url=http://www.cytoscape.org/what_is_cytoscape.html&amp;psig=AOvVaw071hfGtjNLadPmRSBRB44r&amp;ust=1517939962027631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</a:t>
            </a:r>
            <a:br>
              <a:rPr lang="en-US" dirty="0"/>
            </a:br>
            <a:r>
              <a:rPr lang="en-US" dirty="0"/>
              <a:t>Biological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terminology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264658" y="2558781"/>
            <a:ext cx="3662684" cy="3442265"/>
            <a:chOff x="2947961" y="2558781"/>
            <a:chExt cx="3662684" cy="3442265"/>
          </a:xfrm>
        </p:grpSpPr>
        <p:cxnSp>
          <p:nvCxnSpPr>
            <p:cNvPr id="17" name="Straight Connector 16"/>
            <p:cNvCxnSpPr/>
            <p:nvPr/>
          </p:nvCxnSpPr>
          <p:spPr>
            <a:xfrm rot="19642153">
              <a:off x="3581787" y="4595425"/>
              <a:ext cx="1082282" cy="12419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 rot="19642153" flipV="1">
              <a:off x="4145149" y="3062472"/>
              <a:ext cx="1521411" cy="1086724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rot="14242153" flipH="1">
              <a:off x="2866122" y="3467228"/>
              <a:ext cx="2035936" cy="53227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 rot="14242153" flipH="1">
              <a:off x="4270188" y="4961482"/>
              <a:ext cx="1647826" cy="18407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 rot="19642153">
              <a:off x="4663783" y="3903417"/>
              <a:ext cx="1674440" cy="60989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2" name="Oval 21"/>
            <p:cNvSpPr/>
            <p:nvPr/>
          </p:nvSpPr>
          <p:spPr>
            <a:xfrm rot="19642153">
              <a:off x="2947961" y="2846269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 rot="19642153">
              <a:off x="3448394" y="470074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 rot="19642153">
              <a:off x="5369749" y="550310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19642153">
              <a:off x="4971116" y="2558781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 rot="19642153">
              <a:off x="6112704" y="378298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 rot="19642153">
              <a:off x="4368122" y="414868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609660" y="1101520"/>
            <a:ext cx="110337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Relationships/connections between nodes are called </a:t>
            </a:r>
            <a:r>
              <a:rPr lang="en-US" sz="3200" b="1" dirty="0">
                <a:latin typeface="Calibri" pitchFamily="34" charset="0"/>
              </a:rPr>
              <a:t>edges</a:t>
            </a:r>
          </a:p>
          <a:p>
            <a:pPr algn="ctr"/>
            <a:r>
              <a:rPr lang="en-US" sz="2800" dirty="0">
                <a:latin typeface="Calibri" pitchFamily="34" charset="0"/>
              </a:rPr>
              <a:t>(“</a:t>
            </a:r>
            <a:r>
              <a:rPr lang="en-US" sz="2800" b="1" dirty="0">
                <a:latin typeface="Calibri" pitchFamily="34" charset="0"/>
              </a:rPr>
              <a:t>interactions</a:t>
            </a:r>
            <a:r>
              <a:rPr lang="en-US" sz="2800" dirty="0">
                <a:latin typeface="Calibri" pitchFamily="34" charset="0"/>
              </a:rPr>
              <a:t>” are modeled as edges, and may be used synonymously).</a:t>
            </a:r>
          </a:p>
        </p:txBody>
      </p:sp>
    </p:spTree>
    <p:extLst>
      <p:ext uri="{BB962C8B-B14F-4D97-AF65-F5344CB8AC3E}">
        <p14:creationId xmlns:p14="http://schemas.microsoft.com/office/powerpoint/2010/main" val="264277994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terminology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136949" y="3429000"/>
            <a:ext cx="1918102" cy="2035936"/>
            <a:chOff x="3570712" y="2802233"/>
            <a:chExt cx="1918102" cy="2035936"/>
          </a:xfrm>
        </p:grpSpPr>
        <p:cxnSp>
          <p:nvCxnSpPr>
            <p:cNvPr id="9" name="Straight Connector 8"/>
            <p:cNvCxnSpPr/>
            <p:nvPr/>
          </p:nvCxnSpPr>
          <p:spPr>
            <a:xfrm rot="14242153" flipH="1">
              <a:off x="3488873" y="3554066"/>
              <a:ext cx="2035936" cy="53227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10" name="Oval 9"/>
            <p:cNvSpPr/>
            <p:nvPr/>
          </p:nvSpPr>
          <p:spPr>
            <a:xfrm rot="19642153">
              <a:off x="3570712" y="2933107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 rot="19642153">
              <a:off x="4990873" y="4235522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609660" y="1101520"/>
            <a:ext cx="110337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An edge is said to be </a:t>
            </a:r>
            <a:r>
              <a:rPr lang="en-US" sz="3200" b="1" dirty="0">
                <a:latin typeface="Calibri" pitchFamily="34" charset="0"/>
              </a:rPr>
              <a:t>incident</a:t>
            </a:r>
            <a:r>
              <a:rPr lang="en-US" sz="3200" dirty="0">
                <a:latin typeface="Calibri" pitchFamily="34" charset="0"/>
              </a:rPr>
              <a:t> to two nodes.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Two nodes are </a:t>
            </a:r>
            <a:r>
              <a:rPr lang="en-US" sz="3200" b="1" dirty="0">
                <a:latin typeface="Calibri" pitchFamily="34" charset="0"/>
              </a:rPr>
              <a:t>connected</a:t>
            </a:r>
            <a:r>
              <a:rPr lang="en-US" sz="3200" dirty="0">
                <a:latin typeface="Calibri" pitchFamily="34" charset="0"/>
              </a:rPr>
              <a:t> by an edge.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Such nodes are </a:t>
            </a:r>
            <a:r>
              <a:rPr lang="en-US" sz="3200" b="1" dirty="0">
                <a:latin typeface="Calibri" pitchFamily="34" charset="0"/>
              </a:rPr>
              <a:t>neighbors</a:t>
            </a:r>
            <a:r>
              <a:rPr lang="en-US" sz="3200" dirty="0"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62124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terminology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1676400" y="976995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 edge can be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undirected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(“A and B do/are something”)</a:t>
            </a: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1676400" y="3725497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directed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(“A does/is something to B”).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094712" y="1594888"/>
            <a:ext cx="1918102" cy="2035936"/>
            <a:chOff x="5094712" y="1645628"/>
            <a:chExt cx="1918102" cy="2035936"/>
          </a:xfrm>
        </p:grpSpPr>
        <p:cxnSp>
          <p:nvCxnSpPr>
            <p:cNvPr id="18" name="Straight Connector 17"/>
            <p:cNvCxnSpPr/>
            <p:nvPr/>
          </p:nvCxnSpPr>
          <p:spPr>
            <a:xfrm rot="14242153" flipH="1">
              <a:off x="5012873" y="2397461"/>
              <a:ext cx="2035936" cy="53227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19" name="Oval 18"/>
            <p:cNvSpPr/>
            <p:nvPr/>
          </p:nvSpPr>
          <p:spPr>
            <a:xfrm rot="19642153">
              <a:off x="5094712" y="1776502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19642153">
              <a:off x="6514873" y="3078917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52900" y="1750870"/>
              <a:ext cx="3930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69844" y="3058145"/>
              <a:ext cx="3930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24155" y="4343390"/>
            <a:ext cx="1918102" cy="1830495"/>
            <a:chOff x="5124155" y="4798870"/>
            <a:chExt cx="1918102" cy="183049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410200" y="5091795"/>
              <a:ext cx="1189757" cy="108458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26" name="Oval 25"/>
            <p:cNvSpPr/>
            <p:nvPr/>
          </p:nvSpPr>
          <p:spPr>
            <a:xfrm rot="19642153">
              <a:off x="5124155" y="4824502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 rot="19642153">
              <a:off x="6544316" y="6126917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182343" y="4798870"/>
              <a:ext cx="3930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599287" y="6106145"/>
              <a:ext cx="3930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330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E0F9-EF6F-4349-A01B-2551958BC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81677-C1E8-1944-9784-BC2BB0203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a network is a graph is formally:</a:t>
            </a:r>
          </a:p>
          <a:p>
            <a:pPr lvl="1"/>
            <a:r>
              <a:rPr lang="en-US" b="1" dirty="0"/>
              <a:t>G</a:t>
            </a:r>
            <a:r>
              <a:rPr lang="en-US" dirty="0"/>
              <a:t> = (</a:t>
            </a:r>
            <a:r>
              <a:rPr lang="en-US" b="1" dirty="0"/>
              <a:t>V</a:t>
            </a:r>
            <a:r>
              <a:rPr lang="en-US" dirty="0"/>
              <a:t>, </a:t>
            </a:r>
            <a:r>
              <a:rPr lang="en-US" b="1" dirty="0"/>
              <a:t>E</a:t>
            </a:r>
            <a:r>
              <a:rPr lang="en-US" dirty="0"/>
              <a:t>), an ordered tuple of two sets</a:t>
            </a:r>
          </a:p>
          <a:p>
            <a:pPr lvl="1"/>
            <a:r>
              <a:rPr lang="en-US" b="1" dirty="0"/>
              <a:t>V</a:t>
            </a:r>
            <a:r>
              <a:rPr lang="en-US" dirty="0"/>
              <a:t> = {v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r>
              <a:rPr lang="en-US" dirty="0"/>
              <a:t>}, a set of unique nodes, and</a:t>
            </a:r>
          </a:p>
          <a:p>
            <a:pPr lvl="1"/>
            <a:r>
              <a:rPr lang="en-US" b="1" dirty="0"/>
              <a:t>E</a:t>
            </a:r>
            <a:r>
              <a:rPr lang="en-US" dirty="0"/>
              <a:t> = {(v</a:t>
            </a:r>
            <a:r>
              <a:rPr lang="en-US" baseline="-25000" dirty="0"/>
              <a:t>i</a:t>
            </a:r>
            <a:r>
              <a:rPr lang="en-US" dirty="0"/>
              <a:t>, </a:t>
            </a:r>
            <a:r>
              <a:rPr lang="en-US" dirty="0" err="1"/>
              <a:t>v</a:t>
            </a:r>
            <a:r>
              <a:rPr lang="en-US" baseline="-25000" dirty="0" err="1"/>
              <a:t>j</a:t>
            </a:r>
            <a:r>
              <a:rPr lang="en-US" dirty="0"/>
              <a:t>), …}, a set of (un)ordered node tuples.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8BEEE-F44D-6243-ADC5-1B557A4C9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36D17-EDD1-454E-B7CB-CA1A2C72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996167-B8A0-E34E-9FE4-CC62D2758F8D}"/>
              </a:ext>
            </a:extLst>
          </p:cNvPr>
          <p:cNvGrpSpPr/>
          <p:nvPr/>
        </p:nvGrpSpPr>
        <p:grpSpPr>
          <a:xfrm>
            <a:off x="1492798" y="4126669"/>
            <a:ext cx="2090967" cy="2362200"/>
            <a:chOff x="228600" y="3352800"/>
            <a:chExt cx="2090967" cy="23622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DF72C17-5E21-AE4D-9100-EA3136E2A7C0}"/>
                </a:ext>
              </a:extLst>
            </p:cNvPr>
            <p:cNvSpPr/>
            <p:nvPr/>
          </p:nvSpPr>
          <p:spPr bwMode="auto">
            <a:xfrm>
              <a:off x="609600" y="37338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C2A256-F39C-0245-A558-90A33FA93D8E}"/>
                </a:ext>
              </a:extLst>
            </p:cNvPr>
            <p:cNvSpPr/>
            <p:nvPr/>
          </p:nvSpPr>
          <p:spPr bwMode="auto">
            <a:xfrm>
              <a:off x="1600200" y="37338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B9A08D-4267-2E43-93F0-128FDC308103}"/>
                </a:ext>
              </a:extLst>
            </p:cNvPr>
            <p:cNvSpPr/>
            <p:nvPr/>
          </p:nvSpPr>
          <p:spPr bwMode="auto">
            <a:xfrm>
              <a:off x="609600" y="48006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FE16476-B039-2D45-A4E9-92F64CA6BE59}"/>
                </a:ext>
              </a:extLst>
            </p:cNvPr>
            <p:cNvSpPr/>
            <p:nvPr/>
          </p:nvSpPr>
          <p:spPr bwMode="auto">
            <a:xfrm>
              <a:off x="1600200" y="48006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F51DBDA-0A88-C84A-AD16-75AF32E1F472}"/>
                </a:ext>
              </a:extLst>
            </p:cNvPr>
            <p:cNvCxnSpPr>
              <a:stCxn id="7" idx="4"/>
              <a:endCxn id="9" idx="0"/>
            </p:cNvCxnSpPr>
            <p:nvPr/>
          </p:nvCxnSpPr>
          <p:spPr bwMode="auto">
            <a:xfrm rot="5400000">
              <a:off x="609600" y="45339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7668F75-CDAB-2E45-80F9-460C059A70E0}"/>
                </a:ext>
              </a:extLst>
            </p:cNvPr>
            <p:cNvCxnSpPr>
              <a:stCxn id="8" idx="4"/>
              <a:endCxn id="10" idx="0"/>
            </p:cNvCxnSpPr>
            <p:nvPr/>
          </p:nvCxnSpPr>
          <p:spPr bwMode="auto">
            <a:xfrm rot="5400000">
              <a:off x="1600200" y="45339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A7FEEB-14F5-CA49-9AC9-DB2819FFFD55}"/>
                </a:ext>
              </a:extLst>
            </p:cNvPr>
            <p:cNvSpPr txBox="1"/>
            <p:nvPr/>
          </p:nvSpPr>
          <p:spPr>
            <a:xfrm>
              <a:off x="228600" y="5345668"/>
              <a:ext cx="12307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Undirected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18A7BB-B32F-4743-9DED-29E80E3B6384}"/>
                </a:ext>
              </a:extLst>
            </p:cNvPr>
            <p:cNvSpPr txBox="1"/>
            <p:nvPr/>
          </p:nvSpPr>
          <p:spPr>
            <a:xfrm>
              <a:off x="1337310" y="3352800"/>
              <a:ext cx="982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Directed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4C78A5-9008-BA4E-B3ED-2A27F1BFD1DF}"/>
              </a:ext>
            </a:extLst>
          </p:cNvPr>
          <p:cNvGrpSpPr/>
          <p:nvPr/>
        </p:nvGrpSpPr>
        <p:grpSpPr>
          <a:xfrm>
            <a:off x="3702598" y="3288469"/>
            <a:ext cx="1524000" cy="2779931"/>
            <a:chOff x="2743200" y="3733800"/>
            <a:chExt cx="1524000" cy="277993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9F06A7-F90D-304B-8B31-5B6CB3C86FE9}"/>
                </a:ext>
              </a:extLst>
            </p:cNvPr>
            <p:cNvGrpSpPr/>
            <p:nvPr/>
          </p:nvGrpSpPr>
          <p:grpSpPr>
            <a:xfrm>
              <a:off x="2743200" y="3733800"/>
              <a:ext cx="1524000" cy="2057400"/>
              <a:chOff x="3352800" y="4572000"/>
              <a:chExt cx="1524000" cy="20574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4C10E44-3607-9746-8C6F-69EF08A70CFE}"/>
                  </a:ext>
                </a:extLst>
              </p:cNvPr>
              <p:cNvSpPr/>
              <p:nvPr/>
            </p:nvSpPr>
            <p:spPr bwMode="auto">
              <a:xfrm>
                <a:off x="3855720" y="4572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93342DB-63AA-DA45-B7A3-75EDCDC797D5}"/>
                  </a:ext>
                </a:extLst>
              </p:cNvPr>
              <p:cNvSpPr/>
              <p:nvPr/>
            </p:nvSpPr>
            <p:spPr bwMode="auto">
              <a:xfrm>
                <a:off x="3851910" y="6096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D0EF2DE-6966-B24C-A318-ED723841E79A}"/>
                  </a:ext>
                </a:extLst>
              </p:cNvPr>
              <p:cNvSpPr/>
              <p:nvPr/>
            </p:nvSpPr>
            <p:spPr bwMode="auto">
              <a:xfrm>
                <a:off x="3352800" y="5334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F11CFC7-A03C-CA44-9A85-89F7A2912DAF}"/>
                  </a:ext>
                </a:extLst>
              </p:cNvPr>
              <p:cNvSpPr/>
              <p:nvPr/>
            </p:nvSpPr>
            <p:spPr bwMode="auto">
              <a:xfrm>
                <a:off x="4343400" y="5334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A4D37F4-7BD5-E649-84ED-C538F342B4E0}"/>
                  </a:ext>
                </a:extLst>
              </p:cNvPr>
              <p:cNvCxnSpPr>
                <a:stCxn id="18" idx="4"/>
                <a:endCxn id="20" idx="0"/>
              </p:cNvCxnSpPr>
              <p:nvPr/>
            </p:nvCxnSpPr>
            <p:spPr bwMode="auto">
              <a:xfrm rot="5400000">
                <a:off x="3756660" y="4968240"/>
                <a:ext cx="228600" cy="50292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F943881-0056-CA40-9BE6-2CE1DA3EB567}"/>
                  </a:ext>
                </a:extLst>
              </p:cNvPr>
              <p:cNvCxnSpPr>
                <a:stCxn id="18" idx="4"/>
                <a:endCxn id="21" idx="0"/>
              </p:cNvCxnSpPr>
              <p:nvPr/>
            </p:nvCxnSpPr>
            <p:spPr bwMode="auto">
              <a:xfrm rot="16200000" flipH="1">
                <a:off x="4251960" y="4975860"/>
                <a:ext cx="228600" cy="48768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CCEDBA37-1882-214F-A57C-929A9A260E59}"/>
                  </a:ext>
                </a:extLst>
              </p:cNvPr>
              <p:cNvCxnSpPr>
                <a:stCxn id="21" idx="4"/>
                <a:endCxn id="19" idx="0"/>
              </p:cNvCxnSpPr>
              <p:nvPr/>
            </p:nvCxnSpPr>
            <p:spPr bwMode="auto">
              <a:xfrm rot="5400000">
                <a:off x="4250055" y="5735955"/>
                <a:ext cx="228600" cy="49149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8CDC7B2-49FE-5141-97E1-0D68E94CA705}"/>
                  </a:ext>
                </a:extLst>
              </p:cNvPr>
              <p:cNvCxnSpPr>
                <a:stCxn id="20" idx="4"/>
                <a:endCxn id="19" idx="0"/>
              </p:cNvCxnSpPr>
              <p:nvPr/>
            </p:nvCxnSpPr>
            <p:spPr bwMode="auto">
              <a:xfrm rot="16200000" flipH="1">
                <a:off x="3754755" y="5732145"/>
                <a:ext cx="228600" cy="49911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64EEB1-6CEC-7845-A55A-B7F699119042}"/>
                </a:ext>
              </a:extLst>
            </p:cNvPr>
            <p:cNvSpPr txBox="1"/>
            <p:nvPr/>
          </p:nvSpPr>
          <p:spPr>
            <a:xfrm>
              <a:off x="3048000" y="5867400"/>
              <a:ext cx="8265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Acyclic</a:t>
              </a:r>
            </a:p>
            <a:p>
              <a:pPr algn="ctr"/>
              <a:r>
                <a:rPr lang="en-US" sz="1800" dirty="0"/>
                <a:t>(DAG)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F40361-0620-2A4A-933F-8025E3905DB9}"/>
              </a:ext>
            </a:extLst>
          </p:cNvPr>
          <p:cNvGrpSpPr/>
          <p:nvPr/>
        </p:nvGrpSpPr>
        <p:grpSpPr>
          <a:xfrm>
            <a:off x="5074198" y="3136069"/>
            <a:ext cx="839893" cy="2807732"/>
            <a:chOff x="4191000" y="3581400"/>
            <a:chExt cx="839893" cy="280773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D0D6098-0B25-514F-A566-2DBED2537F3C}"/>
                </a:ext>
              </a:extLst>
            </p:cNvPr>
            <p:cNvGrpSpPr/>
            <p:nvPr/>
          </p:nvGrpSpPr>
          <p:grpSpPr>
            <a:xfrm>
              <a:off x="4191846" y="3581400"/>
              <a:ext cx="838200" cy="1131570"/>
              <a:chOff x="3352800" y="4572000"/>
              <a:chExt cx="1524000" cy="205740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2D4EE78-88CE-2A43-9549-195E26F4DF57}"/>
                  </a:ext>
                </a:extLst>
              </p:cNvPr>
              <p:cNvSpPr/>
              <p:nvPr/>
            </p:nvSpPr>
            <p:spPr bwMode="auto">
              <a:xfrm>
                <a:off x="3855720" y="4572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ABDCAB9-DE83-0D46-B491-54731E82CF48}"/>
                  </a:ext>
                </a:extLst>
              </p:cNvPr>
              <p:cNvSpPr/>
              <p:nvPr/>
            </p:nvSpPr>
            <p:spPr bwMode="auto">
              <a:xfrm>
                <a:off x="3851910" y="6096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FDCB4C7-1CA4-1540-B3E9-6252E4869D78}"/>
                  </a:ext>
                </a:extLst>
              </p:cNvPr>
              <p:cNvSpPr/>
              <p:nvPr/>
            </p:nvSpPr>
            <p:spPr bwMode="auto">
              <a:xfrm>
                <a:off x="3352800" y="5334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8E86C6C-6451-3540-9A31-C5F3FD750340}"/>
                  </a:ext>
                </a:extLst>
              </p:cNvPr>
              <p:cNvSpPr/>
              <p:nvPr/>
            </p:nvSpPr>
            <p:spPr bwMode="auto">
              <a:xfrm>
                <a:off x="4343400" y="5334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A13F6DE0-AC4A-1849-853C-CF48D112A316}"/>
                  </a:ext>
                </a:extLst>
              </p:cNvPr>
              <p:cNvCxnSpPr>
                <a:stCxn id="38" idx="4"/>
                <a:endCxn id="40" idx="0"/>
              </p:cNvCxnSpPr>
              <p:nvPr/>
            </p:nvCxnSpPr>
            <p:spPr bwMode="auto">
              <a:xfrm rot="5400000">
                <a:off x="3756660" y="4968240"/>
                <a:ext cx="228600" cy="50292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E8E279D-2ABD-3B48-9CD0-0762CC956FD5}"/>
                  </a:ext>
                </a:extLst>
              </p:cNvPr>
              <p:cNvCxnSpPr>
                <a:stCxn id="38" idx="4"/>
                <a:endCxn id="41" idx="0"/>
              </p:cNvCxnSpPr>
              <p:nvPr/>
            </p:nvCxnSpPr>
            <p:spPr bwMode="auto">
              <a:xfrm rot="16200000" flipH="1">
                <a:off x="4251960" y="4975860"/>
                <a:ext cx="228600" cy="48768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776047B5-0848-1445-8B05-C058E2F71A4D}"/>
                  </a:ext>
                </a:extLst>
              </p:cNvPr>
              <p:cNvCxnSpPr>
                <a:stCxn id="41" idx="4"/>
                <a:endCxn id="39" idx="0"/>
              </p:cNvCxnSpPr>
              <p:nvPr/>
            </p:nvCxnSpPr>
            <p:spPr bwMode="auto">
              <a:xfrm rot="5400000">
                <a:off x="4250055" y="5735955"/>
                <a:ext cx="228600" cy="49149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7B9EABA2-42A8-7343-88C1-FD3961FFA822}"/>
                  </a:ext>
                </a:extLst>
              </p:cNvPr>
              <p:cNvCxnSpPr>
                <a:stCxn id="40" idx="4"/>
                <a:endCxn id="39" idx="0"/>
              </p:cNvCxnSpPr>
              <p:nvPr/>
            </p:nvCxnSpPr>
            <p:spPr bwMode="auto">
              <a:xfrm rot="16200000" flipH="1">
                <a:off x="3754755" y="5732145"/>
                <a:ext cx="228600" cy="49911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68F858-3C46-5647-9E3B-F6D8C77CBC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91000" y="4876800"/>
              <a:ext cx="839893" cy="1133856"/>
              <a:chOff x="3352800" y="4572000"/>
              <a:chExt cx="1524000" cy="20574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B5FD3B6-0165-6D49-B98A-259E24A775D5}"/>
                  </a:ext>
                </a:extLst>
              </p:cNvPr>
              <p:cNvSpPr/>
              <p:nvPr/>
            </p:nvSpPr>
            <p:spPr bwMode="auto">
              <a:xfrm>
                <a:off x="3855720" y="4572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C20671E-E8AF-5749-AFC0-DCAA408887F1}"/>
                  </a:ext>
                </a:extLst>
              </p:cNvPr>
              <p:cNvSpPr/>
              <p:nvPr/>
            </p:nvSpPr>
            <p:spPr bwMode="auto">
              <a:xfrm>
                <a:off x="3851910" y="6096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AD9958C-D990-5D44-AB21-CAEA5BD3F703}"/>
                  </a:ext>
                </a:extLst>
              </p:cNvPr>
              <p:cNvSpPr/>
              <p:nvPr/>
            </p:nvSpPr>
            <p:spPr bwMode="auto">
              <a:xfrm>
                <a:off x="3352800" y="5334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60A073B-1720-8141-956A-2DFBE0F67B0D}"/>
                  </a:ext>
                </a:extLst>
              </p:cNvPr>
              <p:cNvSpPr/>
              <p:nvPr/>
            </p:nvSpPr>
            <p:spPr bwMode="auto">
              <a:xfrm>
                <a:off x="4343400" y="53340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9835A2D1-473E-544A-B591-79BEFFD3CFD3}"/>
                  </a:ext>
                </a:extLst>
              </p:cNvPr>
              <p:cNvCxnSpPr>
                <a:stCxn id="30" idx="4"/>
                <a:endCxn id="32" idx="0"/>
              </p:cNvCxnSpPr>
              <p:nvPr/>
            </p:nvCxnSpPr>
            <p:spPr bwMode="auto">
              <a:xfrm rot="5400000">
                <a:off x="3756660" y="4968240"/>
                <a:ext cx="228600" cy="50292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944CD852-56AD-2A43-B5A4-6AE541D2D9A0}"/>
                  </a:ext>
                </a:extLst>
              </p:cNvPr>
              <p:cNvCxnSpPr>
                <a:stCxn id="30" idx="4"/>
                <a:endCxn id="33" idx="0"/>
              </p:cNvCxnSpPr>
              <p:nvPr/>
            </p:nvCxnSpPr>
            <p:spPr bwMode="auto">
              <a:xfrm rot="16200000" flipH="1">
                <a:off x="4251960" y="4975860"/>
                <a:ext cx="228600" cy="48768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stealth" w="med" len="med"/>
                <a:tailEnd type="none" w="lg" len="lg"/>
              </a:ln>
              <a:effectLst/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A1651E9F-3CFF-A142-8188-9A2057A916D7}"/>
                  </a:ext>
                </a:extLst>
              </p:cNvPr>
              <p:cNvCxnSpPr>
                <a:stCxn id="33" idx="4"/>
                <a:endCxn id="31" idx="0"/>
              </p:cNvCxnSpPr>
              <p:nvPr/>
            </p:nvCxnSpPr>
            <p:spPr bwMode="auto">
              <a:xfrm rot="5400000">
                <a:off x="4250055" y="5735955"/>
                <a:ext cx="228600" cy="49149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stealth" w="med" len="med"/>
                <a:tailEnd type="none" w="lg" len="lg"/>
              </a:ln>
              <a:effectLst/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78940BD9-4E14-A647-B2FF-8B80A08BDD82}"/>
                  </a:ext>
                </a:extLst>
              </p:cNvPr>
              <p:cNvCxnSpPr>
                <a:stCxn id="32" idx="4"/>
                <a:endCxn id="31" idx="0"/>
              </p:cNvCxnSpPr>
              <p:nvPr/>
            </p:nvCxnSpPr>
            <p:spPr bwMode="auto">
              <a:xfrm rot="16200000" flipH="1">
                <a:off x="3754755" y="5732145"/>
                <a:ext cx="228600" cy="49911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84D04D-C7D4-F542-8181-0B837D2D8F95}"/>
                </a:ext>
              </a:extLst>
            </p:cNvPr>
            <p:cNvSpPr txBox="1"/>
            <p:nvPr/>
          </p:nvSpPr>
          <p:spPr>
            <a:xfrm>
              <a:off x="4210837" y="6019800"/>
              <a:ext cx="71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Cyclic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68AB4A0-6047-D04B-B381-9097AE993E40}"/>
              </a:ext>
            </a:extLst>
          </p:cNvPr>
          <p:cNvGrpSpPr/>
          <p:nvPr/>
        </p:nvGrpSpPr>
        <p:grpSpPr>
          <a:xfrm>
            <a:off x="6217198" y="3288469"/>
            <a:ext cx="1524000" cy="2502932"/>
            <a:chOff x="5334000" y="3733800"/>
            <a:chExt cx="1524000" cy="250293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A64289B-3F83-594E-82FB-B53D02D5A22E}"/>
                </a:ext>
              </a:extLst>
            </p:cNvPr>
            <p:cNvGrpSpPr/>
            <p:nvPr/>
          </p:nvGrpSpPr>
          <p:grpSpPr>
            <a:xfrm>
              <a:off x="5334000" y="3733800"/>
              <a:ext cx="1524000" cy="2057400"/>
              <a:chOff x="5334000" y="3733800"/>
              <a:chExt cx="1524000" cy="205740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264F181-A625-024D-913B-1A8EEF7972C3}"/>
                  </a:ext>
                </a:extLst>
              </p:cNvPr>
              <p:cNvSpPr/>
              <p:nvPr/>
            </p:nvSpPr>
            <p:spPr bwMode="auto">
              <a:xfrm>
                <a:off x="5836920" y="37338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D024CB0-2E80-EA4F-AD9B-1E5082E0ED9A}"/>
                  </a:ext>
                </a:extLst>
              </p:cNvPr>
              <p:cNvSpPr/>
              <p:nvPr/>
            </p:nvSpPr>
            <p:spPr bwMode="auto">
              <a:xfrm>
                <a:off x="5833110" y="52578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B6AB21CB-3412-ED47-A481-8731C07617E3}"/>
                  </a:ext>
                </a:extLst>
              </p:cNvPr>
              <p:cNvSpPr/>
              <p:nvPr/>
            </p:nvSpPr>
            <p:spPr bwMode="auto">
              <a:xfrm>
                <a:off x="5334000" y="44958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CA10BDF-2A40-824F-8CD1-12500E278B11}"/>
                  </a:ext>
                </a:extLst>
              </p:cNvPr>
              <p:cNvSpPr/>
              <p:nvPr/>
            </p:nvSpPr>
            <p:spPr bwMode="auto">
              <a:xfrm>
                <a:off x="6324600" y="44958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6F34BA1E-BFDA-7A48-AB5B-1102CC793C2C}"/>
                  </a:ext>
                </a:extLst>
              </p:cNvPr>
              <p:cNvCxnSpPr>
                <a:stCxn id="53" idx="4"/>
                <a:endCxn id="55" idx="0"/>
              </p:cNvCxnSpPr>
              <p:nvPr/>
            </p:nvCxnSpPr>
            <p:spPr bwMode="auto">
              <a:xfrm rot="5400000">
                <a:off x="5737860" y="4130040"/>
                <a:ext cx="228600" cy="50292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5CE1713-8BA5-D342-AE32-1B4D30C0D4F0}"/>
                  </a:ext>
                </a:extLst>
              </p:cNvPr>
              <p:cNvCxnSpPr>
                <a:stCxn id="53" idx="4"/>
                <a:endCxn id="56" idx="0"/>
              </p:cNvCxnSpPr>
              <p:nvPr/>
            </p:nvCxnSpPr>
            <p:spPr bwMode="auto">
              <a:xfrm rot="16200000" flipH="1">
                <a:off x="6233160" y="4137660"/>
                <a:ext cx="228600" cy="48768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E5F384D2-7E56-324D-B820-107C2CCF8669}"/>
                  </a:ext>
                </a:extLst>
              </p:cNvPr>
              <p:cNvCxnSpPr>
                <a:stCxn id="56" idx="4"/>
                <a:endCxn id="54" idx="0"/>
              </p:cNvCxnSpPr>
              <p:nvPr/>
            </p:nvCxnSpPr>
            <p:spPr bwMode="auto">
              <a:xfrm rot="5400000">
                <a:off x="6231255" y="4897755"/>
                <a:ext cx="228600" cy="49149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E6AEAF70-99EF-AB4E-9C64-4CD90D2CD5D1}"/>
                  </a:ext>
                </a:extLst>
              </p:cNvPr>
              <p:cNvCxnSpPr>
                <a:stCxn id="55" idx="4"/>
                <a:endCxn id="54" idx="0"/>
              </p:cNvCxnSpPr>
              <p:nvPr/>
            </p:nvCxnSpPr>
            <p:spPr bwMode="auto">
              <a:xfrm rot="16200000" flipH="1">
                <a:off x="5735955" y="4893945"/>
                <a:ext cx="228600" cy="49911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019D66F-CB89-6641-80D5-B3B9B54CA11C}"/>
                </a:ext>
              </a:extLst>
            </p:cNvPr>
            <p:cNvSpPr txBox="1"/>
            <p:nvPr/>
          </p:nvSpPr>
          <p:spPr>
            <a:xfrm>
              <a:off x="5524500" y="5867400"/>
              <a:ext cx="1090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Weighted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BFA03EA-06EF-E14C-8069-3593FF805A80}"/>
                </a:ext>
              </a:extLst>
            </p:cNvPr>
            <p:cNvSpPr txBox="1"/>
            <p:nvPr/>
          </p:nvSpPr>
          <p:spPr>
            <a:xfrm>
              <a:off x="6324600" y="4050268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0.5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76E9CA-2CC2-6447-9D7C-DCDA2CB86D35}"/>
                </a:ext>
              </a:extLst>
            </p:cNvPr>
            <p:cNvSpPr txBox="1"/>
            <p:nvPr/>
          </p:nvSpPr>
          <p:spPr>
            <a:xfrm>
              <a:off x="6352733" y="510540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1.2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184EDA9-10A3-6E44-9ECF-F0DD05856520}"/>
                </a:ext>
              </a:extLst>
            </p:cNvPr>
            <p:cNvSpPr txBox="1"/>
            <p:nvPr/>
          </p:nvSpPr>
          <p:spPr>
            <a:xfrm>
              <a:off x="5478294" y="51054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6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84D54F2-C38F-284F-8B10-C5ECDF0F6C41}"/>
                </a:ext>
              </a:extLst>
            </p:cNvPr>
            <p:cNvSpPr txBox="1"/>
            <p:nvPr/>
          </p:nvSpPr>
          <p:spPr>
            <a:xfrm>
              <a:off x="5486400" y="4038600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-2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030D56B-58BB-1741-9CC9-D7660C205E20}"/>
              </a:ext>
            </a:extLst>
          </p:cNvPr>
          <p:cNvGrpSpPr/>
          <p:nvPr/>
        </p:nvGrpSpPr>
        <p:grpSpPr>
          <a:xfrm>
            <a:off x="7891937" y="3364669"/>
            <a:ext cx="1172116" cy="2173025"/>
            <a:chOff x="6773394" y="3733800"/>
            <a:chExt cx="1172116" cy="217302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3386EAA-8ECC-0A44-9E3B-4161C63C8019}"/>
                </a:ext>
              </a:extLst>
            </p:cNvPr>
            <p:cNvGrpSpPr/>
            <p:nvPr/>
          </p:nvGrpSpPr>
          <p:grpSpPr>
            <a:xfrm>
              <a:off x="7086600" y="3733800"/>
              <a:ext cx="533400" cy="1600200"/>
              <a:chOff x="7696200" y="4495800"/>
              <a:chExt cx="533400" cy="160020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2D7379C-4EF0-E64A-A8EF-9BE0361CF595}"/>
                  </a:ext>
                </a:extLst>
              </p:cNvPr>
              <p:cNvGrpSpPr/>
              <p:nvPr/>
            </p:nvGrpSpPr>
            <p:grpSpPr>
              <a:xfrm>
                <a:off x="7696200" y="4495800"/>
                <a:ext cx="533400" cy="533400"/>
                <a:chOff x="747474" y="2514600"/>
                <a:chExt cx="533400" cy="533400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F716176D-4B20-6D48-8FD4-6AB5450E1FF9}"/>
                    </a:ext>
                  </a:extLst>
                </p:cNvPr>
                <p:cNvSpPr/>
                <p:nvPr/>
              </p:nvSpPr>
              <p:spPr bwMode="auto">
                <a:xfrm>
                  <a:off x="747474" y="2514600"/>
                  <a:ext cx="533400" cy="5334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68" name="Curved Connector 67">
                  <a:extLst>
                    <a:ext uri="{FF2B5EF4-FFF2-40B4-BE49-F238E27FC236}">
                      <a16:creationId xmlns:a16="http://schemas.microsoft.com/office/drawing/2014/main" id="{EC587E8B-8E76-AD4F-82C7-5E67872C1E23}"/>
                    </a:ext>
                  </a:extLst>
                </p:cNvPr>
                <p:cNvCxnSpPr/>
                <p:nvPr/>
              </p:nvCxnSpPr>
              <p:spPr bwMode="auto">
                <a:xfrm rot="5400000" flipH="1" flipV="1">
                  <a:off x="1013380" y="2404130"/>
                  <a:ext cx="1588" cy="377170"/>
                </a:xfrm>
                <a:prstGeom prst="curvedConnector3">
                  <a:avLst>
                    <a:gd name="adj1" fmla="val 19314547"/>
                  </a:avLst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</p:spPr>
            </p:cxnSp>
          </p:grp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45E7483-D947-C54F-8FF2-63216C032ABF}"/>
                  </a:ext>
                </a:extLst>
              </p:cNvPr>
              <p:cNvSpPr/>
              <p:nvPr/>
            </p:nvSpPr>
            <p:spPr bwMode="auto">
              <a:xfrm>
                <a:off x="7696200" y="55626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4C64F78B-F0F1-D143-B47B-6C60A41B50AA}"/>
                  </a:ext>
                </a:extLst>
              </p:cNvPr>
              <p:cNvCxnSpPr>
                <a:stCxn id="67" idx="4"/>
                <a:endCxn id="65" idx="0"/>
              </p:cNvCxnSpPr>
              <p:nvPr/>
            </p:nvCxnSpPr>
            <p:spPr bwMode="auto">
              <a:xfrm rot="5400000">
                <a:off x="7696200" y="5295900"/>
                <a:ext cx="533400" cy="1588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5FBFBDC-EADD-6240-B209-71B68CE4C464}"/>
                </a:ext>
              </a:extLst>
            </p:cNvPr>
            <p:cNvSpPr txBox="1"/>
            <p:nvPr/>
          </p:nvSpPr>
          <p:spPr>
            <a:xfrm>
              <a:off x="6773394" y="5375910"/>
              <a:ext cx="1172116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/>
                <a:t>Loops</a:t>
              </a:r>
              <a:br>
                <a:rPr lang="en-US" sz="1800" dirty="0"/>
              </a:br>
              <a:r>
                <a:rPr lang="en-US" sz="1050" dirty="0"/>
                <a:t>(Self-connections)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1BC9481-45F2-E545-B7AD-412812A4846A}"/>
              </a:ext>
            </a:extLst>
          </p:cNvPr>
          <p:cNvGrpSpPr/>
          <p:nvPr/>
        </p:nvGrpSpPr>
        <p:grpSpPr>
          <a:xfrm>
            <a:off x="9188998" y="3136307"/>
            <a:ext cx="1261884" cy="1980962"/>
            <a:chOff x="7719060" y="3581400"/>
            <a:chExt cx="1261884" cy="198096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A366DC3-8535-FC46-A357-18191C04E465}"/>
                </a:ext>
              </a:extLst>
            </p:cNvPr>
            <p:cNvGrpSpPr/>
            <p:nvPr/>
          </p:nvGrpSpPr>
          <p:grpSpPr>
            <a:xfrm>
              <a:off x="8077200" y="3581400"/>
              <a:ext cx="533400" cy="1600200"/>
              <a:chOff x="8305800" y="3657600"/>
              <a:chExt cx="533400" cy="16002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91F1A3F-6873-F74A-BB9A-F03FF9F195BB}"/>
                  </a:ext>
                </a:extLst>
              </p:cNvPr>
              <p:cNvSpPr/>
              <p:nvPr/>
            </p:nvSpPr>
            <p:spPr bwMode="auto">
              <a:xfrm>
                <a:off x="8305800" y="36576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5CD3086-47C1-3743-9A24-763C2A3F12EB}"/>
                  </a:ext>
                </a:extLst>
              </p:cNvPr>
              <p:cNvSpPr/>
              <p:nvPr/>
            </p:nvSpPr>
            <p:spPr bwMode="auto">
              <a:xfrm>
                <a:off x="8305800" y="47244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23675877-DFB6-5142-8100-97B9C1FC0D63}"/>
                  </a:ext>
                </a:extLst>
              </p:cNvPr>
              <p:cNvSpPr/>
              <p:nvPr/>
            </p:nvSpPr>
            <p:spPr bwMode="auto">
              <a:xfrm>
                <a:off x="8401050" y="4198620"/>
                <a:ext cx="182880" cy="525780"/>
              </a:xfrm>
              <a:custGeom>
                <a:avLst/>
                <a:gdLst>
                  <a:gd name="connsiteX0" fmla="*/ 182880 w 182880"/>
                  <a:gd name="connsiteY0" fmla="*/ 0 h 525780"/>
                  <a:gd name="connsiteX1" fmla="*/ 0 w 182880"/>
                  <a:gd name="connsiteY1" fmla="*/ 274320 h 525780"/>
                  <a:gd name="connsiteX2" fmla="*/ 182880 w 182880"/>
                  <a:gd name="connsiteY2" fmla="*/ 525780 h 5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" h="525780">
                    <a:moveTo>
                      <a:pt x="182880" y="0"/>
                    </a:moveTo>
                    <a:cubicBezTo>
                      <a:pt x="91440" y="93345"/>
                      <a:pt x="0" y="186690"/>
                      <a:pt x="0" y="274320"/>
                    </a:cubicBezTo>
                    <a:cubicBezTo>
                      <a:pt x="0" y="361950"/>
                      <a:pt x="91440" y="443865"/>
                      <a:pt x="182880" y="52578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1E0315A8-85DA-194A-907F-A6418EC61326}"/>
                  </a:ext>
                </a:extLst>
              </p:cNvPr>
              <p:cNvSpPr/>
              <p:nvPr/>
            </p:nvSpPr>
            <p:spPr bwMode="auto">
              <a:xfrm flipH="1">
                <a:off x="8553450" y="4198620"/>
                <a:ext cx="182880" cy="525780"/>
              </a:xfrm>
              <a:custGeom>
                <a:avLst/>
                <a:gdLst>
                  <a:gd name="connsiteX0" fmla="*/ 182880 w 182880"/>
                  <a:gd name="connsiteY0" fmla="*/ 0 h 525780"/>
                  <a:gd name="connsiteX1" fmla="*/ 0 w 182880"/>
                  <a:gd name="connsiteY1" fmla="*/ 274320 h 525780"/>
                  <a:gd name="connsiteX2" fmla="*/ 182880 w 182880"/>
                  <a:gd name="connsiteY2" fmla="*/ 525780 h 5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" h="525780">
                    <a:moveTo>
                      <a:pt x="182880" y="0"/>
                    </a:moveTo>
                    <a:cubicBezTo>
                      <a:pt x="91440" y="93345"/>
                      <a:pt x="0" y="186690"/>
                      <a:pt x="0" y="274320"/>
                    </a:cubicBezTo>
                    <a:cubicBezTo>
                      <a:pt x="0" y="361950"/>
                      <a:pt x="91440" y="443865"/>
                      <a:pt x="182880" y="52578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31C135E-B503-8748-A01E-388E7DDDF6FC}"/>
                </a:ext>
              </a:extLst>
            </p:cNvPr>
            <p:cNvSpPr txBox="1"/>
            <p:nvPr/>
          </p:nvSpPr>
          <p:spPr>
            <a:xfrm>
              <a:off x="7719060" y="5193030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Multigraph</a:t>
              </a:r>
              <a:endParaRPr lang="en-US" sz="1800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536CDC5-DFFD-8540-97F7-1E2529267BA5}"/>
              </a:ext>
            </a:extLst>
          </p:cNvPr>
          <p:cNvGrpSpPr/>
          <p:nvPr/>
        </p:nvGrpSpPr>
        <p:grpSpPr>
          <a:xfrm>
            <a:off x="6902998" y="5117269"/>
            <a:ext cx="3653790" cy="1360170"/>
            <a:chOff x="5410200" y="5486400"/>
            <a:chExt cx="3653790" cy="1360170"/>
          </a:xfrm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B833FFBF-8C12-A44A-BECB-31BE8302B43B}"/>
                </a:ext>
              </a:extLst>
            </p:cNvPr>
            <p:cNvSpPr/>
            <p:nvPr/>
          </p:nvSpPr>
          <p:spPr bwMode="auto">
            <a:xfrm>
              <a:off x="6640830" y="5486400"/>
              <a:ext cx="2423160" cy="1360170"/>
            </a:xfrm>
            <a:custGeom>
              <a:avLst/>
              <a:gdLst>
                <a:gd name="connsiteX0" fmla="*/ 1954530 w 2423160"/>
                <a:gd name="connsiteY0" fmla="*/ 0 h 1360170"/>
                <a:gd name="connsiteX1" fmla="*/ 2400300 w 2423160"/>
                <a:gd name="connsiteY1" fmla="*/ 148590 h 1360170"/>
                <a:gd name="connsiteX2" fmla="*/ 2423160 w 2423160"/>
                <a:gd name="connsiteY2" fmla="*/ 617220 h 1360170"/>
                <a:gd name="connsiteX3" fmla="*/ 1760220 w 2423160"/>
                <a:gd name="connsiteY3" fmla="*/ 1360170 h 1360170"/>
                <a:gd name="connsiteX4" fmla="*/ 480060 w 2423160"/>
                <a:gd name="connsiteY4" fmla="*/ 1303020 h 1360170"/>
                <a:gd name="connsiteX5" fmla="*/ 0 w 2423160"/>
                <a:gd name="connsiteY5" fmla="*/ 960120 h 1360170"/>
                <a:gd name="connsiteX6" fmla="*/ 137160 w 2423160"/>
                <a:gd name="connsiteY6" fmla="*/ 548640 h 1360170"/>
                <a:gd name="connsiteX7" fmla="*/ 1303020 w 2423160"/>
                <a:gd name="connsiteY7" fmla="*/ 480060 h 1360170"/>
                <a:gd name="connsiteX8" fmla="*/ 1840230 w 2423160"/>
                <a:gd name="connsiteY8" fmla="*/ 0 h 136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3160" h="1360170">
                  <a:moveTo>
                    <a:pt x="1954530" y="0"/>
                  </a:moveTo>
                  <a:lnTo>
                    <a:pt x="2400300" y="148590"/>
                  </a:lnTo>
                  <a:lnTo>
                    <a:pt x="2423160" y="617220"/>
                  </a:lnTo>
                  <a:lnTo>
                    <a:pt x="1760220" y="1360170"/>
                  </a:lnTo>
                  <a:lnTo>
                    <a:pt x="480060" y="1303020"/>
                  </a:lnTo>
                  <a:lnTo>
                    <a:pt x="0" y="960120"/>
                  </a:lnTo>
                  <a:lnTo>
                    <a:pt x="137160" y="548640"/>
                  </a:lnTo>
                  <a:lnTo>
                    <a:pt x="1303020" y="480060"/>
                  </a:lnTo>
                  <a:lnTo>
                    <a:pt x="1840230" y="0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5E8F297-F336-864F-92A2-73F44E2E48A3}"/>
                </a:ext>
              </a:extLst>
            </p:cNvPr>
            <p:cNvSpPr/>
            <p:nvPr/>
          </p:nvSpPr>
          <p:spPr bwMode="auto">
            <a:xfrm>
              <a:off x="6858000" y="60960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996DDCE-EA38-8046-84C7-7667820D712E}"/>
                </a:ext>
              </a:extLst>
            </p:cNvPr>
            <p:cNvSpPr/>
            <p:nvPr/>
          </p:nvSpPr>
          <p:spPr bwMode="auto">
            <a:xfrm>
              <a:off x="8382000" y="55626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6DC685D-5251-BD49-934D-E78A74044F7C}"/>
                </a:ext>
              </a:extLst>
            </p:cNvPr>
            <p:cNvSpPr/>
            <p:nvPr/>
          </p:nvSpPr>
          <p:spPr bwMode="auto">
            <a:xfrm>
              <a:off x="7772400" y="6248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5E79FEF-5CD8-D540-9A1F-00E582C66D23}"/>
                </a:ext>
              </a:extLst>
            </p:cNvPr>
            <p:cNvSpPr txBox="1"/>
            <p:nvPr/>
          </p:nvSpPr>
          <p:spPr>
            <a:xfrm>
              <a:off x="5410200" y="6477000"/>
              <a:ext cx="1286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Hypergraph</a:t>
              </a:r>
              <a:endParaRPr lang="en-US" sz="1800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0E02FB2-6ED1-5B45-9596-D7E2D2AA41EE}"/>
              </a:ext>
            </a:extLst>
          </p:cNvPr>
          <p:cNvGrpSpPr/>
          <p:nvPr/>
        </p:nvGrpSpPr>
        <p:grpSpPr>
          <a:xfrm>
            <a:off x="1492798" y="3071537"/>
            <a:ext cx="2046563" cy="1272302"/>
            <a:chOff x="0" y="3440668"/>
            <a:chExt cx="2046563" cy="127230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91721F1-6B68-BE41-9C49-E3CE31391B96}"/>
                </a:ext>
              </a:extLst>
            </p:cNvPr>
            <p:cNvSpPr/>
            <p:nvPr/>
          </p:nvSpPr>
          <p:spPr bwMode="auto">
            <a:xfrm>
              <a:off x="838200" y="3733800"/>
              <a:ext cx="293370" cy="29337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A7E3B8A-4B7A-1547-9C1C-7CEF9D05DB1A}"/>
                </a:ext>
              </a:extLst>
            </p:cNvPr>
            <p:cNvSpPr/>
            <p:nvPr/>
          </p:nvSpPr>
          <p:spPr bwMode="auto">
            <a:xfrm>
              <a:off x="457200" y="4419600"/>
              <a:ext cx="293370" cy="293370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1B5D23E-3C73-854B-A665-D6C314CE227F}"/>
                </a:ext>
              </a:extLst>
            </p:cNvPr>
            <p:cNvSpPr/>
            <p:nvPr/>
          </p:nvSpPr>
          <p:spPr bwMode="auto">
            <a:xfrm>
              <a:off x="1371600" y="3505200"/>
              <a:ext cx="293370" cy="29337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85D71BA-83B9-044C-AA36-7E2FF3107B78}"/>
                </a:ext>
              </a:extLst>
            </p:cNvPr>
            <p:cNvSpPr/>
            <p:nvPr/>
          </p:nvSpPr>
          <p:spPr bwMode="auto">
            <a:xfrm>
              <a:off x="228600" y="3886200"/>
              <a:ext cx="293370" cy="29337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B4C237A-0A31-B44B-8CC5-39022EA8E92A}"/>
                </a:ext>
              </a:extLst>
            </p:cNvPr>
            <p:cNvSpPr/>
            <p:nvPr/>
          </p:nvSpPr>
          <p:spPr bwMode="auto">
            <a:xfrm>
              <a:off x="1752600" y="3886200"/>
              <a:ext cx="293963" cy="293963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99AE831-F446-944F-9909-D02941B2B2D4}"/>
                </a:ext>
              </a:extLst>
            </p:cNvPr>
            <p:cNvSpPr/>
            <p:nvPr/>
          </p:nvSpPr>
          <p:spPr bwMode="auto">
            <a:xfrm>
              <a:off x="1143000" y="4191000"/>
              <a:ext cx="293963" cy="293963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D4DC745A-A203-8743-9981-6A7B098644F9}"/>
                </a:ext>
              </a:extLst>
            </p:cNvPr>
            <p:cNvCxnSpPr>
              <a:stCxn id="83" idx="4"/>
              <a:endCxn id="84" idx="0"/>
            </p:cNvCxnSpPr>
            <p:nvPr/>
          </p:nvCxnSpPr>
          <p:spPr bwMode="auto">
            <a:xfrm rot="5400000">
              <a:off x="598170" y="4032885"/>
              <a:ext cx="392430" cy="3810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848D732F-B021-984C-8C30-C79B4B274712}"/>
                </a:ext>
              </a:extLst>
            </p:cNvPr>
            <p:cNvCxnSpPr>
              <a:stCxn id="86" idx="4"/>
              <a:endCxn id="88" idx="0"/>
            </p:cNvCxnSpPr>
            <p:nvPr/>
          </p:nvCxnSpPr>
          <p:spPr bwMode="auto">
            <a:xfrm rot="16200000" flipH="1">
              <a:off x="826918" y="3727936"/>
              <a:ext cx="11430" cy="91469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8024B9F7-13C2-C745-9F93-68C6E967A9CF}"/>
                </a:ext>
              </a:extLst>
            </p:cNvPr>
            <p:cNvCxnSpPr>
              <a:stCxn id="85" idx="4"/>
              <a:endCxn id="87" idx="1"/>
            </p:cNvCxnSpPr>
            <p:nvPr/>
          </p:nvCxnSpPr>
          <p:spPr bwMode="auto">
            <a:xfrm rot="16200000" flipH="1">
              <a:off x="1591627" y="3725227"/>
              <a:ext cx="130680" cy="2773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94074824-9127-8147-920C-45666E4D24A9}"/>
                </a:ext>
              </a:extLst>
            </p:cNvPr>
            <p:cNvCxnSpPr>
              <a:stCxn id="85" idx="4"/>
              <a:endCxn id="88" idx="0"/>
            </p:cNvCxnSpPr>
            <p:nvPr/>
          </p:nvCxnSpPr>
          <p:spPr bwMode="auto">
            <a:xfrm rot="5400000">
              <a:off x="1207919" y="3880634"/>
              <a:ext cx="392430" cy="22830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B715875-935E-AC4C-9475-9D79F99492F2}"/>
                </a:ext>
              </a:extLst>
            </p:cNvPr>
            <p:cNvSpPr txBox="1"/>
            <p:nvPr/>
          </p:nvSpPr>
          <p:spPr>
            <a:xfrm>
              <a:off x="0" y="3440668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Bipartite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9432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Dissecting networks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8690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Dissecting </a:t>
            </a:r>
            <a:r>
              <a:rPr lang="en-US" dirty="0">
                <a:solidFill>
                  <a:schemeClr val="accent1"/>
                </a:solidFill>
              </a:rPr>
              <a:t>non-biological</a:t>
            </a:r>
            <a:r>
              <a:rPr lang="en-US" dirty="0"/>
              <a:t> network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 descr="Image result for social networ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03" y="1207462"/>
            <a:ext cx="3291804" cy="246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mputer networ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20" y="1186813"/>
            <a:ext cx="33337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he internet network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69" y="3725371"/>
            <a:ext cx="2538238" cy="2538238"/>
          </a:xfrm>
          <a:prstGeom prst="roundRect">
            <a:avLst>
              <a:gd name="adj" fmla="val 86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witter network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55" y="3817647"/>
            <a:ext cx="28575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www.alicesfamilytree.com/images/alice_family_tre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86382" y="3787714"/>
            <a:ext cx="3179667" cy="2413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24050" y="6013819"/>
            <a:ext cx="1824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(Twitter network)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07293" y="3886195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Internet</a:t>
            </a:r>
          </a:p>
        </p:txBody>
      </p:sp>
      <p:pic>
        <p:nvPicPr>
          <p:cNvPr id="1034" name="Picture 10" descr="Image result for interstate highway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96" y="1136971"/>
            <a:ext cx="3410635" cy="237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4217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Dissecting </a:t>
            </a:r>
            <a:r>
              <a:rPr lang="en-US" dirty="0">
                <a:solidFill>
                  <a:schemeClr val="accent1"/>
                </a:solidFill>
              </a:rPr>
              <a:t>non-biological</a:t>
            </a:r>
            <a:r>
              <a:rPr lang="en-US" dirty="0"/>
              <a:t> network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775610"/>
              </p:ext>
            </p:extLst>
          </p:nvPr>
        </p:nvGraphicFramePr>
        <p:xfrm>
          <a:off x="513628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Network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Nodes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People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Edges (relationships)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(e.g.)</a:t>
                      </a:r>
                      <a:r>
                        <a:rPr lang="en-US" b="1" baseline="0" dirty="0"/>
                        <a:t> friendship</a:t>
                      </a: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322911"/>
              </p:ext>
            </p:extLst>
          </p:nvPr>
        </p:nvGraphicFramePr>
        <p:xfrm>
          <a:off x="4406419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Computer Network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Nodes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Computers/servers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Edges (relationships)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Two-way communication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793203"/>
              </p:ext>
            </p:extLst>
          </p:nvPr>
        </p:nvGraphicFramePr>
        <p:xfrm>
          <a:off x="8299210" y="1051586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Highway map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Nodes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Cities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Edges (relationships)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Two-way travel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80306"/>
              </p:ext>
            </p:extLst>
          </p:nvPr>
        </p:nvGraphicFramePr>
        <p:xfrm>
          <a:off x="513628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Twitter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Nodes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People (or groups)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Edges (relationships)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Follows (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287544"/>
              </p:ext>
            </p:extLst>
          </p:nvPr>
        </p:nvGraphicFramePr>
        <p:xfrm>
          <a:off x="4406419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 Internet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Nodes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Websites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Edges (relationships)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Links (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219565"/>
              </p:ext>
            </p:extLst>
          </p:nvPr>
        </p:nvGraphicFramePr>
        <p:xfrm>
          <a:off x="8299210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Family tree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Nodes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People (relatives)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Edges (relationships) are…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Parent-child</a:t>
                      </a:r>
                      <a:r>
                        <a:rPr lang="en-US" b="1" baseline="0" dirty="0"/>
                        <a:t> (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baseline="0" dirty="0"/>
                        <a:t>)</a:t>
                      </a: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20121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>
                <a:solidFill>
                  <a:schemeClr val="accent6"/>
                </a:solidFill>
              </a:rPr>
              <a:t>Molecular</a:t>
            </a:r>
            <a:r>
              <a:rPr lang="en-US" dirty="0"/>
              <a:t>) </a:t>
            </a:r>
            <a:r>
              <a:rPr lang="en-US" dirty="0">
                <a:solidFill>
                  <a:schemeClr val="accent6"/>
                </a:solidFill>
              </a:rPr>
              <a:t>biological</a:t>
            </a:r>
            <a:r>
              <a:rPr lang="en-US" dirty="0"/>
              <a:t> network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190469"/>
              </p:ext>
            </p:extLst>
          </p:nvPr>
        </p:nvGraphicFramePr>
        <p:xfrm>
          <a:off x="513628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Protein-protein interaction (PPI)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Proteins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Physical interaction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593251"/>
              </p:ext>
            </p:extLst>
          </p:nvPr>
        </p:nvGraphicFramePr>
        <p:xfrm>
          <a:off x="4406419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 regulatory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Transcription factors</a:t>
                      </a:r>
                      <a:r>
                        <a:rPr lang="en-US" b="1" baseline="0" dirty="0"/>
                        <a:t> + targets</a:t>
                      </a: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Regulation (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799407"/>
              </p:ext>
            </p:extLst>
          </p:nvPr>
        </p:nvGraphicFramePr>
        <p:xfrm>
          <a:off x="8299210" y="1051586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Signal</a:t>
                      </a:r>
                      <a:r>
                        <a:rPr lang="en-US" baseline="0" dirty="0"/>
                        <a:t> transduction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Kinase</a:t>
                      </a:r>
                      <a:r>
                        <a:rPr lang="en-US" b="1" baseline="0" dirty="0"/>
                        <a:t> + targets</a:t>
                      </a: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Phosphorylation (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2523"/>
              </p:ext>
            </p:extLst>
          </p:nvPr>
        </p:nvGraphicFramePr>
        <p:xfrm>
          <a:off x="513628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Metabolic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Metabolites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Reactions (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164664"/>
              </p:ext>
            </p:extLst>
          </p:nvPr>
        </p:nvGraphicFramePr>
        <p:xfrm>
          <a:off x="4406419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Co-expression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Genes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Correlated transcription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454939"/>
              </p:ext>
            </p:extLst>
          </p:nvPr>
        </p:nvGraphicFramePr>
        <p:xfrm>
          <a:off x="8299210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Epistatic</a:t>
                      </a:r>
                      <a:r>
                        <a:rPr lang="en-US" baseline="0" dirty="0"/>
                        <a:t> (gene-gene)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Genes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Non-multiplicative</a:t>
                      </a:r>
                      <a:r>
                        <a:rPr lang="en-US" b="1" baseline="0" dirty="0"/>
                        <a:t> fitness effects</a:t>
                      </a: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390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>
                <a:solidFill>
                  <a:schemeClr val="accent2"/>
                </a:solidFill>
              </a:rPr>
              <a:t>Other</a:t>
            </a:r>
            <a:r>
              <a:rPr lang="en-US" dirty="0"/>
              <a:t>) </a:t>
            </a:r>
            <a:r>
              <a:rPr lang="en-US" dirty="0">
                <a:solidFill>
                  <a:schemeClr val="accent2"/>
                </a:solidFill>
              </a:rPr>
              <a:t>biological </a:t>
            </a:r>
            <a:r>
              <a:rPr lang="en-US" dirty="0"/>
              <a:t>network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087759"/>
              </p:ext>
            </p:extLst>
          </p:nvPr>
        </p:nvGraphicFramePr>
        <p:xfrm>
          <a:off x="513628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Evolutionary Tree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Species/Genes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Relation by descent</a:t>
                      </a:r>
                    </a:p>
                    <a:p>
                      <a:pPr algn="ctr"/>
                      <a:r>
                        <a:rPr lang="en-US" b="1" dirty="0"/>
                        <a:t>(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/>
                        <a:t>)</a:t>
                      </a:r>
                      <a:endParaRPr lang="en-US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263230"/>
              </p:ext>
            </p:extLst>
          </p:nvPr>
        </p:nvGraphicFramePr>
        <p:xfrm>
          <a:off x="4406419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Ecological Network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Species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(e.g.) predator-prey</a:t>
                      </a:r>
                    </a:p>
                    <a:p>
                      <a:pPr algn="ctr"/>
                      <a:r>
                        <a:rPr lang="en-US" b="1" dirty="0"/>
                        <a:t>(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427846"/>
              </p:ext>
            </p:extLst>
          </p:nvPr>
        </p:nvGraphicFramePr>
        <p:xfrm>
          <a:off x="8299210" y="1051586"/>
          <a:ext cx="3379163" cy="24418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7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 ontology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Functional categories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nsolas" pitchFamily="49" charset="0"/>
                          <a:cs typeface="Consolas" pitchFamily="49" charset="0"/>
                        </a:rPr>
                        <a:t>is_a</a:t>
                      </a:r>
                      <a:r>
                        <a:rPr lang="en-US" b="1" dirty="0"/>
                        <a:t> and </a:t>
                      </a:r>
                      <a:r>
                        <a:rPr lang="en-US" b="1" dirty="0" err="1">
                          <a:latin typeface="Consolas" pitchFamily="49" charset="0"/>
                          <a:cs typeface="Consolas" pitchFamily="49" charset="0"/>
                        </a:rPr>
                        <a:t>part_of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subclassification</a:t>
                      </a:r>
                      <a:r>
                        <a:rPr lang="en-US" b="1" dirty="0"/>
                        <a:t> (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170" name="Picture 2" descr="https://upload.wikimedia.org/wikipedia/commons/thumb/7/70/Phylogenetic_tree.svg/450px-Phylogenetic_tree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7"/>
          <a:stretch/>
        </p:blipFill>
        <p:spPr bwMode="auto">
          <a:xfrm>
            <a:off x="252439" y="4048838"/>
            <a:ext cx="4040116" cy="222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tudy.com/cimages/multimages/16/marine_food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98" y="4016175"/>
            <a:ext cx="3333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bytesizebio.net/wp-content/uploads/2009/09/cytokinesisDAGre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14" y="3603081"/>
            <a:ext cx="3100252" cy="31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773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Physical networks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077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Midterm: journal club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 up for a journal club presentation </a:t>
            </a:r>
            <a:r>
              <a:rPr lang="en-US" b="1" u="sng" dirty="0"/>
              <a:t>now!</a:t>
            </a:r>
          </a:p>
          <a:p>
            <a:pPr lvl="1"/>
            <a:r>
              <a:rPr lang="en-US" dirty="0"/>
              <a:t>Need to be iterated and finalized by </a:t>
            </a:r>
            <a:r>
              <a:rPr lang="en-US" b="1" u="sng" dirty="0"/>
              <a:t>this Wednesday</a:t>
            </a:r>
            <a:r>
              <a:rPr lang="en-US" dirty="0"/>
              <a:t>.</a:t>
            </a:r>
          </a:p>
          <a:p>
            <a:endParaRPr lang="en-US" sz="400" dirty="0"/>
          </a:p>
          <a:p>
            <a:r>
              <a:rPr lang="en-US" dirty="0"/>
              <a:t>Email instructional team with:</a:t>
            </a:r>
          </a:p>
          <a:p>
            <a:pPr lvl="1"/>
            <a:r>
              <a:rPr lang="en-US" dirty="0"/>
              <a:t>Group members (2-5, names + </a:t>
            </a:r>
            <a:r>
              <a:rPr lang="en-US" dirty="0" err="1"/>
              <a:t>CCed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Paper to present.</a:t>
            </a:r>
          </a:p>
          <a:p>
            <a:pPr lvl="1"/>
            <a:r>
              <a:rPr lang="en-US" dirty="0"/>
              <a:t>~2-4 sentence justification.</a:t>
            </a:r>
          </a:p>
          <a:p>
            <a:pPr lvl="2"/>
            <a:r>
              <a:rPr lang="en-US" dirty="0"/>
              <a:t>Recent and/or high-impact quantitative biology.</a:t>
            </a:r>
          </a:p>
          <a:p>
            <a:pPr lvl="1"/>
            <a:r>
              <a:rPr lang="en-US" dirty="0"/>
              <a:t>Date of presentation (March 6, 11, 13).</a:t>
            </a:r>
          </a:p>
          <a:p>
            <a:pPr lvl="2"/>
            <a:r>
              <a:rPr lang="en-US" dirty="0"/>
              <a:t>3-4 presentations / day.</a:t>
            </a:r>
          </a:p>
          <a:p>
            <a:pPr lvl="2"/>
            <a:r>
              <a:rPr lang="en-US" dirty="0"/>
              <a:t>First come, first served.</a:t>
            </a:r>
          </a:p>
          <a:p>
            <a:endParaRPr lang="en-US" sz="400" dirty="0"/>
          </a:p>
          <a:p>
            <a:r>
              <a:rPr lang="en-US" dirty="0"/>
              <a:t>20 minute presentation + 5 minutes questions.</a:t>
            </a:r>
          </a:p>
          <a:p>
            <a:pPr lvl="1"/>
            <a:r>
              <a:rPr lang="en-US" dirty="0"/>
              <a:t>All group members must present.</a:t>
            </a:r>
          </a:p>
          <a:p>
            <a:pPr lvl="1"/>
            <a:r>
              <a:rPr lang="en-US" dirty="0"/>
              <a:t>Background, overview/results, methods, discussion/interpretation, questions.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Protein-Protein Interactions (PPIs)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80999" y="1011869"/>
            <a:ext cx="112927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Protein </a:t>
            </a:r>
            <a:r>
              <a:rPr lang="en-US" sz="2800" b="1" dirty="0">
                <a:latin typeface="Calibri" pitchFamily="34" charset="0"/>
              </a:rPr>
              <a:t>A</a:t>
            </a:r>
            <a:r>
              <a:rPr lang="en-US" sz="2800" dirty="0">
                <a:latin typeface="Calibri" pitchFamily="34" charset="0"/>
              </a:rPr>
              <a:t> makes direct physical contact with Protein </a:t>
            </a:r>
            <a:r>
              <a:rPr lang="en-US" sz="2800" b="1" dirty="0">
                <a:latin typeface="Calibri" pitchFamily="34" charset="0"/>
              </a:rPr>
              <a:t>B</a:t>
            </a:r>
            <a:r>
              <a:rPr lang="en-US" sz="2800" dirty="0">
                <a:latin typeface="Calibri" pitchFamily="34" charset="0"/>
              </a:rPr>
              <a:t> in the cell; alternatively, </a:t>
            </a:r>
            <a:r>
              <a:rPr lang="en-US" sz="2800" b="1" dirty="0">
                <a:latin typeface="Calibri" pitchFamily="34" charset="0"/>
              </a:rPr>
              <a:t>A</a:t>
            </a:r>
            <a:r>
              <a:rPr lang="en-US" sz="2800" dirty="0">
                <a:latin typeface="Calibri" pitchFamily="34" charset="0"/>
              </a:rPr>
              <a:t> and </a:t>
            </a:r>
            <a:r>
              <a:rPr lang="en-US" sz="2800" b="1" dirty="0">
                <a:latin typeface="Calibri" pitchFamily="34" charset="0"/>
              </a:rPr>
              <a:t>B</a:t>
            </a:r>
            <a:r>
              <a:rPr lang="en-US" sz="2800" dirty="0">
                <a:latin typeface="Calibri" pitchFamily="34" charset="0"/>
              </a:rPr>
              <a:t> both interact with a third (mediator) protein, </a:t>
            </a:r>
            <a:r>
              <a:rPr lang="en-US" sz="2800" b="1" dirty="0">
                <a:latin typeface="Calibri" pitchFamily="34" charset="0"/>
              </a:rPr>
              <a:t>C</a:t>
            </a:r>
            <a:r>
              <a:rPr lang="en-US" sz="2800" dirty="0">
                <a:latin typeface="Calibri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91" y="2263774"/>
            <a:ext cx="5406053" cy="171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flipV="1">
            <a:off x="3164617" y="4160512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3865651" y="4160512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4566685" y="4160512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10551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8489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68781" y="6091650"/>
            <a:ext cx="85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A+B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310551" y="4568651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006040" y="498890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709844" y="539160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719080" y="4988902"/>
            <a:ext cx="3657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19080" y="4568651"/>
            <a:ext cx="3657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2684" y="4385773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067349" y="4790142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067349" y="5174370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158294" y="6076261"/>
            <a:ext cx="200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</a:rPr>
              <a:t>Gel-shift assay</a:t>
            </a:r>
          </a:p>
        </p:txBody>
      </p:sp>
      <p:sp>
        <p:nvSpPr>
          <p:cNvPr id="24" name="Rectangle 23"/>
          <p:cNvSpPr/>
          <p:nvPr/>
        </p:nvSpPr>
        <p:spPr>
          <a:xfrm flipV="1">
            <a:off x="6736073" y="4158993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V="1">
            <a:off x="7437107" y="4158993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flipV="1">
            <a:off x="8138141" y="4158993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882007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9945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40237" y="6091650"/>
            <a:ext cx="85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A+B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882007" y="456713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577496" y="4987383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8290536" y="4987383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290536" y="456713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44140" y="4384254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5" y="4788623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5638805" y="5172851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 flipV="1">
            <a:off x="8900130" y="4169748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802226" y="6091650"/>
            <a:ext cx="85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A+B+C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9049756" y="4979666"/>
            <a:ext cx="36575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049756" y="4559415"/>
            <a:ext cx="36575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9048136" y="5757358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442299" y="5540126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45 </a:t>
            </a:r>
            <a:r>
              <a:rPr lang="en-US" sz="2000" dirty="0" err="1"/>
              <a:t>kda</a:t>
            </a:r>
            <a:endParaRPr lang="en-US" sz="2000" dirty="0"/>
          </a:p>
        </p:txBody>
      </p:sp>
      <p:cxnSp>
        <p:nvCxnSpPr>
          <p:cNvPr id="2049" name="Straight Arrow Connector 2048"/>
          <p:cNvCxnSpPr/>
          <p:nvPr/>
        </p:nvCxnSpPr>
        <p:spPr>
          <a:xfrm flipV="1">
            <a:off x="3069277" y="4169748"/>
            <a:ext cx="0" cy="186040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626162" y="4160512"/>
            <a:ext cx="0" cy="186040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421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7" grpId="0"/>
      <p:bldP spid="12" grpId="0"/>
      <p:bldP spid="13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5" grpId="0"/>
      <p:bldP spid="36" grpId="0"/>
      <p:bldP spid="37" grpId="0"/>
      <p:bldP spid="39" grpId="0" animBg="1"/>
      <p:bldP spid="40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(more) network terminology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944888" y="976995"/>
            <a:ext cx="1018025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number of edges incident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a node is the node’s 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degree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;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</a:rPr>
              <a:t>nodes of high degree are called </a:t>
            </a:r>
            <a:r>
              <a:rPr lang="en-US" sz="2800" b="1" kern="0" dirty="0">
                <a:solidFill>
                  <a:prstClr val="black"/>
                </a:solidFill>
              </a:rPr>
              <a:t>hubs</a:t>
            </a:r>
            <a:endParaRPr kumimoji="0" lang="en-US" sz="2800" b="1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264658" y="2514610"/>
            <a:ext cx="3662684" cy="3442265"/>
            <a:chOff x="2947961" y="2558781"/>
            <a:chExt cx="3662684" cy="3442265"/>
          </a:xfrm>
        </p:grpSpPr>
        <p:cxnSp>
          <p:nvCxnSpPr>
            <p:cNvPr id="33" name="Straight Connector 32"/>
            <p:cNvCxnSpPr/>
            <p:nvPr/>
          </p:nvCxnSpPr>
          <p:spPr>
            <a:xfrm rot="19642153">
              <a:off x="3581787" y="4595425"/>
              <a:ext cx="1082282" cy="12419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 rot="19642153" flipV="1">
              <a:off x="4145149" y="3062472"/>
              <a:ext cx="1521411" cy="1086724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>
            <a:xfrm rot="14242153" flipH="1">
              <a:off x="2866122" y="3467228"/>
              <a:ext cx="2035936" cy="53227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 rot="14242153" flipH="1">
              <a:off x="4270188" y="4961482"/>
              <a:ext cx="1647826" cy="18407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 rot="19642153">
              <a:off x="4663783" y="3903417"/>
              <a:ext cx="1674440" cy="60989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38" name="Oval 37"/>
            <p:cNvSpPr/>
            <p:nvPr/>
          </p:nvSpPr>
          <p:spPr>
            <a:xfrm rot="19642153">
              <a:off x="2947961" y="2846269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rot="19642153">
              <a:off x="3448394" y="470074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rot="19642153">
              <a:off x="5369749" y="550310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19642153">
              <a:off x="4971116" y="2558781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19642153">
              <a:off x="6112704" y="378298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368122" y="414868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519477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(more) network terminology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944888" y="976995"/>
            <a:ext cx="101802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path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is a sequence of edges between any two nodes in a graph.</a:t>
            </a:r>
          </a:p>
        </p:txBody>
      </p:sp>
      <p:pic>
        <p:nvPicPr>
          <p:cNvPr id="18" name="Picture 3" descr="paths_A">
            <a:extLst>
              <a:ext uri="{FF2B5EF4-FFF2-40B4-BE49-F238E27FC236}">
                <a16:creationId xmlns:a16="http://schemas.microsoft.com/office/drawing/2014/main" id="{66E5B8CE-1184-6E4E-B126-385A2D1DF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6886" y="1977390"/>
            <a:ext cx="6343650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1EAABE-4DA4-F44E-B31E-540C79CE57A3}"/>
              </a:ext>
            </a:extLst>
          </p:cNvPr>
          <p:cNvSpPr txBox="1"/>
          <p:nvPr/>
        </p:nvSpPr>
        <p:spPr>
          <a:xfrm>
            <a:off x="8290536" y="3429000"/>
            <a:ext cx="2494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Can refer to the</a:t>
            </a:r>
            <a:br>
              <a:rPr lang="en-US" dirty="0"/>
            </a:br>
            <a:r>
              <a:rPr lang="en-US" b="1" dirty="0"/>
              <a:t>shortest path</a:t>
            </a:r>
            <a:br>
              <a:rPr lang="en-US" dirty="0"/>
            </a:br>
            <a:r>
              <a:rPr lang="en-US" dirty="0"/>
              <a:t>between any two nodes.</a:t>
            </a:r>
          </a:p>
        </p:txBody>
      </p:sp>
    </p:spTree>
    <p:extLst>
      <p:ext uri="{BB962C8B-B14F-4D97-AF65-F5344CB8AC3E}">
        <p14:creationId xmlns:p14="http://schemas.microsoft.com/office/powerpoint/2010/main" val="180980878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(more) network terminology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944888" y="976995"/>
            <a:ext cx="101802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longest shortest path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a network is its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diameter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8" name="Picture 3" descr="paths_C">
            <a:extLst>
              <a:ext uri="{FF2B5EF4-FFF2-40B4-BE49-F238E27FC236}">
                <a16:creationId xmlns:a16="http://schemas.microsoft.com/office/drawing/2014/main" id="{E65806A1-A8F2-594E-A20B-D03EAF76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3191" y="1848048"/>
            <a:ext cx="6343650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595032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(more) network terminology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34753" b="30191"/>
          <a:stretch/>
        </p:blipFill>
        <p:spPr bwMode="auto">
          <a:xfrm>
            <a:off x="355037" y="1051586"/>
            <a:ext cx="5009451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730243" y="974553"/>
            <a:ext cx="6223217" cy="3734593"/>
          </a:xfrm>
        </p:spPr>
        <p:txBody>
          <a:bodyPr/>
          <a:lstStyle/>
          <a:p>
            <a:r>
              <a:rPr lang="en-US" dirty="0"/>
              <a:t>Many real-world (including biological) networks have “</a:t>
            </a:r>
            <a:r>
              <a:rPr lang="en-US" b="1" dirty="0"/>
              <a:t>scale-free</a:t>
            </a:r>
            <a:r>
              <a:rPr lang="en-US" dirty="0"/>
              <a:t>” behavior</a:t>
            </a:r>
          </a:p>
          <a:p>
            <a:pPr lvl="1"/>
            <a:r>
              <a:rPr lang="en-US" dirty="0"/>
              <a:t>Many nodes of low degree (</a:t>
            </a:r>
            <a:r>
              <a:rPr lang="en-US" i="1" dirty="0"/>
              <a:t>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Few nodes of high degree</a:t>
            </a:r>
          </a:p>
          <a:p>
            <a:pPr lvl="1"/>
            <a:r>
              <a:rPr lang="en-US" b="1" dirty="0"/>
              <a:t>Power-law </a:t>
            </a:r>
            <a:r>
              <a:rPr lang="en-US" dirty="0"/>
              <a:t>degree distribution</a:t>
            </a:r>
          </a:p>
          <a:p>
            <a:r>
              <a:rPr lang="en-US" dirty="0"/>
              <a:t>Have a small diameter regardless of node count.</a:t>
            </a:r>
          </a:p>
          <a:p>
            <a:r>
              <a:rPr lang="en-US" dirty="0"/>
              <a:t>Results from preferential attachment</a:t>
            </a:r>
          </a:p>
          <a:p>
            <a:pPr lvl="1"/>
            <a:r>
              <a:rPr lang="en-US" dirty="0"/>
              <a:t>Likelihood of adding a new edge to a node is proportional to existing node degree</a:t>
            </a:r>
          </a:p>
          <a:p>
            <a:pPr lvl="1"/>
            <a:r>
              <a:rPr lang="en-US" dirty="0"/>
              <a:t>“Rich get richer”</a:t>
            </a:r>
          </a:p>
        </p:txBody>
      </p:sp>
    </p:spTree>
    <p:extLst>
      <p:ext uri="{BB962C8B-B14F-4D97-AF65-F5344CB8AC3E}">
        <p14:creationId xmlns:p14="http://schemas.microsoft.com/office/powerpoint/2010/main" val="3465658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Date and party hubs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20" name="Picture 2" descr="https://www.researchgate.net/profile/Nicolas_Bertin/publication/8517565/figure/fig3/AS:267755811242015@1440849368619/Figure-1-Date-and-party-hubsa-In-this-schematic-protein-interaction-network-protein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2" b="54195"/>
          <a:stretch/>
        </p:blipFill>
        <p:spPr bwMode="auto">
          <a:xfrm>
            <a:off x="3992903" y="960147"/>
            <a:ext cx="3360291" cy="252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29" y="2511498"/>
            <a:ext cx="4061485" cy="39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1" y="1028495"/>
            <a:ext cx="3576636" cy="1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976577" y="1235456"/>
            <a:ext cx="3984635" cy="107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52465" y="2514610"/>
            <a:ext cx="1005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2004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59814" y="2327262"/>
            <a:ext cx="1005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2006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324E03-8515-1A4C-AB1F-3D484882CDAF}"/>
              </a:ext>
            </a:extLst>
          </p:cNvPr>
          <p:cNvGrpSpPr/>
          <p:nvPr/>
        </p:nvGrpSpPr>
        <p:grpSpPr>
          <a:xfrm>
            <a:off x="335343" y="3242196"/>
            <a:ext cx="6686228" cy="3443524"/>
            <a:chOff x="335343" y="3242196"/>
            <a:chExt cx="6686228" cy="3443524"/>
          </a:xfrm>
        </p:grpSpPr>
        <p:pic>
          <p:nvPicPr>
            <p:cNvPr id="9218" name="Picture 2" descr="https://www.researchgate.net/profile/Nicolas_Bertin/publication/8517565/figure/fig3/AS:267755811242015@1440849368619/Figure-1-Date-and-party-hubsa-In-this-schematic-protein-interaction-network-proteins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56"/>
            <a:stretch/>
          </p:blipFill>
          <p:spPr bwMode="auto">
            <a:xfrm>
              <a:off x="335343" y="3568588"/>
              <a:ext cx="5715000" cy="292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07FC64-E7FF-D74E-9BDB-1671C949A676}"/>
                </a:ext>
              </a:extLst>
            </p:cNvPr>
            <p:cNvSpPr txBox="1"/>
            <p:nvPr/>
          </p:nvSpPr>
          <p:spPr>
            <a:xfrm>
              <a:off x="5962840" y="6039389"/>
              <a:ext cx="9784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Randomized</a:t>
              </a:r>
            </a:p>
            <a:p>
              <a:r>
                <a:rPr lang="en-US" sz="1200" b="1" dirty="0">
                  <a:solidFill>
                    <a:schemeClr val="accent1"/>
                  </a:solidFill>
                </a:rPr>
                <a:t>Non-hubs</a:t>
              </a:r>
            </a:p>
            <a:p>
              <a:r>
                <a:rPr lang="en-US" sz="1200" b="1" dirty="0">
                  <a:solidFill>
                    <a:srgbClr val="C00000"/>
                  </a:solidFill>
                </a:rPr>
                <a:t>Real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AFD7D8-7B58-BF4C-9706-47BC68EF05E3}"/>
                </a:ext>
              </a:extLst>
            </p:cNvPr>
            <p:cNvSpPr txBox="1"/>
            <p:nvPr/>
          </p:nvSpPr>
          <p:spPr>
            <a:xfrm>
              <a:off x="5466338" y="4338625"/>
              <a:ext cx="15552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Same time and space:</a:t>
              </a:r>
            </a:p>
            <a:p>
              <a:pPr algn="ctr"/>
              <a:r>
                <a:rPr lang="en-US" sz="1200" dirty="0"/>
                <a:t>Party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2D485C-499A-104C-874F-4FF8596EAA97}"/>
                </a:ext>
              </a:extLst>
            </p:cNvPr>
            <p:cNvSpPr txBox="1"/>
            <p:nvPr/>
          </p:nvSpPr>
          <p:spPr>
            <a:xfrm>
              <a:off x="3703483" y="3242196"/>
              <a:ext cx="1762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Different time and space:</a:t>
              </a:r>
            </a:p>
            <a:p>
              <a:pPr algn="ctr"/>
              <a:r>
                <a:rPr lang="en-US" sz="1200" dirty="0"/>
                <a:t>Date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F2B9B9B-001B-E449-98B7-7A6661B817BF}"/>
                </a:ext>
              </a:extLst>
            </p:cNvPr>
            <p:cNvCxnSpPr>
              <a:cxnSpLocks/>
            </p:cNvCxnSpPr>
            <p:nvPr/>
          </p:nvCxnSpPr>
          <p:spPr>
            <a:xfrm>
              <a:off x="4665939" y="3722774"/>
              <a:ext cx="463274" cy="5063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8192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Genetic networks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Genetic interaction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714922" cy="5406829"/>
          </a:xfrm>
        </p:spPr>
        <p:txBody>
          <a:bodyPr/>
          <a:lstStyle/>
          <a:p>
            <a:r>
              <a:rPr lang="en-US" sz="3200" dirty="0"/>
              <a:t>More abstract than physical interaction</a:t>
            </a:r>
          </a:p>
          <a:p>
            <a:r>
              <a:rPr lang="en-US" sz="3200" dirty="0"/>
              <a:t>Let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A</a:t>
            </a:r>
            <a:r>
              <a:rPr lang="en-US" sz="3200" dirty="0"/>
              <a:t> be the fitness (phenotype) of an organism with the function of molecule </a:t>
            </a:r>
            <a:r>
              <a:rPr lang="en-US" sz="3200" b="1" dirty="0"/>
              <a:t>A </a:t>
            </a:r>
            <a:r>
              <a:rPr lang="en-US" sz="3200" dirty="0"/>
              <a:t>(usually a gene) removed or altered.</a:t>
            </a:r>
          </a:p>
          <a:p>
            <a:r>
              <a:rPr lang="en-US" sz="3200" dirty="0"/>
              <a:t>Let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B</a:t>
            </a:r>
            <a:r>
              <a:rPr lang="en-US" sz="3200" dirty="0"/>
              <a:t> similarly describe a perturbation of gene </a:t>
            </a:r>
            <a:r>
              <a:rPr lang="en-US" sz="3200" b="1" dirty="0"/>
              <a:t>B</a:t>
            </a:r>
            <a:r>
              <a:rPr lang="en-US" sz="3200" dirty="0"/>
              <a:t>.</a:t>
            </a:r>
          </a:p>
          <a:p>
            <a:r>
              <a:rPr lang="en-US" sz="3200" dirty="0"/>
              <a:t>A </a:t>
            </a:r>
            <a:r>
              <a:rPr lang="en-US" sz="3200" b="1" i="1" dirty="0"/>
              <a:t>genetic interaction</a:t>
            </a:r>
            <a:r>
              <a:rPr lang="en-US" sz="3200" dirty="0"/>
              <a:t> occurs if, when perturbing A and B together, we observe a fitness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AB</a:t>
            </a:r>
            <a:r>
              <a:rPr lang="en-US" sz="3200" i="1" dirty="0"/>
              <a:t> </a:t>
            </a:r>
            <a:r>
              <a:rPr lang="en-US" sz="3200" dirty="0"/>
              <a:t>≠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A</a:t>
            </a:r>
            <a:r>
              <a:rPr lang="en-US" sz="3200" baseline="-25000" dirty="0"/>
              <a:t> </a:t>
            </a:r>
            <a:r>
              <a:rPr lang="en-US" sz="3200" dirty="0"/>
              <a:t>×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B</a:t>
            </a:r>
            <a:r>
              <a:rPr lang="en-US" sz="3200" dirty="0"/>
              <a:t>.</a:t>
            </a:r>
          </a:p>
          <a:p>
            <a:r>
              <a:rPr lang="en-US" sz="3200" dirty="0"/>
              <a:t>This phenomenon is also called </a:t>
            </a:r>
            <a:r>
              <a:rPr lang="en-US" sz="3200" b="1" i="1" dirty="0"/>
              <a:t>epistasis</a:t>
            </a:r>
            <a:r>
              <a:rPr lang="en-US" sz="3200" dirty="0"/>
              <a:t>.</a:t>
            </a:r>
          </a:p>
          <a:p>
            <a:r>
              <a:rPr lang="en-US" sz="3200" i="1" dirty="0" err="1"/>
              <a:t>w</a:t>
            </a:r>
            <a:r>
              <a:rPr lang="en-US" sz="3200" baseline="-25000" dirty="0" err="1"/>
              <a:t>AB</a:t>
            </a:r>
            <a:r>
              <a:rPr lang="en-US" sz="3200" i="1" dirty="0"/>
              <a:t> </a:t>
            </a:r>
            <a:r>
              <a:rPr lang="en-US" sz="3200" dirty="0"/>
              <a:t>&gt;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A</a:t>
            </a:r>
            <a:r>
              <a:rPr lang="en-US" sz="3200" baseline="-25000" dirty="0"/>
              <a:t> </a:t>
            </a:r>
            <a:r>
              <a:rPr lang="en-US" sz="3200" dirty="0"/>
              <a:t>×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B</a:t>
            </a:r>
            <a:r>
              <a:rPr lang="en-US" sz="3200" baseline="-25000" dirty="0"/>
              <a:t> </a:t>
            </a:r>
            <a:r>
              <a:rPr lang="en-US" sz="3200" dirty="0"/>
              <a:t>is called “positive epistasis”</a:t>
            </a:r>
          </a:p>
          <a:p>
            <a:pPr lvl="1"/>
            <a:r>
              <a:rPr lang="en-US" dirty="0"/>
              <a:t>Not as bad as expected</a:t>
            </a:r>
          </a:p>
          <a:p>
            <a:r>
              <a:rPr lang="en-US" sz="3200" i="1" dirty="0" err="1"/>
              <a:t>w</a:t>
            </a:r>
            <a:r>
              <a:rPr lang="en-US" sz="3200" baseline="-25000" dirty="0" err="1"/>
              <a:t>AB</a:t>
            </a:r>
            <a:r>
              <a:rPr lang="en-US" sz="3200" i="1" dirty="0"/>
              <a:t> </a:t>
            </a:r>
            <a:r>
              <a:rPr lang="en-US" sz="3200" dirty="0"/>
              <a:t>&lt;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A</a:t>
            </a:r>
            <a:r>
              <a:rPr lang="en-US" sz="3200" baseline="-25000" dirty="0"/>
              <a:t> </a:t>
            </a:r>
            <a:r>
              <a:rPr lang="en-US" sz="3200" dirty="0"/>
              <a:t>×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B</a:t>
            </a:r>
            <a:r>
              <a:rPr lang="en-US" sz="3200" baseline="-25000" dirty="0"/>
              <a:t> </a:t>
            </a:r>
            <a:r>
              <a:rPr lang="en-US" sz="3200" dirty="0"/>
              <a:t>is called “negative epistasis”</a:t>
            </a:r>
          </a:p>
          <a:p>
            <a:pPr lvl="1"/>
            <a:r>
              <a:rPr lang="en-US" dirty="0"/>
              <a:t>Worse than expected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26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28600" y="868708"/>
            <a:ext cx="115366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Let’s say there are two methods of recreating ATP from ADP and P</a:t>
            </a:r>
            <a:r>
              <a:rPr lang="en-US" sz="2400" baseline="-25000" dirty="0">
                <a:latin typeface="Calibri" pitchFamily="34" charset="0"/>
              </a:rPr>
              <a:t>i</a:t>
            </a:r>
            <a:r>
              <a:rPr lang="en-US" sz="2400" dirty="0">
                <a:latin typeface="Calibri" pitchFamily="34" charset="0"/>
              </a:rPr>
              <a:t>:</a:t>
            </a:r>
          </a:p>
          <a:p>
            <a:pPr algn="ctr"/>
            <a:r>
              <a:rPr lang="en-US" sz="2400" dirty="0">
                <a:latin typeface="Calibri" pitchFamily="34" charset="0"/>
              </a:rPr>
              <a:t>one mediated by gene A (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solid</a:t>
            </a:r>
            <a:r>
              <a:rPr lang="en-US" sz="2400" dirty="0">
                <a:latin typeface="Calibri" pitchFamily="34" charset="0"/>
              </a:rPr>
              <a:t>) and another by gene B (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dashed</a:t>
            </a:r>
            <a:r>
              <a:rPr lang="en-US" sz="2400" dirty="0">
                <a:latin typeface="Calibri" pitchFamily="34" charset="0"/>
              </a:rPr>
              <a:t>).  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Genetic interaction: mechanisms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42" y="1866951"/>
            <a:ext cx="3766273" cy="162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203046" y="3611878"/>
            <a:ext cx="117248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If only one of the two pathways is lost, the redundant pathway remains, the cell can still produce ATP, and therefore lives. </a:t>
            </a:r>
            <a:r>
              <a:rPr lang="en-US" sz="2400" i="1" dirty="0">
                <a:latin typeface="Calibri" pitchFamily="34" charset="0"/>
              </a:rPr>
              <a:t>Phenotype</a:t>
            </a:r>
            <a:r>
              <a:rPr lang="en-US" sz="2400" dirty="0">
                <a:latin typeface="Calibri" pitchFamily="34" charset="0"/>
              </a:rPr>
              <a:t> = </a:t>
            </a:r>
            <a:r>
              <a:rPr lang="en-US" sz="2400" b="1" dirty="0">
                <a:latin typeface="Calibri" pitchFamily="34" charset="0"/>
              </a:rPr>
              <a:t>alive</a:t>
            </a:r>
            <a:r>
              <a:rPr lang="en-US" sz="2400" dirty="0">
                <a:latin typeface="Calibri" pitchFamily="34" charset="0"/>
              </a:rPr>
              <a:t>.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/>
          <a:srcRect l="-2786" r="-298" b="2326"/>
          <a:stretch>
            <a:fillRect/>
          </a:stretch>
        </p:blipFill>
        <p:spPr bwMode="auto">
          <a:xfrm>
            <a:off x="2072684" y="5313597"/>
            <a:ext cx="1301262" cy="5275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 cstate="print"/>
          <a:srcRect l="-9375" r="-6250" b="5085"/>
          <a:stretch>
            <a:fillRect/>
          </a:stretch>
        </p:blipFill>
        <p:spPr bwMode="auto">
          <a:xfrm>
            <a:off x="4429022" y="5313597"/>
            <a:ext cx="1301262" cy="54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60" name="Curved Connector 59"/>
          <p:cNvCxnSpPr/>
          <p:nvPr/>
        </p:nvCxnSpPr>
        <p:spPr>
          <a:xfrm rot="16200000" flipH="1">
            <a:off x="3883533" y="4733672"/>
            <a:ext cx="733" cy="2356338"/>
          </a:xfrm>
          <a:prstGeom prst="curvedConnector3">
            <a:avLst>
              <a:gd name="adj1" fmla="val 65281821"/>
            </a:avLst>
          </a:prstGeom>
          <a:ln w="38100">
            <a:solidFill>
              <a:srgbClr val="C0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 rot="5400000" flipH="1" flipV="1">
            <a:off x="3883533" y="4064723"/>
            <a:ext cx="733" cy="2356338"/>
          </a:xfrm>
          <a:prstGeom prst="curvedConnector3">
            <a:avLst>
              <a:gd name="adj1" fmla="val 65281821"/>
            </a:avLst>
          </a:prstGeom>
          <a:ln w="381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 cstate="print"/>
          <a:srcRect l="-2786" r="-298" b="2326"/>
          <a:stretch>
            <a:fillRect/>
          </a:stretch>
        </p:blipFill>
        <p:spPr bwMode="auto">
          <a:xfrm>
            <a:off x="6339884" y="5313597"/>
            <a:ext cx="1301262" cy="5275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/>
          <a:srcRect l="-9375" r="-6250" b="5085"/>
          <a:stretch>
            <a:fillRect/>
          </a:stretch>
        </p:blipFill>
        <p:spPr bwMode="auto">
          <a:xfrm>
            <a:off x="8696222" y="5313597"/>
            <a:ext cx="1301262" cy="54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64" name="Curved Connector 63"/>
          <p:cNvCxnSpPr/>
          <p:nvPr/>
        </p:nvCxnSpPr>
        <p:spPr>
          <a:xfrm rot="16200000" flipH="1">
            <a:off x="8150733" y="4733672"/>
            <a:ext cx="733" cy="2356338"/>
          </a:xfrm>
          <a:prstGeom prst="curvedConnector3">
            <a:avLst>
              <a:gd name="adj1" fmla="val 65281821"/>
            </a:avLst>
          </a:prstGeom>
          <a:ln w="38100">
            <a:solidFill>
              <a:schemeClr val="bg1">
                <a:lumMod val="75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/>
          <p:nvPr/>
        </p:nvCxnSpPr>
        <p:spPr>
          <a:xfrm rot="5400000" flipH="1" flipV="1">
            <a:off x="8150733" y="4064723"/>
            <a:ext cx="733" cy="2356338"/>
          </a:xfrm>
          <a:prstGeom prst="curvedConnector3">
            <a:avLst>
              <a:gd name="adj1" fmla="val 65281821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xplosion 1 65"/>
          <p:cNvSpPr/>
          <p:nvPr/>
        </p:nvSpPr>
        <p:spPr>
          <a:xfrm>
            <a:off x="3520484" y="4556726"/>
            <a:ext cx="762000" cy="83820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xplosion 1 66"/>
          <p:cNvSpPr/>
          <p:nvPr/>
        </p:nvSpPr>
        <p:spPr>
          <a:xfrm>
            <a:off x="7787684" y="5699726"/>
            <a:ext cx="762000" cy="83820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3444284" y="4709126"/>
            <a:ext cx="1064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gene A</a:t>
            </a:r>
            <a:endParaRPr lang="en-US" sz="2400" b="1" i="1" dirty="0"/>
          </a:p>
        </p:txBody>
      </p:sp>
      <p:sp>
        <p:nvSpPr>
          <p:cNvPr id="69" name="Rectangle 68"/>
          <p:cNvSpPr/>
          <p:nvPr/>
        </p:nvSpPr>
        <p:spPr>
          <a:xfrm>
            <a:off x="3444284" y="5852126"/>
            <a:ext cx="1051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gene B</a:t>
            </a:r>
            <a:endParaRPr lang="en-US" sz="2400" b="1" i="1" dirty="0"/>
          </a:p>
        </p:txBody>
      </p:sp>
      <p:sp>
        <p:nvSpPr>
          <p:cNvPr id="70" name="Rectangle 69"/>
          <p:cNvSpPr/>
          <p:nvPr/>
        </p:nvSpPr>
        <p:spPr>
          <a:xfrm>
            <a:off x="7667827" y="4709126"/>
            <a:ext cx="1064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gene A</a:t>
            </a:r>
            <a:endParaRPr lang="en-US" sz="2400" b="1" i="1" dirty="0"/>
          </a:p>
        </p:txBody>
      </p:sp>
      <p:sp>
        <p:nvSpPr>
          <p:cNvPr id="71" name="Rectangle 70"/>
          <p:cNvSpPr/>
          <p:nvPr/>
        </p:nvSpPr>
        <p:spPr>
          <a:xfrm>
            <a:off x="7667827" y="5852126"/>
            <a:ext cx="1051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gene B</a:t>
            </a:r>
            <a:endParaRPr lang="en-US" sz="2400" b="1" i="1" dirty="0"/>
          </a:p>
        </p:txBody>
      </p:sp>
      <p:sp>
        <p:nvSpPr>
          <p:cNvPr id="72" name="Smiley Face 71"/>
          <p:cNvSpPr/>
          <p:nvPr/>
        </p:nvSpPr>
        <p:spPr>
          <a:xfrm>
            <a:off x="5501684" y="5623526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miley Face 72"/>
          <p:cNvSpPr/>
          <p:nvPr/>
        </p:nvSpPr>
        <p:spPr>
          <a:xfrm>
            <a:off x="9768884" y="5623526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9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/>
      <p:bldP spid="69" grpId="0"/>
      <p:bldP spid="70" grpId="0"/>
      <p:bldP spid="71" grpId="0"/>
      <p:bldP spid="72" grpId="0" animBg="1"/>
      <p:bldP spid="7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Genetic interaction: mechanisms</a:t>
            </a: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1638350" y="1325903"/>
            <a:ext cx="89763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If both pathways are lost the cell cannot produce ATP and therefore dies.  Loss of both genes results in an unexpected phenotype = </a:t>
            </a:r>
            <a:r>
              <a:rPr lang="en-US" sz="2400" b="1" dirty="0">
                <a:latin typeface="Calibri" pitchFamily="34" charset="0"/>
              </a:rPr>
              <a:t>death</a:t>
            </a:r>
            <a:r>
              <a:rPr lang="en-US" sz="2400" dirty="0">
                <a:latin typeface="Calibri" pitchFamily="34" charset="0"/>
              </a:rPr>
              <a:t>.</a:t>
            </a: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783033" y="4975417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We report a genetic interaction between genes 1 and 2 called </a:t>
            </a:r>
            <a:r>
              <a:rPr lang="en-US" sz="2400" b="1" dirty="0">
                <a:latin typeface="Calibri" pitchFamily="34" charset="0"/>
              </a:rPr>
              <a:t>synthetic lethality</a:t>
            </a:r>
            <a:r>
              <a:rPr lang="en-US" sz="2400" dirty="0">
                <a:latin typeface="Calibri" pitchFamily="34" charset="0"/>
              </a:rPr>
              <a:t>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297728" y="2590830"/>
            <a:ext cx="2989385" cy="2057400"/>
            <a:chOff x="2819400" y="2667000"/>
            <a:chExt cx="2989385" cy="2057400"/>
          </a:xfrm>
        </p:grpSpPr>
        <p:grpSp>
          <p:nvGrpSpPr>
            <p:cNvPr id="27" name="Group 12"/>
            <p:cNvGrpSpPr/>
            <p:nvPr/>
          </p:nvGrpSpPr>
          <p:grpSpPr>
            <a:xfrm>
              <a:off x="2819400" y="3352800"/>
              <a:ext cx="2989385" cy="598610"/>
              <a:chOff x="609600" y="3349623"/>
              <a:chExt cx="6477000" cy="1296988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-2786" r="-298" b="2326"/>
              <a:stretch>
                <a:fillRect/>
              </a:stretch>
            </p:blipFill>
            <p:spPr bwMode="auto">
              <a:xfrm>
                <a:off x="609600" y="3503611"/>
                <a:ext cx="2819400" cy="1143000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EAEAEA"/>
                </a:solidFill>
                <a:miter lim="800000"/>
              </a:ln>
              <a:effectLst/>
              <a:scene3d>
                <a:camera prst="orthographicFront"/>
                <a:lightRig rig="threePt" dir="t">
                  <a:rot lat="0" lon="0" rev="2700000"/>
                </a:lightRig>
              </a:scene3d>
              <a:sp3d contourW="6350">
                <a:bevelT h="38100"/>
                <a:contourClr>
                  <a:srgbClr val="C0C0C0"/>
                </a:contourClr>
              </a:sp3d>
            </p:spPr>
          </p:pic>
          <p:cxnSp>
            <p:nvCxnSpPr>
              <p:cNvPr id="34" name="Curved Connector 33"/>
              <p:cNvCxnSpPr/>
              <p:nvPr/>
            </p:nvCxnSpPr>
            <p:spPr>
              <a:xfrm rot="5400000" flipH="1" flipV="1">
                <a:off x="4533106" y="797717"/>
                <a:ext cx="1588" cy="5105400"/>
              </a:xfrm>
              <a:prstGeom prst="curvedConnector3">
                <a:avLst>
                  <a:gd name="adj1" fmla="val 65281821"/>
                </a:avLst>
              </a:prstGeom>
              <a:ln w="38100">
                <a:solidFill>
                  <a:schemeClr val="bg1">
                    <a:lumMod val="7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Explosion 1 27"/>
            <p:cNvSpPr/>
            <p:nvPr/>
          </p:nvSpPr>
          <p:spPr>
            <a:xfrm>
              <a:off x="4267200" y="2667000"/>
              <a:ext cx="762000" cy="8382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Curved Connector 28"/>
            <p:cNvCxnSpPr/>
            <p:nvPr/>
          </p:nvCxnSpPr>
          <p:spPr>
            <a:xfrm rot="16200000" flipH="1">
              <a:off x="4630249" y="2920146"/>
              <a:ext cx="733" cy="2356338"/>
            </a:xfrm>
            <a:prstGeom prst="curvedConnector3">
              <a:avLst>
                <a:gd name="adj1" fmla="val 65281821"/>
              </a:avLst>
            </a:prstGeom>
            <a:ln w="38100">
              <a:solidFill>
                <a:schemeClr val="bg1">
                  <a:lumMod val="75000"/>
                </a:schemeClr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xplosion 1 29"/>
            <p:cNvSpPr/>
            <p:nvPr/>
          </p:nvSpPr>
          <p:spPr>
            <a:xfrm>
              <a:off x="4267200" y="3886200"/>
              <a:ext cx="762000" cy="8382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32114" y="2819400"/>
              <a:ext cx="10647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 dirty="0">
                  <a:latin typeface="Calibri" pitchFamily="34" charset="0"/>
                </a:rPr>
                <a:t>gene A</a:t>
              </a:r>
              <a:endParaRPr lang="en-US" sz="2400" b="1" i="1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38526" y="4034135"/>
              <a:ext cx="10518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 dirty="0">
                  <a:latin typeface="Calibri" pitchFamily="34" charset="0"/>
                </a:rPr>
                <a:t>gene B</a:t>
              </a:r>
              <a:endParaRPr lang="en-US" sz="2400" b="1" i="1" dirty="0"/>
            </a:p>
          </p:txBody>
        </p:sp>
      </p:grpSp>
      <p:sp>
        <p:nvSpPr>
          <p:cNvPr id="35" name="Smiley Face 34"/>
          <p:cNvSpPr/>
          <p:nvPr/>
        </p:nvSpPr>
        <p:spPr>
          <a:xfrm>
            <a:off x="7345728" y="3352830"/>
            <a:ext cx="533400" cy="5334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2937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Biological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From biological “parts lists” to networks</a:t>
            </a:r>
          </a:p>
          <a:p>
            <a:r>
              <a:rPr lang="en-US" sz="3200" dirty="0"/>
              <a:t>Network terminology</a:t>
            </a:r>
          </a:p>
          <a:p>
            <a:r>
              <a:rPr lang="en-US" sz="3200" dirty="0"/>
              <a:t>Network analysis concepts</a:t>
            </a:r>
          </a:p>
          <a:p>
            <a:r>
              <a:rPr lang="en-US" sz="3200" dirty="0"/>
              <a:t>Types of biological interactions / networks</a:t>
            </a:r>
          </a:p>
          <a:p>
            <a:r>
              <a:rPr lang="en-US" sz="3200" dirty="0"/>
              <a:t>Network reconstruction methods</a:t>
            </a:r>
          </a:p>
          <a:p>
            <a:r>
              <a:rPr lang="en-US" sz="3200" dirty="0"/>
              <a:t>Sources of biological network data</a:t>
            </a:r>
          </a:p>
          <a:p>
            <a:r>
              <a:rPr lang="en-US" sz="3200" dirty="0"/>
              <a:t>Means for working with network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Genetic interaction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6146" name="Picture 2" descr="http://www.hhmi.org/sites/default/files/Our%20Scientists/SIRS/boone_fig1_lg.jpg?width=740&amp;height=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35" y="932447"/>
            <a:ext cx="680085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63" y="777269"/>
            <a:ext cx="3748999" cy="402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33865" y="4915926"/>
            <a:ext cx="42116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Interacting “neighborhoods” </a:t>
            </a:r>
          </a:p>
          <a:p>
            <a:r>
              <a:rPr lang="en-US" sz="2400" dirty="0"/>
              <a:t>tend to be functionally coherent</a:t>
            </a:r>
          </a:p>
        </p:txBody>
      </p:sp>
    </p:spTree>
    <p:extLst>
      <p:ext uri="{BB962C8B-B14F-4D97-AF65-F5344CB8AC3E}">
        <p14:creationId xmlns:p14="http://schemas.microsoft.com/office/powerpoint/2010/main" val="124358140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(more) network terminology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944888" y="976995"/>
            <a:ext cx="1018025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Guilt-by-association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nodes tend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have similar properties to their 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interaction partners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/ 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neighbors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447080" y="4402755"/>
            <a:ext cx="836106" cy="531691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rot="19642153" flipV="1">
            <a:off x="2816193" y="3047203"/>
            <a:ext cx="1521411" cy="1086724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 rot="14242153" flipH="1">
            <a:off x="1537166" y="3451959"/>
            <a:ext cx="2035936" cy="532270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 rot="14242153" flipH="1">
            <a:off x="2941232" y="4946213"/>
            <a:ext cx="1647826" cy="184077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 rot="19642153">
            <a:off x="3334827" y="3888148"/>
            <a:ext cx="1674440" cy="609897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25" name="Oval 24"/>
          <p:cNvSpPr/>
          <p:nvPr/>
        </p:nvSpPr>
        <p:spPr>
          <a:xfrm rot="19642153">
            <a:off x="1619005" y="2831000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19642153">
            <a:off x="2119438" y="4685475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rot="19642153">
            <a:off x="4040793" y="5487834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rot="19642153">
            <a:off x="3642160" y="2543512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rot="19642153">
            <a:off x="4783748" y="3767714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039166" y="4133415"/>
            <a:ext cx="497941" cy="497943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2" name="Oval 31"/>
          <p:cNvSpPr/>
          <p:nvPr/>
        </p:nvSpPr>
        <p:spPr>
          <a:xfrm rot="19642153">
            <a:off x="3042308" y="4133415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Image result for facebook feed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/>
          <a:stretch/>
        </p:blipFill>
        <p:spPr bwMode="auto">
          <a:xfrm>
            <a:off x="6278878" y="2361990"/>
            <a:ext cx="4192320" cy="34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6214" y="5458584"/>
            <a:ext cx="2943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dirty="0">
                <a:solidFill>
                  <a:prstClr val="black"/>
                </a:solidFill>
              </a:rPr>
              <a:t>This can be very useful for making predictions!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945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Genetic interaction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32" y="1325903"/>
            <a:ext cx="6732282" cy="480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1" y="1143025"/>
            <a:ext cx="4668754" cy="70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65" y="1961506"/>
            <a:ext cx="1005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2005</a:t>
            </a:r>
          </a:p>
        </p:txBody>
      </p:sp>
      <p:pic>
        <p:nvPicPr>
          <p:cNvPr id="10245" name="Picture 5" descr="http://upload.wikimedia.org/wikipedia/commons/thumb/c/cf/Complete_graph_K5.svg/500px-Complete_graph_K5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1" y="2700753"/>
            <a:ext cx="1396245" cy="136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://upload.wikimedia.org/wikipedia/commons/thumb/1/11/Complete_bipartite_graph_K3%2C3.svg/791px-Complete_bipartite_graph_K3%2C3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0" y="4343390"/>
            <a:ext cx="1332249" cy="101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72684" y="2962865"/>
            <a:ext cx="22763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Cliques</a:t>
            </a:r>
            <a:r>
              <a:rPr lang="en-US" dirty="0"/>
              <a:t> were enriched</a:t>
            </a:r>
          </a:p>
          <a:p>
            <a:r>
              <a:rPr lang="en-US" dirty="0"/>
              <a:t>for </a:t>
            </a:r>
            <a:r>
              <a:rPr lang="en-US" dirty="0">
                <a:solidFill>
                  <a:srgbClr val="00B050"/>
                </a:solidFill>
              </a:rPr>
              <a:t>positive epistatic</a:t>
            </a:r>
          </a:p>
          <a:p>
            <a:r>
              <a:rPr lang="en-US" dirty="0">
                <a:solidFill>
                  <a:srgbClr val="00B050"/>
                </a:solidFill>
              </a:rPr>
              <a:t>interactions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72684" y="4251951"/>
            <a:ext cx="31773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Bicliques</a:t>
            </a:r>
            <a:r>
              <a:rPr lang="en-US" dirty="0"/>
              <a:t> (also called</a:t>
            </a:r>
          </a:p>
          <a:p>
            <a:r>
              <a:rPr lang="en-US" b="1" dirty="0"/>
              <a:t>bipartite graphs</a:t>
            </a:r>
            <a:r>
              <a:rPr lang="en-US" dirty="0"/>
              <a:t>) were enriched</a:t>
            </a:r>
          </a:p>
          <a:p>
            <a:r>
              <a:rPr lang="en-US" dirty="0"/>
              <a:t>for </a:t>
            </a:r>
            <a:r>
              <a:rPr lang="en-US" dirty="0">
                <a:solidFill>
                  <a:srgbClr val="C00000"/>
                </a:solidFill>
              </a:rPr>
              <a:t>negative epistatic</a:t>
            </a:r>
          </a:p>
          <a:p>
            <a:r>
              <a:rPr lang="en-US" dirty="0">
                <a:solidFill>
                  <a:srgbClr val="C00000"/>
                </a:solidFill>
              </a:rPr>
              <a:t>interactions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72684" y="2602473"/>
            <a:ext cx="2376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(Network terminology)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26782" y="5740389"/>
            <a:ext cx="3132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Why might that be?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5663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D7AD-548E-D24A-8346-1E4F30A6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(more) 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C02AF-4FD1-8E49-A62D-97A9292B6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 are </a:t>
            </a:r>
            <a:r>
              <a:rPr lang="en-US" b="1" dirty="0"/>
              <a:t>dense</a:t>
            </a:r>
            <a:r>
              <a:rPr lang="en-US" dirty="0"/>
              <a:t> when they have lots of edges relative to nodes.</a:t>
            </a:r>
          </a:p>
          <a:p>
            <a:pPr lvl="1"/>
            <a:r>
              <a:rPr lang="en-US" dirty="0"/>
              <a:t>That is, when |</a:t>
            </a:r>
            <a:r>
              <a:rPr lang="en-US" b="1" dirty="0"/>
              <a:t>E</a:t>
            </a:r>
            <a:r>
              <a:rPr lang="en-US" dirty="0"/>
              <a:t>| ≈ |</a:t>
            </a:r>
            <a:r>
              <a:rPr lang="en-US" b="1" dirty="0"/>
              <a:t>V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Alternatively they are </a:t>
            </a:r>
            <a:r>
              <a:rPr lang="en-US" b="1" dirty="0"/>
              <a:t>sparse</a:t>
            </a:r>
            <a:r>
              <a:rPr lang="en-US" dirty="0"/>
              <a:t> when |</a:t>
            </a:r>
            <a:r>
              <a:rPr lang="en-US" b="1" dirty="0"/>
              <a:t>E</a:t>
            </a:r>
            <a:r>
              <a:rPr lang="en-US" dirty="0"/>
              <a:t>| ≈ |</a:t>
            </a:r>
            <a:r>
              <a:rPr lang="en-US" b="1" dirty="0"/>
              <a:t>V</a:t>
            </a:r>
            <a:r>
              <a:rPr lang="en-US" dirty="0"/>
              <a:t>| (or less).</a:t>
            </a:r>
          </a:p>
          <a:p>
            <a:pPr lvl="1"/>
            <a:r>
              <a:rPr lang="en-US" dirty="0"/>
              <a:t>The limit of this is a </a:t>
            </a:r>
            <a:r>
              <a:rPr lang="en-US" b="1" dirty="0"/>
              <a:t>complete graph</a:t>
            </a:r>
            <a:r>
              <a:rPr lang="en-US" dirty="0"/>
              <a:t> in which |</a:t>
            </a:r>
            <a:r>
              <a:rPr lang="en-US" b="1" dirty="0"/>
              <a:t>E</a:t>
            </a:r>
            <a:r>
              <a:rPr lang="en-US" dirty="0"/>
              <a:t>| = |</a:t>
            </a:r>
            <a:r>
              <a:rPr lang="en-US" b="1" dirty="0"/>
              <a:t>V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  <a:p>
            <a:endParaRPr lang="en-US" dirty="0"/>
          </a:p>
          <a:p>
            <a:r>
              <a:rPr lang="en-US" dirty="0"/>
              <a:t>Graphs may also contain one or more </a:t>
            </a:r>
            <a:r>
              <a:rPr lang="en-US" b="1" dirty="0"/>
              <a:t>connected components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4132-E70E-1A44-858C-1391306F0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831C9-16FF-7A4C-9C29-5B650CF3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3" descr="connected_comp_B">
            <a:extLst>
              <a:ext uri="{FF2B5EF4-FFF2-40B4-BE49-F238E27FC236}">
                <a16:creationId xmlns:a16="http://schemas.microsoft.com/office/drawing/2014/main" id="{FDCB42D3-A03D-B544-81FE-5C1B7CC64DC4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4123" y="4019507"/>
            <a:ext cx="3698054" cy="260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6F96B2-1F7C-1D4C-B76C-1026537AA657}"/>
              </a:ext>
            </a:extLst>
          </p:cNvPr>
          <p:cNvSpPr txBox="1"/>
          <p:nvPr/>
        </p:nvSpPr>
        <p:spPr>
          <a:xfrm>
            <a:off x="6361954" y="4852630"/>
            <a:ext cx="2851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|</a:t>
            </a:r>
            <a:r>
              <a:rPr lang="en-US" b="1" dirty="0"/>
              <a:t>V</a:t>
            </a:r>
            <a:r>
              <a:rPr lang="en-US" dirty="0"/>
              <a:t>| = 69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|</a:t>
            </a:r>
            <a:r>
              <a:rPr lang="en-US" b="1" dirty="0"/>
              <a:t>E</a:t>
            </a:r>
            <a:r>
              <a:rPr lang="en-US" dirty="0"/>
              <a:t>| = 71 (sparse)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connected components</a:t>
            </a:r>
          </a:p>
        </p:txBody>
      </p:sp>
    </p:spTree>
    <p:extLst>
      <p:ext uri="{BB962C8B-B14F-4D97-AF65-F5344CB8AC3E}">
        <p14:creationId xmlns:p14="http://schemas.microsoft.com/office/powerpoint/2010/main" val="693697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D7AD-548E-D24A-8346-1E4F30A6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Pathway discovery in biological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C02AF-4FD1-8E49-A62D-97A9292B6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/>
              <a:t>Finding new regulatory units often means finding </a:t>
            </a:r>
            <a:r>
              <a:rPr lang="en-US" b="1" dirty="0"/>
              <a:t>clusters</a:t>
            </a:r>
            <a:r>
              <a:rPr lang="en-US" dirty="0"/>
              <a:t> or </a:t>
            </a:r>
            <a:r>
              <a:rPr lang="en-US" b="1" dirty="0"/>
              <a:t>modules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4132-E70E-1A44-858C-1391306F0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831C9-16FF-7A4C-9C29-5B650CF3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F9742F-7F55-0347-A09D-908D09C43F18}"/>
              </a:ext>
            </a:extLst>
          </p:cNvPr>
          <p:cNvSpPr txBox="1">
            <a:spLocks/>
          </p:cNvSpPr>
          <p:nvPr/>
        </p:nvSpPr>
        <p:spPr>
          <a:xfrm>
            <a:off x="6394919" y="1733696"/>
            <a:ext cx="495300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228600"/>
            <a:r>
              <a:rPr lang="en-US" sz="1600" b="1" dirty="0"/>
              <a:t>Clique</a:t>
            </a:r>
            <a:r>
              <a:rPr lang="en-US" sz="1600" dirty="0"/>
              <a:t>: fully connected subgraph</a:t>
            </a:r>
          </a:p>
          <a:p>
            <a:pPr lvl="2" defTabSz="228600"/>
            <a:r>
              <a:rPr lang="en-US" sz="1400" dirty="0"/>
              <a:t>Quasi-clique:				near-miss</a:t>
            </a:r>
          </a:p>
          <a:p>
            <a:pPr lvl="2" defTabSz="228600"/>
            <a:r>
              <a:rPr lang="en-US" sz="1400" dirty="0"/>
              <a:t>k-clique:						clique of size exactly k</a:t>
            </a:r>
          </a:p>
          <a:p>
            <a:pPr lvl="2" defTabSz="228600"/>
            <a:r>
              <a:rPr lang="en-US" sz="1400" dirty="0"/>
              <a:t>Maximal clique:			largest clique in graph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5EA32A-61CC-034B-834C-4BE2B4CAA186}"/>
              </a:ext>
            </a:extLst>
          </p:cNvPr>
          <p:cNvGrpSpPr/>
          <p:nvPr/>
        </p:nvGrpSpPr>
        <p:grpSpPr>
          <a:xfrm>
            <a:off x="1014177" y="3867589"/>
            <a:ext cx="3429000" cy="2819400"/>
            <a:chOff x="0" y="3124200"/>
            <a:chExt cx="3429000" cy="281940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5D8D62-B661-8943-B9C4-ADECBDC78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3343275"/>
              <a:ext cx="2705100" cy="260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376C84-159C-F741-AB26-E11FFFA4C613}"/>
                </a:ext>
              </a:extLst>
            </p:cNvPr>
            <p:cNvSpPr/>
            <p:nvPr/>
          </p:nvSpPr>
          <p:spPr>
            <a:xfrm>
              <a:off x="0" y="3124200"/>
              <a:ext cx="342900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/>
                <a:t>http://scienceblogs.com/goodmath/upload/2007/07/maximal-cliques.jpg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9A37CC-4154-3E40-9C1F-53F9780AC143}"/>
              </a:ext>
            </a:extLst>
          </p:cNvPr>
          <p:cNvGrpSpPr/>
          <p:nvPr/>
        </p:nvGrpSpPr>
        <p:grpSpPr>
          <a:xfrm>
            <a:off x="7127988" y="3413731"/>
            <a:ext cx="3997157" cy="2667000"/>
            <a:chOff x="5146843" y="2895600"/>
            <a:chExt cx="3997157" cy="2667000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7F25AEB5-C74C-2048-BF27-F1E5EAFD9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6673" r="5499" b="5126"/>
            <a:stretch>
              <a:fillRect/>
            </a:stretch>
          </p:blipFill>
          <p:spPr bwMode="auto">
            <a:xfrm>
              <a:off x="5146843" y="3124200"/>
              <a:ext cx="3997157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23BF69-BA10-AC4B-9B66-9F2A8910C1A0}"/>
                </a:ext>
              </a:extLst>
            </p:cNvPr>
            <p:cNvSpPr/>
            <p:nvPr/>
          </p:nvSpPr>
          <p:spPr>
            <a:xfrm>
              <a:off x="5545221" y="2895600"/>
              <a:ext cx="320040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/>
                <a:t>http://science.cancerresearchuk.org/sci/lightmicro/images/116771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892505-CB79-5D48-80AB-A50CBC0D2E9E}"/>
              </a:ext>
            </a:extLst>
          </p:cNvPr>
          <p:cNvGrpSpPr/>
          <p:nvPr/>
        </p:nvGrpSpPr>
        <p:grpSpPr>
          <a:xfrm>
            <a:off x="4373928" y="4671083"/>
            <a:ext cx="2819400" cy="2217420"/>
            <a:chOff x="2667000" y="4640580"/>
            <a:chExt cx="2819400" cy="2217420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F5CB1BE6-62A1-0640-84C9-59AD2A58A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0571" y="4640580"/>
              <a:ext cx="1912258" cy="2007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5BE8AC-F750-3644-8AE1-2218F42FF9A7}"/>
                </a:ext>
              </a:extLst>
            </p:cNvPr>
            <p:cNvSpPr/>
            <p:nvPr/>
          </p:nvSpPr>
          <p:spPr>
            <a:xfrm>
              <a:off x="2667000" y="6642556"/>
              <a:ext cx="281940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/>
                <a:t>http://en.wikipedia.org/wiki/Community_structure</a:t>
              </a: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58C6FC4C-5C2C-EB48-8F20-8B1CE939369F}"/>
              </a:ext>
            </a:extLst>
          </p:cNvPr>
          <p:cNvGrpSpPr/>
          <p:nvPr/>
        </p:nvGrpSpPr>
        <p:grpSpPr>
          <a:xfrm>
            <a:off x="1497246" y="1634929"/>
            <a:ext cx="4419600" cy="2133600"/>
            <a:chOff x="152400" y="1295400"/>
            <a:chExt cx="4419600" cy="2133600"/>
          </a:xfrm>
        </p:grpSpPr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940728E3-CB69-EC44-8024-A87DFFD6F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1828800"/>
              <a:ext cx="16002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6E12DFBB-7F2F-2D48-942B-D214F4A87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8200" y="1295400"/>
              <a:ext cx="3733800" cy="813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929852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93B49-AE31-3142-9707-9E451498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8513A-E558-E041-AB15-4AF0F6BE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EBA6B-2218-214B-86AC-53281E911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206" y="638310"/>
            <a:ext cx="2297587" cy="40782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6319AD-454A-2A4A-9702-F6B4ED578134}"/>
              </a:ext>
            </a:extLst>
          </p:cNvPr>
          <p:cNvSpPr/>
          <p:nvPr/>
        </p:nvSpPr>
        <p:spPr>
          <a:xfrm>
            <a:off x="3215788" y="4888448"/>
            <a:ext cx="5760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https://canvas.harvard.edu/courses/55671/quizzes/127076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1279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Regulatory networks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-perseus-images.s3.amazonaws.com/6567f50d30ad3ac65aff1e815caf202b3abd7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01" y="3154683"/>
            <a:ext cx="7747324" cy="265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Transcriptional regulatory networks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714922" cy="5406829"/>
          </a:xfrm>
        </p:spPr>
        <p:txBody>
          <a:bodyPr/>
          <a:lstStyle/>
          <a:p>
            <a:r>
              <a:rPr lang="en-US" sz="2400" dirty="0"/>
              <a:t>Transcription factors (TFs) bind DNA near target genes (TGs) to regulate transcription</a:t>
            </a:r>
          </a:p>
          <a:p>
            <a:pPr lvl="1"/>
            <a:r>
              <a:rPr lang="en-US" sz="2000" dirty="0"/>
              <a:t>Edges are directed: TF regulates gene</a:t>
            </a:r>
          </a:p>
          <a:p>
            <a:pPr lvl="1"/>
            <a:r>
              <a:rPr lang="en-US" sz="2000" dirty="0"/>
              <a:t>Edges can be </a:t>
            </a:r>
            <a:r>
              <a:rPr lang="en-US" sz="2000" b="1" dirty="0"/>
              <a:t>activating</a:t>
            </a:r>
            <a:r>
              <a:rPr lang="en-US" sz="2000" dirty="0"/>
              <a:t> (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+</a:t>
            </a:r>
            <a:r>
              <a:rPr lang="en-US" sz="2000" dirty="0"/>
              <a:t>) or </a:t>
            </a:r>
            <a:r>
              <a:rPr lang="en-US" sz="2000" b="1" dirty="0"/>
              <a:t>repressing </a:t>
            </a:r>
            <a:r>
              <a:rPr lang="en-US" sz="2000" dirty="0"/>
              <a:t>(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-</a:t>
            </a:r>
            <a:r>
              <a:rPr lang="en-US" sz="2000" dirty="0"/>
              <a:t>)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i="1" dirty="0"/>
              <a:t>terminology</a:t>
            </a:r>
            <a:r>
              <a:rPr lang="en-US" sz="2000" dirty="0"/>
              <a:t>: </a:t>
            </a:r>
            <a:r>
              <a:rPr lang="en-US" sz="2000" b="1" dirty="0"/>
              <a:t>signed interaction</a:t>
            </a:r>
            <a:r>
              <a:rPr lang="en-US" sz="2000" dirty="0"/>
              <a:t>)</a:t>
            </a:r>
          </a:p>
          <a:p>
            <a:r>
              <a:rPr lang="en-US" sz="2400" dirty="0"/>
              <a:t>TFs regulate other TFs, leading to a regulatory hierarchy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0041722" y="2074308"/>
            <a:ext cx="1189757" cy="1084588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rgbClr val="FF0000"/>
            </a:solidFill>
            <a:prstDash val="solid"/>
            <a:tailEnd type="triangle" w="lg" len="lg"/>
          </a:ln>
          <a:effectLst/>
        </p:spPr>
      </p:cxnSp>
      <p:sp>
        <p:nvSpPr>
          <p:cNvPr id="12" name="Oval 11"/>
          <p:cNvSpPr/>
          <p:nvPr/>
        </p:nvSpPr>
        <p:spPr>
          <a:xfrm>
            <a:off x="9755677" y="1807015"/>
            <a:ext cx="497941" cy="497943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TF</a:t>
            </a:r>
          </a:p>
        </p:txBody>
      </p:sp>
      <p:sp>
        <p:nvSpPr>
          <p:cNvPr id="13" name="Oval 12"/>
          <p:cNvSpPr/>
          <p:nvPr/>
        </p:nvSpPr>
        <p:spPr>
          <a:xfrm>
            <a:off x="11175838" y="3109430"/>
            <a:ext cx="497941" cy="497943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85072" y="1691659"/>
            <a:ext cx="6495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Consolas" pitchFamily="49" charset="0"/>
                <a:cs typeface="Consolas" pitchFamily="49" charset="0"/>
              </a:rPr>
              <a:t>-</a:t>
            </a:r>
            <a:endParaRPr lang="en-US" sz="66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85072" y="1612900"/>
            <a:ext cx="939736" cy="901710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rgbClr val="FF0000"/>
            </a:solidFill>
            <a:prstDash val="solid"/>
            <a:tailEnd type="none" w="lg" len="lg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11285974" y="2368676"/>
            <a:ext cx="259422" cy="278530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rgbClr val="FF0000"/>
            </a:solidFill>
            <a:prstDash val="solid"/>
            <a:tailEnd type="none" w="lg" len="lg"/>
          </a:ln>
          <a:effectLst/>
        </p:spPr>
      </p:cxnSp>
      <p:sp>
        <p:nvSpPr>
          <p:cNvPr id="22" name="Octagon 21"/>
          <p:cNvSpPr/>
          <p:nvPr/>
        </p:nvSpPr>
        <p:spPr>
          <a:xfrm>
            <a:off x="6553195" y="4572902"/>
            <a:ext cx="914390" cy="945812"/>
          </a:xfrm>
          <a:prstGeom prst="octagon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dirty="0"/>
              <a:t>STOP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88789" y="5532097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 charset="0"/>
              </a:rPr>
              <a:t>repressor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89465" y="2697488"/>
            <a:ext cx="8412388" cy="3840438"/>
            <a:chOff x="1889806" y="2788927"/>
            <a:chExt cx="8412388" cy="3840438"/>
          </a:xfrm>
          <a:solidFill>
            <a:schemeClr val="bg1"/>
          </a:solidFill>
        </p:grpSpPr>
        <p:sp>
          <p:nvSpPr>
            <p:cNvPr id="3" name="Rectangle 2"/>
            <p:cNvSpPr/>
            <p:nvPr/>
          </p:nvSpPr>
          <p:spPr>
            <a:xfrm>
              <a:off x="1889806" y="2788927"/>
              <a:ext cx="8412388" cy="38404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http://www.biomedcentral.com/content/figures/1471-2105-7-113-5-l.jpg"/>
            <p:cNvPicPr>
              <a:picLocks noChangeAspect="1" noChangeArrowheads="1"/>
            </p:cNvPicPr>
            <p:nvPr/>
          </p:nvPicPr>
          <p:blipFill>
            <a:blip r:embed="rId3" cstate="print"/>
            <a:srcRect b="16667"/>
            <a:stretch>
              <a:fillRect/>
            </a:stretch>
          </p:blipFill>
          <p:spPr bwMode="auto">
            <a:xfrm>
              <a:off x="1981245" y="2880366"/>
              <a:ext cx="8216900" cy="36576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9936438" y="2148854"/>
            <a:ext cx="6495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Consolas" pitchFamily="49" charset="0"/>
                <a:cs typeface="Consolas" pitchFamily="49" charset="0"/>
              </a:rPr>
              <a:t>+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4135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22" grpId="0" animBg="1"/>
      <p:bldP spid="23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Transcriptional regulatory networks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7594802" cy="5406829"/>
          </a:xfrm>
        </p:spPr>
        <p:txBody>
          <a:bodyPr/>
          <a:lstStyle/>
          <a:p>
            <a:r>
              <a:rPr lang="en-US" dirty="0"/>
              <a:t>Methods for finding TF-TG interactions are related to the logic of affinity capture:</a:t>
            </a:r>
          </a:p>
          <a:p>
            <a:pPr lvl="1"/>
            <a:r>
              <a:rPr lang="en-US" dirty="0"/>
              <a:t>Pull down the TF of interest (+ bound </a:t>
            </a:r>
            <a:r>
              <a:rPr lang="en-US" i="1" dirty="0"/>
              <a:t>DNA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Determine which DNA was bound (</a:t>
            </a:r>
            <a:r>
              <a:rPr lang="en-US" i="1" dirty="0">
                <a:solidFill>
                  <a:schemeClr val="accent1"/>
                </a:solidFill>
              </a:rPr>
              <a:t>how?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Infer regulatory target (</a:t>
            </a:r>
            <a:r>
              <a:rPr lang="en-US" i="1" dirty="0">
                <a:solidFill>
                  <a:schemeClr val="accent1"/>
                </a:solidFill>
              </a:rPr>
              <a:t>how?</a:t>
            </a:r>
            <a:r>
              <a:rPr lang="en-US" dirty="0"/>
              <a:t>)</a:t>
            </a:r>
          </a:p>
          <a:p>
            <a:r>
              <a:rPr lang="en-US" dirty="0"/>
              <a:t>Once binding pattern is known, we can go looking for it elsewhere</a:t>
            </a:r>
          </a:p>
        </p:txBody>
      </p:sp>
      <p:pic>
        <p:nvPicPr>
          <p:cNvPr id="11266" name="Picture 2" descr="http://www.nature.com/nmeth/journal/v8/n12/images/nmeth.1795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r="41343"/>
          <a:stretch/>
        </p:blipFill>
        <p:spPr bwMode="auto">
          <a:xfrm>
            <a:off x="8290536" y="960147"/>
            <a:ext cx="3657560" cy="542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50" y="4343390"/>
            <a:ext cx="5029145" cy="139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165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Transcriptional regulatory networks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618118" cy="5406829"/>
          </a:xfrm>
        </p:spPr>
        <p:txBody>
          <a:bodyPr/>
          <a:lstStyle/>
          <a:p>
            <a:r>
              <a:rPr lang="en-US" dirty="0"/>
              <a:t>Behave as “circuits” for information flow</a:t>
            </a:r>
          </a:p>
          <a:p>
            <a:r>
              <a:rPr lang="en-US" dirty="0"/>
              <a:t>Certain TF regulatory network </a:t>
            </a:r>
            <a:r>
              <a:rPr lang="en-US" b="1" dirty="0"/>
              <a:t>motifs </a:t>
            </a:r>
            <a:r>
              <a:rPr lang="en-US" dirty="0"/>
              <a:t>are over-enriched</a:t>
            </a:r>
          </a:p>
          <a:p>
            <a:r>
              <a:rPr lang="en-US" dirty="0"/>
              <a:t>Example: the “feed-forward loop” (FFL)</a:t>
            </a:r>
          </a:p>
          <a:p>
            <a:r>
              <a:rPr lang="en-US" dirty="0"/>
              <a:t>The coherent (all edges activating) FFL behaves like a noise filter: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5624" t="40205" r="1250" b="7217"/>
          <a:stretch>
            <a:fillRect/>
          </a:stretch>
        </p:blipFill>
        <p:spPr bwMode="auto">
          <a:xfrm>
            <a:off x="335343" y="3694423"/>
            <a:ext cx="5834365" cy="199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3508690" y="3771297"/>
            <a:ext cx="914405" cy="91440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7439" y="3154683"/>
            <a:ext cx="5427104" cy="345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71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WORK\OTHER\ARCHIVES\09-08MolecularBuildingBlocksBIG.jpg"/>
          <p:cNvPicPr>
            <a:picLocks noChangeAspect="1" noChangeArrowheads="1"/>
          </p:cNvPicPr>
          <p:nvPr/>
        </p:nvPicPr>
        <p:blipFill>
          <a:blip r:embed="rId3" cstate="print"/>
          <a:srcRect t="2410"/>
          <a:stretch>
            <a:fillRect/>
          </a:stretch>
        </p:blipFill>
        <p:spPr bwMode="auto">
          <a:xfrm>
            <a:off x="1889806" y="868708"/>
            <a:ext cx="8412388" cy="573952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Biological parts lists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2/24/19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interactions in regulation / signaling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pic>
        <p:nvPicPr>
          <p:cNvPr id="16" name="Picture 2" descr="http://upload.wikimedia.org/wikipedia/commons/2/29/Signal_transduction_v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5854" y="1143025"/>
            <a:ext cx="7018338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38539" y="960147"/>
            <a:ext cx="4577315" cy="5528723"/>
          </a:xfrm>
        </p:spPr>
        <p:txBody>
          <a:bodyPr/>
          <a:lstStyle/>
          <a:p>
            <a:r>
              <a:rPr lang="en-US" dirty="0"/>
              <a:t>Protein binds &amp; regulates</a:t>
            </a:r>
          </a:p>
          <a:p>
            <a:pPr lvl="1"/>
            <a:r>
              <a:rPr lang="en-US" dirty="0" err="1"/>
              <a:t>Cyclins</a:t>
            </a:r>
            <a:r>
              <a:rPr lang="en-US" dirty="0"/>
              <a:t> and CDKs</a:t>
            </a:r>
          </a:p>
          <a:p>
            <a:pPr lvl="1"/>
            <a:r>
              <a:rPr lang="en-US" dirty="0" err="1"/>
              <a:t>ubiquitination</a:t>
            </a:r>
            <a:endParaRPr lang="en-US" dirty="0"/>
          </a:p>
          <a:p>
            <a:r>
              <a:rPr lang="en-US" dirty="0"/>
              <a:t>Protein binds (transiently) to attach regulatory molecule</a:t>
            </a:r>
          </a:p>
          <a:p>
            <a:pPr lvl="1"/>
            <a:r>
              <a:rPr lang="en-US" dirty="0"/>
              <a:t>Phosphorylation</a:t>
            </a:r>
          </a:p>
          <a:p>
            <a:pPr lvl="1"/>
            <a:r>
              <a:rPr lang="en-US" dirty="0"/>
              <a:t>Glycosylation</a:t>
            </a:r>
          </a:p>
          <a:p>
            <a:pPr lvl="1"/>
            <a:r>
              <a:rPr lang="en-US" dirty="0"/>
              <a:t>Acylation</a:t>
            </a:r>
          </a:p>
          <a:p>
            <a:r>
              <a:rPr lang="en-US" dirty="0"/>
              <a:t>Edges are directed</a:t>
            </a:r>
          </a:p>
          <a:p>
            <a:pPr lvl="1"/>
            <a:r>
              <a:rPr lang="en-US" dirty="0"/>
              <a:t>Activating</a:t>
            </a:r>
          </a:p>
          <a:p>
            <a:pPr lvl="1"/>
            <a:r>
              <a:rPr lang="en-US" dirty="0"/>
              <a:t>Repressing</a:t>
            </a:r>
          </a:p>
          <a:p>
            <a:pPr lvl="1"/>
            <a:r>
              <a:rPr lang="en-US" dirty="0"/>
              <a:t>Reversible</a:t>
            </a:r>
          </a:p>
        </p:txBody>
      </p:sp>
    </p:spTree>
    <p:extLst>
      <p:ext uri="{BB962C8B-B14F-4D97-AF65-F5344CB8AC3E}">
        <p14:creationId xmlns:p14="http://schemas.microsoft.com/office/powerpoint/2010/main" val="12711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(more) network terminology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lum bright="48000" contrast="6000"/>
          </a:blip>
          <a:srcRect r="36874"/>
          <a:stretch>
            <a:fillRect/>
          </a:stretch>
        </p:blipFill>
        <p:spPr bwMode="auto">
          <a:xfrm>
            <a:off x="883977" y="2694657"/>
            <a:ext cx="3140172" cy="310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38538" y="974553"/>
            <a:ext cx="11526679" cy="5406829"/>
          </a:xfrm>
        </p:spPr>
        <p:txBody>
          <a:bodyPr/>
          <a:lstStyle/>
          <a:p>
            <a:r>
              <a:rPr lang="en-US" dirty="0"/>
              <a:t>Like degree, </a:t>
            </a:r>
            <a:r>
              <a:rPr lang="en-US" b="1" dirty="0" err="1"/>
              <a:t>betweenness</a:t>
            </a:r>
            <a:r>
              <a:rPr lang="en-US" b="1" dirty="0"/>
              <a:t> </a:t>
            </a:r>
            <a:r>
              <a:rPr lang="en-US" dirty="0"/>
              <a:t>is another measure of node importance</a:t>
            </a:r>
          </a:p>
          <a:p>
            <a:pPr lvl="1"/>
            <a:r>
              <a:rPr lang="en-US" dirty="0"/>
              <a:t>Reflects the fraction of shortest paths in which the node participates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0098" y="2143193"/>
            <a:ext cx="6781800" cy="4211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152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Network evolution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1978F-E2B1-0544-95F0-94638FA1B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alignment: orthologs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9E458-71EB-B049-90F2-88A673B4B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7490A-D301-F846-8D0D-373A3575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2F707D-CF21-0640-89D0-8AFDD9FB2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282" y="914400"/>
            <a:ext cx="2667000" cy="105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0FB466-CE46-964D-BA8A-AAC3DD65B3E6}"/>
              </a:ext>
            </a:extLst>
          </p:cNvPr>
          <p:cNvGrpSpPr/>
          <p:nvPr/>
        </p:nvGrpSpPr>
        <p:grpSpPr>
          <a:xfrm>
            <a:off x="7319682" y="1957878"/>
            <a:ext cx="3276600" cy="701307"/>
            <a:chOff x="1905000" y="2895600"/>
            <a:chExt cx="3276600" cy="70130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999551FF-926F-1042-9141-95E7984A3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2895600"/>
              <a:ext cx="3276600" cy="70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64BF42-A931-254C-8F58-EC8F0C2B75F9}"/>
                </a:ext>
              </a:extLst>
            </p:cNvPr>
            <p:cNvSpPr txBox="1"/>
            <p:nvPr/>
          </p:nvSpPr>
          <p:spPr>
            <a:xfrm>
              <a:off x="4648200" y="304800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</a:rPr>
                <a:t>2006</a:t>
              </a:r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76BE1493-7907-1B40-8203-3BD85C7D8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63566"/>
          <a:stretch>
            <a:fillRect/>
          </a:stretch>
        </p:blipFill>
        <p:spPr bwMode="auto">
          <a:xfrm>
            <a:off x="6786282" y="2651371"/>
            <a:ext cx="3810000" cy="14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6F64AD0-F4D8-554B-AFD7-38B02E70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282" y="8382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7FF5913-2D9F-0944-B1FD-57A01C4E055E}"/>
              </a:ext>
            </a:extLst>
          </p:cNvPr>
          <p:cNvGrpSpPr/>
          <p:nvPr/>
        </p:nvGrpSpPr>
        <p:grpSpPr>
          <a:xfrm>
            <a:off x="1452282" y="3048000"/>
            <a:ext cx="3667125" cy="605014"/>
            <a:chOff x="0" y="4267200"/>
            <a:chExt cx="3667125" cy="605014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5FD3F61D-27C4-2D4D-8697-B425E2141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4267200"/>
              <a:ext cx="3667125" cy="605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F8B3A1-BDD6-104C-8294-0D7DFDB8F420}"/>
                </a:ext>
              </a:extLst>
            </p:cNvPr>
            <p:cNvSpPr txBox="1"/>
            <p:nvPr/>
          </p:nvSpPr>
          <p:spPr>
            <a:xfrm>
              <a:off x="3124200" y="441960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</a:rPr>
                <a:t>2009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61E251-9B3D-384C-80FD-E24FD9B2CF5D}"/>
              </a:ext>
            </a:extLst>
          </p:cNvPr>
          <p:cNvGrpSpPr/>
          <p:nvPr/>
        </p:nvGrpSpPr>
        <p:grpSpPr>
          <a:xfrm>
            <a:off x="1452282" y="2438400"/>
            <a:ext cx="3090862" cy="635555"/>
            <a:chOff x="152400" y="4038600"/>
            <a:chExt cx="3090862" cy="635555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F71479F5-3E81-ED42-ACF4-C242A9219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2400" y="4038600"/>
              <a:ext cx="3090862" cy="635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01A97C-4F61-8841-8C44-76A25BB45951}"/>
                </a:ext>
              </a:extLst>
            </p:cNvPr>
            <p:cNvSpPr txBox="1"/>
            <p:nvPr/>
          </p:nvSpPr>
          <p:spPr>
            <a:xfrm>
              <a:off x="2625345" y="431039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</a:rPr>
                <a:t>2008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8B9A77-F976-3746-82BA-1052A7F92391}"/>
              </a:ext>
            </a:extLst>
          </p:cNvPr>
          <p:cNvGrpSpPr/>
          <p:nvPr/>
        </p:nvGrpSpPr>
        <p:grpSpPr>
          <a:xfrm>
            <a:off x="6592227" y="5943600"/>
            <a:ext cx="3418268" cy="838200"/>
            <a:chOff x="5139945" y="5943600"/>
            <a:chExt cx="3418268" cy="838200"/>
          </a:xfrm>
        </p:grpSpPr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28464D4F-69F8-CC45-A1F4-13B984E21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81600" y="5943600"/>
              <a:ext cx="3376613" cy="592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DF9345-B098-7043-9BC8-06662ED9A1B9}"/>
                </a:ext>
              </a:extLst>
            </p:cNvPr>
            <p:cNvSpPr txBox="1"/>
            <p:nvPr/>
          </p:nvSpPr>
          <p:spPr>
            <a:xfrm>
              <a:off x="5139945" y="652019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FFFF"/>
                  </a:solidFill>
                </a:rPr>
                <a:t>2003</a:t>
              </a:r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1D66EA3A-3594-B143-9B63-E9F25E8E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b="35000"/>
          <a:stretch>
            <a:fillRect/>
          </a:stretch>
        </p:blipFill>
        <p:spPr bwMode="auto">
          <a:xfrm>
            <a:off x="1909482" y="3752893"/>
            <a:ext cx="4724400" cy="310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F7B1A949-032C-CE4A-864D-91C3F5D74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t="71795" r="39393"/>
          <a:stretch>
            <a:fillRect/>
          </a:stretch>
        </p:blipFill>
        <p:spPr bwMode="auto">
          <a:xfrm>
            <a:off x="6598713" y="4648200"/>
            <a:ext cx="3768969" cy="12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9906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1978F-E2B1-0544-95F0-94638FA1B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alignment: </a:t>
            </a:r>
            <a:r>
              <a:rPr lang="en-US" dirty="0" err="1"/>
              <a:t>interologs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9E458-71EB-B049-90F2-88A673B4B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7490A-D301-F846-8D0D-373A3575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054530-9B6F-B247-9A09-6191C4A6A96E}"/>
              </a:ext>
            </a:extLst>
          </p:cNvPr>
          <p:cNvGrpSpPr/>
          <p:nvPr/>
        </p:nvGrpSpPr>
        <p:grpSpPr>
          <a:xfrm>
            <a:off x="2568388" y="762000"/>
            <a:ext cx="3089655" cy="990600"/>
            <a:chOff x="914400" y="762000"/>
            <a:chExt cx="3089655" cy="990600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4B292160-9E12-0A4A-A83D-7DF52222E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4400" y="762000"/>
              <a:ext cx="2581275" cy="983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07A963-FC74-C143-B505-1A59FBE26AC6}"/>
                </a:ext>
              </a:extLst>
            </p:cNvPr>
            <p:cNvSpPr txBox="1"/>
            <p:nvPr/>
          </p:nvSpPr>
          <p:spPr>
            <a:xfrm>
              <a:off x="3505200" y="149099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FFFF"/>
                  </a:solidFill>
                </a:rPr>
                <a:t>2000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E2879D-34C7-4645-93B6-3199D4AA101E}"/>
              </a:ext>
            </a:extLst>
          </p:cNvPr>
          <p:cNvGrpSpPr/>
          <p:nvPr/>
        </p:nvGrpSpPr>
        <p:grpSpPr>
          <a:xfrm>
            <a:off x="6740338" y="838200"/>
            <a:ext cx="2838450" cy="880541"/>
            <a:chOff x="5867400" y="4038600"/>
            <a:chExt cx="2838450" cy="880541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7E3733B1-9FE9-7041-A28C-8A6AF0B77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7400" y="4038600"/>
              <a:ext cx="2838450" cy="880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F5B5A6-BF84-7B4B-8C75-EDC7A5930739}"/>
                </a:ext>
              </a:extLst>
            </p:cNvPr>
            <p:cNvSpPr txBox="1"/>
            <p:nvPr/>
          </p:nvSpPr>
          <p:spPr>
            <a:xfrm>
              <a:off x="8077200" y="426720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</a:rPr>
                <a:t>2004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14D77E-5CD3-1F4B-9FD5-B3EAF188CA39}"/>
              </a:ext>
            </a:extLst>
          </p:cNvPr>
          <p:cNvGrpSpPr/>
          <p:nvPr/>
        </p:nvGrpSpPr>
        <p:grpSpPr>
          <a:xfrm>
            <a:off x="1653988" y="1752600"/>
            <a:ext cx="4800600" cy="4990125"/>
            <a:chOff x="0" y="1752600"/>
            <a:chExt cx="4800600" cy="4990125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C04D2734-B331-2245-96ED-3A16E07C4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r="32325" b="45556"/>
            <a:stretch>
              <a:fillRect/>
            </a:stretch>
          </p:blipFill>
          <p:spPr bwMode="auto">
            <a:xfrm>
              <a:off x="0" y="1752600"/>
              <a:ext cx="4800600" cy="4968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962C54-ED7E-EC41-A7EB-2D872AEAEE91}"/>
                </a:ext>
              </a:extLst>
            </p:cNvPr>
            <p:cNvSpPr/>
            <p:nvPr/>
          </p:nvSpPr>
          <p:spPr bwMode="auto">
            <a:xfrm>
              <a:off x="1758465" y="6133125"/>
              <a:ext cx="2667000" cy="609600"/>
            </a:xfrm>
            <a:prstGeom prst="rect">
              <a:avLst/>
            </a:prstGeom>
            <a:noFill/>
            <a:ln w="635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2595638F-D64F-1540-B537-D2A4C0CF5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3188" y="1752600"/>
            <a:ext cx="3966076" cy="281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D203AF3-D6FF-9243-943B-3D145ED0A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9988" y="76000"/>
            <a:ext cx="2743200" cy="304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BCBCF32-5ED9-6142-8B27-92E7A8F05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9988" y="3107995"/>
            <a:ext cx="2743200" cy="35976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8BB8CFC-DD7A-2242-B418-7D9ECA061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32524" y="4953000"/>
            <a:ext cx="1265464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C438F8E-D3E1-CA4B-B648-B03AF305B65E}"/>
              </a:ext>
            </a:extLst>
          </p:cNvPr>
          <p:cNvGrpSpPr/>
          <p:nvPr/>
        </p:nvGrpSpPr>
        <p:grpSpPr>
          <a:xfrm>
            <a:off x="6759389" y="6076272"/>
            <a:ext cx="3581400" cy="781727"/>
            <a:chOff x="5181601" y="5390472"/>
            <a:chExt cx="3581400" cy="781727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207D23E5-FA3D-064E-8D41-F88F4211E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81601" y="5390472"/>
              <a:ext cx="3581400" cy="781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945326-493D-DB49-B61A-D051062811FA}"/>
                </a:ext>
              </a:extLst>
            </p:cNvPr>
            <p:cNvSpPr txBox="1"/>
            <p:nvPr/>
          </p:nvSpPr>
          <p:spPr>
            <a:xfrm>
              <a:off x="8264145" y="563880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</a:rPr>
                <a:t>2010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5756B6-978B-8045-AD04-77456E47D41B}"/>
              </a:ext>
            </a:extLst>
          </p:cNvPr>
          <p:cNvSpPr/>
          <p:nvPr/>
        </p:nvSpPr>
        <p:spPr>
          <a:xfrm>
            <a:off x="7597588" y="5715000"/>
            <a:ext cx="1774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interologfinder.org</a:t>
            </a:r>
          </a:p>
        </p:txBody>
      </p:sp>
    </p:spTree>
    <p:extLst>
      <p:ext uri="{BB962C8B-B14F-4D97-AF65-F5344CB8AC3E}">
        <p14:creationId xmlns:p14="http://schemas.microsoft.com/office/powerpoint/2010/main" val="4015110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1978F-E2B1-0544-95F0-94638FA1B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evolution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9E458-71EB-B049-90F2-88A673B4B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7490A-D301-F846-8D0D-373A3575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CAEA3F-5F4E-A04E-84D1-15383000E3BD}"/>
              </a:ext>
            </a:extLst>
          </p:cNvPr>
          <p:cNvGrpSpPr/>
          <p:nvPr/>
        </p:nvGrpSpPr>
        <p:grpSpPr>
          <a:xfrm>
            <a:off x="1627094" y="2362200"/>
            <a:ext cx="4038600" cy="832918"/>
            <a:chOff x="76200" y="1447801"/>
            <a:chExt cx="4038600" cy="83291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0A4380D-167D-BE46-97BB-0F6824FE9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" y="1447801"/>
              <a:ext cx="4038600" cy="83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8DE491-A6D9-A94E-B716-9CEE16C9A182}"/>
                </a:ext>
              </a:extLst>
            </p:cNvPr>
            <p:cNvSpPr txBox="1"/>
            <p:nvPr/>
          </p:nvSpPr>
          <p:spPr>
            <a:xfrm>
              <a:off x="3505200" y="190500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</a:rPr>
                <a:t>2008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C4806BC7-DD79-5646-A2BD-E076DCA65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7093" y="3200401"/>
            <a:ext cx="404154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55CEB9B-0837-1046-AB00-92D9F6EC9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5694" y="3334822"/>
            <a:ext cx="5105400" cy="329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FEFF70-AB02-7248-908A-96DD6228322E}"/>
              </a:ext>
            </a:extLst>
          </p:cNvPr>
          <p:cNvSpPr txBox="1"/>
          <p:nvPr/>
        </p:nvSpPr>
        <p:spPr>
          <a:xfrm>
            <a:off x="2922494" y="6581001"/>
            <a:ext cx="1563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Neofunctionalization</a:t>
            </a:r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A26AAD-5842-F648-B622-493C5A9F7986}"/>
              </a:ext>
            </a:extLst>
          </p:cNvPr>
          <p:cNvGrpSpPr/>
          <p:nvPr/>
        </p:nvGrpSpPr>
        <p:grpSpPr>
          <a:xfrm>
            <a:off x="7704044" y="914400"/>
            <a:ext cx="3143250" cy="566410"/>
            <a:chOff x="6076950" y="914400"/>
            <a:chExt cx="3143250" cy="566410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440E17CC-E8B7-6544-B293-D9FADD90E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76950" y="914400"/>
              <a:ext cx="3067050" cy="518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A144B8-FEBD-4644-90DC-A17341971BC6}"/>
                </a:ext>
              </a:extLst>
            </p:cNvPr>
            <p:cNvSpPr txBox="1"/>
            <p:nvPr/>
          </p:nvSpPr>
          <p:spPr>
            <a:xfrm>
              <a:off x="8721345" y="121920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</a:rPr>
                <a:t>2004</a:t>
              </a:r>
            </a:p>
          </p:txBody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FDAB35DB-BA74-B44E-B437-2DADCB048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7854" y="1447800"/>
            <a:ext cx="3063240" cy="184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12F06A-3F48-3C45-93A8-89DED5E3CDC3}"/>
              </a:ext>
            </a:extLst>
          </p:cNvPr>
          <p:cNvGrpSpPr/>
          <p:nvPr/>
        </p:nvGrpSpPr>
        <p:grpSpPr>
          <a:xfrm>
            <a:off x="4217894" y="1751395"/>
            <a:ext cx="3546855" cy="382205"/>
            <a:chOff x="2590800" y="914401"/>
            <a:chExt cx="3546855" cy="382205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EDBF735B-5CA2-C641-AF4C-F5E5EB24A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90800" y="914401"/>
              <a:ext cx="3457575" cy="341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A3E1FE-894F-6040-B4B3-6053CF7D53FB}"/>
                </a:ext>
              </a:extLst>
            </p:cNvPr>
            <p:cNvSpPr txBox="1"/>
            <p:nvPr/>
          </p:nvSpPr>
          <p:spPr>
            <a:xfrm>
              <a:off x="5638800" y="1034996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</a:rPr>
                <a:t>2003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00067B-1A73-7F47-8E33-85892DC4631F}"/>
              </a:ext>
            </a:extLst>
          </p:cNvPr>
          <p:cNvGrpSpPr/>
          <p:nvPr/>
        </p:nvGrpSpPr>
        <p:grpSpPr>
          <a:xfrm>
            <a:off x="4173498" y="990600"/>
            <a:ext cx="2476500" cy="664745"/>
            <a:chOff x="2286000" y="990600"/>
            <a:chExt cx="2476500" cy="664745"/>
          </a:xfrm>
        </p:grpSpPr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3E209B9A-241D-4647-BC37-EB1AD9A9B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86000" y="990600"/>
              <a:ext cx="2476500" cy="664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3F5352-9C35-4742-A7D8-2F38691D86AA}"/>
                </a:ext>
              </a:extLst>
            </p:cNvPr>
            <p:cNvSpPr txBox="1"/>
            <p:nvPr/>
          </p:nvSpPr>
          <p:spPr>
            <a:xfrm>
              <a:off x="2286000" y="114300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</a:rPr>
                <a:t>2002</a:t>
              </a:r>
            </a:p>
          </p:txBody>
        </p:sp>
      </p:grpSp>
      <p:pic>
        <p:nvPicPr>
          <p:cNvPr id="22" name="Picture 9">
            <a:extLst>
              <a:ext uri="{FF2B5EF4-FFF2-40B4-BE49-F238E27FC236}">
                <a16:creationId xmlns:a16="http://schemas.microsoft.com/office/drawing/2014/main" id="{7998CB78-4459-4445-ABA5-A90769B66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27093" y="457200"/>
            <a:ext cx="254502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072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Network data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Sources of interaction data: </a:t>
            </a:r>
            <a:r>
              <a:rPr lang="en-US" dirty="0" err="1"/>
              <a:t>BioGRID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19" y="969424"/>
            <a:ext cx="8509162" cy="565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7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Sources of interaction data: </a:t>
            </a:r>
            <a:r>
              <a:rPr lang="en-US" dirty="0" err="1"/>
              <a:t>IntAct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82" y="960147"/>
            <a:ext cx="7589437" cy="557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729577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Interaction data: common tabular fields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718995"/>
              </p:ext>
            </p:extLst>
          </p:nvPr>
        </p:nvGraphicFramePr>
        <p:xfrm>
          <a:off x="335345" y="3226528"/>
          <a:ext cx="11338434" cy="496339"/>
        </p:xfrm>
        <a:graphic>
          <a:graphicData uri="http://schemas.openxmlformats.org/drawingml/2006/table">
            <a:tbl>
              <a:tblPr/>
              <a:tblGrid>
                <a:gridCol w="1259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9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9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9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8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9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598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200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latin typeface="Consolas" pitchFamily="49" charset="0"/>
                        </a:rPr>
                        <a:t>YOR128C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onsolas" pitchFamily="49" charset="0"/>
                        </a:rPr>
                        <a:t>YCR066W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latin typeface="Consolas" pitchFamily="49" charset="0"/>
                        </a:rPr>
                        <a:t>ADE2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onsolas" pitchFamily="49" charset="0"/>
                        </a:rPr>
                        <a:t>RAD18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7030A0"/>
                          </a:solidFill>
                          <a:latin typeface="Consolas" pitchFamily="49" charset="0"/>
                        </a:rPr>
                        <a:t>Two-hybrid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chemeClr val="accent1"/>
                          </a:solidFill>
                          <a:latin typeface="Consolas" pitchFamily="49" charset="0"/>
                        </a:rPr>
                        <a:t>yeast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chemeClr val="accent1"/>
                          </a:solidFill>
                          <a:latin typeface="Consolas" pitchFamily="49" charset="0"/>
                        </a:rPr>
                        <a:t>yeast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nsolas" pitchFamily="49" charset="0"/>
                        </a:rPr>
                        <a:t>Uetz</a:t>
                      </a:r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nsolas" pitchFamily="49" charset="0"/>
                        </a:rPr>
                        <a:t> P (2000)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nsolas" pitchFamily="49" charset="0"/>
                        </a:rPr>
                        <a:t>10688190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nsolas" pitchFamily="49" charset="0"/>
                      </a:endParaRP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173538" y="2087858"/>
            <a:ext cx="2057400" cy="1143000"/>
            <a:chOff x="685800" y="2057400"/>
            <a:chExt cx="2286000" cy="1143000"/>
          </a:xfrm>
        </p:grpSpPr>
        <p:cxnSp>
          <p:nvCxnSpPr>
            <p:cNvPr id="8" name="Straight Arrow Connector 7"/>
            <p:cNvCxnSpPr/>
            <p:nvPr/>
          </p:nvCxnSpPr>
          <p:spPr>
            <a:xfrm rot="5400000">
              <a:off x="685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6200000" flipH="1">
              <a:off x="1828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92538" y="1630658"/>
            <a:ext cx="312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/>
              </a:rPr>
              <a:t>Gene/Protein 1, code and alias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152066" y="5059658"/>
            <a:ext cx="312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/>
              </a:rPr>
              <a:t>Gene/Protein 2, code and alias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 flipV="1">
            <a:off x="2533066" y="3764258"/>
            <a:ext cx="2057400" cy="1143000"/>
            <a:chOff x="685800" y="2057400"/>
            <a:chExt cx="2286000" cy="1143000"/>
          </a:xfrm>
        </p:grpSpPr>
        <p:cxnSp>
          <p:nvCxnSpPr>
            <p:cNvPr id="13" name="Straight Arrow Connector 12"/>
            <p:cNvCxnSpPr/>
            <p:nvPr/>
          </p:nvCxnSpPr>
          <p:spPr>
            <a:xfrm rot="5400000">
              <a:off x="685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1828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 rot="10800000">
            <a:off x="9646887" y="3779497"/>
            <a:ext cx="1427513" cy="1143000"/>
            <a:chOff x="685800" y="2057400"/>
            <a:chExt cx="2286000" cy="1143000"/>
          </a:xfrm>
        </p:grpSpPr>
        <p:cxnSp>
          <p:nvCxnSpPr>
            <p:cNvPr id="16" name="Straight Arrow Connector 15"/>
            <p:cNvCxnSpPr/>
            <p:nvPr/>
          </p:nvCxnSpPr>
          <p:spPr>
            <a:xfrm rot="5400000">
              <a:off x="685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1828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8817695" y="5162765"/>
            <a:ext cx="3313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/>
              </a:rPr>
              <a:t>Reference (including 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Pubmed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ID)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364488" y="2016955"/>
            <a:ext cx="349819" cy="1213903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662756" y="1630658"/>
            <a:ext cx="2256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/>
              </a:rPr>
              <a:t>Experimental method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360211" y="1999990"/>
            <a:ext cx="656008" cy="1246132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071966" y="1645922"/>
            <a:ext cx="20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alibri"/>
              </a:rPr>
              <a:t>Interactor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1 species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548918" y="1999990"/>
            <a:ext cx="656008" cy="1246132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75063" y="1647623"/>
            <a:ext cx="20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alibri"/>
              </a:rPr>
              <a:t>Interactor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2 species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23522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Biological complexity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714922" cy="5406829"/>
          </a:xfrm>
        </p:spPr>
        <p:txBody>
          <a:bodyPr/>
          <a:lstStyle/>
          <a:p>
            <a:r>
              <a:rPr lang="en-US" sz="3200" dirty="0"/>
              <a:t>Biological parts lists are </a:t>
            </a:r>
            <a:r>
              <a:rPr lang="en-US" sz="3200" b="1" dirty="0"/>
              <a:t>big</a:t>
            </a:r>
          </a:p>
          <a:p>
            <a:pPr lvl="1"/>
            <a:r>
              <a:rPr lang="en-US" dirty="0"/>
              <a:t>1,000s of genes / transcript isoforms / proteins / metabolites</a:t>
            </a:r>
          </a:p>
          <a:p>
            <a:r>
              <a:rPr lang="en-US" dirty="0"/>
              <a:t>These numbers are dwarfed by the numbers of </a:t>
            </a:r>
            <a:r>
              <a:rPr lang="en-US" i="1" dirty="0"/>
              <a:t>potential interactions</a:t>
            </a:r>
          </a:p>
          <a:p>
            <a:pPr lvl="1"/>
            <a:r>
              <a:rPr lang="en-US" dirty="0"/>
              <a:t>(N choose 2) = N! / (N-2)! / 2 = N(N-1)/2 </a:t>
            </a:r>
            <a:r>
              <a:rPr lang="en-US" dirty="0">
                <a:latin typeface="Cambria" panose="02040503050406030204" pitchFamily="18" charset="0"/>
              </a:rPr>
              <a:t>~</a:t>
            </a:r>
            <a:r>
              <a:rPr lang="en-US" dirty="0"/>
              <a:t> N</a:t>
            </a:r>
            <a:r>
              <a:rPr lang="en-US" baseline="30000" dirty="0"/>
              <a:t>2</a:t>
            </a:r>
          </a:p>
          <a:p>
            <a:r>
              <a:rPr lang="en-US" dirty="0"/>
              <a:t>With more interaction choices, and interactions being</a:t>
            </a:r>
            <a:br>
              <a:rPr lang="en-US" dirty="0"/>
            </a:br>
            <a:r>
              <a:rPr lang="en-US" dirty="0"/>
              <a:t>easier to “invent/rewire,” they are major drivers </a:t>
            </a:r>
            <a:br>
              <a:rPr lang="en-US" dirty="0"/>
            </a:br>
            <a:r>
              <a:rPr lang="en-US" dirty="0"/>
              <a:t>of diversity in biological systems</a:t>
            </a:r>
          </a:p>
          <a:p>
            <a:r>
              <a:rPr lang="en-US" dirty="0"/>
              <a:t>A collection of parts and their interactions form a </a:t>
            </a:r>
            <a:r>
              <a:rPr lang="en-US" b="1" dirty="0"/>
              <a:t>network</a:t>
            </a:r>
          </a:p>
        </p:txBody>
      </p:sp>
      <p:pic>
        <p:nvPicPr>
          <p:cNvPr id="1026" name="Picture 2" descr="http://ww2.kqed.org/quest/wp-content/uploads/sites/39/2008/05/hum-chimpchromosom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03" y="2514610"/>
            <a:ext cx="2411015" cy="40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38213" y="5806649"/>
            <a:ext cx="4672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dirty="0">
                <a:solidFill>
                  <a:schemeClr val="accent1"/>
                </a:solidFill>
              </a:rPr>
              <a:t>The “parts lists” between the human and chimp</a:t>
            </a:r>
          </a:p>
          <a:p>
            <a:pPr algn="r"/>
            <a:r>
              <a:rPr lang="en-US" i="1" dirty="0">
                <a:solidFill>
                  <a:schemeClr val="accent1"/>
                </a:solidFill>
              </a:rPr>
              <a:t>genomes are very similar!</a:t>
            </a:r>
          </a:p>
        </p:txBody>
      </p:sp>
    </p:spTree>
    <p:extLst>
      <p:ext uri="{BB962C8B-B14F-4D97-AF65-F5344CB8AC3E}">
        <p14:creationId xmlns:p14="http://schemas.microsoft.com/office/powerpoint/2010/main" val="2012150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Working with network data: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NetworkX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5" y="1234464"/>
            <a:ext cx="8037575" cy="4846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A python </a:t>
            </a:r>
            <a:r>
              <a:rPr lang="en-US" sz="3200" i="1" dirty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module</a:t>
            </a:r>
          </a:p>
          <a:p>
            <a:pPr lvl="1"/>
            <a:r>
              <a:rPr lang="en-US" i="1" dirty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“Black box” code that you can import and use</a:t>
            </a:r>
          </a:p>
          <a:p>
            <a:pPr lvl="1"/>
            <a:r>
              <a:rPr lang="en-US" i="1" dirty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More on these later</a:t>
            </a:r>
          </a:p>
          <a:p>
            <a:r>
              <a:rPr lang="en-US" i="1" dirty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Useful data structure for storing nodes, edges, networks</a:t>
            </a:r>
          </a:p>
          <a:p>
            <a:r>
              <a:rPr lang="en-US" i="1" dirty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Useful functions for computing network properties</a:t>
            </a:r>
          </a:p>
          <a:p>
            <a:r>
              <a:rPr lang="en-US" i="1" dirty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Methods for output network images</a:t>
            </a:r>
          </a:p>
        </p:txBody>
      </p:sp>
    </p:spTree>
    <p:extLst>
      <p:ext uri="{BB962C8B-B14F-4D97-AF65-F5344CB8AC3E}">
        <p14:creationId xmlns:p14="http://schemas.microsoft.com/office/powerpoint/2010/main" val="767660753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Cytoscape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pic>
        <p:nvPicPr>
          <p:cNvPr id="9" name="Picture 2" descr="Image result for cytoscap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5" y="1161181"/>
            <a:ext cx="8037575" cy="491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effectLst>
                  <a:glow rad="304800">
                    <a:schemeClr val="bg1"/>
                  </a:glow>
                </a:effectLst>
              </a:rPr>
              <a:t>Graphical program for manipulating network data</a:t>
            </a:r>
          </a:p>
          <a:p>
            <a:r>
              <a:rPr lang="en-US" sz="3200" dirty="0">
                <a:solidFill>
                  <a:srgbClr val="C00000"/>
                </a:solidFill>
                <a:effectLst>
                  <a:glow rad="304800">
                    <a:schemeClr val="bg1"/>
                  </a:glow>
                </a:effectLst>
              </a:rPr>
              <a:t>Modules for performing analyses</a:t>
            </a:r>
          </a:p>
          <a:p>
            <a:r>
              <a:rPr lang="en-US" sz="3200" dirty="0">
                <a:solidFill>
                  <a:srgbClr val="C00000"/>
                </a:solidFill>
                <a:effectLst>
                  <a:glow rad="304800">
                    <a:schemeClr val="bg1"/>
                  </a:glow>
                </a:effectLst>
              </a:rPr>
              <a:t>Lots of visualization options</a:t>
            </a:r>
          </a:p>
          <a:p>
            <a:r>
              <a:rPr lang="en-US" sz="3200" i="1" dirty="0">
                <a:solidFill>
                  <a:srgbClr val="C00000"/>
                </a:solidFill>
                <a:effectLst>
                  <a:glow rad="304800">
                    <a:schemeClr val="bg1"/>
                  </a:glow>
                </a:effectLst>
              </a:rPr>
              <a:t>“Excel for networks”</a:t>
            </a:r>
            <a:endParaRPr lang="en-US" i="1" dirty="0">
              <a:solidFill>
                <a:srgbClr val="C00000"/>
              </a:solidFill>
              <a:effectLst>
                <a:glow rad="304800">
                  <a:schemeClr val="bg1"/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3976" y="6304204"/>
            <a:ext cx="2844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nsolas" pitchFamily="49" charset="0"/>
                <a:cs typeface="Consolas" pitchFamily="49" charset="0"/>
              </a:rPr>
              <a:t>http://cytoscape.org/</a:t>
            </a:r>
          </a:p>
        </p:txBody>
      </p:sp>
    </p:spTree>
    <p:extLst>
      <p:ext uri="{BB962C8B-B14F-4D97-AF65-F5344CB8AC3E}">
        <p14:creationId xmlns:p14="http://schemas.microsoft.com/office/powerpoint/2010/main" val="632031262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From biological “parts lists” to networks</a:t>
            </a:r>
          </a:p>
          <a:p>
            <a:r>
              <a:rPr lang="en-US" sz="3200" dirty="0"/>
              <a:t>Network terminology</a:t>
            </a:r>
          </a:p>
          <a:p>
            <a:r>
              <a:rPr lang="en-US" sz="3200" dirty="0"/>
              <a:t>Network analysis concepts</a:t>
            </a:r>
          </a:p>
          <a:p>
            <a:r>
              <a:rPr lang="en-US" sz="3200" dirty="0"/>
              <a:t>Types of biological interactions / networks</a:t>
            </a:r>
          </a:p>
          <a:p>
            <a:r>
              <a:rPr lang="en-US" sz="3200" dirty="0"/>
              <a:t>Network reconstruction methods</a:t>
            </a:r>
          </a:p>
          <a:p>
            <a:r>
              <a:rPr lang="en-US" sz="3200" dirty="0"/>
              <a:t>Sources of biological network data</a:t>
            </a:r>
          </a:p>
          <a:p>
            <a:r>
              <a:rPr lang="en-US" sz="3200" dirty="0"/>
              <a:t>Means for working with network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415B5-37EA-7E46-9184-E6D7FE57D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Networks are a flexible model for aspects of biology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94B1F-3DC1-8E4B-802A-DB3A79C1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7D811-32B3-F44C-BFD3-F06A792D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F5916BA-0069-5C41-A155-1C92F0FE7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5562" y="1125704"/>
            <a:ext cx="8382000" cy="303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FF7D-9CBF-D641-8EFA-AEC9F84673EB}"/>
              </a:ext>
            </a:extLst>
          </p:cNvPr>
          <p:cNvSpPr txBox="1"/>
          <p:nvPr/>
        </p:nvSpPr>
        <p:spPr>
          <a:xfrm>
            <a:off x="2484162" y="4478504"/>
            <a:ext cx="4876800" cy="1846659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Networks are useful as models because they capture so many different aspects of biology: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1800" dirty="0"/>
              <a:t>Biochemistry and metabolism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1800" dirty="0"/>
              <a:t>Information flow, regulation, and activation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1800" dirty="0"/>
              <a:t>Physical structure and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30242089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Network terminology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terminology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3815584" y="2600490"/>
            <a:ext cx="4560833" cy="3571680"/>
            <a:chOff x="6284122" y="2493302"/>
            <a:chExt cx="2162911" cy="1693819"/>
          </a:xfrm>
        </p:grpSpPr>
        <p:cxnSp>
          <p:nvCxnSpPr>
            <p:cNvPr id="73" name="Straight Connector 72"/>
            <p:cNvCxnSpPr/>
            <p:nvPr/>
          </p:nvCxnSpPr>
          <p:spPr>
            <a:xfrm rot="19642153">
              <a:off x="6344916" y="3461556"/>
              <a:ext cx="275639" cy="187669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 rot="14242153" flipH="1">
              <a:off x="6574765" y="3681306"/>
              <a:ext cx="301541" cy="537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>
            <a:xfrm rot="19642153" flipV="1">
              <a:off x="6611025" y="3869571"/>
              <a:ext cx="274662" cy="18864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>
            <a:xfrm rot="19642153">
              <a:off x="6800698" y="3750642"/>
              <a:ext cx="236052" cy="2785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>
            <a:xfrm rot="19642153">
              <a:off x="7884023" y="3663437"/>
              <a:ext cx="236052" cy="2785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 rot="19642153">
              <a:off x="7456548" y="3477864"/>
              <a:ext cx="238495" cy="2736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 rot="19642153" flipV="1">
              <a:off x="7159721" y="3187126"/>
              <a:ext cx="210639" cy="3421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>
            <a:xfrm rot="19642153" flipV="1">
              <a:off x="6612221" y="3484721"/>
              <a:ext cx="248270" cy="1270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 rot="19642153" flipV="1">
              <a:off x="7041466" y="3221740"/>
              <a:ext cx="374360" cy="124135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>
            <a:xfrm rot="19642153" flipV="1">
              <a:off x="7057457" y="3277143"/>
              <a:ext cx="168609" cy="121692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 rot="19642153" flipV="1">
              <a:off x="7580692" y="3140058"/>
              <a:ext cx="335263" cy="239474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 rot="19642153" flipV="1">
              <a:off x="7273675" y="2864391"/>
              <a:ext cx="290300" cy="21112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 rot="19642153" flipV="1">
              <a:off x="7755161" y="2857329"/>
              <a:ext cx="249248" cy="16421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>
            <a:xfrm rot="19642153">
              <a:off x="8062787" y="3269339"/>
              <a:ext cx="289811" cy="6988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>
            <a:xfrm rot="19642153">
              <a:off x="6641072" y="3421808"/>
              <a:ext cx="453044" cy="145149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>
            <a:xfrm rot="19642153" flipV="1">
              <a:off x="6728859" y="3542477"/>
              <a:ext cx="454510" cy="16127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>
            <a:xfrm rot="19642153" flipV="1">
              <a:off x="6950852" y="3485078"/>
              <a:ext cx="219435" cy="18815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 rot="3442153" flipH="1" flipV="1">
              <a:off x="6905509" y="3591192"/>
              <a:ext cx="493609" cy="20721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>
            <a:xfrm rot="14242153" flipV="1">
              <a:off x="7030302" y="3580540"/>
              <a:ext cx="391467" cy="33721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 rot="3442153" flipH="1" flipV="1">
              <a:off x="6795042" y="3189539"/>
              <a:ext cx="456955" cy="94323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>
            <a:xfrm rot="15298744" flipV="1">
              <a:off x="6759895" y="2888886"/>
              <a:ext cx="242160" cy="50372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>
            <a:xfrm rot="14242153" flipV="1">
              <a:off x="6985705" y="2938321"/>
              <a:ext cx="317182" cy="27612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 rot="3442153">
              <a:off x="6929759" y="3014488"/>
              <a:ext cx="398796" cy="316692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 rot="3442153">
              <a:off x="6952070" y="2642400"/>
              <a:ext cx="340638" cy="15785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>
            <a:xfrm rot="14242153" flipH="1">
              <a:off x="7135656" y="3371399"/>
              <a:ext cx="300074" cy="25315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 rot="19642153">
              <a:off x="7134732" y="3282478"/>
              <a:ext cx="499961" cy="315225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>
            <a:xfrm rot="14242153" flipH="1">
              <a:off x="7298842" y="3229251"/>
              <a:ext cx="448645" cy="117293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>
            <a:xfrm rot="14242153" flipH="1">
              <a:off x="7103306" y="3003772"/>
              <a:ext cx="317179" cy="5033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>
            <a:xfrm rot="14242153" flipH="1">
              <a:off x="7608246" y="3558530"/>
              <a:ext cx="363120" cy="40564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>
            <a:xfrm rot="14242153" flipH="1">
              <a:off x="8072203" y="3677090"/>
              <a:ext cx="343570" cy="12364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>
            <a:xfrm rot="14242153" flipH="1">
              <a:off x="7696633" y="3403895"/>
              <a:ext cx="388044" cy="25609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>
            <a:xfrm rot="19642153">
              <a:off x="7694980" y="3325371"/>
              <a:ext cx="368985" cy="134399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>
            <a:xfrm rot="3442153">
              <a:off x="7951828" y="3435043"/>
              <a:ext cx="262931" cy="121203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>
            <a:xfrm rot="3442153">
              <a:off x="7498284" y="3535021"/>
              <a:ext cx="362142" cy="23018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>
            <a:xfrm rot="8842153">
              <a:off x="6859316" y="3345087"/>
              <a:ext cx="222857" cy="16127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108" name="Oval 107"/>
            <p:cNvSpPr/>
            <p:nvPr/>
          </p:nvSpPr>
          <p:spPr>
            <a:xfrm rot="19642153">
              <a:off x="6284122" y="350508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 rot="19642153">
              <a:off x="6625440" y="407739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 rot="19642153">
              <a:off x="6757509" y="3750100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 rot="19642153">
              <a:off x="6592190" y="3504174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 rot="19642153">
              <a:off x="6794226" y="3368240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 rot="19642153">
              <a:off x="6972602" y="3672570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 rot="19642153">
              <a:off x="6772514" y="2751952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 rot="19642153">
              <a:off x="6892324" y="2984042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 rot="19642153">
              <a:off x="7040690" y="2493302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 rot="19642153">
              <a:off x="7089944" y="285028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 rot="19642153">
              <a:off x="7133235" y="3194734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 rot="19642153">
              <a:off x="7143449" y="3898369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 rot="19642153">
              <a:off x="7292448" y="369990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 rot="19642153">
              <a:off x="7427153" y="350107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 rot="19642153">
              <a:off x="7419785" y="2763664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 rot="19642153">
              <a:off x="7619989" y="3802452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 rot="19642153">
              <a:off x="7850549" y="367788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 rot="19642153">
              <a:off x="7762705" y="302906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 rot="19642153">
              <a:off x="7880395" y="2756981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 rot="19642153">
              <a:off x="8014269" y="3298832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 rot="19642153">
              <a:off x="8044149" y="357041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 rot="19642153">
              <a:off x="8337305" y="3794677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 rot="19642153">
              <a:off x="8302991" y="319687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 rot="19642153">
              <a:off x="7053661" y="3377706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 rot="19642153">
              <a:off x="7305246" y="3082526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 rot="19642153">
              <a:off x="7629827" y="3379419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4" name="TextBox 2"/>
          <p:cNvSpPr txBox="1">
            <a:spLocks noChangeArrowheads="1"/>
          </p:cNvSpPr>
          <p:nvPr/>
        </p:nvSpPr>
        <p:spPr bwMode="auto">
          <a:xfrm>
            <a:off x="609660" y="1101520"/>
            <a:ext cx="110337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network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is a collection of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“things”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their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relationships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(in math language a network is called a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graph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316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terminology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2/24/19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sp>
        <p:nvSpPr>
          <p:cNvPr id="134" name="TextBox 2"/>
          <p:cNvSpPr txBox="1">
            <a:spLocks noChangeArrowheads="1"/>
          </p:cNvSpPr>
          <p:nvPr/>
        </p:nvSpPr>
        <p:spPr bwMode="auto">
          <a:xfrm>
            <a:off x="609660" y="1101520"/>
            <a:ext cx="110337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The “things” being related are called </a:t>
            </a:r>
            <a:r>
              <a:rPr lang="en-US" sz="3200" b="1" dirty="0">
                <a:latin typeface="Calibri" pitchFamily="34" charset="0"/>
              </a:rPr>
              <a:t>nodes</a:t>
            </a:r>
            <a:r>
              <a:rPr lang="en-US" sz="3200" dirty="0">
                <a:latin typeface="Calibri" pitchFamily="34" charset="0"/>
              </a:rPr>
              <a:t> 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(or, in math language, </a:t>
            </a:r>
            <a:r>
              <a:rPr lang="en-US" sz="3200" b="1" dirty="0">
                <a:latin typeface="Calibri" pitchFamily="34" charset="0"/>
              </a:rPr>
              <a:t>vertices</a:t>
            </a:r>
            <a:r>
              <a:rPr lang="en-US" sz="3200" dirty="0">
                <a:latin typeface="Calibri" pitchFamily="34" charset="0"/>
              </a:rPr>
              <a:t>).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264658" y="2558781"/>
            <a:ext cx="3662684" cy="3442265"/>
            <a:chOff x="2947961" y="2558781"/>
            <a:chExt cx="3662684" cy="3442265"/>
          </a:xfrm>
        </p:grpSpPr>
        <p:cxnSp>
          <p:nvCxnSpPr>
            <p:cNvPr id="142" name="Straight Connector 141"/>
            <p:cNvCxnSpPr/>
            <p:nvPr/>
          </p:nvCxnSpPr>
          <p:spPr>
            <a:xfrm rot="19642153">
              <a:off x="3581787" y="4595425"/>
              <a:ext cx="1082282" cy="12419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rot="19642153" flipV="1">
              <a:off x="4145149" y="3062472"/>
              <a:ext cx="1521411" cy="1086724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rot="14242153" flipH="1">
              <a:off x="2866122" y="3467228"/>
              <a:ext cx="2035936" cy="53227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>
            <a:xfrm rot="14242153" flipH="1">
              <a:off x="4270188" y="4961482"/>
              <a:ext cx="1647826" cy="18407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>
            <a:xfrm rot="19642153">
              <a:off x="4663783" y="3903417"/>
              <a:ext cx="1674440" cy="60989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147" name="Oval 146"/>
            <p:cNvSpPr/>
            <p:nvPr/>
          </p:nvSpPr>
          <p:spPr>
            <a:xfrm rot="19642153">
              <a:off x="2947961" y="2846269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 rot="19642153">
              <a:off x="3448394" y="470074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 rot="19642153">
              <a:off x="5369749" y="550310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 rot="19642153">
              <a:off x="4971116" y="2558781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 rot="19642153">
              <a:off x="6112704" y="378298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 rot="19642153">
              <a:off x="4368122" y="414868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540202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1514</TotalTime>
  <Words>1978</Words>
  <Application>Microsoft Macintosh PowerPoint</Application>
  <PresentationFormat>Widescreen</PresentationFormat>
  <Paragraphs>471</Paragraphs>
  <Slides>52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Cambria</vt:lpstr>
      <vt:lpstr>Comic Sans MS</vt:lpstr>
      <vt:lpstr>Consolas</vt:lpstr>
      <vt:lpstr>LucidaGrande</vt:lpstr>
      <vt:lpstr>Wingdings</vt:lpstr>
      <vt:lpstr>template</vt:lpstr>
      <vt:lpstr>Introduction to Biological Networks</vt:lpstr>
      <vt:lpstr>Midterm: journal club</vt:lpstr>
      <vt:lpstr>Biological networks</vt:lpstr>
      <vt:lpstr>Biological parts lists</vt:lpstr>
      <vt:lpstr>Biological complexity</vt:lpstr>
      <vt:lpstr>Networks are a flexible model for aspects of biology</vt:lpstr>
      <vt:lpstr>PowerPoint Presentation</vt:lpstr>
      <vt:lpstr>Network terminology</vt:lpstr>
      <vt:lpstr>Network terminology</vt:lpstr>
      <vt:lpstr>Network terminology</vt:lpstr>
      <vt:lpstr>Network terminology</vt:lpstr>
      <vt:lpstr>Network terminology</vt:lpstr>
      <vt:lpstr>Network terminology</vt:lpstr>
      <vt:lpstr>PowerPoint Presentation</vt:lpstr>
      <vt:lpstr>Dissecting non-biological network examples</vt:lpstr>
      <vt:lpstr>Dissecting non-biological network examples</vt:lpstr>
      <vt:lpstr>(Molecular) biological network examples</vt:lpstr>
      <vt:lpstr>(Other) biological network examples</vt:lpstr>
      <vt:lpstr>PowerPoint Presentation</vt:lpstr>
      <vt:lpstr>Physical Protein-Protein Interactions (PPIs)</vt:lpstr>
      <vt:lpstr>(more) network terminology</vt:lpstr>
      <vt:lpstr>(more) network terminology</vt:lpstr>
      <vt:lpstr>(more) network terminology</vt:lpstr>
      <vt:lpstr>(more) network terminology</vt:lpstr>
      <vt:lpstr>Date and party hubs</vt:lpstr>
      <vt:lpstr>PowerPoint Presentation</vt:lpstr>
      <vt:lpstr>Genetic interaction</vt:lpstr>
      <vt:lpstr>Genetic interaction: mechanisms</vt:lpstr>
      <vt:lpstr>Genetic interaction: mechanisms</vt:lpstr>
      <vt:lpstr>Genetic interaction</vt:lpstr>
      <vt:lpstr>(more) network terminology</vt:lpstr>
      <vt:lpstr>Genetic interaction</vt:lpstr>
      <vt:lpstr>(more) network terminology</vt:lpstr>
      <vt:lpstr>Pathway discovery in biological networks</vt:lpstr>
      <vt:lpstr>PowerPoint Presentation</vt:lpstr>
      <vt:lpstr>PowerPoint Presentation</vt:lpstr>
      <vt:lpstr>Transcriptional regulatory networks</vt:lpstr>
      <vt:lpstr>Transcriptional regulatory networks</vt:lpstr>
      <vt:lpstr>Transcriptional regulatory networks</vt:lpstr>
      <vt:lpstr>Physical interactions in regulation / signaling</vt:lpstr>
      <vt:lpstr>(more) network terminology</vt:lpstr>
      <vt:lpstr>PowerPoint Presentation</vt:lpstr>
      <vt:lpstr>Network alignment: orthologs</vt:lpstr>
      <vt:lpstr>Network alignment: interologs</vt:lpstr>
      <vt:lpstr>Network evolution</vt:lpstr>
      <vt:lpstr>PowerPoint Presentation</vt:lpstr>
      <vt:lpstr>Sources of interaction data: BioGRID</vt:lpstr>
      <vt:lpstr>Sources of interaction data: IntAct</vt:lpstr>
      <vt:lpstr>Interaction data: common tabular fields</vt:lpstr>
      <vt:lpstr>Working with network data: NetworkX</vt:lpstr>
      <vt:lpstr>Cytoscape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849</cp:revision>
  <dcterms:created xsi:type="dcterms:W3CDTF">2017-01-05T15:59:06Z</dcterms:created>
  <dcterms:modified xsi:type="dcterms:W3CDTF">2019-02-24T20:21:27Z</dcterms:modified>
</cp:coreProperties>
</file>