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31"/>
  </p:notesMasterIdLst>
  <p:sldIdLst>
    <p:sldId id="256" r:id="rId2"/>
    <p:sldId id="289" r:id="rId3"/>
    <p:sldId id="397" r:id="rId4"/>
    <p:sldId id="384" r:id="rId5"/>
    <p:sldId id="350" r:id="rId6"/>
    <p:sldId id="348" r:id="rId7"/>
    <p:sldId id="387" r:id="rId8"/>
    <p:sldId id="349" r:id="rId9"/>
    <p:sldId id="400" r:id="rId10"/>
    <p:sldId id="354" r:id="rId11"/>
    <p:sldId id="401" r:id="rId12"/>
    <p:sldId id="351" r:id="rId13"/>
    <p:sldId id="352" r:id="rId14"/>
    <p:sldId id="353" r:id="rId15"/>
    <p:sldId id="402" r:id="rId16"/>
    <p:sldId id="404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05" r:id="rId26"/>
    <p:sldId id="406" r:id="rId27"/>
    <p:sldId id="407" r:id="rId28"/>
    <p:sldId id="417" r:id="rId29"/>
    <p:sldId id="4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6"/>
    <p:restoredTop sz="94633"/>
  </p:normalViewPr>
  <p:slideViewPr>
    <p:cSldViewPr snapToObjects="1">
      <p:cViewPr varScale="1">
        <p:scale>
          <a:sx n="102" d="100"/>
          <a:sy n="102" d="100"/>
        </p:scale>
        <p:origin x="1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02/27/19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02/27/19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02/27/19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02/27/19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02/27/19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02/27/19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02/27/19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Relationship Id="rId9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55671/quizzes/127077" TargetMode="External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Protein-protein interactions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Two-hybrid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3074" name="Picture 2" descr="http://d39nkf44sub0m6.cloudfront.net/content/msb/11/12/848/F1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2" b="75126"/>
          <a:stretch/>
        </p:blipFill>
        <p:spPr bwMode="auto">
          <a:xfrm>
            <a:off x="380356" y="1036448"/>
            <a:ext cx="3484098" cy="30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1" y="1158163"/>
            <a:ext cx="3705339" cy="237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00" y="1051586"/>
            <a:ext cx="3566121" cy="294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54" y="3535576"/>
            <a:ext cx="4033615" cy="173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65" y="4069073"/>
            <a:ext cx="3840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Lots of variants on this idea!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(Many of them performed in yeast due to its helpful genetics and reproduction, but not limited to yeast proteins!)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798367" y="5166341"/>
            <a:ext cx="996685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latin typeface="Calibri" pitchFamily="34" charset="0"/>
              </a:rPr>
              <a:t>Method strengths:</a:t>
            </a:r>
          </a:p>
          <a:p>
            <a:pPr algn="r"/>
            <a:r>
              <a:rPr lang="en-US" sz="2400" dirty="0">
                <a:latin typeface="Calibri" pitchFamily="34" charset="0"/>
              </a:rPr>
              <a:t>Scales well, sequencing-based read-outs, flexible</a:t>
            </a:r>
          </a:p>
          <a:p>
            <a:pPr algn="r"/>
            <a:r>
              <a:rPr lang="en-US" sz="2400" b="1" dirty="0">
                <a:latin typeface="Calibri" pitchFamily="34" charset="0"/>
              </a:rPr>
              <a:t>Method weaknesses: </a:t>
            </a:r>
          </a:p>
          <a:p>
            <a:pPr algn="r"/>
            <a:r>
              <a:rPr lang="en-US" sz="2400" dirty="0">
                <a:latin typeface="Calibri" pitchFamily="34" charset="0"/>
              </a:rPr>
              <a:t>Modified proteins may not reflect “wild-type” expression/interactions</a:t>
            </a:r>
          </a:p>
        </p:txBody>
      </p:sp>
    </p:spTree>
    <p:extLst>
      <p:ext uri="{BB962C8B-B14F-4D97-AF65-F5344CB8AC3E}">
        <p14:creationId xmlns:p14="http://schemas.microsoft.com/office/powerpoint/2010/main" val="2400729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72C0-75CA-C440-B841-90EA6A2D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Two-hybrid strengths and weaknesses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C05B-823C-7A44-889B-AA90E3A6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C6876-6F2F-E546-8F33-288D1B6B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449E6B31-A81D-7241-A228-2DF00C17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51" y="1060339"/>
            <a:ext cx="275120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04D6400-50C7-E745-8E4E-E3802C97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244" y="1917099"/>
            <a:ext cx="3059853" cy="4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53C1A4-7D3F-9B43-A14A-F1792687B859}"/>
              </a:ext>
            </a:extLst>
          </p:cNvPr>
          <p:cNvGrpSpPr/>
          <p:nvPr/>
        </p:nvGrpSpPr>
        <p:grpSpPr>
          <a:xfrm>
            <a:off x="101551" y="5327539"/>
            <a:ext cx="4334503" cy="1219201"/>
            <a:chOff x="0" y="5638800"/>
            <a:chExt cx="4334503" cy="121920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8F3F649-B00D-5E4C-A2C0-F5377B052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638801"/>
              <a:ext cx="4310744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ED2E79-DEAA-6F40-A613-FA4515A9C91B}"/>
                </a:ext>
              </a:extLst>
            </p:cNvPr>
            <p:cNvSpPr txBox="1"/>
            <p:nvPr/>
          </p:nvSpPr>
          <p:spPr>
            <a:xfrm>
              <a:off x="3810000" y="56388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2000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20D380-2A04-AB4D-ACB6-8D710251DFE4}"/>
              </a:ext>
            </a:extLst>
          </p:cNvPr>
          <p:cNvGrpSpPr/>
          <p:nvPr/>
        </p:nvGrpSpPr>
        <p:grpSpPr>
          <a:xfrm>
            <a:off x="3718586" y="1069875"/>
            <a:ext cx="5334000" cy="795580"/>
            <a:chOff x="3810000" y="1143000"/>
            <a:chExt cx="5334000" cy="79558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C5BE40EF-3AB0-F042-ACEF-7675C4560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0" y="1143000"/>
              <a:ext cx="5334000" cy="79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2D13DB-1E3F-8C4A-8537-7FE40F8DEED2}"/>
                </a:ext>
              </a:extLst>
            </p:cNvPr>
            <p:cNvSpPr txBox="1"/>
            <p:nvPr/>
          </p:nvSpPr>
          <p:spPr>
            <a:xfrm>
              <a:off x="8619497" y="14478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2001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5FC8CD1-897A-274F-8FF6-A7589C04FB0F}"/>
              </a:ext>
            </a:extLst>
          </p:cNvPr>
          <p:cNvSpPr txBox="1"/>
          <p:nvPr/>
        </p:nvSpPr>
        <p:spPr>
          <a:xfrm>
            <a:off x="4025852" y="4039342"/>
            <a:ext cx="12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20% overlap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164E877A-9AF1-8841-9462-BACB966F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0089" y="2697082"/>
            <a:ext cx="2066925" cy="13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86470A-CC75-2C40-BE7E-C869F7B4D429}"/>
              </a:ext>
            </a:extLst>
          </p:cNvPr>
          <p:cNvSpPr txBox="1"/>
          <p:nvPr/>
        </p:nvSpPr>
        <p:spPr>
          <a:xfrm>
            <a:off x="5417236" y="342405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1A2DBB-8A4F-C24E-A3D5-4C8C9EC75E5A}"/>
              </a:ext>
            </a:extLst>
          </p:cNvPr>
          <p:cNvSpPr txBox="1"/>
          <p:nvPr/>
        </p:nvSpPr>
        <p:spPr>
          <a:xfrm>
            <a:off x="8747730" y="2023444"/>
            <a:ext cx="334647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False negatives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Must localize to nucleus (membrane proteins = bad)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Must express and more or less function in yeast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(Or other compatible expression/reporter vehicle)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Fusion protein must maintain function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Conditions must be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False positives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“Sticky” proteins (common!)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Reporter autoactivation</a:t>
            </a:r>
          </a:p>
        </p:txBody>
      </p:sp>
    </p:spTree>
    <p:extLst>
      <p:ext uri="{BB962C8B-B14F-4D97-AF65-F5344CB8AC3E}">
        <p14:creationId xmlns:p14="http://schemas.microsoft.com/office/powerpoint/2010/main" val="2111343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956" t="9334" r="956" b="58217"/>
          <a:stretch/>
        </p:blipFill>
        <p:spPr bwMode="auto">
          <a:xfrm>
            <a:off x="1752600" y="1351998"/>
            <a:ext cx="8686800" cy="261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711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711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40386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" name="Group 45"/>
          <p:cNvGrpSpPr/>
          <p:nvPr/>
        </p:nvGrpSpPr>
        <p:grpSpPr>
          <a:xfrm rot="19492242">
            <a:off x="3999044" y="2347187"/>
            <a:ext cx="1143000" cy="929003"/>
            <a:chOff x="1117608" y="4176897"/>
            <a:chExt cx="2355501" cy="1914495"/>
          </a:xfrm>
        </p:grpSpPr>
        <p:grpSp>
          <p:nvGrpSpPr>
            <p:cNvPr id="47" name="Group 46"/>
            <p:cNvGrpSpPr/>
            <p:nvPr/>
          </p:nvGrpSpPr>
          <p:grpSpPr>
            <a:xfrm rot="21110948">
              <a:off x="1117608" y="4202267"/>
              <a:ext cx="1368425" cy="1889125"/>
              <a:chOff x="533400" y="4267200"/>
              <a:chExt cx="1368425" cy="1889125"/>
            </a:xfrm>
          </p:grpSpPr>
          <p:pic>
            <p:nvPicPr>
              <p:cNvPr id="51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887748" y="4693936"/>
                <a:ext cx="734035" cy="887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559150">
              <a:off x="2104684" y="4176897"/>
              <a:ext cx="1368425" cy="1889125"/>
              <a:chOff x="533400" y="4267200"/>
              <a:chExt cx="1368425" cy="1889125"/>
            </a:xfrm>
          </p:grpSpPr>
          <p:pic>
            <p:nvPicPr>
              <p:cNvPr id="49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886537" y="4693936"/>
                <a:ext cx="707607" cy="887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Calibri" pitchFamily="34" charset="0"/>
                  </a:rPr>
                  <a:t>B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 rot="19067863">
            <a:off x="6969666" y="2096372"/>
            <a:ext cx="1692255" cy="908507"/>
            <a:chOff x="4957532" y="1281810"/>
            <a:chExt cx="1692255" cy="908507"/>
          </a:xfrm>
        </p:grpSpPr>
        <p:grpSp>
          <p:nvGrpSpPr>
            <p:cNvPr id="54" name="Group 53"/>
            <p:cNvGrpSpPr/>
            <p:nvPr/>
          </p:nvGrpSpPr>
          <p:grpSpPr>
            <a:xfrm rot="746141">
              <a:off x="4957532" y="1349342"/>
              <a:ext cx="589669" cy="814045"/>
              <a:chOff x="533400" y="4267200"/>
              <a:chExt cx="1368425" cy="1889125"/>
            </a:xfrm>
          </p:grpSpPr>
          <p:pic>
            <p:nvPicPr>
              <p:cNvPr id="61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841471" y="4637953"/>
                <a:ext cx="826594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473894" y="1376272"/>
              <a:ext cx="589669" cy="814045"/>
              <a:chOff x="533400" y="4267200"/>
              <a:chExt cx="1368425" cy="1889125"/>
            </a:xfrm>
          </p:grpSpPr>
          <p:pic>
            <p:nvPicPr>
              <p:cNvPr id="59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810334" y="4722426"/>
                <a:ext cx="774513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Calibri" pitchFamily="34" charset="0"/>
                  </a:rPr>
                  <a:t>C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 rot="20574752">
              <a:off x="6060118" y="1281810"/>
              <a:ext cx="589669" cy="814045"/>
              <a:chOff x="533400" y="4267200"/>
              <a:chExt cx="1368425" cy="1889125"/>
            </a:xfrm>
          </p:grpSpPr>
          <p:pic>
            <p:nvPicPr>
              <p:cNvPr id="57" name="Picture 2" descr="C:\Documents and Settings\franzosa\Local Settings\Temporary Internet Files\Content.IE5\YKBYPTY8\MCj0432177000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33400" y="4267200"/>
                <a:ext cx="1368425" cy="1889125"/>
              </a:xfrm>
              <a:prstGeom prst="rect">
                <a:avLst/>
              </a:prstGeom>
              <a:noFill/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819601" y="4637954"/>
                <a:ext cx="841474" cy="999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chemeClr val="bg1"/>
                    </a:solidFill>
                    <a:latin typeface="Calibri" pitchFamily="34" charset="0"/>
                  </a:rPr>
                  <a:t>D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1676400" y="4648200"/>
            <a:ext cx="8839200" cy="3048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676400" y="51816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The cell’s contents are exposed to a surface engineered to bind a particular protein (the 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bait,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here 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).  This is often done using an antibody specific to 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A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or a tag fused to 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972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676400" y="1319002"/>
            <a:ext cx="8839200" cy="4816705"/>
            <a:chOff x="152400" y="1319002"/>
            <a:chExt cx="8839200" cy="481670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56" t="8924" r="956" b="58217"/>
            <a:stretch/>
          </p:blipFill>
          <p:spPr bwMode="auto">
            <a:xfrm>
              <a:off x="228600" y="1319002"/>
              <a:ext cx="8686800" cy="264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6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1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48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22"/>
            <p:cNvGrpSpPr/>
            <p:nvPr/>
          </p:nvGrpSpPr>
          <p:grpSpPr>
            <a:xfrm rot="19492242">
              <a:off x="2220590" y="3216048"/>
              <a:ext cx="1143000" cy="929003"/>
              <a:chOff x="1117608" y="4176897"/>
              <a:chExt cx="2355501" cy="1914495"/>
            </a:xfrm>
          </p:grpSpPr>
          <p:grpSp>
            <p:nvGrpSpPr>
              <p:cNvPr id="13" name="Group 7"/>
              <p:cNvGrpSpPr/>
              <p:nvPr/>
            </p:nvGrpSpPr>
            <p:grpSpPr>
              <a:xfrm rot="21110948">
                <a:off x="1117608" y="420226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887748" y="4693936"/>
                  <a:ext cx="734035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0"/>
              <p:cNvGrpSpPr/>
              <p:nvPr/>
            </p:nvGrpSpPr>
            <p:grpSpPr>
              <a:xfrm rot="559150">
                <a:off x="2104684" y="417689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86537" y="4693936"/>
                  <a:ext cx="707607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B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31"/>
            <p:cNvGrpSpPr/>
            <p:nvPr/>
          </p:nvGrpSpPr>
          <p:grpSpPr>
            <a:xfrm rot="19067863">
              <a:off x="5953211" y="3041435"/>
              <a:ext cx="1692255" cy="908507"/>
              <a:chOff x="4957532" y="1281810"/>
              <a:chExt cx="1692255" cy="908507"/>
            </a:xfrm>
          </p:grpSpPr>
          <p:grpSp>
            <p:nvGrpSpPr>
              <p:cNvPr id="20" name="Group 13"/>
              <p:cNvGrpSpPr/>
              <p:nvPr/>
            </p:nvGrpSpPr>
            <p:grpSpPr>
              <a:xfrm rot="746141">
                <a:off x="4957532" y="134934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841471" y="4637953"/>
                  <a:ext cx="82659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16"/>
              <p:cNvGrpSpPr/>
              <p:nvPr/>
            </p:nvGrpSpPr>
            <p:grpSpPr>
              <a:xfrm>
                <a:off x="5473894" y="137627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810334" y="4722426"/>
                  <a:ext cx="774513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19"/>
              <p:cNvGrpSpPr/>
              <p:nvPr/>
            </p:nvGrpSpPr>
            <p:grpSpPr>
              <a:xfrm rot="20574752">
                <a:off x="6060118" y="1281810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3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819601" y="4637954"/>
                  <a:ext cx="84147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D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152400" y="4648200"/>
              <a:ext cx="8839200" cy="304800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2400" y="5181600"/>
              <a:ext cx="88392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dirty="0">
                  <a:solidFill>
                    <a:prstClr val="black"/>
                  </a:solidFill>
                  <a:latin typeface="Calibri" pitchFamily="34" charset="0"/>
                </a:rPr>
                <a:t>The bait protein binds to the surface, bringing its various interaction partners along with it (called </a:t>
              </a:r>
              <a:r>
                <a:rPr lang="en-US" sz="2800" b="1" dirty="0">
                  <a:solidFill>
                    <a:prstClr val="black"/>
                  </a:solidFill>
                  <a:latin typeface="Calibri" pitchFamily="34" charset="0"/>
                </a:rPr>
                <a:t>prey</a:t>
              </a:r>
              <a:r>
                <a:rPr lang="en-US" sz="2800" dirty="0">
                  <a:solidFill>
                    <a:prstClr val="black"/>
                  </a:solidFill>
                  <a:latin typeface="Calibri" pitchFamily="34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0922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www.nature.com/nrd/journal/v2/n2/images/nrd1011-f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7569" y="1843818"/>
            <a:ext cx="3584565" cy="268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3021727">
            <a:off x="4510204" y="2549800"/>
            <a:ext cx="7012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676400" y="3041435"/>
            <a:ext cx="8839200" cy="2663385"/>
            <a:chOff x="152400" y="3041435"/>
            <a:chExt cx="8839200" cy="26633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6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1711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48600" y="4038600"/>
              <a:ext cx="701289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22"/>
            <p:cNvGrpSpPr/>
            <p:nvPr/>
          </p:nvGrpSpPr>
          <p:grpSpPr>
            <a:xfrm rot="19492242">
              <a:off x="2220590" y="3216048"/>
              <a:ext cx="1143000" cy="929003"/>
              <a:chOff x="1117608" y="4176897"/>
              <a:chExt cx="2355501" cy="1914495"/>
            </a:xfrm>
          </p:grpSpPr>
          <p:grpSp>
            <p:nvGrpSpPr>
              <p:cNvPr id="13" name="Group 7"/>
              <p:cNvGrpSpPr/>
              <p:nvPr/>
            </p:nvGrpSpPr>
            <p:grpSpPr>
              <a:xfrm rot="21110948">
                <a:off x="1117608" y="420226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887748" y="4693936"/>
                  <a:ext cx="734035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0"/>
              <p:cNvGrpSpPr/>
              <p:nvPr/>
            </p:nvGrpSpPr>
            <p:grpSpPr>
              <a:xfrm rot="559150">
                <a:off x="2104684" y="4176897"/>
                <a:ext cx="1368425" cy="1889125"/>
                <a:chOff x="533400" y="4267200"/>
                <a:chExt cx="1368425" cy="1889125"/>
              </a:xfrm>
            </p:grpSpPr>
            <p:pic>
              <p:nvPicPr>
                <p:cNvPr id="1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86537" y="4693936"/>
                  <a:ext cx="707607" cy="887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B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Group 31"/>
            <p:cNvGrpSpPr/>
            <p:nvPr/>
          </p:nvGrpSpPr>
          <p:grpSpPr>
            <a:xfrm rot="19067863">
              <a:off x="5953211" y="3041435"/>
              <a:ext cx="1692255" cy="908507"/>
              <a:chOff x="4957532" y="1281810"/>
              <a:chExt cx="1692255" cy="908507"/>
            </a:xfrm>
          </p:grpSpPr>
          <p:grpSp>
            <p:nvGrpSpPr>
              <p:cNvPr id="20" name="Group 13"/>
              <p:cNvGrpSpPr/>
              <p:nvPr/>
            </p:nvGrpSpPr>
            <p:grpSpPr>
              <a:xfrm rot="746141">
                <a:off x="4957532" y="134934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7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841471" y="4637953"/>
                  <a:ext cx="82659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A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16"/>
              <p:cNvGrpSpPr/>
              <p:nvPr/>
            </p:nvGrpSpPr>
            <p:grpSpPr>
              <a:xfrm>
                <a:off x="5473894" y="1376272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5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810334" y="4722426"/>
                  <a:ext cx="774513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19"/>
              <p:cNvGrpSpPr/>
              <p:nvPr/>
            </p:nvGrpSpPr>
            <p:grpSpPr>
              <a:xfrm rot="20574752">
                <a:off x="6060118" y="1281810"/>
                <a:ext cx="589669" cy="814045"/>
                <a:chOff x="533400" y="4267200"/>
                <a:chExt cx="1368425" cy="1889125"/>
              </a:xfrm>
            </p:grpSpPr>
            <p:pic>
              <p:nvPicPr>
                <p:cNvPr id="23" name="Picture 2" descr="C:\Documents and Settings\franzosa\Local Settings\Temporary Internet Files\Content.IE5\YKBYPTY8\MCj0432177000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533400" y="4267200"/>
                  <a:ext cx="1368425" cy="1889125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819601" y="4637954"/>
                  <a:ext cx="841474" cy="999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latin typeface="Calibri" pitchFamily="34" charset="0"/>
                    </a:rPr>
                    <a:t>D</a:t>
                  </a: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152400" y="4648200"/>
              <a:ext cx="8839200" cy="304800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2400" y="5181600"/>
              <a:ext cx="88392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dirty="0">
                  <a:solidFill>
                    <a:prstClr val="black"/>
                  </a:solidFill>
                  <a:latin typeface="Calibri" pitchFamily="34" charset="0"/>
                </a:rPr>
                <a:t>The unbound cellular contents are then washed away.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737311" y="562353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Prey proteins pulled down by the bait are identified using </a:t>
            </a:r>
            <a:r>
              <a:rPr lang="en-US" sz="2800" i="1" dirty="0">
                <a:solidFill>
                  <a:prstClr val="black"/>
                </a:solidFill>
                <a:latin typeface="Calibri" pitchFamily="34" charset="0"/>
              </a:rPr>
              <a:t>prey-specific antibodies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or by </a:t>
            </a:r>
            <a:r>
              <a:rPr lang="en-US" sz="2800" i="1" dirty="0">
                <a:solidFill>
                  <a:prstClr val="black"/>
                </a:solidFill>
                <a:latin typeface="Calibri" pitchFamily="34" charset="0"/>
              </a:rPr>
              <a:t>mass spectrometry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243904" y="916854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Calibri" pitchFamily="34" charset="0"/>
              </a:rPr>
              <a:t>Method strengths:</a:t>
            </a:r>
          </a:p>
          <a:p>
            <a:pPr algn="just"/>
            <a:r>
              <a:rPr lang="en-US" sz="2400" dirty="0">
                <a:latin typeface="Calibri" pitchFamily="34" charset="0"/>
              </a:rPr>
              <a:t>Co-</a:t>
            </a:r>
            <a:r>
              <a:rPr lang="en-US" sz="2400" dirty="0" err="1">
                <a:latin typeface="Calibri" pitchFamily="34" charset="0"/>
              </a:rPr>
              <a:t>immunoprecipitation</a:t>
            </a:r>
            <a:r>
              <a:rPr lang="en-US" sz="2400" dirty="0">
                <a:latin typeface="Calibri" pitchFamily="34" charset="0"/>
              </a:rPr>
              <a:t> considered a gold standard for PPIs</a:t>
            </a:r>
          </a:p>
          <a:p>
            <a:pPr algn="just"/>
            <a:r>
              <a:rPr lang="en-US" sz="2400" b="1" dirty="0">
                <a:latin typeface="Calibri" pitchFamily="34" charset="0"/>
              </a:rPr>
              <a:t>Method weaknesses: </a:t>
            </a:r>
          </a:p>
          <a:p>
            <a:pPr algn="just"/>
            <a:r>
              <a:rPr lang="en-US" sz="2400" dirty="0">
                <a:latin typeface="Calibri" pitchFamily="34" charset="0"/>
              </a:rPr>
              <a:t>Can’t differentiate between direct and indirect (mediated) contact</a:t>
            </a:r>
          </a:p>
        </p:txBody>
      </p:sp>
    </p:spTree>
    <p:extLst>
      <p:ext uri="{BB962C8B-B14F-4D97-AF65-F5344CB8AC3E}">
        <p14:creationId xmlns:p14="http://schemas.microsoft.com/office/powerpoint/2010/main" val="356372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A0FB-52C9-3948-BD4F-6FF8CE03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Affinity capture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7CEA-98CC-AC45-9AC6-88E45B497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C8FF3-8C51-134D-A37B-FBA5DCE3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825CB0-4ED5-B647-B3E7-A96CF78B4D29}"/>
              </a:ext>
            </a:extLst>
          </p:cNvPr>
          <p:cNvGrpSpPr/>
          <p:nvPr/>
        </p:nvGrpSpPr>
        <p:grpSpPr>
          <a:xfrm>
            <a:off x="4891989" y="1051586"/>
            <a:ext cx="5867400" cy="5400675"/>
            <a:chOff x="3276600" y="1143000"/>
            <a:chExt cx="5867400" cy="540067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D2E7440-4A3F-6B49-AA50-880B6C31F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6600" y="4796950"/>
              <a:ext cx="5866803" cy="174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A240913-F55D-0640-880F-343929CC3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4548" y="1143000"/>
              <a:ext cx="2269452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8E54A7-A0DD-794D-A2B1-0654109871B9}"/>
                </a:ext>
              </a:extLst>
            </p:cNvPr>
            <p:cNvSpPr txBox="1"/>
            <p:nvPr/>
          </p:nvSpPr>
          <p:spPr>
            <a:xfrm>
              <a:off x="8293973" y="519326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2006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464FEE-D953-C24D-AE15-F10F20BF7C78}"/>
              </a:ext>
            </a:extLst>
          </p:cNvPr>
          <p:cNvGrpSpPr/>
          <p:nvPr/>
        </p:nvGrpSpPr>
        <p:grpSpPr>
          <a:xfrm>
            <a:off x="1615389" y="1051586"/>
            <a:ext cx="6753496" cy="5638800"/>
            <a:chOff x="0" y="1143000"/>
            <a:chExt cx="6753496" cy="5638800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E3BF1AB5-BE35-ED4D-AE2B-1ABC2AF4C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143000"/>
              <a:ext cx="6753496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B99067-475E-6A4E-A831-25AFE39908A9}"/>
                </a:ext>
              </a:extLst>
            </p:cNvPr>
            <p:cNvSpPr txBox="1"/>
            <p:nvPr/>
          </p:nvSpPr>
          <p:spPr>
            <a:xfrm>
              <a:off x="5943600" y="17526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2006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499C9A6B-A5EB-9544-B139-96CAD5710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0386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848162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8349" y="2423171"/>
            <a:ext cx="8915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Transient PPIs</a:t>
            </a:r>
          </a:p>
          <a:p>
            <a:pPr algn="ctr"/>
            <a:r>
              <a:rPr lang="en-US" sz="6000" dirty="0"/>
              <a:t>(Protein modifications)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58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0136-CF88-C849-9105-E685C78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Stable vs. transient protein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FACB-42E6-3F4B-BD8B-9A1AD3FB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0B36A-CC3B-BE4D-A886-9372AE5E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3627B1B-E3F6-C34E-84C1-D05C9DE5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9037" y="3886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8CD732E-915F-2E45-994A-B678057B3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237" y="1676400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B6A1EF4-B781-CC4F-8E4C-F66C16E2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7" y="35052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1AA2C22-1A83-3A42-B060-8AA2EEC4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6837" y="25146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F7DB918-17AD-754E-A2D7-6D5AF39C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837" y="2438400"/>
            <a:ext cx="1914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5C675DBC-219E-BF45-868C-1DA8F7FE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6437" y="2362200"/>
            <a:ext cx="24193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1EDF725-2995-2C43-A420-8E6DC397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1237" y="205740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2AC68-6BED-2C46-BCB9-42132AC2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37" y="2133600"/>
            <a:ext cx="17526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58BF3FC-1456-314F-884A-D6332682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9524" b="9524"/>
          <a:stretch>
            <a:fillRect/>
          </a:stretch>
        </p:blipFill>
        <p:spPr bwMode="auto">
          <a:xfrm>
            <a:off x="7386637" y="1295400"/>
            <a:ext cx="28479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24E75D2-CCA0-2D40-86A6-7506DF68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6437" y="236220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725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0136-CF88-C849-9105-E685C78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Stable vs. transient protein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FACB-42E6-3F4B-BD8B-9A1AD3FB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0B36A-CC3B-BE4D-A886-9372AE5E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2D163F5-238A-124C-9C65-3022F729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730" t="6398" r="9295" b="8294"/>
          <a:stretch>
            <a:fillRect/>
          </a:stretch>
        </p:blipFill>
        <p:spPr bwMode="auto">
          <a:xfrm>
            <a:off x="2009775" y="1981200"/>
            <a:ext cx="4038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5DDE18-42B3-7241-9F55-7739FBC72C13}"/>
              </a:ext>
            </a:extLst>
          </p:cNvPr>
          <p:cNvGrpSpPr/>
          <p:nvPr/>
        </p:nvGrpSpPr>
        <p:grpSpPr>
          <a:xfrm>
            <a:off x="6657975" y="1371600"/>
            <a:ext cx="3429000" cy="4848999"/>
            <a:chOff x="5105400" y="1600200"/>
            <a:chExt cx="3429000" cy="484899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380BECF-B50C-B846-999E-8463FB379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42813"/>
            <a:stretch>
              <a:fillRect/>
            </a:stretch>
          </p:blipFill>
          <p:spPr bwMode="auto">
            <a:xfrm>
              <a:off x="5105400" y="1600200"/>
              <a:ext cx="34290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EA89DD-7CB4-174D-B453-471D78D5164D}"/>
                </a:ext>
              </a:extLst>
            </p:cNvPr>
            <p:cNvSpPr txBox="1"/>
            <p:nvPr/>
          </p:nvSpPr>
          <p:spPr>
            <a:xfrm>
              <a:off x="6353266" y="6172200"/>
              <a:ext cx="8531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Chen 2008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CAF965-CAE4-2B4A-996A-97BB8D2A5D18}"/>
              </a:ext>
            </a:extLst>
          </p:cNvPr>
          <p:cNvSpPr txBox="1"/>
          <p:nvPr/>
        </p:nvSpPr>
        <p:spPr>
          <a:xfrm rot="20541709">
            <a:off x="1400457" y="1558894"/>
            <a:ext cx="107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BECE3-E7F1-0841-8EDA-0B84B8254F32}"/>
              </a:ext>
            </a:extLst>
          </p:cNvPr>
          <p:cNvSpPr txBox="1"/>
          <p:nvPr/>
        </p:nvSpPr>
        <p:spPr>
          <a:xfrm rot="1981284">
            <a:off x="9731165" y="1738189"/>
            <a:ext cx="132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Information</a:t>
            </a:r>
            <a:br>
              <a:rPr lang="en-US" b="1" dirty="0"/>
            </a:br>
            <a:r>
              <a:rPr lang="en-US" b="1" dirty="0"/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38816730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B921-7C6D-DF4D-A16B-73EC86C7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phosphorylation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1713-44FF-1746-ADC1-9C9F3675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C8CB7-7B8B-E248-B0E1-5B3C0421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7171D2-911B-8241-A336-7CCE60CA9057}"/>
              </a:ext>
            </a:extLst>
          </p:cNvPr>
          <p:cNvGrpSpPr/>
          <p:nvPr/>
        </p:nvGrpSpPr>
        <p:grpSpPr>
          <a:xfrm>
            <a:off x="1676350" y="1261138"/>
            <a:ext cx="4191000" cy="5322570"/>
            <a:chOff x="152400" y="1535430"/>
            <a:chExt cx="4191000" cy="532257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2EEEEE1-BA8E-9B46-B40A-02FF710DE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535430"/>
              <a:ext cx="4191000" cy="5322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DAA0E6-4E90-D24B-80A5-411AB6D6BE4D}"/>
                </a:ext>
              </a:extLst>
            </p:cNvPr>
            <p:cNvSpPr txBox="1"/>
            <p:nvPr/>
          </p:nvSpPr>
          <p:spPr>
            <a:xfrm>
              <a:off x="2971800" y="1752600"/>
              <a:ext cx="1149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Mann 2003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39BE1F49-AE8E-714D-AC6D-21430278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023" b="885"/>
          <a:stretch>
            <a:fillRect/>
          </a:stretch>
        </p:blipFill>
        <p:spPr bwMode="auto">
          <a:xfrm>
            <a:off x="6119762" y="1249708"/>
            <a:ext cx="41671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19BEA5-885E-7E4E-A8C5-6F274F50EBF2}"/>
              </a:ext>
            </a:extLst>
          </p:cNvPr>
          <p:cNvGrpSpPr/>
          <p:nvPr/>
        </p:nvGrpSpPr>
        <p:grpSpPr>
          <a:xfrm>
            <a:off x="6443972" y="868708"/>
            <a:ext cx="3461978" cy="2128838"/>
            <a:chOff x="4920022" y="1143000"/>
            <a:chExt cx="3461978" cy="212883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B8D046C-23C9-2242-9AB8-7AAC6B6DB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0022" y="1143000"/>
              <a:ext cx="1413988" cy="212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AB84BD-C3F4-B047-BC8A-85DDB07F51E6}"/>
                </a:ext>
              </a:extLst>
            </p:cNvPr>
            <p:cNvSpPr/>
            <p:nvPr/>
          </p:nvSpPr>
          <p:spPr>
            <a:xfrm>
              <a:off x="6324600" y="1143000"/>
              <a:ext cx="20574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" dirty="0"/>
                <a:t>http://www.websters-online-dictionary.org/images/wiki/wikipedia/commons/thumb/c/cd/Phosphorylated_serine.png/180px-Phosphorylated_serine.png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8E26A9-B2DC-C14F-B69F-15F65B8C6557}"/>
              </a:ext>
            </a:extLst>
          </p:cNvPr>
          <p:cNvGrpSpPr/>
          <p:nvPr/>
        </p:nvGrpSpPr>
        <p:grpSpPr>
          <a:xfrm>
            <a:off x="3633983" y="2926108"/>
            <a:ext cx="7033967" cy="3657600"/>
            <a:chOff x="2110033" y="3200400"/>
            <a:chExt cx="7033967" cy="36576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9656619B-EBB4-C745-82EA-29E09B972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0033" y="3200400"/>
              <a:ext cx="7033967" cy="341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0EA30C-D231-5442-8E21-4ADD0FF6E0D8}"/>
                </a:ext>
              </a:extLst>
            </p:cNvPr>
            <p:cNvSpPr/>
            <p:nvPr/>
          </p:nvSpPr>
          <p:spPr>
            <a:xfrm>
              <a:off x="4876800" y="6642556"/>
              <a:ext cx="36576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http://bl1231.als.lbl.gov/2010/11/03/Hammel_fig3.jpg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089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Midterm: journal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not already signed up, you are now late.</a:t>
            </a:r>
            <a:endParaRPr lang="en-US" b="1" u="sng" dirty="0"/>
          </a:p>
          <a:p>
            <a:pPr lvl="1"/>
            <a:r>
              <a:rPr lang="en-US" dirty="0"/>
              <a:t>These should already have been finalized </a:t>
            </a:r>
            <a:r>
              <a:rPr lang="en-US"/>
              <a:t>by </a:t>
            </a:r>
            <a:r>
              <a:rPr lang="en-US" b="1" u="sng"/>
              <a:t>today</a:t>
            </a:r>
            <a:r>
              <a:rPr lang="en-US"/>
              <a:t>.</a:t>
            </a:r>
            <a:endParaRPr lang="en-US" dirty="0"/>
          </a:p>
          <a:p>
            <a:endParaRPr lang="en-US" sz="400" dirty="0"/>
          </a:p>
          <a:p>
            <a:r>
              <a:rPr lang="en-US" dirty="0"/>
              <a:t>Email instructional team with:</a:t>
            </a:r>
          </a:p>
          <a:p>
            <a:pPr lvl="1"/>
            <a:r>
              <a:rPr lang="en-US" dirty="0"/>
              <a:t>Group members (2-5, names + </a:t>
            </a:r>
            <a:r>
              <a:rPr lang="en-US" dirty="0" err="1"/>
              <a:t>CCed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Paper to present.</a:t>
            </a:r>
          </a:p>
          <a:p>
            <a:pPr lvl="1"/>
            <a:r>
              <a:rPr lang="en-US" dirty="0"/>
              <a:t>~2-4 sentence justification.</a:t>
            </a:r>
          </a:p>
          <a:p>
            <a:pPr lvl="2"/>
            <a:r>
              <a:rPr lang="en-US" dirty="0"/>
              <a:t>Recent and/or high-impact quantitative biology.</a:t>
            </a:r>
          </a:p>
          <a:p>
            <a:pPr lvl="1"/>
            <a:r>
              <a:rPr lang="en-US" dirty="0"/>
              <a:t>Date of presentation (March 6, 11, 13).</a:t>
            </a:r>
          </a:p>
          <a:p>
            <a:pPr lvl="2"/>
            <a:r>
              <a:rPr lang="en-US" dirty="0"/>
              <a:t>3-4 presentations / day.</a:t>
            </a:r>
          </a:p>
          <a:p>
            <a:pPr lvl="2"/>
            <a:r>
              <a:rPr lang="en-US" dirty="0"/>
              <a:t>First come, first served.</a:t>
            </a:r>
          </a:p>
          <a:p>
            <a:endParaRPr lang="en-US" sz="400" dirty="0"/>
          </a:p>
          <a:p>
            <a:r>
              <a:rPr lang="en-US" dirty="0"/>
              <a:t>20 minute presentation + 5 minutes questions.</a:t>
            </a:r>
          </a:p>
          <a:p>
            <a:pPr lvl="1"/>
            <a:r>
              <a:rPr lang="en-US" dirty="0"/>
              <a:t>All group members must present.</a:t>
            </a:r>
          </a:p>
          <a:p>
            <a:pPr lvl="1"/>
            <a:r>
              <a:rPr lang="en-US" dirty="0"/>
              <a:t>Background, overview/results, methods, discussion/interpretation, questions.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B921-7C6D-DF4D-A16B-73EC86C7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phosphorylation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1713-44FF-1746-ADC1-9C9F3675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C8CB7-7B8B-E248-B0E1-5B3C0421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773769A-8838-C542-997A-D914FCB8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126" y="914400"/>
            <a:ext cx="494123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6386EF-BDC9-A94A-9C86-D98D0872E1DE}"/>
              </a:ext>
            </a:extLst>
          </p:cNvPr>
          <p:cNvGrpSpPr/>
          <p:nvPr/>
        </p:nvGrpSpPr>
        <p:grpSpPr>
          <a:xfrm>
            <a:off x="1757363" y="1524000"/>
            <a:ext cx="4343400" cy="1472801"/>
            <a:chOff x="1" y="1524000"/>
            <a:chExt cx="4343400" cy="1472801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9D2B9280-6075-1846-8EA3-8B5EAE4BF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1524000"/>
              <a:ext cx="4343400" cy="1472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02FD5B-CECC-7D4E-8300-AB6DF7B4625D}"/>
                </a:ext>
              </a:extLst>
            </p:cNvPr>
            <p:cNvSpPr txBox="1"/>
            <p:nvPr/>
          </p:nvSpPr>
          <p:spPr>
            <a:xfrm>
              <a:off x="3438985" y="1905000"/>
              <a:ext cx="904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2010 (!)</a:t>
              </a:r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51AE08A7-B270-5E40-98A7-CC1D6B34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6591" t="16000" r="11871" b="19059"/>
          <a:stretch>
            <a:fillRect/>
          </a:stretch>
        </p:blipFill>
        <p:spPr bwMode="auto">
          <a:xfrm>
            <a:off x="1757362" y="3287889"/>
            <a:ext cx="4191000" cy="357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7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3D99-B2E8-2E40-B9CE-C000D3CC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glycosylation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97680-05BF-A64D-8E64-B852384B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8274-06A6-4F4E-A18E-ECC5D36D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986903-9355-1547-9F41-54FF5ADA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075" y="1142965"/>
            <a:ext cx="2971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C2D389-9644-DD4D-9309-69ECE68E2EBA}"/>
              </a:ext>
            </a:extLst>
          </p:cNvPr>
          <p:cNvGrpSpPr/>
          <p:nvPr/>
        </p:nvGrpSpPr>
        <p:grpSpPr>
          <a:xfrm>
            <a:off x="1766887" y="1447764"/>
            <a:ext cx="4648201" cy="5076825"/>
            <a:chOff x="152399" y="1600200"/>
            <a:chExt cx="4648201" cy="507682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7E19CD1-BE58-D04A-A2D4-F304800B8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33316"/>
            <a:stretch>
              <a:fillRect/>
            </a:stretch>
          </p:blipFill>
          <p:spPr bwMode="auto">
            <a:xfrm>
              <a:off x="152399" y="1600200"/>
              <a:ext cx="4648201" cy="507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BDA8E9-0138-6042-A332-6114819DEB67}"/>
                </a:ext>
              </a:extLst>
            </p:cNvPr>
            <p:cNvSpPr txBox="1"/>
            <p:nvPr/>
          </p:nvSpPr>
          <p:spPr>
            <a:xfrm>
              <a:off x="3581400" y="6324600"/>
              <a:ext cx="11991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000000"/>
                  </a:solidFill>
                </a:rPr>
                <a:t>Wildt</a:t>
              </a:r>
              <a:r>
                <a:rPr lang="en-US" sz="1600" b="1" dirty="0">
                  <a:solidFill>
                    <a:srgbClr val="000000"/>
                  </a:solidFill>
                </a:rPr>
                <a:t> 2005</a:t>
              </a:r>
            </a:p>
          </p:txBody>
        </p:sp>
      </p:grpSp>
      <p:pic>
        <p:nvPicPr>
          <p:cNvPr id="10" name="Picture 3" descr="C:\Documents and Settings\CHUTTENH\Desktop\500px-Glycogen_structure.svg.png">
            <a:extLst>
              <a:ext uri="{FF2B5EF4-FFF2-40B4-BE49-F238E27FC236}">
                <a16:creationId xmlns:a16="http://schemas.microsoft.com/office/drawing/2014/main" id="{32250DAB-9DE0-9849-A603-8C2735AE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088" y="3124165"/>
            <a:ext cx="3547774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253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99AA-2E0F-1449-A3C4-C53D7333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ubiquitination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106BA-3D75-DC48-9EFE-76D47128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4E022-31DF-324D-B636-ED2A81C3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3" descr="C:\Documents and Settings\CHUTTENH\Desktop\Ubiquitin_cartoon-2-.png">
            <a:extLst>
              <a:ext uri="{FF2B5EF4-FFF2-40B4-BE49-F238E27FC236}">
                <a16:creationId xmlns:a16="http://schemas.microsoft.com/office/drawing/2014/main" id="{7F8EEC3E-7A7B-1B45-B8F7-516CB01D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8750" b="18750"/>
          <a:stretch>
            <a:fillRect/>
          </a:stretch>
        </p:blipFill>
        <p:spPr bwMode="auto">
          <a:xfrm>
            <a:off x="2971794" y="1143000"/>
            <a:ext cx="2743206" cy="1524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E5D77D-EF9C-6C41-814F-61559C2040A3}"/>
              </a:ext>
            </a:extLst>
          </p:cNvPr>
          <p:cNvSpPr/>
          <p:nvPr/>
        </p:nvSpPr>
        <p:spPr>
          <a:xfrm>
            <a:off x="3371849" y="914400"/>
            <a:ext cx="19430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http://en.wikipedia.org/wiki/Ubiquitin</a:t>
            </a:r>
          </a:p>
        </p:txBody>
      </p:sp>
      <p:pic>
        <p:nvPicPr>
          <p:cNvPr id="8" name="Picture 4" descr="C:\Documents and Settings\CHUTTENH\Desktop\diubiquitin-lysine-63.png">
            <a:extLst>
              <a:ext uri="{FF2B5EF4-FFF2-40B4-BE49-F238E27FC236}">
                <a16:creationId xmlns:a16="http://schemas.microsoft.com/office/drawing/2014/main" id="{F4EC5F51-1C1F-0949-94E3-AAFF8D80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6667" b="16667"/>
          <a:stretch>
            <a:fillRect/>
          </a:stretch>
        </p:blipFill>
        <p:spPr bwMode="auto">
          <a:xfrm>
            <a:off x="5791193" y="1143000"/>
            <a:ext cx="3352807" cy="1524000"/>
          </a:xfrm>
          <a:prstGeom prst="rect">
            <a:avLst/>
          </a:prstGeom>
          <a:noFill/>
        </p:spPr>
      </p:pic>
      <p:pic>
        <p:nvPicPr>
          <p:cNvPr id="9" name="Picture 5" descr="C:\Documents and Settings\CHUTTENH\Desktop\1000px-Ubiquitylation.svg.png">
            <a:extLst>
              <a:ext uri="{FF2B5EF4-FFF2-40B4-BE49-F238E27FC236}">
                <a16:creationId xmlns:a16="http://schemas.microsoft.com/office/drawing/2014/main" id="{CB7973AD-4040-2F4F-A141-D9500A51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1342" y="2706624"/>
            <a:ext cx="4822658" cy="2932176"/>
          </a:xfrm>
          <a:prstGeom prst="rect">
            <a:avLst/>
          </a:prstGeom>
          <a:noFill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05338EB-7AB9-354E-AA46-1E4556AE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638800"/>
            <a:ext cx="146129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CHUTTENH\Desktop\proteasome.gif">
            <a:extLst>
              <a:ext uri="{FF2B5EF4-FFF2-40B4-BE49-F238E27FC236}">
                <a16:creationId xmlns:a16="http://schemas.microsoft.com/office/drawing/2014/main" id="{81A7717C-7666-8745-81C2-F6CB1C273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1072" y="5486400"/>
            <a:ext cx="1189328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8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99AA-2E0F-1449-A3C4-C53D7333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ubiquitination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106BA-3D75-DC48-9EFE-76D47128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4E022-31DF-324D-B636-ED2A81C3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D083DA1-9F52-5A46-9FE0-91F3F643E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688" y="1371600"/>
            <a:ext cx="8610600" cy="5029200"/>
          </a:xfrm>
        </p:spPr>
        <p:txBody>
          <a:bodyPr/>
          <a:lstStyle/>
          <a:p>
            <a:r>
              <a:rPr lang="en-US" sz="2400" dirty="0"/>
              <a:t>Does a known </a:t>
            </a:r>
            <a:r>
              <a:rPr lang="en-US" sz="2400" dirty="0" err="1"/>
              <a:t>ubiquitinator</a:t>
            </a:r>
            <a:br>
              <a:rPr lang="en-US" sz="2400" dirty="0"/>
            </a:br>
            <a:r>
              <a:rPr lang="en-US" sz="2400" dirty="0"/>
              <a:t>bind a substrate?</a:t>
            </a:r>
          </a:p>
          <a:p>
            <a:endParaRPr lang="en-US" sz="2400" dirty="0"/>
          </a:p>
          <a:p>
            <a:r>
              <a:rPr lang="en-US" sz="2400" dirty="0"/>
              <a:t>Does a substrate</a:t>
            </a:r>
            <a:br>
              <a:rPr lang="en-US" sz="2400" dirty="0"/>
            </a:br>
            <a:r>
              <a:rPr lang="en-US" sz="2400" dirty="0"/>
              <a:t>acquire </a:t>
            </a:r>
            <a:r>
              <a:rPr lang="en-US" sz="2400" dirty="0" err="1"/>
              <a:t>ubiquitins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r>
              <a:rPr lang="en-US" sz="2400" dirty="0"/>
              <a:t>Does a substrate accumulate</a:t>
            </a:r>
            <a:br>
              <a:rPr lang="en-US" sz="2400" dirty="0"/>
            </a:br>
            <a:r>
              <a:rPr lang="en-US" sz="2400" dirty="0"/>
              <a:t>in a </a:t>
            </a:r>
            <a:r>
              <a:rPr lang="en-US" sz="2400" dirty="0" err="1"/>
              <a:t>proteasome</a:t>
            </a:r>
            <a:r>
              <a:rPr lang="en-US" sz="2400" dirty="0"/>
              <a:t> mutant?</a:t>
            </a:r>
          </a:p>
          <a:p>
            <a:endParaRPr lang="en-US" sz="2400" dirty="0"/>
          </a:p>
          <a:p>
            <a:r>
              <a:rPr lang="en-US" sz="2400" dirty="0"/>
              <a:t>Does extra substrate hurt a</a:t>
            </a:r>
            <a:br>
              <a:rPr lang="en-US" sz="2400" dirty="0"/>
            </a:br>
            <a:r>
              <a:rPr lang="en-US" sz="2400" dirty="0" err="1"/>
              <a:t>proteasome</a:t>
            </a:r>
            <a:r>
              <a:rPr lang="en-US" sz="2400" dirty="0"/>
              <a:t> mutant?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457FAC-36BC-CB4D-A41E-B0DC863867D4}"/>
              </a:ext>
            </a:extLst>
          </p:cNvPr>
          <p:cNvSpPr txBox="1"/>
          <p:nvPr/>
        </p:nvSpPr>
        <p:spPr>
          <a:xfrm>
            <a:off x="2042378" y="1066800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Liu 2010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0C03CB-8C41-C24D-92B3-B6724C419A22}"/>
              </a:ext>
            </a:extLst>
          </p:cNvPr>
          <p:cNvGrpSpPr/>
          <p:nvPr/>
        </p:nvGrpSpPr>
        <p:grpSpPr>
          <a:xfrm>
            <a:off x="7210426" y="2286000"/>
            <a:ext cx="3319462" cy="737093"/>
            <a:chOff x="4191000" y="1949940"/>
            <a:chExt cx="3319462" cy="737093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8AD5C054-FD57-6B4E-BB16-EAE7F3670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91000" y="1981200"/>
              <a:ext cx="3319462" cy="705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556F3F-4D37-1543-B6D1-66CA93615C5A}"/>
                </a:ext>
              </a:extLst>
            </p:cNvPr>
            <p:cNvSpPr txBox="1"/>
            <p:nvPr/>
          </p:nvSpPr>
          <p:spPr>
            <a:xfrm>
              <a:off x="5462955" y="194994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69C5AC-66D4-394E-B864-C70DF44A236B}"/>
              </a:ext>
            </a:extLst>
          </p:cNvPr>
          <p:cNvGrpSpPr/>
          <p:nvPr/>
        </p:nvGrpSpPr>
        <p:grpSpPr>
          <a:xfrm>
            <a:off x="7577138" y="741032"/>
            <a:ext cx="2876550" cy="782968"/>
            <a:chOff x="5029200" y="956363"/>
            <a:chExt cx="2876550" cy="782968"/>
          </a:xfrm>
        </p:grpSpPr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22CD0BDB-F6C6-F04A-8CDB-8497E0F20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219200"/>
              <a:ext cx="2876550" cy="52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E355DF-0E73-DD43-9DD3-2782684EA33C}"/>
                </a:ext>
              </a:extLst>
            </p:cNvPr>
            <p:cNvSpPr txBox="1"/>
            <p:nvPr/>
          </p:nvSpPr>
          <p:spPr>
            <a:xfrm>
              <a:off x="6096000" y="956363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2009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D68FF2-8364-AB40-B87A-AA68E6FDEED9}"/>
              </a:ext>
            </a:extLst>
          </p:cNvPr>
          <p:cNvGrpSpPr/>
          <p:nvPr/>
        </p:nvGrpSpPr>
        <p:grpSpPr>
          <a:xfrm>
            <a:off x="5957888" y="1576755"/>
            <a:ext cx="3086100" cy="678747"/>
            <a:chOff x="4495800" y="2767013"/>
            <a:chExt cx="3086100" cy="678747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DED0E2A5-A5E2-8849-B048-6343EBFC5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2767013"/>
              <a:ext cx="3086100" cy="67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1DD9382-75F8-AA4C-974C-5AFB62509EB4}"/>
                </a:ext>
              </a:extLst>
            </p:cNvPr>
            <p:cNvSpPr txBox="1"/>
            <p:nvPr/>
          </p:nvSpPr>
          <p:spPr>
            <a:xfrm>
              <a:off x="6977219" y="300892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E45A3C-F666-8142-A4E8-BBF54CD6E4E1}"/>
              </a:ext>
            </a:extLst>
          </p:cNvPr>
          <p:cNvGrpSpPr/>
          <p:nvPr/>
        </p:nvGrpSpPr>
        <p:grpSpPr>
          <a:xfrm>
            <a:off x="4814887" y="3071445"/>
            <a:ext cx="4490151" cy="665332"/>
            <a:chOff x="3428999" y="3071445"/>
            <a:chExt cx="4490151" cy="665332"/>
          </a:xfrm>
        </p:grpSpPr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07E3C806-A491-744A-B0F6-1304E9515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8999" y="3071445"/>
              <a:ext cx="4490151" cy="66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E97FAE-4B4C-1B4F-B90B-E14BF84DC8D3}"/>
                </a:ext>
              </a:extLst>
            </p:cNvPr>
            <p:cNvSpPr txBox="1"/>
            <p:nvPr/>
          </p:nvSpPr>
          <p:spPr>
            <a:xfrm>
              <a:off x="7315200" y="342900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2009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E89615-CDB2-564E-B656-31ABC82AA3E8}"/>
              </a:ext>
            </a:extLst>
          </p:cNvPr>
          <p:cNvGrpSpPr/>
          <p:nvPr/>
        </p:nvGrpSpPr>
        <p:grpSpPr>
          <a:xfrm>
            <a:off x="6186488" y="3810000"/>
            <a:ext cx="3352800" cy="734861"/>
            <a:chOff x="4800600" y="4181604"/>
            <a:chExt cx="3352800" cy="734861"/>
          </a:xfrm>
        </p:grpSpPr>
        <p:pic>
          <p:nvPicPr>
            <p:cNvPr id="52" name="Picture 6">
              <a:extLst>
                <a:ext uri="{FF2B5EF4-FFF2-40B4-BE49-F238E27FC236}">
                  <a16:creationId xmlns:a16="http://schemas.microsoft.com/office/drawing/2014/main" id="{48EEA25A-3D5A-3340-9D4B-C42DA5899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600" y="4181604"/>
              <a:ext cx="3352800" cy="73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76CE5C5-7D23-9F47-8D50-313AF6559E4F}"/>
                </a:ext>
              </a:extLst>
            </p:cNvPr>
            <p:cNvSpPr txBox="1"/>
            <p:nvPr/>
          </p:nvSpPr>
          <p:spPr>
            <a:xfrm>
              <a:off x="7543800" y="4469378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2008</a:t>
              </a:r>
            </a:p>
          </p:txBody>
        </p:sp>
      </p:grpSp>
      <p:pic>
        <p:nvPicPr>
          <p:cNvPr id="54" name="Picture 7">
            <a:extLst>
              <a:ext uri="{FF2B5EF4-FFF2-40B4-BE49-F238E27FC236}">
                <a16:creationId xmlns:a16="http://schemas.microsoft.com/office/drawing/2014/main" id="{9643D5BE-4725-6F41-BC31-0571E61F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1088" y="4618890"/>
            <a:ext cx="3143250" cy="55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1E8F0B5-2AA5-0F43-A9E1-058E27E38D6C}"/>
              </a:ext>
            </a:extLst>
          </p:cNvPr>
          <p:cNvGrpSpPr/>
          <p:nvPr/>
        </p:nvGrpSpPr>
        <p:grpSpPr>
          <a:xfrm>
            <a:off x="8122748" y="4827282"/>
            <a:ext cx="2361400" cy="887718"/>
            <a:chOff x="5638800" y="5828674"/>
            <a:chExt cx="2361400" cy="887718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F96C18BA-3D59-AF41-B3C2-7B54FD346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38800" y="5828674"/>
              <a:ext cx="2343150" cy="85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F7C68F-0540-1848-9132-532EA74912E8}"/>
                </a:ext>
              </a:extLst>
            </p:cNvPr>
            <p:cNvSpPr txBox="1"/>
            <p:nvPr/>
          </p:nvSpPr>
          <p:spPr>
            <a:xfrm>
              <a:off x="7450049" y="640861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04FAED-10FA-9242-8000-E15B78CE81D0}"/>
              </a:ext>
            </a:extLst>
          </p:cNvPr>
          <p:cNvGrpSpPr/>
          <p:nvPr/>
        </p:nvGrpSpPr>
        <p:grpSpPr>
          <a:xfrm>
            <a:off x="5272088" y="5961529"/>
            <a:ext cx="4572000" cy="820271"/>
            <a:chOff x="3733800" y="5961529"/>
            <a:chExt cx="4572000" cy="820271"/>
          </a:xfrm>
        </p:grpSpPr>
        <p:pic>
          <p:nvPicPr>
            <p:cNvPr id="60" name="Picture 9">
              <a:extLst>
                <a:ext uri="{FF2B5EF4-FFF2-40B4-BE49-F238E27FC236}">
                  <a16:creationId xmlns:a16="http://schemas.microsoft.com/office/drawing/2014/main" id="{AD2EC5C5-A02F-2448-A5AC-E2470443C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33800" y="5961529"/>
              <a:ext cx="4572000" cy="82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A0F298C-F099-A441-B7B5-63CB04D78719}"/>
                </a:ext>
              </a:extLst>
            </p:cNvPr>
            <p:cNvSpPr txBox="1"/>
            <p:nvPr/>
          </p:nvSpPr>
          <p:spPr>
            <a:xfrm>
              <a:off x="7696200" y="640080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759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05D4-36D0-9C42-AF63-25782674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interactions: </a:t>
            </a:r>
            <a:r>
              <a:rPr lang="en-US" dirty="0" err="1"/>
              <a:t>sumoylation</a:t>
            </a:r>
            <a:r>
              <a:rPr lang="en-US" dirty="0"/>
              <a:t> and neddylation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DF9B0-3389-AD46-92F1-10926BAD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C03A7-9855-D146-B64E-AC2C2D3E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3A9D6-18B9-874C-895F-AC55E908FCD5}"/>
              </a:ext>
            </a:extLst>
          </p:cNvPr>
          <p:cNvGrpSpPr/>
          <p:nvPr/>
        </p:nvGrpSpPr>
        <p:grpSpPr>
          <a:xfrm>
            <a:off x="2452687" y="1051586"/>
            <a:ext cx="3452929" cy="2238375"/>
            <a:chOff x="990600" y="1219200"/>
            <a:chExt cx="3452929" cy="22383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3CCF072-7DEF-CE43-A31E-5BDDB0D0F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7348" y="1676400"/>
              <a:ext cx="3406181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64D1FB-873F-4744-9767-F0110150C439}"/>
                </a:ext>
              </a:extLst>
            </p:cNvPr>
            <p:cNvSpPr txBox="1"/>
            <p:nvPr/>
          </p:nvSpPr>
          <p:spPr>
            <a:xfrm>
              <a:off x="990600" y="1219200"/>
              <a:ext cx="32462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SUMO: Small </a:t>
              </a:r>
              <a:r>
                <a:rPr lang="en-US" sz="1600" dirty="0" err="1"/>
                <a:t>Ubiquitin</a:t>
              </a:r>
              <a:r>
                <a:rPr lang="en-US" sz="1600" dirty="0"/>
                <a:t>-like Modifier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436AAA-0280-3E4D-986A-8BEF138A12FB}"/>
              </a:ext>
            </a:extLst>
          </p:cNvPr>
          <p:cNvGrpSpPr/>
          <p:nvPr/>
        </p:nvGrpSpPr>
        <p:grpSpPr>
          <a:xfrm>
            <a:off x="6500819" y="1051586"/>
            <a:ext cx="3369832" cy="2482039"/>
            <a:chOff x="5038732" y="1143000"/>
            <a:chExt cx="3369832" cy="2482039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9F16B50F-24B3-F543-A550-653A874BE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4182" y="1600200"/>
              <a:ext cx="2498933" cy="2024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421EA9-A6F0-994E-982E-757D9436B6B0}"/>
                </a:ext>
              </a:extLst>
            </p:cNvPr>
            <p:cNvSpPr txBox="1"/>
            <p:nvPr/>
          </p:nvSpPr>
          <p:spPr>
            <a:xfrm>
              <a:off x="5038732" y="1143000"/>
              <a:ext cx="33698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NEDD8</a:t>
              </a:r>
              <a:r>
                <a:rPr lang="en-US" sz="1600" dirty="0"/>
                <a:t>:</a:t>
              </a:r>
              <a:br>
                <a:rPr lang="en-US" sz="1600" dirty="0"/>
              </a:br>
              <a:r>
                <a:rPr lang="en-US" sz="900" dirty="0"/>
                <a:t>Neural-precursor-cell-expressed developmentally down-regulated 8</a:t>
              </a:r>
              <a:endParaRPr lang="en-US" sz="16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662CD3-F5E2-4444-A842-4F8CDD99CF98}"/>
              </a:ext>
            </a:extLst>
          </p:cNvPr>
          <p:cNvGrpSpPr/>
          <p:nvPr/>
        </p:nvGrpSpPr>
        <p:grpSpPr>
          <a:xfrm>
            <a:off x="6338887" y="3560571"/>
            <a:ext cx="3657600" cy="3206015"/>
            <a:chOff x="4724400" y="3651985"/>
            <a:chExt cx="3657600" cy="320601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AFAB406-DBA0-3548-B8F9-08C4EF4E0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300" y="3651985"/>
              <a:ext cx="2209800" cy="2977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CB0C71-A23E-8546-A3DE-7508421DAF13}"/>
                </a:ext>
              </a:extLst>
            </p:cNvPr>
            <p:cNvSpPr/>
            <p:nvPr/>
          </p:nvSpPr>
          <p:spPr>
            <a:xfrm>
              <a:off x="4724400" y="6642556"/>
              <a:ext cx="36576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http://www.nature.com/embor/journal/v9/n10/images/embor2008183-f1.jpg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581996-3201-764E-9BC1-697BDE475494}"/>
              </a:ext>
            </a:extLst>
          </p:cNvPr>
          <p:cNvGrpSpPr/>
          <p:nvPr/>
        </p:nvGrpSpPr>
        <p:grpSpPr>
          <a:xfrm>
            <a:off x="1919287" y="3870986"/>
            <a:ext cx="4648200" cy="2425244"/>
            <a:chOff x="304800" y="3962400"/>
            <a:chExt cx="4648200" cy="2425244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93AE1AAC-5AEF-5142-92E2-B2509D02A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b="15655"/>
            <a:stretch>
              <a:fillRect/>
            </a:stretch>
          </p:blipFill>
          <p:spPr bwMode="auto">
            <a:xfrm>
              <a:off x="304800" y="3962400"/>
              <a:ext cx="4648200" cy="221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B1585A-9735-3A4B-9DA1-4BA9AA950B42}"/>
                </a:ext>
              </a:extLst>
            </p:cNvPr>
            <p:cNvSpPr/>
            <p:nvPr/>
          </p:nvSpPr>
          <p:spPr>
            <a:xfrm>
              <a:off x="800100" y="6172200"/>
              <a:ext cx="36576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/>
                <a:t>http://www.nature.com/nrm/journal/v8/n12/images/nrm2293-f2.jpg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3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PPI Resources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8ED3-F030-0049-A73A-A43ABA5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PPI databases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2A4D-DAD8-9144-BB68-8EC87BABC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CF981-5899-D446-A8B7-9E124B8C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50C18D62-60A3-4241-ACDE-7F4A3E06D651}"/>
              </a:ext>
            </a:extLst>
          </p:cNvPr>
          <p:cNvGrpSpPr/>
          <p:nvPr/>
        </p:nvGrpSpPr>
        <p:grpSpPr>
          <a:xfrm>
            <a:off x="1914939" y="5050254"/>
            <a:ext cx="2133600" cy="1129845"/>
            <a:chOff x="457200" y="4876799"/>
            <a:chExt cx="2133600" cy="1129845"/>
          </a:xfrm>
        </p:grpSpPr>
        <p:pic>
          <p:nvPicPr>
            <p:cNvPr id="7" name="Picture 3" descr="C:\Users\eblis\Documents\My Dropbox\archive\logos\dip.png">
              <a:extLst>
                <a:ext uri="{FF2B5EF4-FFF2-40B4-BE49-F238E27FC236}">
                  <a16:creationId xmlns:a16="http://schemas.microsoft.com/office/drawing/2014/main" id="{1A53376F-F325-BE4C-BA8C-9CBF11E6F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4876799"/>
              <a:ext cx="914400" cy="914400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533ADD-D6AE-6748-92B7-04623B1B05F1}"/>
                </a:ext>
              </a:extLst>
            </p:cNvPr>
            <p:cNvSpPr/>
            <p:nvPr/>
          </p:nvSpPr>
          <p:spPr>
            <a:xfrm>
              <a:off x="457200" y="57912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dip.doe-mbi.ucla.edu</a:t>
              </a:r>
            </a:p>
          </p:txBody>
        </p:sp>
      </p:grpSp>
      <p:grpSp>
        <p:nvGrpSpPr>
          <p:cNvPr id="9" name="Group 25">
            <a:extLst>
              <a:ext uri="{FF2B5EF4-FFF2-40B4-BE49-F238E27FC236}">
                <a16:creationId xmlns:a16="http://schemas.microsoft.com/office/drawing/2014/main" id="{56AB581A-B914-2745-A2DB-B98F0F4BA5FC}"/>
              </a:ext>
            </a:extLst>
          </p:cNvPr>
          <p:cNvGrpSpPr/>
          <p:nvPr/>
        </p:nvGrpSpPr>
        <p:grpSpPr>
          <a:xfrm>
            <a:off x="7629939" y="5050253"/>
            <a:ext cx="2438400" cy="1129845"/>
            <a:chOff x="6019800" y="4648199"/>
            <a:chExt cx="2438400" cy="1129845"/>
          </a:xfrm>
        </p:grpSpPr>
        <p:pic>
          <p:nvPicPr>
            <p:cNvPr id="10" name="Picture 4" descr="C:\Users\eblis\Documents\My Dropbox\archive\logos\mpact.png">
              <a:extLst>
                <a:ext uri="{FF2B5EF4-FFF2-40B4-BE49-F238E27FC236}">
                  <a16:creationId xmlns:a16="http://schemas.microsoft.com/office/drawing/2014/main" id="{14B4686A-72BE-304D-B18A-00C9EACB6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3000" y="4648199"/>
              <a:ext cx="2032000" cy="914400"/>
            </a:xfrm>
            <a:prstGeom prst="rect">
              <a:avLst/>
            </a:prstGeom>
            <a:no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CE35F9-E2E9-314C-973A-ADE6622CFEE0}"/>
                </a:ext>
              </a:extLst>
            </p:cNvPr>
            <p:cNvSpPr/>
            <p:nvPr/>
          </p:nvSpPr>
          <p:spPr>
            <a:xfrm>
              <a:off x="6019800" y="5562600"/>
              <a:ext cx="24384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mips.helmholtz-muenchen.de</a:t>
              </a: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9CAFD5CB-1C1D-2948-8067-9E2A565353D4}"/>
              </a:ext>
            </a:extLst>
          </p:cNvPr>
          <p:cNvGrpSpPr/>
          <p:nvPr/>
        </p:nvGrpSpPr>
        <p:grpSpPr>
          <a:xfrm>
            <a:off x="3057939" y="2598699"/>
            <a:ext cx="2939143" cy="1129844"/>
            <a:chOff x="1600200" y="3124200"/>
            <a:chExt cx="2939143" cy="1129844"/>
          </a:xfrm>
        </p:grpSpPr>
        <p:pic>
          <p:nvPicPr>
            <p:cNvPr id="13" name="Picture 2" descr="C:\Users\eblis\Documents\My Dropbox\archive\logos\hprd.gif">
              <a:extLst>
                <a:ext uri="{FF2B5EF4-FFF2-40B4-BE49-F238E27FC236}">
                  <a16:creationId xmlns:a16="http://schemas.microsoft.com/office/drawing/2014/main" id="{4559FAB4-36D7-A641-94B8-2C9D1A25D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3124200"/>
              <a:ext cx="2939143" cy="914400"/>
            </a:xfrm>
            <a:prstGeom prst="rect">
              <a:avLst/>
            </a:prstGeom>
            <a:noFill/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569C69-9C02-4D46-9142-0C6DA167716E}"/>
                </a:ext>
              </a:extLst>
            </p:cNvPr>
            <p:cNvSpPr/>
            <p:nvPr/>
          </p:nvSpPr>
          <p:spPr>
            <a:xfrm>
              <a:off x="2002971" y="40386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www.hprd.org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5C1019A1-5C7F-C84E-933A-AAACD0468FC6}"/>
              </a:ext>
            </a:extLst>
          </p:cNvPr>
          <p:cNvGrpSpPr/>
          <p:nvPr/>
        </p:nvGrpSpPr>
        <p:grpSpPr>
          <a:xfrm>
            <a:off x="6288819" y="2598699"/>
            <a:ext cx="2560320" cy="1129844"/>
            <a:chOff x="4876800" y="3276600"/>
            <a:chExt cx="2560320" cy="1129844"/>
          </a:xfrm>
        </p:grpSpPr>
        <p:pic>
          <p:nvPicPr>
            <p:cNvPr id="16" name="Picture 5" descr="C:\Users\eblis\Documents\My Dropbox\archive\logos\mint.gif">
              <a:extLst>
                <a:ext uri="{FF2B5EF4-FFF2-40B4-BE49-F238E27FC236}">
                  <a16:creationId xmlns:a16="http://schemas.microsoft.com/office/drawing/2014/main" id="{978E2F20-1EB9-6841-BB87-E6F9C22B2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3276600"/>
              <a:ext cx="2560320" cy="914400"/>
            </a:xfrm>
            <a:prstGeom prst="rect">
              <a:avLst/>
            </a:prstGeom>
            <a:noFill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18220F-9901-1848-9E74-4C74B27A3311}"/>
                </a:ext>
              </a:extLst>
            </p:cNvPr>
            <p:cNvSpPr/>
            <p:nvPr/>
          </p:nvSpPr>
          <p:spPr>
            <a:xfrm>
              <a:off x="5090160" y="41910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mint.bio.uniroma2.it</a:t>
              </a:r>
            </a:p>
          </p:txBody>
        </p: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FFA62984-9A90-3E43-AC47-7A20F868ACA6}"/>
              </a:ext>
            </a:extLst>
          </p:cNvPr>
          <p:cNvGrpSpPr/>
          <p:nvPr/>
        </p:nvGrpSpPr>
        <p:grpSpPr>
          <a:xfrm>
            <a:off x="7553739" y="1303299"/>
            <a:ext cx="2133600" cy="1129845"/>
            <a:chOff x="5638800" y="1600199"/>
            <a:chExt cx="2133600" cy="1129845"/>
          </a:xfrm>
        </p:grpSpPr>
        <p:pic>
          <p:nvPicPr>
            <p:cNvPr id="19" name="Picture 6" descr="C:\Users\eblis\Documents\My Dropbox\archive\logos\intact.gif">
              <a:extLst>
                <a:ext uri="{FF2B5EF4-FFF2-40B4-BE49-F238E27FC236}">
                  <a16:creationId xmlns:a16="http://schemas.microsoft.com/office/drawing/2014/main" id="{8DE4169A-42F2-0341-B616-85FEEFB95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24451" y="1600199"/>
              <a:ext cx="1762298" cy="914400"/>
            </a:xfrm>
            <a:prstGeom prst="rect">
              <a:avLst/>
            </a:prstGeom>
            <a:noFill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93013D-1729-8D47-AD06-943F3D037CE4}"/>
                </a:ext>
              </a:extLst>
            </p:cNvPr>
            <p:cNvSpPr/>
            <p:nvPr/>
          </p:nvSpPr>
          <p:spPr>
            <a:xfrm>
              <a:off x="5638800" y="25146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www.ebi.ac.uk/intact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4ECAC-F1C5-0F4F-967F-AABE0A3678FB}"/>
              </a:ext>
            </a:extLst>
          </p:cNvPr>
          <p:cNvGrpSpPr/>
          <p:nvPr/>
        </p:nvGrpSpPr>
        <p:grpSpPr>
          <a:xfrm>
            <a:off x="1976272" y="1303299"/>
            <a:ext cx="3824867" cy="1129844"/>
            <a:chOff x="762000" y="1524000"/>
            <a:chExt cx="3824867" cy="1129844"/>
          </a:xfrm>
        </p:grpSpPr>
        <p:pic>
          <p:nvPicPr>
            <p:cNvPr id="22" name="Picture 8" descr="C:\Users\eblis\Documents\My Dropbox\archive\logos\biogrid.png">
              <a:extLst>
                <a:ext uri="{FF2B5EF4-FFF2-40B4-BE49-F238E27FC236}">
                  <a16:creationId xmlns:a16="http://schemas.microsoft.com/office/drawing/2014/main" id="{38473CB5-E955-8E4F-A991-31279E222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0" y="1524000"/>
              <a:ext cx="3824867" cy="914400"/>
            </a:xfrm>
            <a:prstGeom prst="rect">
              <a:avLst/>
            </a:prstGeom>
            <a:noFill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85518C-7E1D-5543-A358-95ACAEEA4851}"/>
                </a:ext>
              </a:extLst>
            </p:cNvPr>
            <p:cNvSpPr/>
            <p:nvPr/>
          </p:nvSpPr>
          <p:spPr>
            <a:xfrm>
              <a:off x="1607633" y="24384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www.thebiogrid.org</a:t>
              </a:r>
            </a:p>
          </p:txBody>
        </p:sp>
      </p:grpSp>
      <p:grpSp>
        <p:nvGrpSpPr>
          <p:cNvPr id="24" name="Group 26">
            <a:extLst>
              <a:ext uri="{FF2B5EF4-FFF2-40B4-BE49-F238E27FC236}">
                <a16:creationId xmlns:a16="http://schemas.microsoft.com/office/drawing/2014/main" id="{44AF973B-F6F6-D44E-A1C5-37EC1DBB45AC}"/>
              </a:ext>
            </a:extLst>
          </p:cNvPr>
          <p:cNvGrpSpPr/>
          <p:nvPr/>
        </p:nvGrpSpPr>
        <p:grpSpPr>
          <a:xfrm>
            <a:off x="4696239" y="5341899"/>
            <a:ext cx="2514600" cy="1129844"/>
            <a:chOff x="2971800" y="5334000"/>
            <a:chExt cx="2514600" cy="112984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179B7D-78C3-064B-B8F1-1B480FED205F}"/>
                </a:ext>
              </a:extLst>
            </p:cNvPr>
            <p:cNvSpPr/>
            <p:nvPr/>
          </p:nvSpPr>
          <p:spPr>
            <a:xfrm>
              <a:off x="2971800" y="62484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bond.unleashedinformatics.com</a:t>
              </a:r>
            </a:p>
          </p:txBody>
        </p:sp>
        <p:pic>
          <p:nvPicPr>
            <p:cNvPr id="26" name="Picture 9" descr="C:\Users\eblis\Documents\My Dropbox\archive\logos\bind.jpg">
              <a:extLst>
                <a:ext uri="{FF2B5EF4-FFF2-40B4-BE49-F238E27FC236}">
                  <a16:creationId xmlns:a16="http://schemas.microsoft.com/office/drawing/2014/main" id="{843D9DF2-5F07-5E47-A37A-1E94A1DF6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12672" y="5334000"/>
              <a:ext cx="1632857" cy="914400"/>
            </a:xfrm>
            <a:prstGeom prst="rect">
              <a:avLst/>
            </a:prstGeom>
            <a:noFill/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CD1FEA9F-ABAE-B346-9A52-E45F0D937FE9}"/>
              </a:ext>
            </a:extLst>
          </p:cNvPr>
          <p:cNvGrpSpPr/>
          <p:nvPr/>
        </p:nvGrpSpPr>
        <p:grpSpPr>
          <a:xfrm>
            <a:off x="3522759" y="3907255"/>
            <a:ext cx="4861560" cy="1129844"/>
            <a:chOff x="2362200" y="4038600"/>
            <a:chExt cx="4861560" cy="1129844"/>
          </a:xfrm>
        </p:grpSpPr>
        <p:pic>
          <p:nvPicPr>
            <p:cNvPr id="28" name="Picture 10" descr="C:\Users\eblis\Documents\My Dropbox\archive\logos\domine.jpg">
              <a:extLst>
                <a:ext uri="{FF2B5EF4-FFF2-40B4-BE49-F238E27FC236}">
                  <a16:creationId xmlns:a16="http://schemas.microsoft.com/office/drawing/2014/main" id="{B156CA49-B545-6344-AC83-A59A685E9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62200" y="4038600"/>
              <a:ext cx="4861560" cy="914400"/>
            </a:xfrm>
            <a:prstGeom prst="rect">
              <a:avLst/>
            </a:prstGeom>
            <a:noFill/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C7C183-D3A0-9C4E-B35A-7B03B8FECA41}"/>
                </a:ext>
              </a:extLst>
            </p:cNvPr>
            <p:cNvSpPr/>
            <p:nvPr/>
          </p:nvSpPr>
          <p:spPr>
            <a:xfrm>
              <a:off x="3726180" y="4953000"/>
              <a:ext cx="2133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domine.utdallas.edu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5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8ED3-F030-0049-A73A-A43ABA56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modification databases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2A4D-DAD8-9144-BB68-8EC87BABC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CF981-5899-D446-A8B7-9E124B8C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5AABDD-1295-B94A-9BD7-8D77C196A16F}"/>
              </a:ext>
            </a:extLst>
          </p:cNvPr>
          <p:cNvGrpSpPr/>
          <p:nvPr/>
        </p:nvGrpSpPr>
        <p:grpSpPr>
          <a:xfrm>
            <a:off x="1941381" y="1600200"/>
            <a:ext cx="2638425" cy="1055132"/>
            <a:chOff x="412619" y="1600200"/>
            <a:chExt cx="2638425" cy="1055132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9C28EDDB-A4FE-BC42-8430-6C701D9E9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2619" y="1600200"/>
              <a:ext cx="2638425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49DD4B-0EFD-0E40-8A52-73E8AB173222}"/>
                </a:ext>
              </a:extLst>
            </p:cNvPr>
            <p:cNvSpPr/>
            <p:nvPr/>
          </p:nvSpPr>
          <p:spPr>
            <a:xfrm>
              <a:off x="419100" y="2286000"/>
              <a:ext cx="2324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www.phosphogrid.org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758C0E-3902-5A4B-95EF-CB9FEB21D6CF}"/>
              </a:ext>
            </a:extLst>
          </p:cNvPr>
          <p:cNvGrpSpPr/>
          <p:nvPr/>
        </p:nvGrpSpPr>
        <p:grpSpPr>
          <a:xfrm>
            <a:off x="4805362" y="1219200"/>
            <a:ext cx="2952750" cy="826532"/>
            <a:chOff x="3505200" y="1295400"/>
            <a:chExt cx="2952750" cy="826532"/>
          </a:xfrm>
        </p:grpSpPr>
        <p:pic>
          <p:nvPicPr>
            <p:cNvPr id="34" name="Picture 5" descr="C:\Users\eblis\Desktop\logo_phosphoElm.gif">
              <a:extLst>
                <a:ext uri="{FF2B5EF4-FFF2-40B4-BE49-F238E27FC236}">
                  <a16:creationId xmlns:a16="http://schemas.microsoft.com/office/drawing/2014/main" id="{F70E8BFE-8BD5-A74A-94C0-180E5B94E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295400"/>
              <a:ext cx="2952750" cy="466725"/>
            </a:xfrm>
            <a:prstGeom prst="rect">
              <a:avLst/>
            </a:prstGeom>
            <a:noFill/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1608E4-A9F9-0844-9F08-9AA8FBD0ABC0}"/>
                </a:ext>
              </a:extLst>
            </p:cNvPr>
            <p:cNvSpPr/>
            <p:nvPr/>
          </p:nvSpPr>
          <p:spPr>
            <a:xfrm>
              <a:off x="3786376" y="1752600"/>
              <a:ext cx="21087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phospho.elm.eu.org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5C3D54-8B70-E74C-B1F8-F69B7F84A838}"/>
              </a:ext>
            </a:extLst>
          </p:cNvPr>
          <p:cNvGrpSpPr/>
          <p:nvPr/>
        </p:nvGrpSpPr>
        <p:grpSpPr>
          <a:xfrm>
            <a:off x="5795962" y="2590800"/>
            <a:ext cx="4382440" cy="762000"/>
            <a:chOff x="3689998" y="3276600"/>
            <a:chExt cx="4382440" cy="762000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40D5864C-3C5B-5546-AEC0-5F09767E2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9998" y="3276600"/>
              <a:ext cx="4382440" cy="757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8891E1-4884-0F41-A86B-8CB8CE08A735}"/>
                </a:ext>
              </a:extLst>
            </p:cNvPr>
            <p:cNvSpPr/>
            <p:nvPr/>
          </p:nvSpPr>
          <p:spPr>
            <a:xfrm>
              <a:off x="5394315" y="3669268"/>
              <a:ext cx="1804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www.phosida.de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7BFCBB-272C-284F-B4AF-170F0C38F58F}"/>
              </a:ext>
            </a:extLst>
          </p:cNvPr>
          <p:cNvGrpSpPr/>
          <p:nvPr/>
        </p:nvGrpSpPr>
        <p:grpSpPr>
          <a:xfrm>
            <a:off x="2747962" y="2819400"/>
            <a:ext cx="2819400" cy="952500"/>
            <a:chOff x="838200" y="3352800"/>
            <a:chExt cx="2819400" cy="952500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30096B06-399C-E44B-9EAB-B023B3E9F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70400"/>
            <a:stretch>
              <a:fillRect/>
            </a:stretch>
          </p:blipFill>
          <p:spPr bwMode="auto">
            <a:xfrm>
              <a:off x="838200" y="3733800"/>
              <a:ext cx="28194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7873B3-6332-704E-B1C5-E0BFBE80F5C6}"/>
                </a:ext>
              </a:extLst>
            </p:cNvPr>
            <p:cNvSpPr/>
            <p:nvPr/>
          </p:nvSpPr>
          <p:spPr>
            <a:xfrm>
              <a:off x="935169" y="3352800"/>
              <a:ext cx="2294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www.phosphosite.org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D4F674B-DC02-2241-97F1-CE975DEF00A7}"/>
              </a:ext>
            </a:extLst>
          </p:cNvPr>
          <p:cNvGrpSpPr/>
          <p:nvPr/>
        </p:nvGrpSpPr>
        <p:grpSpPr>
          <a:xfrm>
            <a:off x="8005762" y="1295400"/>
            <a:ext cx="2328607" cy="1066800"/>
            <a:chOff x="6753602" y="1066800"/>
            <a:chExt cx="2328607" cy="1066800"/>
          </a:xfrm>
        </p:grpSpPr>
        <p:pic>
          <p:nvPicPr>
            <p:cNvPr id="43" name="Picture 8">
              <a:extLst>
                <a:ext uri="{FF2B5EF4-FFF2-40B4-BE49-F238E27FC236}">
                  <a16:creationId xmlns:a16="http://schemas.microsoft.com/office/drawing/2014/main" id="{AE6C517C-E52F-5042-AD36-F9C0B79B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18851" t="81058" r="60636" b="10471"/>
            <a:stretch>
              <a:fillRect/>
            </a:stretch>
          </p:blipFill>
          <p:spPr bwMode="auto">
            <a:xfrm>
              <a:off x="7024809" y="1447800"/>
              <a:ext cx="20574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EFAE002-2D28-704F-897B-16A29378C9B6}"/>
                </a:ext>
              </a:extLst>
            </p:cNvPr>
            <p:cNvSpPr/>
            <p:nvPr/>
          </p:nvSpPr>
          <p:spPr>
            <a:xfrm>
              <a:off x="6753602" y="1066800"/>
              <a:ext cx="2316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www.phosphopep.org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A1DFE5-94B9-034B-9267-737D37647C46}"/>
              </a:ext>
            </a:extLst>
          </p:cNvPr>
          <p:cNvGrpSpPr/>
          <p:nvPr/>
        </p:nvGrpSpPr>
        <p:grpSpPr>
          <a:xfrm>
            <a:off x="1681162" y="5715000"/>
            <a:ext cx="2914650" cy="1143000"/>
            <a:chOff x="311234" y="5257800"/>
            <a:chExt cx="2914650" cy="1143000"/>
          </a:xfrm>
        </p:grpSpPr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58690DCA-C828-6944-9FB8-74F4A3672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r="66000"/>
            <a:stretch>
              <a:fillRect/>
            </a:stretch>
          </p:blipFill>
          <p:spPr bwMode="auto">
            <a:xfrm>
              <a:off x="311234" y="5638800"/>
              <a:ext cx="29146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3B930-C308-504E-AD55-573FCDA4693A}"/>
                </a:ext>
              </a:extLst>
            </p:cNvPr>
            <p:cNvSpPr/>
            <p:nvPr/>
          </p:nvSpPr>
          <p:spPr>
            <a:xfrm>
              <a:off x="381000" y="5257800"/>
              <a:ext cx="2504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dbptm.mbc.nctu.edu.tw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3D8AE1-394A-9941-B5A7-1580C689117D}"/>
              </a:ext>
            </a:extLst>
          </p:cNvPr>
          <p:cNvGrpSpPr/>
          <p:nvPr/>
        </p:nvGrpSpPr>
        <p:grpSpPr>
          <a:xfrm>
            <a:off x="4729162" y="6019800"/>
            <a:ext cx="4629150" cy="762000"/>
            <a:chOff x="3200400" y="5867400"/>
            <a:chExt cx="4629150" cy="762000"/>
          </a:xfrm>
        </p:grpSpPr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EA23F859-8830-CA45-AF2B-08E7BC658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0400" y="6248400"/>
              <a:ext cx="462915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3400D8-30CB-E641-A38A-1567942249DC}"/>
                </a:ext>
              </a:extLst>
            </p:cNvPr>
            <p:cNvSpPr/>
            <p:nvPr/>
          </p:nvSpPr>
          <p:spPr>
            <a:xfrm>
              <a:off x="4490785" y="5867400"/>
              <a:ext cx="1859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www.unimod.org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1B7586-54D9-3545-B654-F8F1C6766275}"/>
              </a:ext>
            </a:extLst>
          </p:cNvPr>
          <p:cNvGrpSpPr/>
          <p:nvPr/>
        </p:nvGrpSpPr>
        <p:grpSpPr>
          <a:xfrm>
            <a:off x="1528762" y="4191000"/>
            <a:ext cx="2265236" cy="1400175"/>
            <a:chOff x="3048000" y="4648200"/>
            <a:chExt cx="2265236" cy="1400175"/>
          </a:xfrm>
        </p:grpSpPr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23A31EED-BECF-7F4D-808D-5ABFD0945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48069" y="5029200"/>
              <a:ext cx="1535557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7E8AC72-7D18-9141-BED6-E8233E40D805}"/>
                </a:ext>
              </a:extLst>
            </p:cNvPr>
            <p:cNvSpPr/>
            <p:nvPr/>
          </p:nvSpPr>
          <p:spPr>
            <a:xfrm>
              <a:off x="3048000" y="4648200"/>
              <a:ext cx="2265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www.ebi.ac.uk/RESID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A3D6A0-BB42-F043-9063-9CC891DD086A}"/>
              </a:ext>
            </a:extLst>
          </p:cNvPr>
          <p:cNvGrpSpPr/>
          <p:nvPr/>
        </p:nvGrpSpPr>
        <p:grpSpPr>
          <a:xfrm>
            <a:off x="5994081" y="3810000"/>
            <a:ext cx="4526281" cy="457200"/>
            <a:chOff x="4465319" y="3581400"/>
            <a:chExt cx="4526281" cy="457200"/>
          </a:xfrm>
        </p:grpSpPr>
        <p:pic>
          <p:nvPicPr>
            <p:cNvPr id="55" name="Picture 12">
              <a:extLst>
                <a:ext uri="{FF2B5EF4-FFF2-40B4-BE49-F238E27FC236}">
                  <a16:creationId xmlns:a16="http://schemas.microsoft.com/office/drawing/2014/main" id="{2B0C2B81-DB9B-D543-BE5A-85615C506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4416" t="19882" r="28727" b="71752"/>
            <a:stretch>
              <a:fillRect/>
            </a:stretch>
          </p:blipFill>
          <p:spPr bwMode="auto">
            <a:xfrm>
              <a:off x="4465319" y="3581400"/>
              <a:ext cx="452628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73AC2AD-7AFD-A740-88C0-B41A696BFECE}"/>
                </a:ext>
              </a:extLst>
            </p:cNvPr>
            <p:cNvSpPr/>
            <p:nvPr/>
          </p:nvSpPr>
          <p:spPr>
            <a:xfrm>
              <a:off x="5992753" y="3657600"/>
              <a:ext cx="27417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www.cbs.dtu.dk/databases/OGLYCBASE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EE15D4-2F39-FB45-95FE-E18F1DDC61A8}"/>
              </a:ext>
            </a:extLst>
          </p:cNvPr>
          <p:cNvGrpSpPr/>
          <p:nvPr/>
        </p:nvGrpSpPr>
        <p:grpSpPr>
          <a:xfrm>
            <a:off x="6547053" y="5040868"/>
            <a:ext cx="2590800" cy="902732"/>
            <a:chOff x="3810000" y="4495800"/>
            <a:chExt cx="2590800" cy="902732"/>
          </a:xfrm>
        </p:grpSpPr>
        <p:pic>
          <p:nvPicPr>
            <p:cNvPr id="58" name="Picture 13">
              <a:extLst>
                <a:ext uri="{FF2B5EF4-FFF2-40B4-BE49-F238E27FC236}">
                  <a16:creationId xmlns:a16="http://schemas.microsoft.com/office/drawing/2014/main" id="{DB0B8804-0839-EE40-810F-B0EDD89D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l="34046" t="14235" r="40123" b="79176"/>
            <a:stretch>
              <a:fillRect/>
            </a:stretch>
          </p:blipFill>
          <p:spPr bwMode="auto">
            <a:xfrm>
              <a:off x="3810000" y="4495800"/>
              <a:ext cx="2590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C10C22C-32D6-A546-955C-9B93C4D8C260}"/>
                </a:ext>
              </a:extLst>
            </p:cNvPr>
            <p:cNvSpPr/>
            <p:nvPr/>
          </p:nvSpPr>
          <p:spPr>
            <a:xfrm>
              <a:off x="4250038" y="5029200"/>
              <a:ext cx="15320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ubiprot.org.ru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58E7E1E-81ED-1E4F-8B93-580E31F4AB74}"/>
              </a:ext>
            </a:extLst>
          </p:cNvPr>
          <p:cNvGrpSpPr/>
          <p:nvPr/>
        </p:nvGrpSpPr>
        <p:grpSpPr>
          <a:xfrm>
            <a:off x="8756853" y="4553188"/>
            <a:ext cx="1650837" cy="792480"/>
            <a:chOff x="6781800" y="4495800"/>
            <a:chExt cx="1650837" cy="79248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00D13F7-1BDD-0344-9082-2A64F13E20F1}"/>
                </a:ext>
              </a:extLst>
            </p:cNvPr>
            <p:cNvSpPr/>
            <p:nvPr/>
          </p:nvSpPr>
          <p:spPr>
            <a:xfrm>
              <a:off x="6781800" y="4495800"/>
              <a:ext cx="1650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scud.kaist.ac.kr</a:t>
              </a:r>
            </a:p>
          </p:txBody>
        </p:sp>
        <p:pic>
          <p:nvPicPr>
            <p:cNvPr id="62" name="Picture 14">
              <a:extLst>
                <a:ext uri="{FF2B5EF4-FFF2-40B4-BE49-F238E27FC236}">
                  <a16:creationId xmlns:a16="http://schemas.microsoft.com/office/drawing/2014/main" id="{3ED6B233-B0D8-554E-A7F9-392AB5963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 l="16952" t="13859" r="75413" b="81059"/>
            <a:stretch>
              <a:fillRect/>
            </a:stretch>
          </p:blipFill>
          <p:spPr bwMode="auto">
            <a:xfrm>
              <a:off x="7356849" y="4876800"/>
              <a:ext cx="765810" cy="41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824CDC3-0F6C-4B4E-87C7-1136B48B1C55}"/>
              </a:ext>
            </a:extLst>
          </p:cNvPr>
          <p:cNvGrpSpPr/>
          <p:nvPr/>
        </p:nvGrpSpPr>
        <p:grpSpPr>
          <a:xfrm>
            <a:off x="3967162" y="4419600"/>
            <a:ext cx="2328266" cy="1076325"/>
            <a:chOff x="2667000" y="4267200"/>
            <a:chExt cx="2328266" cy="1076325"/>
          </a:xfrm>
        </p:grpSpPr>
        <p:pic>
          <p:nvPicPr>
            <p:cNvPr id="64" name="Picture 15">
              <a:extLst>
                <a:ext uri="{FF2B5EF4-FFF2-40B4-BE49-F238E27FC236}">
                  <a16:creationId xmlns:a16="http://schemas.microsoft.com/office/drawing/2014/main" id="{3A81BAD1-1D7E-C340-B90D-DE58C85DB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l="14210" r="59474"/>
            <a:stretch>
              <a:fillRect/>
            </a:stretch>
          </p:blipFill>
          <p:spPr bwMode="auto">
            <a:xfrm>
              <a:off x="3076411" y="4648200"/>
              <a:ext cx="1905000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121C149-506C-FA48-B5E7-410E2609A2B5}"/>
                </a:ext>
              </a:extLst>
            </p:cNvPr>
            <p:cNvSpPr/>
            <p:nvPr/>
          </p:nvSpPr>
          <p:spPr>
            <a:xfrm>
              <a:off x="2667000" y="4267200"/>
              <a:ext cx="2328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sumosp.biocuckoo.org</a:t>
              </a:r>
            </a:p>
          </p:txBody>
        </p:sp>
      </p:grpSp>
      <p:pic>
        <p:nvPicPr>
          <p:cNvPr id="66" name="Picture 16">
            <a:extLst>
              <a:ext uri="{FF2B5EF4-FFF2-40B4-BE49-F238E27FC236}">
                <a16:creationId xmlns:a16="http://schemas.microsoft.com/office/drawing/2014/main" id="{4F9BE5D7-A46A-FC4A-9DB5-61E96B58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26371" r="9204"/>
          <a:stretch>
            <a:fillRect/>
          </a:stretch>
        </p:blipFill>
        <p:spPr bwMode="auto">
          <a:xfrm>
            <a:off x="9540649" y="5867400"/>
            <a:ext cx="1132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01858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1A815-E1CF-1343-A096-0458B1D8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0ECC9-C49B-3946-ADAB-DD932538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A5F8C-FD27-944A-824D-81E09249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930"/>
          <a:stretch/>
        </p:blipFill>
        <p:spPr>
          <a:xfrm>
            <a:off x="4908998" y="407937"/>
            <a:ext cx="2374004" cy="4114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D2D9B6-00F3-F846-B28E-E83154DD1F55}"/>
              </a:ext>
            </a:extLst>
          </p:cNvPr>
          <p:cNvSpPr/>
          <p:nvPr/>
        </p:nvSpPr>
        <p:spPr>
          <a:xfrm>
            <a:off x="3215788" y="4705570"/>
            <a:ext cx="576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https://canvas.harvard.edu/courses/55671/quizzes/127077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3403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Stable PPIs</a:t>
            </a:r>
          </a:p>
          <a:p>
            <a:pPr lvl="1"/>
            <a:r>
              <a:rPr lang="en-US" sz="2800" dirty="0"/>
              <a:t>Two-hybrid</a:t>
            </a:r>
          </a:p>
          <a:p>
            <a:pPr lvl="1"/>
            <a:r>
              <a:rPr lang="en-US" sz="2800" dirty="0"/>
              <a:t>Affinity capture / MS</a:t>
            </a:r>
          </a:p>
          <a:p>
            <a:r>
              <a:rPr lang="en-US" sz="3200" dirty="0"/>
              <a:t>Transient PPIs</a:t>
            </a:r>
          </a:p>
          <a:p>
            <a:pPr lvl="1"/>
            <a:r>
              <a:rPr lang="en-US" sz="2800" dirty="0"/>
              <a:t>Protein modifications</a:t>
            </a:r>
          </a:p>
          <a:p>
            <a:pPr lvl="1"/>
            <a:r>
              <a:rPr lang="en-US" sz="2800" dirty="0"/>
              <a:t>Phosphorylation</a:t>
            </a:r>
          </a:p>
          <a:p>
            <a:pPr lvl="1"/>
            <a:r>
              <a:rPr lang="en-US" sz="2800" dirty="0"/>
              <a:t>Everything else</a:t>
            </a:r>
          </a:p>
          <a:p>
            <a:r>
              <a:rPr lang="en-US" sz="3200" dirty="0"/>
              <a:t>PPI resources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Stable PPIs</a:t>
            </a:r>
          </a:p>
          <a:p>
            <a:pPr lvl="1"/>
            <a:r>
              <a:rPr lang="en-US" sz="2800" dirty="0"/>
              <a:t>Two-hybrid</a:t>
            </a:r>
          </a:p>
          <a:p>
            <a:pPr lvl="1"/>
            <a:r>
              <a:rPr lang="en-US" sz="2800" dirty="0"/>
              <a:t>Affinity capture / MS</a:t>
            </a:r>
          </a:p>
          <a:p>
            <a:r>
              <a:rPr lang="en-US" sz="3200" dirty="0"/>
              <a:t>Transient PPIs</a:t>
            </a:r>
          </a:p>
          <a:p>
            <a:pPr lvl="1"/>
            <a:r>
              <a:rPr lang="en-US" sz="2800" dirty="0"/>
              <a:t>Protein modifications</a:t>
            </a:r>
          </a:p>
          <a:p>
            <a:pPr lvl="1"/>
            <a:r>
              <a:rPr lang="en-US" sz="2800" dirty="0"/>
              <a:t>Phosphorylation</a:t>
            </a:r>
          </a:p>
          <a:p>
            <a:pPr lvl="1"/>
            <a:r>
              <a:rPr lang="en-US" sz="2800" dirty="0"/>
              <a:t>Everything else</a:t>
            </a:r>
          </a:p>
          <a:p>
            <a:r>
              <a:rPr lang="en-US" sz="3200" dirty="0"/>
              <a:t>PPI resources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28836"/>
            <a:ext cx="86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Stable PPIs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2" descr="http://employees.csbsju.edu/hjakubowski/classes/ch331/oxphos/ATPsynthasePD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04" y="1176103"/>
            <a:ext cx="3276600" cy="426455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078513" y="3308380"/>
            <a:ext cx="18841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Calibri" pitchFamily="34" charset="0"/>
              </a:rPr>
              <a:t>*also called</a:t>
            </a:r>
          </a:p>
          <a:p>
            <a:r>
              <a:rPr lang="en-US" sz="2400" i="1" dirty="0">
                <a:latin typeface="Calibri" pitchFamily="34" charset="0"/>
              </a:rPr>
              <a:t>“obligate” or</a:t>
            </a:r>
          </a:p>
          <a:p>
            <a:r>
              <a:rPr lang="en-US" sz="2400" i="1" dirty="0">
                <a:latin typeface="Calibri" pitchFamily="34" charset="0"/>
              </a:rPr>
              <a:t>“constitutive”</a:t>
            </a:r>
            <a:endParaRPr lang="en-US" sz="2400" i="1" dirty="0"/>
          </a:p>
        </p:txBody>
      </p:sp>
      <p:pic>
        <p:nvPicPr>
          <p:cNvPr id="17" name="Picture 2" descr="http://education.kings.edu/dsmith/cyclinCD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268" y="2050912"/>
            <a:ext cx="4631587" cy="43434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821683" y="9601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(1) </a:t>
            </a:r>
            <a:r>
              <a:rPr lang="en-US" sz="2400" dirty="0" err="1">
                <a:solidFill>
                  <a:prstClr val="black"/>
                </a:solidFill>
                <a:latin typeface="Calibri" pitchFamily="34" charset="0"/>
              </a:rPr>
              <a:t>Cyclin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binds to CDK and (2) the </a:t>
            </a:r>
            <a:r>
              <a:rPr lang="en-US" sz="2400" dirty="0" err="1">
                <a:solidFill>
                  <a:prstClr val="black"/>
                </a:solidFill>
                <a:latin typeface="Calibri" pitchFamily="34" charset="0"/>
              </a:rPr>
              <a:t>Cyclin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-CDK complex binds to a target protein.  These are 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transient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interactions.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82848" y="549238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ATP </a:t>
            </a:r>
            <a:r>
              <a:rPr lang="en-US" sz="2400" dirty="0" err="1">
                <a:latin typeface="Calibri" pitchFamily="34" charset="0"/>
              </a:rPr>
              <a:t>synthase</a:t>
            </a:r>
            <a:r>
              <a:rPr lang="en-US" sz="2400" dirty="0">
                <a:latin typeface="Calibri" pitchFamily="34" charset="0"/>
              </a:rPr>
              <a:t> is a large, stable </a:t>
            </a:r>
            <a:r>
              <a:rPr lang="en-US" sz="2400" b="1" dirty="0">
                <a:latin typeface="Calibri" pitchFamily="34" charset="0"/>
              </a:rPr>
              <a:t>complex</a:t>
            </a:r>
            <a:r>
              <a:rPr lang="en-US" sz="2400" dirty="0">
                <a:latin typeface="Calibri" pitchFamily="34" charset="0"/>
              </a:rPr>
              <a:t> of physically interacting proteins.  These are </a:t>
            </a:r>
            <a:r>
              <a:rPr lang="en-US" sz="2400" b="1" dirty="0">
                <a:latin typeface="Calibri" pitchFamily="34" charset="0"/>
              </a:rPr>
              <a:t>permanent* </a:t>
            </a:r>
            <a:r>
              <a:rPr lang="en-US" sz="2400" dirty="0">
                <a:latin typeface="Calibri" pitchFamily="34" charset="0"/>
              </a:rPr>
              <a:t>interactions.</a:t>
            </a:r>
          </a:p>
        </p:txBody>
      </p:sp>
    </p:spTree>
    <p:extLst>
      <p:ext uri="{BB962C8B-B14F-4D97-AF65-F5344CB8AC3E}">
        <p14:creationId xmlns:p14="http://schemas.microsoft.com/office/powerpoint/2010/main" val="2514893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0999" y="1011869"/>
            <a:ext cx="112927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Protein </a:t>
            </a:r>
            <a:r>
              <a:rPr lang="en-US" sz="2800" b="1" dirty="0">
                <a:latin typeface="Calibri" pitchFamily="34" charset="0"/>
              </a:rPr>
              <a:t>A</a:t>
            </a:r>
            <a:r>
              <a:rPr lang="en-US" sz="2800" dirty="0">
                <a:latin typeface="Calibri" pitchFamily="34" charset="0"/>
              </a:rPr>
              <a:t> makes direct physical contact with Protein </a:t>
            </a:r>
            <a:r>
              <a:rPr lang="en-US" sz="2800" b="1" dirty="0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 in the cell; alternatively, </a:t>
            </a:r>
            <a:r>
              <a:rPr lang="en-US" sz="2800" b="1" dirty="0">
                <a:latin typeface="Calibri" pitchFamily="34" charset="0"/>
              </a:rPr>
              <a:t>A</a:t>
            </a:r>
            <a:r>
              <a:rPr lang="en-US" sz="2800" dirty="0">
                <a:latin typeface="Calibri" pitchFamily="34" charset="0"/>
              </a:rPr>
              <a:t> and </a:t>
            </a:r>
            <a:r>
              <a:rPr lang="en-US" sz="2800" b="1" dirty="0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 both interact with a third (mediator) protein, </a:t>
            </a:r>
            <a:r>
              <a:rPr lang="en-US" sz="2800" b="1" dirty="0">
                <a:latin typeface="Calibri" pitchFamily="34" charset="0"/>
              </a:rPr>
              <a:t>C</a:t>
            </a:r>
            <a:r>
              <a:rPr lang="en-US" sz="2800" dirty="0">
                <a:latin typeface="Calibri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91" y="2263774"/>
            <a:ext cx="5406053" cy="171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flipV="1">
            <a:off x="3164617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3865651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4566685" y="4160512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0551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8489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8781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310551" y="4568651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06040" y="49889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09844" y="539160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19080" y="4988902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19080" y="4568651"/>
            <a:ext cx="3657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2684" y="438577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67349" y="4790142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67349" y="5174370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58294" y="6076261"/>
            <a:ext cx="200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Gel-shift assay</a:t>
            </a:r>
          </a:p>
        </p:txBody>
      </p:sp>
      <p:sp>
        <p:nvSpPr>
          <p:cNvPr id="24" name="Rectangle 23"/>
          <p:cNvSpPr/>
          <p:nvPr/>
        </p:nvSpPr>
        <p:spPr>
          <a:xfrm flipV="1">
            <a:off x="6736073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7437107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8138141" y="4158993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82007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9945" y="6014706"/>
            <a:ext cx="36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40237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882007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57749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290536" y="4987383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290536" y="4567132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4140" y="4384254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5" y="4788623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5638805" y="5172851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</a:t>
            </a:r>
            <a:r>
              <a:rPr lang="en-US" sz="2000" dirty="0" err="1"/>
              <a:t>kda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 flipV="1">
            <a:off x="8900130" y="4169748"/>
            <a:ext cx="640073" cy="1871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802226" y="6091650"/>
            <a:ext cx="85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A+B+C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9049756" y="4979666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49756" y="4559415"/>
            <a:ext cx="36575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048136" y="5757358"/>
            <a:ext cx="3657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442299" y="5540126"/>
            <a:ext cx="109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45 </a:t>
            </a:r>
            <a:r>
              <a:rPr lang="en-US" sz="2000" dirty="0" err="1"/>
              <a:t>kda</a:t>
            </a:r>
            <a:endParaRPr lang="en-US" sz="2000" dirty="0"/>
          </a:p>
        </p:txBody>
      </p:sp>
      <p:cxnSp>
        <p:nvCxnSpPr>
          <p:cNvPr id="2049" name="Straight Arrow Connector 2048"/>
          <p:cNvCxnSpPr/>
          <p:nvPr/>
        </p:nvCxnSpPr>
        <p:spPr>
          <a:xfrm flipV="1">
            <a:off x="3069277" y="4169748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626162" y="4160512"/>
            <a:ext cx="0" cy="18604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210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Top-20 interaction screens (</a:t>
            </a:r>
            <a:r>
              <a:rPr lang="en-US" dirty="0" err="1"/>
              <a:t>BioGRID</a:t>
            </a:r>
            <a:r>
              <a:rPr lang="en-US" dirty="0"/>
              <a:t> Feb. 2018)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17879"/>
              </p:ext>
            </p:extLst>
          </p:nvPr>
        </p:nvGraphicFramePr>
        <p:xfrm>
          <a:off x="3535708" y="960147"/>
          <a:ext cx="4663389" cy="5542383"/>
        </p:xfrm>
        <a:graphic>
          <a:graphicData uri="http://schemas.openxmlformats.org/drawingml/2006/table">
            <a:tbl>
              <a:tblPr/>
              <a:tblGrid>
                <a:gridCol w="102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Technology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Negative 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525,482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Capture-MS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315,158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Positive 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172,189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Two-hybrid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122,071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Capture-Western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95,296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Reconstituted Complex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43,361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Co-fractionation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41,330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Growth Defect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29,188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Affinity Capture-RNA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28,757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PCA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22,514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Biochemical Activity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19,443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Lethality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18,509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Phenotypic Suppression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16,989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Phenotypic Enhancement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16,253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Synthetic Rescue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8,700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Proximity Label-MS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8,567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genetic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Dosage Rescue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/>
                        </a:rPr>
                        <a:t>7,024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Co-purification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6,486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Co-localization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3,879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3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physical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Co-crystal Structure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2,832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2660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Protein-Protein Interactions (PPIs)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104C40A-4E5A-4E39-A29B-5ABAE1F3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663" y="1060339"/>
            <a:ext cx="275120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46943E4-AD1A-41C2-807B-8C2DBAE5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8156" y="1917099"/>
            <a:ext cx="3059853" cy="4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2FA7B9-25C6-466B-9752-353B8A5D3022}"/>
              </a:ext>
            </a:extLst>
          </p:cNvPr>
          <p:cNvGrpSpPr/>
          <p:nvPr/>
        </p:nvGrpSpPr>
        <p:grpSpPr>
          <a:xfrm>
            <a:off x="1369463" y="5327539"/>
            <a:ext cx="4334503" cy="1219201"/>
            <a:chOff x="0" y="5638800"/>
            <a:chExt cx="4334503" cy="1219201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FE373FE-8A36-45AF-B60B-24FB35AE0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638801"/>
              <a:ext cx="4310744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979501-9046-4AE2-8B98-86D5C5DDD093}"/>
                </a:ext>
              </a:extLst>
            </p:cNvPr>
            <p:cNvSpPr txBox="1"/>
            <p:nvPr/>
          </p:nvSpPr>
          <p:spPr>
            <a:xfrm>
              <a:off x="3810000" y="56388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2000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07CDBF-65D7-463C-9EC8-49B43B01DB56}"/>
              </a:ext>
            </a:extLst>
          </p:cNvPr>
          <p:cNvGrpSpPr/>
          <p:nvPr/>
        </p:nvGrpSpPr>
        <p:grpSpPr>
          <a:xfrm>
            <a:off x="4986498" y="1069875"/>
            <a:ext cx="5334000" cy="795580"/>
            <a:chOff x="3810000" y="1143000"/>
            <a:chExt cx="5334000" cy="79558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51D00DE-9EE4-4820-AD56-2F8166320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0" y="1143000"/>
              <a:ext cx="5334000" cy="79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7ABF40-9152-46A2-B3FE-4A3720BE80BC}"/>
                </a:ext>
              </a:extLst>
            </p:cNvPr>
            <p:cNvSpPr txBox="1"/>
            <p:nvPr/>
          </p:nvSpPr>
          <p:spPr>
            <a:xfrm>
              <a:off x="8619497" y="14478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2001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11885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Detecting PPIs: Two-hybrid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02/27/19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https://www.singerinstruments.com/wp-content/uploads/2015/03/y2h-figure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31"/>
          <a:stretch/>
        </p:blipFill>
        <p:spPr bwMode="auto">
          <a:xfrm>
            <a:off x="6202086" y="2752436"/>
            <a:ext cx="5837449" cy="32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3904" y="1051586"/>
            <a:ext cx="5486340" cy="5394901"/>
          </a:xfrm>
        </p:spPr>
        <p:txBody>
          <a:bodyPr/>
          <a:lstStyle/>
          <a:p>
            <a:r>
              <a:rPr lang="en-US" sz="2400" dirty="0"/>
              <a:t>Exploits independent function of protein domains in (e.g.) </a:t>
            </a:r>
            <a:r>
              <a:rPr lang="en-US" sz="2400" b="1" dirty="0">
                <a:solidFill>
                  <a:srgbClr val="7030A0"/>
                </a:solidFill>
              </a:rPr>
              <a:t>transcription factors</a:t>
            </a:r>
          </a:p>
          <a:p>
            <a:r>
              <a:rPr lang="en-US" sz="2400" dirty="0"/>
              <a:t>Hybridize </a:t>
            </a:r>
            <a:r>
              <a:rPr lang="en-US" sz="2400" b="1" dirty="0">
                <a:solidFill>
                  <a:srgbClr val="FF0000"/>
                </a:solidFill>
              </a:rPr>
              <a:t>bait</a:t>
            </a:r>
            <a:r>
              <a:rPr lang="en-US" sz="2400" dirty="0"/>
              <a:t> protein to DNA binding domain (DB) and </a:t>
            </a:r>
            <a:r>
              <a:rPr lang="en-US" sz="2400" b="1" dirty="0">
                <a:solidFill>
                  <a:schemeClr val="accent6"/>
                </a:solidFill>
              </a:rPr>
              <a:t>prey </a:t>
            </a:r>
            <a:r>
              <a:rPr lang="en-US" sz="2400" dirty="0"/>
              <a:t>protein to transcription activation domain</a:t>
            </a:r>
          </a:p>
          <a:p>
            <a:r>
              <a:rPr lang="en-US" sz="2400" dirty="0"/>
              <a:t>Interaction “rescues” transcription and produces a signal (e.g. </a:t>
            </a:r>
            <a:r>
              <a:rPr lang="en-US" sz="2400" b="1" dirty="0">
                <a:solidFill>
                  <a:schemeClr val="accent1"/>
                </a:solidFill>
              </a:rPr>
              <a:t>blue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pigment)</a:t>
            </a:r>
          </a:p>
        </p:txBody>
      </p:sp>
      <p:pic>
        <p:nvPicPr>
          <p:cNvPr id="9" name="Picture 4" descr="https://www.researchgate.net/profile/Lucia_Cilenti/publication/7296833/figure/fig4/AS:267636365852718@1440820890861/Figure-3-Yeast-two-hybrid-assay-of-different-LexA-fusion-proteins-baits-with-variou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8"/>
          <a:stretch/>
        </p:blipFill>
        <p:spPr bwMode="auto">
          <a:xfrm>
            <a:off x="518221" y="4069073"/>
            <a:ext cx="4904434" cy="21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singerinstruments.com/wp-content/uploads/2015/03/y2h-figure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0"/>
          <a:stretch/>
        </p:blipFill>
        <p:spPr bwMode="auto">
          <a:xfrm>
            <a:off x="6202086" y="1508780"/>
            <a:ext cx="5837449" cy="10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90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8563</TotalTime>
  <Words>1097</Words>
  <Application>Microsoft Office PowerPoint</Application>
  <PresentationFormat>Widescreen</PresentationFormat>
  <Paragraphs>303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LucidaGrande</vt:lpstr>
      <vt:lpstr>Wingdings</vt:lpstr>
      <vt:lpstr>template</vt:lpstr>
      <vt:lpstr>Protein-protein interactions</vt:lpstr>
      <vt:lpstr>Midterm: journal club</vt:lpstr>
      <vt:lpstr>Summary</vt:lpstr>
      <vt:lpstr>PowerPoint Presentation</vt:lpstr>
      <vt:lpstr>Physical Protein-Protein Interactions (PPIs)</vt:lpstr>
      <vt:lpstr>Physical Protein-Protein Interactions (PPIs)</vt:lpstr>
      <vt:lpstr>Top-20 interaction screens (BioGRID Feb. 2018)</vt:lpstr>
      <vt:lpstr>Physical Protein-Protein Interactions (PPIs)</vt:lpstr>
      <vt:lpstr>Detecting PPIs: Two-hybrid methods</vt:lpstr>
      <vt:lpstr>Detecting PPIs: Two-hybrid methods</vt:lpstr>
      <vt:lpstr>Two-hybrid strengths and weaknesses</vt:lpstr>
      <vt:lpstr>Detecting PPIs: Affinity capture</vt:lpstr>
      <vt:lpstr>Detecting PPIs: Affinity capture</vt:lpstr>
      <vt:lpstr>Detecting PPIs: Affinity capture</vt:lpstr>
      <vt:lpstr>Detecting PPIs: Affinity capture</vt:lpstr>
      <vt:lpstr>PowerPoint Presentation</vt:lpstr>
      <vt:lpstr>Stable vs. transient protein interactions</vt:lpstr>
      <vt:lpstr>Stable vs. transient protein interactions</vt:lpstr>
      <vt:lpstr>Transient interactions: phosphorylation</vt:lpstr>
      <vt:lpstr>Transient interactions: phosphorylation</vt:lpstr>
      <vt:lpstr>Transient interactions: glycosylation</vt:lpstr>
      <vt:lpstr>Transient interactions: ubiquitination</vt:lpstr>
      <vt:lpstr>Transient interactions: ubiquitination</vt:lpstr>
      <vt:lpstr>Transient interactions: sumoylation and neddylation</vt:lpstr>
      <vt:lpstr>PowerPoint Presentation</vt:lpstr>
      <vt:lpstr>PPI databases</vt:lpstr>
      <vt:lpstr>Protein modification databases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841</cp:revision>
  <dcterms:created xsi:type="dcterms:W3CDTF">2017-01-05T15:59:06Z</dcterms:created>
  <dcterms:modified xsi:type="dcterms:W3CDTF">2019-02-27T20:32:41Z</dcterms:modified>
</cp:coreProperties>
</file>