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60"/>
  </p:notesMasterIdLst>
  <p:sldIdLst>
    <p:sldId id="256" r:id="rId2"/>
    <p:sldId id="371" r:id="rId3"/>
    <p:sldId id="350" r:id="rId4"/>
    <p:sldId id="411" r:id="rId5"/>
    <p:sldId id="351" r:id="rId6"/>
    <p:sldId id="352" r:id="rId7"/>
    <p:sldId id="353" r:id="rId8"/>
    <p:sldId id="354" r:id="rId9"/>
    <p:sldId id="356" r:id="rId10"/>
    <p:sldId id="359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420" r:id="rId19"/>
    <p:sldId id="368" r:id="rId20"/>
    <p:sldId id="369" r:id="rId21"/>
    <p:sldId id="370" r:id="rId22"/>
    <p:sldId id="372" r:id="rId23"/>
    <p:sldId id="373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412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8" r:id="rId47"/>
    <p:sldId id="397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1618" autoAdjust="0"/>
  </p:normalViewPr>
  <p:slideViewPr>
    <p:cSldViewPr snapToObjects="1">
      <p:cViewPr varScale="1">
        <p:scale>
          <a:sx n="89" d="100"/>
          <a:sy n="89" d="100"/>
        </p:scale>
        <p:origin x="18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93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://www.sciencemag.org/content/vol316/issue5832/images/large/316_1753_F2.jpe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en.wikipedia.org/wiki/File:R._A._Fisch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en.wikipedia.org/wiki/File:Bateson2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2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Perturbations &amp;</a:t>
            </a:r>
            <a:br>
              <a:rPr lang="en-US" dirty="0"/>
            </a:br>
            <a:r>
              <a:rPr lang="en-US" dirty="0"/>
              <a:t>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Curtis Huttenhower (</a:t>
            </a:r>
            <a:r>
              <a:rPr lang="en-US" dirty="0" err="1"/>
              <a:t>chuttenh@hsph.harvard.edu</a:t>
            </a:r>
            <a:r>
              <a:rPr lang="en-US" dirty="0"/>
              <a:t>)</a:t>
            </a:r>
          </a:p>
          <a:p>
            <a:r>
              <a:rPr lang="en-US" dirty="0"/>
              <a:t>Eric </a:t>
            </a:r>
            <a:r>
              <a:rPr lang="en-US" dirty="0" err="1"/>
              <a:t>Franzosa</a:t>
            </a:r>
            <a:r>
              <a:rPr lang="en-US" dirty="0"/>
              <a:t> (</a:t>
            </a:r>
            <a:r>
              <a:rPr lang="en-US" dirty="0" err="1"/>
              <a:t>franzosa@hsph.harvard.edu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http://huttenhower.sph.harvard.edu/bst281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66" y="6320694"/>
            <a:ext cx="11887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Slides courtesy of Florian </a:t>
            </a:r>
            <a:r>
              <a:rPr lang="en-US" sz="2000" i="1" dirty="0" err="1"/>
              <a:t>Markowetz</a:t>
            </a:r>
            <a:r>
              <a:rPr lang="en-US" sz="2000" i="1" dirty="0"/>
              <a:t> (Cancer Research UK) and Chad Myers (UMN)</a:t>
            </a:r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Phenotype: global gene expression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36572" y="2529804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32072" y="2225004"/>
            <a:ext cx="685800" cy="2438400"/>
          </a:xfrm>
          <a:prstGeom prst="downArrow">
            <a:avLst>
              <a:gd name="adj1" fmla="val 50000"/>
              <a:gd name="adj2" fmla="val 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856172" y="2529804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636472" y="1539204"/>
            <a:ext cx="6553200" cy="1384300"/>
          </a:xfrm>
          <a:custGeom>
            <a:avLst/>
            <a:gdLst>
              <a:gd name="T0" fmla="*/ 0 w 2976"/>
              <a:gd name="T1" fmla="*/ 776 h 872"/>
              <a:gd name="T2" fmla="*/ 384 w 2976"/>
              <a:gd name="T3" fmla="*/ 248 h 872"/>
              <a:gd name="T4" fmla="*/ 1440 w 2976"/>
              <a:gd name="T5" fmla="*/ 8 h 872"/>
              <a:gd name="T6" fmla="*/ 2544 w 2976"/>
              <a:gd name="T7" fmla="*/ 296 h 872"/>
              <a:gd name="T8" fmla="*/ 2976 w 2976"/>
              <a:gd name="T9" fmla="*/ 872 h 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872"/>
              <a:gd name="T17" fmla="*/ 2976 w 2976"/>
              <a:gd name="T18" fmla="*/ 872 h 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872">
                <a:moveTo>
                  <a:pt x="0" y="776"/>
                </a:moveTo>
                <a:cubicBezTo>
                  <a:pt x="72" y="576"/>
                  <a:pt x="144" y="376"/>
                  <a:pt x="384" y="248"/>
                </a:cubicBezTo>
                <a:cubicBezTo>
                  <a:pt x="624" y="120"/>
                  <a:pt x="1080" y="0"/>
                  <a:pt x="1440" y="8"/>
                </a:cubicBezTo>
                <a:cubicBezTo>
                  <a:pt x="1800" y="16"/>
                  <a:pt x="2288" y="152"/>
                  <a:pt x="2544" y="296"/>
                </a:cubicBezTo>
                <a:cubicBezTo>
                  <a:pt x="2800" y="440"/>
                  <a:pt x="2888" y="656"/>
                  <a:pt x="2976" y="8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712672" y="1615404"/>
            <a:ext cx="620713" cy="622300"/>
            <a:chOff x="720" y="960"/>
            <a:chExt cx="336" cy="33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16486">
            <a:off x="5608272" y="1082004"/>
            <a:ext cx="620713" cy="622300"/>
            <a:chOff x="720" y="960"/>
            <a:chExt cx="336" cy="336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 rot="5400000">
            <a:off x="8504665" y="1767011"/>
            <a:ext cx="620713" cy="622300"/>
            <a:chOff x="720" y="960"/>
            <a:chExt cx="336" cy="336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 rot="2616486">
            <a:off x="4465272" y="1158204"/>
            <a:ext cx="620713" cy="622300"/>
            <a:chOff x="720" y="960"/>
            <a:chExt cx="336" cy="336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 rot="2616486">
            <a:off x="7056072" y="1310604"/>
            <a:ext cx="620713" cy="622300"/>
            <a:chOff x="720" y="960"/>
            <a:chExt cx="336" cy="336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322272" y="3199729"/>
            <a:ext cx="1524000" cy="701675"/>
            <a:chOff x="1248" y="2246"/>
            <a:chExt cx="960" cy="442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248" y="2467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779" y="2246"/>
              <a:ext cx="4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A-</a:t>
              </a: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7056072" y="2606004"/>
            <a:ext cx="1600200" cy="701675"/>
            <a:chOff x="3600" y="1872"/>
            <a:chExt cx="1008" cy="442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4032" y="2093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600" y="1872"/>
              <a:ext cx="4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B-</a:t>
              </a:r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416185" y="3444204"/>
            <a:ext cx="1603375" cy="701675"/>
            <a:chOff x="2567" y="2400"/>
            <a:chExt cx="1010" cy="442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567" y="2621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3168" y="2400"/>
              <a:ext cx="4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C-</a:t>
              </a:r>
            </a:p>
          </p:txBody>
        </p: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888760" y="56936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365010" y="56936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842847" y="56936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320685" y="56936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798522" y="56936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274772" y="56936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4752610" y="56936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230447" y="56936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708285" y="56936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184535" y="56936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662372" y="5692104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7140210" y="5692104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7618047" y="5692104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8095885" y="5692104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888760" y="59603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2365010" y="5960392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2842847" y="5960392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320685" y="59603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3798522" y="59588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274772" y="5960392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4752610" y="5960392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5230447" y="5960392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5708285" y="5960392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6184535" y="5960392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662372" y="5958804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140210" y="59588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7618047" y="59588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8095885" y="59588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1888760" y="5426992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2365010" y="5426992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842847" y="54269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3320685" y="5426992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3798522" y="5426992"/>
            <a:ext cx="457200" cy="2286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4274772" y="5426992"/>
            <a:ext cx="457200" cy="2286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4752610" y="5426992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230447" y="5426992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5708285" y="5426992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6184535" y="5426992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6662372" y="5425404"/>
            <a:ext cx="457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7140210" y="5425404"/>
            <a:ext cx="457200" cy="228600"/>
          </a:xfrm>
          <a:prstGeom prst="rect">
            <a:avLst/>
          </a:prstGeom>
          <a:solidFill>
            <a:srgbClr val="00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618047" y="54254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8095885" y="5425404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8553085" y="5273004"/>
            <a:ext cx="488950" cy="990600"/>
            <a:chOff x="4992" y="3504"/>
            <a:chExt cx="308" cy="624"/>
          </a:xfrm>
        </p:grpSpPr>
        <p:sp>
          <p:nvSpPr>
            <p:cNvPr id="81" name="Text Box 79"/>
            <p:cNvSpPr txBox="1">
              <a:spLocks noChangeArrowheads="1"/>
            </p:cNvSpPr>
            <p:nvPr/>
          </p:nvSpPr>
          <p:spPr bwMode="auto">
            <a:xfrm>
              <a:off x="4992" y="350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ea typeface="ＭＳ Ｐゴシック" pitchFamily="34" charset="-128"/>
                </a:rPr>
                <a:t>…</a:t>
              </a:r>
            </a:p>
          </p:txBody>
        </p:sp>
        <p:sp>
          <p:nvSpPr>
            <p:cNvPr id="82" name="Text Box 80"/>
            <p:cNvSpPr txBox="1">
              <a:spLocks noChangeArrowheads="1"/>
            </p:cNvSpPr>
            <p:nvPr/>
          </p:nvSpPr>
          <p:spPr bwMode="auto">
            <a:xfrm>
              <a:off x="4992" y="384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ea typeface="ＭＳ Ｐゴシック" pitchFamily="34" charset="-128"/>
                </a:rPr>
                <a:t>…</a:t>
              </a:r>
            </a:p>
          </p:txBody>
        </p:sp>
        <p:sp>
          <p:nvSpPr>
            <p:cNvPr id="83" name="Text Box 81"/>
            <p:cNvSpPr txBox="1">
              <a:spLocks noChangeArrowheads="1"/>
            </p:cNvSpPr>
            <p:nvPr/>
          </p:nvSpPr>
          <p:spPr bwMode="auto">
            <a:xfrm>
              <a:off x="4992" y="367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ea typeface="ＭＳ Ｐゴシック" pitchFamily="34" charset="-128"/>
                </a:rPr>
                <a:t>…</a:t>
              </a:r>
            </a:p>
          </p:txBody>
        </p:sp>
      </p:grp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1434735" y="5273004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A-</a:t>
            </a: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1434735" y="5539704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B-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417272" y="5806404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C-</a:t>
            </a:r>
          </a:p>
        </p:txBody>
      </p:sp>
      <p:sp>
        <p:nvSpPr>
          <p:cNvPr id="87" name="Text Box 85"/>
          <p:cNvSpPr txBox="1">
            <a:spLocks noChangeArrowheads="1"/>
          </p:cNvSpPr>
          <p:nvPr/>
        </p:nvSpPr>
        <p:spPr bwMode="auto">
          <a:xfrm>
            <a:off x="4666885" y="4892004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All the genes in the genome</a:t>
            </a:r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1771285" y="6263604"/>
            <a:ext cx="3866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3535"/>
                </a:solidFill>
                <a:ea typeface="ＭＳ Ｐゴシック" pitchFamily="34" charset="-128"/>
              </a:rPr>
              <a:t>Transcriptional phenotypes by RNA-</a:t>
            </a:r>
            <a:r>
              <a:rPr lang="en-US" dirty="0" err="1">
                <a:solidFill>
                  <a:srgbClr val="353535"/>
                </a:solidFill>
                <a:ea typeface="ＭＳ Ｐゴシック" pitchFamily="34" charset="-128"/>
              </a:rPr>
              <a:t>seq</a:t>
            </a:r>
            <a:endParaRPr lang="en-US" dirty="0">
              <a:solidFill>
                <a:srgbClr val="353535"/>
              </a:solidFill>
              <a:ea typeface="ＭＳ Ｐゴシック" pitchFamily="34" charset="-128"/>
            </a:endParaRPr>
          </a:p>
        </p:txBody>
      </p:sp>
      <p:pic>
        <p:nvPicPr>
          <p:cNvPr id="89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1072" y="5196804"/>
            <a:ext cx="914400" cy="615950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90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3472" y="5349204"/>
            <a:ext cx="914400" cy="615950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872" y="5501604"/>
            <a:ext cx="914400" cy="615950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92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272" y="5654004"/>
            <a:ext cx="914400" cy="615950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93" name="Picture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0672" y="5806404"/>
            <a:ext cx="914400" cy="615950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56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reconstruct the interesting stuff in the middle?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18" y="942699"/>
            <a:ext cx="7535449" cy="59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Downstream phenotypes carry only indirect information on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21656" y="3869369"/>
            <a:ext cx="2703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Phenotypes</a:t>
            </a:r>
          </a:p>
        </p:txBody>
      </p:sp>
      <p:cxnSp>
        <p:nvCxnSpPr>
          <p:cNvPr id="6" name="AutoShape 4"/>
          <p:cNvCxnSpPr>
            <a:cxnSpLocks noChangeShapeType="1"/>
            <a:stCxn id="8" idx="2"/>
          </p:cNvCxnSpPr>
          <p:nvPr/>
        </p:nvCxnSpPr>
        <p:spPr bwMode="auto">
          <a:xfrm>
            <a:off x="4072618" y="3355019"/>
            <a:ext cx="3175" cy="5667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10468" y="1218244"/>
            <a:ext cx="3810000" cy="2136775"/>
            <a:chOff x="192" y="864"/>
            <a:chExt cx="2400" cy="1346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4" y="1143"/>
              <a:ext cx="2328" cy="1067"/>
            </a:xfrm>
            <a:prstGeom prst="rect">
              <a:avLst/>
            </a:prstGeom>
            <a:solidFill>
              <a:srgbClr val="6E6E6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27" y="1165"/>
              <a:ext cx="3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4000" b="1">
                  <a:solidFill>
                    <a:srgbClr val="FFFFFF"/>
                  </a:solidFill>
                  <a:latin typeface="Myriad Pro" pitchFamily="1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5" y="1596"/>
              <a:ext cx="3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4000" b="1">
                  <a:solidFill>
                    <a:srgbClr val="FFFFFF"/>
                  </a:solidFill>
                  <a:latin typeface="Myriad Pro" pitchFamily="1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781" y="1636"/>
              <a:ext cx="30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4000" b="1">
                  <a:solidFill>
                    <a:srgbClr val="FFFFFF"/>
                  </a:solidFill>
                  <a:latin typeface="Myriad Pro" pitchFamily="1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062" y="1214"/>
              <a:ext cx="3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4000" b="1">
                  <a:solidFill>
                    <a:srgbClr val="FFFFFF"/>
                  </a:solidFill>
                  <a:latin typeface="Myriad Pro" pitchFamily="1" charset="0"/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92" y="864"/>
              <a:ext cx="8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Pathway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137" y="1180"/>
              <a:ext cx="543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600">
                  <a:solidFill>
                    <a:srgbClr val="FFFFFF"/>
                  </a:solidFill>
                  <a:latin typeface="Arial Unicode MS" pitchFamily="1" charset="0"/>
                  <a:ea typeface="ＭＳ Ｐゴシック" pitchFamily="34" charset="-128"/>
                </a:rPr>
                <a:t>?</a:t>
              </a: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25269" y="1523044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Indirect information: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effects are only visible </a:t>
            </a: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at downstream 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reporters</a:t>
            </a:r>
          </a:p>
          <a:p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No direct information </a:t>
            </a:r>
          </a:p>
          <a:p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of </a:t>
            </a:r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pathways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and </a:t>
            </a:r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mechanisms</a:t>
            </a:r>
          </a:p>
          <a:p>
            <a:endParaRPr lang="en-US" b="1" dirty="0">
              <a:solidFill>
                <a:srgbClr val="DE6F00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Goal of computation: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recover pathways/ mechanisms from observed phenotypes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958068" y="4645657"/>
            <a:ext cx="1444625" cy="839787"/>
            <a:chOff x="144" y="3456"/>
            <a:chExt cx="910" cy="529"/>
          </a:xfrm>
        </p:grpSpPr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144" y="3569"/>
              <a:ext cx="461" cy="30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982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 baseline="-25000">
                <a:solidFill>
                  <a:srgbClr val="000000"/>
                </a:solidFill>
                <a:latin typeface="Symbol" pitchFamily="1" charset="2"/>
                <a:ea typeface="ＭＳ Ｐゴシック" pitchFamily="34" charset="-128"/>
              </a:endParaRPr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495" y="3456"/>
              <a:ext cx="231" cy="18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aseline="-25000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19" name="Group 17"/>
            <p:cNvGrpSpPr>
              <a:grpSpLocks noChangeAspect="1"/>
            </p:cNvGrpSpPr>
            <p:nvPr/>
          </p:nvGrpSpPr>
          <p:grpSpPr bwMode="auto">
            <a:xfrm>
              <a:off x="548" y="3496"/>
              <a:ext cx="104" cy="39"/>
              <a:chOff x="864" y="1011"/>
              <a:chExt cx="130" cy="49"/>
            </a:xfrm>
          </p:grpSpPr>
          <p:sp>
            <p:nvSpPr>
              <p:cNvPr id="33" name="Oval 18"/>
              <p:cNvSpPr>
                <a:spLocks noChangeAspect="1" noChangeArrowheads="1"/>
              </p:cNvSpPr>
              <p:nvPr/>
            </p:nvSpPr>
            <p:spPr bwMode="auto">
              <a:xfrm>
                <a:off x="864" y="1011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" name="Oval 19"/>
              <p:cNvSpPr>
                <a:spLocks noChangeAspect="1" noChangeArrowheads="1"/>
              </p:cNvSpPr>
              <p:nvPr/>
            </p:nvSpPr>
            <p:spPr bwMode="auto">
              <a:xfrm>
                <a:off x="946" y="101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 flipH="1">
              <a:off x="542" y="3569"/>
              <a:ext cx="115" cy="3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Oval 21"/>
            <p:cNvSpPr>
              <a:spLocks noChangeAspect="1" noChangeArrowheads="1"/>
            </p:cNvSpPr>
            <p:nvPr/>
          </p:nvSpPr>
          <p:spPr bwMode="auto">
            <a:xfrm>
              <a:off x="472" y="3684"/>
              <a:ext cx="461" cy="30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 baseline="-25000">
                <a:solidFill>
                  <a:srgbClr val="000000"/>
                </a:solidFill>
                <a:latin typeface="Symbol" pitchFamily="1" charset="2"/>
                <a:ea typeface="ＭＳ Ｐゴシック" pitchFamily="34" charset="-128"/>
              </a:endParaRPr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823" y="3571"/>
              <a:ext cx="231" cy="18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aseline="-25000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 bwMode="auto">
            <a:xfrm>
              <a:off x="881" y="3607"/>
              <a:ext cx="116" cy="38"/>
              <a:chOff x="3168" y="576"/>
              <a:chExt cx="144" cy="48"/>
            </a:xfrm>
          </p:grpSpPr>
          <p:grpSp>
            <p:nvGrpSpPr>
              <p:cNvPr id="27" name="Group 24"/>
              <p:cNvGrpSpPr>
                <a:grpSpLocks noChangeAspect="1"/>
              </p:cNvGrpSpPr>
              <p:nvPr/>
            </p:nvGrpSpPr>
            <p:grpSpPr bwMode="auto">
              <a:xfrm>
                <a:off x="3168" y="576"/>
                <a:ext cx="48" cy="48"/>
                <a:chOff x="3168" y="576"/>
                <a:chExt cx="48" cy="48"/>
              </a:xfrm>
            </p:grpSpPr>
            <p:sp>
              <p:nvSpPr>
                <p:cNvPr id="31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3168" y="576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2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576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 bwMode="auto">
              <a:xfrm>
                <a:off x="3264" y="576"/>
                <a:ext cx="48" cy="48"/>
                <a:chOff x="3168" y="576"/>
                <a:chExt cx="48" cy="48"/>
              </a:xfrm>
            </p:grpSpPr>
            <p:sp>
              <p:nvSpPr>
                <p:cNvPr id="2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3168" y="576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0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576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4" name="Text Box 30"/>
            <p:cNvSpPr txBox="1">
              <a:spLocks noChangeAspect="1" noChangeArrowheads="1"/>
            </p:cNvSpPr>
            <p:nvPr/>
          </p:nvSpPr>
          <p:spPr bwMode="auto">
            <a:xfrm>
              <a:off x="559" y="3648"/>
              <a:ext cx="3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353535"/>
                  </a:solidFill>
                  <a:ea typeface="ＭＳ Ｐゴシック" pitchFamily="34" charset="-128"/>
                </a:rPr>
                <a:t>A-</a:t>
              </a:r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 rot="10800000" flipH="1" flipV="1">
              <a:off x="908" y="3689"/>
              <a:ext cx="63" cy="53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gradFill rotWithShape="1">
              <a:gsLst>
                <a:gs pos="0">
                  <a:srgbClr val="C10000"/>
                </a:gs>
                <a:gs pos="100000">
                  <a:srgbClr val="FF0000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32"/>
            <p:cNvSpPr>
              <a:spLocks noChangeAspect="1"/>
            </p:cNvSpPr>
            <p:nvPr/>
          </p:nvSpPr>
          <p:spPr bwMode="auto">
            <a:xfrm flipH="1" flipV="1">
              <a:off x="881" y="3682"/>
              <a:ext cx="116" cy="37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3253468" y="5158419"/>
            <a:ext cx="1474788" cy="1317625"/>
            <a:chOff x="1135" y="3442"/>
            <a:chExt cx="929" cy="83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329" y="344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329" y="4114"/>
              <a:ext cx="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355" y="3845"/>
              <a:ext cx="625" cy="242"/>
            </a:xfrm>
            <a:custGeom>
              <a:avLst/>
              <a:gdLst>
                <a:gd name="T0" fmla="*/ 0 w 1152"/>
                <a:gd name="T1" fmla="*/ 432 h 432"/>
                <a:gd name="T2" fmla="*/ 240 w 1152"/>
                <a:gd name="T3" fmla="*/ 384 h 432"/>
                <a:gd name="T4" fmla="*/ 576 w 1152"/>
                <a:gd name="T5" fmla="*/ 144 h 432"/>
                <a:gd name="T6" fmla="*/ 1152 w 1152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432"/>
                <a:gd name="T14" fmla="*/ 1152 w 115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432">
                  <a:moveTo>
                    <a:pt x="0" y="432"/>
                  </a:moveTo>
                  <a:cubicBezTo>
                    <a:pt x="72" y="432"/>
                    <a:pt x="144" y="432"/>
                    <a:pt x="240" y="384"/>
                  </a:cubicBezTo>
                  <a:cubicBezTo>
                    <a:pt x="336" y="336"/>
                    <a:pt x="424" y="208"/>
                    <a:pt x="576" y="144"/>
                  </a:cubicBezTo>
                  <a:cubicBezTo>
                    <a:pt x="728" y="80"/>
                    <a:pt x="940" y="40"/>
                    <a:pt x="1152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355" y="3576"/>
              <a:ext cx="625" cy="457"/>
            </a:xfrm>
            <a:custGeom>
              <a:avLst/>
              <a:gdLst>
                <a:gd name="T0" fmla="*/ 0 w 1152"/>
                <a:gd name="T1" fmla="*/ 816 h 816"/>
                <a:gd name="T2" fmla="*/ 288 w 1152"/>
                <a:gd name="T3" fmla="*/ 288 h 816"/>
                <a:gd name="T4" fmla="*/ 1152 w 1152"/>
                <a:gd name="T5" fmla="*/ 0 h 816"/>
                <a:gd name="T6" fmla="*/ 0 60000 65536"/>
                <a:gd name="T7" fmla="*/ 0 60000 65536"/>
                <a:gd name="T8" fmla="*/ 0 60000 65536"/>
                <a:gd name="T9" fmla="*/ 0 w 1152"/>
                <a:gd name="T10" fmla="*/ 0 h 816"/>
                <a:gd name="T11" fmla="*/ 1152 w 115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816">
                  <a:moveTo>
                    <a:pt x="0" y="816"/>
                  </a:moveTo>
                  <a:cubicBezTo>
                    <a:pt x="48" y="620"/>
                    <a:pt x="96" y="424"/>
                    <a:pt x="288" y="288"/>
                  </a:cubicBezTo>
                  <a:cubicBezTo>
                    <a:pt x="480" y="152"/>
                    <a:pt x="816" y="76"/>
                    <a:pt x="1152" y="0"/>
                  </a:cubicBezTo>
                </a:path>
              </a:pathLst>
            </a:custGeom>
            <a:noFill/>
            <a:ln w="57150" cmpd="sng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717" y="4080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Time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 rot="10800000">
              <a:off x="1135" y="3501"/>
              <a:ext cx="25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Size</a:t>
              </a:r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4777468" y="4571044"/>
            <a:ext cx="1295400" cy="1135063"/>
            <a:chOff x="3991" y="1541"/>
            <a:chExt cx="1144" cy="1003"/>
          </a:xfrm>
        </p:grpSpPr>
        <p:pic>
          <p:nvPicPr>
            <p:cNvPr id="43" name="Picture 41" descr="MCj0396318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1" y="1541"/>
              <a:ext cx="688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2" descr="MCj039796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728"/>
              <a:ext cx="81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8289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 Set Over-Representation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809750" y="1523320"/>
            <a:ext cx="3937000" cy="857250"/>
            <a:chOff x="198" y="1258"/>
            <a:chExt cx="2480" cy="54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H="1">
              <a:off x="198" y="1258"/>
              <a:ext cx="2465" cy="283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3" y="1566"/>
              <a:ext cx="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Weak</a:t>
              </a:r>
              <a:endParaRPr lang="en-US" sz="1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125" y="1566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Strong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08" y="1567"/>
              <a:ext cx="7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Phenotype</a:t>
              </a:r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70425" y="1380445"/>
            <a:ext cx="0" cy="787400"/>
          </a:xfrm>
          <a:prstGeom prst="line">
            <a:avLst/>
          </a:prstGeom>
          <a:noFill/>
          <a:ln w="76200">
            <a:solidFill>
              <a:srgbClr val="EF1F0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694613" y="1383620"/>
            <a:ext cx="2563812" cy="2752725"/>
            <a:chOff x="3665" y="972"/>
            <a:chExt cx="1615" cy="1734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224" y="972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4049" y="1142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358" y="1142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936" y="153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3761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070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4550" y="153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684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245" y="204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070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379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859" y="204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993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936" y="255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550" y="255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665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136" y="2562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576" y="1045"/>
              <a:ext cx="6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353535"/>
                  </a:solidFill>
                  <a:ea typeface="ＭＳ Ｐゴシック" pitchFamily="34" charset="-128"/>
                </a:rPr>
                <a:t>GO</a:t>
              </a:r>
            </a:p>
          </p:txBody>
        </p:sp>
      </p:grp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907088" y="1788433"/>
            <a:ext cx="2074862" cy="0"/>
          </a:xfrm>
          <a:prstGeom prst="line">
            <a:avLst/>
          </a:prstGeom>
          <a:noFill/>
          <a:ln w="76200">
            <a:solidFill>
              <a:srgbClr val="EF1F0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787525" y="3439433"/>
            <a:ext cx="4300538" cy="2779712"/>
            <a:chOff x="289" y="2295"/>
            <a:chExt cx="2709" cy="1751"/>
          </a:xfrm>
        </p:grpSpPr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52" y="2619"/>
              <a:ext cx="2026" cy="11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44" y="2672"/>
              <a:ext cx="294" cy="1024"/>
            </a:xfrm>
            <a:custGeom>
              <a:avLst/>
              <a:gdLst>
                <a:gd name="T0" fmla="*/ 0 w 294"/>
                <a:gd name="T1" fmla="*/ 0 h 1024"/>
                <a:gd name="T2" fmla="*/ 293 w 294"/>
                <a:gd name="T3" fmla="*/ 485 h 1024"/>
                <a:gd name="T4" fmla="*/ 5 w 294"/>
                <a:gd name="T5" fmla="*/ 1024 h 1024"/>
                <a:gd name="T6" fmla="*/ 0 60000 65536"/>
                <a:gd name="T7" fmla="*/ 0 60000 65536"/>
                <a:gd name="T8" fmla="*/ 0 60000 65536"/>
                <a:gd name="T9" fmla="*/ 0 w 294"/>
                <a:gd name="T10" fmla="*/ 0 h 1024"/>
                <a:gd name="T11" fmla="*/ 294 w 294"/>
                <a:gd name="T12" fmla="*/ 1024 h 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1024">
                  <a:moveTo>
                    <a:pt x="0" y="0"/>
                  </a:moveTo>
                  <a:cubicBezTo>
                    <a:pt x="146" y="157"/>
                    <a:pt x="292" y="314"/>
                    <a:pt x="293" y="485"/>
                  </a:cubicBezTo>
                  <a:cubicBezTo>
                    <a:pt x="294" y="656"/>
                    <a:pt x="149" y="840"/>
                    <a:pt x="5" y="102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077" y="2912"/>
              <a:ext cx="1210" cy="565"/>
            </a:xfrm>
            <a:prstGeom prst="ellipse">
              <a:avLst/>
            </a:prstGeom>
            <a:noFill/>
            <a:ln w="76200">
              <a:solidFill>
                <a:srgbClr val="EF1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485" y="3579"/>
              <a:ext cx="13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2151" y="3758"/>
              <a:ext cx="8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All genes</a:t>
              </a: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112" y="2555"/>
              <a:ext cx="427" cy="426"/>
            </a:xfrm>
            <a:prstGeom prst="line">
              <a:avLst/>
            </a:prstGeom>
            <a:noFill/>
            <a:ln w="28575">
              <a:solidFill>
                <a:srgbClr val="EF1F0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215" y="2295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EF1F0F"/>
                  </a:solidFill>
                  <a:latin typeface="Myriad Pro" pitchFamily="1" charset="0"/>
                  <a:ea typeface="ＭＳ Ｐゴシック" pitchFamily="34" charset="-128"/>
                </a:rPr>
                <a:t>All Hits</a:t>
              </a: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805" y="3442"/>
              <a:ext cx="362" cy="3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859" y="2585"/>
              <a:ext cx="485" cy="604"/>
            </a:xfrm>
            <a:prstGeom prst="line">
              <a:avLst/>
            </a:prstGeom>
            <a:noFill/>
            <a:ln w="28575">
              <a:solidFill>
                <a:srgbClr val="EF1F0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89" y="2295"/>
              <a:ext cx="1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EF1F0F"/>
                  </a:solidFill>
                  <a:latin typeface="Myriad Pro" pitchFamily="1" charset="0"/>
                  <a:ea typeface="ＭＳ Ｐゴシック" pitchFamily="34" charset="-128"/>
                </a:rPr>
                <a:t>Hits in GO term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89" y="3758"/>
              <a:ext cx="1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Genes in GO term</a:t>
              </a:r>
            </a:p>
          </p:txBody>
        </p:sp>
      </p:grpSp>
      <p:sp>
        <p:nvSpPr>
          <p:cNvPr id="43" name="WordArt 41"/>
          <p:cNvSpPr>
            <a:spLocks noChangeArrowheads="1" noChangeShapeType="1" noTextEdit="1"/>
          </p:cNvSpPr>
          <p:nvPr/>
        </p:nvSpPr>
        <p:spPr bwMode="auto">
          <a:xfrm>
            <a:off x="4987925" y="1583645"/>
            <a:ext cx="6223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0E500"/>
                  </a:solidFill>
                  <a:round/>
                  <a:headEnd/>
                  <a:tailEnd/>
                </a:ln>
                <a:solidFill>
                  <a:srgbClr val="EF1F0F"/>
                </a:solidFill>
                <a:latin typeface="Arial"/>
                <a:ea typeface="ＭＳ Ｐゴシック" pitchFamily="34" charset="-128"/>
                <a:cs typeface="Arial"/>
              </a:rPr>
              <a:t>Hits!</a:t>
            </a:r>
          </a:p>
        </p:txBody>
      </p: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6262688" y="3801383"/>
            <a:ext cx="2174875" cy="406400"/>
            <a:chOff x="3003" y="2693"/>
            <a:chExt cx="1370" cy="256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117" y="2693"/>
              <a:ext cx="256" cy="256"/>
            </a:xfrm>
            <a:prstGeom prst="rect">
              <a:avLst/>
            </a:prstGeom>
            <a:noFill/>
            <a:ln w="76200">
              <a:solidFill>
                <a:srgbClr val="EF1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003" y="2817"/>
              <a:ext cx="1104" cy="0"/>
            </a:xfrm>
            <a:prstGeom prst="line">
              <a:avLst/>
            </a:prstGeom>
            <a:noFill/>
            <a:ln w="76200">
              <a:solidFill>
                <a:srgbClr val="EF1F0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5876925" y="4806270"/>
            <a:ext cx="4152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Hypergeometric</a:t>
            </a:r>
            <a:r>
              <a:rPr lang="en-US" sz="3200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1647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3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 Set Enrichment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70089" y="2198688"/>
            <a:ext cx="3937000" cy="857250"/>
            <a:chOff x="198" y="1258"/>
            <a:chExt cx="2480" cy="54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H="1">
              <a:off x="198" y="1258"/>
              <a:ext cx="2465" cy="283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3" y="1566"/>
              <a:ext cx="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Weak</a:t>
              </a:r>
              <a:endParaRPr lang="en-US" sz="1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125" y="1566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Strong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08" y="1567"/>
              <a:ext cx="7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Phenotype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7651752" y="1662113"/>
            <a:ext cx="2563812" cy="2752725"/>
            <a:chOff x="3665" y="972"/>
            <a:chExt cx="1615" cy="1734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224" y="972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4049" y="1142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358" y="1142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936" y="153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761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070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550" y="153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684" y="1708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245" y="204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4070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379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859" y="204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4993" y="2210"/>
              <a:ext cx="187" cy="320"/>
            </a:xfrm>
            <a:prstGeom prst="line">
              <a:avLst/>
            </a:prstGeom>
            <a:noFill/>
            <a:ln w="57150">
              <a:solidFill>
                <a:srgbClr val="41414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936" y="255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550" y="255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665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136" y="2562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576" y="1045"/>
              <a:ext cx="6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353535"/>
                  </a:solidFill>
                  <a:ea typeface="ＭＳ Ｐゴシック" pitchFamily="34" charset="-128"/>
                </a:rPr>
                <a:t>GO</a:t>
              </a: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6224589" y="2470151"/>
            <a:ext cx="2174875" cy="406400"/>
            <a:chOff x="3003" y="2693"/>
            <a:chExt cx="1370" cy="256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117" y="2693"/>
              <a:ext cx="256" cy="256"/>
            </a:xfrm>
            <a:prstGeom prst="rect">
              <a:avLst/>
            </a:prstGeom>
            <a:noFill/>
            <a:ln w="76200">
              <a:solidFill>
                <a:srgbClr val="EF1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3003" y="2817"/>
              <a:ext cx="1104" cy="0"/>
            </a:xfrm>
            <a:prstGeom prst="line">
              <a:avLst/>
            </a:prstGeom>
            <a:noFill/>
            <a:ln w="76200">
              <a:solidFill>
                <a:srgbClr val="EF1F0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1970089" y="4335463"/>
            <a:ext cx="3937000" cy="857250"/>
            <a:chOff x="198" y="1258"/>
            <a:chExt cx="2480" cy="540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flipH="1">
              <a:off x="198" y="1258"/>
              <a:ext cx="2465" cy="283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03" y="1566"/>
              <a:ext cx="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Weak</a:t>
              </a:r>
              <a:endParaRPr lang="en-US" sz="1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125" y="1566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Strong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008" y="1567"/>
              <a:ext cx="7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Phenotype</a:t>
              </a:r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224589" y="4078288"/>
            <a:ext cx="2174875" cy="406400"/>
            <a:chOff x="3003" y="2693"/>
            <a:chExt cx="1370" cy="256"/>
          </a:xfrm>
        </p:grpSpPr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117" y="2693"/>
              <a:ext cx="256" cy="256"/>
            </a:xfrm>
            <a:prstGeom prst="rect">
              <a:avLst/>
            </a:prstGeom>
            <a:noFill/>
            <a:ln w="76200">
              <a:solidFill>
                <a:srgbClr val="EF1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3003" y="2817"/>
              <a:ext cx="1104" cy="0"/>
            </a:xfrm>
            <a:prstGeom prst="line">
              <a:avLst/>
            </a:prstGeom>
            <a:noFill/>
            <a:ln w="76200">
              <a:solidFill>
                <a:srgbClr val="EF1F0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1987552" y="3836988"/>
            <a:ext cx="3746500" cy="954088"/>
            <a:chOff x="337" y="2540"/>
            <a:chExt cx="2360" cy="601"/>
          </a:xfrm>
        </p:grpSpPr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841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1030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1283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470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679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1902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168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2432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2590" y="2858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576" y="2864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697" y="2853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337" y="2540"/>
              <a:ext cx="1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No significant trend</a:t>
              </a:r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1987552" y="1730376"/>
            <a:ext cx="3859212" cy="922337"/>
            <a:chOff x="337" y="1213"/>
            <a:chExt cx="2431" cy="581"/>
          </a:xfrm>
        </p:grpSpPr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2688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39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740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585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1135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1344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1952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768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533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2491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2394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2716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2298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337" y="1213"/>
              <a:ext cx="15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Significant</a:t>
              </a:r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 </a:t>
              </a:r>
              <a:r>
                <a:rPr lang="en-US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trend</a:t>
              </a: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2123" y="1512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1867" y="1517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2938464" y="580641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Not restricted to GO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, could be any collection of gene sets, 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e.g. </a:t>
            </a:r>
            <a:r>
              <a:rPr lang="en-US" dirty="0" err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MSigDB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at http://www.broad.mit.edu/gsea/</a:t>
            </a: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13367" y="6031670"/>
            <a:ext cx="347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Subramanian et al. (2005)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8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 and Cons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1533" y="1962151"/>
            <a:ext cx="2616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Gene set 1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Gene set 2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Gene set 3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Gene set 4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…</a:t>
            </a:r>
          </a:p>
          <a:p>
            <a:pPr algn="r"/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pPr algn="r"/>
            <a:r>
              <a:rPr lang="en-US" i="1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e.g.          </a:t>
            </a:r>
          </a:p>
          <a:p>
            <a:pPr algn="r"/>
            <a:r>
              <a:rPr lang="en-US" dirty="0" err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Wnt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pathway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DNA repair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Chromosome 1</a:t>
            </a:r>
          </a:p>
          <a:p>
            <a:pPr algn="r"/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Expressed in liver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04994" y="2082801"/>
            <a:ext cx="406400" cy="314325"/>
          </a:xfrm>
          <a:prstGeom prst="rect">
            <a:avLst/>
          </a:prstGeom>
          <a:solidFill>
            <a:srgbClr val="EF1F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04994" y="2411413"/>
            <a:ext cx="406400" cy="314325"/>
          </a:xfrm>
          <a:prstGeom prst="rect">
            <a:avLst/>
          </a:prstGeom>
          <a:solidFill>
            <a:srgbClr val="690E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04994" y="2740026"/>
            <a:ext cx="406400" cy="314325"/>
          </a:xfrm>
          <a:prstGeom prst="rect">
            <a:avLst/>
          </a:prstGeom>
          <a:solidFill>
            <a:srgbClr val="A916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04994" y="3070226"/>
            <a:ext cx="406400" cy="314325"/>
          </a:xfrm>
          <a:prstGeom prst="rect">
            <a:avLst/>
          </a:prstGeom>
          <a:solidFill>
            <a:srgbClr val="F127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06582" y="3398838"/>
            <a:ext cx="406400" cy="314325"/>
          </a:xfrm>
          <a:prstGeom prst="rect">
            <a:avLst/>
          </a:prstGeom>
          <a:solidFill>
            <a:srgbClr val="A916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306582" y="3729038"/>
            <a:ext cx="406400" cy="314325"/>
          </a:xfrm>
          <a:prstGeom prst="rect">
            <a:avLst/>
          </a:prstGeom>
          <a:solidFill>
            <a:srgbClr val="620D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06582" y="4387851"/>
            <a:ext cx="406400" cy="314325"/>
          </a:xfrm>
          <a:prstGeom prst="rect">
            <a:avLst/>
          </a:prstGeom>
          <a:solidFill>
            <a:srgbClr val="EF1F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06582" y="5375276"/>
            <a:ext cx="406400" cy="314325"/>
          </a:xfrm>
          <a:prstGeom prst="rect">
            <a:avLst/>
          </a:prstGeom>
          <a:solidFill>
            <a:srgbClr val="A916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304994" y="4057651"/>
            <a:ext cx="406400" cy="314325"/>
          </a:xfrm>
          <a:prstGeom prst="rect">
            <a:avLst/>
          </a:prstGeom>
          <a:solidFill>
            <a:srgbClr val="EF1F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04994" y="5705476"/>
            <a:ext cx="406400" cy="314325"/>
          </a:xfrm>
          <a:prstGeom prst="rect">
            <a:avLst/>
          </a:prstGeom>
          <a:solidFill>
            <a:srgbClr val="EF1F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304994" y="4716463"/>
            <a:ext cx="406400" cy="314325"/>
          </a:xfrm>
          <a:prstGeom prst="rect">
            <a:avLst/>
          </a:prstGeom>
          <a:solidFill>
            <a:srgbClr val="F350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04994" y="5046663"/>
            <a:ext cx="406400" cy="314325"/>
          </a:xfrm>
          <a:prstGeom prst="rect">
            <a:avLst/>
          </a:prstGeom>
          <a:solidFill>
            <a:srgbClr val="EF1F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92244" y="1225551"/>
            <a:ext cx="357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p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-values </a:t>
            </a:r>
          </a:p>
          <a:p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(hyper-geometric or GSEA)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998732" y="2198688"/>
            <a:ext cx="5694362" cy="156966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Advantages: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standard analysis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comprehensive first overview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“unbiased” and “hypothesis-free”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13019" y="4087813"/>
            <a:ext cx="5680075" cy="2308324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Disadvantages: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“unbiased” and “hypothesis-free”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relies on known gene sets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can not uncover new pathways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pathway = “unconnected” gene set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soon more gene sets than genes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74532" y="1304926"/>
            <a:ext cx="1419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Result:</a:t>
            </a:r>
          </a:p>
        </p:txBody>
      </p:sp>
    </p:spTree>
    <p:extLst>
      <p:ext uri="{BB962C8B-B14F-4D97-AF65-F5344CB8AC3E}">
        <p14:creationId xmlns:p14="http://schemas.microsoft.com/office/powerpoint/2010/main" val="402237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Gene Ontology?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 descr="http://bytesizebio.net/wp-content/uploads/2009/09/cytokinesisDAGr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0" y="871442"/>
            <a:ext cx="5303462" cy="53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researchgate.net/publication/270764118/figure/fig5/AS:282622661021729@1444393901697/Figure-3-Gene-ontology-GO-categories-enrichment-analysis-of-195-differential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09" y="411513"/>
            <a:ext cx="52387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Gene Ontology?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 descr="http://www.geneontology.org/sites/default/files/u423/diag-evCodeFlowChartG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4" y="964926"/>
            <a:ext cx="9109930" cy="55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2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ways of defining a gene set /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 in a </a:t>
            </a:r>
            <a:r>
              <a:rPr lang="en-US" b="1" dirty="0"/>
              <a:t>metabolic pathway</a:t>
            </a:r>
          </a:p>
          <a:p>
            <a:pPr lvl="1"/>
            <a:r>
              <a:rPr lang="en-US" u="sng" dirty="0"/>
              <a:t>Structured</a:t>
            </a:r>
            <a:r>
              <a:rPr lang="en-US" dirty="0"/>
              <a:t> gene sets, must have (A and B and C) </a:t>
            </a:r>
            <a:r>
              <a:rPr lang="en-US" dirty="0">
                <a:sym typeface="Wingdings" pitchFamily="2" charset="2"/>
              </a:rPr>
              <a:t>to complete the pathway</a:t>
            </a:r>
          </a:p>
          <a:p>
            <a:pPr lvl="1"/>
            <a:r>
              <a:rPr lang="en-US" dirty="0">
                <a:sym typeface="Wingdings" pitchFamily="2" charset="2"/>
              </a:rPr>
              <a:t>Data sources: </a:t>
            </a:r>
            <a:r>
              <a:rPr lang="en-US" dirty="0" err="1">
                <a:sym typeface="Wingdings" pitchFamily="2" charset="2"/>
              </a:rPr>
              <a:t>MetaCyc</a:t>
            </a:r>
            <a:r>
              <a:rPr lang="en-US" dirty="0">
                <a:sym typeface="Wingdings" pitchFamily="2" charset="2"/>
              </a:rPr>
              <a:t>, KEGG</a:t>
            </a:r>
          </a:p>
          <a:p>
            <a:r>
              <a:rPr lang="en-US" dirty="0">
                <a:sym typeface="Wingdings" pitchFamily="2" charset="2"/>
              </a:rPr>
              <a:t>Genes with products in a </a:t>
            </a:r>
            <a:r>
              <a:rPr lang="en-US" b="1" dirty="0">
                <a:sym typeface="Wingdings" pitchFamily="2" charset="2"/>
              </a:rPr>
              <a:t>molecular complex</a:t>
            </a:r>
          </a:p>
          <a:p>
            <a:pPr lvl="1"/>
            <a:r>
              <a:rPr lang="en-US" dirty="0">
                <a:sym typeface="Wingdings" pitchFamily="2" charset="2"/>
              </a:rPr>
              <a:t>Also </a:t>
            </a:r>
            <a:r>
              <a:rPr lang="en-US" u="sng" dirty="0">
                <a:sym typeface="Wingdings" pitchFamily="2" charset="2"/>
              </a:rPr>
              <a:t>structured</a:t>
            </a:r>
            <a:r>
              <a:rPr lang="en-US" dirty="0">
                <a:sym typeface="Wingdings" pitchFamily="2" charset="2"/>
              </a:rPr>
              <a:t>, must have (X and Y and Z) to form the complex</a:t>
            </a:r>
          </a:p>
          <a:p>
            <a:pPr lvl="1"/>
            <a:r>
              <a:rPr lang="en-US" dirty="0">
                <a:sym typeface="Wingdings" pitchFamily="2" charset="2"/>
              </a:rPr>
              <a:t>Data sources: CORUM, PDB</a:t>
            </a:r>
          </a:p>
          <a:p>
            <a:r>
              <a:rPr lang="en-US" dirty="0">
                <a:sym typeface="Wingdings" pitchFamily="2" charset="2"/>
              </a:rPr>
              <a:t>Genes with a shared </a:t>
            </a:r>
            <a:r>
              <a:rPr lang="en-US" b="1" dirty="0">
                <a:sym typeface="Wingdings" pitchFamily="2" charset="2"/>
              </a:rPr>
              <a:t>domain</a:t>
            </a:r>
          </a:p>
          <a:p>
            <a:pPr lvl="1"/>
            <a:r>
              <a:rPr lang="en-US" dirty="0">
                <a:sym typeface="Wingdings" pitchFamily="2" charset="2"/>
              </a:rPr>
              <a:t>Data sources: </a:t>
            </a:r>
            <a:r>
              <a:rPr lang="en-US" dirty="0" err="1">
                <a:sym typeface="Wingdings" pitchFamily="2" charset="2"/>
              </a:rPr>
              <a:t>Pfam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InterPro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Genes with a shared </a:t>
            </a:r>
            <a:r>
              <a:rPr lang="en-US" b="1" dirty="0">
                <a:sym typeface="Wingdings" pitchFamily="2" charset="2"/>
              </a:rPr>
              <a:t>interaction partner</a:t>
            </a:r>
          </a:p>
          <a:p>
            <a:pPr lvl="1"/>
            <a:r>
              <a:rPr lang="en-US" dirty="0">
                <a:sym typeface="Wingdings" pitchFamily="2" charset="2"/>
              </a:rPr>
              <a:t>Data sources: </a:t>
            </a:r>
            <a:r>
              <a:rPr lang="en-US" dirty="0" err="1">
                <a:sym typeface="Wingdings" pitchFamily="2" charset="2"/>
              </a:rPr>
              <a:t>BioGRID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IntAct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Genes implicated in a shared </a:t>
            </a:r>
            <a:r>
              <a:rPr lang="en-US" b="1" dirty="0">
                <a:sym typeface="Wingdings" pitchFamily="2" charset="2"/>
              </a:rPr>
              <a:t>disease</a:t>
            </a:r>
          </a:p>
          <a:p>
            <a:pPr lvl="1"/>
            <a:r>
              <a:rPr lang="en-US" dirty="0">
                <a:sym typeface="Wingdings" pitchFamily="2" charset="2"/>
              </a:rPr>
              <a:t>Data sources: OMIM, </a:t>
            </a:r>
            <a:r>
              <a:rPr lang="en-US" dirty="0" err="1">
                <a:sym typeface="Wingdings" pitchFamily="2" charset="2"/>
              </a:rPr>
              <a:t>MeSH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4996" y="3703317"/>
            <a:ext cx="4389072" cy="1188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 mindful of overlap between gene sets within and across databases – may not represent independent signals!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268" y="5088291"/>
            <a:ext cx="4389072" cy="1188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statistically significant overlap is not necessarily biologically interesting</a:t>
            </a:r>
          </a:p>
        </p:txBody>
      </p:sp>
    </p:spTree>
    <p:extLst>
      <p:ext uri="{BB962C8B-B14F-4D97-AF65-F5344CB8AC3E}">
        <p14:creationId xmlns:p14="http://schemas.microsoft.com/office/powerpoint/2010/main" val="382193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phenotypes to a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598" y="1106197"/>
            <a:ext cx="48958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586548" y="5305135"/>
            <a:ext cx="4006850" cy="1109662"/>
            <a:chOff x="2666" y="3350"/>
            <a:chExt cx="3094" cy="76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6" y="3350"/>
              <a:ext cx="3094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" y="3570"/>
              <a:ext cx="129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573" y="2346035"/>
            <a:ext cx="36464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449398" y="5484522"/>
            <a:ext cx="4811713" cy="939800"/>
            <a:chOff x="0" y="3728"/>
            <a:chExt cx="3031" cy="592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728"/>
              <a:ext cx="303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201"/>
              <a:ext cx="272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95461" y="960147"/>
            <a:ext cx="4256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DE6F00"/>
                </a:solidFill>
                <a:ea typeface="ＭＳ Ｐゴシック" pitchFamily="34" charset="-128"/>
              </a:rPr>
              <a:t>Where</a:t>
            </a:r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 do the hits fall in the network and </a:t>
            </a:r>
            <a:r>
              <a:rPr lang="en-US" b="1">
                <a:solidFill>
                  <a:srgbClr val="DE6F00"/>
                </a:solidFill>
                <a:ea typeface="ＭＳ Ｐゴシック" pitchFamily="34" charset="-128"/>
              </a:rPr>
              <a:t>what</a:t>
            </a:r>
            <a:r>
              <a:rPr lang="en-US">
                <a:solidFill>
                  <a:srgbClr val="353535"/>
                </a:solidFill>
                <a:ea typeface="ＭＳ Ｐゴシック" pitchFamily="34" charset="-128"/>
              </a:rPr>
              <a:t> are they connected to?</a:t>
            </a:r>
          </a:p>
        </p:txBody>
      </p:sp>
    </p:spTree>
    <p:extLst>
      <p:ext uri="{BB962C8B-B14F-4D97-AF65-F5344CB8AC3E}">
        <p14:creationId xmlns:p14="http://schemas.microsoft.com/office/powerpoint/2010/main" val="99249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Today’s lecture is about gene perturbations.</a:t>
            </a:r>
          </a:p>
          <a:p>
            <a:endParaRPr lang="en-US" sz="3200" dirty="0"/>
          </a:p>
          <a:p>
            <a:r>
              <a:rPr lang="en-US" sz="3200" dirty="0"/>
              <a:t>More generally, it concerns analyses one can do with a list of genes.</a:t>
            </a:r>
          </a:p>
          <a:p>
            <a:pPr lvl="1"/>
            <a:r>
              <a:rPr lang="en-US" dirty="0"/>
              <a:t>Or a list of gene pairs (interactions).</a:t>
            </a:r>
          </a:p>
          <a:p>
            <a:endParaRPr lang="en-US" sz="3200" dirty="0"/>
          </a:p>
          <a:p>
            <a:r>
              <a:rPr lang="en-US" sz="3200" dirty="0"/>
              <a:t>Many final projects begin with such lists or produce them.</a:t>
            </a:r>
          </a:p>
          <a:p>
            <a:endParaRPr lang="en-US" sz="3200" dirty="0"/>
          </a:p>
          <a:p>
            <a:r>
              <a:rPr lang="en-US" sz="3200" dirty="0"/>
              <a:t>Questions about midterm presentations (or problem set)?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Sub-networks rich in hits?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 descr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52" y="1189084"/>
            <a:ext cx="86106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752" y="4335509"/>
            <a:ext cx="9144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11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Guilt by association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6649136" y="960147"/>
            <a:ext cx="382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Guilt by association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7900086" y="1826922"/>
            <a:ext cx="26241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Use known </a:t>
            </a:r>
            <a:r>
              <a:rPr lang="en-US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phenotypes</a:t>
            </a: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in the network</a:t>
            </a:r>
          </a:p>
          <a:p>
            <a:endParaRPr lang="en-US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Use </a:t>
            </a:r>
            <a:r>
              <a:rPr lang="en-US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edge weights</a:t>
            </a: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if possible</a:t>
            </a:r>
          </a:p>
          <a:p>
            <a:endParaRPr lang="en-US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Success depends on </a:t>
            </a:r>
            <a:r>
              <a:rPr lang="en-US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quality and coverage</a:t>
            </a: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of linkage in the network</a:t>
            </a:r>
          </a:p>
        </p:txBody>
      </p:sp>
      <p:grpSp>
        <p:nvGrpSpPr>
          <p:cNvPr id="87" name="Group 5"/>
          <p:cNvGrpSpPr>
            <a:grpSpLocks/>
          </p:cNvGrpSpPr>
          <p:nvPr/>
        </p:nvGrpSpPr>
        <p:grpSpPr bwMode="auto">
          <a:xfrm>
            <a:off x="1432611" y="5414672"/>
            <a:ext cx="5514975" cy="1225550"/>
            <a:chOff x="0" y="3728"/>
            <a:chExt cx="3031" cy="592"/>
          </a:xfrm>
        </p:grpSpPr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728"/>
              <a:ext cx="303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01"/>
              <a:ext cx="272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" name="Group 8"/>
          <p:cNvGrpSpPr>
            <a:grpSpLocks/>
          </p:cNvGrpSpPr>
          <p:nvPr/>
        </p:nvGrpSpPr>
        <p:grpSpPr bwMode="auto">
          <a:xfrm>
            <a:off x="1859649" y="1210972"/>
            <a:ext cx="5483225" cy="3616325"/>
            <a:chOff x="269" y="900"/>
            <a:chExt cx="3454" cy="2278"/>
          </a:xfrm>
        </p:grpSpPr>
        <p:cxnSp>
          <p:nvCxnSpPr>
            <p:cNvPr id="91" name="AutoShape 9"/>
            <p:cNvCxnSpPr>
              <a:cxnSpLocks noChangeShapeType="1"/>
            </p:cNvCxnSpPr>
            <p:nvPr/>
          </p:nvCxnSpPr>
          <p:spPr bwMode="auto">
            <a:xfrm flipH="1" flipV="1">
              <a:off x="1890" y="1642"/>
              <a:ext cx="235" cy="42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2" name="Oval 10"/>
            <p:cNvSpPr>
              <a:spLocks noChangeArrowheads="1"/>
            </p:cNvSpPr>
            <p:nvPr/>
          </p:nvSpPr>
          <p:spPr bwMode="auto">
            <a:xfrm>
              <a:off x="2667" y="100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2379" y="1519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2993" y="151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2688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3302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2379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8" name="Oval 16"/>
            <p:cNvSpPr>
              <a:spLocks noChangeArrowheads="1"/>
            </p:cNvSpPr>
            <p:nvPr/>
          </p:nvSpPr>
          <p:spPr bwMode="auto">
            <a:xfrm>
              <a:off x="2993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99" name="Oval 17"/>
            <p:cNvSpPr>
              <a:spLocks noChangeArrowheads="1"/>
            </p:cNvSpPr>
            <p:nvPr/>
          </p:nvSpPr>
          <p:spPr bwMode="auto">
            <a:xfrm>
              <a:off x="2108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0" name="Oval 18"/>
            <p:cNvSpPr>
              <a:spLocks noChangeArrowheads="1"/>
            </p:cNvSpPr>
            <p:nvPr/>
          </p:nvSpPr>
          <p:spPr bwMode="auto">
            <a:xfrm>
              <a:off x="3579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838" y="1002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2" name="Oval 20"/>
            <p:cNvSpPr>
              <a:spLocks noChangeArrowheads="1"/>
            </p:cNvSpPr>
            <p:nvPr/>
          </p:nvSpPr>
          <p:spPr bwMode="auto">
            <a:xfrm>
              <a:off x="550" y="151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3" name="Oval 21"/>
            <p:cNvSpPr>
              <a:spLocks noChangeArrowheads="1"/>
            </p:cNvSpPr>
            <p:nvPr/>
          </p:nvSpPr>
          <p:spPr bwMode="auto">
            <a:xfrm>
              <a:off x="1164" y="1519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4" name="Oval 22"/>
            <p:cNvSpPr>
              <a:spLocks noChangeArrowheads="1"/>
            </p:cNvSpPr>
            <p:nvPr/>
          </p:nvSpPr>
          <p:spPr bwMode="auto">
            <a:xfrm>
              <a:off x="859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5" name="Oval 23"/>
            <p:cNvSpPr>
              <a:spLocks noChangeArrowheads="1"/>
            </p:cNvSpPr>
            <p:nvPr/>
          </p:nvSpPr>
          <p:spPr bwMode="auto">
            <a:xfrm>
              <a:off x="1473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6" name="Oval 24"/>
            <p:cNvSpPr>
              <a:spLocks noChangeArrowheads="1"/>
            </p:cNvSpPr>
            <p:nvPr/>
          </p:nvSpPr>
          <p:spPr bwMode="auto">
            <a:xfrm>
              <a:off x="550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1164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8" name="Oval 26"/>
            <p:cNvSpPr>
              <a:spLocks noChangeArrowheads="1"/>
            </p:cNvSpPr>
            <p:nvPr/>
          </p:nvSpPr>
          <p:spPr bwMode="auto">
            <a:xfrm>
              <a:off x="279" y="2049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1750" y="2561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0" name="Oval 28"/>
            <p:cNvSpPr>
              <a:spLocks noChangeArrowheads="1"/>
            </p:cNvSpPr>
            <p:nvPr/>
          </p:nvSpPr>
          <p:spPr bwMode="auto">
            <a:xfrm>
              <a:off x="2080" y="1001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1" name="Oval 29"/>
            <p:cNvSpPr>
              <a:spLocks noChangeArrowheads="1"/>
            </p:cNvSpPr>
            <p:nvPr/>
          </p:nvSpPr>
          <p:spPr bwMode="auto">
            <a:xfrm>
              <a:off x="1771" y="151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12" name="Oval 30"/>
            <p:cNvSpPr>
              <a:spLocks noChangeArrowheads="1"/>
            </p:cNvSpPr>
            <p:nvPr/>
          </p:nvSpPr>
          <p:spPr bwMode="auto">
            <a:xfrm>
              <a:off x="1500" y="100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3" name="Oval 31"/>
            <p:cNvSpPr>
              <a:spLocks noChangeArrowheads="1"/>
            </p:cNvSpPr>
            <p:nvPr/>
          </p:nvSpPr>
          <p:spPr bwMode="auto">
            <a:xfrm>
              <a:off x="2064" y="303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678" y="303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1484" y="303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F1F0F"/>
                </a:gs>
                <a:gs pos="100000">
                  <a:srgbClr val="CE1B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auto">
            <a:xfrm>
              <a:off x="849" y="303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53535"/>
                </a:solidFill>
              </a:endParaRPr>
            </a:p>
          </p:txBody>
        </p:sp>
        <p:cxnSp>
          <p:nvCxnSpPr>
            <p:cNvPr id="117" name="AutoShape 35"/>
            <p:cNvCxnSpPr>
              <a:cxnSpLocks noChangeShapeType="1"/>
              <a:stCxn id="102" idx="6"/>
              <a:endCxn id="103" idx="2"/>
            </p:cNvCxnSpPr>
            <p:nvPr/>
          </p:nvCxnSpPr>
          <p:spPr bwMode="auto">
            <a:xfrm>
              <a:off x="694" y="1591"/>
              <a:ext cx="47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8" name="AutoShape 36"/>
            <p:cNvCxnSpPr>
              <a:cxnSpLocks noChangeShapeType="1"/>
              <a:stCxn id="103" idx="5"/>
              <a:endCxn id="105" idx="1"/>
            </p:cNvCxnSpPr>
            <p:nvPr/>
          </p:nvCxnSpPr>
          <p:spPr bwMode="auto">
            <a:xfrm>
              <a:off x="1287" y="1642"/>
              <a:ext cx="207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9" name="AutoShape 37"/>
            <p:cNvCxnSpPr>
              <a:cxnSpLocks noChangeShapeType="1"/>
              <a:stCxn id="103" idx="7"/>
              <a:endCxn id="112" idx="3"/>
            </p:cNvCxnSpPr>
            <p:nvPr/>
          </p:nvCxnSpPr>
          <p:spPr bwMode="auto">
            <a:xfrm flipV="1">
              <a:off x="1287" y="1125"/>
              <a:ext cx="234" cy="4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" name="AutoShape 38"/>
            <p:cNvCxnSpPr>
              <a:cxnSpLocks noChangeShapeType="1"/>
              <a:stCxn id="105" idx="3"/>
              <a:endCxn id="107" idx="7"/>
            </p:cNvCxnSpPr>
            <p:nvPr/>
          </p:nvCxnSpPr>
          <p:spPr bwMode="auto">
            <a:xfrm flipH="1">
              <a:off x="1287" y="2172"/>
              <a:ext cx="207" cy="4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1" name="AutoShape 39"/>
            <p:cNvCxnSpPr>
              <a:cxnSpLocks noChangeShapeType="1"/>
              <a:stCxn id="107" idx="2"/>
              <a:endCxn id="106" idx="6"/>
            </p:cNvCxnSpPr>
            <p:nvPr/>
          </p:nvCxnSpPr>
          <p:spPr bwMode="auto">
            <a:xfrm flipH="1">
              <a:off x="694" y="2633"/>
              <a:ext cx="47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2" name="AutoShape 40"/>
            <p:cNvCxnSpPr>
              <a:cxnSpLocks noChangeShapeType="1"/>
              <a:stCxn id="109" idx="5"/>
              <a:endCxn id="113" idx="1"/>
            </p:cNvCxnSpPr>
            <p:nvPr/>
          </p:nvCxnSpPr>
          <p:spPr bwMode="auto">
            <a:xfrm>
              <a:off x="1873" y="2684"/>
              <a:ext cx="212" cy="3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" name="AutoShape 41"/>
            <p:cNvCxnSpPr>
              <a:cxnSpLocks noChangeShapeType="1"/>
              <a:stCxn id="95" idx="1"/>
              <a:endCxn id="93" idx="5"/>
            </p:cNvCxnSpPr>
            <p:nvPr/>
          </p:nvCxnSpPr>
          <p:spPr bwMode="auto">
            <a:xfrm flipH="1" flipV="1">
              <a:off x="2502" y="1642"/>
              <a:ext cx="207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4" name="AutoShape 42"/>
            <p:cNvCxnSpPr>
              <a:cxnSpLocks noChangeShapeType="1"/>
              <a:stCxn id="111" idx="0"/>
              <a:endCxn id="112" idx="5"/>
            </p:cNvCxnSpPr>
            <p:nvPr/>
          </p:nvCxnSpPr>
          <p:spPr bwMode="auto">
            <a:xfrm flipH="1" flipV="1">
              <a:off x="1623" y="1125"/>
              <a:ext cx="220" cy="393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AutoShape 43"/>
            <p:cNvCxnSpPr>
              <a:cxnSpLocks noChangeShapeType="1"/>
              <a:stCxn id="111" idx="7"/>
              <a:endCxn id="110" idx="3"/>
            </p:cNvCxnSpPr>
            <p:nvPr/>
          </p:nvCxnSpPr>
          <p:spPr bwMode="auto">
            <a:xfrm flipV="1">
              <a:off x="1894" y="1124"/>
              <a:ext cx="207" cy="4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6" name="AutoShape 44"/>
            <p:cNvCxnSpPr>
              <a:cxnSpLocks noChangeShapeType="1"/>
              <a:stCxn id="99" idx="1"/>
              <a:endCxn id="111" idx="5"/>
            </p:cNvCxnSpPr>
            <p:nvPr/>
          </p:nvCxnSpPr>
          <p:spPr bwMode="auto">
            <a:xfrm flipH="1" flipV="1">
              <a:off x="1894" y="1641"/>
              <a:ext cx="235" cy="42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AutoShape 45"/>
            <p:cNvCxnSpPr>
              <a:cxnSpLocks noChangeShapeType="1"/>
              <a:stCxn id="99" idx="2"/>
              <a:endCxn id="105" idx="6"/>
            </p:cNvCxnSpPr>
            <p:nvPr/>
          </p:nvCxnSpPr>
          <p:spPr bwMode="auto">
            <a:xfrm flipH="1">
              <a:off x="1617" y="2121"/>
              <a:ext cx="4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8" name="AutoShape 46"/>
            <p:cNvCxnSpPr>
              <a:cxnSpLocks noChangeShapeType="1"/>
              <a:stCxn id="99" idx="7"/>
              <a:endCxn id="93" idx="3"/>
            </p:cNvCxnSpPr>
            <p:nvPr/>
          </p:nvCxnSpPr>
          <p:spPr bwMode="auto">
            <a:xfrm flipV="1">
              <a:off x="2231" y="1642"/>
              <a:ext cx="169" cy="42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9" name="AutoShape 47"/>
            <p:cNvCxnSpPr>
              <a:cxnSpLocks noChangeShapeType="1"/>
              <a:stCxn id="99" idx="3"/>
              <a:endCxn id="109" idx="7"/>
            </p:cNvCxnSpPr>
            <p:nvPr/>
          </p:nvCxnSpPr>
          <p:spPr bwMode="auto">
            <a:xfrm flipH="1">
              <a:off x="1873" y="2172"/>
              <a:ext cx="256" cy="41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" name="AutoShape 48"/>
            <p:cNvCxnSpPr>
              <a:cxnSpLocks noChangeShapeType="1"/>
              <a:stCxn id="99" idx="5"/>
              <a:endCxn id="97" idx="1"/>
            </p:cNvCxnSpPr>
            <p:nvPr/>
          </p:nvCxnSpPr>
          <p:spPr bwMode="auto">
            <a:xfrm>
              <a:off x="2231" y="2172"/>
              <a:ext cx="169" cy="41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1" name="AutoShape 49"/>
            <p:cNvCxnSpPr>
              <a:cxnSpLocks noChangeShapeType="1"/>
              <a:stCxn id="99" idx="6"/>
              <a:endCxn id="95" idx="2"/>
            </p:cNvCxnSpPr>
            <p:nvPr/>
          </p:nvCxnSpPr>
          <p:spPr bwMode="auto">
            <a:xfrm>
              <a:off x="2252" y="2121"/>
              <a:ext cx="436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" name="AutoShape 50"/>
            <p:cNvCxnSpPr>
              <a:cxnSpLocks noChangeShapeType="1"/>
              <a:stCxn id="99" idx="4"/>
              <a:endCxn id="113" idx="0"/>
            </p:cNvCxnSpPr>
            <p:nvPr/>
          </p:nvCxnSpPr>
          <p:spPr bwMode="auto">
            <a:xfrm flipH="1">
              <a:off x="2136" y="2193"/>
              <a:ext cx="44" cy="84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" name="AutoShape 51"/>
            <p:cNvCxnSpPr>
              <a:cxnSpLocks noChangeShapeType="1"/>
              <a:stCxn id="99" idx="0"/>
              <a:endCxn id="110" idx="4"/>
            </p:cNvCxnSpPr>
            <p:nvPr/>
          </p:nvCxnSpPr>
          <p:spPr bwMode="auto">
            <a:xfrm flipH="1" flipV="1">
              <a:off x="2152" y="1145"/>
              <a:ext cx="28" cy="90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4" name="AutoShape 52"/>
            <p:cNvCxnSpPr>
              <a:cxnSpLocks noChangeShapeType="1"/>
              <a:stCxn id="116" idx="1"/>
              <a:endCxn id="106" idx="5"/>
            </p:cNvCxnSpPr>
            <p:nvPr/>
          </p:nvCxnSpPr>
          <p:spPr bwMode="auto">
            <a:xfrm flipH="1" flipV="1">
              <a:off x="673" y="2684"/>
              <a:ext cx="197" cy="37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5" name="AutoShape 53"/>
            <p:cNvCxnSpPr>
              <a:cxnSpLocks noChangeShapeType="1"/>
              <a:stCxn id="116" idx="7"/>
              <a:endCxn id="107" idx="3"/>
            </p:cNvCxnSpPr>
            <p:nvPr/>
          </p:nvCxnSpPr>
          <p:spPr bwMode="auto">
            <a:xfrm flipV="1">
              <a:off x="972" y="2684"/>
              <a:ext cx="213" cy="3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6" name="AutoShape 54"/>
            <p:cNvCxnSpPr>
              <a:cxnSpLocks noChangeShapeType="1"/>
              <a:stCxn id="93" idx="6"/>
              <a:endCxn id="94" idx="2"/>
            </p:cNvCxnSpPr>
            <p:nvPr/>
          </p:nvCxnSpPr>
          <p:spPr bwMode="auto">
            <a:xfrm>
              <a:off x="2523" y="1591"/>
              <a:ext cx="47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7" name="AutoShape 55"/>
            <p:cNvCxnSpPr>
              <a:cxnSpLocks noChangeShapeType="1"/>
              <a:stCxn id="94" idx="1"/>
              <a:endCxn id="92" idx="5"/>
            </p:cNvCxnSpPr>
            <p:nvPr/>
          </p:nvCxnSpPr>
          <p:spPr bwMode="auto">
            <a:xfrm flipH="1" flipV="1">
              <a:off x="2790" y="1124"/>
              <a:ext cx="224" cy="4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8" name="AutoShape 56"/>
            <p:cNvCxnSpPr>
              <a:cxnSpLocks noChangeShapeType="1"/>
              <a:stCxn id="94" idx="5"/>
              <a:endCxn id="96" idx="1"/>
            </p:cNvCxnSpPr>
            <p:nvPr/>
          </p:nvCxnSpPr>
          <p:spPr bwMode="auto">
            <a:xfrm>
              <a:off x="3116" y="1642"/>
              <a:ext cx="207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9" name="AutoShape 57"/>
            <p:cNvCxnSpPr>
              <a:cxnSpLocks noChangeShapeType="1"/>
              <a:stCxn id="96" idx="5"/>
              <a:endCxn id="100" idx="1"/>
            </p:cNvCxnSpPr>
            <p:nvPr/>
          </p:nvCxnSpPr>
          <p:spPr bwMode="auto">
            <a:xfrm>
              <a:off x="3425" y="2172"/>
              <a:ext cx="175" cy="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0" name="AutoShape 58"/>
            <p:cNvCxnSpPr>
              <a:cxnSpLocks noChangeShapeType="1"/>
              <a:stCxn id="98" idx="7"/>
              <a:endCxn id="96" idx="3"/>
            </p:cNvCxnSpPr>
            <p:nvPr/>
          </p:nvCxnSpPr>
          <p:spPr bwMode="auto">
            <a:xfrm flipV="1">
              <a:off x="3116" y="2172"/>
              <a:ext cx="207" cy="4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1" name="AutoShape 59"/>
            <p:cNvCxnSpPr>
              <a:cxnSpLocks noChangeShapeType="1"/>
              <a:stCxn id="98" idx="6"/>
              <a:endCxn id="100" idx="2"/>
            </p:cNvCxnSpPr>
            <p:nvPr/>
          </p:nvCxnSpPr>
          <p:spPr bwMode="auto">
            <a:xfrm>
              <a:off x="3137" y="2633"/>
              <a:ext cx="44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2" name="AutoShape 60"/>
            <p:cNvCxnSpPr>
              <a:cxnSpLocks noChangeShapeType="1"/>
              <a:stCxn id="114" idx="7"/>
              <a:endCxn id="98" idx="3"/>
            </p:cNvCxnSpPr>
            <p:nvPr/>
          </p:nvCxnSpPr>
          <p:spPr bwMode="auto">
            <a:xfrm flipV="1">
              <a:off x="2801" y="2684"/>
              <a:ext cx="213" cy="37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" name="AutoShape 61"/>
            <p:cNvCxnSpPr>
              <a:cxnSpLocks noChangeShapeType="1"/>
              <a:stCxn id="115" idx="0"/>
              <a:endCxn id="105" idx="4"/>
            </p:cNvCxnSpPr>
            <p:nvPr/>
          </p:nvCxnSpPr>
          <p:spPr bwMode="auto">
            <a:xfrm flipH="1" flipV="1">
              <a:off x="1545" y="2193"/>
              <a:ext cx="11" cy="84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4" name="AutoShape 62"/>
            <p:cNvCxnSpPr>
              <a:cxnSpLocks noChangeShapeType="1"/>
              <a:stCxn id="104" idx="1"/>
              <a:endCxn id="102" idx="5"/>
            </p:cNvCxnSpPr>
            <p:nvPr/>
          </p:nvCxnSpPr>
          <p:spPr bwMode="auto">
            <a:xfrm flipH="1" flipV="1">
              <a:off x="673" y="1642"/>
              <a:ext cx="207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5" name="AutoShape 63"/>
            <p:cNvCxnSpPr>
              <a:cxnSpLocks noChangeShapeType="1"/>
              <a:stCxn id="102" idx="7"/>
              <a:endCxn id="101" idx="3"/>
            </p:cNvCxnSpPr>
            <p:nvPr/>
          </p:nvCxnSpPr>
          <p:spPr bwMode="auto">
            <a:xfrm flipV="1">
              <a:off x="673" y="1125"/>
              <a:ext cx="186" cy="4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6" name="AutoShape 64"/>
            <p:cNvCxnSpPr>
              <a:cxnSpLocks noChangeShapeType="1"/>
              <a:stCxn id="108" idx="7"/>
              <a:endCxn id="102" idx="3"/>
            </p:cNvCxnSpPr>
            <p:nvPr/>
          </p:nvCxnSpPr>
          <p:spPr bwMode="auto">
            <a:xfrm flipV="1">
              <a:off x="402" y="1642"/>
              <a:ext cx="169" cy="42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7" name="AutoShape 65"/>
            <p:cNvCxnSpPr>
              <a:cxnSpLocks noChangeShapeType="1"/>
              <a:stCxn id="108" idx="5"/>
              <a:endCxn id="106" idx="1"/>
            </p:cNvCxnSpPr>
            <p:nvPr/>
          </p:nvCxnSpPr>
          <p:spPr bwMode="auto">
            <a:xfrm>
              <a:off x="402" y="2172"/>
              <a:ext cx="169" cy="4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8" name="AutoShape 66"/>
            <p:cNvCxnSpPr>
              <a:cxnSpLocks noChangeShapeType="1"/>
              <a:stCxn id="104" idx="5"/>
              <a:endCxn id="107" idx="1"/>
            </p:cNvCxnSpPr>
            <p:nvPr/>
          </p:nvCxnSpPr>
          <p:spPr bwMode="auto">
            <a:xfrm>
              <a:off x="982" y="2172"/>
              <a:ext cx="203" cy="4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9" name="AutoShape 67"/>
            <p:cNvCxnSpPr>
              <a:cxnSpLocks noChangeShapeType="1"/>
              <a:stCxn id="94" idx="7"/>
            </p:cNvCxnSpPr>
            <p:nvPr/>
          </p:nvCxnSpPr>
          <p:spPr bwMode="auto">
            <a:xfrm flipV="1">
              <a:off x="3116" y="1278"/>
              <a:ext cx="170" cy="2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0" name="AutoShape 68"/>
            <p:cNvCxnSpPr>
              <a:cxnSpLocks noChangeShapeType="1"/>
              <a:stCxn id="102" idx="1"/>
            </p:cNvCxnSpPr>
            <p:nvPr/>
          </p:nvCxnSpPr>
          <p:spPr bwMode="auto">
            <a:xfrm flipH="1" flipV="1">
              <a:off x="400" y="1317"/>
              <a:ext cx="171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1" name="AutoShape 69"/>
            <p:cNvCxnSpPr>
              <a:cxnSpLocks noChangeShapeType="1"/>
              <a:stCxn id="98" idx="5"/>
            </p:cNvCxnSpPr>
            <p:nvPr/>
          </p:nvCxnSpPr>
          <p:spPr bwMode="auto">
            <a:xfrm>
              <a:off x="3116" y="2684"/>
              <a:ext cx="164" cy="2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2" name="AutoShape 70"/>
            <p:cNvCxnSpPr>
              <a:cxnSpLocks noChangeShapeType="1"/>
              <a:stCxn id="106" idx="3"/>
            </p:cNvCxnSpPr>
            <p:nvPr/>
          </p:nvCxnSpPr>
          <p:spPr bwMode="auto">
            <a:xfrm flipH="1">
              <a:off x="450" y="2684"/>
              <a:ext cx="121" cy="3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3" name="AutoShape 71"/>
            <p:cNvCxnSpPr>
              <a:cxnSpLocks noChangeShapeType="1"/>
              <a:stCxn id="106" idx="2"/>
            </p:cNvCxnSpPr>
            <p:nvPr/>
          </p:nvCxnSpPr>
          <p:spPr bwMode="auto">
            <a:xfrm flipH="1">
              <a:off x="269" y="2633"/>
              <a:ext cx="28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" name="AutoShape 72"/>
            <p:cNvCxnSpPr>
              <a:cxnSpLocks noChangeShapeType="1"/>
              <a:stCxn id="101" idx="7"/>
            </p:cNvCxnSpPr>
            <p:nvPr/>
          </p:nvCxnSpPr>
          <p:spPr bwMode="auto">
            <a:xfrm flipV="1">
              <a:off x="961" y="933"/>
              <a:ext cx="92" cy="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" name="AutoShape 73"/>
            <p:cNvCxnSpPr>
              <a:cxnSpLocks noChangeShapeType="1"/>
              <a:stCxn id="101" idx="1"/>
            </p:cNvCxnSpPr>
            <p:nvPr/>
          </p:nvCxnSpPr>
          <p:spPr bwMode="auto">
            <a:xfrm flipH="1" flipV="1">
              <a:off x="773" y="900"/>
              <a:ext cx="86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156" name="Group 74"/>
          <p:cNvGrpSpPr>
            <a:grpSpLocks/>
          </p:cNvGrpSpPr>
          <p:nvPr/>
        </p:nvGrpSpPr>
        <p:grpSpPr bwMode="auto">
          <a:xfrm>
            <a:off x="3712261" y="1847560"/>
            <a:ext cx="850900" cy="914400"/>
            <a:chOff x="1430" y="1300"/>
            <a:chExt cx="536" cy="576"/>
          </a:xfrm>
        </p:grpSpPr>
        <p:sp>
          <p:nvSpPr>
            <p:cNvPr id="157" name="Rectangle 75"/>
            <p:cNvSpPr>
              <a:spLocks noChangeArrowheads="1"/>
            </p:cNvSpPr>
            <p:nvPr/>
          </p:nvSpPr>
          <p:spPr bwMode="auto">
            <a:xfrm>
              <a:off x="1710" y="1460"/>
              <a:ext cx="256" cy="256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58" name="Text Box 76"/>
            <p:cNvSpPr txBox="1">
              <a:spLocks noChangeArrowheads="1"/>
            </p:cNvSpPr>
            <p:nvPr/>
          </p:nvSpPr>
          <p:spPr bwMode="auto">
            <a:xfrm>
              <a:off x="1430" y="1300"/>
              <a:ext cx="29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?</a:t>
              </a:r>
            </a:p>
          </p:txBody>
        </p:sp>
      </p:grpSp>
      <p:grpSp>
        <p:nvGrpSpPr>
          <p:cNvPr id="159" name="Group 77"/>
          <p:cNvGrpSpPr>
            <a:grpSpLocks/>
          </p:cNvGrpSpPr>
          <p:nvPr/>
        </p:nvGrpSpPr>
        <p:grpSpPr bwMode="auto">
          <a:xfrm>
            <a:off x="3245536" y="2693697"/>
            <a:ext cx="850900" cy="914400"/>
            <a:chOff x="1430" y="1300"/>
            <a:chExt cx="536" cy="576"/>
          </a:xfrm>
        </p:grpSpPr>
        <p:sp>
          <p:nvSpPr>
            <p:cNvPr id="160" name="Rectangle 78"/>
            <p:cNvSpPr>
              <a:spLocks noChangeArrowheads="1"/>
            </p:cNvSpPr>
            <p:nvPr/>
          </p:nvSpPr>
          <p:spPr bwMode="auto">
            <a:xfrm>
              <a:off x="1710" y="1460"/>
              <a:ext cx="256" cy="256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61" name="Text Box 79"/>
            <p:cNvSpPr txBox="1">
              <a:spLocks noChangeArrowheads="1"/>
            </p:cNvSpPr>
            <p:nvPr/>
          </p:nvSpPr>
          <p:spPr bwMode="auto">
            <a:xfrm>
              <a:off x="1430" y="1300"/>
              <a:ext cx="29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?</a:t>
              </a:r>
            </a:p>
          </p:txBody>
        </p:sp>
      </p:grpSp>
      <p:grpSp>
        <p:nvGrpSpPr>
          <p:cNvPr id="162" name="Group 80"/>
          <p:cNvGrpSpPr>
            <a:grpSpLocks/>
          </p:cNvGrpSpPr>
          <p:nvPr/>
        </p:nvGrpSpPr>
        <p:grpSpPr bwMode="auto">
          <a:xfrm>
            <a:off x="7011086" y="3506497"/>
            <a:ext cx="811213" cy="914400"/>
            <a:chOff x="3518" y="2345"/>
            <a:chExt cx="511" cy="576"/>
          </a:xfrm>
        </p:grpSpPr>
        <p:sp>
          <p:nvSpPr>
            <p:cNvPr id="163" name="Rectangle 81"/>
            <p:cNvSpPr>
              <a:spLocks noChangeArrowheads="1"/>
            </p:cNvSpPr>
            <p:nvPr/>
          </p:nvSpPr>
          <p:spPr bwMode="auto">
            <a:xfrm>
              <a:off x="3518" y="2505"/>
              <a:ext cx="256" cy="256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64" name="Text Box 82"/>
            <p:cNvSpPr txBox="1">
              <a:spLocks noChangeArrowheads="1"/>
            </p:cNvSpPr>
            <p:nvPr/>
          </p:nvSpPr>
          <p:spPr bwMode="auto">
            <a:xfrm>
              <a:off x="3738" y="2345"/>
              <a:ext cx="29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5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networks to use?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889806" y="960147"/>
            <a:ext cx="8424863" cy="2216150"/>
            <a:chOff x="0" y="806"/>
            <a:chExt cx="5307" cy="139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25"/>
              <a:ext cx="1743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7" y="1102"/>
              <a:ext cx="2791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35" y="806"/>
              <a:ext cx="3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Networks from large-scale experiments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627994" y="2630197"/>
            <a:ext cx="8075612" cy="2020888"/>
            <a:chOff x="465" y="1858"/>
            <a:chExt cx="5087" cy="1273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48" y="1858"/>
              <a:ext cx="2504" cy="1273"/>
              <a:chOff x="2961" y="1845"/>
              <a:chExt cx="2504" cy="1273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1" y="2036"/>
                <a:ext cx="2457" cy="1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56" y="1845"/>
                <a:ext cx="190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65" y="2366"/>
              <a:ext cx="26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Networks from analyzing the experimental literature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00931" y="4846347"/>
            <a:ext cx="8934450" cy="1692275"/>
            <a:chOff x="0" y="3254"/>
            <a:chExt cx="5628" cy="1066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0" y="3254"/>
              <a:ext cx="3789" cy="1066"/>
              <a:chOff x="0" y="3728"/>
              <a:chExt cx="3031" cy="592"/>
            </a:xfrm>
          </p:grpSpPr>
          <p:pic>
            <p:nvPicPr>
              <p:cNvPr id="17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728"/>
                <a:ext cx="3031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201"/>
                <a:ext cx="27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962" y="3496"/>
              <a:ext cx="166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DE6F00"/>
                  </a:solidFill>
                  <a:latin typeface="Myriad Pro" pitchFamily="1" charset="0"/>
                  <a:ea typeface="ＭＳ Ｐゴシック" pitchFamily="34" charset="-128"/>
                </a:rPr>
                <a:t>Networks from probabilistic data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4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33550" y="1371750"/>
            <a:ext cx="87249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Enrichment </a:t>
            </a:r>
            <a:r>
              <a:rPr lang="en-US" sz="2800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analysis</a:t>
            </a:r>
            <a:endParaRPr lang="en-US" b="1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David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		http://david.abcc.ncifcrf.gov</a:t>
            </a:r>
          </a:p>
          <a:p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Golem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		http://function.princeton.edu/GOLEM</a:t>
            </a:r>
          </a:p>
          <a:p>
            <a:r>
              <a:rPr lang="en-US" dirty="0" err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Ontologizer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	http://compbio.charite.de</a:t>
            </a:r>
          </a:p>
          <a:p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GSEA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		http://www.broadinstitute.org/gsea/</a:t>
            </a:r>
          </a:p>
          <a:p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Subnetworks</a:t>
            </a:r>
            <a:r>
              <a:rPr lang="en-US" sz="28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rich in hits</a:t>
            </a:r>
            <a:endParaRPr lang="en-US" sz="2800" b="1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sz="2000" dirty="0" err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jActiveModules</a:t>
            </a:r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	http://www.cytoscape.org</a:t>
            </a:r>
          </a:p>
          <a:p>
            <a:r>
              <a:rPr lang="en-US" dirty="0" err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heinz</a:t>
            </a:r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		</a:t>
            </a:r>
            <a:r>
              <a:rPr lang="en-US" sz="20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http://bionet.bioapps.biozentrum.uni-wuerzburg.de</a:t>
            </a:r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Subnetworks</a:t>
            </a:r>
            <a:r>
              <a:rPr lang="en-US" sz="28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with high phenotype correlation</a:t>
            </a:r>
            <a:endParaRPr lang="en-US" dirty="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Matisse</a:t>
            </a: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		http://acgt.cs.tau.ac.il/matisse/</a:t>
            </a:r>
          </a:p>
        </p:txBody>
      </p:sp>
    </p:spTree>
    <p:extLst>
      <p:ext uri="{BB962C8B-B14F-4D97-AF65-F5344CB8AC3E}">
        <p14:creationId xmlns:p14="http://schemas.microsoft.com/office/powerpoint/2010/main" val="110745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 first, think later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48909" y="1526454"/>
            <a:ext cx="3629025" cy="4514850"/>
          </a:xfrm>
          <a:prstGeom prst="rect">
            <a:avLst/>
          </a:prstGeom>
          <a:solidFill>
            <a:srgbClr val="D1D4D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574084" y="3475905"/>
            <a:ext cx="28924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Perturbed Genes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72709" y="3069504"/>
            <a:ext cx="3752850" cy="1581150"/>
            <a:chOff x="384" y="2352"/>
            <a:chExt cx="2364" cy="99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02" y="2352"/>
              <a:ext cx="234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84" y="3348"/>
              <a:ext cx="234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44159" y="1545504"/>
            <a:ext cx="3400425" cy="1438275"/>
            <a:chOff x="492" y="1392"/>
            <a:chExt cx="2142" cy="906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98" y="1392"/>
              <a:ext cx="2136" cy="906"/>
              <a:chOff x="498" y="1410"/>
              <a:chExt cx="2136" cy="1152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98" y="1410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98" y="1506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98" y="1602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98" y="1698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498" y="1794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498" y="1890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498" y="1986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92" y="1584"/>
              <a:ext cx="2130" cy="420"/>
            </a:xfrm>
            <a:custGeom>
              <a:avLst/>
              <a:gdLst>
                <a:gd name="T0" fmla="*/ 0 w 2130"/>
                <a:gd name="T1" fmla="*/ 12 h 420"/>
                <a:gd name="T2" fmla="*/ 756 w 2130"/>
                <a:gd name="T3" fmla="*/ 0 h 420"/>
                <a:gd name="T4" fmla="*/ 810 w 2130"/>
                <a:gd name="T5" fmla="*/ 414 h 420"/>
                <a:gd name="T6" fmla="*/ 2130 w 2130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0"/>
                <a:gd name="T13" fmla="*/ 0 h 420"/>
                <a:gd name="T14" fmla="*/ 2130 w 2130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0" h="420">
                  <a:moveTo>
                    <a:pt x="0" y="12"/>
                  </a:moveTo>
                  <a:lnTo>
                    <a:pt x="756" y="0"/>
                  </a:lnTo>
                  <a:lnTo>
                    <a:pt x="810" y="414"/>
                  </a:lnTo>
                  <a:lnTo>
                    <a:pt x="2130" y="420"/>
                  </a:lnTo>
                </a:path>
              </a:pathLst>
            </a:custGeom>
            <a:noFill/>
            <a:ln w="38100" cap="flat" cmpd="sng">
              <a:solidFill>
                <a:srgbClr val="F71E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453684" y="3126654"/>
            <a:ext cx="3400425" cy="1438275"/>
            <a:chOff x="498" y="2388"/>
            <a:chExt cx="2142" cy="906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 flipH="1">
              <a:off x="504" y="2388"/>
              <a:ext cx="2136" cy="906"/>
              <a:chOff x="498" y="1410"/>
              <a:chExt cx="2136" cy="1152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98" y="1410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98" y="1506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98" y="1602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98" y="1698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98" y="1794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98" y="1890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98" y="1986"/>
                <a:ext cx="2136" cy="576"/>
              </a:xfrm>
              <a:custGeom>
                <a:avLst/>
                <a:gdLst>
                  <a:gd name="T0" fmla="*/ 0 w 2136"/>
                  <a:gd name="T1" fmla="*/ 30 h 576"/>
                  <a:gd name="T2" fmla="*/ 678 w 2136"/>
                  <a:gd name="T3" fmla="*/ 78 h 576"/>
                  <a:gd name="T4" fmla="*/ 924 w 2136"/>
                  <a:gd name="T5" fmla="*/ 498 h 576"/>
                  <a:gd name="T6" fmla="*/ 2136 w 2136"/>
                  <a:gd name="T7" fmla="*/ 54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6"/>
                  <a:gd name="T13" fmla="*/ 0 h 576"/>
                  <a:gd name="T14" fmla="*/ 2136 w 2136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6" h="576">
                    <a:moveTo>
                      <a:pt x="0" y="30"/>
                    </a:moveTo>
                    <a:cubicBezTo>
                      <a:pt x="113" y="38"/>
                      <a:pt x="524" y="0"/>
                      <a:pt x="678" y="78"/>
                    </a:cubicBezTo>
                    <a:cubicBezTo>
                      <a:pt x="832" y="156"/>
                      <a:pt x="681" y="420"/>
                      <a:pt x="924" y="498"/>
                    </a:cubicBezTo>
                    <a:cubicBezTo>
                      <a:pt x="1167" y="576"/>
                      <a:pt x="1884" y="536"/>
                      <a:pt x="2136" y="54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2" name="Freeform 28"/>
            <p:cNvSpPr>
              <a:spLocks/>
            </p:cNvSpPr>
            <p:nvPr/>
          </p:nvSpPr>
          <p:spPr bwMode="auto">
            <a:xfrm flipH="1">
              <a:off x="498" y="2646"/>
              <a:ext cx="2130" cy="420"/>
            </a:xfrm>
            <a:custGeom>
              <a:avLst/>
              <a:gdLst>
                <a:gd name="T0" fmla="*/ 0 w 2130"/>
                <a:gd name="T1" fmla="*/ 12 h 420"/>
                <a:gd name="T2" fmla="*/ 756 w 2130"/>
                <a:gd name="T3" fmla="*/ 0 h 420"/>
                <a:gd name="T4" fmla="*/ 810 w 2130"/>
                <a:gd name="T5" fmla="*/ 414 h 420"/>
                <a:gd name="T6" fmla="*/ 2130 w 2130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0"/>
                <a:gd name="T13" fmla="*/ 0 h 420"/>
                <a:gd name="T14" fmla="*/ 2130 w 2130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0" h="420">
                  <a:moveTo>
                    <a:pt x="0" y="12"/>
                  </a:moveTo>
                  <a:lnTo>
                    <a:pt x="756" y="0"/>
                  </a:lnTo>
                  <a:lnTo>
                    <a:pt x="810" y="414"/>
                  </a:lnTo>
                  <a:lnTo>
                    <a:pt x="2130" y="420"/>
                  </a:lnTo>
                </a:path>
              </a:pathLst>
            </a:custGeom>
            <a:noFill/>
            <a:ln w="38100" cap="flat" cmpd="sng">
              <a:solidFill>
                <a:srgbClr val="F71E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482259" y="4764954"/>
            <a:ext cx="3333750" cy="1219200"/>
            <a:chOff x="516" y="3420"/>
            <a:chExt cx="2100" cy="768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516" y="3420"/>
              <a:ext cx="2100" cy="768"/>
              <a:chOff x="516" y="1434"/>
              <a:chExt cx="2100" cy="768"/>
            </a:xfrm>
          </p:grpSpPr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16" y="1434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516" y="1530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516" y="1626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516" y="1722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516" y="1818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6" y="1914"/>
                <a:ext cx="2100" cy="288"/>
              </a:xfrm>
              <a:custGeom>
                <a:avLst/>
                <a:gdLst>
                  <a:gd name="T0" fmla="*/ 0 w 2100"/>
                  <a:gd name="T1" fmla="*/ 210 h 288"/>
                  <a:gd name="T2" fmla="*/ 402 w 2100"/>
                  <a:gd name="T3" fmla="*/ 0 h 288"/>
                  <a:gd name="T4" fmla="*/ 1044 w 2100"/>
                  <a:gd name="T5" fmla="*/ 276 h 288"/>
                  <a:gd name="T6" fmla="*/ 1512 w 2100"/>
                  <a:gd name="T7" fmla="*/ 30 h 288"/>
                  <a:gd name="T8" fmla="*/ 2100 w 210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88"/>
                  <a:gd name="T17" fmla="*/ 2100 w 210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88">
                    <a:moveTo>
                      <a:pt x="0" y="210"/>
                    </a:moveTo>
                    <a:lnTo>
                      <a:pt x="402" y="0"/>
                    </a:lnTo>
                    <a:lnTo>
                      <a:pt x="1044" y="276"/>
                    </a:lnTo>
                    <a:lnTo>
                      <a:pt x="1512" y="30"/>
                    </a:lnTo>
                    <a:lnTo>
                      <a:pt x="2100" y="28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522" y="3654"/>
              <a:ext cx="2088" cy="294"/>
            </a:xfrm>
            <a:custGeom>
              <a:avLst/>
              <a:gdLst>
                <a:gd name="T0" fmla="*/ 0 w 2088"/>
                <a:gd name="T1" fmla="*/ 210 h 294"/>
                <a:gd name="T2" fmla="*/ 408 w 2088"/>
                <a:gd name="T3" fmla="*/ 0 h 294"/>
                <a:gd name="T4" fmla="*/ 1038 w 2088"/>
                <a:gd name="T5" fmla="*/ 282 h 294"/>
                <a:gd name="T6" fmla="*/ 1512 w 2088"/>
                <a:gd name="T7" fmla="*/ 24 h 294"/>
                <a:gd name="T8" fmla="*/ 2088 w 2088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8"/>
                <a:gd name="T16" fmla="*/ 0 h 294"/>
                <a:gd name="T17" fmla="*/ 2088 w 2088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8" h="294">
                  <a:moveTo>
                    <a:pt x="0" y="210"/>
                  </a:moveTo>
                  <a:lnTo>
                    <a:pt x="408" y="0"/>
                  </a:lnTo>
                  <a:lnTo>
                    <a:pt x="1038" y="282"/>
                  </a:lnTo>
                  <a:lnTo>
                    <a:pt x="1512" y="24"/>
                  </a:lnTo>
                  <a:lnTo>
                    <a:pt x="2088" y="294"/>
                  </a:lnTo>
                </a:path>
              </a:pathLst>
            </a:custGeom>
            <a:noFill/>
            <a:ln w="38100" cap="flat" cmpd="sng">
              <a:solidFill>
                <a:srgbClr val="F71E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905034" y="1559792"/>
            <a:ext cx="3611563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Genes with similar phenotypic profiles often have similar molecular functions or act in the same pathways.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rgbClr val="353535"/>
              </a:solidFill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Principle for function prediction: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3399"/>
                </a:solidFill>
                <a:ea typeface="ＭＳ Ｐゴシック" pitchFamily="34" charset="-128"/>
              </a:rPr>
              <a:t>Guilt by association</a:t>
            </a:r>
            <a:endParaRPr lang="en-US" sz="2800" b="1">
              <a:solidFill>
                <a:srgbClr val="1306BA"/>
              </a:solidFill>
              <a:ea typeface="ＭＳ Ｐゴシック" pitchFamily="34" charset="-128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025559" y="1526454"/>
            <a:ext cx="238125" cy="4486275"/>
            <a:chOff x="2748" y="1380"/>
            <a:chExt cx="150" cy="2826"/>
          </a:xfrm>
        </p:grpSpPr>
        <p:sp>
          <p:nvSpPr>
            <p:cNvPr id="41" name="AutoShape 40"/>
            <p:cNvSpPr>
              <a:spLocks/>
            </p:cNvSpPr>
            <p:nvPr/>
          </p:nvSpPr>
          <p:spPr bwMode="auto">
            <a:xfrm>
              <a:off x="2748" y="1380"/>
              <a:ext cx="150" cy="930"/>
            </a:xfrm>
            <a:prstGeom prst="rightBrace">
              <a:avLst>
                <a:gd name="adj1" fmla="val 51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AutoShape 41"/>
            <p:cNvSpPr>
              <a:spLocks/>
            </p:cNvSpPr>
            <p:nvPr/>
          </p:nvSpPr>
          <p:spPr bwMode="auto">
            <a:xfrm>
              <a:off x="2748" y="2382"/>
              <a:ext cx="150" cy="930"/>
            </a:xfrm>
            <a:prstGeom prst="rightBrace">
              <a:avLst>
                <a:gd name="adj1" fmla="val 51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AutoShape 42"/>
            <p:cNvSpPr>
              <a:spLocks/>
            </p:cNvSpPr>
            <p:nvPr/>
          </p:nvSpPr>
          <p:spPr bwMode="auto">
            <a:xfrm>
              <a:off x="2748" y="3378"/>
              <a:ext cx="150" cy="828"/>
            </a:xfrm>
            <a:prstGeom prst="rightBrace">
              <a:avLst>
                <a:gd name="adj1" fmla="val 46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4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 and cons of clustering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53894" y="1047684"/>
            <a:ext cx="8882063" cy="3048000"/>
            <a:chOff x="102" y="2351"/>
            <a:chExt cx="5595" cy="1920"/>
          </a:xfrm>
        </p:grpSpPr>
        <p:pic>
          <p:nvPicPr>
            <p:cNvPr id="6" name="Picture 4" descr="msb4100043-f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8" y="2452"/>
              <a:ext cx="1729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IvanovaDissectingTimecour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8" y="2437"/>
              <a:ext cx="1719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072" y="3983"/>
              <a:ext cx="15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Brown et al (2005)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026" y="3983"/>
              <a:ext cx="16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Ivanova</a:t>
              </a:r>
              <a:r>
                <a:rPr lang="en-US" dirty="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 et al (2006)</a:t>
              </a:r>
            </a:p>
          </p:txBody>
        </p:sp>
        <p:pic>
          <p:nvPicPr>
            <p:cNvPr id="10" name="Picture 8" descr="Fig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37244"/>
            <a:stretch>
              <a:fillRect/>
            </a:stretch>
          </p:blipFill>
          <p:spPr bwMode="auto">
            <a:xfrm>
              <a:off x="102" y="2351"/>
              <a:ext cx="1410" cy="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46" y="3983"/>
              <a:ext cx="14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Bakal et al (2007)</a:t>
              </a: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12757" y="4390959"/>
            <a:ext cx="7989887" cy="1200329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Standard analysis, almost always applicable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Global first overview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Can identify strong trends and patterns in the data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58644" y="4683059"/>
            <a:ext cx="117475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DE6F00"/>
                </a:solidFill>
                <a:ea typeface="ＭＳ Ｐゴシック" pitchFamily="34" charset="-128"/>
              </a:rPr>
              <a:t>PRO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58644" y="6022909"/>
            <a:ext cx="117475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rgbClr val="DE6F00"/>
                </a:solidFill>
                <a:ea typeface="ＭＳ Ｐゴシック" pitchFamily="34" charset="-128"/>
              </a:rPr>
              <a:t>NEG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12757" y="5848284"/>
            <a:ext cx="7989887" cy="830997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Often applied in situations where other methods would be more appropriate (e.g. supervised analysis)</a:t>
            </a:r>
          </a:p>
        </p:txBody>
      </p:sp>
    </p:spTree>
    <p:extLst>
      <p:ext uri="{BB962C8B-B14F-4D97-AF65-F5344CB8AC3E}">
        <p14:creationId xmlns:p14="http://schemas.microsoft.com/office/powerpoint/2010/main" val="424732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Query-based gene ranking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8358" y="1092199"/>
            <a:ext cx="8886825" cy="60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>
                <a:solidFill>
                  <a:srgbClr val="003399"/>
                </a:solidFill>
              </a:rPr>
              <a:t>Task: find genes similar to </a:t>
            </a:r>
            <a:r>
              <a:rPr lang="en-US" b="1" u="sng">
                <a:solidFill>
                  <a:srgbClr val="003399"/>
                </a:solidFill>
              </a:rPr>
              <a:t>query</a:t>
            </a:r>
            <a:r>
              <a:rPr lang="en-US" sz="2400" b="1">
                <a:solidFill>
                  <a:srgbClr val="003399"/>
                </a:solidFill>
              </a:rPr>
              <a:t> phenotypic profile</a:t>
            </a:r>
            <a:endParaRPr lang="en-US" sz="2400" b="1" dirty="0">
              <a:solidFill>
                <a:srgbClr val="1306BA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8683" y="1600220"/>
            <a:ext cx="6642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Often addressed by clustering: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Which cluster does the query gene fall into?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035383" y="2774949"/>
            <a:ext cx="2378075" cy="3594100"/>
            <a:chOff x="278" y="1924"/>
            <a:chExt cx="1498" cy="2264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2" y="1944"/>
              <a:ext cx="1494" cy="2244"/>
              <a:chOff x="282" y="1944"/>
              <a:chExt cx="1494" cy="2244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12" y="1944"/>
                <a:ext cx="1374" cy="2244"/>
              </a:xfrm>
              <a:prstGeom prst="rect">
                <a:avLst/>
              </a:prstGeom>
              <a:solidFill>
                <a:srgbClr val="D1D4D5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282" y="2664"/>
                <a:ext cx="147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300" y="3480"/>
                <a:ext cx="147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8" y="1924"/>
              <a:ext cx="641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Cluster 1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78" y="2656"/>
              <a:ext cx="641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Cluster 2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78" y="3484"/>
              <a:ext cx="641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Cluster 3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079833" y="3997324"/>
            <a:ext cx="2409825" cy="1200150"/>
            <a:chOff x="306" y="2694"/>
            <a:chExt cx="1518" cy="7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06" y="2904"/>
              <a:ext cx="1386" cy="0"/>
            </a:xfrm>
            <a:prstGeom prst="line">
              <a:avLst/>
            </a:prstGeom>
            <a:noFill/>
            <a:ln w="57150">
              <a:solidFill>
                <a:srgbClr val="F71E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1704" y="2694"/>
              <a:ext cx="120" cy="756"/>
            </a:xfrm>
            <a:prstGeom prst="rightBrace">
              <a:avLst>
                <a:gd name="adj1" fmla="val 525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2895"/>
              <a:ext cx="859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b="1">
                  <a:solidFill>
                    <a:srgbClr val="F71E0D"/>
                  </a:solidFill>
                  <a:latin typeface="Myriad Pro" pitchFamily="1" charset="0"/>
                  <a:ea typeface="ＭＳ Ｐゴシック" pitchFamily="34" charset="-128"/>
                </a:rPr>
                <a:t>Query</a:t>
              </a:r>
              <a:r>
                <a:rPr lang="en-US" sz="1800" b="1">
                  <a:solidFill>
                    <a:srgbClr val="FFFFFF"/>
                  </a:solidFill>
                  <a:latin typeface="Myriad Pro" pitchFamily="1" charset="0"/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71E0D"/>
                  </a:solidFill>
                  <a:latin typeface="Myriad Pro" pitchFamily="1" charset="0"/>
                  <a:ea typeface="ＭＳ Ｐゴシック" pitchFamily="34" charset="-128"/>
                </a:rPr>
                <a:t>gene</a:t>
              </a: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197683" y="2973387"/>
            <a:ext cx="5473700" cy="3508375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353535"/>
                </a:solidFill>
                <a:ea typeface="ＭＳ Ｐゴシック" pitchFamily="34" charset="-128"/>
              </a:rPr>
              <a:t>But:</a:t>
            </a: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That’s a pretty indirect way of answering the question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Cluster boundaries can be arbitrary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Genes in other clusters can also be similar to query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rgbClr val="353535"/>
                </a:solidFill>
                <a:ea typeface="ＭＳ Ｐゴシック" pitchFamily="34" charset="-128"/>
              </a:rPr>
              <a:t>Better</a:t>
            </a: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 use a </a:t>
            </a:r>
            <a:r>
              <a:rPr lang="en-US" sz="2800" i="1" dirty="0">
                <a:solidFill>
                  <a:srgbClr val="353535"/>
                </a:solidFill>
                <a:ea typeface="ＭＳ Ｐゴシック" pitchFamily="34" charset="-128"/>
              </a:rPr>
              <a:t>ranking</a:t>
            </a:r>
            <a:r>
              <a:rPr lang="en-US" sz="2800" dirty="0">
                <a:solidFill>
                  <a:srgbClr val="353535"/>
                </a:solidFill>
                <a:ea typeface="ＭＳ Ｐゴシック" pitchFamily="34" charset="-128"/>
              </a:rPr>
              <a:t> method!</a:t>
            </a:r>
          </a:p>
        </p:txBody>
      </p:sp>
    </p:spTree>
    <p:extLst>
      <p:ext uri="{BB962C8B-B14F-4D97-AF65-F5344CB8AC3E}">
        <p14:creationId xmlns:p14="http://schemas.microsoft.com/office/powerpoint/2010/main" val="88747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Ranking by </a:t>
            </a:r>
            <a:r>
              <a:rPr lang="en-US" dirty="0" err="1"/>
              <a:t>PhenoBLAST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00392" y="1035844"/>
            <a:ext cx="8886825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3399"/>
                </a:solidFill>
              </a:rPr>
              <a:t>Rank genes by similarity to query phenotypic profile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Challenge: identify informative phenotypes, correct of ubiquity</a:t>
            </a:r>
          </a:p>
        </p:txBody>
      </p:sp>
      <p:pic>
        <p:nvPicPr>
          <p:cNvPr id="6" name="Picture 4" descr="gunsalus04rnaidb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830" y="2064544"/>
            <a:ext cx="832643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8542" y="2558257"/>
            <a:ext cx="3270250" cy="822325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DE6F00"/>
                </a:solidFill>
                <a:latin typeface="Myriad Pro" pitchFamily="1" charset="0"/>
                <a:ea typeface="ＭＳ Ｐゴシック" pitchFamily="34" charset="-128"/>
              </a:rPr>
              <a:t>PhenoBLAST</a:t>
            </a:r>
          </a:p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Gunsalus et al (2004)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-5400000">
            <a:off x="421648" y="4252913"/>
            <a:ext cx="3227387" cy="746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Perturbed Genes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Ordered  by similarity to query gene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61117" y="6217444"/>
            <a:ext cx="20621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Phenotypes</a:t>
            </a:r>
            <a:endParaRPr lang="en-US" sz="180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02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clusters to pathways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57720" y="1325903"/>
            <a:ext cx="6257925" cy="1724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>
                <a:solidFill>
                  <a:srgbClr val="003399"/>
                </a:solidFill>
              </a:rPr>
              <a:t>Enrichment, clustering</a:t>
            </a:r>
            <a:r>
              <a:rPr lang="en-US"/>
              <a:t> and </a:t>
            </a:r>
            <a:r>
              <a:rPr lang="en-US" b="1">
                <a:solidFill>
                  <a:srgbClr val="003399"/>
                </a:solidFill>
              </a:rPr>
              <a:t>ranking</a:t>
            </a:r>
            <a:r>
              <a:rPr lang="en-US"/>
              <a:t> are multi-purpose methods that give a broad first </a:t>
            </a:r>
            <a:r>
              <a:rPr lang="en-US" b="1">
                <a:solidFill>
                  <a:srgbClr val="003399"/>
                </a:solidFill>
              </a:rPr>
              <a:t>overview of general patterns</a:t>
            </a:r>
            <a:r>
              <a:rPr lang="en-US"/>
              <a:t> in the data.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981245" y="1392578"/>
            <a:ext cx="2152650" cy="2181225"/>
            <a:chOff x="384" y="1380"/>
            <a:chExt cx="2364" cy="284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1380"/>
              <a:ext cx="2286" cy="2844"/>
            </a:xfrm>
            <a:prstGeom prst="rect">
              <a:avLst/>
            </a:prstGeom>
            <a:solidFill>
              <a:srgbClr val="D1D4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84" y="2352"/>
              <a:ext cx="2364" cy="996"/>
              <a:chOff x="384" y="2352"/>
              <a:chExt cx="2364" cy="996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402" y="2352"/>
                <a:ext cx="234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384" y="3348"/>
                <a:ext cx="234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92" y="1392"/>
              <a:ext cx="2142" cy="906"/>
              <a:chOff x="492" y="1392"/>
              <a:chExt cx="2142" cy="906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498" y="1392"/>
                <a:ext cx="2136" cy="906"/>
                <a:chOff x="498" y="1410"/>
                <a:chExt cx="2136" cy="1152"/>
              </a:xfrm>
            </p:grpSpPr>
            <p:sp>
              <p:nvSpPr>
                <p:cNvPr id="31" name="Freeform 11"/>
                <p:cNvSpPr>
                  <a:spLocks/>
                </p:cNvSpPr>
                <p:nvPr/>
              </p:nvSpPr>
              <p:spPr bwMode="auto">
                <a:xfrm>
                  <a:off x="498" y="1410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>
                  <a:off x="498" y="1506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498" y="1602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>
                  <a:off x="498" y="1698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Freeform 15"/>
                <p:cNvSpPr>
                  <a:spLocks/>
                </p:cNvSpPr>
                <p:nvPr/>
              </p:nvSpPr>
              <p:spPr bwMode="auto">
                <a:xfrm>
                  <a:off x="498" y="1794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6" name="Freeform 16"/>
                <p:cNvSpPr>
                  <a:spLocks/>
                </p:cNvSpPr>
                <p:nvPr/>
              </p:nvSpPr>
              <p:spPr bwMode="auto">
                <a:xfrm>
                  <a:off x="498" y="1890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498" y="1986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492" y="1584"/>
                <a:ext cx="2130" cy="420"/>
              </a:xfrm>
              <a:custGeom>
                <a:avLst/>
                <a:gdLst>
                  <a:gd name="T0" fmla="*/ 0 w 2130"/>
                  <a:gd name="T1" fmla="*/ 12 h 420"/>
                  <a:gd name="T2" fmla="*/ 756 w 2130"/>
                  <a:gd name="T3" fmla="*/ 0 h 420"/>
                  <a:gd name="T4" fmla="*/ 810 w 2130"/>
                  <a:gd name="T5" fmla="*/ 414 h 420"/>
                  <a:gd name="T6" fmla="*/ 2130 w 2130"/>
                  <a:gd name="T7" fmla="*/ 42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0"/>
                  <a:gd name="T13" fmla="*/ 0 h 420"/>
                  <a:gd name="T14" fmla="*/ 2130 w 213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0" h="420">
                    <a:moveTo>
                      <a:pt x="0" y="12"/>
                    </a:moveTo>
                    <a:lnTo>
                      <a:pt x="756" y="0"/>
                    </a:lnTo>
                    <a:lnTo>
                      <a:pt x="810" y="414"/>
                    </a:lnTo>
                    <a:lnTo>
                      <a:pt x="2130" y="420"/>
                    </a:lnTo>
                  </a:path>
                </a:pathLst>
              </a:custGeom>
              <a:noFill/>
              <a:ln w="38100" cap="flat" cmpd="sng">
                <a:solidFill>
                  <a:srgbClr val="F71E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498" y="2388"/>
              <a:ext cx="2142" cy="906"/>
              <a:chOff x="498" y="2388"/>
              <a:chExt cx="2142" cy="906"/>
            </a:xfrm>
          </p:grpSpPr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 flipH="1">
                <a:off x="504" y="2388"/>
                <a:ext cx="2136" cy="906"/>
                <a:chOff x="498" y="1410"/>
                <a:chExt cx="2136" cy="1152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498" y="1410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98" y="1506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98" y="1602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498" y="1698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498" y="1794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498" y="1890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498" y="1986"/>
                  <a:ext cx="2136" cy="576"/>
                </a:xfrm>
                <a:custGeom>
                  <a:avLst/>
                  <a:gdLst>
                    <a:gd name="T0" fmla="*/ 0 w 2136"/>
                    <a:gd name="T1" fmla="*/ 30 h 576"/>
                    <a:gd name="T2" fmla="*/ 678 w 2136"/>
                    <a:gd name="T3" fmla="*/ 78 h 576"/>
                    <a:gd name="T4" fmla="*/ 924 w 2136"/>
                    <a:gd name="T5" fmla="*/ 498 h 576"/>
                    <a:gd name="T6" fmla="*/ 2136 w 2136"/>
                    <a:gd name="T7" fmla="*/ 54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6"/>
                    <a:gd name="T13" fmla="*/ 0 h 576"/>
                    <a:gd name="T14" fmla="*/ 2136 w 2136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6" h="576">
                      <a:moveTo>
                        <a:pt x="0" y="30"/>
                      </a:moveTo>
                      <a:cubicBezTo>
                        <a:pt x="113" y="38"/>
                        <a:pt x="524" y="0"/>
                        <a:pt x="678" y="78"/>
                      </a:cubicBezTo>
                      <a:cubicBezTo>
                        <a:pt x="832" y="156"/>
                        <a:pt x="681" y="420"/>
                        <a:pt x="924" y="498"/>
                      </a:cubicBezTo>
                      <a:cubicBezTo>
                        <a:pt x="1167" y="576"/>
                        <a:pt x="1884" y="536"/>
                        <a:pt x="2136" y="5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498" y="2646"/>
                <a:ext cx="2130" cy="420"/>
              </a:xfrm>
              <a:custGeom>
                <a:avLst/>
                <a:gdLst>
                  <a:gd name="T0" fmla="*/ 0 w 2130"/>
                  <a:gd name="T1" fmla="*/ 12 h 420"/>
                  <a:gd name="T2" fmla="*/ 756 w 2130"/>
                  <a:gd name="T3" fmla="*/ 0 h 420"/>
                  <a:gd name="T4" fmla="*/ 810 w 2130"/>
                  <a:gd name="T5" fmla="*/ 414 h 420"/>
                  <a:gd name="T6" fmla="*/ 2130 w 2130"/>
                  <a:gd name="T7" fmla="*/ 42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0"/>
                  <a:gd name="T13" fmla="*/ 0 h 420"/>
                  <a:gd name="T14" fmla="*/ 2130 w 213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0" h="420">
                    <a:moveTo>
                      <a:pt x="0" y="12"/>
                    </a:moveTo>
                    <a:lnTo>
                      <a:pt x="756" y="0"/>
                    </a:lnTo>
                    <a:lnTo>
                      <a:pt x="810" y="414"/>
                    </a:lnTo>
                    <a:lnTo>
                      <a:pt x="2130" y="420"/>
                    </a:lnTo>
                  </a:path>
                </a:pathLst>
              </a:custGeom>
              <a:noFill/>
              <a:ln w="38100" cap="flat" cmpd="sng">
                <a:solidFill>
                  <a:srgbClr val="F71E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516" y="3420"/>
              <a:ext cx="2100" cy="768"/>
              <a:chOff x="516" y="3420"/>
              <a:chExt cx="2100" cy="768"/>
            </a:xfrm>
          </p:grpSpPr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516" y="3420"/>
                <a:ext cx="2100" cy="768"/>
                <a:chOff x="516" y="1434"/>
                <a:chExt cx="2100" cy="768"/>
              </a:xfrm>
            </p:grpSpPr>
            <p:sp>
              <p:nvSpPr>
                <p:cNvPr id="14" name="Freeform 31"/>
                <p:cNvSpPr>
                  <a:spLocks/>
                </p:cNvSpPr>
                <p:nvPr/>
              </p:nvSpPr>
              <p:spPr bwMode="auto">
                <a:xfrm>
                  <a:off x="516" y="1434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" name="Freeform 32"/>
                <p:cNvSpPr>
                  <a:spLocks/>
                </p:cNvSpPr>
                <p:nvPr/>
              </p:nvSpPr>
              <p:spPr bwMode="auto">
                <a:xfrm>
                  <a:off x="516" y="1530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" name="Freeform 33"/>
                <p:cNvSpPr>
                  <a:spLocks/>
                </p:cNvSpPr>
                <p:nvPr/>
              </p:nvSpPr>
              <p:spPr bwMode="auto">
                <a:xfrm>
                  <a:off x="516" y="1626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Freeform 34"/>
                <p:cNvSpPr>
                  <a:spLocks/>
                </p:cNvSpPr>
                <p:nvPr/>
              </p:nvSpPr>
              <p:spPr bwMode="auto">
                <a:xfrm>
                  <a:off x="516" y="1722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Freeform 35"/>
                <p:cNvSpPr>
                  <a:spLocks/>
                </p:cNvSpPr>
                <p:nvPr/>
              </p:nvSpPr>
              <p:spPr bwMode="auto">
                <a:xfrm>
                  <a:off x="516" y="1818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Freeform 36"/>
                <p:cNvSpPr>
                  <a:spLocks/>
                </p:cNvSpPr>
                <p:nvPr/>
              </p:nvSpPr>
              <p:spPr bwMode="auto">
                <a:xfrm>
                  <a:off x="516" y="1914"/>
                  <a:ext cx="2100" cy="288"/>
                </a:xfrm>
                <a:custGeom>
                  <a:avLst/>
                  <a:gdLst>
                    <a:gd name="T0" fmla="*/ 0 w 2100"/>
                    <a:gd name="T1" fmla="*/ 210 h 288"/>
                    <a:gd name="T2" fmla="*/ 402 w 2100"/>
                    <a:gd name="T3" fmla="*/ 0 h 288"/>
                    <a:gd name="T4" fmla="*/ 1044 w 2100"/>
                    <a:gd name="T5" fmla="*/ 276 h 288"/>
                    <a:gd name="T6" fmla="*/ 1512 w 2100"/>
                    <a:gd name="T7" fmla="*/ 30 h 288"/>
                    <a:gd name="T8" fmla="*/ 2100 w 2100"/>
                    <a:gd name="T9" fmla="*/ 288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0"/>
                    <a:gd name="T16" fmla="*/ 0 h 288"/>
                    <a:gd name="T17" fmla="*/ 2100 w 210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0" h="288">
                      <a:moveTo>
                        <a:pt x="0" y="210"/>
                      </a:moveTo>
                      <a:lnTo>
                        <a:pt x="402" y="0"/>
                      </a:lnTo>
                      <a:lnTo>
                        <a:pt x="1044" y="276"/>
                      </a:lnTo>
                      <a:lnTo>
                        <a:pt x="1512" y="30"/>
                      </a:lnTo>
                      <a:lnTo>
                        <a:pt x="2100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2" y="3654"/>
                <a:ext cx="2088" cy="294"/>
              </a:xfrm>
              <a:custGeom>
                <a:avLst/>
                <a:gdLst>
                  <a:gd name="T0" fmla="*/ 0 w 2088"/>
                  <a:gd name="T1" fmla="*/ 210 h 294"/>
                  <a:gd name="T2" fmla="*/ 408 w 2088"/>
                  <a:gd name="T3" fmla="*/ 0 h 294"/>
                  <a:gd name="T4" fmla="*/ 1038 w 2088"/>
                  <a:gd name="T5" fmla="*/ 282 h 294"/>
                  <a:gd name="T6" fmla="*/ 1512 w 2088"/>
                  <a:gd name="T7" fmla="*/ 24 h 294"/>
                  <a:gd name="T8" fmla="*/ 2088 w 2088"/>
                  <a:gd name="T9" fmla="*/ 294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8"/>
                  <a:gd name="T16" fmla="*/ 0 h 294"/>
                  <a:gd name="T17" fmla="*/ 2088 w 2088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8" h="294">
                    <a:moveTo>
                      <a:pt x="0" y="210"/>
                    </a:moveTo>
                    <a:lnTo>
                      <a:pt x="408" y="0"/>
                    </a:lnTo>
                    <a:lnTo>
                      <a:pt x="1038" y="282"/>
                    </a:lnTo>
                    <a:lnTo>
                      <a:pt x="1512" y="24"/>
                    </a:lnTo>
                    <a:lnTo>
                      <a:pt x="2088" y="294"/>
                    </a:lnTo>
                  </a:path>
                </a:pathLst>
              </a:custGeom>
              <a:noFill/>
              <a:ln w="38100" cap="flat" cmpd="sng">
                <a:solidFill>
                  <a:srgbClr val="F71E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209845" y="4038941"/>
            <a:ext cx="6102350" cy="200818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>
                <a:solidFill>
                  <a:srgbClr val="1306BA"/>
                </a:solidFill>
                <a:ea typeface="ＭＳ Ｐゴシック" pitchFamily="34" charset="-128"/>
              </a:rPr>
              <a:t>Next:</a:t>
            </a: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solidFill>
                  <a:srgbClr val="353535"/>
                </a:solidFill>
                <a:ea typeface="ＭＳ Ｐゴシック" pitchFamily="34" charset="-128"/>
              </a:rPr>
              <a:t>graph-based and probabilistic models to infer (causal) pathway structure from phenotypic data.</a:t>
            </a:r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8809083" y="3545228"/>
            <a:ext cx="1317625" cy="2667000"/>
            <a:chOff x="4493" y="2484"/>
            <a:chExt cx="512" cy="1152"/>
          </a:xfrm>
        </p:grpSpPr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683" y="2484"/>
              <a:ext cx="123" cy="1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683" y="3503"/>
              <a:ext cx="123" cy="1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683" y="2994"/>
              <a:ext cx="123" cy="1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4743" y="3148"/>
              <a:ext cx="2" cy="3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4572" y="3153"/>
              <a:ext cx="11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4882" y="3503"/>
              <a:ext cx="123" cy="1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4493" y="3503"/>
              <a:ext cx="123" cy="1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H="1">
              <a:off x="4743" y="2643"/>
              <a:ext cx="2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4807" y="3153"/>
              <a:ext cx="11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62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only see a part of the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3950" y="4517674"/>
            <a:ext cx="9144000" cy="1352550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1E2E3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3950" y="2469799"/>
            <a:ext cx="9144000" cy="8572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6300738" y="2749199"/>
            <a:ext cx="685800" cy="231775"/>
          </a:xfrm>
          <a:custGeom>
            <a:avLst/>
            <a:gdLst>
              <a:gd name="T0" fmla="*/ 0 w 432"/>
              <a:gd name="T1" fmla="*/ 139 h 146"/>
              <a:gd name="T2" fmla="*/ 144 w 432"/>
              <a:gd name="T3" fmla="*/ 1 h 146"/>
              <a:gd name="T4" fmla="*/ 240 w 432"/>
              <a:gd name="T5" fmla="*/ 145 h 146"/>
              <a:gd name="T6" fmla="*/ 432 w 432"/>
              <a:gd name="T7" fmla="*/ 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6"/>
              <a:gd name="T14" fmla="*/ 432 w 43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6">
                <a:moveTo>
                  <a:pt x="0" y="139"/>
                </a:moveTo>
                <a:cubicBezTo>
                  <a:pt x="52" y="69"/>
                  <a:pt x="104" y="0"/>
                  <a:pt x="144" y="1"/>
                </a:cubicBezTo>
                <a:cubicBezTo>
                  <a:pt x="184" y="2"/>
                  <a:pt x="192" y="144"/>
                  <a:pt x="240" y="145"/>
                </a:cubicBezTo>
                <a:cubicBezTo>
                  <a:pt x="288" y="146"/>
                  <a:pt x="400" y="30"/>
                  <a:pt x="432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9382075" y="2749199"/>
            <a:ext cx="685800" cy="231775"/>
          </a:xfrm>
          <a:custGeom>
            <a:avLst/>
            <a:gdLst>
              <a:gd name="T0" fmla="*/ 0 w 432"/>
              <a:gd name="T1" fmla="*/ 139 h 146"/>
              <a:gd name="T2" fmla="*/ 144 w 432"/>
              <a:gd name="T3" fmla="*/ 1 h 146"/>
              <a:gd name="T4" fmla="*/ 240 w 432"/>
              <a:gd name="T5" fmla="*/ 145 h 146"/>
              <a:gd name="T6" fmla="*/ 432 w 432"/>
              <a:gd name="T7" fmla="*/ 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6"/>
              <a:gd name="T14" fmla="*/ 432 w 43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6">
                <a:moveTo>
                  <a:pt x="0" y="139"/>
                </a:moveTo>
                <a:cubicBezTo>
                  <a:pt x="52" y="69"/>
                  <a:pt x="104" y="0"/>
                  <a:pt x="144" y="1"/>
                </a:cubicBezTo>
                <a:cubicBezTo>
                  <a:pt x="184" y="2"/>
                  <a:pt x="192" y="144"/>
                  <a:pt x="240" y="145"/>
                </a:cubicBezTo>
                <a:cubicBezTo>
                  <a:pt x="288" y="146"/>
                  <a:pt x="400" y="30"/>
                  <a:pt x="432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472188" y="1393474"/>
            <a:ext cx="371475" cy="479425"/>
          </a:xfrm>
          <a:custGeom>
            <a:avLst/>
            <a:gdLst>
              <a:gd name="T0" fmla="*/ 114 w 234"/>
              <a:gd name="T1" fmla="*/ 288 h 302"/>
              <a:gd name="T2" fmla="*/ 0 w 234"/>
              <a:gd name="T3" fmla="*/ 246 h 302"/>
              <a:gd name="T4" fmla="*/ 48 w 234"/>
              <a:gd name="T5" fmla="*/ 198 h 302"/>
              <a:gd name="T6" fmla="*/ 108 w 234"/>
              <a:gd name="T7" fmla="*/ 204 h 302"/>
              <a:gd name="T8" fmla="*/ 90 w 234"/>
              <a:gd name="T9" fmla="*/ 246 h 302"/>
              <a:gd name="T10" fmla="*/ 18 w 234"/>
              <a:gd name="T11" fmla="*/ 210 h 302"/>
              <a:gd name="T12" fmla="*/ 90 w 234"/>
              <a:gd name="T13" fmla="*/ 174 h 302"/>
              <a:gd name="T14" fmla="*/ 144 w 234"/>
              <a:gd name="T15" fmla="*/ 108 h 302"/>
              <a:gd name="T16" fmla="*/ 66 w 234"/>
              <a:gd name="T17" fmla="*/ 84 h 302"/>
              <a:gd name="T18" fmla="*/ 36 w 234"/>
              <a:gd name="T19" fmla="*/ 138 h 302"/>
              <a:gd name="T20" fmla="*/ 174 w 234"/>
              <a:gd name="T21" fmla="*/ 156 h 302"/>
              <a:gd name="T22" fmla="*/ 192 w 234"/>
              <a:gd name="T23" fmla="*/ 72 h 302"/>
              <a:gd name="T24" fmla="*/ 156 w 234"/>
              <a:gd name="T25" fmla="*/ 60 h 302"/>
              <a:gd name="T26" fmla="*/ 138 w 234"/>
              <a:gd name="T27" fmla="*/ 54 h 302"/>
              <a:gd name="T28" fmla="*/ 132 w 234"/>
              <a:gd name="T29" fmla="*/ 156 h 302"/>
              <a:gd name="T30" fmla="*/ 174 w 234"/>
              <a:gd name="T31" fmla="*/ 246 h 302"/>
              <a:gd name="T32" fmla="*/ 216 w 234"/>
              <a:gd name="T33" fmla="*/ 198 h 302"/>
              <a:gd name="T34" fmla="*/ 228 w 234"/>
              <a:gd name="T35" fmla="*/ 162 h 302"/>
              <a:gd name="T36" fmla="*/ 198 w 234"/>
              <a:gd name="T37" fmla="*/ 126 h 302"/>
              <a:gd name="T38" fmla="*/ 66 w 234"/>
              <a:gd name="T39" fmla="*/ 96 h 302"/>
              <a:gd name="T40" fmla="*/ 30 w 234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302"/>
              <a:gd name="T65" fmla="*/ 234 w 234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302">
                <a:moveTo>
                  <a:pt x="114" y="288"/>
                </a:moveTo>
                <a:cubicBezTo>
                  <a:pt x="51" y="284"/>
                  <a:pt x="19" y="302"/>
                  <a:pt x="0" y="246"/>
                </a:cubicBezTo>
                <a:cubicBezTo>
                  <a:pt x="7" y="209"/>
                  <a:pt x="12" y="207"/>
                  <a:pt x="48" y="198"/>
                </a:cubicBezTo>
                <a:cubicBezTo>
                  <a:pt x="68" y="200"/>
                  <a:pt x="89" y="198"/>
                  <a:pt x="108" y="204"/>
                </a:cubicBezTo>
                <a:cubicBezTo>
                  <a:pt x="145" y="216"/>
                  <a:pt x="101" y="242"/>
                  <a:pt x="90" y="246"/>
                </a:cubicBezTo>
                <a:cubicBezTo>
                  <a:pt x="51" y="241"/>
                  <a:pt x="30" y="247"/>
                  <a:pt x="18" y="210"/>
                </a:cubicBezTo>
                <a:cubicBezTo>
                  <a:pt x="36" y="184"/>
                  <a:pt x="61" y="181"/>
                  <a:pt x="90" y="174"/>
                </a:cubicBezTo>
                <a:cubicBezTo>
                  <a:pt x="117" y="156"/>
                  <a:pt x="134" y="139"/>
                  <a:pt x="144" y="108"/>
                </a:cubicBezTo>
                <a:cubicBezTo>
                  <a:pt x="133" y="64"/>
                  <a:pt x="112" y="79"/>
                  <a:pt x="66" y="84"/>
                </a:cubicBezTo>
                <a:cubicBezTo>
                  <a:pt x="42" y="100"/>
                  <a:pt x="43" y="110"/>
                  <a:pt x="36" y="138"/>
                </a:cubicBezTo>
                <a:cubicBezTo>
                  <a:pt x="53" y="190"/>
                  <a:pt x="133" y="158"/>
                  <a:pt x="174" y="156"/>
                </a:cubicBezTo>
                <a:cubicBezTo>
                  <a:pt x="189" y="133"/>
                  <a:pt x="215" y="102"/>
                  <a:pt x="192" y="72"/>
                </a:cubicBezTo>
                <a:cubicBezTo>
                  <a:pt x="184" y="62"/>
                  <a:pt x="168" y="64"/>
                  <a:pt x="156" y="60"/>
                </a:cubicBezTo>
                <a:cubicBezTo>
                  <a:pt x="150" y="58"/>
                  <a:pt x="138" y="54"/>
                  <a:pt x="138" y="54"/>
                </a:cubicBezTo>
                <a:cubicBezTo>
                  <a:pt x="104" y="77"/>
                  <a:pt x="79" y="138"/>
                  <a:pt x="132" y="156"/>
                </a:cubicBezTo>
                <a:cubicBezTo>
                  <a:pt x="151" y="185"/>
                  <a:pt x="155" y="218"/>
                  <a:pt x="174" y="246"/>
                </a:cubicBezTo>
                <a:cubicBezTo>
                  <a:pt x="197" y="238"/>
                  <a:pt x="206" y="220"/>
                  <a:pt x="216" y="198"/>
                </a:cubicBezTo>
                <a:cubicBezTo>
                  <a:pt x="221" y="186"/>
                  <a:pt x="228" y="162"/>
                  <a:pt x="228" y="162"/>
                </a:cubicBezTo>
                <a:cubicBezTo>
                  <a:pt x="218" y="112"/>
                  <a:pt x="234" y="144"/>
                  <a:pt x="198" y="126"/>
                </a:cubicBezTo>
                <a:cubicBezTo>
                  <a:pt x="111" y="83"/>
                  <a:pt x="229" y="106"/>
                  <a:pt x="66" y="96"/>
                </a:cubicBezTo>
                <a:cubicBezTo>
                  <a:pt x="51" y="65"/>
                  <a:pt x="30" y="36"/>
                  <a:pt x="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553525" y="1393474"/>
            <a:ext cx="371475" cy="479425"/>
          </a:xfrm>
          <a:custGeom>
            <a:avLst/>
            <a:gdLst>
              <a:gd name="T0" fmla="*/ 114 w 234"/>
              <a:gd name="T1" fmla="*/ 288 h 302"/>
              <a:gd name="T2" fmla="*/ 0 w 234"/>
              <a:gd name="T3" fmla="*/ 246 h 302"/>
              <a:gd name="T4" fmla="*/ 48 w 234"/>
              <a:gd name="T5" fmla="*/ 198 h 302"/>
              <a:gd name="T6" fmla="*/ 108 w 234"/>
              <a:gd name="T7" fmla="*/ 204 h 302"/>
              <a:gd name="T8" fmla="*/ 90 w 234"/>
              <a:gd name="T9" fmla="*/ 246 h 302"/>
              <a:gd name="T10" fmla="*/ 18 w 234"/>
              <a:gd name="T11" fmla="*/ 210 h 302"/>
              <a:gd name="T12" fmla="*/ 90 w 234"/>
              <a:gd name="T13" fmla="*/ 174 h 302"/>
              <a:gd name="T14" fmla="*/ 144 w 234"/>
              <a:gd name="T15" fmla="*/ 108 h 302"/>
              <a:gd name="T16" fmla="*/ 66 w 234"/>
              <a:gd name="T17" fmla="*/ 84 h 302"/>
              <a:gd name="T18" fmla="*/ 36 w 234"/>
              <a:gd name="T19" fmla="*/ 138 h 302"/>
              <a:gd name="T20" fmla="*/ 174 w 234"/>
              <a:gd name="T21" fmla="*/ 156 h 302"/>
              <a:gd name="T22" fmla="*/ 192 w 234"/>
              <a:gd name="T23" fmla="*/ 72 h 302"/>
              <a:gd name="T24" fmla="*/ 156 w 234"/>
              <a:gd name="T25" fmla="*/ 60 h 302"/>
              <a:gd name="T26" fmla="*/ 138 w 234"/>
              <a:gd name="T27" fmla="*/ 54 h 302"/>
              <a:gd name="T28" fmla="*/ 132 w 234"/>
              <a:gd name="T29" fmla="*/ 156 h 302"/>
              <a:gd name="T30" fmla="*/ 174 w 234"/>
              <a:gd name="T31" fmla="*/ 246 h 302"/>
              <a:gd name="T32" fmla="*/ 216 w 234"/>
              <a:gd name="T33" fmla="*/ 198 h 302"/>
              <a:gd name="T34" fmla="*/ 228 w 234"/>
              <a:gd name="T35" fmla="*/ 162 h 302"/>
              <a:gd name="T36" fmla="*/ 198 w 234"/>
              <a:gd name="T37" fmla="*/ 126 h 302"/>
              <a:gd name="T38" fmla="*/ 66 w 234"/>
              <a:gd name="T39" fmla="*/ 96 h 302"/>
              <a:gd name="T40" fmla="*/ 30 w 234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302"/>
              <a:gd name="T65" fmla="*/ 234 w 234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302">
                <a:moveTo>
                  <a:pt x="114" y="288"/>
                </a:moveTo>
                <a:cubicBezTo>
                  <a:pt x="51" y="284"/>
                  <a:pt x="19" y="302"/>
                  <a:pt x="0" y="246"/>
                </a:cubicBezTo>
                <a:cubicBezTo>
                  <a:pt x="7" y="209"/>
                  <a:pt x="12" y="207"/>
                  <a:pt x="48" y="198"/>
                </a:cubicBezTo>
                <a:cubicBezTo>
                  <a:pt x="68" y="200"/>
                  <a:pt x="89" y="198"/>
                  <a:pt x="108" y="204"/>
                </a:cubicBezTo>
                <a:cubicBezTo>
                  <a:pt x="145" y="216"/>
                  <a:pt x="101" y="242"/>
                  <a:pt x="90" y="246"/>
                </a:cubicBezTo>
                <a:cubicBezTo>
                  <a:pt x="51" y="241"/>
                  <a:pt x="30" y="247"/>
                  <a:pt x="18" y="210"/>
                </a:cubicBezTo>
                <a:cubicBezTo>
                  <a:pt x="36" y="184"/>
                  <a:pt x="61" y="181"/>
                  <a:pt x="90" y="174"/>
                </a:cubicBezTo>
                <a:cubicBezTo>
                  <a:pt x="117" y="156"/>
                  <a:pt x="134" y="139"/>
                  <a:pt x="144" y="108"/>
                </a:cubicBezTo>
                <a:cubicBezTo>
                  <a:pt x="133" y="64"/>
                  <a:pt x="112" y="79"/>
                  <a:pt x="66" y="84"/>
                </a:cubicBezTo>
                <a:cubicBezTo>
                  <a:pt x="42" y="100"/>
                  <a:pt x="43" y="110"/>
                  <a:pt x="36" y="138"/>
                </a:cubicBezTo>
                <a:cubicBezTo>
                  <a:pt x="53" y="190"/>
                  <a:pt x="133" y="158"/>
                  <a:pt x="174" y="156"/>
                </a:cubicBezTo>
                <a:cubicBezTo>
                  <a:pt x="189" y="133"/>
                  <a:pt x="215" y="102"/>
                  <a:pt x="192" y="72"/>
                </a:cubicBezTo>
                <a:cubicBezTo>
                  <a:pt x="184" y="62"/>
                  <a:pt x="168" y="64"/>
                  <a:pt x="156" y="60"/>
                </a:cubicBezTo>
                <a:cubicBezTo>
                  <a:pt x="150" y="58"/>
                  <a:pt x="138" y="54"/>
                  <a:pt x="138" y="54"/>
                </a:cubicBezTo>
                <a:cubicBezTo>
                  <a:pt x="104" y="77"/>
                  <a:pt x="79" y="138"/>
                  <a:pt x="132" y="156"/>
                </a:cubicBezTo>
                <a:cubicBezTo>
                  <a:pt x="151" y="185"/>
                  <a:pt x="155" y="218"/>
                  <a:pt x="174" y="246"/>
                </a:cubicBezTo>
                <a:cubicBezTo>
                  <a:pt x="197" y="238"/>
                  <a:pt x="206" y="220"/>
                  <a:pt x="216" y="198"/>
                </a:cubicBezTo>
                <a:cubicBezTo>
                  <a:pt x="221" y="186"/>
                  <a:pt x="228" y="162"/>
                  <a:pt x="228" y="162"/>
                </a:cubicBezTo>
                <a:cubicBezTo>
                  <a:pt x="218" y="112"/>
                  <a:pt x="234" y="144"/>
                  <a:pt x="198" y="126"/>
                </a:cubicBezTo>
                <a:cubicBezTo>
                  <a:pt x="111" y="83"/>
                  <a:pt x="229" y="106"/>
                  <a:pt x="66" y="96"/>
                </a:cubicBezTo>
                <a:cubicBezTo>
                  <a:pt x="51" y="65"/>
                  <a:pt x="30" y="36"/>
                  <a:pt x="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6691263" y="3160362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691263" y="1988787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6934150" y="1617312"/>
            <a:ext cx="962025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03325" y="4844699"/>
            <a:ext cx="118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Model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9685288" y="5024087"/>
            <a:ext cx="203200" cy="203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484513" y="5024087"/>
            <a:ext cx="203200" cy="203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033913" y="5024087"/>
            <a:ext cx="203200" cy="203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584900" y="5024087"/>
            <a:ext cx="203200" cy="203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134300" y="5024087"/>
            <a:ext cx="203200" cy="203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03325" y="3804887"/>
            <a:ext cx="909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DNA</a:t>
            </a: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047950" y="3993799"/>
            <a:ext cx="1076325" cy="184150"/>
            <a:chOff x="960" y="2431"/>
            <a:chExt cx="678" cy="116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60" y="2547"/>
              <a:ext cx="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1314" y="2431"/>
              <a:ext cx="0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310" y="2435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308" y="25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4597350" y="3993799"/>
            <a:ext cx="1076325" cy="184150"/>
            <a:chOff x="960" y="2431"/>
            <a:chExt cx="678" cy="116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60" y="2547"/>
              <a:ext cx="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14" y="2431"/>
              <a:ext cx="0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310" y="2435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308" y="25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6148338" y="3993799"/>
            <a:ext cx="1076325" cy="184150"/>
            <a:chOff x="960" y="2431"/>
            <a:chExt cx="678" cy="116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960" y="2547"/>
              <a:ext cx="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314" y="2431"/>
              <a:ext cx="0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310" y="2435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308" y="25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697738" y="3993799"/>
            <a:ext cx="1076325" cy="184150"/>
            <a:chOff x="960" y="2431"/>
            <a:chExt cx="678" cy="116"/>
          </a:xfrm>
        </p:grpSpPr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960" y="2547"/>
              <a:ext cx="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314" y="2431"/>
              <a:ext cx="0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310" y="2435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308" y="25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9248725" y="3993799"/>
            <a:ext cx="1076325" cy="184150"/>
            <a:chOff x="960" y="2431"/>
            <a:chExt cx="678" cy="116"/>
          </a:xfrm>
        </p:grpSpPr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960" y="2547"/>
              <a:ext cx="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314" y="2431"/>
              <a:ext cx="0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310" y="2435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308" y="25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603325" y="2584099"/>
            <a:ext cx="1179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mRNA</a:t>
            </a:r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3219400" y="2749199"/>
            <a:ext cx="685800" cy="231775"/>
          </a:xfrm>
          <a:custGeom>
            <a:avLst/>
            <a:gdLst>
              <a:gd name="T0" fmla="*/ 0 w 432"/>
              <a:gd name="T1" fmla="*/ 139 h 146"/>
              <a:gd name="T2" fmla="*/ 144 w 432"/>
              <a:gd name="T3" fmla="*/ 1 h 146"/>
              <a:gd name="T4" fmla="*/ 240 w 432"/>
              <a:gd name="T5" fmla="*/ 145 h 146"/>
              <a:gd name="T6" fmla="*/ 432 w 432"/>
              <a:gd name="T7" fmla="*/ 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6"/>
              <a:gd name="T14" fmla="*/ 432 w 43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6">
                <a:moveTo>
                  <a:pt x="0" y="139"/>
                </a:moveTo>
                <a:cubicBezTo>
                  <a:pt x="52" y="69"/>
                  <a:pt x="104" y="0"/>
                  <a:pt x="144" y="1"/>
                </a:cubicBezTo>
                <a:cubicBezTo>
                  <a:pt x="184" y="2"/>
                  <a:pt x="192" y="144"/>
                  <a:pt x="240" y="145"/>
                </a:cubicBezTo>
                <a:cubicBezTo>
                  <a:pt x="288" y="146"/>
                  <a:pt x="400" y="30"/>
                  <a:pt x="432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759275" y="2749199"/>
            <a:ext cx="685800" cy="231775"/>
          </a:xfrm>
          <a:custGeom>
            <a:avLst/>
            <a:gdLst>
              <a:gd name="T0" fmla="*/ 0 w 432"/>
              <a:gd name="T1" fmla="*/ 139 h 146"/>
              <a:gd name="T2" fmla="*/ 144 w 432"/>
              <a:gd name="T3" fmla="*/ 1 h 146"/>
              <a:gd name="T4" fmla="*/ 240 w 432"/>
              <a:gd name="T5" fmla="*/ 145 h 146"/>
              <a:gd name="T6" fmla="*/ 432 w 432"/>
              <a:gd name="T7" fmla="*/ 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6"/>
              <a:gd name="T14" fmla="*/ 432 w 43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6">
                <a:moveTo>
                  <a:pt x="0" y="139"/>
                </a:moveTo>
                <a:cubicBezTo>
                  <a:pt x="52" y="69"/>
                  <a:pt x="104" y="0"/>
                  <a:pt x="144" y="1"/>
                </a:cubicBezTo>
                <a:cubicBezTo>
                  <a:pt x="184" y="2"/>
                  <a:pt x="192" y="144"/>
                  <a:pt x="240" y="145"/>
                </a:cubicBezTo>
                <a:cubicBezTo>
                  <a:pt x="288" y="146"/>
                  <a:pt x="400" y="30"/>
                  <a:pt x="432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7840613" y="2749199"/>
            <a:ext cx="685800" cy="231775"/>
          </a:xfrm>
          <a:custGeom>
            <a:avLst/>
            <a:gdLst>
              <a:gd name="T0" fmla="*/ 0 w 432"/>
              <a:gd name="T1" fmla="*/ 139 h 146"/>
              <a:gd name="T2" fmla="*/ 144 w 432"/>
              <a:gd name="T3" fmla="*/ 1 h 146"/>
              <a:gd name="T4" fmla="*/ 240 w 432"/>
              <a:gd name="T5" fmla="*/ 145 h 146"/>
              <a:gd name="T6" fmla="*/ 432 w 432"/>
              <a:gd name="T7" fmla="*/ 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6"/>
              <a:gd name="T14" fmla="*/ 432 w 43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6">
                <a:moveTo>
                  <a:pt x="0" y="139"/>
                </a:moveTo>
                <a:cubicBezTo>
                  <a:pt x="52" y="69"/>
                  <a:pt x="104" y="0"/>
                  <a:pt x="144" y="1"/>
                </a:cubicBezTo>
                <a:cubicBezTo>
                  <a:pt x="184" y="2"/>
                  <a:pt x="192" y="144"/>
                  <a:pt x="240" y="145"/>
                </a:cubicBezTo>
                <a:cubicBezTo>
                  <a:pt x="288" y="146"/>
                  <a:pt x="400" y="30"/>
                  <a:pt x="432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1603325" y="1291874"/>
            <a:ext cx="135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Protein</a:t>
            </a: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3390850" y="1393474"/>
            <a:ext cx="371475" cy="479425"/>
          </a:xfrm>
          <a:custGeom>
            <a:avLst/>
            <a:gdLst>
              <a:gd name="T0" fmla="*/ 114 w 234"/>
              <a:gd name="T1" fmla="*/ 288 h 302"/>
              <a:gd name="T2" fmla="*/ 0 w 234"/>
              <a:gd name="T3" fmla="*/ 246 h 302"/>
              <a:gd name="T4" fmla="*/ 48 w 234"/>
              <a:gd name="T5" fmla="*/ 198 h 302"/>
              <a:gd name="T6" fmla="*/ 108 w 234"/>
              <a:gd name="T7" fmla="*/ 204 h 302"/>
              <a:gd name="T8" fmla="*/ 90 w 234"/>
              <a:gd name="T9" fmla="*/ 246 h 302"/>
              <a:gd name="T10" fmla="*/ 18 w 234"/>
              <a:gd name="T11" fmla="*/ 210 h 302"/>
              <a:gd name="T12" fmla="*/ 90 w 234"/>
              <a:gd name="T13" fmla="*/ 174 h 302"/>
              <a:gd name="T14" fmla="*/ 144 w 234"/>
              <a:gd name="T15" fmla="*/ 108 h 302"/>
              <a:gd name="T16" fmla="*/ 66 w 234"/>
              <a:gd name="T17" fmla="*/ 84 h 302"/>
              <a:gd name="T18" fmla="*/ 36 w 234"/>
              <a:gd name="T19" fmla="*/ 138 h 302"/>
              <a:gd name="T20" fmla="*/ 174 w 234"/>
              <a:gd name="T21" fmla="*/ 156 h 302"/>
              <a:gd name="T22" fmla="*/ 192 w 234"/>
              <a:gd name="T23" fmla="*/ 72 h 302"/>
              <a:gd name="T24" fmla="*/ 156 w 234"/>
              <a:gd name="T25" fmla="*/ 60 h 302"/>
              <a:gd name="T26" fmla="*/ 138 w 234"/>
              <a:gd name="T27" fmla="*/ 54 h 302"/>
              <a:gd name="T28" fmla="*/ 132 w 234"/>
              <a:gd name="T29" fmla="*/ 156 h 302"/>
              <a:gd name="T30" fmla="*/ 174 w 234"/>
              <a:gd name="T31" fmla="*/ 246 h 302"/>
              <a:gd name="T32" fmla="*/ 216 w 234"/>
              <a:gd name="T33" fmla="*/ 198 h 302"/>
              <a:gd name="T34" fmla="*/ 228 w 234"/>
              <a:gd name="T35" fmla="*/ 162 h 302"/>
              <a:gd name="T36" fmla="*/ 198 w 234"/>
              <a:gd name="T37" fmla="*/ 126 h 302"/>
              <a:gd name="T38" fmla="*/ 66 w 234"/>
              <a:gd name="T39" fmla="*/ 96 h 302"/>
              <a:gd name="T40" fmla="*/ 30 w 234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302"/>
              <a:gd name="T65" fmla="*/ 234 w 234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302">
                <a:moveTo>
                  <a:pt x="114" y="288"/>
                </a:moveTo>
                <a:cubicBezTo>
                  <a:pt x="51" y="284"/>
                  <a:pt x="19" y="302"/>
                  <a:pt x="0" y="246"/>
                </a:cubicBezTo>
                <a:cubicBezTo>
                  <a:pt x="7" y="209"/>
                  <a:pt x="12" y="207"/>
                  <a:pt x="48" y="198"/>
                </a:cubicBezTo>
                <a:cubicBezTo>
                  <a:pt x="68" y="200"/>
                  <a:pt x="89" y="198"/>
                  <a:pt x="108" y="204"/>
                </a:cubicBezTo>
                <a:cubicBezTo>
                  <a:pt x="145" y="216"/>
                  <a:pt x="101" y="242"/>
                  <a:pt x="90" y="246"/>
                </a:cubicBezTo>
                <a:cubicBezTo>
                  <a:pt x="51" y="241"/>
                  <a:pt x="30" y="247"/>
                  <a:pt x="18" y="210"/>
                </a:cubicBezTo>
                <a:cubicBezTo>
                  <a:pt x="36" y="184"/>
                  <a:pt x="61" y="181"/>
                  <a:pt x="90" y="174"/>
                </a:cubicBezTo>
                <a:cubicBezTo>
                  <a:pt x="117" y="156"/>
                  <a:pt x="134" y="139"/>
                  <a:pt x="144" y="108"/>
                </a:cubicBezTo>
                <a:cubicBezTo>
                  <a:pt x="133" y="64"/>
                  <a:pt x="112" y="79"/>
                  <a:pt x="66" y="84"/>
                </a:cubicBezTo>
                <a:cubicBezTo>
                  <a:pt x="42" y="100"/>
                  <a:pt x="43" y="110"/>
                  <a:pt x="36" y="138"/>
                </a:cubicBezTo>
                <a:cubicBezTo>
                  <a:pt x="53" y="190"/>
                  <a:pt x="133" y="158"/>
                  <a:pt x="174" y="156"/>
                </a:cubicBezTo>
                <a:cubicBezTo>
                  <a:pt x="189" y="133"/>
                  <a:pt x="215" y="102"/>
                  <a:pt x="192" y="72"/>
                </a:cubicBezTo>
                <a:cubicBezTo>
                  <a:pt x="184" y="62"/>
                  <a:pt x="168" y="64"/>
                  <a:pt x="156" y="60"/>
                </a:cubicBezTo>
                <a:cubicBezTo>
                  <a:pt x="150" y="58"/>
                  <a:pt x="138" y="54"/>
                  <a:pt x="138" y="54"/>
                </a:cubicBezTo>
                <a:cubicBezTo>
                  <a:pt x="104" y="77"/>
                  <a:pt x="79" y="138"/>
                  <a:pt x="132" y="156"/>
                </a:cubicBezTo>
                <a:cubicBezTo>
                  <a:pt x="151" y="185"/>
                  <a:pt x="155" y="218"/>
                  <a:pt x="174" y="246"/>
                </a:cubicBezTo>
                <a:cubicBezTo>
                  <a:pt x="197" y="238"/>
                  <a:pt x="206" y="220"/>
                  <a:pt x="216" y="198"/>
                </a:cubicBezTo>
                <a:cubicBezTo>
                  <a:pt x="221" y="186"/>
                  <a:pt x="228" y="162"/>
                  <a:pt x="228" y="162"/>
                </a:cubicBezTo>
                <a:cubicBezTo>
                  <a:pt x="218" y="112"/>
                  <a:pt x="234" y="144"/>
                  <a:pt x="198" y="126"/>
                </a:cubicBezTo>
                <a:cubicBezTo>
                  <a:pt x="111" y="83"/>
                  <a:pt x="229" y="106"/>
                  <a:pt x="66" y="96"/>
                </a:cubicBezTo>
                <a:cubicBezTo>
                  <a:pt x="51" y="65"/>
                  <a:pt x="30" y="36"/>
                  <a:pt x="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4930725" y="1393474"/>
            <a:ext cx="371475" cy="479425"/>
          </a:xfrm>
          <a:custGeom>
            <a:avLst/>
            <a:gdLst>
              <a:gd name="T0" fmla="*/ 114 w 234"/>
              <a:gd name="T1" fmla="*/ 288 h 302"/>
              <a:gd name="T2" fmla="*/ 0 w 234"/>
              <a:gd name="T3" fmla="*/ 246 h 302"/>
              <a:gd name="T4" fmla="*/ 48 w 234"/>
              <a:gd name="T5" fmla="*/ 198 h 302"/>
              <a:gd name="T6" fmla="*/ 108 w 234"/>
              <a:gd name="T7" fmla="*/ 204 h 302"/>
              <a:gd name="T8" fmla="*/ 90 w 234"/>
              <a:gd name="T9" fmla="*/ 246 h 302"/>
              <a:gd name="T10" fmla="*/ 18 w 234"/>
              <a:gd name="T11" fmla="*/ 210 h 302"/>
              <a:gd name="T12" fmla="*/ 90 w 234"/>
              <a:gd name="T13" fmla="*/ 174 h 302"/>
              <a:gd name="T14" fmla="*/ 144 w 234"/>
              <a:gd name="T15" fmla="*/ 108 h 302"/>
              <a:gd name="T16" fmla="*/ 66 w 234"/>
              <a:gd name="T17" fmla="*/ 84 h 302"/>
              <a:gd name="T18" fmla="*/ 36 w 234"/>
              <a:gd name="T19" fmla="*/ 138 h 302"/>
              <a:gd name="T20" fmla="*/ 174 w 234"/>
              <a:gd name="T21" fmla="*/ 156 h 302"/>
              <a:gd name="T22" fmla="*/ 192 w 234"/>
              <a:gd name="T23" fmla="*/ 72 h 302"/>
              <a:gd name="T24" fmla="*/ 156 w 234"/>
              <a:gd name="T25" fmla="*/ 60 h 302"/>
              <a:gd name="T26" fmla="*/ 138 w 234"/>
              <a:gd name="T27" fmla="*/ 54 h 302"/>
              <a:gd name="T28" fmla="*/ 132 w 234"/>
              <a:gd name="T29" fmla="*/ 156 h 302"/>
              <a:gd name="T30" fmla="*/ 174 w 234"/>
              <a:gd name="T31" fmla="*/ 246 h 302"/>
              <a:gd name="T32" fmla="*/ 216 w 234"/>
              <a:gd name="T33" fmla="*/ 198 h 302"/>
              <a:gd name="T34" fmla="*/ 228 w 234"/>
              <a:gd name="T35" fmla="*/ 162 h 302"/>
              <a:gd name="T36" fmla="*/ 198 w 234"/>
              <a:gd name="T37" fmla="*/ 126 h 302"/>
              <a:gd name="T38" fmla="*/ 66 w 234"/>
              <a:gd name="T39" fmla="*/ 96 h 302"/>
              <a:gd name="T40" fmla="*/ 30 w 234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302"/>
              <a:gd name="T65" fmla="*/ 234 w 234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302">
                <a:moveTo>
                  <a:pt x="114" y="288"/>
                </a:moveTo>
                <a:cubicBezTo>
                  <a:pt x="51" y="284"/>
                  <a:pt x="19" y="302"/>
                  <a:pt x="0" y="246"/>
                </a:cubicBezTo>
                <a:cubicBezTo>
                  <a:pt x="7" y="209"/>
                  <a:pt x="12" y="207"/>
                  <a:pt x="48" y="198"/>
                </a:cubicBezTo>
                <a:cubicBezTo>
                  <a:pt x="68" y="200"/>
                  <a:pt x="89" y="198"/>
                  <a:pt x="108" y="204"/>
                </a:cubicBezTo>
                <a:cubicBezTo>
                  <a:pt x="145" y="216"/>
                  <a:pt x="101" y="242"/>
                  <a:pt x="90" y="246"/>
                </a:cubicBezTo>
                <a:cubicBezTo>
                  <a:pt x="51" y="241"/>
                  <a:pt x="30" y="247"/>
                  <a:pt x="18" y="210"/>
                </a:cubicBezTo>
                <a:cubicBezTo>
                  <a:pt x="36" y="184"/>
                  <a:pt x="61" y="181"/>
                  <a:pt x="90" y="174"/>
                </a:cubicBezTo>
                <a:cubicBezTo>
                  <a:pt x="117" y="156"/>
                  <a:pt x="134" y="139"/>
                  <a:pt x="144" y="108"/>
                </a:cubicBezTo>
                <a:cubicBezTo>
                  <a:pt x="133" y="64"/>
                  <a:pt x="112" y="79"/>
                  <a:pt x="66" y="84"/>
                </a:cubicBezTo>
                <a:cubicBezTo>
                  <a:pt x="42" y="100"/>
                  <a:pt x="43" y="110"/>
                  <a:pt x="36" y="138"/>
                </a:cubicBezTo>
                <a:cubicBezTo>
                  <a:pt x="53" y="190"/>
                  <a:pt x="133" y="158"/>
                  <a:pt x="174" y="156"/>
                </a:cubicBezTo>
                <a:cubicBezTo>
                  <a:pt x="189" y="133"/>
                  <a:pt x="215" y="102"/>
                  <a:pt x="192" y="72"/>
                </a:cubicBezTo>
                <a:cubicBezTo>
                  <a:pt x="184" y="62"/>
                  <a:pt x="168" y="64"/>
                  <a:pt x="156" y="60"/>
                </a:cubicBezTo>
                <a:cubicBezTo>
                  <a:pt x="150" y="58"/>
                  <a:pt x="138" y="54"/>
                  <a:pt x="138" y="54"/>
                </a:cubicBezTo>
                <a:cubicBezTo>
                  <a:pt x="104" y="77"/>
                  <a:pt x="79" y="138"/>
                  <a:pt x="132" y="156"/>
                </a:cubicBezTo>
                <a:cubicBezTo>
                  <a:pt x="151" y="185"/>
                  <a:pt x="155" y="218"/>
                  <a:pt x="174" y="246"/>
                </a:cubicBezTo>
                <a:cubicBezTo>
                  <a:pt x="197" y="238"/>
                  <a:pt x="206" y="220"/>
                  <a:pt x="216" y="198"/>
                </a:cubicBezTo>
                <a:cubicBezTo>
                  <a:pt x="221" y="186"/>
                  <a:pt x="228" y="162"/>
                  <a:pt x="228" y="162"/>
                </a:cubicBezTo>
                <a:cubicBezTo>
                  <a:pt x="218" y="112"/>
                  <a:pt x="234" y="144"/>
                  <a:pt x="198" y="126"/>
                </a:cubicBezTo>
                <a:cubicBezTo>
                  <a:pt x="111" y="83"/>
                  <a:pt x="229" y="106"/>
                  <a:pt x="66" y="96"/>
                </a:cubicBezTo>
                <a:cubicBezTo>
                  <a:pt x="51" y="65"/>
                  <a:pt x="30" y="36"/>
                  <a:pt x="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8012063" y="1393474"/>
            <a:ext cx="371475" cy="479425"/>
          </a:xfrm>
          <a:custGeom>
            <a:avLst/>
            <a:gdLst>
              <a:gd name="T0" fmla="*/ 114 w 234"/>
              <a:gd name="T1" fmla="*/ 288 h 302"/>
              <a:gd name="T2" fmla="*/ 0 w 234"/>
              <a:gd name="T3" fmla="*/ 246 h 302"/>
              <a:gd name="T4" fmla="*/ 48 w 234"/>
              <a:gd name="T5" fmla="*/ 198 h 302"/>
              <a:gd name="T6" fmla="*/ 108 w 234"/>
              <a:gd name="T7" fmla="*/ 204 h 302"/>
              <a:gd name="T8" fmla="*/ 90 w 234"/>
              <a:gd name="T9" fmla="*/ 246 h 302"/>
              <a:gd name="T10" fmla="*/ 18 w 234"/>
              <a:gd name="T11" fmla="*/ 210 h 302"/>
              <a:gd name="T12" fmla="*/ 90 w 234"/>
              <a:gd name="T13" fmla="*/ 174 h 302"/>
              <a:gd name="T14" fmla="*/ 144 w 234"/>
              <a:gd name="T15" fmla="*/ 108 h 302"/>
              <a:gd name="T16" fmla="*/ 66 w 234"/>
              <a:gd name="T17" fmla="*/ 84 h 302"/>
              <a:gd name="T18" fmla="*/ 36 w 234"/>
              <a:gd name="T19" fmla="*/ 138 h 302"/>
              <a:gd name="T20" fmla="*/ 174 w 234"/>
              <a:gd name="T21" fmla="*/ 156 h 302"/>
              <a:gd name="T22" fmla="*/ 192 w 234"/>
              <a:gd name="T23" fmla="*/ 72 h 302"/>
              <a:gd name="T24" fmla="*/ 156 w 234"/>
              <a:gd name="T25" fmla="*/ 60 h 302"/>
              <a:gd name="T26" fmla="*/ 138 w 234"/>
              <a:gd name="T27" fmla="*/ 54 h 302"/>
              <a:gd name="T28" fmla="*/ 132 w 234"/>
              <a:gd name="T29" fmla="*/ 156 h 302"/>
              <a:gd name="T30" fmla="*/ 174 w 234"/>
              <a:gd name="T31" fmla="*/ 246 h 302"/>
              <a:gd name="T32" fmla="*/ 216 w 234"/>
              <a:gd name="T33" fmla="*/ 198 h 302"/>
              <a:gd name="T34" fmla="*/ 228 w 234"/>
              <a:gd name="T35" fmla="*/ 162 h 302"/>
              <a:gd name="T36" fmla="*/ 198 w 234"/>
              <a:gd name="T37" fmla="*/ 126 h 302"/>
              <a:gd name="T38" fmla="*/ 66 w 234"/>
              <a:gd name="T39" fmla="*/ 96 h 302"/>
              <a:gd name="T40" fmla="*/ 30 w 234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302"/>
              <a:gd name="T65" fmla="*/ 234 w 234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302">
                <a:moveTo>
                  <a:pt x="114" y="288"/>
                </a:moveTo>
                <a:cubicBezTo>
                  <a:pt x="51" y="284"/>
                  <a:pt x="19" y="302"/>
                  <a:pt x="0" y="246"/>
                </a:cubicBezTo>
                <a:cubicBezTo>
                  <a:pt x="7" y="209"/>
                  <a:pt x="12" y="207"/>
                  <a:pt x="48" y="198"/>
                </a:cubicBezTo>
                <a:cubicBezTo>
                  <a:pt x="68" y="200"/>
                  <a:pt x="89" y="198"/>
                  <a:pt x="108" y="204"/>
                </a:cubicBezTo>
                <a:cubicBezTo>
                  <a:pt x="145" y="216"/>
                  <a:pt x="101" y="242"/>
                  <a:pt x="90" y="246"/>
                </a:cubicBezTo>
                <a:cubicBezTo>
                  <a:pt x="51" y="241"/>
                  <a:pt x="30" y="247"/>
                  <a:pt x="18" y="210"/>
                </a:cubicBezTo>
                <a:cubicBezTo>
                  <a:pt x="36" y="184"/>
                  <a:pt x="61" y="181"/>
                  <a:pt x="90" y="174"/>
                </a:cubicBezTo>
                <a:cubicBezTo>
                  <a:pt x="117" y="156"/>
                  <a:pt x="134" y="139"/>
                  <a:pt x="144" y="108"/>
                </a:cubicBezTo>
                <a:cubicBezTo>
                  <a:pt x="133" y="64"/>
                  <a:pt x="112" y="79"/>
                  <a:pt x="66" y="84"/>
                </a:cubicBezTo>
                <a:cubicBezTo>
                  <a:pt x="42" y="100"/>
                  <a:pt x="43" y="110"/>
                  <a:pt x="36" y="138"/>
                </a:cubicBezTo>
                <a:cubicBezTo>
                  <a:pt x="53" y="190"/>
                  <a:pt x="133" y="158"/>
                  <a:pt x="174" y="156"/>
                </a:cubicBezTo>
                <a:cubicBezTo>
                  <a:pt x="189" y="133"/>
                  <a:pt x="215" y="102"/>
                  <a:pt x="192" y="72"/>
                </a:cubicBezTo>
                <a:cubicBezTo>
                  <a:pt x="184" y="62"/>
                  <a:pt x="168" y="64"/>
                  <a:pt x="156" y="60"/>
                </a:cubicBezTo>
                <a:cubicBezTo>
                  <a:pt x="150" y="58"/>
                  <a:pt x="138" y="54"/>
                  <a:pt x="138" y="54"/>
                </a:cubicBezTo>
                <a:cubicBezTo>
                  <a:pt x="104" y="77"/>
                  <a:pt x="79" y="138"/>
                  <a:pt x="132" y="156"/>
                </a:cubicBezTo>
                <a:cubicBezTo>
                  <a:pt x="151" y="185"/>
                  <a:pt x="155" y="218"/>
                  <a:pt x="174" y="246"/>
                </a:cubicBezTo>
                <a:cubicBezTo>
                  <a:pt x="197" y="238"/>
                  <a:pt x="206" y="220"/>
                  <a:pt x="216" y="198"/>
                </a:cubicBezTo>
                <a:cubicBezTo>
                  <a:pt x="221" y="186"/>
                  <a:pt x="228" y="162"/>
                  <a:pt x="228" y="162"/>
                </a:cubicBezTo>
                <a:cubicBezTo>
                  <a:pt x="218" y="112"/>
                  <a:pt x="234" y="144"/>
                  <a:pt x="198" y="126"/>
                </a:cubicBezTo>
                <a:cubicBezTo>
                  <a:pt x="111" y="83"/>
                  <a:pt x="229" y="106"/>
                  <a:pt x="66" y="96"/>
                </a:cubicBezTo>
                <a:cubicBezTo>
                  <a:pt x="51" y="65"/>
                  <a:pt x="30" y="36"/>
                  <a:pt x="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590875" y="3160362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8240663" y="3160362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5140275" y="3160362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9791650" y="3160362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3590875" y="1988787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8240663" y="1988787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5140275" y="1988787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9791650" y="1988787"/>
            <a:ext cx="0" cy="666750"/>
          </a:xfrm>
          <a:prstGeom prst="line">
            <a:avLst/>
          </a:prstGeom>
          <a:noFill/>
          <a:ln w="381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3346400" y="5805137"/>
            <a:ext cx="48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4902150" y="5805137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6437263" y="5805137"/>
            <a:ext cx="455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7983488" y="5805137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D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9556700" y="5805137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3590875" y="1879249"/>
            <a:ext cx="0" cy="22860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5419675" y="1617312"/>
            <a:ext cx="962025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3914725" y="1626837"/>
            <a:ext cx="962025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9801175" y="1879249"/>
            <a:ext cx="0" cy="22860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8448625" y="1822099"/>
            <a:ext cx="1228725" cy="22479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3695650" y="5222524"/>
            <a:ext cx="5924550" cy="514350"/>
          </a:xfrm>
          <a:custGeom>
            <a:avLst/>
            <a:gdLst>
              <a:gd name="T0" fmla="*/ 0 w 3732"/>
              <a:gd name="T1" fmla="*/ 0 h 324"/>
              <a:gd name="T2" fmla="*/ 1920 w 3732"/>
              <a:gd name="T3" fmla="*/ 324 h 324"/>
              <a:gd name="T4" fmla="*/ 3732 w 3732"/>
              <a:gd name="T5" fmla="*/ 0 h 324"/>
              <a:gd name="T6" fmla="*/ 0 60000 65536"/>
              <a:gd name="T7" fmla="*/ 0 60000 65536"/>
              <a:gd name="T8" fmla="*/ 0 60000 65536"/>
              <a:gd name="T9" fmla="*/ 0 w 3732"/>
              <a:gd name="T10" fmla="*/ 0 h 324"/>
              <a:gd name="T11" fmla="*/ 3732 w 373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2" h="324">
                <a:moveTo>
                  <a:pt x="0" y="0"/>
                </a:moveTo>
                <a:cubicBezTo>
                  <a:pt x="649" y="162"/>
                  <a:pt x="1298" y="324"/>
                  <a:pt x="1920" y="324"/>
                </a:cubicBezTo>
                <a:cubicBezTo>
                  <a:pt x="2542" y="324"/>
                  <a:pt x="3137" y="162"/>
                  <a:pt x="3732" y="0"/>
                </a:cubicBezTo>
              </a:path>
            </a:pathLst>
          </a:custGeom>
          <a:noFill/>
          <a:ln w="76200" cmpd="sng">
            <a:solidFill>
              <a:srgbClr val="1306BA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3879800" y="5125687"/>
            <a:ext cx="5611813" cy="0"/>
            <a:chOff x="1484" y="3323"/>
            <a:chExt cx="3535" cy="0"/>
          </a:xfrm>
        </p:grpSpPr>
        <p:sp>
          <p:nvSpPr>
            <p:cNvPr id="74" name="Line 72"/>
            <p:cNvSpPr>
              <a:spLocks noChangeShapeType="1"/>
            </p:cNvSpPr>
            <p:nvPr/>
          </p:nvSpPr>
          <p:spPr bwMode="auto">
            <a:xfrm flipV="1">
              <a:off x="1484" y="3323"/>
              <a:ext cx="606" cy="0"/>
            </a:xfrm>
            <a:prstGeom prst="line">
              <a:avLst/>
            </a:prstGeom>
            <a:noFill/>
            <a:ln w="101600">
              <a:solidFill>
                <a:srgbClr val="868C8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 flipV="1">
              <a:off x="3437" y="3323"/>
              <a:ext cx="606" cy="0"/>
            </a:xfrm>
            <a:prstGeom prst="line">
              <a:avLst/>
            </a:prstGeom>
            <a:noFill/>
            <a:ln w="101600">
              <a:solidFill>
                <a:srgbClr val="868C8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V="1">
              <a:off x="2460" y="3323"/>
              <a:ext cx="606" cy="0"/>
            </a:xfrm>
            <a:prstGeom prst="line">
              <a:avLst/>
            </a:prstGeom>
            <a:noFill/>
            <a:ln w="101600">
              <a:solidFill>
                <a:srgbClr val="868C8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 flipV="1">
              <a:off x="4413" y="3323"/>
              <a:ext cx="606" cy="0"/>
            </a:xfrm>
            <a:prstGeom prst="line">
              <a:avLst/>
            </a:prstGeom>
            <a:noFill/>
            <a:ln w="101600">
              <a:solidFill>
                <a:srgbClr val="868C8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78" name="Freeform 76"/>
          <p:cNvSpPr>
            <a:spLocks/>
          </p:cNvSpPr>
          <p:nvPr/>
        </p:nvSpPr>
        <p:spPr bwMode="auto">
          <a:xfrm>
            <a:off x="6810325" y="5089174"/>
            <a:ext cx="2743200" cy="269875"/>
          </a:xfrm>
          <a:custGeom>
            <a:avLst/>
            <a:gdLst>
              <a:gd name="T0" fmla="*/ 0 w 2724"/>
              <a:gd name="T1" fmla="*/ 48 h 200"/>
              <a:gd name="T2" fmla="*/ 1386 w 2724"/>
              <a:gd name="T3" fmla="*/ 192 h 200"/>
              <a:gd name="T4" fmla="*/ 2724 w 2724"/>
              <a:gd name="T5" fmla="*/ 0 h 200"/>
              <a:gd name="T6" fmla="*/ 0 60000 65536"/>
              <a:gd name="T7" fmla="*/ 0 60000 65536"/>
              <a:gd name="T8" fmla="*/ 0 60000 65536"/>
              <a:gd name="T9" fmla="*/ 0 w 2724"/>
              <a:gd name="T10" fmla="*/ 0 h 200"/>
              <a:gd name="T11" fmla="*/ 2724 w 2724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4" h="200">
                <a:moveTo>
                  <a:pt x="0" y="48"/>
                </a:moveTo>
                <a:cubicBezTo>
                  <a:pt x="466" y="124"/>
                  <a:pt x="932" y="200"/>
                  <a:pt x="1386" y="192"/>
                </a:cubicBezTo>
                <a:cubicBezTo>
                  <a:pt x="1840" y="184"/>
                  <a:pt x="2282" y="92"/>
                  <a:pt x="2724" y="0"/>
                </a:cubicBezTo>
              </a:path>
            </a:pathLst>
          </a:custGeom>
          <a:noFill/>
          <a:ln w="76200" cmpd="sng">
            <a:solidFill>
              <a:srgbClr val="1306BA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4886275" y="1231549"/>
            <a:ext cx="152400" cy="152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1" u="sng">
              <a:solidFill>
                <a:srgbClr val="ED9637"/>
              </a:solidFill>
              <a:ea typeface="ＭＳ Ｐゴシック" pitchFamily="34" charset="-128"/>
            </a:endParaRPr>
          </a:p>
        </p:txBody>
      </p:sp>
      <p:sp>
        <p:nvSpPr>
          <p:cNvPr id="80" name="Oval 78"/>
          <p:cNvSpPr>
            <a:spLocks noChangeArrowheads="1"/>
          </p:cNvSpPr>
          <p:nvPr/>
        </p:nvSpPr>
        <p:spPr bwMode="auto">
          <a:xfrm>
            <a:off x="6438850" y="1231549"/>
            <a:ext cx="152400" cy="152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1" u="sng">
              <a:solidFill>
                <a:srgbClr val="ED9637"/>
              </a:solidFill>
              <a:ea typeface="ＭＳ Ｐゴシック" pitchFamily="34" charset="-128"/>
            </a:endParaRPr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7981900" y="1231549"/>
            <a:ext cx="152400" cy="152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1" u="sng">
              <a:solidFill>
                <a:srgbClr val="ED9637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6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7" grpId="0" animBg="1"/>
      <p:bldP spid="61" grpId="0" animBg="1"/>
      <p:bldP spid="67" grpId="0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8" grpId="0" animBg="1"/>
      <p:bldP spid="79" grpId="0" animBg="1"/>
      <p:bldP spid="80" grpId="0" animBg="1"/>
      <p:bldP spid="80" grpId="1" animBg="1"/>
      <p:bldP spid="81" grpId="0" animBg="1"/>
      <p:bldP spid="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Single gene perturbations</a:t>
            </a:r>
          </a:p>
          <a:p>
            <a:pPr lvl="1"/>
            <a:r>
              <a:rPr lang="en-US" dirty="0"/>
              <a:t>Perturbing genes</a:t>
            </a:r>
          </a:p>
          <a:p>
            <a:pPr lvl="1"/>
            <a:r>
              <a:rPr lang="en-US" dirty="0"/>
              <a:t>Detecting phenotypes</a:t>
            </a:r>
          </a:p>
          <a:p>
            <a:pPr lvl="1"/>
            <a:r>
              <a:rPr lang="en-US" dirty="0"/>
              <a:t>Analyzing phenotypes</a:t>
            </a:r>
          </a:p>
          <a:p>
            <a:pPr lvl="1"/>
            <a:r>
              <a:rPr lang="en-US" dirty="0"/>
              <a:t>Phenotypes → networks → phenotypes</a:t>
            </a:r>
            <a:endParaRPr lang="en-US" sz="3200" dirty="0"/>
          </a:p>
          <a:p>
            <a:r>
              <a:rPr lang="en-US" sz="3200" dirty="0"/>
              <a:t>Multiple gene perturbations</a:t>
            </a:r>
          </a:p>
          <a:p>
            <a:pPr lvl="1"/>
            <a:r>
              <a:rPr lang="en-US" dirty="0"/>
              <a:t>Models for epistasis</a:t>
            </a:r>
          </a:p>
          <a:p>
            <a:pPr lvl="1"/>
            <a:r>
              <a:rPr lang="en-US" dirty="0"/>
              <a:t>Multiple perturbation technologies</a:t>
            </a:r>
          </a:p>
          <a:p>
            <a:pPr lvl="1"/>
            <a:r>
              <a:rPr lang="en-US" dirty="0"/>
              <a:t>Genetic interaction data</a:t>
            </a:r>
          </a:p>
          <a:p>
            <a:pPr lvl="1"/>
            <a:r>
              <a:rPr lang="en-US" dirty="0"/>
              <a:t>Analyzing genetic networks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gap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 descr="NestedEff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738" y="1481743"/>
            <a:ext cx="36814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89050" y="2200881"/>
            <a:ext cx="2332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Components of </a:t>
            </a:r>
            <a:r>
              <a:rPr lang="en-US" sz="2000" b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signaling pathway</a:t>
            </a:r>
            <a:r>
              <a:rPr lang="en-US" sz="20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which are experimentally perturbed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17625" y="4829781"/>
            <a:ext cx="21812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Downstream</a:t>
            </a:r>
            <a:r>
              <a:rPr lang="en-US" sz="200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20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effect reporters,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Phenotypic profiles</a:t>
            </a:r>
            <a:endParaRPr lang="en-US" sz="2000" b="1">
              <a:solidFill>
                <a:srgbClr val="1306BA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42150" y="1296006"/>
            <a:ext cx="3159125" cy="1477328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In most cases</a:t>
            </a:r>
            <a:r>
              <a:rPr lang="en-US" sz="2000" b="1" dirty="0">
                <a:solidFill>
                  <a:srgbClr val="1D09B3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no direct observation</a:t>
            </a:r>
            <a:r>
              <a:rPr lang="en-US" sz="20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of perturbation effects on other pathway components!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365950" y="3629631"/>
            <a:ext cx="3302000" cy="1015663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Inference only from observed effects on 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downstream reporters</a:t>
            </a:r>
            <a:r>
              <a:rPr lang="en-US" sz="20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895675" y="1415068"/>
            <a:ext cx="314325" cy="3133725"/>
          </a:xfrm>
          <a:prstGeom prst="leftBrace">
            <a:avLst>
              <a:gd name="adj1" fmla="val 83081"/>
              <a:gd name="adj2" fmla="val 50000"/>
            </a:avLst>
          </a:prstGeom>
          <a:noFill/>
          <a:ln w="38100">
            <a:solidFill>
              <a:srgbClr val="868C8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895675" y="4739293"/>
            <a:ext cx="314325" cy="12573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868C8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77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Subset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54147" y="876646"/>
            <a:ext cx="3997325" cy="2505075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54147" y="3469033"/>
            <a:ext cx="3997325" cy="3276600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72684" y="3842096"/>
            <a:ext cx="3997325" cy="2903537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72684" y="868708"/>
            <a:ext cx="3997325" cy="2894013"/>
          </a:xfrm>
          <a:prstGeom prst="rect">
            <a:avLst/>
          </a:prstGeom>
          <a:solidFill>
            <a:srgbClr val="E1E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511459" y="3803996"/>
            <a:ext cx="1524000" cy="2832100"/>
            <a:chOff x="708" y="2400"/>
            <a:chExt cx="960" cy="1784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708" y="3726"/>
              <a:ext cx="960" cy="458"/>
            </a:xfrm>
            <a:prstGeom prst="ellipse">
              <a:avLst/>
            </a:prstGeom>
            <a:solidFill>
              <a:srgbClr val="3846AE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720" y="2400"/>
              <a:ext cx="928" cy="1494"/>
              <a:chOff x="901" y="3414"/>
              <a:chExt cx="576" cy="48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H="1" flipV="1">
                <a:off x="1189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901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475909" y="5632796"/>
            <a:ext cx="2090738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941047" y="1513233"/>
            <a:ext cx="2057400" cy="1700213"/>
            <a:chOff x="720" y="849"/>
            <a:chExt cx="1296" cy="1071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735" y="849"/>
              <a:ext cx="629" cy="8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1360" y="860"/>
              <a:ext cx="624" cy="8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20" y="1536"/>
              <a:ext cx="1296" cy="384"/>
            </a:xfrm>
            <a:prstGeom prst="ellipse">
              <a:avLst/>
            </a:prstGeom>
            <a:solidFill>
              <a:srgbClr val="1C8DF4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017247" y="2214908"/>
            <a:ext cx="914400" cy="884238"/>
            <a:chOff x="768" y="1291"/>
            <a:chExt cx="576" cy="557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68" y="1608"/>
              <a:ext cx="576" cy="240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74B9F8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768" y="1291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68" y="1291"/>
              <a:ext cx="539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007847" y="2214908"/>
            <a:ext cx="914400" cy="884238"/>
            <a:chOff x="1392" y="1291"/>
            <a:chExt cx="576" cy="557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392" y="1608"/>
              <a:ext cx="576" cy="240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 flipV="1">
              <a:off x="1963" y="1291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424" y="1291"/>
              <a:ext cx="539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682284" y="1097308"/>
            <a:ext cx="2620963" cy="1201738"/>
            <a:chOff x="557" y="587"/>
            <a:chExt cx="1651" cy="757"/>
          </a:xfrm>
        </p:grpSpPr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557" y="1056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TF1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805" y="1008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TF2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1064" y="587"/>
              <a:ext cx="6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Kinase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808" y="821"/>
              <a:ext cx="256" cy="2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674" y="821"/>
              <a:ext cx="256" cy="2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2699747" y="4132608"/>
            <a:ext cx="2620962" cy="1195388"/>
            <a:chOff x="3245" y="597"/>
            <a:chExt cx="1651" cy="753"/>
          </a:xfrm>
        </p:grpSpPr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245" y="597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TF1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493" y="597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TF2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885" y="1062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TF3</a:t>
              </a: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H="1">
              <a:off x="4291" y="863"/>
              <a:ext cx="256" cy="2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626" y="868"/>
              <a:ext cx="256" cy="2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3595097" y="5277196"/>
            <a:ext cx="914400" cy="879475"/>
            <a:chOff x="1287" y="3395"/>
            <a:chExt cx="576" cy="554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1287" y="3709"/>
              <a:ext cx="576" cy="240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1291" y="3395"/>
              <a:ext cx="566" cy="416"/>
              <a:chOff x="3813" y="1312"/>
              <a:chExt cx="566" cy="416"/>
            </a:xfrm>
          </p:grpSpPr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V="1">
                <a:off x="3813" y="1312"/>
                <a:ext cx="251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4069" y="1312"/>
                <a:ext cx="310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2604497" y="4591396"/>
            <a:ext cx="914400" cy="1565275"/>
            <a:chOff x="663" y="2963"/>
            <a:chExt cx="576" cy="986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663" y="3709"/>
              <a:ext cx="576" cy="240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667" y="2963"/>
              <a:ext cx="566" cy="848"/>
              <a:chOff x="3189" y="1312"/>
              <a:chExt cx="566" cy="416"/>
            </a:xfrm>
          </p:grpSpPr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flipV="1">
                <a:off x="3189" y="1312"/>
                <a:ext cx="251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3445" y="1312"/>
                <a:ext cx="310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4585697" y="4591396"/>
            <a:ext cx="914400" cy="1565275"/>
            <a:chOff x="1911" y="2963"/>
            <a:chExt cx="576" cy="986"/>
          </a:xfrm>
        </p:grpSpPr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1911" y="3709"/>
              <a:ext cx="576" cy="240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1915" y="2963"/>
              <a:ext cx="566" cy="848"/>
              <a:chOff x="3189" y="1312"/>
              <a:chExt cx="566" cy="416"/>
            </a:xfrm>
          </p:grpSpPr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 flipV="1">
                <a:off x="3189" y="1312"/>
                <a:ext cx="251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>
                <a:off x="3445" y="1312"/>
                <a:ext cx="310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3541122" y="5632796"/>
            <a:ext cx="2090737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7657509" y="3451571"/>
            <a:ext cx="1231900" cy="2033587"/>
            <a:chOff x="3846" y="2245"/>
            <a:chExt cx="776" cy="1281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846" y="2245"/>
              <a:ext cx="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Kinase 1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846" y="2742"/>
              <a:ext cx="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Kinase 2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4081" y="3238"/>
              <a:ext cx="3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</a:t>
              </a: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4234" y="2499"/>
              <a:ext cx="0" cy="27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4234" y="2996"/>
              <a:ext cx="0" cy="27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8883059" y="4578696"/>
            <a:ext cx="473075" cy="285750"/>
          </a:xfrm>
          <a:prstGeom prst="line">
            <a:avLst/>
          </a:prstGeom>
          <a:noFill/>
          <a:ln w="762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8883059" y="3750021"/>
            <a:ext cx="473075" cy="285750"/>
          </a:xfrm>
          <a:prstGeom prst="line">
            <a:avLst/>
          </a:prstGeom>
          <a:noFill/>
          <a:ln w="762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7166972" y="4570758"/>
            <a:ext cx="473075" cy="285750"/>
          </a:xfrm>
          <a:prstGeom prst="line">
            <a:avLst/>
          </a:prstGeom>
          <a:noFill/>
          <a:ln w="762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>
            <a:off x="7166972" y="3742083"/>
            <a:ext cx="473075" cy="285750"/>
          </a:xfrm>
          <a:prstGeom prst="line">
            <a:avLst/>
          </a:prstGeom>
          <a:noFill/>
          <a:ln w="76200">
            <a:solidFill>
              <a:srgbClr val="868C8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65" name="Group 63"/>
          <p:cNvGrpSpPr>
            <a:grpSpLocks/>
          </p:cNvGrpSpPr>
          <p:nvPr/>
        </p:nvGrpSpPr>
        <p:grpSpPr bwMode="auto">
          <a:xfrm>
            <a:off x="7663859" y="4608858"/>
            <a:ext cx="1219200" cy="1874838"/>
            <a:chOff x="804" y="2907"/>
            <a:chExt cx="768" cy="1181"/>
          </a:xfrm>
        </p:grpSpPr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804" y="3771"/>
              <a:ext cx="768" cy="317"/>
            </a:xfrm>
            <a:prstGeom prst="ellipse">
              <a:avLst/>
            </a:prstGeom>
            <a:solidFill>
              <a:srgbClr val="1C8DF4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67" name="Group 65"/>
            <p:cNvGrpSpPr>
              <a:grpSpLocks/>
            </p:cNvGrpSpPr>
            <p:nvPr/>
          </p:nvGrpSpPr>
          <p:grpSpPr bwMode="auto">
            <a:xfrm>
              <a:off x="821" y="2907"/>
              <a:ext cx="725" cy="976"/>
              <a:chOff x="901" y="3414"/>
              <a:chExt cx="576" cy="480"/>
            </a:xfrm>
          </p:grpSpPr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 flipV="1">
                <a:off x="1189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V="1">
                <a:off x="901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7816259" y="5413721"/>
            <a:ext cx="915988" cy="917575"/>
            <a:chOff x="900" y="3414"/>
            <a:chExt cx="577" cy="578"/>
          </a:xfrm>
        </p:grpSpPr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900" y="3816"/>
              <a:ext cx="576" cy="176"/>
            </a:xfrm>
            <a:prstGeom prst="ellipse">
              <a:avLst/>
            </a:prstGeom>
            <a:solidFill>
              <a:srgbClr val="74B9F8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72" name="Group 70"/>
            <p:cNvGrpSpPr>
              <a:grpSpLocks/>
            </p:cNvGrpSpPr>
            <p:nvPr/>
          </p:nvGrpSpPr>
          <p:grpSpPr bwMode="auto">
            <a:xfrm>
              <a:off x="901" y="3414"/>
              <a:ext cx="576" cy="480"/>
              <a:chOff x="901" y="3414"/>
              <a:chExt cx="576" cy="480"/>
            </a:xfrm>
          </p:grpSpPr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 flipH="1" flipV="1">
                <a:off x="1189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" name="Line 72"/>
              <p:cNvSpPr>
                <a:spLocks noChangeShapeType="1"/>
              </p:cNvSpPr>
              <p:nvPr/>
            </p:nvSpPr>
            <p:spPr bwMode="auto">
              <a:xfrm flipV="1">
                <a:off x="901" y="3414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7670209" y="2495896"/>
            <a:ext cx="1219200" cy="503237"/>
          </a:xfrm>
          <a:prstGeom prst="ellipse">
            <a:avLst/>
          </a:prstGeom>
          <a:solidFill>
            <a:srgbClr val="1C8DF4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7359059" y="1438621"/>
            <a:ext cx="1514475" cy="1293812"/>
            <a:chOff x="3430" y="2646"/>
            <a:chExt cx="954" cy="815"/>
          </a:xfrm>
        </p:grpSpPr>
        <p:sp>
          <p:nvSpPr>
            <p:cNvPr id="77" name="Line 75"/>
            <p:cNvSpPr>
              <a:spLocks noChangeShapeType="1"/>
            </p:cNvSpPr>
            <p:nvPr/>
          </p:nvSpPr>
          <p:spPr bwMode="auto">
            <a:xfrm flipH="1" flipV="1">
              <a:off x="3430" y="2651"/>
              <a:ext cx="954" cy="7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 flipH="1" flipV="1">
              <a:off x="3430" y="2646"/>
              <a:ext cx="192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 flipH="1">
            <a:off x="7681322" y="1438621"/>
            <a:ext cx="1514475" cy="1293812"/>
            <a:chOff x="3430" y="2646"/>
            <a:chExt cx="954" cy="815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 flipH="1" flipV="1">
              <a:off x="3430" y="2651"/>
              <a:ext cx="954" cy="7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auto">
            <a:xfrm flipH="1" flipV="1">
              <a:off x="3430" y="2646"/>
              <a:ext cx="192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82" name="Group 80"/>
          <p:cNvGrpSpPr>
            <a:grpSpLocks/>
          </p:cNvGrpSpPr>
          <p:nvPr/>
        </p:nvGrpSpPr>
        <p:grpSpPr bwMode="auto">
          <a:xfrm>
            <a:off x="6968534" y="1013171"/>
            <a:ext cx="2546350" cy="457200"/>
            <a:chOff x="3412" y="709"/>
            <a:chExt cx="1604" cy="288"/>
          </a:xfrm>
        </p:grpSpPr>
        <p:sp>
          <p:nvSpPr>
            <p:cNvPr id="83" name="Text Box 81"/>
            <p:cNvSpPr txBox="1">
              <a:spLocks noChangeArrowheads="1"/>
            </p:cNvSpPr>
            <p:nvPr/>
          </p:nvSpPr>
          <p:spPr bwMode="auto">
            <a:xfrm>
              <a:off x="3412" y="709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TF1</a:t>
              </a:r>
            </a:p>
          </p:txBody>
        </p:sp>
        <p:sp>
          <p:nvSpPr>
            <p:cNvPr id="84" name="Text Box 82"/>
            <p:cNvSpPr txBox="1">
              <a:spLocks noChangeArrowheads="1"/>
            </p:cNvSpPr>
            <p:nvPr/>
          </p:nvSpPr>
          <p:spPr bwMode="auto">
            <a:xfrm>
              <a:off x="4613" y="709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TF2</a:t>
              </a: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3898" y="859"/>
              <a:ext cx="66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94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Nested effects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3/4/19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4127" y="2829586"/>
            <a:ext cx="5473700" cy="368300"/>
            <a:chOff x="959" y="836"/>
            <a:chExt cx="3448" cy="23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39" y="837"/>
              <a:ext cx="1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u="sng">
                  <a:solidFill>
                    <a:srgbClr val="353535"/>
                  </a:solidFill>
                  <a:ea typeface="ＭＳ Ｐゴシック" pitchFamily="34" charset="-128"/>
                </a:rPr>
                <a:t>Inferred pathway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959" y="836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u="sng">
                  <a:solidFill>
                    <a:srgbClr val="353535"/>
                  </a:solidFill>
                  <a:ea typeface="ＭＳ Ｐゴシック" pitchFamily="34" charset="-128"/>
                </a:rPr>
                <a:t>Phenotypic profiles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476" y="886"/>
              <a:ext cx="592" cy="132"/>
            </a:xfrm>
            <a:prstGeom prst="rightArrow">
              <a:avLst>
                <a:gd name="adj1" fmla="val 50000"/>
                <a:gd name="adj2" fmla="val 112121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88727" y="3359811"/>
            <a:ext cx="3352800" cy="2600325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00302" y="3507449"/>
            <a:ext cx="2459037" cy="2347912"/>
            <a:chOff x="2963" y="1263"/>
            <a:chExt cx="1549" cy="1479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581" y="1263"/>
              <a:ext cx="327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353535"/>
                  </a:solidFill>
                  <a:ea typeface="ＭＳ Ｐゴシック" pitchFamily="34" charset="-128"/>
                </a:rPr>
                <a:t>A B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963" y="1814"/>
              <a:ext cx="327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353535"/>
                  </a:solidFill>
                  <a:ea typeface="ＭＳ Ｐゴシック" pitchFamily="34" charset="-128"/>
                </a:rPr>
                <a:t>C D</a:t>
              </a: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185" y="1798"/>
              <a:ext cx="327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353535"/>
                  </a:solidFill>
                  <a:ea typeface="ＭＳ Ｐゴシック" pitchFamily="34" charset="-128"/>
                </a:rPr>
                <a:t>E F</a:t>
              </a: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582" y="2399"/>
              <a:ext cx="327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353535"/>
                  </a:solidFill>
                  <a:ea typeface="ＭＳ Ｐゴシック" pitchFamily="34" charset="-128"/>
                </a:rPr>
                <a:t>G H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900" y="1547"/>
              <a:ext cx="321" cy="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277" y="1563"/>
              <a:ext cx="320" cy="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230" y="2137"/>
              <a:ext cx="375" cy="3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743" y="1656"/>
              <a:ext cx="3" cy="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085514" y="3391561"/>
            <a:ext cx="361950" cy="2578100"/>
            <a:chOff x="435" y="530"/>
            <a:chExt cx="228" cy="1624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35" y="53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35" y="72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35" y="9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35" y="15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35" y="112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5" y="192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35" y="132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5" y="1724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ea typeface="ＭＳ Ｐゴシック" pitchFamily="34" charset="-128"/>
                </a:rPr>
                <a:t>G</a:t>
              </a:r>
            </a:p>
          </p:txBody>
        </p:sp>
      </p:grp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3680827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680827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680827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680827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3680827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3680827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680827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680827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3809414" y="34058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80941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380941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3809414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380941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3809414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3809414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809414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3936414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93641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393641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3936414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393641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3936414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3936414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3936414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4063414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406341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406341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4063414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406341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4063414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4063414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4063414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419200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4192002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4192002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4192002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4192002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4192002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19200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19200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431900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4319002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4319002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4319002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4319002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4319002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431900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431900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444600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4446002" y="372493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4446002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4446002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4446002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4446002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444600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444600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4574589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457458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4574589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4574589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4574589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4574589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4574589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4574589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4701589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470158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4701589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4701589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4701589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4701589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4701589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4701589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4828589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482858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4828589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4828589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4828589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5" name="Rectangle 106"/>
          <p:cNvSpPr>
            <a:spLocks noChangeArrowheads="1"/>
          </p:cNvSpPr>
          <p:nvPr/>
        </p:nvSpPr>
        <p:spPr bwMode="auto">
          <a:xfrm>
            <a:off x="4828589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4828589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7" name="Rectangle 108"/>
          <p:cNvSpPr>
            <a:spLocks noChangeArrowheads="1"/>
          </p:cNvSpPr>
          <p:nvPr/>
        </p:nvSpPr>
        <p:spPr bwMode="auto">
          <a:xfrm>
            <a:off x="4828589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4957177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4957177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4957177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4957177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4957177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4957177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4957177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4957177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5084177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5084177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5084177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5084177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5084177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>
            <a:off x="5084177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2" name="Rectangle 123"/>
          <p:cNvSpPr>
            <a:spLocks noChangeArrowheads="1"/>
          </p:cNvSpPr>
          <p:nvPr/>
        </p:nvSpPr>
        <p:spPr bwMode="auto">
          <a:xfrm>
            <a:off x="5084177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5084177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4" name="Rectangle 125"/>
          <p:cNvSpPr>
            <a:spLocks noChangeArrowheads="1"/>
          </p:cNvSpPr>
          <p:nvPr/>
        </p:nvSpPr>
        <p:spPr bwMode="auto">
          <a:xfrm>
            <a:off x="5212764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521276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521276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7" name="Rectangle 128"/>
          <p:cNvSpPr>
            <a:spLocks noChangeArrowheads="1"/>
          </p:cNvSpPr>
          <p:nvPr/>
        </p:nvSpPr>
        <p:spPr bwMode="auto">
          <a:xfrm>
            <a:off x="5212764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8" name="Rectangle 129"/>
          <p:cNvSpPr>
            <a:spLocks noChangeArrowheads="1"/>
          </p:cNvSpPr>
          <p:nvPr/>
        </p:nvSpPr>
        <p:spPr bwMode="auto">
          <a:xfrm>
            <a:off x="521276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5212764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0" name="Rectangle 131"/>
          <p:cNvSpPr>
            <a:spLocks noChangeArrowheads="1"/>
          </p:cNvSpPr>
          <p:nvPr/>
        </p:nvSpPr>
        <p:spPr bwMode="auto">
          <a:xfrm>
            <a:off x="5212764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1" name="Rectangle 132"/>
          <p:cNvSpPr>
            <a:spLocks noChangeArrowheads="1"/>
          </p:cNvSpPr>
          <p:nvPr/>
        </p:nvSpPr>
        <p:spPr bwMode="auto">
          <a:xfrm>
            <a:off x="5212764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2" name="Rectangle 133"/>
          <p:cNvSpPr>
            <a:spLocks noChangeArrowheads="1"/>
          </p:cNvSpPr>
          <p:nvPr/>
        </p:nvSpPr>
        <p:spPr bwMode="auto">
          <a:xfrm>
            <a:off x="5339764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3" name="Rectangle 134"/>
          <p:cNvSpPr>
            <a:spLocks noChangeArrowheads="1"/>
          </p:cNvSpPr>
          <p:nvPr/>
        </p:nvSpPr>
        <p:spPr bwMode="auto">
          <a:xfrm>
            <a:off x="533976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4" name="Rectangle 135"/>
          <p:cNvSpPr>
            <a:spLocks noChangeArrowheads="1"/>
          </p:cNvSpPr>
          <p:nvPr/>
        </p:nvSpPr>
        <p:spPr bwMode="auto">
          <a:xfrm>
            <a:off x="533976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5339764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533976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5339764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5339764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5339764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5466764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5466764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5466764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3" name="Rectangle 144"/>
          <p:cNvSpPr>
            <a:spLocks noChangeArrowheads="1"/>
          </p:cNvSpPr>
          <p:nvPr/>
        </p:nvSpPr>
        <p:spPr bwMode="auto">
          <a:xfrm>
            <a:off x="5466764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4" name="Rectangle 145"/>
          <p:cNvSpPr>
            <a:spLocks noChangeArrowheads="1"/>
          </p:cNvSpPr>
          <p:nvPr/>
        </p:nvSpPr>
        <p:spPr bwMode="auto">
          <a:xfrm>
            <a:off x="5466764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5" name="Rectangle 146"/>
          <p:cNvSpPr>
            <a:spLocks noChangeArrowheads="1"/>
          </p:cNvSpPr>
          <p:nvPr/>
        </p:nvSpPr>
        <p:spPr bwMode="auto">
          <a:xfrm>
            <a:off x="5466764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6" name="Rectangle 147"/>
          <p:cNvSpPr>
            <a:spLocks noChangeArrowheads="1"/>
          </p:cNvSpPr>
          <p:nvPr/>
        </p:nvSpPr>
        <p:spPr bwMode="auto">
          <a:xfrm>
            <a:off x="5466764" y="53235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7" name="Rectangle 148"/>
          <p:cNvSpPr>
            <a:spLocks noChangeArrowheads="1"/>
          </p:cNvSpPr>
          <p:nvPr/>
        </p:nvSpPr>
        <p:spPr bwMode="auto">
          <a:xfrm>
            <a:off x="5466764" y="56442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8" name="Rectangle 149"/>
          <p:cNvSpPr>
            <a:spLocks noChangeArrowheads="1"/>
          </p:cNvSpPr>
          <p:nvPr/>
        </p:nvSpPr>
        <p:spPr bwMode="auto">
          <a:xfrm>
            <a:off x="559535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49" name="Rectangle 150"/>
          <p:cNvSpPr>
            <a:spLocks noChangeArrowheads="1"/>
          </p:cNvSpPr>
          <p:nvPr/>
        </p:nvSpPr>
        <p:spPr bwMode="auto">
          <a:xfrm>
            <a:off x="5595352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0" name="Rectangle 151"/>
          <p:cNvSpPr>
            <a:spLocks noChangeArrowheads="1"/>
          </p:cNvSpPr>
          <p:nvPr/>
        </p:nvSpPr>
        <p:spPr bwMode="auto">
          <a:xfrm>
            <a:off x="5595352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1" name="Rectangle 152"/>
          <p:cNvSpPr>
            <a:spLocks noChangeArrowheads="1"/>
          </p:cNvSpPr>
          <p:nvPr/>
        </p:nvSpPr>
        <p:spPr bwMode="auto">
          <a:xfrm>
            <a:off x="5595352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5595352" y="46837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5595352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559535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559535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572235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5722352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5722352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5722352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5722352" y="46837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5722352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572235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572235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4" name="Rectangle 165"/>
          <p:cNvSpPr>
            <a:spLocks noChangeArrowheads="1"/>
          </p:cNvSpPr>
          <p:nvPr/>
        </p:nvSpPr>
        <p:spPr bwMode="auto">
          <a:xfrm>
            <a:off x="5849352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5849352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5849352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5849352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5849352" y="46837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5849352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5849352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5849352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5977939" y="34058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597793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4" name="Rectangle 175"/>
          <p:cNvSpPr>
            <a:spLocks noChangeArrowheads="1"/>
          </p:cNvSpPr>
          <p:nvPr/>
        </p:nvSpPr>
        <p:spPr bwMode="auto">
          <a:xfrm>
            <a:off x="5977939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5" name="Rectangle 176"/>
          <p:cNvSpPr>
            <a:spLocks noChangeArrowheads="1"/>
          </p:cNvSpPr>
          <p:nvPr/>
        </p:nvSpPr>
        <p:spPr bwMode="auto">
          <a:xfrm>
            <a:off x="5977939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5977939" y="46837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7" name="Rectangle 178"/>
          <p:cNvSpPr>
            <a:spLocks noChangeArrowheads="1"/>
          </p:cNvSpPr>
          <p:nvPr/>
        </p:nvSpPr>
        <p:spPr bwMode="auto">
          <a:xfrm>
            <a:off x="5977939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5977939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5977939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6104939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610493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6104939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3" name="Rectangle 184"/>
          <p:cNvSpPr>
            <a:spLocks noChangeArrowheads="1"/>
          </p:cNvSpPr>
          <p:nvPr/>
        </p:nvSpPr>
        <p:spPr bwMode="auto">
          <a:xfrm>
            <a:off x="6104939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4" name="Rectangle 185"/>
          <p:cNvSpPr>
            <a:spLocks noChangeArrowheads="1"/>
          </p:cNvSpPr>
          <p:nvPr/>
        </p:nvSpPr>
        <p:spPr bwMode="auto">
          <a:xfrm>
            <a:off x="6104939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5" name="Rectangle 186"/>
          <p:cNvSpPr>
            <a:spLocks noChangeArrowheads="1"/>
          </p:cNvSpPr>
          <p:nvPr/>
        </p:nvSpPr>
        <p:spPr bwMode="auto">
          <a:xfrm>
            <a:off x="6104939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6" name="Rectangle 187"/>
          <p:cNvSpPr>
            <a:spLocks noChangeArrowheads="1"/>
          </p:cNvSpPr>
          <p:nvPr/>
        </p:nvSpPr>
        <p:spPr bwMode="auto">
          <a:xfrm>
            <a:off x="6104939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6104939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8" name="Rectangle 189"/>
          <p:cNvSpPr>
            <a:spLocks noChangeArrowheads="1"/>
          </p:cNvSpPr>
          <p:nvPr/>
        </p:nvSpPr>
        <p:spPr bwMode="auto">
          <a:xfrm>
            <a:off x="6231939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89" name="Rectangle 190"/>
          <p:cNvSpPr>
            <a:spLocks noChangeArrowheads="1"/>
          </p:cNvSpPr>
          <p:nvPr/>
        </p:nvSpPr>
        <p:spPr bwMode="auto">
          <a:xfrm>
            <a:off x="6231939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0" name="Rectangle 191"/>
          <p:cNvSpPr>
            <a:spLocks noChangeArrowheads="1"/>
          </p:cNvSpPr>
          <p:nvPr/>
        </p:nvSpPr>
        <p:spPr bwMode="auto">
          <a:xfrm>
            <a:off x="6231939" y="40440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1" name="Rectangle 192"/>
          <p:cNvSpPr>
            <a:spLocks noChangeArrowheads="1"/>
          </p:cNvSpPr>
          <p:nvPr/>
        </p:nvSpPr>
        <p:spPr bwMode="auto">
          <a:xfrm>
            <a:off x="6231939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2" name="Rectangle 193"/>
          <p:cNvSpPr>
            <a:spLocks noChangeArrowheads="1"/>
          </p:cNvSpPr>
          <p:nvPr/>
        </p:nvSpPr>
        <p:spPr bwMode="auto">
          <a:xfrm>
            <a:off x="6231939" y="46837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3" name="Rectangle 194"/>
          <p:cNvSpPr>
            <a:spLocks noChangeArrowheads="1"/>
          </p:cNvSpPr>
          <p:nvPr/>
        </p:nvSpPr>
        <p:spPr bwMode="auto">
          <a:xfrm>
            <a:off x="6231939" y="5004461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4" name="Rectangle 195"/>
          <p:cNvSpPr>
            <a:spLocks noChangeArrowheads="1"/>
          </p:cNvSpPr>
          <p:nvPr/>
        </p:nvSpPr>
        <p:spPr bwMode="auto">
          <a:xfrm>
            <a:off x="6231939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5" name="Rectangle 196"/>
          <p:cNvSpPr>
            <a:spLocks noChangeArrowheads="1"/>
          </p:cNvSpPr>
          <p:nvPr/>
        </p:nvSpPr>
        <p:spPr bwMode="auto">
          <a:xfrm>
            <a:off x="6231939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6" name="Rectangle 197"/>
          <p:cNvSpPr>
            <a:spLocks noChangeArrowheads="1"/>
          </p:cNvSpPr>
          <p:nvPr/>
        </p:nvSpPr>
        <p:spPr bwMode="auto">
          <a:xfrm>
            <a:off x="6360527" y="34074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7" name="Rectangle 198"/>
          <p:cNvSpPr>
            <a:spLocks noChangeArrowheads="1"/>
          </p:cNvSpPr>
          <p:nvPr/>
        </p:nvSpPr>
        <p:spPr bwMode="auto">
          <a:xfrm>
            <a:off x="6360527" y="37265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8" name="Rectangle 199"/>
          <p:cNvSpPr>
            <a:spLocks noChangeArrowheads="1"/>
          </p:cNvSpPr>
          <p:nvPr/>
        </p:nvSpPr>
        <p:spPr bwMode="auto">
          <a:xfrm>
            <a:off x="6360527" y="40456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99" name="Rectangle 200"/>
          <p:cNvSpPr>
            <a:spLocks noChangeArrowheads="1"/>
          </p:cNvSpPr>
          <p:nvPr/>
        </p:nvSpPr>
        <p:spPr bwMode="auto">
          <a:xfrm>
            <a:off x="6360527" y="436628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0" name="Rectangle 201"/>
          <p:cNvSpPr>
            <a:spLocks noChangeArrowheads="1"/>
          </p:cNvSpPr>
          <p:nvPr/>
        </p:nvSpPr>
        <p:spPr bwMode="auto">
          <a:xfrm>
            <a:off x="6360527" y="468537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1" name="Rectangle 202"/>
          <p:cNvSpPr>
            <a:spLocks noChangeArrowheads="1"/>
          </p:cNvSpPr>
          <p:nvPr/>
        </p:nvSpPr>
        <p:spPr bwMode="auto">
          <a:xfrm>
            <a:off x="6360527" y="50060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2" name="Rectangle 203"/>
          <p:cNvSpPr>
            <a:spLocks noChangeArrowheads="1"/>
          </p:cNvSpPr>
          <p:nvPr/>
        </p:nvSpPr>
        <p:spPr bwMode="auto">
          <a:xfrm>
            <a:off x="6360527" y="532513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3" name="Rectangle 204"/>
          <p:cNvSpPr>
            <a:spLocks noChangeArrowheads="1"/>
          </p:cNvSpPr>
          <p:nvPr/>
        </p:nvSpPr>
        <p:spPr bwMode="auto">
          <a:xfrm>
            <a:off x="6360527" y="56458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4" name="Rectangle 205"/>
          <p:cNvSpPr>
            <a:spLocks noChangeArrowheads="1"/>
          </p:cNvSpPr>
          <p:nvPr/>
        </p:nvSpPr>
        <p:spPr bwMode="auto">
          <a:xfrm>
            <a:off x="6487527" y="34074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5" name="Rectangle 206"/>
          <p:cNvSpPr>
            <a:spLocks noChangeArrowheads="1"/>
          </p:cNvSpPr>
          <p:nvPr/>
        </p:nvSpPr>
        <p:spPr bwMode="auto">
          <a:xfrm>
            <a:off x="6487527" y="37265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6" name="Rectangle 207"/>
          <p:cNvSpPr>
            <a:spLocks noChangeArrowheads="1"/>
          </p:cNvSpPr>
          <p:nvPr/>
        </p:nvSpPr>
        <p:spPr bwMode="auto">
          <a:xfrm>
            <a:off x="6487527" y="40456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7" name="Rectangle 208"/>
          <p:cNvSpPr>
            <a:spLocks noChangeArrowheads="1"/>
          </p:cNvSpPr>
          <p:nvPr/>
        </p:nvSpPr>
        <p:spPr bwMode="auto">
          <a:xfrm>
            <a:off x="6487527" y="43662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8" name="Rectangle 209"/>
          <p:cNvSpPr>
            <a:spLocks noChangeArrowheads="1"/>
          </p:cNvSpPr>
          <p:nvPr/>
        </p:nvSpPr>
        <p:spPr bwMode="auto">
          <a:xfrm>
            <a:off x="6487527" y="468537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09" name="Rectangle 210"/>
          <p:cNvSpPr>
            <a:spLocks noChangeArrowheads="1"/>
          </p:cNvSpPr>
          <p:nvPr/>
        </p:nvSpPr>
        <p:spPr bwMode="auto">
          <a:xfrm>
            <a:off x="6487527" y="50060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0" name="Rectangle 211"/>
          <p:cNvSpPr>
            <a:spLocks noChangeArrowheads="1"/>
          </p:cNvSpPr>
          <p:nvPr/>
        </p:nvSpPr>
        <p:spPr bwMode="auto">
          <a:xfrm>
            <a:off x="6487527" y="532513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1" name="Rectangle 212"/>
          <p:cNvSpPr>
            <a:spLocks noChangeArrowheads="1"/>
          </p:cNvSpPr>
          <p:nvPr/>
        </p:nvSpPr>
        <p:spPr bwMode="auto">
          <a:xfrm>
            <a:off x="6487527" y="56458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2" name="Rectangle 213"/>
          <p:cNvSpPr>
            <a:spLocks noChangeArrowheads="1"/>
          </p:cNvSpPr>
          <p:nvPr/>
        </p:nvSpPr>
        <p:spPr bwMode="auto">
          <a:xfrm>
            <a:off x="6616114" y="34074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3" name="Rectangle 214"/>
          <p:cNvSpPr>
            <a:spLocks noChangeArrowheads="1"/>
          </p:cNvSpPr>
          <p:nvPr/>
        </p:nvSpPr>
        <p:spPr bwMode="auto">
          <a:xfrm>
            <a:off x="6616114" y="37265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4" name="Rectangle 215"/>
          <p:cNvSpPr>
            <a:spLocks noChangeArrowheads="1"/>
          </p:cNvSpPr>
          <p:nvPr/>
        </p:nvSpPr>
        <p:spPr bwMode="auto">
          <a:xfrm>
            <a:off x="6616114" y="40456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5" name="Rectangle 216"/>
          <p:cNvSpPr>
            <a:spLocks noChangeArrowheads="1"/>
          </p:cNvSpPr>
          <p:nvPr/>
        </p:nvSpPr>
        <p:spPr bwMode="auto">
          <a:xfrm>
            <a:off x="6616114" y="43662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6" name="Rectangle 217"/>
          <p:cNvSpPr>
            <a:spLocks noChangeArrowheads="1"/>
          </p:cNvSpPr>
          <p:nvPr/>
        </p:nvSpPr>
        <p:spPr bwMode="auto">
          <a:xfrm>
            <a:off x="6616114" y="468537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7" name="Rectangle 218"/>
          <p:cNvSpPr>
            <a:spLocks noChangeArrowheads="1"/>
          </p:cNvSpPr>
          <p:nvPr/>
        </p:nvSpPr>
        <p:spPr bwMode="auto">
          <a:xfrm>
            <a:off x="6616114" y="50060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8" name="Rectangle 219"/>
          <p:cNvSpPr>
            <a:spLocks noChangeArrowheads="1"/>
          </p:cNvSpPr>
          <p:nvPr/>
        </p:nvSpPr>
        <p:spPr bwMode="auto">
          <a:xfrm>
            <a:off x="6616114" y="532513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19" name="Rectangle 220"/>
          <p:cNvSpPr>
            <a:spLocks noChangeArrowheads="1"/>
          </p:cNvSpPr>
          <p:nvPr/>
        </p:nvSpPr>
        <p:spPr bwMode="auto">
          <a:xfrm>
            <a:off x="6616114" y="564581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0" name="Rectangle 221"/>
          <p:cNvSpPr>
            <a:spLocks noChangeArrowheads="1"/>
          </p:cNvSpPr>
          <p:nvPr/>
        </p:nvSpPr>
        <p:spPr bwMode="auto">
          <a:xfrm>
            <a:off x="3426827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1" name="Rectangle 222"/>
          <p:cNvSpPr>
            <a:spLocks noChangeArrowheads="1"/>
          </p:cNvSpPr>
          <p:nvPr/>
        </p:nvSpPr>
        <p:spPr bwMode="auto">
          <a:xfrm>
            <a:off x="3426827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2" name="Rectangle 223"/>
          <p:cNvSpPr>
            <a:spLocks noChangeArrowheads="1"/>
          </p:cNvSpPr>
          <p:nvPr/>
        </p:nvSpPr>
        <p:spPr bwMode="auto">
          <a:xfrm>
            <a:off x="3426827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3" name="Rectangle 224"/>
          <p:cNvSpPr>
            <a:spLocks noChangeArrowheads="1"/>
          </p:cNvSpPr>
          <p:nvPr/>
        </p:nvSpPr>
        <p:spPr bwMode="auto">
          <a:xfrm>
            <a:off x="3426827" y="436469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4" name="Rectangle 225"/>
          <p:cNvSpPr>
            <a:spLocks noChangeArrowheads="1"/>
          </p:cNvSpPr>
          <p:nvPr/>
        </p:nvSpPr>
        <p:spPr bwMode="auto">
          <a:xfrm>
            <a:off x="3426827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5" name="Rectangle 226"/>
          <p:cNvSpPr>
            <a:spLocks noChangeArrowheads="1"/>
          </p:cNvSpPr>
          <p:nvPr/>
        </p:nvSpPr>
        <p:spPr bwMode="auto">
          <a:xfrm>
            <a:off x="3426827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6" name="Rectangle 227"/>
          <p:cNvSpPr>
            <a:spLocks noChangeArrowheads="1"/>
          </p:cNvSpPr>
          <p:nvPr/>
        </p:nvSpPr>
        <p:spPr bwMode="auto">
          <a:xfrm>
            <a:off x="3426827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7" name="Rectangle 228"/>
          <p:cNvSpPr>
            <a:spLocks noChangeArrowheads="1"/>
          </p:cNvSpPr>
          <p:nvPr/>
        </p:nvSpPr>
        <p:spPr bwMode="auto">
          <a:xfrm>
            <a:off x="3426827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8" name="Rectangle 233"/>
          <p:cNvSpPr>
            <a:spLocks noChangeArrowheads="1"/>
          </p:cNvSpPr>
          <p:nvPr/>
        </p:nvSpPr>
        <p:spPr bwMode="auto">
          <a:xfrm>
            <a:off x="3553827" y="3405849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29" name="Rectangle 234"/>
          <p:cNvSpPr>
            <a:spLocks noChangeArrowheads="1"/>
          </p:cNvSpPr>
          <p:nvPr/>
        </p:nvSpPr>
        <p:spPr bwMode="auto">
          <a:xfrm>
            <a:off x="3553827" y="3724936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0" name="Rectangle 235"/>
          <p:cNvSpPr>
            <a:spLocks noChangeArrowheads="1"/>
          </p:cNvSpPr>
          <p:nvPr/>
        </p:nvSpPr>
        <p:spPr bwMode="auto">
          <a:xfrm>
            <a:off x="3553827" y="4044024"/>
            <a:ext cx="95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1" name="Rectangle 236"/>
          <p:cNvSpPr>
            <a:spLocks noChangeArrowheads="1"/>
          </p:cNvSpPr>
          <p:nvPr/>
        </p:nvSpPr>
        <p:spPr bwMode="auto">
          <a:xfrm>
            <a:off x="3553827" y="436469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2" name="Rectangle 237"/>
          <p:cNvSpPr>
            <a:spLocks noChangeArrowheads="1"/>
          </p:cNvSpPr>
          <p:nvPr/>
        </p:nvSpPr>
        <p:spPr bwMode="auto">
          <a:xfrm>
            <a:off x="3553827" y="4683786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3" name="Rectangle 238"/>
          <p:cNvSpPr>
            <a:spLocks noChangeArrowheads="1"/>
          </p:cNvSpPr>
          <p:nvPr/>
        </p:nvSpPr>
        <p:spPr bwMode="auto">
          <a:xfrm>
            <a:off x="3553827" y="5004461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4" name="Rectangle 239"/>
          <p:cNvSpPr>
            <a:spLocks noChangeArrowheads="1"/>
          </p:cNvSpPr>
          <p:nvPr/>
        </p:nvSpPr>
        <p:spPr bwMode="auto">
          <a:xfrm>
            <a:off x="3553827" y="5323549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5" name="Rectangle 240"/>
          <p:cNvSpPr>
            <a:spLocks noChangeArrowheads="1"/>
          </p:cNvSpPr>
          <p:nvPr/>
        </p:nvSpPr>
        <p:spPr bwMode="auto">
          <a:xfrm>
            <a:off x="3553827" y="5644224"/>
            <a:ext cx="95250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236" name="Text Box 328"/>
          <p:cNvSpPr txBox="1">
            <a:spLocks noChangeArrowheads="1"/>
          </p:cNvSpPr>
          <p:nvPr/>
        </p:nvSpPr>
        <p:spPr bwMode="auto">
          <a:xfrm rot="-5400000">
            <a:off x="1461501" y="4375812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Gene perturbations</a:t>
            </a:r>
          </a:p>
        </p:txBody>
      </p:sp>
      <p:sp>
        <p:nvSpPr>
          <p:cNvPr id="237" name="Text Box 329"/>
          <p:cNvSpPr txBox="1">
            <a:spLocks noChangeArrowheads="1"/>
          </p:cNvSpPr>
          <p:nvPr/>
        </p:nvSpPr>
        <p:spPr bwMode="auto">
          <a:xfrm>
            <a:off x="4363452" y="6002999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Effects</a:t>
            </a:r>
          </a:p>
        </p:txBody>
      </p:sp>
      <p:grpSp>
        <p:nvGrpSpPr>
          <p:cNvPr id="238" name="Group 330"/>
          <p:cNvGrpSpPr>
            <a:grpSpLocks/>
          </p:cNvGrpSpPr>
          <p:nvPr/>
        </p:nvGrpSpPr>
        <p:grpSpPr bwMode="auto">
          <a:xfrm>
            <a:off x="1615489" y="1051586"/>
            <a:ext cx="8707438" cy="822325"/>
            <a:chOff x="96" y="690"/>
            <a:chExt cx="5485" cy="518"/>
          </a:xfrm>
        </p:grpSpPr>
        <p:sp>
          <p:nvSpPr>
            <p:cNvPr id="239" name="Text Box 331"/>
            <p:cNvSpPr txBox="1">
              <a:spLocks noChangeArrowheads="1"/>
            </p:cNvSpPr>
            <p:nvPr/>
          </p:nvSpPr>
          <p:spPr bwMode="auto">
            <a:xfrm>
              <a:off x="964" y="690"/>
              <a:ext cx="461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Set of candidate pathway genes</a:t>
              </a:r>
            </a:p>
            <a:p>
              <a:pPr marL="457200" indent="-457200">
                <a:buFontTx/>
                <a:buAutoNum type="arabicPeriod"/>
              </a:pPr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High-dimensional phenotypic profile, e.g. microarray</a:t>
              </a:r>
            </a:p>
          </p:txBody>
        </p:sp>
        <p:sp>
          <p:nvSpPr>
            <p:cNvPr id="240" name="Text Box 332"/>
            <p:cNvSpPr txBox="1">
              <a:spLocks noChangeArrowheads="1"/>
            </p:cNvSpPr>
            <p:nvPr/>
          </p:nvSpPr>
          <p:spPr bwMode="auto">
            <a:xfrm>
              <a:off x="96" y="805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3399"/>
                  </a:solidFill>
                  <a:latin typeface="Myriad Pro" pitchFamily="1" charset="0"/>
                  <a:ea typeface="ＭＳ Ｐゴシック" pitchFamily="34" charset="-128"/>
                </a:rPr>
                <a:t>INPUT</a:t>
              </a:r>
            </a:p>
          </p:txBody>
        </p:sp>
      </p:grpSp>
      <p:grpSp>
        <p:nvGrpSpPr>
          <p:cNvPr id="241" name="Group 333"/>
          <p:cNvGrpSpPr>
            <a:grpSpLocks/>
          </p:cNvGrpSpPr>
          <p:nvPr/>
        </p:nvGrpSpPr>
        <p:grpSpPr bwMode="auto">
          <a:xfrm>
            <a:off x="1615489" y="1897724"/>
            <a:ext cx="8451850" cy="822325"/>
            <a:chOff x="96" y="1313"/>
            <a:chExt cx="5324" cy="518"/>
          </a:xfrm>
        </p:grpSpPr>
        <p:sp>
          <p:nvSpPr>
            <p:cNvPr id="242" name="Text Box 334"/>
            <p:cNvSpPr txBox="1">
              <a:spLocks noChangeArrowheads="1"/>
            </p:cNvSpPr>
            <p:nvPr/>
          </p:nvSpPr>
          <p:spPr bwMode="auto">
            <a:xfrm>
              <a:off x="96" y="1428"/>
              <a:ext cx="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3399"/>
                  </a:solidFill>
                  <a:latin typeface="Myriad Pro" pitchFamily="1" charset="0"/>
                  <a:ea typeface="ＭＳ Ｐゴシック" pitchFamily="34" charset="-128"/>
                </a:rPr>
                <a:t>OUTPUT</a:t>
              </a:r>
              <a:endParaRPr lang="en-US" b="1">
                <a:solidFill>
                  <a:srgbClr val="1D09B3"/>
                </a:solidFill>
                <a:latin typeface="Myriad Pro" pitchFamily="1" charset="0"/>
                <a:ea typeface="ＭＳ Ｐゴシック" pitchFamily="34" charset="-128"/>
              </a:endParaRPr>
            </a:p>
          </p:txBody>
        </p:sp>
        <p:sp>
          <p:nvSpPr>
            <p:cNvPr id="243" name="Text Box 335"/>
            <p:cNvSpPr txBox="1">
              <a:spLocks noChangeArrowheads="1"/>
            </p:cNvSpPr>
            <p:nvPr/>
          </p:nvSpPr>
          <p:spPr bwMode="auto">
            <a:xfrm>
              <a:off x="964" y="1313"/>
              <a:ext cx="44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Graph representation of information flow explaining the phenotypes </a:t>
              </a:r>
            </a:p>
          </p:txBody>
        </p:sp>
      </p:grpSp>
      <p:sp>
        <p:nvSpPr>
          <p:cNvPr id="244" name="Text Box 336"/>
          <p:cNvSpPr txBox="1">
            <a:spLocks noChangeArrowheads="1"/>
          </p:cNvSpPr>
          <p:nvPr/>
        </p:nvSpPr>
        <p:spPr bwMode="auto">
          <a:xfrm>
            <a:off x="4606339" y="6229436"/>
            <a:ext cx="6000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Markowetz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 et al (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’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05, 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‘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07),  </a:t>
            </a:r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Fr</a:t>
            </a:r>
            <a:r>
              <a:rPr lang="en-US" sz="1600" dirty="0" err="1">
                <a:solidFill>
                  <a:srgbClr val="868C8E"/>
                </a:solidFill>
                <a:ea typeface="ＭＳ Ｐゴシック" pitchFamily="34" charset="-128"/>
              </a:rPr>
              <a:t>ö</a:t>
            </a:r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hlich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 et al (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’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07,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’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08,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’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09),</a:t>
            </a:r>
          </a:p>
          <a:p>
            <a:pPr algn="r"/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Zeller et al (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‘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08), </a:t>
            </a:r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Markowetz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 and </a:t>
            </a:r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Tresch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 (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‘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08), </a:t>
            </a:r>
            <a:r>
              <a:rPr lang="en-US" sz="1600" dirty="0" err="1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Vaske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 et al (</a:t>
            </a:r>
            <a:r>
              <a:rPr lang="en-US" sz="1600" dirty="0">
                <a:solidFill>
                  <a:srgbClr val="868C8E"/>
                </a:solidFill>
                <a:ea typeface="ＭＳ Ｐゴシック" pitchFamily="34" charset="-128"/>
              </a:rPr>
              <a:t>‘</a:t>
            </a:r>
            <a:r>
              <a:rPr lang="en-US" sz="1600" dirty="0">
                <a:solidFill>
                  <a:srgbClr val="868C8E"/>
                </a:solidFill>
                <a:latin typeface="Myriad Pro" pitchFamily="1" charset="0"/>
                <a:ea typeface="ＭＳ Ｐゴシック" pitchFamily="34" charset="-128"/>
              </a:rPr>
              <a:t>09)</a:t>
            </a:r>
          </a:p>
        </p:txBody>
      </p:sp>
    </p:spTree>
    <p:extLst>
      <p:ext uri="{BB962C8B-B14F-4D97-AF65-F5344CB8AC3E}">
        <p14:creationId xmlns:p14="http://schemas.microsoft.com/office/powerpoint/2010/main" val="168264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Multi-gene Perturbations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combinatorial perturbations?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27706" y="6264275"/>
            <a:ext cx="990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Stelzl </a:t>
            </a:r>
            <a:r>
              <a:rPr lang="en-US" sz="1400" i="1">
                <a:solidFill>
                  <a:srgbClr val="000000"/>
                </a:solidFill>
                <a:ea typeface="ＭＳ Ｐゴシック" pitchFamily="34" charset="-128"/>
              </a:rPr>
              <a:t>et al.</a:t>
            </a: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 Human Protein-Protein Interaction Network: A Resource for Annotating the Proteome </a:t>
            </a:r>
            <a:r>
              <a:rPr lang="en-US" sz="1400" i="1">
                <a:solidFill>
                  <a:srgbClr val="000000"/>
                </a:solidFill>
                <a:ea typeface="ＭＳ Ｐゴシック" pitchFamily="34" charset="-128"/>
              </a:rPr>
              <a:t>Cell</a:t>
            </a: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, 2005.</a:t>
            </a: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http://supfam.mrc-lmb.cam.ac.uk/elevy/perso/elevyArt.html</a:t>
            </a:r>
          </a:p>
        </p:txBody>
      </p:sp>
      <p:pic>
        <p:nvPicPr>
          <p:cNvPr id="7" name="Picture 68" descr="Human protein-protein interaction 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35" y="1143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70906" y="60198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The human protein-protein interaction network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1099" y="1524000"/>
            <a:ext cx="1828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a typeface="+mn-ea"/>
              </a:rPr>
              <a:t>Systems-level understanding depends on characterizing interactions among components</a:t>
            </a:r>
          </a:p>
        </p:txBody>
      </p:sp>
    </p:spTree>
    <p:extLst>
      <p:ext uri="{BB962C8B-B14F-4D97-AF65-F5344CB8AC3E}">
        <p14:creationId xmlns:p14="http://schemas.microsoft.com/office/powerpoint/2010/main" val="59900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Evidence for network redundancy in yeast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35</a:t>
            </a:fld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04311" y="1905000"/>
            <a:ext cx="3963988" cy="3657600"/>
            <a:chOff x="2970397" y="2362200"/>
            <a:chExt cx="3963803" cy="3657600"/>
          </a:xfrm>
        </p:grpSpPr>
        <p:pic>
          <p:nvPicPr>
            <p:cNvPr id="7" name="Picture 2" descr="C:\work\Students\Benjamin\Present2\Fit-Hist.jpg"/>
            <p:cNvPicPr>
              <a:picLocks noChangeAspect="1" noChangeArrowheads="1"/>
            </p:cNvPicPr>
            <p:nvPr/>
          </p:nvPicPr>
          <p:blipFill>
            <a:blip r:embed="rId2" cstate="print"/>
            <a:srcRect l="19177" t="7306" r="9589" b="10503"/>
            <a:stretch>
              <a:fillRect/>
            </a:stretch>
          </p:blipFill>
          <p:spPr bwMode="auto">
            <a:xfrm>
              <a:off x="2971800" y="2362200"/>
              <a:ext cx="39624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smfit_distribution"/>
            <p:cNvPicPr>
              <a:picLocks noChangeAspect="1" noChangeArrowheads="1"/>
            </p:cNvPicPr>
            <p:nvPr/>
          </p:nvPicPr>
          <p:blipFill>
            <a:blip r:embed="rId3" cstate="print"/>
            <a:srcRect l="6061" t="90295" r="21379" b="3342"/>
            <a:stretch>
              <a:fillRect/>
            </a:stretch>
          </p:blipFill>
          <p:spPr bwMode="auto">
            <a:xfrm>
              <a:off x="2970397" y="5776210"/>
              <a:ext cx="3963803" cy="24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781807" y="5791200"/>
              <a:ext cx="152393" cy="2286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-5400000">
            <a:off x="1538874" y="326231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</a:rPr>
              <a:t># of deletion mutants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75711" y="5486400"/>
            <a:ext cx="441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</a:rPr>
              <a:t>Fitness of single mutant</a:t>
            </a:r>
          </a:p>
          <a:p>
            <a:pPr algn="ctr" defTabSz="457200"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ＭＳ Ｐゴシック" pitchFamily="34" charset="-128"/>
              </a:rPr>
              <a:t>(relative to wild-type cell)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51711" y="806450"/>
            <a:ext cx="7239000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Fitness of yeast deletion mutants 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(~6000 different gene-level perturbations)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534861" y="1447800"/>
            <a:ext cx="3041650" cy="1927225"/>
            <a:chOff x="3748" y="1200"/>
            <a:chExt cx="1916" cy="121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5400000">
              <a:off x="3868" y="1177"/>
              <a:ext cx="240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000000"/>
                  </a:solidFill>
                  <a:ea typeface="ＭＳ Ｐゴシック" pitchFamily="34" charset="-128"/>
                </a:rPr>
                <a:t>{</a:t>
              </a:r>
            </a:p>
          </p:txBody>
        </p:sp>
        <p:cxnSp>
          <p:nvCxnSpPr>
            <p:cNvPr id="16" name="AutoShape 11"/>
            <p:cNvCxnSpPr>
              <a:cxnSpLocks noChangeShapeType="1"/>
              <a:stCxn id="15" idx="1"/>
              <a:endCxn id="17" idx="0"/>
            </p:cNvCxnSpPr>
            <p:nvPr/>
          </p:nvCxnSpPr>
          <p:spPr bwMode="auto">
            <a:xfrm rot="5400000" flipH="1" flipV="1">
              <a:off x="4429" y="757"/>
              <a:ext cx="96" cy="982"/>
            </a:xfrm>
            <a:prstGeom prst="curvedConnector3">
              <a:avLst>
                <a:gd name="adj1" fmla="val 277440"/>
              </a:avLst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33"/>
            <p:cNvSpPr txBox="1">
              <a:spLocks noChangeArrowheads="1"/>
            </p:cNvSpPr>
            <p:nvPr/>
          </p:nvSpPr>
          <p:spPr bwMode="auto">
            <a:xfrm>
              <a:off x="4272" y="1200"/>
              <a:ext cx="1392" cy="121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ea typeface="ＭＳ Ｐゴシック" pitchFamily="34" charset="-128"/>
                </a:rPr>
                <a:t>~80% can be independently deleted with no severe fitness defect!</a:t>
              </a:r>
            </a:p>
          </p:txBody>
        </p:sp>
      </p:grp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356561" y="1817688"/>
            <a:ext cx="990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1800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1600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1400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1200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1000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800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600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400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200</a:t>
            </a:r>
          </a:p>
          <a:p>
            <a:pPr algn="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0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661111" y="6324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000000"/>
                </a:solidFill>
                <a:ea typeface="+mn-ea"/>
              </a:rPr>
              <a:t>Winzeler EA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 et al</a:t>
            </a:r>
            <a:r>
              <a:rPr lang="en-US" sz="1200">
                <a:solidFill>
                  <a:srgbClr val="000000"/>
                </a:solidFill>
                <a:ea typeface="+mn-ea"/>
              </a:rPr>
              <a:t>: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Functional characterization of the S. cerevisiae genome by gene deletion and parallel analysis</a:t>
            </a:r>
            <a:r>
              <a:rPr lang="en-US" sz="1200">
                <a:solidFill>
                  <a:srgbClr val="000000"/>
                </a:solidFill>
                <a:ea typeface="+mn-ea"/>
              </a:rPr>
              <a:t>.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Science </a:t>
            </a:r>
            <a:r>
              <a:rPr lang="en-US" sz="1200">
                <a:solidFill>
                  <a:srgbClr val="000000"/>
                </a:solidFill>
                <a:ea typeface="+mn-ea"/>
              </a:rPr>
              <a:t>1999,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285</a:t>
            </a:r>
            <a:r>
              <a:rPr lang="en-US" sz="1200">
                <a:solidFill>
                  <a:srgbClr val="000000"/>
                </a:solidFill>
                <a:ea typeface="+mn-ea"/>
              </a:rPr>
              <a:t>(5429):901-906. </a:t>
            </a:r>
          </a:p>
        </p:txBody>
      </p:sp>
    </p:spTree>
    <p:extLst>
      <p:ext uri="{BB962C8B-B14F-4D97-AF65-F5344CB8AC3E}">
        <p14:creationId xmlns:p14="http://schemas.microsoft.com/office/powerpoint/2010/main" val="325576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Does yeast only use 20% of its genome?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5406829"/>
          </a:xfrm>
        </p:spPr>
        <p:txBody>
          <a:bodyPr/>
          <a:lstStyle/>
          <a:p>
            <a:r>
              <a:rPr lang="en-US" sz="3200" dirty="0"/>
              <a:t>Seems unlikely</a:t>
            </a:r>
          </a:p>
          <a:p>
            <a:r>
              <a:rPr lang="en-US" sz="3200" dirty="0"/>
              <a:t>Hypothesis 1: 80% of genome is </a:t>
            </a:r>
            <a:r>
              <a:rPr lang="en-US" sz="3200" u="sng" dirty="0"/>
              <a:t>conditionally</a:t>
            </a:r>
            <a:r>
              <a:rPr lang="en-US" sz="3200" dirty="0"/>
              <a:t> essential</a:t>
            </a:r>
          </a:p>
          <a:p>
            <a:pPr lvl="1"/>
            <a:r>
              <a:rPr lang="en-US" dirty="0"/>
              <a:t>I.e. essential, but only under (e.g.) heat stress</a:t>
            </a:r>
          </a:p>
          <a:p>
            <a:pPr lvl="1"/>
            <a:r>
              <a:rPr lang="en-US" dirty="0"/>
              <a:t>Test by evaluating essentiality in a range of conditions</a:t>
            </a:r>
          </a:p>
          <a:p>
            <a:r>
              <a:rPr lang="en-US" sz="3200" dirty="0"/>
              <a:t>Hypothesis 2: 80% of the genome has </a:t>
            </a:r>
            <a:r>
              <a:rPr lang="en-US" sz="3200" u="sng" dirty="0"/>
              <a:t>built-in redundancy</a:t>
            </a:r>
          </a:p>
          <a:p>
            <a:pPr lvl="1"/>
            <a:r>
              <a:rPr lang="en-US" dirty="0"/>
              <a:t>I.e. able to tolerate the loss of system 1 because system 2 takes over</a:t>
            </a:r>
          </a:p>
          <a:p>
            <a:pPr lvl="1"/>
            <a:r>
              <a:rPr lang="en-US" dirty="0"/>
              <a:t>Test by evaluating essentiality with multiple perturbations</a:t>
            </a:r>
          </a:p>
          <a:p>
            <a:pPr lvl="1"/>
            <a:r>
              <a:rPr lang="en-US" dirty="0"/>
              <a:t>= looking for genetic interactions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4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promise:  from combinatorial perturbations to network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grpSp>
        <p:nvGrpSpPr>
          <p:cNvPr id="143" name="Group 27"/>
          <p:cNvGrpSpPr>
            <a:grpSpLocks/>
          </p:cNvGrpSpPr>
          <p:nvPr/>
        </p:nvGrpSpPr>
        <p:grpSpPr bwMode="auto">
          <a:xfrm>
            <a:off x="2103072" y="1417347"/>
            <a:ext cx="1600200" cy="1447800"/>
            <a:chOff x="2640" y="1728"/>
            <a:chExt cx="1008" cy="912"/>
          </a:xfrm>
        </p:grpSpPr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2640" y="1728"/>
              <a:ext cx="1008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145" name="Group 29"/>
            <p:cNvGrpSpPr>
              <a:grpSpLocks/>
            </p:cNvGrpSpPr>
            <p:nvPr/>
          </p:nvGrpSpPr>
          <p:grpSpPr bwMode="auto">
            <a:xfrm>
              <a:off x="2688" y="1776"/>
              <a:ext cx="760" cy="820"/>
              <a:chOff x="1632" y="2016"/>
              <a:chExt cx="760" cy="820"/>
            </a:xfrm>
          </p:grpSpPr>
          <p:grpSp>
            <p:nvGrpSpPr>
              <p:cNvPr id="146" name="Group 27"/>
              <p:cNvGrpSpPr>
                <a:grpSpLocks/>
              </p:cNvGrpSpPr>
              <p:nvPr/>
            </p:nvGrpSpPr>
            <p:grpSpPr bwMode="auto">
              <a:xfrm>
                <a:off x="1632" y="2064"/>
                <a:ext cx="433" cy="394"/>
                <a:chOff x="3885" y="1365"/>
                <a:chExt cx="433" cy="394"/>
              </a:xfrm>
            </p:grpSpPr>
            <p:sp>
              <p:nvSpPr>
                <p:cNvPr id="156" name="Oval 76"/>
                <p:cNvSpPr>
                  <a:spLocks noChangeArrowheads="1"/>
                </p:cNvSpPr>
                <p:nvPr/>
              </p:nvSpPr>
              <p:spPr bwMode="auto">
                <a:xfrm rot="7634687">
                  <a:off x="4225" y="1551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7" name="Oval 77"/>
                <p:cNvSpPr>
                  <a:spLocks noChangeArrowheads="1"/>
                </p:cNvSpPr>
                <p:nvPr/>
              </p:nvSpPr>
              <p:spPr bwMode="auto">
                <a:xfrm rot="7634687">
                  <a:off x="3879" y="1594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8" name="Oval 78"/>
                <p:cNvSpPr>
                  <a:spLocks noChangeArrowheads="1"/>
                </p:cNvSpPr>
                <p:nvPr/>
              </p:nvSpPr>
              <p:spPr bwMode="auto">
                <a:xfrm rot="7634687">
                  <a:off x="4154" y="1371"/>
                  <a:ext cx="100" cy="88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9" name="Oval 79"/>
                <p:cNvSpPr>
                  <a:spLocks noChangeArrowheads="1"/>
                </p:cNvSpPr>
                <p:nvPr/>
              </p:nvSpPr>
              <p:spPr bwMode="auto">
                <a:xfrm rot="7634687">
                  <a:off x="4117" y="1665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0" name="Oval 80"/>
                <p:cNvSpPr>
                  <a:spLocks noChangeArrowheads="1"/>
                </p:cNvSpPr>
                <p:nvPr/>
              </p:nvSpPr>
              <p:spPr bwMode="auto">
                <a:xfrm rot="7634687">
                  <a:off x="3980" y="1409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cxnSp>
              <p:nvCxnSpPr>
                <p:cNvPr id="161" name="AutoShape 81"/>
                <p:cNvCxnSpPr>
                  <a:cxnSpLocks noChangeShapeType="1"/>
                  <a:stCxn id="156" idx="4"/>
                  <a:endCxn id="158" idx="7"/>
                </p:cNvCxnSpPr>
                <p:nvPr/>
              </p:nvCxnSpPr>
              <p:spPr bwMode="auto">
                <a:xfrm flipH="1" flipV="1">
                  <a:off x="4207" y="1461"/>
                  <a:ext cx="33" cy="10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AutoShape 82"/>
                <p:cNvCxnSpPr>
                  <a:cxnSpLocks noChangeShapeType="1"/>
                  <a:stCxn id="158" idx="5"/>
                  <a:endCxn id="160" idx="1"/>
                </p:cNvCxnSpPr>
                <p:nvPr/>
              </p:nvCxnSpPr>
              <p:spPr bwMode="auto">
                <a:xfrm flipH="1">
                  <a:off x="4076" y="1424"/>
                  <a:ext cx="81" cy="2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AutoShape 83"/>
                <p:cNvCxnSpPr>
                  <a:cxnSpLocks noChangeShapeType="1"/>
                  <a:stCxn id="159" idx="4"/>
                  <a:endCxn id="160" idx="7"/>
                </p:cNvCxnSpPr>
                <p:nvPr/>
              </p:nvCxnSpPr>
              <p:spPr bwMode="auto">
                <a:xfrm flipH="1" flipV="1">
                  <a:off x="4033" y="1501"/>
                  <a:ext cx="99" cy="1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AutoShape 84"/>
                <p:cNvCxnSpPr>
                  <a:cxnSpLocks noChangeShapeType="1"/>
                  <a:stCxn id="157" idx="2"/>
                  <a:endCxn id="160" idx="6"/>
                </p:cNvCxnSpPr>
                <p:nvPr/>
              </p:nvCxnSpPr>
              <p:spPr bwMode="auto">
                <a:xfrm flipV="1">
                  <a:off x="3959" y="1494"/>
                  <a:ext cx="41" cy="10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85"/>
                <p:cNvCxnSpPr>
                  <a:cxnSpLocks noChangeShapeType="1"/>
                  <a:stCxn id="157" idx="2"/>
                  <a:endCxn id="156" idx="4"/>
                </p:cNvCxnSpPr>
                <p:nvPr/>
              </p:nvCxnSpPr>
              <p:spPr bwMode="auto">
                <a:xfrm flipV="1">
                  <a:off x="3959" y="1569"/>
                  <a:ext cx="281" cy="3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86"/>
                <p:cNvCxnSpPr>
                  <a:cxnSpLocks noChangeShapeType="1"/>
                  <a:stCxn id="157" idx="1"/>
                  <a:endCxn id="159" idx="4"/>
                </p:cNvCxnSpPr>
                <p:nvPr/>
              </p:nvCxnSpPr>
              <p:spPr bwMode="auto">
                <a:xfrm>
                  <a:off x="3975" y="1629"/>
                  <a:ext cx="157" cy="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7" name="Oval 78"/>
              <p:cNvSpPr>
                <a:spLocks noChangeArrowheads="1"/>
              </p:cNvSpPr>
              <p:nvPr/>
            </p:nvSpPr>
            <p:spPr bwMode="auto">
              <a:xfrm rot="7634687">
                <a:off x="2298" y="245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48" name="AutoShape 81"/>
              <p:cNvCxnSpPr>
                <a:cxnSpLocks noChangeShapeType="1"/>
                <a:stCxn id="147" idx="4"/>
                <a:endCxn id="156" idx="0"/>
              </p:cNvCxnSpPr>
              <p:nvPr/>
            </p:nvCxnSpPr>
            <p:spPr bwMode="auto">
              <a:xfrm flipH="1" flipV="1">
                <a:off x="2057" y="2321"/>
                <a:ext cx="255" cy="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49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69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0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74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1" name="Oval 78"/>
              <p:cNvSpPr>
                <a:spLocks noChangeArrowheads="1"/>
              </p:cNvSpPr>
              <p:nvPr/>
            </p:nvSpPr>
            <p:spPr bwMode="auto">
              <a:xfrm rot="7634687">
                <a:off x="1866" y="2598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2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44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  <p:sp>
            <p:nvSpPr>
              <p:cNvPr id="153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166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4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02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5" name="Text Box 50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</p:grpSp>
      </p:grpSp>
      <p:grpSp>
        <p:nvGrpSpPr>
          <p:cNvPr id="167" name="Group 54"/>
          <p:cNvGrpSpPr>
            <a:grpSpLocks/>
          </p:cNvGrpSpPr>
          <p:nvPr/>
        </p:nvGrpSpPr>
        <p:grpSpPr bwMode="auto">
          <a:xfrm>
            <a:off x="3207972" y="2141247"/>
            <a:ext cx="228600" cy="228600"/>
            <a:chOff x="3744" y="2640"/>
            <a:chExt cx="144" cy="144"/>
          </a:xfrm>
        </p:grpSpPr>
        <p:sp>
          <p:nvSpPr>
            <p:cNvPr id="168" name="Line 55"/>
            <p:cNvSpPr>
              <a:spLocks noChangeShapeType="1"/>
            </p:cNvSpPr>
            <p:nvPr/>
          </p:nvSpPr>
          <p:spPr bwMode="auto">
            <a:xfrm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V="1"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70" name="Text Box 57"/>
          <p:cNvSpPr txBox="1">
            <a:spLocks noChangeArrowheads="1"/>
          </p:cNvSpPr>
          <p:nvPr/>
        </p:nvSpPr>
        <p:spPr bwMode="auto">
          <a:xfrm>
            <a:off x="1950672" y="960147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Single mutant (A)</a:t>
            </a:r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 flipH="1">
            <a:off x="2941272" y="2865147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72" name="Group 65"/>
          <p:cNvGrpSpPr>
            <a:grpSpLocks/>
          </p:cNvGrpSpPr>
          <p:nvPr/>
        </p:nvGrpSpPr>
        <p:grpSpPr bwMode="auto">
          <a:xfrm>
            <a:off x="5074872" y="1449097"/>
            <a:ext cx="1600200" cy="1447800"/>
            <a:chOff x="2640" y="1728"/>
            <a:chExt cx="1008" cy="912"/>
          </a:xfrm>
        </p:grpSpPr>
        <p:sp>
          <p:nvSpPr>
            <p:cNvPr id="173" name="Rectangle 66"/>
            <p:cNvSpPr>
              <a:spLocks noChangeArrowheads="1"/>
            </p:cNvSpPr>
            <p:nvPr/>
          </p:nvSpPr>
          <p:spPr bwMode="auto">
            <a:xfrm>
              <a:off x="2640" y="1728"/>
              <a:ext cx="1008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174" name="Group 67"/>
            <p:cNvGrpSpPr>
              <a:grpSpLocks/>
            </p:cNvGrpSpPr>
            <p:nvPr/>
          </p:nvGrpSpPr>
          <p:grpSpPr bwMode="auto">
            <a:xfrm>
              <a:off x="2688" y="1776"/>
              <a:ext cx="760" cy="820"/>
              <a:chOff x="1632" y="2016"/>
              <a:chExt cx="760" cy="820"/>
            </a:xfrm>
          </p:grpSpPr>
          <p:grpSp>
            <p:nvGrpSpPr>
              <p:cNvPr id="175" name="Group 27"/>
              <p:cNvGrpSpPr>
                <a:grpSpLocks/>
              </p:cNvGrpSpPr>
              <p:nvPr/>
            </p:nvGrpSpPr>
            <p:grpSpPr bwMode="auto">
              <a:xfrm>
                <a:off x="1632" y="2064"/>
                <a:ext cx="433" cy="394"/>
                <a:chOff x="3885" y="1365"/>
                <a:chExt cx="433" cy="394"/>
              </a:xfrm>
            </p:grpSpPr>
            <p:sp>
              <p:nvSpPr>
                <p:cNvPr id="185" name="Oval 76"/>
                <p:cNvSpPr>
                  <a:spLocks noChangeArrowheads="1"/>
                </p:cNvSpPr>
                <p:nvPr/>
              </p:nvSpPr>
              <p:spPr bwMode="auto">
                <a:xfrm rot="7634687">
                  <a:off x="4225" y="1551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86" name="Oval 77"/>
                <p:cNvSpPr>
                  <a:spLocks noChangeArrowheads="1"/>
                </p:cNvSpPr>
                <p:nvPr/>
              </p:nvSpPr>
              <p:spPr bwMode="auto">
                <a:xfrm rot="7634687">
                  <a:off x="3879" y="1594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87" name="Oval 78"/>
                <p:cNvSpPr>
                  <a:spLocks noChangeArrowheads="1"/>
                </p:cNvSpPr>
                <p:nvPr/>
              </p:nvSpPr>
              <p:spPr bwMode="auto">
                <a:xfrm rot="7634687">
                  <a:off x="4154" y="1371"/>
                  <a:ext cx="100" cy="88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88" name="Oval 79"/>
                <p:cNvSpPr>
                  <a:spLocks noChangeArrowheads="1"/>
                </p:cNvSpPr>
                <p:nvPr/>
              </p:nvSpPr>
              <p:spPr bwMode="auto">
                <a:xfrm rot="7634687">
                  <a:off x="4117" y="1665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89" name="Oval 80"/>
                <p:cNvSpPr>
                  <a:spLocks noChangeArrowheads="1"/>
                </p:cNvSpPr>
                <p:nvPr/>
              </p:nvSpPr>
              <p:spPr bwMode="auto">
                <a:xfrm rot="7634687">
                  <a:off x="3980" y="1409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cxnSp>
              <p:nvCxnSpPr>
                <p:cNvPr id="190" name="AutoShape 81"/>
                <p:cNvCxnSpPr>
                  <a:cxnSpLocks noChangeShapeType="1"/>
                  <a:stCxn id="185" idx="4"/>
                  <a:endCxn id="187" idx="7"/>
                </p:cNvCxnSpPr>
                <p:nvPr/>
              </p:nvCxnSpPr>
              <p:spPr bwMode="auto">
                <a:xfrm flipH="1" flipV="1">
                  <a:off x="4207" y="1461"/>
                  <a:ext cx="33" cy="10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82"/>
                <p:cNvCxnSpPr>
                  <a:cxnSpLocks noChangeShapeType="1"/>
                  <a:stCxn id="187" idx="5"/>
                  <a:endCxn id="189" idx="1"/>
                </p:cNvCxnSpPr>
                <p:nvPr/>
              </p:nvCxnSpPr>
              <p:spPr bwMode="auto">
                <a:xfrm flipH="1">
                  <a:off x="4076" y="1424"/>
                  <a:ext cx="81" cy="2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83"/>
                <p:cNvCxnSpPr>
                  <a:cxnSpLocks noChangeShapeType="1"/>
                  <a:stCxn id="188" idx="4"/>
                  <a:endCxn id="189" idx="7"/>
                </p:cNvCxnSpPr>
                <p:nvPr/>
              </p:nvCxnSpPr>
              <p:spPr bwMode="auto">
                <a:xfrm flipH="1" flipV="1">
                  <a:off x="4033" y="1501"/>
                  <a:ext cx="99" cy="1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3" name="AutoShape 84"/>
                <p:cNvCxnSpPr>
                  <a:cxnSpLocks noChangeShapeType="1"/>
                  <a:stCxn id="186" idx="2"/>
                  <a:endCxn id="189" idx="6"/>
                </p:cNvCxnSpPr>
                <p:nvPr/>
              </p:nvCxnSpPr>
              <p:spPr bwMode="auto">
                <a:xfrm flipV="1">
                  <a:off x="3959" y="1494"/>
                  <a:ext cx="41" cy="10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" name="AutoShape 85"/>
                <p:cNvCxnSpPr>
                  <a:cxnSpLocks noChangeShapeType="1"/>
                  <a:stCxn id="186" idx="2"/>
                  <a:endCxn id="185" idx="4"/>
                </p:cNvCxnSpPr>
                <p:nvPr/>
              </p:nvCxnSpPr>
              <p:spPr bwMode="auto">
                <a:xfrm flipV="1">
                  <a:off x="3959" y="1569"/>
                  <a:ext cx="281" cy="3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" name="AutoShape 86"/>
                <p:cNvCxnSpPr>
                  <a:cxnSpLocks noChangeShapeType="1"/>
                  <a:stCxn id="186" idx="1"/>
                  <a:endCxn id="188" idx="4"/>
                </p:cNvCxnSpPr>
                <p:nvPr/>
              </p:nvCxnSpPr>
              <p:spPr bwMode="auto">
                <a:xfrm>
                  <a:off x="3975" y="1629"/>
                  <a:ext cx="157" cy="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76" name="Oval 78"/>
              <p:cNvSpPr>
                <a:spLocks noChangeArrowheads="1"/>
              </p:cNvSpPr>
              <p:nvPr/>
            </p:nvSpPr>
            <p:spPr bwMode="auto">
              <a:xfrm rot="7634687">
                <a:off x="2298" y="245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77" name="AutoShape 81"/>
              <p:cNvCxnSpPr>
                <a:cxnSpLocks noChangeShapeType="1"/>
                <a:stCxn id="176" idx="4"/>
                <a:endCxn id="185" idx="0"/>
              </p:cNvCxnSpPr>
              <p:nvPr/>
            </p:nvCxnSpPr>
            <p:spPr bwMode="auto">
              <a:xfrm flipH="1" flipV="1">
                <a:off x="2057" y="2321"/>
                <a:ext cx="255" cy="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8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69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9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74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0" name="Oval 78"/>
              <p:cNvSpPr>
                <a:spLocks noChangeArrowheads="1"/>
              </p:cNvSpPr>
              <p:nvPr/>
            </p:nvSpPr>
            <p:spPr bwMode="auto">
              <a:xfrm rot="7634687">
                <a:off x="1866" y="2598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1" name="Text Box 85"/>
              <p:cNvSpPr txBox="1">
                <a:spLocks noChangeArrowheads="1"/>
              </p:cNvSpPr>
              <p:nvPr/>
            </p:nvSpPr>
            <p:spPr bwMode="auto">
              <a:xfrm>
                <a:off x="2064" y="244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  <p:sp>
            <p:nvSpPr>
              <p:cNvPr id="182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166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3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02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4" name="Text Box 88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</p:grpSp>
      </p:grpSp>
      <p:grpSp>
        <p:nvGrpSpPr>
          <p:cNvPr id="196" name="Group 89"/>
          <p:cNvGrpSpPr>
            <a:grpSpLocks/>
          </p:cNvGrpSpPr>
          <p:nvPr/>
        </p:nvGrpSpPr>
        <p:grpSpPr bwMode="auto">
          <a:xfrm>
            <a:off x="5474922" y="2407947"/>
            <a:ext cx="228600" cy="228600"/>
            <a:chOff x="3744" y="2640"/>
            <a:chExt cx="144" cy="144"/>
          </a:xfrm>
        </p:grpSpPr>
        <p:sp>
          <p:nvSpPr>
            <p:cNvPr id="197" name="Line 90"/>
            <p:cNvSpPr>
              <a:spLocks noChangeShapeType="1"/>
            </p:cNvSpPr>
            <p:nvPr/>
          </p:nvSpPr>
          <p:spPr bwMode="auto">
            <a:xfrm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8" name="Line 91"/>
            <p:cNvSpPr>
              <a:spLocks noChangeShapeType="1"/>
            </p:cNvSpPr>
            <p:nvPr/>
          </p:nvSpPr>
          <p:spPr bwMode="auto">
            <a:xfrm flipV="1"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99" name="Text Box 92"/>
          <p:cNvSpPr txBox="1">
            <a:spLocks noChangeArrowheads="1"/>
          </p:cNvSpPr>
          <p:nvPr/>
        </p:nvSpPr>
        <p:spPr bwMode="auto">
          <a:xfrm>
            <a:off x="4884372" y="979197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Single mutant (Y)</a:t>
            </a:r>
          </a:p>
        </p:txBody>
      </p:sp>
      <p:sp>
        <p:nvSpPr>
          <p:cNvPr id="200" name="Line 94"/>
          <p:cNvSpPr>
            <a:spLocks noChangeShapeType="1"/>
          </p:cNvSpPr>
          <p:nvPr/>
        </p:nvSpPr>
        <p:spPr bwMode="auto">
          <a:xfrm flipH="1">
            <a:off x="5913072" y="2896897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01" name="Group 95"/>
          <p:cNvGrpSpPr>
            <a:grpSpLocks/>
          </p:cNvGrpSpPr>
          <p:nvPr/>
        </p:nvGrpSpPr>
        <p:grpSpPr bwMode="auto">
          <a:xfrm>
            <a:off x="8313372" y="1430047"/>
            <a:ext cx="1600200" cy="1447800"/>
            <a:chOff x="2640" y="1728"/>
            <a:chExt cx="1008" cy="912"/>
          </a:xfrm>
        </p:grpSpPr>
        <p:sp>
          <p:nvSpPr>
            <p:cNvPr id="202" name="Rectangle 96"/>
            <p:cNvSpPr>
              <a:spLocks noChangeArrowheads="1"/>
            </p:cNvSpPr>
            <p:nvPr/>
          </p:nvSpPr>
          <p:spPr bwMode="auto">
            <a:xfrm>
              <a:off x="2640" y="1728"/>
              <a:ext cx="1008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03" name="Group 97"/>
            <p:cNvGrpSpPr>
              <a:grpSpLocks/>
            </p:cNvGrpSpPr>
            <p:nvPr/>
          </p:nvGrpSpPr>
          <p:grpSpPr bwMode="auto">
            <a:xfrm>
              <a:off x="2688" y="1776"/>
              <a:ext cx="760" cy="820"/>
              <a:chOff x="1632" y="2016"/>
              <a:chExt cx="760" cy="820"/>
            </a:xfrm>
          </p:grpSpPr>
          <p:grpSp>
            <p:nvGrpSpPr>
              <p:cNvPr id="204" name="Group 27"/>
              <p:cNvGrpSpPr>
                <a:grpSpLocks/>
              </p:cNvGrpSpPr>
              <p:nvPr/>
            </p:nvGrpSpPr>
            <p:grpSpPr bwMode="auto">
              <a:xfrm>
                <a:off x="1632" y="2064"/>
                <a:ext cx="433" cy="394"/>
                <a:chOff x="3885" y="1365"/>
                <a:chExt cx="433" cy="394"/>
              </a:xfrm>
            </p:grpSpPr>
            <p:sp>
              <p:nvSpPr>
                <p:cNvPr id="214" name="Oval 76"/>
                <p:cNvSpPr>
                  <a:spLocks noChangeArrowheads="1"/>
                </p:cNvSpPr>
                <p:nvPr/>
              </p:nvSpPr>
              <p:spPr bwMode="auto">
                <a:xfrm rot="7634687">
                  <a:off x="4225" y="1551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15" name="Oval 77"/>
                <p:cNvSpPr>
                  <a:spLocks noChangeArrowheads="1"/>
                </p:cNvSpPr>
                <p:nvPr/>
              </p:nvSpPr>
              <p:spPr bwMode="auto">
                <a:xfrm rot="7634687">
                  <a:off x="3879" y="1594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16" name="Oval 78"/>
                <p:cNvSpPr>
                  <a:spLocks noChangeArrowheads="1"/>
                </p:cNvSpPr>
                <p:nvPr/>
              </p:nvSpPr>
              <p:spPr bwMode="auto">
                <a:xfrm rot="7634687">
                  <a:off x="4154" y="1371"/>
                  <a:ext cx="100" cy="88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17" name="Oval 79"/>
                <p:cNvSpPr>
                  <a:spLocks noChangeArrowheads="1"/>
                </p:cNvSpPr>
                <p:nvPr/>
              </p:nvSpPr>
              <p:spPr bwMode="auto">
                <a:xfrm rot="7634687">
                  <a:off x="4117" y="1665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18" name="Oval 80"/>
                <p:cNvSpPr>
                  <a:spLocks noChangeArrowheads="1"/>
                </p:cNvSpPr>
                <p:nvPr/>
              </p:nvSpPr>
              <p:spPr bwMode="auto">
                <a:xfrm rot="7634687">
                  <a:off x="3980" y="1409"/>
                  <a:ext cx="100" cy="87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en-US" sz="180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cxnSp>
              <p:nvCxnSpPr>
                <p:cNvPr id="219" name="AutoShape 81"/>
                <p:cNvCxnSpPr>
                  <a:cxnSpLocks noChangeShapeType="1"/>
                  <a:stCxn id="214" idx="4"/>
                  <a:endCxn id="216" idx="7"/>
                </p:cNvCxnSpPr>
                <p:nvPr/>
              </p:nvCxnSpPr>
              <p:spPr bwMode="auto">
                <a:xfrm flipH="1" flipV="1">
                  <a:off x="4207" y="1461"/>
                  <a:ext cx="33" cy="10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0" name="AutoShape 82"/>
                <p:cNvCxnSpPr>
                  <a:cxnSpLocks noChangeShapeType="1"/>
                  <a:stCxn id="216" idx="5"/>
                  <a:endCxn id="218" idx="1"/>
                </p:cNvCxnSpPr>
                <p:nvPr/>
              </p:nvCxnSpPr>
              <p:spPr bwMode="auto">
                <a:xfrm flipH="1">
                  <a:off x="4076" y="1424"/>
                  <a:ext cx="81" cy="2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1" name="AutoShape 83"/>
                <p:cNvCxnSpPr>
                  <a:cxnSpLocks noChangeShapeType="1"/>
                  <a:stCxn id="217" idx="4"/>
                  <a:endCxn id="218" idx="7"/>
                </p:cNvCxnSpPr>
                <p:nvPr/>
              </p:nvCxnSpPr>
              <p:spPr bwMode="auto">
                <a:xfrm flipH="1" flipV="1">
                  <a:off x="4033" y="1501"/>
                  <a:ext cx="99" cy="1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2" name="AutoShape 84"/>
                <p:cNvCxnSpPr>
                  <a:cxnSpLocks noChangeShapeType="1"/>
                  <a:stCxn id="215" idx="2"/>
                  <a:endCxn id="218" idx="6"/>
                </p:cNvCxnSpPr>
                <p:nvPr/>
              </p:nvCxnSpPr>
              <p:spPr bwMode="auto">
                <a:xfrm flipV="1">
                  <a:off x="3959" y="1494"/>
                  <a:ext cx="41" cy="10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3" name="AutoShape 85"/>
                <p:cNvCxnSpPr>
                  <a:cxnSpLocks noChangeShapeType="1"/>
                  <a:stCxn id="215" idx="2"/>
                  <a:endCxn id="214" idx="4"/>
                </p:cNvCxnSpPr>
                <p:nvPr/>
              </p:nvCxnSpPr>
              <p:spPr bwMode="auto">
                <a:xfrm flipV="1">
                  <a:off x="3959" y="1569"/>
                  <a:ext cx="281" cy="3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4" name="AutoShape 86"/>
                <p:cNvCxnSpPr>
                  <a:cxnSpLocks noChangeShapeType="1"/>
                  <a:stCxn id="215" idx="1"/>
                  <a:endCxn id="217" idx="4"/>
                </p:cNvCxnSpPr>
                <p:nvPr/>
              </p:nvCxnSpPr>
              <p:spPr bwMode="auto">
                <a:xfrm>
                  <a:off x="3975" y="1629"/>
                  <a:ext cx="157" cy="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05" name="Oval 78"/>
              <p:cNvSpPr>
                <a:spLocks noChangeArrowheads="1"/>
              </p:cNvSpPr>
              <p:nvPr/>
            </p:nvSpPr>
            <p:spPr bwMode="auto">
              <a:xfrm rot="7634687">
                <a:off x="2298" y="245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206" name="AutoShape 81"/>
              <p:cNvCxnSpPr>
                <a:cxnSpLocks noChangeShapeType="1"/>
                <a:stCxn id="205" idx="4"/>
                <a:endCxn id="214" idx="0"/>
              </p:cNvCxnSpPr>
              <p:nvPr/>
            </p:nvCxnSpPr>
            <p:spPr bwMode="auto">
              <a:xfrm flipH="1" flipV="1">
                <a:off x="2057" y="2321"/>
                <a:ext cx="255" cy="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7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694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8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74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9" name="Oval 78"/>
              <p:cNvSpPr>
                <a:spLocks noChangeArrowheads="1"/>
              </p:cNvSpPr>
              <p:nvPr/>
            </p:nvSpPr>
            <p:spPr bwMode="auto">
              <a:xfrm rot="7634687">
                <a:off x="1866" y="2598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0" name="Text Box 115"/>
              <p:cNvSpPr txBox="1">
                <a:spLocks noChangeArrowheads="1"/>
              </p:cNvSpPr>
              <p:nvPr/>
            </p:nvSpPr>
            <p:spPr bwMode="auto">
              <a:xfrm>
                <a:off x="2064" y="244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  <p:sp>
            <p:nvSpPr>
              <p:cNvPr id="211" name="Oval 78"/>
              <p:cNvSpPr>
                <a:spLocks noChangeArrowheads="1"/>
              </p:cNvSpPr>
              <p:nvPr/>
            </p:nvSpPr>
            <p:spPr bwMode="auto">
              <a:xfrm rot="7634687">
                <a:off x="2250" y="2166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2" name="Oval 78"/>
              <p:cNvSpPr>
                <a:spLocks noChangeArrowheads="1"/>
              </p:cNvSpPr>
              <p:nvPr/>
            </p:nvSpPr>
            <p:spPr bwMode="auto">
              <a:xfrm rot="7634687">
                <a:off x="2058" y="2022"/>
                <a:ext cx="100" cy="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3" name="Text Box 118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ea typeface="ＭＳ Ｐゴシック" pitchFamily="34" charset="-128"/>
                  </a:rPr>
                  <a:t>?</a:t>
                </a:r>
              </a:p>
            </p:txBody>
          </p:sp>
        </p:grpSp>
      </p:grpSp>
      <p:grpSp>
        <p:nvGrpSpPr>
          <p:cNvPr id="225" name="Group 119"/>
          <p:cNvGrpSpPr>
            <a:grpSpLocks/>
          </p:cNvGrpSpPr>
          <p:nvPr/>
        </p:nvGrpSpPr>
        <p:grpSpPr bwMode="auto">
          <a:xfrm>
            <a:off x="8713422" y="2388897"/>
            <a:ext cx="228600" cy="228600"/>
            <a:chOff x="3744" y="2640"/>
            <a:chExt cx="144" cy="144"/>
          </a:xfrm>
        </p:grpSpPr>
        <p:sp>
          <p:nvSpPr>
            <p:cNvPr id="226" name="Line 120"/>
            <p:cNvSpPr>
              <a:spLocks noChangeShapeType="1"/>
            </p:cNvSpPr>
            <p:nvPr/>
          </p:nvSpPr>
          <p:spPr bwMode="auto">
            <a:xfrm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27" name="Line 121"/>
            <p:cNvSpPr>
              <a:spLocks noChangeShapeType="1"/>
            </p:cNvSpPr>
            <p:nvPr/>
          </p:nvSpPr>
          <p:spPr bwMode="auto">
            <a:xfrm flipV="1"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28" name="Text Box 122"/>
          <p:cNvSpPr txBox="1">
            <a:spLocks noChangeArrowheads="1"/>
          </p:cNvSpPr>
          <p:nvPr/>
        </p:nvSpPr>
        <p:spPr bwMode="auto">
          <a:xfrm>
            <a:off x="8122872" y="960147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Double mutant (A,Y)</a:t>
            </a:r>
          </a:p>
        </p:txBody>
      </p:sp>
      <p:sp>
        <p:nvSpPr>
          <p:cNvPr id="229" name="Line 123"/>
          <p:cNvSpPr>
            <a:spLocks noChangeShapeType="1"/>
          </p:cNvSpPr>
          <p:nvPr/>
        </p:nvSpPr>
        <p:spPr bwMode="auto">
          <a:xfrm flipH="1">
            <a:off x="9151572" y="2877847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30" name="Group 124"/>
          <p:cNvGrpSpPr>
            <a:grpSpLocks/>
          </p:cNvGrpSpPr>
          <p:nvPr/>
        </p:nvGrpSpPr>
        <p:grpSpPr bwMode="auto">
          <a:xfrm>
            <a:off x="9418272" y="2141247"/>
            <a:ext cx="228600" cy="228600"/>
            <a:chOff x="3744" y="2640"/>
            <a:chExt cx="144" cy="144"/>
          </a:xfrm>
        </p:grpSpPr>
        <p:sp>
          <p:nvSpPr>
            <p:cNvPr id="231" name="Line 125"/>
            <p:cNvSpPr>
              <a:spLocks noChangeShapeType="1"/>
            </p:cNvSpPr>
            <p:nvPr/>
          </p:nvSpPr>
          <p:spPr bwMode="auto">
            <a:xfrm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32" name="Line 126"/>
            <p:cNvSpPr>
              <a:spLocks noChangeShapeType="1"/>
            </p:cNvSpPr>
            <p:nvPr/>
          </p:nvSpPr>
          <p:spPr bwMode="auto">
            <a:xfrm flipV="1">
              <a:off x="3744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33" name="Group 164"/>
          <p:cNvGrpSpPr>
            <a:grpSpLocks/>
          </p:cNvGrpSpPr>
          <p:nvPr/>
        </p:nvGrpSpPr>
        <p:grpSpPr bwMode="auto">
          <a:xfrm>
            <a:off x="8446722" y="3417597"/>
            <a:ext cx="1154113" cy="838200"/>
            <a:chOff x="2873" y="3168"/>
            <a:chExt cx="727" cy="528"/>
          </a:xfrm>
        </p:grpSpPr>
        <p:grpSp>
          <p:nvGrpSpPr>
            <p:cNvPr id="234" name="Group 13"/>
            <p:cNvGrpSpPr>
              <a:grpSpLocks/>
            </p:cNvGrpSpPr>
            <p:nvPr/>
          </p:nvGrpSpPr>
          <p:grpSpPr bwMode="auto">
            <a:xfrm>
              <a:off x="2873" y="3168"/>
              <a:ext cx="727" cy="528"/>
              <a:chOff x="1056" y="1488"/>
              <a:chExt cx="727" cy="528"/>
            </a:xfrm>
          </p:grpSpPr>
          <p:sp>
            <p:nvSpPr>
              <p:cNvPr id="238" name="Oval 14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576" cy="38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000" b="1">
                    <a:solidFill>
                      <a:srgbClr val="000000"/>
                    </a:solidFill>
                    <a:ea typeface="ＭＳ Ｐゴシック" pitchFamily="34" charset="-128"/>
                  </a:rPr>
                  <a:t>AY</a:t>
                </a:r>
              </a:p>
            </p:txBody>
          </p:sp>
          <p:sp>
            <p:nvSpPr>
              <p:cNvPr id="239" name="Oval 15"/>
              <p:cNvSpPr>
                <a:spLocks noChangeArrowheads="1"/>
              </p:cNvSpPr>
              <p:nvPr/>
            </p:nvSpPr>
            <p:spPr bwMode="auto">
              <a:xfrm>
                <a:off x="1495" y="1488"/>
                <a:ext cx="288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35" name="Freeform 16"/>
            <p:cNvSpPr>
              <a:spLocks/>
            </p:cNvSpPr>
            <p:nvPr/>
          </p:nvSpPr>
          <p:spPr bwMode="auto">
            <a:xfrm rot="10800000">
              <a:off x="3401" y="3312"/>
              <a:ext cx="96" cy="4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36" name="Oval 19"/>
            <p:cNvSpPr>
              <a:spLocks noChangeArrowheads="1"/>
            </p:cNvSpPr>
            <p:nvPr/>
          </p:nvSpPr>
          <p:spPr bwMode="auto">
            <a:xfrm>
              <a:off x="3387" y="32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7" name="Oval 20"/>
            <p:cNvSpPr>
              <a:spLocks noChangeArrowheads="1"/>
            </p:cNvSpPr>
            <p:nvPr/>
          </p:nvSpPr>
          <p:spPr bwMode="auto">
            <a:xfrm>
              <a:off x="3483" y="322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40" name="Group 156"/>
          <p:cNvGrpSpPr>
            <a:grpSpLocks/>
          </p:cNvGrpSpPr>
          <p:nvPr/>
        </p:nvGrpSpPr>
        <p:grpSpPr bwMode="auto">
          <a:xfrm>
            <a:off x="2274522" y="3341397"/>
            <a:ext cx="1154113" cy="838200"/>
            <a:chOff x="816" y="3072"/>
            <a:chExt cx="727" cy="528"/>
          </a:xfrm>
        </p:grpSpPr>
        <p:grpSp>
          <p:nvGrpSpPr>
            <p:cNvPr id="241" name="Group 10"/>
            <p:cNvGrpSpPr>
              <a:grpSpLocks/>
            </p:cNvGrpSpPr>
            <p:nvPr/>
          </p:nvGrpSpPr>
          <p:grpSpPr bwMode="auto">
            <a:xfrm>
              <a:off x="816" y="3072"/>
              <a:ext cx="727" cy="528"/>
              <a:chOff x="1056" y="1488"/>
              <a:chExt cx="727" cy="528"/>
            </a:xfrm>
          </p:grpSpPr>
          <p:sp>
            <p:nvSpPr>
              <p:cNvPr id="245" name="Oval 11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576" cy="38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000" b="1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246" name="Oval 12"/>
              <p:cNvSpPr>
                <a:spLocks noChangeArrowheads="1"/>
              </p:cNvSpPr>
              <p:nvPr/>
            </p:nvSpPr>
            <p:spPr bwMode="auto">
              <a:xfrm>
                <a:off x="1495" y="1488"/>
                <a:ext cx="288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42" name="Oval 25"/>
            <p:cNvSpPr>
              <a:spLocks noChangeArrowheads="1"/>
            </p:cNvSpPr>
            <p:nvPr/>
          </p:nvSpPr>
          <p:spPr bwMode="auto">
            <a:xfrm>
              <a:off x="1330" y="31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43" name="Oval 26"/>
            <p:cNvSpPr>
              <a:spLocks noChangeArrowheads="1"/>
            </p:cNvSpPr>
            <p:nvPr/>
          </p:nvSpPr>
          <p:spPr bwMode="auto">
            <a:xfrm>
              <a:off x="1426" y="312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44" name="Freeform 27"/>
            <p:cNvSpPr>
              <a:spLocks/>
            </p:cNvSpPr>
            <p:nvPr/>
          </p:nvSpPr>
          <p:spPr bwMode="auto">
            <a:xfrm>
              <a:off x="1353" y="3225"/>
              <a:ext cx="96" cy="4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47" name="Group 157"/>
          <p:cNvGrpSpPr>
            <a:grpSpLocks/>
          </p:cNvGrpSpPr>
          <p:nvPr/>
        </p:nvGrpSpPr>
        <p:grpSpPr bwMode="auto">
          <a:xfrm>
            <a:off x="5017722" y="3417597"/>
            <a:ext cx="1154113" cy="838200"/>
            <a:chOff x="816" y="3072"/>
            <a:chExt cx="727" cy="528"/>
          </a:xfrm>
        </p:grpSpPr>
        <p:grpSp>
          <p:nvGrpSpPr>
            <p:cNvPr id="248" name="Group 10"/>
            <p:cNvGrpSpPr>
              <a:grpSpLocks/>
            </p:cNvGrpSpPr>
            <p:nvPr/>
          </p:nvGrpSpPr>
          <p:grpSpPr bwMode="auto">
            <a:xfrm>
              <a:off x="816" y="3072"/>
              <a:ext cx="727" cy="528"/>
              <a:chOff x="1056" y="1488"/>
              <a:chExt cx="727" cy="528"/>
            </a:xfrm>
          </p:grpSpPr>
          <p:sp>
            <p:nvSpPr>
              <p:cNvPr id="252" name="Oval 11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576" cy="38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000" b="1">
                    <a:solidFill>
                      <a:srgbClr val="000000"/>
                    </a:solidFill>
                    <a:ea typeface="ＭＳ Ｐゴシック" pitchFamily="34" charset="-128"/>
                  </a:rPr>
                  <a:t>Y</a:t>
                </a:r>
              </a:p>
            </p:txBody>
          </p:sp>
          <p:sp>
            <p:nvSpPr>
              <p:cNvPr id="253" name="Oval 12"/>
              <p:cNvSpPr>
                <a:spLocks noChangeArrowheads="1"/>
              </p:cNvSpPr>
              <p:nvPr/>
            </p:nvSpPr>
            <p:spPr bwMode="auto">
              <a:xfrm>
                <a:off x="1495" y="1488"/>
                <a:ext cx="288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49" name="Oval 25"/>
            <p:cNvSpPr>
              <a:spLocks noChangeArrowheads="1"/>
            </p:cNvSpPr>
            <p:nvPr/>
          </p:nvSpPr>
          <p:spPr bwMode="auto">
            <a:xfrm>
              <a:off x="1330" y="31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50" name="Oval 26"/>
            <p:cNvSpPr>
              <a:spLocks noChangeArrowheads="1"/>
            </p:cNvSpPr>
            <p:nvPr/>
          </p:nvSpPr>
          <p:spPr bwMode="auto">
            <a:xfrm>
              <a:off x="1426" y="312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51" name="Freeform 27"/>
            <p:cNvSpPr>
              <a:spLocks/>
            </p:cNvSpPr>
            <p:nvPr/>
          </p:nvSpPr>
          <p:spPr bwMode="auto">
            <a:xfrm>
              <a:off x="1353" y="3225"/>
              <a:ext cx="96" cy="4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54" name="Group 169"/>
          <p:cNvGrpSpPr>
            <a:grpSpLocks/>
          </p:cNvGrpSpPr>
          <p:nvPr/>
        </p:nvGrpSpPr>
        <p:grpSpPr bwMode="auto">
          <a:xfrm>
            <a:off x="9227772" y="3474747"/>
            <a:ext cx="152400" cy="152400"/>
            <a:chOff x="4416" y="2880"/>
            <a:chExt cx="96" cy="96"/>
          </a:xfrm>
        </p:grpSpPr>
        <p:sp>
          <p:nvSpPr>
            <p:cNvPr id="255" name="Line 167"/>
            <p:cNvSpPr>
              <a:spLocks noChangeShapeType="1"/>
            </p:cNvSpPr>
            <p:nvPr/>
          </p:nvSpPr>
          <p:spPr bwMode="auto">
            <a:xfrm>
              <a:off x="4416" y="2880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56" name="Line 168"/>
            <p:cNvSpPr>
              <a:spLocks noChangeShapeType="1"/>
            </p:cNvSpPr>
            <p:nvPr/>
          </p:nvSpPr>
          <p:spPr bwMode="auto">
            <a:xfrm flipH="1">
              <a:off x="4416" y="2880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57" name="Group 170"/>
          <p:cNvGrpSpPr>
            <a:grpSpLocks/>
          </p:cNvGrpSpPr>
          <p:nvPr/>
        </p:nvGrpSpPr>
        <p:grpSpPr bwMode="auto">
          <a:xfrm>
            <a:off x="9380172" y="3474747"/>
            <a:ext cx="152400" cy="152400"/>
            <a:chOff x="4416" y="2880"/>
            <a:chExt cx="96" cy="96"/>
          </a:xfrm>
        </p:grpSpPr>
        <p:sp>
          <p:nvSpPr>
            <p:cNvPr id="258" name="Line 171"/>
            <p:cNvSpPr>
              <a:spLocks noChangeShapeType="1"/>
            </p:cNvSpPr>
            <p:nvPr/>
          </p:nvSpPr>
          <p:spPr bwMode="auto">
            <a:xfrm>
              <a:off x="4416" y="2880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59" name="Line 172"/>
            <p:cNvSpPr>
              <a:spLocks noChangeShapeType="1"/>
            </p:cNvSpPr>
            <p:nvPr/>
          </p:nvSpPr>
          <p:spPr bwMode="auto">
            <a:xfrm flipH="1">
              <a:off x="4416" y="2880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60" name="Group 204"/>
          <p:cNvGrpSpPr>
            <a:grpSpLocks/>
          </p:cNvGrpSpPr>
          <p:nvPr/>
        </p:nvGrpSpPr>
        <p:grpSpPr bwMode="auto">
          <a:xfrm>
            <a:off x="2617422" y="3798597"/>
            <a:ext cx="203200" cy="185738"/>
            <a:chOff x="648" y="2832"/>
            <a:chExt cx="128" cy="117"/>
          </a:xfrm>
        </p:grpSpPr>
        <p:sp>
          <p:nvSpPr>
            <p:cNvPr id="261" name="Line 23"/>
            <p:cNvSpPr>
              <a:spLocks noChangeShapeType="1"/>
            </p:cNvSpPr>
            <p:nvPr/>
          </p:nvSpPr>
          <p:spPr bwMode="auto">
            <a:xfrm>
              <a:off x="662" y="2832"/>
              <a:ext cx="114" cy="1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2" name="Line 24"/>
            <p:cNvSpPr>
              <a:spLocks noChangeShapeType="1"/>
            </p:cNvSpPr>
            <p:nvPr/>
          </p:nvSpPr>
          <p:spPr bwMode="auto">
            <a:xfrm flipV="1">
              <a:off x="648" y="2832"/>
              <a:ext cx="110" cy="1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63" name="Group 205"/>
          <p:cNvGrpSpPr>
            <a:grpSpLocks/>
          </p:cNvGrpSpPr>
          <p:nvPr/>
        </p:nvGrpSpPr>
        <p:grpSpPr bwMode="auto">
          <a:xfrm>
            <a:off x="5366972" y="3855747"/>
            <a:ext cx="203200" cy="185738"/>
            <a:chOff x="648" y="2832"/>
            <a:chExt cx="128" cy="117"/>
          </a:xfrm>
        </p:grpSpPr>
        <p:sp>
          <p:nvSpPr>
            <p:cNvPr id="264" name="Line 23"/>
            <p:cNvSpPr>
              <a:spLocks noChangeShapeType="1"/>
            </p:cNvSpPr>
            <p:nvPr/>
          </p:nvSpPr>
          <p:spPr bwMode="auto">
            <a:xfrm>
              <a:off x="662" y="2832"/>
              <a:ext cx="114" cy="1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flipV="1">
              <a:off x="648" y="2832"/>
              <a:ext cx="110" cy="1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66" name="Group 208"/>
          <p:cNvGrpSpPr>
            <a:grpSpLocks/>
          </p:cNvGrpSpPr>
          <p:nvPr/>
        </p:nvGrpSpPr>
        <p:grpSpPr bwMode="auto">
          <a:xfrm>
            <a:off x="8713422" y="3860510"/>
            <a:ext cx="203200" cy="185737"/>
            <a:chOff x="648" y="2832"/>
            <a:chExt cx="128" cy="117"/>
          </a:xfrm>
        </p:grpSpPr>
        <p:sp>
          <p:nvSpPr>
            <p:cNvPr id="267" name="Line 23"/>
            <p:cNvSpPr>
              <a:spLocks noChangeShapeType="1"/>
            </p:cNvSpPr>
            <p:nvPr/>
          </p:nvSpPr>
          <p:spPr bwMode="auto">
            <a:xfrm>
              <a:off x="662" y="2832"/>
              <a:ext cx="114" cy="1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8" name="Line 24"/>
            <p:cNvSpPr>
              <a:spLocks noChangeShapeType="1"/>
            </p:cNvSpPr>
            <p:nvPr/>
          </p:nvSpPr>
          <p:spPr bwMode="auto">
            <a:xfrm flipV="1">
              <a:off x="648" y="2832"/>
              <a:ext cx="110" cy="1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69" name="Group 211"/>
          <p:cNvGrpSpPr>
            <a:grpSpLocks/>
          </p:cNvGrpSpPr>
          <p:nvPr/>
        </p:nvGrpSpPr>
        <p:grpSpPr bwMode="auto">
          <a:xfrm>
            <a:off x="8891222" y="3874797"/>
            <a:ext cx="203200" cy="185738"/>
            <a:chOff x="648" y="2832"/>
            <a:chExt cx="128" cy="117"/>
          </a:xfrm>
        </p:grpSpPr>
        <p:sp>
          <p:nvSpPr>
            <p:cNvPr id="270" name="Line 23"/>
            <p:cNvSpPr>
              <a:spLocks noChangeShapeType="1"/>
            </p:cNvSpPr>
            <p:nvPr/>
          </p:nvSpPr>
          <p:spPr bwMode="auto">
            <a:xfrm>
              <a:off x="662" y="2832"/>
              <a:ext cx="114" cy="1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71" name="Line 24"/>
            <p:cNvSpPr>
              <a:spLocks noChangeShapeType="1"/>
            </p:cNvSpPr>
            <p:nvPr/>
          </p:nvSpPr>
          <p:spPr bwMode="auto">
            <a:xfrm flipV="1">
              <a:off x="648" y="2832"/>
              <a:ext cx="110" cy="1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72" name="Text Box 214"/>
          <p:cNvSpPr txBox="1">
            <a:spLocks noChangeArrowheads="1"/>
          </p:cNvSpPr>
          <p:nvPr/>
        </p:nvSpPr>
        <p:spPr bwMode="auto">
          <a:xfrm>
            <a:off x="3188922" y="3843047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healthy</a:t>
            </a:r>
          </a:p>
        </p:txBody>
      </p:sp>
      <p:sp>
        <p:nvSpPr>
          <p:cNvPr id="273" name="Text Box 215"/>
          <p:cNvSpPr txBox="1">
            <a:spLocks noChangeArrowheads="1"/>
          </p:cNvSpPr>
          <p:nvPr/>
        </p:nvSpPr>
        <p:spPr bwMode="auto">
          <a:xfrm>
            <a:off x="5932122" y="3919247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healthy</a:t>
            </a:r>
          </a:p>
        </p:txBody>
      </p:sp>
      <p:sp>
        <p:nvSpPr>
          <p:cNvPr id="274" name="Text Box 216"/>
          <p:cNvSpPr txBox="1">
            <a:spLocks noChangeArrowheads="1"/>
          </p:cNvSpPr>
          <p:nvPr/>
        </p:nvSpPr>
        <p:spPr bwMode="auto">
          <a:xfrm>
            <a:off x="9284922" y="3950997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dead</a:t>
            </a:r>
          </a:p>
        </p:txBody>
      </p:sp>
      <p:grpSp>
        <p:nvGrpSpPr>
          <p:cNvPr id="275" name="Group 220"/>
          <p:cNvGrpSpPr>
            <a:grpSpLocks/>
          </p:cNvGrpSpPr>
          <p:nvPr/>
        </p:nvGrpSpPr>
        <p:grpSpPr bwMode="auto">
          <a:xfrm>
            <a:off x="2103072" y="4389147"/>
            <a:ext cx="8001000" cy="2165350"/>
            <a:chOff x="432" y="2956"/>
            <a:chExt cx="5040" cy="1364"/>
          </a:xfrm>
        </p:grpSpPr>
        <p:graphicFrame>
          <p:nvGraphicFramePr>
            <p:cNvPr id="276" name="Object 2"/>
            <p:cNvGraphicFramePr>
              <a:graphicFrameLocks noChangeAspect="1"/>
            </p:cNvGraphicFramePr>
            <p:nvPr/>
          </p:nvGraphicFramePr>
          <p:xfrm>
            <a:off x="1824" y="2956"/>
            <a:ext cx="2082" cy="1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Bitmap Image" r:id="rId3" imgW="3839111" imgH="2514286" progId="PBrush">
                    <p:embed/>
                  </p:oleObj>
                </mc:Choice>
                <mc:Fallback>
                  <p:oleObj name="Bitmap Image" r:id="rId3" imgW="3839111" imgH="2514286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56"/>
                          <a:ext cx="2082" cy="1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" name="Text Box 36"/>
            <p:cNvSpPr txBox="1">
              <a:spLocks noChangeArrowheads="1"/>
            </p:cNvSpPr>
            <p:nvPr/>
          </p:nvSpPr>
          <p:spPr bwMode="auto">
            <a:xfrm>
              <a:off x="4032" y="3994"/>
              <a:ext cx="14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ea typeface="ＭＳ Ｐゴシック" pitchFamily="34" charset="-128"/>
                </a:rPr>
                <a:t>MC Costanzo </a:t>
              </a:r>
              <a:r>
                <a:rPr lang="en-US" sz="1400" i="1">
                  <a:solidFill>
                    <a:srgbClr val="000000"/>
                  </a:solidFill>
                  <a:ea typeface="ＭＳ Ｐゴシック" pitchFamily="34" charset="-128"/>
                </a:rPr>
                <a:t>et al. Curr Opin Biotech </a:t>
              </a:r>
              <a:r>
                <a:rPr lang="en-US" sz="1400">
                  <a:solidFill>
                    <a:srgbClr val="000000"/>
                  </a:solidFill>
                  <a:ea typeface="ＭＳ Ｐゴシック" pitchFamily="34" charset="-128"/>
                </a:rPr>
                <a:t>(2006).</a:t>
              </a:r>
              <a:endParaRPr lang="en-US" sz="1400" i="1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78" name="Text Box 219"/>
            <p:cNvSpPr txBox="1">
              <a:spLocks noChangeArrowheads="1"/>
            </p:cNvSpPr>
            <p:nvPr/>
          </p:nvSpPr>
          <p:spPr bwMode="auto">
            <a:xfrm>
              <a:off x="432" y="3360"/>
              <a:ext cx="13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ea typeface="ＭＳ Ｐゴシック" pitchFamily="34" charset="-128"/>
                </a:rPr>
                <a:t>An interpretation:</a:t>
              </a:r>
            </a:p>
          </p:txBody>
        </p:sp>
      </p:grpSp>
      <p:sp>
        <p:nvSpPr>
          <p:cNvPr id="279" name="Text Box 221"/>
          <p:cNvSpPr txBox="1">
            <a:spLocks noChangeArrowheads="1"/>
          </p:cNvSpPr>
          <p:nvPr/>
        </p:nvSpPr>
        <p:spPr bwMode="auto">
          <a:xfrm>
            <a:off x="8122872" y="4420897"/>
            <a:ext cx="2209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“genetic interaction”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(synthetic lethality)</a:t>
            </a:r>
          </a:p>
        </p:txBody>
      </p:sp>
    </p:spTree>
    <p:extLst>
      <p:ext uri="{BB962C8B-B14F-4D97-AF65-F5344CB8AC3E}">
        <p14:creationId xmlns:p14="http://schemas.microsoft.com/office/powerpoint/2010/main" val="41090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Genetic interactions:  surprising phenotypes from combinations of mutations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8367" y="1661126"/>
            <a:ext cx="62484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Bateson (1909): “epistatic”– variant or allele at one locus prevents variant another locus from manifesting its effect</a:t>
            </a:r>
          </a:p>
          <a:p>
            <a:r>
              <a:rPr lang="en-US" sz="2400"/>
              <a:t>Fisher (1918):  “epistacy”– deviation from additivity in the effect of alleles at different loci with respect to a quantitative phenotype</a:t>
            </a:r>
            <a:endParaRPr lang="en-US" sz="2400" dirty="0"/>
          </a:p>
        </p:txBody>
      </p:sp>
      <p:pic>
        <p:nvPicPr>
          <p:cNvPr id="13" name="Picture 5" descr="Sir Ronald Aylmer Fisher (1890-1962)">
            <a:hlinkClick r:id="rId2" tooltip="Sir Ronald Aylmer Fisher (1890-1962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0167" y="3947126"/>
            <a:ext cx="1905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113567" y="6233126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0000"/>
                </a:solidFill>
                <a:ea typeface="+mn-ea"/>
              </a:rPr>
              <a:t>Sir R.A. Fisher </a:t>
            </a:r>
          </a:p>
        </p:txBody>
      </p:sp>
      <p:pic>
        <p:nvPicPr>
          <p:cNvPr id="15" name="Picture 10" descr="William Bateson">
            <a:hlinkClick r:id="rId4" tooltip="William Bateson"/>
          </p:cNvPr>
          <p:cNvPicPr>
            <a:picLocks noChangeAspect="1" noChangeArrowheads="1"/>
          </p:cNvPicPr>
          <p:nvPr/>
        </p:nvPicPr>
        <p:blipFill>
          <a:blip r:embed="rId5" cstate="print"/>
          <a:srcRect l="14444" t="5556" r="18001" b="15433"/>
          <a:stretch>
            <a:fillRect/>
          </a:stretch>
        </p:blipFill>
        <p:spPr bwMode="auto">
          <a:xfrm>
            <a:off x="8961167" y="1203926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590655" y="6263289"/>
            <a:ext cx="4760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000000"/>
                </a:solidFill>
                <a:ea typeface="+mn-ea"/>
              </a:rPr>
              <a:t>Cordell HJ.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Hum Mol Genet </a:t>
            </a:r>
            <a:r>
              <a:rPr lang="en-US" sz="1200">
                <a:solidFill>
                  <a:srgbClr val="000000"/>
                </a:solidFill>
                <a:ea typeface="+mn-ea"/>
              </a:rPr>
              <a:t>2002,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11</a:t>
            </a:r>
            <a:r>
              <a:rPr lang="en-US" sz="1200">
                <a:solidFill>
                  <a:srgbClr val="000000"/>
                </a:solidFill>
                <a:ea typeface="+mn-ea"/>
              </a:rPr>
              <a:t>(20):2463-2468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037367" y="3642326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0000"/>
                </a:solidFill>
                <a:ea typeface="+mn-ea"/>
              </a:rPr>
              <a:t>William Bateson</a:t>
            </a:r>
          </a:p>
        </p:txBody>
      </p:sp>
    </p:spTree>
    <p:extLst>
      <p:ext uri="{BB962C8B-B14F-4D97-AF65-F5344CB8AC3E}">
        <p14:creationId xmlns:p14="http://schemas.microsoft.com/office/powerpoint/2010/main" val="91009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 Measuring epistasis from quantitative fitness measures</a:t>
            </a:r>
            <a:r>
              <a:rPr lang="en-US" b="0" dirty="0"/>
              <a:t> </a:t>
            </a:r>
            <a:r>
              <a:rPr lang="en-US" sz="3200" b="0" dirty="0"/>
              <a:t>(1-dimensional phenotype)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27627"/>
              </p:ext>
            </p:extLst>
          </p:nvPr>
        </p:nvGraphicFramePr>
        <p:xfrm>
          <a:off x="1432611" y="3551578"/>
          <a:ext cx="33337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Equation" r:id="rId3" imgW="1346200" imgH="533400" progId="Equation.3">
                  <p:embed/>
                </p:oleObj>
              </mc:Choice>
              <mc:Fallback>
                <p:oleObj name="Equation" r:id="rId3" imgW="1346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611" y="3551578"/>
                        <a:ext cx="3333750" cy="1138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9" descr="fitness_epista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8211" y="1341778"/>
            <a:ext cx="624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52031"/>
              </p:ext>
            </p:extLst>
          </p:nvPr>
        </p:nvGraphicFramePr>
        <p:xfrm>
          <a:off x="2651811" y="1722778"/>
          <a:ext cx="1295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Equation" r:id="rId6" imgW="596900" imgH="241300" progId="Equation.3">
                  <p:embed/>
                </p:oleObj>
              </mc:Choice>
              <mc:Fallback>
                <p:oleObj name="Equation" r:id="rId6" imgW="5969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11" y="1722778"/>
                        <a:ext cx="1295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432611" y="1325903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ea typeface="+mn-ea"/>
              </a:rPr>
              <a:t>Null model: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556811" y="5439116"/>
            <a:ext cx="1981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“aggravating”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“synthetic”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19211" y="5456578"/>
            <a:ext cx="1981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“alleviating”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“antagonistic”</a:t>
            </a:r>
          </a:p>
        </p:txBody>
      </p:sp>
    </p:spTree>
    <p:extLst>
      <p:ext uri="{BB962C8B-B14F-4D97-AF65-F5344CB8AC3E}">
        <p14:creationId xmlns:p14="http://schemas.microsoft.com/office/powerpoint/2010/main" val="20140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6910" y="2875002"/>
            <a:ext cx="909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Single Gene Perturbations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 Measuring epistasis from high-dimensional expression phenotypes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15489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91689" y="64008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000000"/>
                </a:solidFill>
                <a:ea typeface="+mn-ea"/>
              </a:rPr>
              <a:t>Van Driessche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et al.</a:t>
            </a:r>
            <a:r>
              <a:rPr lang="en-US" sz="1200">
                <a:solidFill>
                  <a:srgbClr val="000000"/>
                </a:solidFill>
                <a:ea typeface="+mn-ea"/>
              </a:rPr>
              <a:t>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Epistasis analysis with global transcriptional phenotypes</a:t>
            </a:r>
            <a:r>
              <a:rPr lang="en-US" sz="1200">
                <a:solidFill>
                  <a:srgbClr val="000000"/>
                </a:solidFill>
                <a:ea typeface="+mn-ea"/>
              </a:rPr>
              <a:t>.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Nat Genet </a:t>
            </a:r>
            <a:r>
              <a:rPr lang="en-US" sz="1200">
                <a:solidFill>
                  <a:srgbClr val="000000"/>
                </a:solidFill>
                <a:ea typeface="+mn-ea"/>
              </a:rPr>
              <a:t>2005,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37</a:t>
            </a:r>
            <a:r>
              <a:rPr lang="en-US" sz="1200">
                <a:solidFill>
                  <a:srgbClr val="000000"/>
                </a:solidFill>
                <a:ea typeface="+mn-ea"/>
              </a:rPr>
              <a:t>(5):471-477.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 l="17188" t="35417" r="46094" b="10417"/>
          <a:stretch>
            <a:fillRect/>
          </a:stretch>
        </p:blipFill>
        <p:spPr bwMode="auto">
          <a:xfrm>
            <a:off x="2334627" y="1219200"/>
            <a:ext cx="46148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 l="19531" t="16667" r="55643" b="63542"/>
          <a:stretch>
            <a:fillRect/>
          </a:stretch>
        </p:blipFill>
        <p:spPr bwMode="auto">
          <a:xfrm>
            <a:off x="7025689" y="1905000"/>
            <a:ext cx="29718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254289" y="4114800"/>
            <a:ext cx="28956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ea typeface="+mn-ea"/>
              </a:rPr>
              <a:t>pufA single mutant profile is highly similar to pufA, yakA double mutant</a:t>
            </a:r>
            <a:r>
              <a:rPr lang="en-US" sz="1600" b="1">
                <a:solidFill>
                  <a:srgbClr val="000000"/>
                </a:solidFill>
                <a:ea typeface="+mn-ea"/>
                <a:sym typeface="Wingdings" pitchFamily="2" charset="2"/>
              </a:rPr>
              <a:t> pufA is “epistatic” to yakA</a:t>
            </a:r>
            <a:endParaRPr lang="en-US" sz="1600" b="1">
              <a:solidFill>
                <a:srgbClr val="000000"/>
              </a:solidFill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+mn-ea"/>
              </a:rPr>
              <a:t>(null assumption: mutant expression profiles are additive)</a:t>
            </a:r>
          </a:p>
        </p:txBody>
      </p:sp>
    </p:spTree>
    <p:extLst>
      <p:ext uri="{BB962C8B-B14F-4D97-AF65-F5344CB8AC3E}">
        <p14:creationId xmlns:p14="http://schemas.microsoft.com/office/powerpoint/2010/main" val="19753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57200"/>
            <a:r>
              <a:rPr lang="en-US" sz="3200" dirty="0">
                <a:solidFill>
                  <a:srgbClr val="000000"/>
                </a:solidFill>
              </a:rPr>
              <a:t>The problem with combinatorial perturbation: it’s combinatorial!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959" y="3398487"/>
            <a:ext cx="34671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54359" y="5884512"/>
            <a:ext cx="426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000" b="1">
                <a:solidFill>
                  <a:srgbClr val="FFFFFF"/>
                </a:solidFill>
                <a:latin typeface="Arial Rounded MT Bold" pitchFamily="34" charset="0"/>
                <a:ea typeface="ＭＳ Ｐゴシック" pitchFamily="34" charset="-128"/>
              </a:rPr>
              <a:t>200 genome-wide screens/month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359" y="3779487"/>
            <a:ext cx="32877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15959" y="6079775"/>
            <a:ext cx="671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Charlie Boone’s lab (Synthetic Genetic Array technology)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31492" y="1112512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Consider yeast, ~6000 genes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 ~18 million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 ~ 10</a:t>
            </a:r>
            <a:r>
              <a:rPr lang="en-US" sz="2400" baseline="3000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 triples</a:t>
            </a:r>
            <a:endParaRPr lang="en-US" sz="2400" baseline="3000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559" y="3427062"/>
            <a:ext cx="16335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998268" y="2682172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High throughput technology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8835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computational strategies for analyzing combinatorial perturbation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3067" y="411513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8539" y="1234464"/>
            <a:ext cx="96925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Extracting functional information from interaction profiles</a:t>
            </a:r>
          </a:p>
          <a:p>
            <a:r>
              <a:rPr lang="en-US" dirty="0"/>
              <a:t>Relating genetic interactions to modular network structure</a:t>
            </a:r>
          </a:p>
          <a:p>
            <a:r>
              <a:rPr lang="en-US" dirty="0"/>
              <a:t>Beyond modular structure: defining pathway order through epistasis analysis</a:t>
            </a:r>
          </a:p>
          <a:p>
            <a:r>
              <a:rPr lang="en-US" dirty="0"/>
              <a:t>Predicting genetic interactions</a:t>
            </a:r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387804" y="1584946"/>
            <a:ext cx="16764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04926" y="120394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Biological specificity</a:t>
            </a:r>
          </a:p>
        </p:txBody>
      </p:sp>
    </p:spTree>
    <p:extLst>
      <p:ext uri="{BB962C8B-B14F-4D97-AF65-F5344CB8AC3E}">
        <p14:creationId xmlns:p14="http://schemas.microsoft.com/office/powerpoint/2010/main" val="90731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computational strategies for analyzing combinatorial perturbation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3067" y="411513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8539" y="1234464"/>
            <a:ext cx="96925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Extracting functional information from interaction profiles</a:t>
            </a:r>
          </a:p>
          <a:p>
            <a:r>
              <a:rPr lang="en-US" dirty="0"/>
              <a:t>Relating genetic interactions to modular network structure</a:t>
            </a:r>
          </a:p>
          <a:p>
            <a:r>
              <a:rPr lang="en-US" dirty="0"/>
              <a:t>Beyond modular structure: defining pathway order through epistasis analysis</a:t>
            </a:r>
          </a:p>
          <a:p>
            <a:r>
              <a:rPr lang="en-US" dirty="0"/>
              <a:t>Predicting genetic interactions</a:t>
            </a:r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387804" y="1584946"/>
            <a:ext cx="16764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04926" y="120394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Biological specificity</a:t>
            </a:r>
          </a:p>
        </p:txBody>
      </p:sp>
    </p:spTree>
    <p:extLst>
      <p:ext uri="{BB962C8B-B14F-4D97-AF65-F5344CB8AC3E}">
        <p14:creationId xmlns:p14="http://schemas.microsoft.com/office/powerpoint/2010/main" val="362062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profiles are predictive of gene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4" descr="PR_comb"/>
          <p:cNvPicPr>
            <a:picLocks noChangeAspect="1" noChangeArrowheads="1"/>
          </p:cNvPicPr>
          <p:nvPr/>
        </p:nvPicPr>
        <p:blipFill>
          <a:blip r:embed="rId2" cstate="print"/>
          <a:srcRect l="76494"/>
          <a:stretch>
            <a:fillRect/>
          </a:stretch>
        </p:blipFill>
        <p:spPr bwMode="auto">
          <a:xfrm>
            <a:off x="1767854" y="1177574"/>
            <a:ext cx="1685925" cy="503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2682254" y="201577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ea typeface="+mn-ea"/>
              </a:rPr>
              <a:t>Interactions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96654" y="3158774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7515" t="5351"/>
          <a:stretch>
            <a:fillRect/>
          </a:stretch>
        </p:blipFill>
        <p:spPr bwMode="auto">
          <a:xfrm>
            <a:off x="5486350" y="1863374"/>
            <a:ext cx="51816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87454" y="1329974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Physical, protein-protein interactions  (PPI)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-5400000">
            <a:off x="2885454" y="3565174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Avg. genetic interaction profile similarity (cosine)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30609" y="831061"/>
            <a:ext cx="314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Physical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06006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profiles are predictive of gene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11633" y="5929022"/>
            <a:ext cx="803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+mn-ea"/>
              </a:rPr>
              <a:t>Collins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et al</a:t>
            </a:r>
            <a:r>
              <a:rPr lang="en-US" sz="1200">
                <a:solidFill>
                  <a:srgbClr val="000000"/>
                </a:solidFill>
                <a:ea typeface="+mn-ea"/>
              </a:rPr>
              <a:t>. Functional dissection of protein complexes involved in yeast chromosome biology using a genetic interaction map. Nature 2007, 446(7137):806-810.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996" y="960147"/>
            <a:ext cx="6548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488633" y="3643022"/>
            <a:ext cx="1905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ea typeface="+mn-ea"/>
              </a:rPr>
              <a:t>Blue: negative genetic interactions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ea typeface="+mn-ea"/>
              </a:rPr>
              <a:t>Yellow: positive genetic interactions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90536" y="802683"/>
            <a:ext cx="3820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Complex co-membership</a:t>
            </a:r>
          </a:p>
        </p:txBody>
      </p:sp>
    </p:spTree>
    <p:extLst>
      <p:ext uri="{BB962C8B-B14F-4D97-AF65-F5344CB8AC3E}">
        <p14:creationId xmlns:p14="http://schemas.microsoft.com/office/powerpoint/2010/main" val="227824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computational strategies for analyzing combinatorial perturbation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3067" y="411513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8539" y="1234464"/>
            <a:ext cx="96925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Extracting functional information from interaction profiles</a:t>
            </a:r>
          </a:p>
          <a:p>
            <a:r>
              <a:rPr lang="en-US" b="1" dirty="0"/>
              <a:t>Relating genetic interactions to modular network structure</a:t>
            </a:r>
          </a:p>
          <a:p>
            <a:r>
              <a:rPr lang="en-US" dirty="0"/>
              <a:t>Beyond modular structure: defining pathway order through epistasis analysis</a:t>
            </a:r>
          </a:p>
          <a:p>
            <a:r>
              <a:rPr lang="en-US" dirty="0"/>
              <a:t>Predicting genetic interactions</a:t>
            </a:r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387804" y="1584946"/>
            <a:ext cx="16764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04926" y="120394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Biological specificity</a:t>
            </a:r>
          </a:p>
        </p:txBody>
      </p:sp>
    </p:spTree>
    <p:extLst>
      <p:ext uri="{BB962C8B-B14F-4D97-AF65-F5344CB8AC3E}">
        <p14:creationId xmlns:p14="http://schemas.microsoft.com/office/powerpoint/2010/main" val="191804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local view of synthetic (negative) interactions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11633" y="127949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 interaction indicates unrelated</a:t>
            </a:r>
            <a:br>
              <a:rPr lang="en-US"/>
            </a:br>
            <a:r>
              <a:rPr lang="en-US"/>
              <a:t>(i.e. independent) processes.</a:t>
            </a:r>
          </a:p>
          <a:p>
            <a:r>
              <a:rPr lang="en-US"/>
              <a:t>Intuitive interpretation:  Synthetic (negative) interactions indicate functionally compensatory relationships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-873" b="54361"/>
          <a:stretch>
            <a:fillRect/>
          </a:stretch>
        </p:blipFill>
        <p:spPr bwMode="auto">
          <a:xfrm>
            <a:off x="2065608" y="3489290"/>
            <a:ext cx="3146425" cy="2286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50859" t="53391" r="-8981" b="-4552"/>
          <a:stretch>
            <a:fillRect/>
          </a:stretch>
        </p:blipFill>
        <p:spPr bwMode="auto">
          <a:xfrm>
            <a:off x="7421833" y="3336890"/>
            <a:ext cx="1828800" cy="2514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0806"/>
              </p:ext>
            </p:extLst>
          </p:nvPr>
        </p:nvGraphicFramePr>
        <p:xfrm>
          <a:off x="7040833" y="5699090"/>
          <a:ext cx="2546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4" imgW="1028700" imgH="228600" progId="Equation.3">
                  <p:embed/>
                </p:oleObj>
              </mc:Choice>
              <mc:Fallback>
                <p:oleObj name="Equation" r:id="rId4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33" y="5699090"/>
                        <a:ext cx="2546350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76885"/>
              </p:ext>
            </p:extLst>
          </p:nvPr>
        </p:nvGraphicFramePr>
        <p:xfrm>
          <a:off x="2545033" y="5668928"/>
          <a:ext cx="25463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6" imgW="1028700" imgH="228600" progId="Equation.3">
                  <p:embed/>
                </p:oleObj>
              </mc:Choice>
              <mc:Fallback>
                <p:oleObj name="Equation" r:id="rId6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033" y="5668928"/>
                        <a:ext cx="2546350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35633" y="6232490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ea typeface="+mn-ea"/>
              </a:rPr>
              <a:t>Can we find evidence for this intuitive model?</a:t>
            </a:r>
          </a:p>
        </p:txBody>
      </p:sp>
    </p:spTree>
    <p:extLst>
      <p:ext uri="{BB962C8B-B14F-4D97-AF65-F5344CB8AC3E}">
        <p14:creationId xmlns:p14="http://schemas.microsoft.com/office/powerpoint/2010/main" val="212130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driven comparison of between vs. within-pathway models for synthetic interactions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7901" y="22433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sz="2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1325" y="6320334"/>
            <a:ext cx="8769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+mn-ea"/>
              </a:rPr>
              <a:t>Kelley R, Ideker T: Systematic interpretation of genetic interactions using protein networks. Nat Biotechnol 2005, 23(5):561-566.</a:t>
            </a:r>
          </a:p>
        </p:txBody>
      </p:sp>
      <p:pic>
        <p:nvPicPr>
          <p:cNvPr id="8" name="Picture 4" descr="nbt1096-F1[1]"/>
          <p:cNvPicPr>
            <a:picLocks noChangeAspect="1" noChangeArrowheads="1"/>
          </p:cNvPicPr>
          <p:nvPr/>
        </p:nvPicPr>
        <p:blipFill>
          <a:blip r:embed="rId2" cstate="print"/>
          <a:srcRect r="28105"/>
          <a:stretch>
            <a:fillRect/>
          </a:stretch>
        </p:blipFill>
        <p:spPr bwMode="auto">
          <a:xfrm>
            <a:off x="2614207" y="1234464"/>
            <a:ext cx="6963586" cy="46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24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often observe this structure?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3649718" y="1789768"/>
            <a:ext cx="2268537" cy="2143125"/>
            <a:chOff x="1107763" y="1093175"/>
            <a:chExt cx="2268858" cy="2142474"/>
          </a:xfrm>
        </p:grpSpPr>
        <p:cxnSp>
          <p:nvCxnSpPr>
            <p:cNvPr id="7" name="AutoShape 53"/>
            <p:cNvCxnSpPr>
              <a:cxnSpLocks noChangeShapeType="1"/>
            </p:cNvCxnSpPr>
            <p:nvPr/>
          </p:nvCxnSpPr>
          <p:spPr bwMode="auto">
            <a:xfrm>
              <a:off x="1674246" y="1370136"/>
              <a:ext cx="1135174" cy="1705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" name="AutoShape 54"/>
            <p:cNvCxnSpPr>
              <a:cxnSpLocks noChangeShapeType="1"/>
            </p:cNvCxnSpPr>
            <p:nvPr/>
          </p:nvCxnSpPr>
          <p:spPr bwMode="auto">
            <a:xfrm>
              <a:off x="1674246" y="1370136"/>
              <a:ext cx="1135174" cy="81829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" name="AutoShape 55"/>
            <p:cNvCxnSpPr>
              <a:cxnSpLocks noChangeShapeType="1"/>
            </p:cNvCxnSpPr>
            <p:nvPr/>
          </p:nvCxnSpPr>
          <p:spPr bwMode="auto">
            <a:xfrm rot="16200000" flipH="1">
              <a:off x="1432067" y="1612313"/>
              <a:ext cx="1619530" cy="113517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AutoShape 56"/>
            <p:cNvCxnSpPr>
              <a:cxnSpLocks noChangeShapeType="1"/>
            </p:cNvCxnSpPr>
            <p:nvPr/>
          </p:nvCxnSpPr>
          <p:spPr bwMode="auto">
            <a:xfrm flipV="1">
              <a:off x="1614724" y="1387193"/>
              <a:ext cx="1194696" cy="79040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AutoShape 57"/>
            <p:cNvCxnSpPr>
              <a:cxnSpLocks noChangeShapeType="1"/>
            </p:cNvCxnSpPr>
            <p:nvPr/>
          </p:nvCxnSpPr>
          <p:spPr bwMode="auto">
            <a:xfrm>
              <a:off x="1614724" y="2177599"/>
              <a:ext cx="1194696" cy="108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" name="AutoShape 58"/>
            <p:cNvCxnSpPr>
              <a:cxnSpLocks noChangeShapeType="1"/>
            </p:cNvCxnSpPr>
            <p:nvPr/>
          </p:nvCxnSpPr>
          <p:spPr bwMode="auto">
            <a:xfrm>
              <a:off x="1614724" y="2177599"/>
              <a:ext cx="1194696" cy="81206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AutoShape 59"/>
            <p:cNvCxnSpPr>
              <a:cxnSpLocks noChangeShapeType="1"/>
            </p:cNvCxnSpPr>
            <p:nvPr/>
          </p:nvCxnSpPr>
          <p:spPr bwMode="auto">
            <a:xfrm flipV="1">
              <a:off x="1614724" y="1387193"/>
              <a:ext cx="1194696" cy="16024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AutoShape 60"/>
            <p:cNvCxnSpPr>
              <a:cxnSpLocks noChangeShapeType="1"/>
            </p:cNvCxnSpPr>
            <p:nvPr/>
          </p:nvCxnSpPr>
          <p:spPr bwMode="auto">
            <a:xfrm flipV="1">
              <a:off x="1614724" y="2188429"/>
              <a:ext cx="1194696" cy="80123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AutoShape 61"/>
            <p:cNvCxnSpPr>
              <a:cxnSpLocks noChangeShapeType="1"/>
            </p:cNvCxnSpPr>
            <p:nvPr/>
          </p:nvCxnSpPr>
          <p:spPr bwMode="auto">
            <a:xfrm>
              <a:off x="1614724" y="2989666"/>
              <a:ext cx="1194696" cy="144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" name="AutoShape 52"/>
            <p:cNvCxnSpPr>
              <a:cxnSpLocks noChangeShapeType="1"/>
            </p:cNvCxnSpPr>
            <p:nvPr/>
          </p:nvCxnSpPr>
          <p:spPr bwMode="auto">
            <a:xfrm>
              <a:off x="1377763" y="1363175"/>
              <a:ext cx="0" cy="0"/>
            </a:xfrm>
            <a:prstGeom prst="straightConnector1">
              <a:avLst/>
            </a:prstGeom>
            <a:noFill/>
            <a:ln w="25400">
              <a:solidFill>
                <a:srgbClr val="FDFF05"/>
              </a:solidFill>
              <a:round/>
              <a:headEnd/>
              <a:tailEnd/>
            </a:ln>
          </p:spPr>
        </p:cxn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1107763" y="1888996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136293" y="1977019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A2</a:t>
              </a:r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1107763" y="2695649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140554" y="2783672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A3</a:t>
              </a:r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1107763" y="1093175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2" name="Rectangle 66"/>
            <p:cNvSpPr>
              <a:spLocks noChangeArrowheads="1"/>
            </p:cNvSpPr>
            <p:nvPr/>
          </p:nvSpPr>
          <p:spPr bwMode="auto">
            <a:xfrm>
              <a:off x="1140554" y="1181198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A1</a:t>
              </a: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822435" y="1093175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2855226" y="1181198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B1</a:t>
              </a: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2822435" y="1888996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" name="Rectangle 48"/>
            <p:cNvSpPr>
              <a:spLocks noChangeArrowheads="1"/>
            </p:cNvSpPr>
            <p:nvPr/>
          </p:nvSpPr>
          <p:spPr bwMode="auto">
            <a:xfrm>
              <a:off x="2850966" y="1977019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B2</a:t>
              </a:r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2822435" y="2695649"/>
              <a:ext cx="540000" cy="5400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i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855226" y="2783672"/>
              <a:ext cx="521395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Rounded MT Bold" pitchFamily="34" charset="0"/>
                  <a:ea typeface="+mn-ea"/>
                </a:rPr>
                <a:t>B3</a:t>
              </a:r>
            </a:p>
          </p:txBody>
        </p:sp>
      </p:grpSp>
      <p:cxnSp>
        <p:nvCxnSpPr>
          <p:cNvPr id="29" name="Straight Connector 191"/>
          <p:cNvCxnSpPr>
            <a:cxnSpLocks noChangeShapeType="1"/>
          </p:cNvCxnSpPr>
          <p:nvPr/>
        </p:nvCxnSpPr>
        <p:spPr bwMode="auto">
          <a:xfrm>
            <a:off x="6191305" y="2880381"/>
            <a:ext cx="40163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0" name="TextBox 209"/>
          <p:cNvSpPr txBox="1">
            <a:spLocks noChangeArrowheads="1"/>
          </p:cNvSpPr>
          <p:nvPr/>
        </p:nvSpPr>
        <p:spPr bwMode="auto">
          <a:xfrm>
            <a:off x="3344918" y="1508781"/>
            <a:ext cx="1146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Pathway A</a:t>
            </a:r>
          </a:p>
        </p:txBody>
      </p:sp>
      <p:sp>
        <p:nvSpPr>
          <p:cNvPr id="31" name="TextBox 211"/>
          <p:cNvSpPr txBox="1">
            <a:spLocks noChangeArrowheads="1"/>
          </p:cNvSpPr>
          <p:nvPr/>
        </p:nvSpPr>
        <p:spPr bwMode="auto">
          <a:xfrm>
            <a:off x="5048305" y="1508781"/>
            <a:ext cx="1165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Pathway B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685800" y="4572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en-US" sz="3000" b="1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3" name="TextBox 211"/>
          <p:cNvSpPr txBox="1">
            <a:spLocks noChangeArrowheads="1"/>
          </p:cNvSpPr>
          <p:nvPr/>
        </p:nvSpPr>
        <p:spPr bwMode="auto">
          <a:xfrm>
            <a:off x="6724705" y="2651781"/>
            <a:ext cx="2714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Negative genetic interaction</a:t>
            </a: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1384"/>
              </p:ext>
            </p:extLst>
          </p:nvPr>
        </p:nvGraphicFramePr>
        <p:xfrm>
          <a:off x="6800905" y="3337581"/>
          <a:ext cx="25463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905" y="3337581"/>
                        <a:ext cx="2546350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11"/>
          <p:cNvSpPr txBox="1">
            <a:spLocks noChangeArrowheads="1"/>
          </p:cNvSpPr>
          <p:nvPr/>
        </p:nvSpPr>
        <p:spPr bwMode="auto">
          <a:xfrm>
            <a:off x="2762305" y="4771093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+mn-ea"/>
              </a:rPr>
              <a:t> Modularity:  pathway A depends on</a:t>
            </a:r>
            <a:br>
              <a:rPr lang="en-US" dirty="0">
                <a:solidFill>
                  <a:srgbClr val="000000"/>
                </a:solidFill>
                <a:ea typeface="+mn-ea"/>
              </a:rPr>
            </a:br>
            <a:r>
              <a:rPr lang="en-US" i="1" dirty="0">
                <a:solidFill>
                  <a:srgbClr val="000000"/>
                </a:solidFill>
                <a:ea typeface="+mn-ea"/>
              </a:rPr>
              <a:t>all three </a:t>
            </a:r>
            <a:r>
              <a:rPr lang="en-US" dirty="0">
                <a:solidFill>
                  <a:srgbClr val="000000"/>
                </a:solidFill>
                <a:ea typeface="+mn-ea"/>
              </a:rPr>
              <a:t>A1, A2, and A3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+mn-ea"/>
              </a:rPr>
              <a:t> Redundancy: pathways A and B compensate for one another</a:t>
            </a:r>
          </a:p>
        </p:txBody>
      </p:sp>
    </p:spTree>
    <p:extLst>
      <p:ext uri="{BB962C8B-B14F-4D97-AF65-F5344CB8AC3E}">
        <p14:creationId xmlns:p14="http://schemas.microsoft.com/office/powerpoint/2010/main" val="72477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understand a complex system?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600200" y="3749064"/>
            <a:ext cx="6705600" cy="2362200"/>
          </a:xfrm>
          <a:prstGeom prst="rect">
            <a:avLst/>
          </a:prstGeom>
          <a:solidFill>
            <a:srgbClr val="2C2C2C">
              <a:lumMod val="10000"/>
              <a:lumOff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34464"/>
            <a:ext cx="1766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3749064"/>
            <a:ext cx="6705600" cy="1962150"/>
          </a:xfrm>
          <a:prstGeom prst="rect">
            <a:avLst/>
          </a:prstGeom>
          <a:noFill/>
          <a:ln w="9525">
            <a:solidFill>
              <a:srgbClr val="E6E6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E6E6E"/>
                </a:solidFill>
                <a:latin typeface="Myriad Pro" pitchFamily="1" charset="0"/>
                <a:ea typeface="ＭＳ Ｐゴシック" pitchFamily="34" charset="-128"/>
              </a:rPr>
              <a:t>Functional Genomics</a:t>
            </a: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“What I cannot </a:t>
            </a:r>
            <a:r>
              <a:rPr lang="en-US" sz="28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break</a:t>
            </a: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, I do not understand.”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experimental interventions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gene perturbation screens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81400" y="1234464"/>
            <a:ext cx="6781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E6E6E"/>
                </a:solidFill>
                <a:latin typeface="Myriad Pro" pitchFamily="1" charset="0"/>
                <a:ea typeface="ＭＳ Ｐゴシック" pitchFamily="34" charset="-128"/>
              </a:rPr>
              <a:t>Richard Feynman</a:t>
            </a: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“What I cannot </a:t>
            </a:r>
            <a:r>
              <a:rPr lang="en-US" sz="2800" b="1" dirty="0">
                <a:solidFill>
                  <a:srgbClr val="003399"/>
                </a:solidFill>
                <a:latin typeface="Myriad Pro" pitchFamily="1" charset="0"/>
                <a:ea typeface="ＭＳ Ｐゴシック" pitchFamily="34" charset="-128"/>
              </a:rPr>
              <a:t>create</a:t>
            </a:r>
            <a:r>
              <a:rPr lang="en-US" sz="28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, I do not understand.”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Synthetic biology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 Mathematical models in systems biology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6267" y="4191977"/>
            <a:ext cx="2286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31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Mechanistic understanding of antagonistic (positive) interactions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-7263" t="42538" r="56406" b="-4552"/>
          <a:stretch>
            <a:fillRect/>
          </a:stretch>
        </p:blipFill>
        <p:spPr bwMode="auto">
          <a:xfrm>
            <a:off x="8274005" y="2939439"/>
            <a:ext cx="1600200" cy="3048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14906"/>
              </p:ext>
            </p:extLst>
          </p:nvPr>
        </p:nvGraphicFramePr>
        <p:xfrm>
          <a:off x="7664405" y="5911239"/>
          <a:ext cx="2546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" name="Equation" r:id="rId4" imgW="1028700" imgH="228600" progId="Equation.3">
                  <p:embed/>
                </p:oleObj>
              </mc:Choice>
              <mc:Fallback>
                <p:oleObj name="Equation" r:id="rId4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05" y="5911239"/>
                        <a:ext cx="2546350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 t="-873" b="54361"/>
          <a:stretch>
            <a:fillRect/>
          </a:stretch>
        </p:blipFill>
        <p:spPr bwMode="auto">
          <a:xfrm>
            <a:off x="1546180" y="3396639"/>
            <a:ext cx="3146425" cy="2286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 l="50859" t="53391" r="-8981" b="-4552"/>
          <a:stretch>
            <a:fillRect/>
          </a:stretch>
        </p:blipFill>
        <p:spPr bwMode="auto">
          <a:xfrm>
            <a:off x="4997405" y="3320439"/>
            <a:ext cx="1828800" cy="2514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406605" y="1234464"/>
            <a:ext cx="769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en-US" sz="2800">
                <a:solidFill>
                  <a:srgbClr val="000000"/>
                </a:solidFill>
                <a:ea typeface="+mn-ea"/>
              </a:rPr>
              <a:t>Positive interactions can indicate within-module/protein complex dependencies</a:t>
            </a:r>
            <a:br>
              <a:rPr lang="en-US" sz="2800">
                <a:solidFill>
                  <a:srgbClr val="000000"/>
                </a:solidFill>
                <a:ea typeface="+mn-ea"/>
              </a:rPr>
            </a:br>
            <a:r>
              <a:rPr lang="en-US" sz="2800">
                <a:solidFill>
                  <a:srgbClr val="000000"/>
                </a:solidFill>
                <a:ea typeface="+mn-ea"/>
              </a:rPr>
              <a:t>(i.e. </a:t>
            </a:r>
            <a:r>
              <a:rPr lang="en-US" sz="2800" dirty="0">
                <a:solidFill>
                  <a:srgbClr val="000000"/>
                </a:solidFill>
                <a:ea typeface="+mn-ea"/>
              </a:rPr>
              <a:t>simultaneously required)</a:t>
            </a: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25580"/>
              </p:ext>
            </p:extLst>
          </p:nvPr>
        </p:nvGraphicFramePr>
        <p:xfrm>
          <a:off x="4540205" y="5606439"/>
          <a:ext cx="2546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" name="Equation" r:id="rId6" imgW="1028700" imgH="228600" progId="Equation.3">
                  <p:embed/>
                </p:oleObj>
              </mc:Choice>
              <mc:Fallback>
                <p:oleObj name="Equation" r:id="rId6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05" y="5606439"/>
                        <a:ext cx="2546350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94216"/>
              </p:ext>
            </p:extLst>
          </p:nvPr>
        </p:nvGraphicFramePr>
        <p:xfrm>
          <a:off x="1720805" y="5606439"/>
          <a:ext cx="2546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" name="Equation" r:id="rId8" imgW="1028700" imgH="228600" progId="Equation.3">
                  <p:embed/>
                </p:oleObj>
              </mc:Choice>
              <mc:Fallback>
                <p:oleObj name="Equation" r:id="rId8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05" y="5606439"/>
                        <a:ext cx="2546350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9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often observe this structure?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  <p:cxnSp>
        <p:nvCxnSpPr>
          <p:cNvPr id="6" name="Straight Connector 191"/>
          <p:cNvCxnSpPr>
            <a:cxnSpLocks noChangeShapeType="1"/>
          </p:cNvCxnSpPr>
          <p:nvPr/>
        </p:nvCxnSpPr>
        <p:spPr bwMode="auto">
          <a:xfrm>
            <a:off x="7088188" y="3031332"/>
            <a:ext cx="40163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TextBox 209"/>
          <p:cNvSpPr txBox="1">
            <a:spLocks noChangeArrowheads="1"/>
          </p:cNvSpPr>
          <p:nvPr/>
        </p:nvSpPr>
        <p:spPr bwMode="auto">
          <a:xfrm>
            <a:off x="2259013" y="1202532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DNA homologous recombination/repair pathway</a:t>
            </a:r>
          </a:p>
        </p:txBody>
      </p:sp>
      <p:sp>
        <p:nvSpPr>
          <p:cNvPr id="8" name="TextBox 211"/>
          <p:cNvSpPr txBox="1">
            <a:spLocks noChangeArrowheads="1"/>
          </p:cNvSpPr>
          <p:nvPr/>
        </p:nvSpPr>
        <p:spPr bwMode="auto">
          <a:xfrm>
            <a:off x="4872038" y="2008982"/>
            <a:ext cx="319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ea typeface="+mn-ea"/>
              </a:rPr>
              <a:t>Translesion</a:t>
            </a:r>
            <a:r>
              <a:rPr lang="en-US" sz="1600" dirty="0">
                <a:solidFill>
                  <a:srgbClr val="000000"/>
                </a:solidFill>
                <a:ea typeface="+mn-ea"/>
              </a:rPr>
              <a:t> synthesis DNA repair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4572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en-US" sz="3000" b="1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extBox 211"/>
          <p:cNvSpPr txBox="1">
            <a:spLocks noChangeArrowheads="1"/>
          </p:cNvSpPr>
          <p:nvPr/>
        </p:nvSpPr>
        <p:spPr bwMode="auto">
          <a:xfrm>
            <a:off x="7621588" y="2802732"/>
            <a:ext cx="2714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Negative genetic interaction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75750"/>
              </p:ext>
            </p:extLst>
          </p:nvPr>
        </p:nvGraphicFramePr>
        <p:xfrm>
          <a:off x="7915276" y="3142457"/>
          <a:ext cx="22621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3" imgW="914400" imgH="254000" progId="Equation.3">
                  <p:embed/>
                </p:oleObj>
              </mc:Choice>
              <mc:Fallback>
                <p:oleObj name="Equation" r:id="rId3" imgW="914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6" y="3142457"/>
                        <a:ext cx="2262187" cy="541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11"/>
          <p:cNvSpPr txBox="1">
            <a:spLocks noChangeArrowheads="1"/>
          </p:cNvSpPr>
          <p:nvPr/>
        </p:nvSpPr>
        <p:spPr bwMode="auto">
          <a:xfrm>
            <a:off x="1889806" y="4691028"/>
            <a:ext cx="5943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u="sng" dirty="0">
                <a:solidFill>
                  <a:srgbClr val="000000"/>
                </a:solidFill>
                <a:ea typeface="+mn-ea"/>
              </a:rPr>
              <a:t>Modularity</a:t>
            </a:r>
            <a:r>
              <a:rPr lang="en-US" dirty="0">
                <a:solidFill>
                  <a:srgbClr val="000000"/>
                </a:solidFill>
                <a:ea typeface="+mn-ea"/>
              </a:rPr>
              <a:t>:  pathway A depends on </a:t>
            </a:r>
            <a:r>
              <a:rPr lang="en-US" i="1" dirty="0">
                <a:solidFill>
                  <a:srgbClr val="000000"/>
                </a:solidFill>
                <a:ea typeface="+mn-ea"/>
              </a:rPr>
              <a:t>all five </a:t>
            </a:r>
            <a:r>
              <a:rPr lang="en-US" dirty="0">
                <a:solidFill>
                  <a:srgbClr val="000000"/>
                </a:solidFill>
                <a:ea typeface="+mn-ea"/>
              </a:rPr>
              <a:t>components– any one deletion will disable the pathway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u="sng" dirty="0">
                <a:solidFill>
                  <a:srgbClr val="000000"/>
                </a:solidFill>
                <a:ea typeface="+mn-ea"/>
              </a:rPr>
              <a:t>Redundancy</a:t>
            </a:r>
            <a:r>
              <a:rPr lang="en-US" dirty="0">
                <a:solidFill>
                  <a:srgbClr val="000000"/>
                </a:solidFill>
                <a:ea typeface="+mn-ea"/>
              </a:rPr>
              <a:t>: pathways A and B compensate for one another</a:t>
            </a: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2182813" y="2193132"/>
            <a:ext cx="1682750" cy="1835150"/>
            <a:chOff x="762000" y="2057400"/>
            <a:chExt cx="1682899" cy="1835564"/>
          </a:xfrm>
        </p:grpSpPr>
        <p:sp>
          <p:nvSpPr>
            <p:cNvPr id="14" name="Oval 40"/>
            <p:cNvSpPr>
              <a:spLocks noChangeArrowheads="1"/>
            </p:cNvSpPr>
            <p:nvPr/>
          </p:nvSpPr>
          <p:spPr bwMode="auto">
            <a:xfrm>
              <a:off x="1371600" y="2057400"/>
              <a:ext cx="539899" cy="540164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  <a:ea typeface="+mn-ea"/>
                </a:rPr>
                <a:t>RAD57</a:t>
              </a:r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762000" y="2514600"/>
              <a:ext cx="539899" cy="540164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  <a:ea typeface="+mn-ea"/>
                </a:rPr>
                <a:t>RAD55</a:t>
              </a:r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auto">
            <a:xfrm>
              <a:off x="914400" y="3200400"/>
              <a:ext cx="539899" cy="540164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  <a:ea typeface="+mn-ea"/>
                </a:rPr>
                <a:t>RAD51</a:t>
              </a:r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1600200" y="3352800"/>
              <a:ext cx="539899" cy="540164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  <a:ea typeface="+mn-ea"/>
                </a:rPr>
                <a:t>RAD54</a:t>
              </a:r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>
              <a:off x="1905000" y="2667000"/>
              <a:ext cx="539899" cy="540164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rgbClr val="F9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  <a:ea typeface="+mn-ea"/>
                </a:rPr>
                <a:t>RAD52</a:t>
              </a:r>
            </a:p>
          </p:txBody>
        </p:sp>
        <p:cxnSp>
          <p:nvCxnSpPr>
            <p:cNvPr id="19" name="Straight Connector 41"/>
            <p:cNvCxnSpPr>
              <a:cxnSpLocks noChangeShapeType="1"/>
              <a:stCxn id="15" idx="6"/>
              <a:endCxn id="17" idx="0"/>
            </p:cNvCxnSpPr>
            <p:nvPr/>
          </p:nvCxnSpPr>
          <p:spPr bwMode="auto">
            <a:xfrm>
              <a:off x="1301899" y="2784682"/>
              <a:ext cx="568251" cy="568118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0" name="Straight Connector 42"/>
            <p:cNvCxnSpPr>
              <a:cxnSpLocks noChangeShapeType="1"/>
              <a:stCxn id="15" idx="6"/>
              <a:endCxn id="18" idx="2"/>
            </p:cNvCxnSpPr>
            <p:nvPr/>
          </p:nvCxnSpPr>
          <p:spPr bwMode="auto">
            <a:xfrm>
              <a:off x="1301899" y="2784682"/>
              <a:ext cx="603101" cy="152400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1" name="Straight Connector 47"/>
            <p:cNvCxnSpPr>
              <a:cxnSpLocks noChangeShapeType="1"/>
              <a:stCxn id="14" idx="4"/>
              <a:endCxn id="17" idx="0"/>
            </p:cNvCxnSpPr>
            <p:nvPr/>
          </p:nvCxnSpPr>
          <p:spPr bwMode="auto">
            <a:xfrm rot="16200000" flipH="1">
              <a:off x="1378232" y="2860882"/>
              <a:ext cx="755236" cy="228600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2" name="Straight Connector 50"/>
            <p:cNvCxnSpPr>
              <a:cxnSpLocks noChangeShapeType="1"/>
              <a:stCxn id="14" idx="4"/>
              <a:endCxn id="18" idx="2"/>
            </p:cNvCxnSpPr>
            <p:nvPr/>
          </p:nvCxnSpPr>
          <p:spPr bwMode="auto">
            <a:xfrm rot="16200000" flipH="1">
              <a:off x="1603516" y="2635598"/>
              <a:ext cx="339518" cy="263450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3" name="Straight Connector 54"/>
            <p:cNvCxnSpPr>
              <a:cxnSpLocks noChangeShapeType="1"/>
              <a:stCxn id="18" idx="2"/>
              <a:endCxn id="17" idx="0"/>
            </p:cNvCxnSpPr>
            <p:nvPr/>
          </p:nvCxnSpPr>
          <p:spPr bwMode="auto">
            <a:xfrm rot="10800000" flipV="1">
              <a:off x="1870150" y="2937082"/>
              <a:ext cx="34850" cy="415718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4" name="Straight Connector 57"/>
            <p:cNvCxnSpPr>
              <a:cxnSpLocks noChangeShapeType="1"/>
              <a:stCxn id="17" idx="0"/>
              <a:endCxn id="16" idx="7"/>
            </p:cNvCxnSpPr>
            <p:nvPr/>
          </p:nvCxnSpPr>
          <p:spPr bwMode="auto">
            <a:xfrm rot="16200000" flipV="1">
              <a:off x="1586045" y="3068694"/>
              <a:ext cx="73295" cy="494917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5" name="Straight Connector 60"/>
            <p:cNvCxnSpPr>
              <a:cxnSpLocks noChangeShapeType="1"/>
              <a:stCxn id="15" idx="6"/>
              <a:endCxn id="16" idx="7"/>
            </p:cNvCxnSpPr>
            <p:nvPr/>
          </p:nvCxnSpPr>
          <p:spPr bwMode="auto">
            <a:xfrm>
              <a:off x="1301899" y="2784682"/>
              <a:ext cx="73334" cy="494823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6" name="Straight Connector 63"/>
            <p:cNvCxnSpPr>
              <a:cxnSpLocks noChangeShapeType="1"/>
              <a:stCxn id="14" idx="4"/>
              <a:endCxn id="16" idx="7"/>
            </p:cNvCxnSpPr>
            <p:nvPr/>
          </p:nvCxnSpPr>
          <p:spPr bwMode="auto">
            <a:xfrm rot="5400000">
              <a:off x="1167422" y="2805376"/>
              <a:ext cx="681941" cy="266317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7" name="Straight Connector 66"/>
            <p:cNvCxnSpPr>
              <a:cxnSpLocks noChangeShapeType="1"/>
              <a:stCxn id="14" idx="4"/>
              <a:endCxn id="15" idx="6"/>
            </p:cNvCxnSpPr>
            <p:nvPr/>
          </p:nvCxnSpPr>
          <p:spPr bwMode="auto">
            <a:xfrm rot="5400000">
              <a:off x="1378166" y="2521298"/>
              <a:ext cx="187118" cy="339651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  <p:cxnSp>
          <p:nvCxnSpPr>
            <p:cNvPr id="28" name="Straight Connector 69"/>
            <p:cNvCxnSpPr>
              <a:cxnSpLocks noChangeShapeType="1"/>
              <a:stCxn id="18" idx="2"/>
              <a:endCxn id="16" idx="7"/>
            </p:cNvCxnSpPr>
            <p:nvPr/>
          </p:nvCxnSpPr>
          <p:spPr bwMode="auto">
            <a:xfrm rot="10800000" flipV="1">
              <a:off x="1375234" y="2937081"/>
              <a:ext cx="529767" cy="342423"/>
            </a:xfrm>
            <a:prstGeom prst="line">
              <a:avLst/>
            </a:prstGeom>
            <a:noFill/>
            <a:ln w="31750" algn="ctr">
              <a:solidFill>
                <a:srgbClr val="9EF030"/>
              </a:solidFill>
              <a:round/>
              <a:headEnd/>
              <a:tailEnd/>
            </a:ln>
          </p:spPr>
        </p:cxnSp>
      </p:grpSp>
      <p:cxnSp>
        <p:nvCxnSpPr>
          <p:cNvPr id="29" name="Straight Connector 191"/>
          <p:cNvCxnSpPr>
            <a:cxnSpLocks noChangeShapeType="1"/>
          </p:cNvCxnSpPr>
          <p:nvPr/>
        </p:nvCxnSpPr>
        <p:spPr bwMode="auto">
          <a:xfrm>
            <a:off x="7164388" y="4083845"/>
            <a:ext cx="401638" cy="1587"/>
          </a:xfrm>
          <a:prstGeom prst="line">
            <a:avLst/>
          </a:prstGeom>
          <a:noFill/>
          <a:ln w="38100">
            <a:solidFill>
              <a:srgbClr val="9EF030"/>
            </a:solidFill>
            <a:round/>
            <a:headEnd/>
            <a:tailEnd/>
          </a:ln>
        </p:spPr>
      </p:cxnSp>
      <p:sp>
        <p:nvSpPr>
          <p:cNvPr id="30" name="TextBox 211"/>
          <p:cNvSpPr txBox="1">
            <a:spLocks noChangeArrowheads="1"/>
          </p:cNvSpPr>
          <p:nvPr/>
        </p:nvSpPr>
        <p:spPr bwMode="auto">
          <a:xfrm>
            <a:off x="7697788" y="3931445"/>
            <a:ext cx="2622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+mn-ea"/>
              </a:rPr>
              <a:t>Positive genetic interaction</a:t>
            </a:r>
          </a:p>
        </p:txBody>
      </p:sp>
      <p:graphicFrame>
        <p:nvGraphicFramePr>
          <p:cNvPr id="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259620"/>
              </p:ext>
            </p:extLst>
          </p:nvPr>
        </p:nvGraphicFramePr>
        <p:xfrm>
          <a:off x="8067676" y="4361657"/>
          <a:ext cx="2263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5" imgW="914400" imgH="254000" progId="Equation.3">
                  <p:embed/>
                </p:oleObj>
              </mc:Choice>
              <mc:Fallback>
                <p:oleObj name="Equation" r:id="rId5" imgW="914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76" y="4361657"/>
                        <a:ext cx="2263775" cy="541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105"/>
          <p:cNvSpPr>
            <a:spLocks noChangeArrowheads="1"/>
          </p:cNvSpPr>
          <p:nvPr/>
        </p:nvSpPr>
        <p:spPr bwMode="auto">
          <a:xfrm>
            <a:off x="2106613" y="2040732"/>
            <a:ext cx="1905000" cy="24384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33" name="Group 109"/>
          <p:cNvGrpSpPr>
            <a:grpSpLocks/>
          </p:cNvGrpSpPr>
          <p:nvPr/>
        </p:nvGrpSpPr>
        <p:grpSpPr bwMode="auto">
          <a:xfrm>
            <a:off x="5002213" y="2345532"/>
            <a:ext cx="1905000" cy="1752600"/>
            <a:chOff x="3581400" y="1905000"/>
            <a:chExt cx="1905000" cy="1752600"/>
          </a:xfrm>
        </p:grpSpPr>
        <p:grpSp>
          <p:nvGrpSpPr>
            <p:cNvPr id="34" name="Group 75"/>
            <p:cNvGrpSpPr>
              <a:grpSpLocks/>
            </p:cNvGrpSpPr>
            <p:nvPr/>
          </p:nvGrpSpPr>
          <p:grpSpPr bwMode="auto">
            <a:xfrm>
              <a:off x="3810000" y="2209800"/>
              <a:ext cx="1378099" cy="1302164"/>
              <a:chOff x="609600" y="2514600"/>
              <a:chExt cx="1378099" cy="1302164"/>
            </a:xfrm>
          </p:grpSpPr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1447800" y="2514600"/>
                <a:ext cx="539899" cy="540164"/>
              </a:xfrm>
              <a:prstGeom prst="ellipse">
                <a:avLst/>
              </a:prstGeom>
              <a:solidFill>
                <a:srgbClr val="F9FF00"/>
              </a:solidFill>
              <a:ln w="9525">
                <a:solidFill>
                  <a:srgbClr val="F9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i="1">
                    <a:solidFill>
                      <a:srgbClr val="000000"/>
                    </a:solidFill>
                    <a:ea typeface="+mn-ea"/>
                  </a:rPr>
                  <a:t>REV7</a:t>
                </a:r>
              </a:p>
            </p:txBody>
          </p:sp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609600" y="2667000"/>
                <a:ext cx="539899" cy="540164"/>
              </a:xfrm>
              <a:prstGeom prst="ellipse">
                <a:avLst/>
              </a:prstGeom>
              <a:solidFill>
                <a:srgbClr val="F9FF00"/>
              </a:solidFill>
              <a:ln w="9525">
                <a:solidFill>
                  <a:srgbClr val="F9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i="1">
                    <a:solidFill>
                      <a:srgbClr val="000000"/>
                    </a:solidFill>
                    <a:ea typeface="+mn-ea"/>
                  </a:rPr>
                  <a:t>REV1</a:t>
                </a:r>
              </a:p>
            </p:txBody>
          </p:sp>
          <p:sp>
            <p:nvSpPr>
              <p:cNvPr id="38" name="Oval 40"/>
              <p:cNvSpPr>
                <a:spLocks noChangeArrowheads="1"/>
              </p:cNvSpPr>
              <p:nvPr/>
            </p:nvSpPr>
            <p:spPr bwMode="auto">
              <a:xfrm>
                <a:off x="1066800" y="3276600"/>
                <a:ext cx="539899" cy="540164"/>
              </a:xfrm>
              <a:prstGeom prst="ellipse">
                <a:avLst/>
              </a:prstGeom>
              <a:solidFill>
                <a:srgbClr val="F9FF00"/>
              </a:solidFill>
              <a:ln w="9525">
                <a:solidFill>
                  <a:srgbClr val="F9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i="1">
                    <a:solidFill>
                      <a:srgbClr val="000000"/>
                    </a:solidFill>
                    <a:ea typeface="+mn-ea"/>
                  </a:rPr>
                  <a:t>REV3</a:t>
                </a:r>
              </a:p>
            </p:txBody>
          </p:sp>
          <p:cxnSp>
            <p:nvCxnSpPr>
              <p:cNvPr id="39" name="Straight Connector 87"/>
              <p:cNvCxnSpPr>
                <a:cxnSpLocks noChangeShapeType="1"/>
                <a:stCxn id="37" idx="6"/>
                <a:endCxn id="38" idx="0"/>
              </p:cNvCxnSpPr>
              <p:nvPr/>
            </p:nvCxnSpPr>
            <p:spPr bwMode="auto">
              <a:xfrm>
                <a:off x="1149499" y="2937082"/>
                <a:ext cx="187251" cy="339518"/>
              </a:xfrm>
              <a:prstGeom prst="line">
                <a:avLst/>
              </a:prstGeom>
              <a:noFill/>
              <a:ln w="31750" algn="ctr">
                <a:solidFill>
                  <a:srgbClr val="9EF030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88"/>
              <p:cNvCxnSpPr>
                <a:cxnSpLocks noChangeShapeType="1"/>
                <a:stCxn id="36" idx="3"/>
                <a:endCxn id="38" idx="0"/>
              </p:cNvCxnSpPr>
              <p:nvPr/>
            </p:nvCxnSpPr>
            <p:spPr bwMode="auto">
              <a:xfrm rot="5400000">
                <a:off x="1281338" y="3031071"/>
                <a:ext cx="300941" cy="190116"/>
              </a:xfrm>
              <a:prstGeom prst="line">
                <a:avLst/>
              </a:prstGeom>
              <a:noFill/>
              <a:ln w="31750" algn="ctr">
                <a:solidFill>
                  <a:srgbClr val="9EF030"/>
                </a:solidFill>
                <a:round/>
                <a:headEnd/>
                <a:tailEnd/>
              </a:ln>
            </p:spPr>
          </p:cxnSp>
          <p:cxnSp>
            <p:nvCxnSpPr>
              <p:cNvPr id="41" name="Straight Connector 89"/>
              <p:cNvCxnSpPr>
                <a:cxnSpLocks noChangeShapeType="1"/>
                <a:stCxn id="36" idx="3"/>
                <a:endCxn id="37" idx="6"/>
              </p:cNvCxnSpPr>
              <p:nvPr/>
            </p:nvCxnSpPr>
            <p:spPr bwMode="auto">
              <a:xfrm rot="5400000" flipH="1">
                <a:off x="1318894" y="2767688"/>
                <a:ext cx="38577" cy="377367"/>
              </a:xfrm>
              <a:prstGeom prst="line">
                <a:avLst/>
              </a:prstGeom>
              <a:noFill/>
              <a:ln w="31750" algn="ctr">
                <a:solidFill>
                  <a:srgbClr val="9EF030"/>
                </a:solidFill>
                <a:round/>
                <a:headEnd/>
                <a:tailEnd/>
              </a:ln>
            </p:spPr>
          </p:cxnSp>
        </p:grpSp>
        <p:sp>
          <p:nvSpPr>
            <p:cNvPr id="35" name="Oval 106"/>
            <p:cNvSpPr>
              <a:spLocks noChangeArrowheads="1"/>
            </p:cNvSpPr>
            <p:nvPr/>
          </p:nvSpPr>
          <p:spPr bwMode="auto">
            <a:xfrm>
              <a:off x="3581400" y="1905000"/>
              <a:ext cx="1905000" cy="17526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  <a:ea typeface="+mn-ea"/>
              </a:endParaRPr>
            </a:p>
          </p:txBody>
        </p:sp>
      </p:grpSp>
      <p:cxnSp>
        <p:nvCxnSpPr>
          <p:cNvPr id="42" name="Straight Connector 108"/>
          <p:cNvCxnSpPr>
            <a:cxnSpLocks noChangeShapeType="1"/>
            <a:stCxn id="32" idx="6"/>
            <a:endCxn id="35" idx="2"/>
          </p:cNvCxnSpPr>
          <p:nvPr/>
        </p:nvCxnSpPr>
        <p:spPr bwMode="auto">
          <a:xfrm flipV="1">
            <a:off x="4011613" y="3221832"/>
            <a:ext cx="990600" cy="381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050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often observe this structure?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32611" y="6107568"/>
            <a:ext cx="8035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+mn-ea"/>
              </a:rPr>
              <a:t>Segre D, Deluna A, Church GM, Kishony R: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Modular epistasis in yeast metabolism</a:t>
            </a:r>
            <a:r>
              <a:rPr lang="en-US" sz="1200">
                <a:solidFill>
                  <a:srgbClr val="000000"/>
                </a:solidFill>
                <a:ea typeface="+mn-ea"/>
              </a:rPr>
              <a:t>. </a:t>
            </a:r>
            <a:r>
              <a:rPr lang="en-US" sz="1200" i="1">
                <a:solidFill>
                  <a:srgbClr val="000000"/>
                </a:solidFill>
                <a:ea typeface="+mn-ea"/>
              </a:rPr>
              <a:t>Nat Genet </a:t>
            </a:r>
            <a:r>
              <a:rPr lang="en-US" sz="1200">
                <a:solidFill>
                  <a:srgbClr val="000000"/>
                </a:solidFill>
                <a:ea typeface="+mn-ea"/>
              </a:rPr>
              <a:t>2005, </a:t>
            </a:r>
            <a:r>
              <a:rPr lang="en-US" sz="1200" b="1">
                <a:solidFill>
                  <a:srgbClr val="000000"/>
                </a:solidFill>
                <a:ea typeface="+mn-ea"/>
              </a:rPr>
              <a:t>37</a:t>
            </a:r>
            <a:r>
              <a:rPr lang="en-US" sz="1200">
                <a:solidFill>
                  <a:srgbClr val="000000"/>
                </a:solidFill>
                <a:ea typeface="+mn-ea"/>
              </a:rPr>
              <a:t>(1):77-83.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8446"/>
          <a:stretch>
            <a:fillRect/>
          </a:stretch>
        </p:blipFill>
        <p:spPr bwMode="auto">
          <a:xfrm>
            <a:off x="3261411" y="1200605"/>
            <a:ext cx="660876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3011" y="2051505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000000"/>
                </a:solidFill>
                <a:ea typeface="+mn-ea"/>
              </a:rPr>
              <a:t> Flux balance analysis of metabolism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000000"/>
                </a:solidFill>
                <a:ea typeface="+mn-ea"/>
              </a:rPr>
              <a:t> Within and between-pathway/module interactions are monochromatic</a:t>
            </a:r>
          </a:p>
        </p:txBody>
      </p:sp>
    </p:spTree>
    <p:extLst>
      <p:ext uri="{BB962C8B-B14F-4D97-AF65-F5344CB8AC3E}">
        <p14:creationId xmlns:p14="http://schemas.microsoft.com/office/powerpoint/2010/main" val="146174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computational strategies for analyzing combinatorial perturbation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3067" y="411513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8539" y="1234464"/>
            <a:ext cx="96925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Extracting functional information from interaction profiles</a:t>
            </a:r>
          </a:p>
          <a:p>
            <a:r>
              <a:rPr lang="en-US" dirty="0"/>
              <a:t>Relating genetic interactions to modular network structure</a:t>
            </a:r>
          </a:p>
          <a:p>
            <a:r>
              <a:rPr lang="en-US" b="1" dirty="0"/>
              <a:t>Beyond modular structure: defining pathway order through epistasis analysis</a:t>
            </a:r>
          </a:p>
          <a:p>
            <a:r>
              <a:rPr lang="en-US" dirty="0"/>
              <a:t>Predicting genetic interactions</a:t>
            </a:r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387804" y="1584946"/>
            <a:ext cx="16764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04926" y="120394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Biological specificity</a:t>
            </a:r>
          </a:p>
        </p:txBody>
      </p:sp>
    </p:spTree>
    <p:extLst>
      <p:ext uri="{BB962C8B-B14F-4D97-AF65-F5344CB8AC3E}">
        <p14:creationId xmlns:p14="http://schemas.microsoft.com/office/powerpoint/2010/main" val="302530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Classical epistasis analysis: the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-7263" t="42538" r="56406" b="3200"/>
          <a:stretch>
            <a:fillRect/>
          </a:stretch>
        </p:blipFill>
        <p:spPr bwMode="auto">
          <a:xfrm>
            <a:off x="9494487" y="2148864"/>
            <a:ext cx="1600200" cy="2667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50215" y="1325903"/>
            <a:ext cx="86487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  Alleviating (positive) interactions often correspond to within-pathway, within-module interactions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 Can we learn something by comparing single mutants,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A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, C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and double mutant,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A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C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  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 Basic rule: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if the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A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C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 phenotype is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more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 similar to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A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+mn-ea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000000"/>
                </a:solidFill>
                <a:ea typeface="+mn-ea"/>
              </a:rPr>
              <a:t>A</a:t>
            </a:r>
            <a:r>
              <a:rPr lang="en-US" sz="2400" i="1" baseline="30000" dirty="0">
                <a:solidFill>
                  <a:srgbClr val="000000"/>
                </a:solidFill>
                <a:ea typeface="+mn-ea"/>
              </a:rPr>
              <a:t>-</a:t>
            </a:r>
            <a:r>
              <a:rPr lang="en-US" sz="2400" dirty="0">
                <a:solidFill>
                  <a:srgbClr val="000000"/>
                </a:solidFill>
                <a:ea typeface="+mn-ea"/>
                <a:sym typeface="Wingdings" pitchFamily="2" charset="2"/>
              </a:rPr>
              <a:t> is </a:t>
            </a:r>
            <a:r>
              <a:rPr lang="en-US" sz="2400" i="1" dirty="0" err="1">
                <a:solidFill>
                  <a:srgbClr val="000000"/>
                </a:solidFill>
                <a:ea typeface="+mn-ea"/>
                <a:sym typeface="Wingdings" pitchFamily="2" charset="2"/>
              </a:rPr>
              <a:t>epistatic</a:t>
            </a:r>
            <a:r>
              <a:rPr lang="en-US" sz="2400" dirty="0">
                <a:solidFill>
                  <a:srgbClr val="000000"/>
                </a:solidFill>
                <a:ea typeface="+mn-ea"/>
                <a:sym typeface="Wingdings" pitchFamily="2" charset="2"/>
              </a:rPr>
              <a:t> to C-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(i.e. A- “covers” C-)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+mn-ea"/>
              </a:rPr>
              <a:t>Under some assumptions, we can use this to infer order of action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39082"/>
              </p:ext>
            </p:extLst>
          </p:nvPr>
        </p:nvGraphicFramePr>
        <p:xfrm>
          <a:off x="9113487" y="4815864"/>
          <a:ext cx="22479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4" imgW="1028700" imgH="228600" progId="Equation.3">
                  <p:embed/>
                </p:oleObj>
              </mc:Choice>
              <mc:Fallback>
                <p:oleObj name="Equation" r:id="rId4" imgW="10287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3487" y="4815864"/>
                        <a:ext cx="2247900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781825" y="1826602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ea typeface="+mn-ea"/>
              </a:rPr>
              <a:t>Input signal</a:t>
            </a: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10256487" y="21488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6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Epistasis analysis for 1-dimensional quantitative fitness phenotypes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0261" y="6492875"/>
            <a:ext cx="2743200" cy="365125"/>
          </a:xfrm>
        </p:spPr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28415" y="2351052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400">
                <a:solidFill>
                  <a:srgbClr val="000000"/>
                </a:solidFill>
                <a:ea typeface="ＭＳ Ｐゴシック" pitchFamily="34" charset="-128"/>
              </a:rPr>
              <a:t>Wild-type fitness</a:t>
            </a:r>
            <a:endParaRPr lang="it-IT" sz="1400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40" descr="epistasis_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615" y="1131852"/>
            <a:ext cx="832961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432415" y="5475252"/>
            <a:ext cx="70421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ea typeface="+mn-ea"/>
              </a:rPr>
              <a:t>(assumes mutants show phenotypes in the same input signal state, </a:t>
            </a:r>
          </a:p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ea typeface="+mn-ea"/>
              </a:rPr>
              <a:t>e.g. positively regulated cascades)</a:t>
            </a: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706928" y="6172165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+mn-ea"/>
              </a:rPr>
              <a:t>Avery L, Wasserman S: Ordering gene function: the interpretation of epistasis in regulatory hierarchies. Trends Genet 1992, 8(9):312-316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5416" y="4216696"/>
            <a:ext cx="4389072" cy="11887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u="sng" dirty="0"/>
              <a:t>B</a:t>
            </a:r>
            <a:r>
              <a:rPr lang="en-US" sz="2000" dirty="0"/>
              <a:t> makes a critical metabolite,</a:t>
            </a:r>
          </a:p>
          <a:p>
            <a:pPr algn="ctr"/>
            <a:r>
              <a:rPr lang="en-US" sz="2000" u="sng" dirty="0"/>
              <a:t>A</a:t>
            </a:r>
            <a:r>
              <a:rPr lang="en-US" sz="2000" dirty="0"/>
              <a:t> shuttles it to the right cellular compartment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41902" y="4192183"/>
            <a:ext cx="4114755" cy="11887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u="sng" dirty="0"/>
              <a:t>A</a:t>
            </a:r>
            <a:r>
              <a:rPr lang="en-US" sz="2000" dirty="0"/>
              <a:t> makes a non-critical metabolite, </a:t>
            </a:r>
            <a:r>
              <a:rPr lang="en-US" sz="2000" u="sng" dirty="0"/>
              <a:t>B</a:t>
            </a:r>
            <a:r>
              <a:rPr lang="en-US" sz="2000" dirty="0"/>
              <a:t> makes sure it doesn’t accumulate to cytotoxic levels</a:t>
            </a:r>
          </a:p>
        </p:txBody>
      </p:sp>
    </p:spTree>
    <p:extLst>
      <p:ext uri="{BB962C8B-B14F-4D97-AF65-F5344CB8AC3E}">
        <p14:creationId xmlns:p14="http://schemas.microsoft.com/office/powerpoint/2010/main" val="62163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 Ordering DNA repair/recombination pathways from double mutant growth rate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 l="47656" t="21875" r="7813" b="20833"/>
          <a:stretch>
            <a:fillRect/>
          </a:stretch>
        </p:blipFill>
        <p:spPr bwMode="auto">
          <a:xfrm>
            <a:off x="4205237" y="1143000"/>
            <a:ext cx="4267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ng1948-F5[1]"/>
          <p:cNvPicPr>
            <a:picLocks noChangeAspect="1" noChangeArrowheads="1"/>
          </p:cNvPicPr>
          <p:nvPr/>
        </p:nvPicPr>
        <p:blipFill>
          <a:blip r:embed="rId3" cstate="print"/>
          <a:srcRect l="13077" t="36514" r="13077" b="54291"/>
          <a:stretch>
            <a:fillRect/>
          </a:stretch>
        </p:blipFill>
        <p:spPr bwMode="auto">
          <a:xfrm>
            <a:off x="1843037" y="50292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43037" y="6324600"/>
            <a:ext cx="882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0000"/>
                </a:solidFill>
                <a:ea typeface="+mn-ea"/>
              </a:rPr>
              <a:t>St. </a:t>
            </a:r>
            <a:r>
              <a:rPr lang="en-US" sz="1200" dirty="0" err="1">
                <a:solidFill>
                  <a:srgbClr val="000000"/>
                </a:solidFill>
                <a:ea typeface="+mn-ea"/>
              </a:rPr>
              <a:t>Onge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200" i="1" dirty="0">
                <a:solidFill>
                  <a:srgbClr val="000000"/>
                </a:solidFill>
                <a:ea typeface="+mn-ea"/>
              </a:rPr>
              <a:t>et al.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200" b="1" dirty="0">
                <a:solidFill>
                  <a:srgbClr val="000000"/>
                </a:solidFill>
                <a:ea typeface="+mn-ea"/>
              </a:rPr>
              <a:t>Systematic pathway analysis using high-resolution fitness profiling of combinatorial gene deletions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. </a:t>
            </a:r>
            <a:r>
              <a:rPr lang="en-US" sz="1200" i="1" dirty="0">
                <a:solidFill>
                  <a:srgbClr val="000000"/>
                </a:solidFill>
                <a:ea typeface="+mn-ea"/>
              </a:rPr>
              <a:t>Nat Genet 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2007, </a:t>
            </a:r>
            <a:r>
              <a:rPr lang="en-US" sz="1200" b="1" dirty="0">
                <a:solidFill>
                  <a:srgbClr val="000000"/>
                </a:solidFill>
                <a:ea typeface="+mn-ea"/>
              </a:rPr>
              <a:t>39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(2):199-206.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405637" y="571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“co-equal”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76437" y="42227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ea typeface="+mn-ea"/>
              </a:rPr>
              <a:t>x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376437" y="48910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505025" y="4697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38437" y="4205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138437" y="48910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ea typeface="+mn-ea"/>
              </a:rPr>
              <a:t>x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267025" y="4697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85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computational strategies for analyzing combinatorial perturbation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3067" y="411513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8539" y="1234464"/>
            <a:ext cx="96925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Extracting functional information from interaction profiles</a:t>
            </a:r>
          </a:p>
          <a:p>
            <a:r>
              <a:rPr lang="en-US" dirty="0"/>
              <a:t>Relating genetic interactions to modular network structure</a:t>
            </a:r>
          </a:p>
          <a:p>
            <a:r>
              <a:rPr lang="en-US" dirty="0"/>
              <a:t>Beyond modular structure: defining pathway order through epistasis analysis</a:t>
            </a:r>
          </a:p>
          <a:p>
            <a:r>
              <a:rPr lang="en-US" b="1" dirty="0"/>
              <a:t>Predicting genetic interactions</a:t>
            </a:r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387804" y="1584946"/>
            <a:ext cx="16764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04926" y="120394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ea typeface="+mn-ea"/>
              </a:rPr>
              <a:t>Biological specificity</a:t>
            </a:r>
          </a:p>
        </p:txBody>
      </p:sp>
    </p:spTree>
    <p:extLst>
      <p:ext uri="{BB962C8B-B14F-4D97-AF65-F5344CB8AC3E}">
        <p14:creationId xmlns:p14="http://schemas.microsoft.com/office/powerpoint/2010/main" val="32307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Single gene perturbations</a:t>
            </a:r>
          </a:p>
          <a:p>
            <a:pPr lvl="1"/>
            <a:r>
              <a:rPr lang="en-US" dirty="0"/>
              <a:t>Perturbing genes</a:t>
            </a:r>
          </a:p>
          <a:p>
            <a:pPr lvl="1"/>
            <a:r>
              <a:rPr lang="en-US" dirty="0"/>
              <a:t>Detecting phenotypes</a:t>
            </a:r>
          </a:p>
          <a:p>
            <a:pPr lvl="1"/>
            <a:r>
              <a:rPr lang="en-US" dirty="0"/>
              <a:t>Analyzing phenotypes</a:t>
            </a:r>
          </a:p>
          <a:p>
            <a:pPr lvl="1"/>
            <a:r>
              <a:rPr lang="en-US" dirty="0"/>
              <a:t>Phenotypes → networks → phenotypes</a:t>
            </a:r>
            <a:endParaRPr lang="en-US" sz="3200" dirty="0"/>
          </a:p>
          <a:p>
            <a:r>
              <a:rPr lang="en-US" sz="3200" dirty="0"/>
              <a:t>Multiple gene perturbations</a:t>
            </a:r>
          </a:p>
          <a:p>
            <a:pPr lvl="1"/>
            <a:r>
              <a:rPr lang="en-US" dirty="0"/>
              <a:t>Models for epistasis</a:t>
            </a:r>
          </a:p>
          <a:p>
            <a:pPr lvl="1"/>
            <a:r>
              <a:rPr lang="en-US" dirty="0"/>
              <a:t>Multiple perturbation technologies</a:t>
            </a:r>
          </a:p>
          <a:p>
            <a:pPr lvl="1"/>
            <a:r>
              <a:rPr lang="en-US" dirty="0"/>
              <a:t>Genetic interaction data</a:t>
            </a:r>
          </a:p>
          <a:p>
            <a:pPr lvl="1"/>
            <a:r>
              <a:rPr lang="en-US" dirty="0"/>
              <a:t>In-depth S. cerevisiae case study</a:t>
            </a:r>
          </a:p>
          <a:p>
            <a:pPr lvl="1"/>
            <a:r>
              <a:rPr lang="en-US" dirty="0"/>
              <a:t>Analyzing genetic networks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break biological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3309144" y="1911350"/>
            <a:ext cx="4797425" cy="4178300"/>
          </a:xfrm>
          <a:prstGeom prst="ellipse">
            <a:avLst/>
          </a:prstGeom>
          <a:solidFill>
            <a:srgbClr val="DDDDDD"/>
          </a:solidFill>
          <a:ln w="28575">
            <a:solidFill>
              <a:srgbClr val="353535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329907" y="4568825"/>
            <a:ext cx="2755900" cy="1333500"/>
          </a:xfrm>
          <a:prstGeom prst="ellipse">
            <a:avLst/>
          </a:prstGeom>
          <a:solidFill>
            <a:srgbClr val="CFCED0"/>
          </a:solidFill>
          <a:ln w="28575">
            <a:solidFill>
              <a:srgbClr val="353535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4685507" y="5368925"/>
            <a:ext cx="2044700" cy="0"/>
          </a:xfrm>
          <a:prstGeom prst="line">
            <a:avLst/>
          </a:prstGeom>
          <a:noFill/>
          <a:ln w="28575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085557" y="5368925"/>
            <a:ext cx="1244600" cy="0"/>
          </a:xfrm>
          <a:prstGeom prst="line">
            <a:avLst/>
          </a:prstGeom>
          <a:noFill/>
          <a:ln w="76200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718039" y="2563813"/>
            <a:ext cx="354693" cy="355600"/>
          </a:xfrm>
          <a:prstGeom prst="line">
            <a:avLst/>
          </a:prstGeom>
          <a:noFill/>
          <a:ln w="57150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452019" y="2563813"/>
            <a:ext cx="266020" cy="0"/>
          </a:xfrm>
          <a:prstGeom prst="line">
            <a:avLst/>
          </a:prstGeom>
          <a:noFill/>
          <a:ln w="57150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V="1">
            <a:off x="3718039" y="2297113"/>
            <a:ext cx="0" cy="266700"/>
          </a:xfrm>
          <a:prstGeom prst="line">
            <a:avLst/>
          </a:prstGeom>
          <a:noFill/>
          <a:ln w="57150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Freeform 11"/>
          <p:cNvSpPr>
            <a:spLocks/>
          </p:cNvSpPr>
          <p:nvPr/>
        </p:nvSpPr>
        <p:spPr bwMode="auto">
          <a:xfrm rot="16200000">
            <a:off x="5559425" y="3339307"/>
            <a:ext cx="296863" cy="1333500"/>
          </a:xfrm>
          <a:custGeom>
            <a:avLst/>
            <a:gdLst>
              <a:gd name="T0" fmla="*/ 104 w 160"/>
              <a:gd name="T1" fmla="*/ 720 h 720"/>
              <a:gd name="T2" fmla="*/ 8 w 160"/>
              <a:gd name="T3" fmla="*/ 528 h 720"/>
              <a:gd name="T4" fmla="*/ 152 w 160"/>
              <a:gd name="T5" fmla="*/ 192 h 720"/>
              <a:gd name="T6" fmla="*/ 56 w 16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720"/>
              <a:gd name="T14" fmla="*/ 160 w 16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720">
                <a:moveTo>
                  <a:pt x="104" y="720"/>
                </a:moveTo>
                <a:cubicBezTo>
                  <a:pt x="52" y="668"/>
                  <a:pt x="0" y="616"/>
                  <a:pt x="8" y="528"/>
                </a:cubicBezTo>
                <a:cubicBezTo>
                  <a:pt x="16" y="440"/>
                  <a:pt x="144" y="280"/>
                  <a:pt x="152" y="192"/>
                </a:cubicBezTo>
                <a:cubicBezTo>
                  <a:pt x="160" y="104"/>
                  <a:pt x="108" y="52"/>
                  <a:pt x="56" y="0"/>
                </a:cubicBezTo>
              </a:path>
            </a:pathLst>
          </a:custGeom>
          <a:noFill/>
          <a:ln w="38100" cmpd="sng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5441157" y="2308225"/>
            <a:ext cx="533400" cy="633413"/>
          </a:xfrm>
          <a:custGeom>
            <a:avLst/>
            <a:gdLst>
              <a:gd name="T0" fmla="*/ 184 w 467"/>
              <a:gd name="T1" fmla="*/ 565 h 638"/>
              <a:gd name="T2" fmla="*/ 173 w 467"/>
              <a:gd name="T3" fmla="*/ 439 h 638"/>
              <a:gd name="T4" fmla="*/ 90 w 467"/>
              <a:gd name="T5" fmla="*/ 247 h 638"/>
              <a:gd name="T6" fmla="*/ 3 w 467"/>
              <a:gd name="T7" fmla="*/ 82 h 638"/>
              <a:gd name="T8" fmla="*/ 8 w 467"/>
              <a:gd name="T9" fmla="*/ 22 h 638"/>
              <a:gd name="T10" fmla="*/ 41 w 467"/>
              <a:gd name="T11" fmla="*/ 0 h 638"/>
              <a:gd name="T12" fmla="*/ 140 w 467"/>
              <a:gd name="T13" fmla="*/ 49 h 638"/>
              <a:gd name="T14" fmla="*/ 129 w 467"/>
              <a:gd name="T15" fmla="*/ 241 h 638"/>
              <a:gd name="T16" fmla="*/ 195 w 467"/>
              <a:gd name="T17" fmla="*/ 565 h 638"/>
              <a:gd name="T18" fmla="*/ 266 w 467"/>
              <a:gd name="T19" fmla="*/ 636 h 638"/>
              <a:gd name="T20" fmla="*/ 332 w 467"/>
              <a:gd name="T21" fmla="*/ 598 h 638"/>
              <a:gd name="T22" fmla="*/ 200 w 467"/>
              <a:gd name="T23" fmla="*/ 334 h 638"/>
              <a:gd name="T24" fmla="*/ 145 w 467"/>
              <a:gd name="T25" fmla="*/ 263 h 638"/>
              <a:gd name="T26" fmla="*/ 112 w 467"/>
              <a:gd name="T27" fmla="*/ 208 h 638"/>
              <a:gd name="T28" fmla="*/ 189 w 467"/>
              <a:gd name="T29" fmla="*/ 66 h 638"/>
              <a:gd name="T30" fmla="*/ 299 w 467"/>
              <a:gd name="T31" fmla="*/ 93 h 638"/>
              <a:gd name="T32" fmla="*/ 354 w 467"/>
              <a:gd name="T33" fmla="*/ 159 h 638"/>
              <a:gd name="T34" fmla="*/ 255 w 467"/>
              <a:gd name="T35" fmla="*/ 269 h 638"/>
              <a:gd name="T36" fmla="*/ 205 w 467"/>
              <a:gd name="T37" fmla="*/ 263 h 638"/>
              <a:gd name="T38" fmla="*/ 200 w 467"/>
              <a:gd name="T39" fmla="*/ 230 h 638"/>
              <a:gd name="T40" fmla="*/ 266 w 467"/>
              <a:gd name="T41" fmla="*/ 214 h 638"/>
              <a:gd name="T42" fmla="*/ 370 w 467"/>
              <a:gd name="T43" fmla="*/ 241 h 638"/>
              <a:gd name="T44" fmla="*/ 304 w 467"/>
              <a:gd name="T45" fmla="*/ 329 h 638"/>
              <a:gd name="T46" fmla="*/ 211 w 467"/>
              <a:gd name="T47" fmla="*/ 301 h 638"/>
              <a:gd name="T48" fmla="*/ 304 w 467"/>
              <a:gd name="T49" fmla="*/ 280 h 638"/>
              <a:gd name="T50" fmla="*/ 354 w 467"/>
              <a:gd name="T51" fmla="*/ 323 h 638"/>
              <a:gd name="T52" fmla="*/ 244 w 467"/>
              <a:gd name="T53" fmla="*/ 389 h 638"/>
              <a:gd name="T54" fmla="*/ 249 w 467"/>
              <a:gd name="T55" fmla="*/ 340 h 638"/>
              <a:gd name="T56" fmla="*/ 392 w 467"/>
              <a:gd name="T57" fmla="*/ 356 h 638"/>
              <a:gd name="T58" fmla="*/ 452 w 467"/>
              <a:gd name="T59" fmla="*/ 395 h 638"/>
              <a:gd name="T60" fmla="*/ 403 w 467"/>
              <a:gd name="T61" fmla="*/ 466 h 638"/>
              <a:gd name="T62" fmla="*/ 277 w 467"/>
              <a:gd name="T63" fmla="*/ 461 h 638"/>
              <a:gd name="T64" fmla="*/ 299 w 467"/>
              <a:gd name="T65" fmla="*/ 439 h 638"/>
              <a:gd name="T66" fmla="*/ 441 w 467"/>
              <a:gd name="T67" fmla="*/ 455 h 638"/>
              <a:gd name="T68" fmla="*/ 436 w 467"/>
              <a:gd name="T69" fmla="*/ 543 h 638"/>
              <a:gd name="T70" fmla="*/ 403 w 467"/>
              <a:gd name="T71" fmla="*/ 565 h 638"/>
              <a:gd name="T72" fmla="*/ 304 w 467"/>
              <a:gd name="T73" fmla="*/ 526 h 638"/>
              <a:gd name="T74" fmla="*/ 447 w 467"/>
              <a:gd name="T75" fmla="*/ 543 h 638"/>
              <a:gd name="T76" fmla="*/ 425 w 467"/>
              <a:gd name="T77" fmla="*/ 631 h 638"/>
              <a:gd name="T78" fmla="*/ 332 w 467"/>
              <a:gd name="T79" fmla="*/ 625 h 638"/>
              <a:gd name="T80" fmla="*/ 310 w 467"/>
              <a:gd name="T81" fmla="*/ 620 h 63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67"/>
              <a:gd name="T124" fmla="*/ 0 h 638"/>
              <a:gd name="T125" fmla="*/ 467 w 467"/>
              <a:gd name="T126" fmla="*/ 638 h 63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67" h="638">
                <a:moveTo>
                  <a:pt x="184" y="565"/>
                </a:moveTo>
                <a:cubicBezTo>
                  <a:pt x="233" y="547"/>
                  <a:pt x="188" y="469"/>
                  <a:pt x="173" y="439"/>
                </a:cubicBezTo>
                <a:cubicBezTo>
                  <a:pt x="142" y="377"/>
                  <a:pt x="124" y="307"/>
                  <a:pt x="90" y="247"/>
                </a:cubicBezTo>
                <a:cubicBezTo>
                  <a:pt x="60" y="194"/>
                  <a:pt x="21" y="142"/>
                  <a:pt x="3" y="82"/>
                </a:cubicBezTo>
                <a:cubicBezTo>
                  <a:pt x="5" y="62"/>
                  <a:pt x="0" y="40"/>
                  <a:pt x="8" y="22"/>
                </a:cubicBezTo>
                <a:cubicBezTo>
                  <a:pt x="14" y="10"/>
                  <a:pt x="41" y="0"/>
                  <a:pt x="41" y="0"/>
                </a:cubicBezTo>
                <a:cubicBezTo>
                  <a:pt x="96" y="5"/>
                  <a:pt x="110" y="6"/>
                  <a:pt x="140" y="49"/>
                </a:cubicBezTo>
                <a:cubicBezTo>
                  <a:pt x="159" y="113"/>
                  <a:pt x="148" y="179"/>
                  <a:pt x="129" y="241"/>
                </a:cubicBezTo>
                <a:cubicBezTo>
                  <a:pt x="134" y="415"/>
                  <a:pt x="119" y="441"/>
                  <a:pt x="195" y="565"/>
                </a:cubicBezTo>
                <a:cubicBezTo>
                  <a:pt x="214" y="596"/>
                  <a:pt x="229" y="625"/>
                  <a:pt x="266" y="636"/>
                </a:cubicBezTo>
                <a:cubicBezTo>
                  <a:pt x="316" y="631"/>
                  <a:pt x="317" y="638"/>
                  <a:pt x="332" y="598"/>
                </a:cubicBezTo>
                <a:cubicBezTo>
                  <a:pt x="319" y="483"/>
                  <a:pt x="262" y="427"/>
                  <a:pt x="200" y="334"/>
                </a:cubicBezTo>
                <a:cubicBezTo>
                  <a:pt x="183" y="309"/>
                  <a:pt x="161" y="288"/>
                  <a:pt x="145" y="263"/>
                </a:cubicBezTo>
                <a:cubicBezTo>
                  <a:pt x="134" y="245"/>
                  <a:pt x="112" y="208"/>
                  <a:pt x="112" y="208"/>
                </a:cubicBezTo>
                <a:cubicBezTo>
                  <a:pt x="99" y="136"/>
                  <a:pt x="120" y="88"/>
                  <a:pt x="189" y="66"/>
                </a:cubicBezTo>
                <a:cubicBezTo>
                  <a:pt x="233" y="71"/>
                  <a:pt x="258" y="81"/>
                  <a:pt x="299" y="93"/>
                </a:cubicBezTo>
                <a:cubicBezTo>
                  <a:pt x="325" y="112"/>
                  <a:pt x="343" y="129"/>
                  <a:pt x="354" y="159"/>
                </a:cubicBezTo>
                <a:cubicBezTo>
                  <a:pt x="339" y="225"/>
                  <a:pt x="325" y="250"/>
                  <a:pt x="255" y="269"/>
                </a:cubicBezTo>
                <a:cubicBezTo>
                  <a:pt x="238" y="267"/>
                  <a:pt x="221" y="269"/>
                  <a:pt x="205" y="263"/>
                </a:cubicBezTo>
                <a:cubicBezTo>
                  <a:pt x="192" y="258"/>
                  <a:pt x="193" y="238"/>
                  <a:pt x="200" y="230"/>
                </a:cubicBezTo>
                <a:cubicBezTo>
                  <a:pt x="215" y="215"/>
                  <a:pt x="251" y="216"/>
                  <a:pt x="266" y="214"/>
                </a:cubicBezTo>
                <a:cubicBezTo>
                  <a:pt x="320" y="218"/>
                  <a:pt x="337" y="208"/>
                  <a:pt x="370" y="241"/>
                </a:cubicBezTo>
                <a:cubicBezTo>
                  <a:pt x="389" y="294"/>
                  <a:pt x="343" y="310"/>
                  <a:pt x="304" y="329"/>
                </a:cubicBezTo>
                <a:cubicBezTo>
                  <a:pt x="259" y="325"/>
                  <a:pt x="233" y="335"/>
                  <a:pt x="211" y="301"/>
                </a:cubicBezTo>
                <a:cubicBezTo>
                  <a:pt x="225" y="256"/>
                  <a:pt x="260" y="276"/>
                  <a:pt x="304" y="280"/>
                </a:cubicBezTo>
                <a:cubicBezTo>
                  <a:pt x="327" y="292"/>
                  <a:pt x="339" y="302"/>
                  <a:pt x="354" y="323"/>
                </a:cubicBezTo>
                <a:cubicBezTo>
                  <a:pt x="344" y="413"/>
                  <a:pt x="344" y="396"/>
                  <a:pt x="244" y="389"/>
                </a:cubicBezTo>
                <a:cubicBezTo>
                  <a:pt x="203" y="377"/>
                  <a:pt x="222" y="353"/>
                  <a:pt x="249" y="340"/>
                </a:cubicBezTo>
                <a:cubicBezTo>
                  <a:pt x="302" y="343"/>
                  <a:pt x="343" y="345"/>
                  <a:pt x="392" y="356"/>
                </a:cubicBezTo>
                <a:cubicBezTo>
                  <a:pt x="415" y="367"/>
                  <a:pt x="432" y="379"/>
                  <a:pt x="452" y="395"/>
                </a:cubicBezTo>
                <a:cubicBezTo>
                  <a:pt x="467" y="435"/>
                  <a:pt x="436" y="452"/>
                  <a:pt x="403" y="466"/>
                </a:cubicBezTo>
                <a:cubicBezTo>
                  <a:pt x="361" y="464"/>
                  <a:pt x="318" y="469"/>
                  <a:pt x="277" y="461"/>
                </a:cubicBezTo>
                <a:cubicBezTo>
                  <a:pt x="238" y="454"/>
                  <a:pt x="299" y="439"/>
                  <a:pt x="299" y="439"/>
                </a:cubicBezTo>
                <a:cubicBezTo>
                  <a:pt x="381" y="443"/>
                  <a:pt x="384" y="442"/>
                  <a:pt x="441" y="455"/>
                </a:cubicBezTo>
                <a:cubicBezTo>
                  <a:pt x="458" y="481"/>
                  <a:pt x="461" y="521"/>
                  <a:pt x="436" y="543"/>
                </a:cubicBezTo>
                <a:cubicBezTo>
                  <a:pt x="426" y="552"/>
                  <a:pt x="403" y="565"/>
                  <a:pt x="403" y="565"/>
                </a:cubicBezTo>
                <a:cubicBezTo>
                  <a:pt x="345" y="561"/>
                  <a:pt x="321" y="575"/>
                  <a:pt x="304" y="526"/>
                </a:cubicBezTo>
                <a:cubicBezTo>
                  <a:pt x="331" y="487"/>
                  <a:pt x="411" y="520"/>
                  <a:pt x="447" y="543"/>
                </a:cubicBezTo>
                <a:cubicBezTo>
                  <a:pt x="442" y="585"/>
                  <a:pt x="445" y="600"/>
                  <a:pt x="425" y="631"/>
                </a:cubicBezTo>
                <a:cubicBezTo>
                  <a:pt x="394" y="629"/>
                  <a:pt x="363" y="628"/>
                  <a:pt x="332" y="625"/>
                </a:cubicBezTo>
                <a:cubicBezTo>
                  <a:pt x="325" y="624"/>
                  <a:pt x="310" y="620"/>
                  <a:pt x="310" y="620"/>
                </a:cubicBezTo>
              </a:path>
            </a:pathLst>
          </a:custGeom>
          <a:noFill/>
          <a:ln w="38100" cmpd="sng">
            <a:solidFill>
              <a:srgbClr val="353535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4953794" y="5418138"/>
            <a:ext cx="62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DNA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220619" y="3970338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mRNA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6130132" y="26749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Protein</a:t>
            </a: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5706269" y="4132263"/>
            <a:ext cx="3175" cy="1057275"/>
          </a:xfrm>
          <a:prstGeom prst="line">
            <a:avLst/>
          </a:prstGeom>
          <a:noFill/>
          <a:ln w="28575">
            <a:solidFill>
              <a:srgbClr val="35353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 flipV="1">
            <a:off x="5699919" y="3130550"/>
            <a:ext cx="12700" cy="528638"/>
          </a:xfrm>
          <a:prstGeom prst="line">
            <a:avLst/>
          </a:prstGeom>
          <a:noFill/>
          <a:ln w="28575">
            <a:solidFill>
              <a:srgbClr val="35353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4090194" y="3003550"/>
            <a:ext cx="793750" cy="2244725"/>
          </a:xfrm>
          <a:prstGeom prst="line">
            <a:avLst/>
          </a:prstGeom>
          <a:noFill/>
          <a:ln w="28575">
            <a:solidFill>
              <a:srgbClr val="35353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3390107" y="2241550"/>
            <a:ext cx="274637" cy="27305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5838032" y="5222875"/>
            <a:ext cx="273050" cy="27463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5838032" y="3984625"/>
            <a:ext cx="273050" cy="27305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5834857" y="2713038"/>
            <a:ext cx="274637" cy="274637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61" name="AutoShape 23"/>
          <p:cNvCxnSpPr>
            <a:cxnSpLocks noChangeShapeType="1"/>
            <a:stCxn id="60" idx="0"/>
            <a:endCxn id="67" idx="2"/>
          </p:cNvCxnSpPr>
          <p:nvPr/>
        </p:nvCxnSpPr>
        <p:spPr bwMode="auto">
          <a:xfrm flipV="1">
            <a:off x="5972969" y="1676400"/>
            <a:ext cx="1528763" cy="1036638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  <p:cxnSp>
        <p:nvCxnSpPr>
          <p:cNvPr id="62" name="AutoShape 24"/>
          <p:cNvCxnSpPr>
            <a:cxnSpLocks noChangeShapeType="1"/>
            <a:stCxn id="59" idx="0"/>
            <a:endCxn id="65" idx="2"/>
          </p:cNvCxnSpPr>
          <p:nvPr/>
        </p:nvCxnSpPr>
        <p:spPr bwMode="auto">
          <a:xfrm flipV="1">
            <a:off x="5974557" y="2549525"/>
            <a:ext cx="3071812" cy="1435100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  <p:cxnSp>
        <p:nvCxnSpPr>
          <p:cNvPr id="63" name="AutoShape 25"/>
          <p:cNvCxnSpPr>
            <a:cxnSpLocks noChangeShapeType="1"/>
            <a:stCxn id="58" idx="3"/>
            <a:endCxn id="66" idx="2"/>
          </p:cNvCxnSpPr>
          <p:nvPr/>
        </p:nvCxnSpPr>
        <p:spPr bwMode="auto">
          <a:xfrm flipV="1">
            <a:off x="6111082" y="4124325"/>
            <a:ext cx="3224212" cy="1236663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  <p:cxnSp>
        <p:nvCxnSpPr>
          <p:cNvPr id="64" name="AutoShape 26"/>
          <p:cNvCxnSpPr>
            <a:cxnSpLocks noChangeShapeType="1"/>
            <a:stCxn id="57" idx="1"/>
            <a:endCxn id="68" idx="2"/>
          </p:cNvCxnSpPr>
          <p:nvPr/>
        </p:nvCxnSpPr>
        <p:spPr bwMode="auto">
          <a:xfrm flipH="1" flipV="1">
            <a:off x="2453482" y="2116138"/>
            <a:ext cx="936625" cy="261937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392319" y="1847850"/>
            <a:ext cx="130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RNAi</a:t>
            </a:r>
            <a:endParaRPr lang="en-US" sz="4000" b="1" dirty="0">
              <a:solidFill>
                <a:srgbClr val="E00000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8151019" y="3422650"/>
            <a:ext cx="2366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Knockout</a:t>
            </a:r>
            <a:endParaRPr lang="en-US" sz="4000" b="1" dirty="0">
              <a:solidFill>
                <a:srgbClr val="E00000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7001669" y="1219200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Drugs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1674019" y="1293813"/>
            <a:ext cx="155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Small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molecules</a:t>
            </a: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3178969" y="4051300"/>
            <a:ext cx="274638" cy="27305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1674019" y="3028950"/>
            <a:ext cx="100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Stress</a:t>
            </a:r>
          </a:p>
        </p:txBody>
      </p:sp>
      <p:cxnSp>
        <p:nvCxnSpPr>
          <p:cNvPr id="71" name="AutoShape 33"/>
          <p:cNvCxnSpPr>
            <a:cxnSpLocks noChangeShapeType="1"/>
            <a:stCxn id="69" idx="1"/>
            <a:endCxn id="70" idx="2"/>
          </p:cNvCxnSpPr>
          <p:nvPr/>
        </p:nvCxnSpPr>
        <p:spPr bwMode="auto">
          <a:xfrm flipH="1" flipV="1">
            <a:off x="2175669" y="3486150"/>
            <a:ext cx="1003300" cy="701675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4982369" y="5222875"/>
            <a:ext cx="273050" cy="27463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5353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2436019" y="5730875"/>
            <a:ext cx="2468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SNPs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0000"/>
                </a:solidFill>
                <a:latin typeface="Myriad Pro" pitchFamily="1" charset="0"/>
                <a:ea typeface="ＭＳ Ｐゴシック" pitchFamily="34" charset="-128"/>
              </a:rPr>
              <a:t>natural variation</a:t>
            </a:r>
          </a:p>
        </p:txBody>
      </p:sp>
      <p:cxnSp>
        <p:nvCxnSpPr>
          <p:cNvPr id="75" name="AutoShape 37"/>
          <p:cNvCxnSpPr>
            <a:cxnSpLocks noChangeShapeType="1"/>
            <a:stCxn id="73" idx="1"/>
            <a:endCxn id="74" idx="0"/>
          </p:cNvCxnSpPr>
          <p:nvPr/>
        </p:nvCxnSpPr>
        <p:spPr bwMode="auto">
          <a:xfrm flipH="1">
            <a:off x="3671094" y="5360988"/>
            <a:ext cx="1311275" cy="369888"/>
          </a:xfrm>
          <a:prstGeom prst="straightConnector1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2082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5" grpId="0"/>
      <p:bldP spid="66" grpId="0"/>
      <p:bldP spid="67" grpId="0"/>
      <p:bldP spid="68" grpId="0"/>
      <p:bldP spid="69" grpId="0" animBg="1"/>
      <p:bldP spid="70" grpId="0"/>
      <p:bldP spid="7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Cas9 (CRISPR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protein</a:t>
            </a:r>
            <a:r>
              <a:rPr lang="fr-FR" dirty="0"/>
              <a:t> 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http://www.origene.com/images/service/CAS9-Genome-Ed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3" y="975782"/>
            <a:ext cx="6339854" cy="55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Phenotypic read-outs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1439688" y="2538112"/>
            <a:ext cx="2262188" cy="1314450"/>
            <a:chOff x="384" y="1637"/>
            <a:chExt cx="1425" cy="828"/>
          </a:xfrm>
        </p:grpSpPr>
        <p:sp>
          <p:nvSpPr>
            <p:cNvPr id="92" name="Oval 6"/>
            <p:cNvSpPr>
              <a:spLocks noChangeArrowheads="1"/>
            </p:cNvSpPr>
            <p:nvPr/>
          </p:nvSpPr>
          <p:spPr bwMode="auto">
            <a:xfrm>
              <a:off x="384" y="1814"/>
              <a:ext cx="722" cy="47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982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 baseline="-25000">
                <a:solidFill>
                  <a:srgbClr val="000000"/>
                </a:solidFill>
                <a:latin typeface="Symbol" pitchFamily="1" charset="2"/>
                <a:ea typeface="ＭＳ Ｐゴシック" pitchFamily="34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934" y="1637"/>
              <a:ext cx="361" cy="29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aseline="-25000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4" name="Group 8"/>
            <p:cNvGrpSpPr>
              <a:grpSpLocks/>
            </p:cNvGrpSpPr>
            <p:nvPr/>
          </p:nvGrpSpPr>
          <p:grpSpPr bwMode="auto">
            <a:xfrm>
              <a:off x="1016" y="1700"/>
              <a:ext cx="163" cy="60"/>
              <a:chOff x="864" y="1011"/>
              <a:chExt cx="130" cy="49"/>
            </a:xfrm>
          </p:grpSpPr>
          <p:sp>
            <p:nvSpPr>
              <p:cNvPr id="108" name="Oval 9"/>
              <p:cNvSpPr>
                <a:spLocks noChangeArrowheads="1"/>
              </p:cNvSpPr>
              <p:nvPr/>
            </p:nvSpPr>
            <p:spPr bwMode="auto">
              <a:xfrm>
                <a:off x="864" y="1011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9" name="Oval 10"/>
              <p:cNvSpPr>
                <a:spLocks noChangeArrowheads="1"/>
              </p:cNvSpPr>
              <p:nvPr/>
            </p:nvSpPr>
            <p:spPr bwMode="auto">
              <a:xfrm>
                <a:off x="946" y="101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5353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95" name="Freeform 11"/>
            <p:cNvSpPr>
              <a:spLocks/>
            </p:cNvSpPr>
            <p:nvPr/>
          </p:nvSpPr>
          <p:spPr bwMode="auto">
            <a:xfrm flipH="1">
              <a:off x="1007" y="1814"/>
              <a:ext cx="180" cy="59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6" name="Oval 12"/>
            <p:cNvSpPr>
              <a:spLocks noChangeArrowheads="1"/>
            </p:cNvSpPr>
            <p:nvPr/>
          </p:nvSpPr>
          <p:spPr bwMode="auto">
            <a:xfrm>
              <a:off x="898" y="1994"/>
              <a:ext cx="722" cy="47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 baseline="-25000">
                <a:solidFill>
                  <a:srgbClr val="000000"/>
                </a:solidFill>
                <a:latin typeface="Symbol" pitchFamily="1" charset="2"/>
                <a:ea typeface="ＭＳ Ｐゴシック" pitchFamily="34" charset="-128"/>
              </a:endParaRPr>
            </a:p>
          </p:txBody>
        </p:sp>
        <p:sp>
          <p:nvSpPr>
            <p:cNvPr id="97" name="Oval 13"/>
            <p:cNvSpPr>
              <a:spLocks noChangeArrowheads="1"/>
            </p:cNvSpPr>
            <p:nvPr/>
          </p:nvSpPr>
          <p:spPr bwMode="auto">
            <a:xfrm>
              <a:off x="1448" y="1817"/>
              <a:ext cx="361" cy="295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DB8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aseline="-25000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8" name="Group 14"/>
            <p:cNvGrpSpPr>
              <a:grpSpLocks/>
            </p:cNvGrpSpPr>
            <p:nvPr/>
          </p:nvGrpSpPr>
          <p:grpSpPr bwMode="auto">
            <a:xfrm>
              <a:off x="1538" y="1873"/>
              <a:ext cx="181" cy="59"/>
              <a:chOff x="3168" y="576"/>
              <a:chExt cx="144" cy="48"/>
            </a:xfrm>
          </p:grpSpPr>
          <p:grpSp>
            <p:nvGrpSpPr>
              <p:cNvPr id="102" name="Group 15"/>
              <p:cNvGrpSpPr>
                <a:grpSpLocks/>
              </p:cNvGrpSpPr>
              <p:nvPr/>
            </p:nvGrpSpPr>
            <p:grpSpPr bwMode="auto">
              <a:xfrm>
                <a:off x="3168" y="576"/>
                <a:ext cx="48" cy="48"/>
                <a:chOff x="3168" y="576"/>
                <a:chExt cx="48" cy="48"/>
              </a:xfrm>
            </p:grpSpPr>
            <p:sp>
              <p:nvSpPr>
                <p:cNvPr id="106" name="Line 16"/>
                <p:cNvSpPr>
                  <a:spLocks noChangeShapeType="1"/>
                </p:cNvSpPr>
                <p:nvPr/>
              </p:nvSpPr>
              <p:spPr bwMode="auto">
                <a:xfrm>
                  <a:off x="3168" y="5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0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168" y="5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03" name="Group 18"/>
              <p:cNvGrpSpPr>
                <a:grpSpLocks/>
              </p:cNvGrpSpPr>
              <p:nvPr/>
            </p:nvGrpSpPr>
            <p:grpSpPr bwMode="auto">
              <a:xfrm>
                <a:off x="3264" y="576"/>
                <a:ext cx="48" cy="48"/>
                <a:chOff x="3168" y="576"/>
                <a:chExt cx="48" cy="48"/>
              </a:xfrm>
            </p:grpSpPr>
            <p:sp>
              <p:nvSpPr>
                <p:cNvPr id="104" name="Line 19"/>
                <p:cNvSpPr>
                  <a:spLocks noChangeShapeType="1"/>
                </p:cNvSpPr>
                <p:nvPr/>
              </p:nvSpPr>
              <p:spPr bwMode="auto">
                <a:xfrm>
                  <a:off x="3168" y="5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0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168" y="5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53535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99" name="Text Box 21"/>
            <p:cNvSpPr txBox="1">
              <a:spLocks noChangeArrowheads="1"/>
            </p:cNvSpPr>
            <p:nvPr/>
          </p:nvSpPr>
          <p:spPr bwMode="auto">
            <a:xfrm>
              <a:off x="1126" y="2046"/>
              <a:ext cx="3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353535"/>
                  </a:solidFill>
                  <a:ea typeface="ＭＳ Ｐゴシック" pitchFamily="34" charset="-128"/>
                </a:rPr>
                <a:t>A-</a:t>
              </a:r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 rot="10800000" flipH="1" flipV="1">
              <a:off x="1580" y="2002"/>
              <a:ext cx="99" cy="83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gradFill rotWithShape="1">
              <a:gsLst>
                <a:gs pos="0">
                  <a:srgbClr val="C10000"/>
                </a:gs>
                <a:gs pos="100000">
                  <a:srgbClr val="FF0000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 flipH="1" flipV="1">
              <a:off x="1538" y="1990"/>
              <a:ext cx="181" cy="59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1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005" y="2666338"/>
            <a:ext cx="20097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0" y="4028413"/>
            <a:ext cx="16224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4193" y="4056988"/>
            <a:ext cx="1781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4718" y="2661575"/>
            <a:ext cx="13700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5624" y="2669631"/>
            <a:ext cx="1543050" cy="1039813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115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8024" y="2822031"/>
            <a:ext cx="1543050" cy="1039813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116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0424" y="2974431"/>
            <a:ext cx="1543050" cy="1039813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117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2824" y="3126831"/>
            <a:ext cx="1543050" cy="1039813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pic>
        <p:nvPicPr>
          <p:cNvPr id="118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35224" y="3279231"/>
            <a:ext cx="1543050" cy="1039813"/>
          </a:xfrm>
          <a:prstGeom prst="rect">
            <a:avLst/>
          </a:prstGeom>
          <a:noFill/>
          <a:ln w="12700">
            <a:solidFill>
              <a:srgbClr val="E1E2E3"/>
            </a:solidFill>
            <a:miter lim="800000"/>
            <a:headEnd/>
            <a:tailEnd/>
          </a:ln>
        </p:spPr>
      </p:pic>
      <p:sp>
        <p:nvSpPr>
          <p:cNvPr id="119" name="Rectangle 33"/>
          <p:cNvSpPr>
            <a:spLocks noChangeArrowheads="1"/>
          </p:cNvSpPr>
          <p:nvPr/>
        </p:nvSpPr>
        <p:spPr bwMode="auto">
          <a:xfrm>
            <a:off x="4598149" y="1765945"/>
            <a:ext cx="453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ea typeface="ＭＳ Ｐゴシック" pitchFamily="34" charset="-128"/>
              </a:rPr>
              <a:t>High-dimensional phenotypes</a:t>
            </a:r>
          </a:p>
          <a:p>
            <a:r>
              <a:rPr lang="en-US" dirty="0">
                <a:solidFill>
                  <a:srgbClr val="353535"/>
                </a:solidFill>
                <a:ea typeface="ＭＳ Ｐゴシック" pitchFamily="34" charset="-128"/>
              </a:rPr>
              <a:t>by microscopy</a:t>
            </a:r>
            <a:endParaRPr lang="en-US" b="1" dirty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sp>
        <p:nvSpPr>
          <p:cNvPr id="120" name="Rectangle 34"/>
          <p:cNvSpPr>
            <a:spLocks noChangeArrowheads="1"/>
          </p:cNvSpPr>
          <p:nvPr/>
        </p:nvSpPr>
        <p:spPr bwMode="auto">
          <a:xfrm>
            <a:off x="8500482" y="2061768"/>
            <a:ext cx="1790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3535"/>
                </a:solidFill>
                <a:ea typeface="ＭＳ Ｐゴシック" pitchFamily="34" charset="-128"/>
              </a:rPr>
              <a:t>or ‘</a:t>
            </a:r>
            <a:r>
              <a:rPr lang="en-US" dirty="0" err="1">
                <a:solidFill>
                  <a:srgbClr val="353535"/>
                </a:solidFill>
                <a:ea typeface="ＭＳ Ｐゴシック" pitchFamily="34" charset="-128"/>
              </a:rPr>
              <a:t>omics</a:t>
            </a:r>
            <a:r>
              <a:rPr lang="en-US" dirty="0">
                <a:solidFill>
                  <a:srgbClr val="353535"/>
                </a:solidFill>
                <a:ea typeface="ＭＳ Ｐゴシック" pitchFamily="34" charset="-128"/>
              </a:rPr>
              <a:t> profiles</a:t>
            </a:r>
          </a:p>
        </p:txBody>
      </p:sp>
      <p:sp>
        <p:nvSpPr>
          <p:cNvPr id="121" name="Rectangle 35"/>
          <p:cNvSpPr>
            <a:spLocks noChangeArrowheads="1"/>
          </p:cNvSpPr>
          <p:nvPr/>
        </p:nvSpPr>
        <p:spPr bwMode="auto">
          <a:xfrm>
            <a:off x="1211088" y="1471312"/>
            <a:ext cx="2673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99"/>
                </a:solidFill>
                <a:ea typeface="ＭＳ Ｐゴシック" pitchFamily="34" charset="-128"/>
              </a:rPr>
              <a:t>Low-dimensional</a:t>
            </a:r>
          </a:p>
          <a:p>
            <a:r>
              <a:rPr lang="en-US" b="1">
                <a:solidFill>
                  <a:srgbClr val="003399"/>
                </a:solidFill>
                <a:ea typeface="ＭＳ Ｐゴシック" pitchFamily="34" charset="-128"/>
              </a:rPr>
              <a:t>phenotypes</a:t>
            </a:r>
          </a:p>
        </p:txBody>
      </p:sp>
      <p:grpSp>
        <p:nvGrpSpPr>
          <p:cNvPr id="122" name="Group 36"/>
          <p:cNvGrpSpPr>
            <a:grpSpLocks/>
          </p:cNvGrpSpPr>
          <p:nvPr/>
        </p:nvGrpSpPr>
        <p:grpSpPr bwMode="auto">
          <a:xfrm>
            <a:off x="1283233" y="3743798"/>
            <a:ext cx="2251075" cy="2063750"/>
            <a:chOff x="1875" y="1248"/>
            <a:chExt cx="1581" cy="1406"/>
          </a:xfrm>
        </p:grpSpPr>
        <p:sp>
          <p:nvSpPr>
            <p:cNvPr id="123" name="Line 37"/>
            <p:cNvSpPr>
              <a:spLocks noChangeShapeType="1"/>
            </p:cNvSpPr>
            <p:nvPr/>
          </p:nvSpPr>
          <p:spPr bwMode="auto">
            <a:xfrm>
              <a:off x="2112" y="124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>
              <a:off x="2112" y="24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2160" y="1968"/>
              <a:ext cx="1152" cy="432"/>
            </a:xfrm>
            <a:custGeom>
              <a:avLst/>
              <a:gdLst>
                <a:gd name="T0" fmla="*/ 0 w 1152"/>
                <a:gd name="T1" fmla="*/ 432 h 432"/>
                <a:gd name="T2" fmla="*/ 240 w 1152"/>
                <a:gd name="T3" fmla="*/ 384 h 432"/>
                <a:gd name="T4" fmla="*/ 576 w 1152"/>
                <a:gd name="T5" fmla="*/ 144 h 432"/>
                <a:gd name="T6" fmla="*/ 1152 w 1152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432"/>
                <a:gd name="T14" fmla="*/ 1152 w 115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432">
                  <a:moveTo>
                    <a:pt x="0" y="432"/>
                  </a:moveTo>
                  <a:cubicBezTo>
                    <a:pt x="72" y="432"/>
                    <a:pt x="144" y="432"/>
                    <a:pt x="240" y="384"/>
                  </a:cubicBezTo>
                  <a:cubicBezTo>
                    <a:pt x="336" y="336"/>
                    <a:pt x="424" y="208"/>
                    <a:pt x="576" y="144"/>
                  </a:cubicBezTo>
                  <a:cubicBezTo>
                    <a:pt x="728" y="80"/>
                    <a:pt x="940" y="40"/>
                    <a:pt x="1152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2160" y="1488"/>
              <a:ext cx="1152" cy="816"/>
            </a:xfrm>
            <a:custGeom>
              <a:avLst/>
              <a:gdLst>
                <a:gd name="T0" fmla="*/ 0 w 1152"/>
                <a:gd name="T1" fmla="*/ 816 h 816"/>
                <a:gd name="T2" fmla="*/ 288 w 1152"/>
                <a:gd name="T3" fmla="*/ 288 h 816"/>
                <a:gd name="T4" fmla="*/ 1152 w 1152"/>
                <a:gd name="T5" fmla="*/ 0 h 816"/>
                <a:gd name="T6" fmla="*/ 0 60000 65536"/>
                <a:gd name="T7" fmla="*/ 0 60000 65536"/>
                <a:gd name="T8" fmla="*/ 0 60000 65536"/>
                <a:gd name="T9" fmla="*/ 0 w 1152"/>
                <a:gd name="T10" fmla="*/ 0 h 816"/>
                <a:gd name="T11" fmla="*/ 1152 w 115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816">
                  <a:moveTo>
                    <a:pt x="0" y="816"/>
                  </a:moveTo>
                  <a:cubicBezTo>
                    <a:pt x="48" y="620"/>
                    <a:pt x="96" y="424"/>
                    <a:pt x="288" y="288"/>
                  </a:cubicBezTo>
                  <a:cubicBezTo>
                    <a:pt x="480" y="152"/>
                    <a:pt x="816" y="76"/>
                    <a:pt x="1152" y="0"/>
                  </a:cubicBezTo>
                </a:path>
              </a:pathLst>
            </a:custGeom>
            <a:noFill/>
            <a:ln w="57150" cmpd="sng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7" name="Text Box 41"/>
            <p:cNvSpPr txBox="1">
              <a:spLocks noChangeArrowheads="1"/>
            </p:cNvSpPr>
            <p:nvPr/>
          </p:nvSpPr>
          <p:spPr bwMode="auto">
            <a:xfrm>
              <a:off x="2975" y="2404"/>
              <a:ext cx="4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Time</a:t>
              </a:r>
            </a:p>
          </p:txBody>
        </p:sp>
        <p:sp>
          <p:nvSpPr>
            <p:cNvPr id="128" name="Text Box 42"/>
            <p:cNvSpPr txBox="1">
              <a:spLocks noChangeArrowheads="1"/>
            </p:cNvSpPr>
            <p:nvPr/>
          </p:nvSpPr>
          <p:spPr bwMode="auto">
            <a:xfrm rot="10800000">
              <a:off x="1875" y="1315"/>
              <a:ext cx="32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86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Phenotype: pathway activity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3/4/19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pic>
        <p:nvPicPr>
          <p:cNvPr id="84" name="Picture 3" descr="MCj03963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316" y="5079145"/>
            <a:ext cx="10922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" descr="MCj03979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716" y="5002945"/>
            <a:ext cx="14462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AutoShape 5"/>
          <p:cNvSpPr>
            <a:spLocks noChangeArrowheads="1"/>
          </p:cNvSpPr>
          <p:nvPr/>
        </p:nvSpPr>
        <p:spPr bwMode="auto">
          <a:xfrm>
            <a:off x="3968216" y="2793145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6063716" y="2488345"/>
            <a:ext cx="685800" cy="2438400"/>
          </a:xfrm>
          <a:prstGeom prst="downArrow">
            <a:avLst>
              <a:gd name="adj1" fmla="val 50000"/>
              <a:gd name="adj2" fmla="val 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8" name="AutoShape 7"/>
          <p:cNvSpPr>
            <a:spLocks noChangeArrowheads="1"/>
          </p:cNvSpPr>
          <p:nvPr/>
        </p:nvSpPr>
        <p:spPr bwMode="auto">
          <a:xfrm>
            <a:off x="8387816" y="2793145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89" name="Freeform 8"/>
          <p:cNvSpPr>
            <a:spLocks/>
          </p:cNvSpPr>
          <p:nvPr/>
        </p:nvSpPr>
        <p:spPr bwMode="auto">
          <a:xfrm>
            <a:off x="3168116" y="1802545"/>
            <a:ext cx="6553200" cy="1384300"/>
          </a:xfrm>
          <a:custGeom>
            <a:avLst/>
            <a:gdLst>
              <a:gd name="T0" fmla="*/ 0 w 2976"/>
              <a:gd name="T1" fmla="*/ 776 h 872"/>
              <a:gd name="T2" fmla="*/ 384 w 2976"/>
              <a:gd name="T3" fmla="*/ 248 h 872"/>
              <a:gd name="T4" fmla="*/ 1440 w 2976"/>
              <a:gd name="T5" fmla="*/ 8 h 872"/>
              <a:gd name="T6" fmla="*/ 2544 w 2976"/>
              <a:gd name="T7" fmla="*/ 296 h 872"/>
              <a:gd name="T8" fmla="*/ 2976 w 2976"/>
              <a:gd name="T9" fmla="*/ 872 h 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872"/>
              <a:gd name="T17" fmla="*/ 2976 w 2976"/>
              <a:gd name="T18" fmla="*/ 872 h 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872">
                <a:moveTo>
                  <a:pt x="0" y="776"/>
                </a:moveTo>
                <a:cubicBezTo>
                  <a:pt x="72" y="576"/>
                  <a:pt x="144" y="376"/>
                  <a:pt x="384" y="248"/>
                </a:cubicBezTo>
                <a:cubicBezTo>
                  <a:pt x="624" y="120"/>
                  <a:pt x="1080" y="0"/>
                  <a:pt x="1440" y="8"/>
                </a:cubicBezTo>
                <a:cubicBezTo>
                  <a:pt x="1800" y="16"/>
                  <a:pt x="2288" y="152"/>
                  <a:pt x="2544" y="296"/>
                </a:cubicBezTo>
                <a:cubicBezTo>
                  <a:pt x="2800" y="440"/>
                  <a:pt x="2888" y="656"/>
                  <a:pt x="2976" y="8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90" name="Group 9"/>
          <p:cNvGrpSpPr>
            <a:grpSpLocks/>
          </p:cNvGrpSpPr>
          <p:nvPr/>
        </p:nvGrpSpPr>
        <p:grpSpPr bwMode="auto">
          <a:xfrm>
            <a:off x="3244316" y="1878745"/>
            <a:ext cx="620713" cy="622300"/>
            <a:chOff x="720" y="960"/>
            <a:chExt cx="336" cy="336"/>
          </a:xfrm>
        </p:grpSpPr>
        <p:sp>
          <p:nvSpPr>
            <p:cNvPr id="91" name="Line 10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2" name="Line 11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3" name="Line 12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4" name="Group 13"/>
          <p:cNvGrpSpPr>
            <a:grpSpLocks/>
          </p:cNvGrpSpPr>
          <p:nvPr/>
        </p:nvGrpSpPr>
        <p:grpSpPr bwMode="auto">
          <a:xfrm rot="2616486">
            <a:off x="6139916" y="1345345"/>
            <a:ext cx="620713" cy="622300"/>
            <a:chOff x="720" y="960"/>
            <a:chExt cx="336" cy="336"/>
          </a:xfrm>
        </p:grpSpPr>
        <p:sp>
          <p:nvSpPr>
            <p:cNvPr id="95" name="Line 14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6" name="Line 15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8" name="Group 17"/>
          <p:cNvGrpSpPr>
            <a:grpSpLocks/>
          </p:cNvGrpSpPr>
          <p:nvPr/>
        </p:nvGrpSpPr>
        <p:grpSpPr bwMode="auto">
          <a:xfrm rot="5400000">
            <a:off x="9036309" y="2030352"/>
            <a:ext cx="620713" cy="622300"/>
            <a:chOff x="720" y="960"/>
            <a:chExt cx="336" cy="336"/>
          </a:xfrm>
        </p:grpSpPr>
        <p:sp>
          <p:nvSpPr>
            <p:cNvPr id="99" name="Line 18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0" name="Line 19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1" name="Line 20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02" name="Group 21"/>
          <p:cNvGrpSpPr>
            <a:grpSpLocks/>
          </p:cNvGrpSpPr>
          <p:nvPr/>
        </p:nvGrpSpPr>
        <p:grpSpPr bwMode="auto">
          <a:xfrm rot="2616486">
            <a:off x="4996916" y="1421545"/>
            <a:ext cx="620713" cy="622300"/>
            <a:chOff x="720" y="960"/>
            <a:chExt cx="336" cy="336"/>
          </a:xfrm>
        </p:grpSpPr>
        <p:sp>
          <p:nvSpPr>
            <p:cNvPr id="103" name="Line 22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06" name="Group 25"/>
          <p:cNvGrpSpPr>
            <a:grpSpLocks/>
          </p:cNvGrpSpPr>
          <p:nvPr/>
        </p:nvGrpSpPr>
        <p:grpSpPr bwMode="auto">
          <a:xfrm rot="2616486">
            <a:off x="7587716" y="1573945"/>
            <a:ext cx="620713" cy="622300"/>
            <a:chOff x="720" y="960"/>
            <a:chExt cx="336" cy="336"/>
          </a:xfrm>
        </p:grpSpPr>
        <p:sp>
          <p:nvSpPr>
            <p:cNvPr id="107" name="Line 26"/>
            <p:cNvSpPr>
              <a:spLocks noChangeShapeType="1"/>
            </p:cNvSpPr>
            <p:nvPr/>
          </p:nvSpPr>
          <p:spPr bwMode="auto">
            <a:xfrm>
              <a:off x="864" y="1104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>
              <a:off x="720" y="11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09" name="Line 28"/>
            <p:cNvSpPr>
              <a:spLocks noChangeShapeType="1"/>
            </p:cNvSpPr>
            <p:nvPr/>
          </p:nvSpPr>
          <p:spPr bwMode="auto">
            <a:xfrm flipV="1">
              <a:off x="864" y="9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10" name="Rectangle 29"/>
          <p:cNvSpPr>
            <a:spLocks noChangeArrowheads="1"/>
          </p:cNvSpPr>
          <p:nvPr/>
        </p:nvSpPr>
        <p:spPr bwMode="auto">
          <a:xfrm rot="2369976">
            <a:off x="6292316" y="1192945"/>
            <a:ext cx="304800" cy="304800"/>
          </a:xfrm>
          <a:prstGeom prst="rect">
            <a:avLst/>
          </a:prstGeom>
          <a:solidFill>
            <a:srgbClr val="E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1872716" y="3021745"/>
            <a:ext cx="163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353535"/>
                </a:solidFill>
                <a:latin typeface="Myriad Pro" pitchFamily="1" charset="0"/>
                <a:ea typeface="ＭＳ Ｐゴシック" pitchFamily="34" charset="-128"/>
              </a:rPr>
              <a:t>Cell membrane</a:t>
            </a:r>
            <a:endParaRPr lang="en-US" sz="1400">
              <a:solidFill>
                <a:srgbClr val="353535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2634716" y="149774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53535"/>
                </a:solidFill>
                <a:ea typeface="ＭＳ Ｐゴシック" pitchFamily="34" charset="-128"/>
              </a:rPr>
              <a:t>Receptors</a:t>
            </a:r>
            <a:endParaRPr lang="en-US">
              <a:solidFill>
                <a:srgbClr val="353535"/>
              </a:solidFill>
              <a:ea typeface="ＭＳ Ｐゴシック" pitchFamily="34" charset="-128"/>
            </a:endParaRPr>
          </a:p>
        </p:txBody>
      </p:sp>
      <p:grpSp>
        <p:nvGrpSpPr>
          <p:cNvPr id="113" name="Group 32"/>
          <p:cNvGrpSpPr>
            <a:grpSpLocks/>
          </p:cNvGrpSpPr>
          <p:nvPr/>
        </p:nvGrpSpPr>
        <p:grpSpPr bwMode="auto">
          <a:xfrm>
            <a:off x="3853916" y="3463070"/>
            <a:ext cx="1524000" cy="701675"/>
            <a:chOff x="1248" y="2246"/>
            <a:chExt cx="960" cy="442"/>
          </a:xfrm>
        </p:grpSpPr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1248" y="2467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5" name="Text Box 34"/>
            <p:cNvSpPr txBox="1">
              <a:spLocks noChangeArrowheads="1"/>
            </p:cNvSpPr>
            <p:nvPr/>
          </p:nvSpPr>
          <p:spPr bwMode="auto">
            <a:xfrm>
              <a:off x="1779" y="2246"/>
              <a:ext cx="4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A-</a:t>
              </a:r>
            </a:p>
          </p:txBody>
        </p:sp>
      </p:grpSp>
      <p:grpSp>
        <p:nvGrpSpPr>
          <p:cNvPr id="116" name="Group 35"/>
          <p:cNvGrpSpPr>
            <a:grpSpLocks/>
          </p:cNvGrpSpPr>
          <p:nvPr/>
        </p:nvGrpSpPr>
        <p:grpSpPr bwMode="auto">
          <a:xfrm>
            <a:off x="7587716" y="2869345"/>
            <a:ext cx="1600200" cy="701675"/>
            <a:chOff x="3600" y="1872"/>
            <a:chExt cx="1008" cy="442"/>
          </a:xfrm>
        </p:grpSpPr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4032" y="2093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18" name="Text Box 37"/>
            <p:cNvSpPr txBox="1">
              <a:spLocks noChangeArrowheads="1"/>
            </p:cNvSpPr>
            <p:nvPr/>
          </p:nvSpPr>
          <p:spPr bwMode="auto">
            <a:xfrm>
              <a:off x="3600" y="1872"/>
              <a:ext cx="4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B-</a:t>
              </a:r>
            </a:p>
          </p:txBody>
        </p:sp>
      </p:grpSp>
      <p:grpSp>
        <p:nvGrpSpPr>
          <p:cNvPr id="119" name="Group 38"/>
          <p:cNvGrpSpPr>
            <a:grpSpLocks/>
          </p:cNvGrpSpPr>
          <p:nvPr/>
        </p:nvGrpSpPr>
        <p:grpSpPr bwMode="auto">
          <a:xfrm>
            <a:off x="5947829" y="3707545"/>
            <a:ext cx="1603375" cy="701675"/>
            <a:chOff x="2567" y="2400"/>
            <a:chExt cx="1010" cy="442"/>
          </a:xfrm>
        </p:grpSpPr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567" y="2621"/>
              <a:ext cx="57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53535"/>
                </a:solidFill>
                <a:ea typeface="ＭＳ Ｐゴシック" pitchFamily="34" charset="-128"/>
              </a:endParaRPr>
            </a:p>
          </p:txBody>
        </p:sp>
        <p:sp>
          <p:nvSpPr>
            <p:cNvPr id="121" name="Text Box 40"/>
            <p:cNvSpPr txBox="1">
              <a:spLocks noChangeArrowheads="1"/>
            </p:cNvSpPr>
            <p:nvPr/>
          </p:nvSpPr>
          <p:spPr bwMode="auto">
            <a:xfrm>
              <a:off x="3168" y="2400"/>
              <a:ext cx="4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353535"/>
                  </a:solidFill>
                  <a:latin typeface="Myriad Pro" pitchFamily="1" charset="0"/>
                  <a:ea typeface="ＭＳ Ｐゴシック" pitchFamily="34" charset="-128"/>
                </a:rPr>
                <a:t>C-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44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1929</TotalTime>
  <Words>2435</Words>
  <Application>Microsoft Macintosh PowerPoint</Application>
  <PresentationFormat>Widescreen</PresentationFormat>
  <Paragraphs>594</Paragraphs>
  <Slides>58</Slides>
  <Notes>7</Notes>
  <HiddenSlides>11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Unicode MS</vt:lpstr>
      <vt:lpstr>Arial</vt:lpstr>
      <vt:lpstr>Arial Rounded MT Bold</vt:lpstr>
      <vt:lpstr>Calibri</vt:lpstr>
      <vt:lpstr>LucidaGrande</vt:lpstr>
      <vt:lpstr>Myriad Pro</vt:lpstr>
      <vt:lpstr>Symbol</vt:lpstr>
      <vt:lpstr>Tahoma</vt:lpstr>
      <vt:lpstr>Wingdings</vt:lpstr>
      <vt:lpstr>template</vt:lpstr>
      <vt:lpstr>Bitmap Image</vt:lpstr>
      <vt:lpstr>Equation</vt:lpstr>
      <vt:lpstr>Genetic Perturbations &amp; Interactions</vt:lpstr>
      <vt:lpstr>Class notes</vt:lpstr>
      <vt:lpstr>Summary</vt:lpstr>
      <vt:lpstr>PowerPoint Presentation</vt:lpstr>
      <vt:lpstr>How to understand a complex system?</vt:lpstr>
      <vt:lpstr>How to break biological systems</vt:lpstr>
      <vt:lpstr>Cas9 (CRISPR associated protein 9)</vt:lpstr>
      <vt:lpstr>Phenotypic read-outs</vt:lpstr>
      <vt:lpstr>Phenotype: pathway activity</vt:lpstr>
      <vt:lpstr>Phenotype: global gene expression</vt:lpstr>
      <vt:lpstr>How to reconstruct the interesting stuff in the middle?</vt:lpstr>
      <vt:lpstr>Downstream phenotypes carry only indirect information on networks</vt:lpstr>
      <vt:lpstr>Gene Set Over-Representation</vt:lpstr>
      <vt:lpstr>Gene Set Enrichment Analysis</vt:lpstr>
      <vt:lpstr>Pros and Cons</vt:lpstr>
      <vt:lpstr>Why Gene Ontology?</vt:lpstr>
      <vt:lpstr>Why Gene Ontology?</vt:lpstr>
      <vt:lpstr>Other ways of defining a gene set / caveats</vt:lpstr>
      <vt:lpstr>Map phenotypes to a network</vt:lpstr>
      <vt:lpstr>Sub-networks rich in hits?</vt:lpstr>
      <vt:lpstr>Guilt by association</vt:lpstr>
      <vt:lpstr>Which networks to use?</vt:lpstr>
      <vt:lpstr>Software</vt:lpstr>
      <vt:lpstr>Cluster first, think later</vt:lpstr>
      <vt:lpstr>Pros and cons of clustering</vt:lpstr>
      <vt:lpstr>Query-based gene ranking</vt:lpstr>
      <vt:lpstr>Ranking by PhenoBLAST</vt:lpstr>
      <vt:lpstr>From clusters to pathways</vt:lpstr>
      <vt:lpstr>We only see a part of the picture</vt:lpstr>
      <vt:lpstr>Information gap</vt:lpstr>
      <vt:lpstr>Subset structure</vt:lpstr>
      <vt:lpstr>Nested effects models</vt:lpstr>
      <vt:lpstr>PowerPoint Presentation</vt:lpstr>
      <vt:lpstr>Why combinatorial perturbations?</vt:lpstr>
      <vt:lpstr>Evidence for network redundancy in yeast</vt:lpstr>
      <vt:lpstr>Does yeast only use 20% of its genome?</vt:lpstr>
      <vt:lpstr>The promise:  from combinatorial perturbations to network structure</vt:lpstr>
      <vt:lpstr>Genetic interactions:  surprising phenotypes from combinations of mutations</vt:lpstr>
      <vt:lpstr>Example 1:  Measuring epistasis from quantitative fitness measures (1-dimensional phenotype)</vt:lpstr>
      <vt:lpstr>Example 2:  Measuring epistasis from high-dimensional expression phenotypes</vt:lpstr>
      <vt:lpstr>The problem with combinatorial perturbation: it’s combinatorial!</vt:lpstr>
      <vt:lpstr>Overview of computational strategies for analyzing combinatorial perturbation data</vt:lpstr>
      <vt:lpstr>Overview of computational strategies for analyzing combinatorial perturbation data</vt:lpstr>
      <vt:lpstr>Interaction profiles are predictive of gene function</vt:lpstr>
      <vt:lpstr>Interaction profiles are predictive of gene function</vt:lpstr>
      <vt:lpstr>Overview of computational strategies for analyzing combinatorial perturbation data</vt:lpstr>
      <vt:lpstr>A local view of synthetic (negative) interactions</vt:lpstr>
      <vt:lpstr>Data driven comparison of between vs. within-pathway models for synthetic interactions</vt:lpstr>
      <vt:lpstr>Why do we often observe this structure?</vt:lpstr>
      <vt:lpstr>Mechanistic understanding of antagonistic (positive) interactions</vt:lpstr>
      <vt:lpstr>Why do we often observe this structure?</vt:lpstr>
      <vt:lpstr>Why do we often observe this structure?</vt:lpstr>
      <vt:lpstr>Overview of computational strategies for analyzing combinatorial perturbation data</vt:lpstr>
      <vt:lpstr>Classical epistasis analysis: the theory</vt:lpstr>
      <vt:lpstr>Epistasis analysis for 1-dimensional quantitative fitness phenotypes</vt:lpstr>
      <vt:lpstr>Case study:  Ordering DNA repair/recombination pathways from double mutant growth rate analysis</vt:lpstr>
      <vt:lpstr>Overview of computational strategies for analyzing combinatorial perturbation data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Huttenhower, Curtis</cp:lastModifiedBy>
  <cp:revision>819</cp:revision>
  <dcterms:created xsi:type="dcterms:W3CDTF">2017-01-05T15:59:06Z</dcterms:created>
  <dcterms:modified xsi:type="dcterms:W3CDTF">2019-03-04T19:06:32Z</dcterms:modified>
</cp:coreProperties>
</file>