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92" r:id="rId5"/>
    <p:sldId id="294" r:id="rId6"/>
    <p:sldId id="286" r:id="rId7"/>
    <p:sldId id="295" r:id="rId8"/>
    <p:sldId id="297" r:id="rId9"/>
    <p:sldId id="290" r:id="rId10"/>
    <p:sldId id="293" r:id="rId11"/>
    <p:sldId id="296" r:id="rId12"/>
    <p:sldId id="287" r:id="rId13"/>
    <p:sldId id="288" r:id="rId14"/>
    <p:sldId id="298" r:id="rId15"/>
    <p:sldId id="299" r:id="rId16"/>
    <p:sldId id="300" r:id="rId17"/>
    <p:sldId id="289" r:id="rId18"/>
    <p:sldId id="301" r:id="rId19"/>
    <p:sldId id="258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64" autoAdjust="0"/>
    <p:restoredTop sz="94660"/>
  </p:normalViewPr>
  <p:slideViewPr>
    <p:cSldViewPr snapToGrid="0">
      <p:cViewPr>
        <p:scale>
          <a:sx n="95" d="100"/>
          <a:sy n="95" d="100"/>
        </p:scale>
        <p:origin x="464" y="8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66393056271852"/>
          <c:y val="6.8152815426792246E-2"/>
          <c:w val="0.81397009905069384"/>
          <c:h val="0.74827390920613956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Sheet2!$B$2:$P$2</c:f>
              <c:numCache>
                <c:formatCode>General</c:formatCode>
                <c:ptCount val="15"/>
                <c:pt idx="0">
                  <c:v>0.15095295298939149</c:v>
                </c:pt>
                <c:pt idx="1">
                  <c:v>0.82174069673247552</c:v>
                </c:pt>
                <c:pt idx="2">
                  <c:v>0.15831603959171081</c:v>
                </c:pt>
                <c:pt idx="3">
                  <c:v>0.89855746964301431</c:v>
                </c:pt>
                <c:pt idx="4">
                  <c:v>0.14974251046529197</c:v>
                </c:pt>
                <c:pt idx="5">
                  <c:v>0.21861617291355673</c:v>
                </c:pt>
                <c:pt idx="6">
                  <c:v>0.28209381602397299</c:v>
                </c:pt>
                <c:pt idx="7">
                  <c:v>0.20235490553759039</c:v>
                </c:pt>
                <c:pt idx="8">
                  <c:v>0.49549255045013452</c:v>
                </c:pt>
                <c:pt idx="9">
                  <c:v>0.36374348842449367</c:v>
                </c:pt>
                <c:pt idx="10">
                  <c:v>0.67685348326800454</c:v>
                </c:pt>
                <c:pt idx="11">
                  <c:v>0.39198747126093636</c:v>
                </c:pt>
                <c:pt idx="12">
                  <c:v>0.39385680310770055</c:v>
                </c:pt>
                <c:pt idx="13">
                  <c:v>0.50807770621827297</c:v>
                </c:pt>
                <c:pt idx="14">
                  <c:v>0.62316791080889145</c:v>
                </c:pt>
              </c:numCache>
            </c:numRef>
          </c:xVal>
          <c:yVal>
            <c:numRef>
              <c:f>Sheet2!$B$991:$P$991</c:f>
              <c:numCache>
                <c:formatCode>General</c:formatCode>
                <c:ptCount val="15"/>
                <c:pt idx="0">
                  <c:v>0.17367614305092316</c:v>
                </c:pt>
                <c:pt idx="1">
                  <c:v>0.90974755948728225</c:v>
                </c:pt>
                <c:pt idx="2">
                  <c:v>0.26774393237392413</c:v>
                </c:pt>
                <c:pt idx="3">
                  <c:v>0.80443855036611445</c:v>
                </c:pt>
                <c:pt idx="4">
                  <c:v>0.18439233322897663</c:v>
                </c:pt>
                <c:pt idx="5">
                  <c:v>0.4067058570087686</c:v>
                </c:pt>
                <c:pt idx="6">
                  <c:v>0.30513966694249739</c:v>
                </c:pt>
                <c:pt idx="7">
                  <c:v>0.18101133149047599</c:v>
                </c:pt>
                <c:pt idx="8">
                  <c:v>0.38540234163589548</c:v>
                </c:pt>
                <c:pt idx="9">
                  <c:v>6.4359913652584866E-2</c:v>
                </c:pt>
                <c:pt idx="10">
                  <c:v>0.97457864886581391</c:v>
                </c:pt>
                <c:pt idx="11">
                  <c:v>0.17959772492176651</c:v>
                </c:pt>
                <c:pt idx="12">
                  <c:v>0.37976153939465906</c:v>
                </c:pt>
                <c:pt idx="13">
                  <c:v>0.20065949980834086</c:v>
                </c:pt>
                <c:pt idx="14">
                  <c:v>0.52258547088449625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978-4B6B-BF94-4B10AB4FDE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265344"/>
        <c:axId val="138267648"/>
      </c:scatterChart>
      <c:valAx>
        <c:axId val="138265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Gene989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67648"/>
        <c:crosses val="autoZero"/>
        <c:crossBetween val="midCat"/>
      </c:valAx>
      <c:valAx>
        <c:axId val="13826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653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3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6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5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0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30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15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22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6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94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3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52BE0-34AA-42B1-9215-294D75D29ABA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huttenhower.sph.harvard.edu/bst28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Inference and Hypothesis 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</a:t>
            </a:r>
            <a:r>
              <a:rPr lang="en-US" dirty="0" err="1"/>
              <a:t>Huttenhower</a:t>
            </a:r>
            <a:r>
              <a:rPr lang="en-US" dirty="0"/>
              <a:t> (chuttenh@hsph.harvard.edu)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franzosa@broadinstitute.org</a:t>
            </a:r>
            <a:r>
              <a:rPr lang="en-US" dirty="0"/>
              <a:t>)</a:t>
            </a:r>
          </a:p>
          <a:p>
            <a:r>
              <a:rPr lang="en-US" dirty="0"/>
              <a:t>Siyuan Ma (</a:t>
            </a:r>
            <a:r>
              <a:rPr lang="en-US"/>
              <a:t>sim653@mail.Harvard.edu)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http://huttenhower.sph.harvard.edu/bst281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888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One-tailed and two-tailed tests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b="7237"/>
          <a:stretch>
            <a:fillRect/>
          </a:stretch>
        </p:blipFill>
        <p:spPr bwMode="auto">
          <a:xfrm>
            <a:off x="7947987" y="1661302"/>
            <a:ext cx="3605433" cy="221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8860" y="3969868"/>
            <a:ext cx="3518373" cy="245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38539" y="1082040"/>
            <a:ext cx="7297155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observations are considered "extreme"?</a:t>
            </a:r>
          </a:p>
          <a:p>
            <a:endParaRPr lang="en-US" dirty="0"/>
          </a:p>
          <a:p>
            <a:r>
              <a:rPr lang="en-US" dirty="0"/>
              <a:t>One-sided/one-tail tests test whether the test statistic is higher or lower than chance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0 </a:t>
            </a:r>
            <a:r>
              <a:rPr lang="en-US" dirty="0"/>
              <a:t>: </a:t>
            </a:r>
            <a:r>
              <a:rPr lang="en-US" dirty="0">
                <a:sym typeface="Symbol" panose="05050102010706020507" pitchFamily="18" charset="2"/>
              </a:rPr>
              <a:t>≥</a:t>
            </a:r>
            <a:r>
              <a:rPr lang="en-US" baseline="-25000" dirty="0"/>
              <a:t>0</a:t>
            </a:r>
            <a:r>
              <a:rPr lang="en-US" dirty="0"/>
              <a:t>, H</a:t>
            </a:r>
            <a:r>
              <a:rPr lang="en-US" baseline="-25000" dirty="0"/>
              <a:t>A </a:t>
            </a:r>
            <a:r>
              <a:rPr lang="en-US" dirty="0"/>
              <a:t>: </a:t>
            </a:r>
            <a:r>
              <a:rPr lang="en-US" dirty="0">
                <a:sym typeface="Symbol" panose="05050102010706020507" pitchFamily="18" charset="2"/>
              </a:rPr>
              <a:t>&lt;</a:t>
            </a:r>
            <a:r>
              <a:rPr lang="en-US" baseline="-25000" dirty="0"/>
              <a:t>0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ym typeface="Symbol" panose="05050102010706020507" pitchFamily="18" charset="2"/>
              </a:rPr>
              <a:t>How likely is it for a gene to be this upregulated?</a:t>
            </a:r>
            <a:endParaRPr lang="en-US" baseline="-25000" dirty="0"/>
          </a:p>
          <a:p>
            <a:endParaRPr lang="en-US" dirty="0"/>
          </a:p>
          <a:p>
            <a:r>
              <a:rPr lang="en-US" dirty="0"/>
              <a:t>Two-sided/two-tail tests test whether the test statistic is equal to 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0 </a:t>
            </a:r>
            <a:r>
              <a:rPr lang="en-US" dirty="0"/>
              <a:t>: 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dirty="0"/>
              <a:t>=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baseline="-25000" dirty="0"/>
              <a:t>0</a:t>
            </a:r>
            <a:r>
              <a:rPr lang="en-US" dirty="0"/>
              <a:t>, H</a:t>
            </a:r>
            <a:r>
              <a:rPr lang="en-US" baseline="-25000" dirty="0"/>
              <a:t>A </a:t>
            </a:r>
            <a:r>
              <a:rPr lang="en-US" dirty="0"/>
              <a:t>: </a:t>
            </a:r>
            <a:r>
              <a:rPr lang="en-US" dirty="0">
                <a:sym typeface="Symbol" panose="05050102010706020507" pitchFamily="18" charset="2"/>
              </a:rPr>
              <a:t></a:t>
            </a:r>
            <a:r>
              <a:rPr lang="en-US" baseline="-25000" dirty="0"/>
              <a:t>0</a:t>
            </a:r>
            <a:endParaRPr lang="en-US" dirty="0"/>
          </a:p>
          <a:p>
            <a:pPr lvl="1"/>
            <a:r>
              <a:rPr lang="en-US" dirty="0"/>
              <a:t>How likely is it for a gene to be this </a:t>
            </a:r>
            <a:r>
              <a:rPr lang="en-US" i="1" dirty="0"/>
              <a:t>differentially</a:t>
            </a:r>
            <a:br>
              <a:rPr lang="en-US" dirty="0"/>
            </a:br>
            <a:r>
              <a:rPr lang="en-US" dirty="0"/>
              <a:t>regulated (up or down)?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94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simple parametric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just ran a hypothesis test with a </a:t>
            </a:r>
            <a:r>
              <a:rPr lang="en-US" i="1" dirty="0"/>
              <a:t>normal null distribution</a:t>
            </a:r>
            <a:r>
              <a:rPr lang="en-US" dirty="0"/>
              <a:t> with </a:t>
            </a:r>
            <a:r>
              <a:rPr lang="en-US" i="1" dirty="0"/>
              <a:t>known mean and standard deviation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This assumes that chicken weights are normal and we know everything about them.</a:t>
            </a:r>
          </a:p>
          <a:p>
            <a:endParaRPr lang="en-US" sz="1000" dirty="0"/>
          </a:p>
          <a:p>
            <a:r>
              <a:rPr lang="en-US" dirty="0"/>
              <a:t>Other common hypothesis tests often still assume a normal distribution...</a:t>
            </a:r>
          </a:p>
          <a:p>
            <a:pPr lvl="1"/>
            <a:r>
              <a:rPr lang="en-US" dirty="0"/>
              <a:t>But with unknown mean and/or standard deviation.</a:t>
            </a:r>
          </a:p>
          <a:p>
            <a:pPr lvl="1"/>
            <a:r>
              <a:rPr lang="en-US" dirty="0"/>
              <a:t>For example: difference in means between two normal samples.</a:t>
            </a:r>
          </a:p>
          <a:p>
            <a:pPr lvl="1"/>
            <a:r>
              <a:rPr lang="en-US" dirty="0"/>
              <a:t>Null distribution is “</a:t>
            </a:r>
            <a:r>
              <a:rPr lang="en-US" i="1" dirty="0"/>
              <a:t>Student’s t</a:t>
            </a:r>
            <a:r>
              <a:rPr lang="en-US" dirty="0"/>
              <a:t>” distribution, leading to the </a:t>
            </a:r>
            <a:r>
              <a:rPr lang="en-US" i="1" dirty="0"/>
              <a:t>t-test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Like a normal distribution, but heavier tails...</a:t>
            </a:r>
          </a:p>
          <a:p>
            <a:r>
              <a:rPr lang="en-US" dirty="0"/>
              <a:t>Testing Pearson correlations:</a:t>
            </a:r>
          </a:p>
          <a:p>
            <a:pPr lvl="1"/>
            <a:r>
              <a:rPr lang="en-US" dirty="0"/>
              <a:t>Usually H</a:t>
            </a:r>
            <a:r>
              <a:rPr lang="en-US" baseline="-25000" dirty="0"/>
              <a:t>0 </a:t>
            </a:r>
            <a:r>
              <a:rPr lang="en-US" dirty="0"/>
              <a:t>: </a:t>
            </a:r>
            <a:r>
              <a:rPr lang="en-US" dirty="0">
                <a:sym typeface="Symbol" panose="05050102010706020507" pitchFamily="18" charset="2"/>
              </a:rPr>
              <a:t></a:t>
            </a:r>
            <a:r>
              <a:rPr lang="en-US" dirty="0"/>
              <a:t>=0, H</a:t>
            </a:r>
            <a:r>
              <a:rPr lang="en-US" baseline="-25000" dirty="0"/>
              <a:t>A </a:t>
            </a:r>
            <a:r>
              <a:rPr lang="en-US" dirty="0"/>
              <a:t>: </a:t>
            </a:r>
            <a:r>
              <a:rPr lang="en-US" dirty="0">
                <a:sym typeface="Symbol" panose="05050102010706020507" pitchFamily="18" charset="2"/>
              </a:rPr>
              <a:t>0</a:t>
            </a:r>
            <a:endParaRPr lang="en-US" dirty="0"/>
          </a:p>
          <a:p>
            <a:pPr lvl="1"/>
            <a:r>
              <a:rPr lang="en-US" dirty="0"/>
              <a:t>tanh</a:t>
            </a:r>
            <a:r>
              <a:rPr lang="en-US" baseline="30000" dirty="0"/>
              <a:t>-1</a:t>
            </a:r>
            <a:r>
              <a:rPr lang="en-US" dirty="0"/>
              <a:t>(</a:t>
            </a:r>
            <a:r>
              <a:rPr lang="en-US" dirty="0">
                <a:sym typeface="Symbol" panose="05050102010706020507" pitchFamily="18" charset="2"/>
              </a:rPr>
              <a:t>)  Normal </a:t>
            </a:r>
            <a:r>
              <a:rPr lang="en-US" dirty="0"/>
              <a:t>⇒</a:t>
            </a:r>
            <a:r>
              <a:rPr lang="en-US" dirty="0">
                <a:sym typeface="Symbol" panose="05050102010706020507" pitchFamily="18" charset="2"/>
              </a:rPr>
              <a:t> z-test</a:t>
            </a:r>
            <a:endParaRPr lang="en-US" dirty="0"/>
          </a:p>
          <a:p>
            <a:endParaRPr lang="en-US" sz="1000" dirty="0"/>
          </a:p>
          <a:p>
            <a:r>
              <a:rPr lang="en-US" dirty="0"/>
              <a:t>Often make </a:t>
            </a:r>
            <a:r>
              <a:rPr lang="en-US" i="1" dirty="0"/>
              <a:t>very strong </a:t>
            </a:r>
            <a:r>
              <a:rPr lang="en-US" dirty="0"/>
              <a:t>assumptions about the data</a:t>
            </a:r>
          </a:p>
          <a:p>
            <a:pPr lvl="1"/>
            <a:endParaRPr lang="en-US" dirty="0"/>
          </a:p>
        </p:txBody>
      </p:sp>
      <p:pic>
        <p:nvPicPr>
          <p:cNvPr id="1026" name="Picture 2" descr="t distribution 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21" y="4320945"/>
            <a:ext cx="3572656" cy="21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0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Nonparametric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statistic is insensitive to the distribution (e.g. by rank transform)</a:t>
            </a:r>
          </a:p>
          <a:p>
            <a:pPr lvl="1"/>
            <a:r>
              <a:rPr lang="en-US" dirty="0"/>
              <a:t>"Non-parametric t-test": Mann-Whitney U test.</a:t>
            </a:r>
          </a:p>
          <a:p>
            <a:pPr lvl="1"/>
            <a:r>
              <a:rPr lang="en-US" dirty="0"/>
              <a:t>Cost is decreased sensitivity (as usual).</a:t>
            </a:r>
          </a:p>
          <a:p>
            <a:endParaRPr lang="en-US" dirty="0"/>
          </a:p>
          <a:p>
            <a:r>
              <a:rPr lang="en-US" dirty="0"/>
              <a:t>Permutation tests.</a:t>
            </a:r>
          </a:p>
          <a:p>
            <a:pPr lvl="1"/>
            <a:r>
              <a:rPr lang="en-US" dirty="0"/>
              <a:t>p-value is calculated by repeated randomizations of the data.</a:t>
            </a:r>
          </a:p>
          <a:p>
            <a:pPr lvl="1"/>
            <a:r>
              <a:rPr lang="en-US" dirty="0"/>
              <a:t>Cost is a significant increase in computation time.</a:t>
            </a:r>
          </a:p>
          <a:p>
            <a:pPr lvl="1"/>
            <a:r>
              <a:rPr lang="en-US" dirty="0"/>
              <a:t>Permutation scheme not always straightforward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test to be “good”, it cannot just perform well under the null…</a:t>
            </a:r>
          </a:p>
          <a:p>
            <a:pPr lvl="1"/>
            <a:r>
              <a:rPr lang="en-US" dirty="0"/>
              <a:t>Imagine a test that regardless of outcome, never rejects</a:t>
            </a:r>
          </a:p>
          <a:p>
            <a:pPr lvl="1"/>
            <a:r>
              <a:rPr lang="en-US" dirty="0"/>
              <a:t>“Tastes like chicken!”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Also consider performance under the alternative. Possible outcomes:</a:t>
            </a:r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458631"/>
              </p:ext>
            </p:extLst>
          </p:nvPr>
        </p:nvGraphicFramePr>
        <p:xfrm>
          <a:off x="1610139" y="3785454"/>
          <a:ext cx="8248265" cy="111896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240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4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4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9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True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False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9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Not Rejected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True Negative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False Negative (Type II)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9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Rejected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False Positive (Type I)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True Positive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8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evaluation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Probability of incorrect call</a:t>
                </a:r>
              </a:p>
              <a:p>
                <a:pPr lvl="1"/>
                <a:r>
                  <a:rPr lang="en-US" u="sng" dirty="0"/>
                  <a:t>False positive rate</a:t>
                </a:r>
                <a:r>
                  <a:rPr lang="en-US" dirty="0"/>
                  <a:t>: FPR = FP/(TN+FP)</a:t>
                </a:r>
              </a:p>
              <a:p>
                <a:pPr lvl="1"/>
                <a:r>
                  <a:rPr lang="en-US" dirty="0"/>
                  <a:t>What is the false positive rate, for a hypothesis </a:t>
                </a:r>
                <a:br>
                  <a:rPr lang="en-US" dirty="0"/>
                </a:br>
                <a:r>
                  <a:rPr lang="en-US" dirty="0"/>
                  <a:t>test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= 0.05?</a:t>
                </a:r>
              </a:p>
              <a:p>
                <a:r>
                  <a:rPr lang="en-US" u="sng" dirty="0"/>
                  <a:t>Power</a:t>
                </a:r>
                <a:r>
                  <a:rPr lang="en-US" dirty="0"/>
                  <a:t>: probability of detecting a true effect</a:t>
                </a:r>
              </a:p>
              <a:p>
                <a:pPr lvl="1"/>
                <a:r>
                  <a:rPr lang="en-US" dirty="0"/>
                  <a:t>TP/(TP+FN)</a:t>
                </a:r>
              </a:p>
              <a:p>
                <a:pPr lvl="1"/>
                <a:r>
                  <a:rPr lang="en-US" dirty="0"/>
                  <a:t>Also called </a:t>
                </a:r>
                <a:r>
                  <a:rPr lang="en-US" u="sng" dirty="0"/>
                  <a:t>recall</a:t>
                </a:r>
                <a:r>
                  <a:rPr lang="en-US" dirty="0"/>
                  <a:t>, </a:t>
                </a:r>
                <a:r>
                  <a:rPr lang="en-US" u="sng" dirty="0"/>
                  <a:t>true positive rate</a:t>
                </a:r>
                <a:r>
                  <a:rPr lang="en-US" dirty="0"/>
                  <a:t> (TPR), </a:t>
                </a:r>
                <a:r>
                  <a:rPr lang="en-US" u="sng" dirty="0"/>
                  <a:t>sensitivity</a:t>
                </a:r>
              </a:p>
              <a:p>
                <a:r>
                  <a:rPr lang="en-US" u="sng" dirty="0"/>
                  <a:t>Precision</a:t>
                </a:r>
                <a:r>
                  <a:rPr lang="en-US" dirty="0"/>
                  <a:t>: probability a detected effect is true</a:t>
                </a:r>
              </a:p>
              <a:p>
                <a:pPr lvl="1"/>
                <a:r>
                  <a:rPr lang="en-US" dirty="0"/>
                  <a:t>TP/(FP+TP)</a:t>
                </a:r>
              </a:p>
              <a:p>
                <a:r>
                  <a:rPr lang="en-US" u="sng" dirty="0"/>
                  <a:t>Specificity</a:t>
                </a:r>
                <a:r>
                  <a:rPr lang="en-US" dirty="0"/>
                  <a:t>: probability an undetected effect is false</a:t>
                </a:r>
              </a:p>
              <a:p>
                <a:pPr lvl="1"/>
                <a:r>
                  <a:rPr lang="en-US" dirty="0"/>
                  <a:t>TN/(TN+FN)</a:t>
                </a:r>
              </a:p>
              <a:p>
                <a:pPr lvl="1"/>
                <a:r>
                  <a:rPr lang="en-US" dirty="0"/>
                  <a:t>Also </a:t>
                </a:r>
                <a:r>
                  <a:rPr lang="en-US" u="sng" dirty="0"/>
                  <a:t>true negative rate</a:t>
                </a:r>
                <a:r>
                  <a:rPr lang="en-US" dirty="0"/>
                  <a:t> (TNR)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7" t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366530"/>
              </p:ext>
            </p:extLst>
          </p:nvPr>
        </p:nvGraphicFramePr>
        <p:xfrm>
          <a:off x="7334656" y="1100997"/>
          <a:ext cx="4618805" cy="123909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210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Not Rejected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TN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FN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Rejected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FP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TP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3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Precision/recall plots (PR)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8" y="1082040"/>
            <a:ext cx="5872329" cy="540682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Most tests have a parameter that adjusts their sensitivity, e.g. </a:t>
            </a:r>
            <a:r>
              <a:rPr lang="el-GR" dirty="0"/>
              <a:t>α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Precision vs. recall:</a:t>
            </a:r>
          </a:p>
          <a:p>
            <a:pPr lvl="1"/>
            <a:r>
              <a:rPr lang="en-US" dirty="0"/>
              <a:t>Upper-right is good.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113606"/>
            <a:ext cx="5596901" cy="5343695"/>
          </a:xfrm>
          <a:prstGeom prst="rect">
            <a:avLst/>
          </a:prstGeom>
          <a:noFill/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85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Receiver Operating Characteristic (ROC)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6206866" cy="5406829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Sensitivity/specificity plots.</a:t>
            </a:r>
          </a:p>
          <a:p>
            <a:pPr lvl="1"/>
            <a:r>
              <a:rPr lang="en-US" dirty="0"/>
              <a:t>TPR vs. FPR</a:t>
            </a:r>
          </a:p>
          <a:p>
            <a:pPr lvl="1"/>
            <a:r>
              <a:rPr lang="en-US" dirty="0"/>
              <a:t>Upper left is good.</a:t>
            </a:r>
          </a:p>
          <a:p>
            <a:pPr lvl="1"/>
            <a:r>
              <a:rPr lang="en-US" dirty="0"/>
              <a:t>Well-defined behavior when guessing.</a:t>
            </a:r>
          </a:p>
          <a:p>
            <a:pPr lvl="1"/>
            <a:endParaRPr lang="en-US" dirty="0"/>
          </a:p>
          <a:p>
            <a:r>
              <a:rPr lang="en-US" u="sng" dirty="0"/>
              <a:t>Area Under the Curve</a:t>
            </a:r>
            <a:r>
              <a:rPr lang="en-US" dirty="0"/>
              <a:t> (AUC)</a:t>
            </a:r>
          </a:p>
          <a:p>
            <a:pPr lvl="1"/>
            <a:r>
              <a:rPr lang="en-US" dirty="0"/>
              <a:t>Perfect = 1</a:t>
            </a:r>
          </a:p>
          <a:p>
            <a:pPr lvl="1"/>
            <a:r>
              <a:rPr lang="en-US" dirty="0"/>
              <a:t>Random = 0.5</a:t>
            </a:r>
          </a:p>
          <a:p>
            <a:pPr lvl="1"/>
            <a:r>
              <a:rPr lang="en-US" dirty="0"/>
              <a:t>Perfectly wrong = 0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036556"/>
            <a:ext cx="5900769" cy="5497796"/>
          </a:xfrm>
          <a:prstGeom prst="rect">
            <a:avLst/>
          </a:prstGeom>
          <a:noFill/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84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Testing many hypotheses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that under the null hypothesis, p-values follow a uniform distribution over [0, 1].</a:t>
            </a:r>
          </a:p>
          <a:p>
            <a:pPr lvl="1"/>
            <a:r>
              <a:rPr lang="en-US" dirty="0"/>
              <a:t>Probability of rejecting of </a:t>
            </a:r>
            <a:r>
              <a:rPr lang="el-GR" dirty="0"/>
              <a:t>α</a:t>
            </a:r>
            <a:r>
              <a:rPr lang="en-US" dirty="0"/>
              <a:t>, </a:t>
            </a:r>
            <a:r>
              <a:rPr lang="en-US" i="1" dirty="0"/>
              <a:t>even if there’s no biological effect.</a:t>
            </a:r>
          </a:p>
          <a:p>
            <a:endParaRPr lang="en-US" dirty="0"/>
          </a:p>
          <a:p>
            <a:r>
              <a:rPr lang="en-US" dirty="0"/>
              <a:t>Consider 20,000 genes measured at once by microarray/RNA-seq.</a:t>
            </a:r>
          </a:p>
          <a:p>
            <a:pPr lvl="1"/>
            <a:r>
              <a:rPr lang="en-US" dirty="0"/>
              <a:t>Test each gene for differential expression.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How many false positive are expected at critical value ⍺?</a:t>
            </a:r>
          </a:p>
          <a:p>
            <a:endParaRPr lang="en-US" dirty="0"/>
          </a:p>
          <a:p>
            <a:r>
              <a:rPr lang="en-US" dirty="0"/>
              <a:t>What can we do?</a:t>
            </a:r>
          </a:p>
          <a:p>
            <a:pPr lvl="1"/>
            <a:r>
              <a:rPr lang="en-US" dirty="0"/>
              <a:t>Can change the test statistic to "maximum difference over the dataset."</a:t>
            </a:r>
          </a:p>
          <a:p>
            <a:pPr lvl="1"/>
            <a:r>
              <a:rPr lang="en-US" dirty="0"/>
              <a:t>Null hypothesis: "no effect for any of the features."</a:t>
            </a:r>
          </a:p>
          <a:p>
            <a:pPr lvl="1"/>
            <a:r>
              <a:rPr lang="en-US" dirty="0"/>
              <a:t>Can instead "adjust" the p-value to account for </a:t>
            </a:r>
            <a:r>
              <a:rPr lang="en-US" u="sng" dirty="0"/>
              <a:t>multiple hypothesis testing.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Multiple hypothesis correction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u="sng" dirty="0"/>
          </a:p>
          <a:p>
            <a:r>
              <a:rPr lang="en-US" u="sng" dirty="0"/>
              <a:t>Bonferroni correction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Multiply p-values by the number of tests.</a:t>
            </a:r>
          </a:p>
          <a:p>
            <a:pPr lvl="2"/>
            <a:r>
              <a:rPr lang="en-US" dirty="0"/>
              <a:t>Directly adjusts critical value to include all tests.</a:t>
            </a:r>
          </a:p>
          <a:p>
            <a:pPr lvl="1"/>
            <a:r>
              <a:rPr lang="en-US" dirty="0"/>
              <a:t>Very strict / conservative.</a:t>
            </a:r>
          </a:p>
          <a:p>
            <a:pPr lvl="1"/>
            <a:r>
              <a:rPr lang="en-US" dirty="0"/>
              <a:t>Controls the "Family-Wise Error Rate" (FWER),</a:t>
            </a:r>
            <a:br>
              <a:rPr lang="en-US" dirty="0"/>
            </a:br>
            <a:r>
              <a:rPr lang="en-US" dirty="0"/>
              <a:t>% of </a:t>
            </a:r>
            <a:r>
              <a:rPr lang="en-US" i="1" dirty="0"/>
              <a:t>negatives</a:t>
            </a:r>
            <a:r>
              <a:rPr lang="en-US" dirty="0"/>
              <a:t> expected to "</a:t>
            </a:r>
            <a:r>
              <a:rPr lang="en-US" i="1" dirty="0"/>
              <a:t>succeed</a:t>
            </a:r>
            <a:r>
              <a:rPr lang="en-US" dirty="0"/>
              <a:t>" by chance.</a:t>
            </a:r>
          </a:p>
          <a:p>
            <a:endParaRPr lang="en-US" dirty="0"/>
          </a:p>
          <a:p>
            <a:r>
              <a:rPr lang="en-US" dirty="0"/>
              <a:t>A common alternative controls the </a:t>
            </a:r>
            <a:r>
              <a:rPr lang="en-US" u="sng" dirty="0"/>
              <a:t>False Discovery Rate</a:t>
            </a:r>
            <a:r>
              <a:rPr lang="en-US" dirty="0"/>
              <a:t> (FDR)</a:t>
            </a:r>
          </a:p>
          <a:p>
            <a:pPr lvl="1"/>
            <a:r>
              <a:rPr lang="en-US" dirty="0"/>
              <a:t>Controls false discovery rate (1 – Precision).</a:t>
            </a:r>
          </a:p>
          <a:p>
            <a:pPr lvl="1"/>
            <a:r>
              <a:rPr lang="en-US" dirty="0"/>
              <a:t>FDR q-value = (# tests) * (p-value) / (p-value rank).</a:t>
            </a:r>
          </a:p>
          <a:p>
            <a:pPr lvl="2"/>
            <a:r>
              <a:rPr lang="en-US" dirty="0"/>
              <a:t>Changes what the critical value means.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8196F-66B8-4144-9FEE-33DDE14A25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62"/>
          <a:stretch/>
        </p:blipFill>
        <p:spPr>
          <a:xfrm>
            <a:off x="7140161" y="539646"/>
            <a:ext cx="4946552" cy="33577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54F48B-4FE3-4443-8151-381B9EF82278}"/>
              </a:ext>
            </a:extLst>
          </p:cNvPr>
          <p:cNvSpPr/>
          <p:nvPr/>
        </p:nvSpPr>
        <p:spPr>
          <a:xfrm>
            <a:off x="6300865" y="653293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www.unc.edu</a:t>
            </a:r>
            <a:r>
              <a:rPr lang="en-US" sz="1200" dirty="0"/>
              <a:t>/courses/2007spring/</a:t>
            </a:r>
            <a:r>
              <a:rPr lang="en-US" sz="1200" dirty="0" err="1"/>
              <a:t>biol</a:t>
            </a:r>
            <a:r>
              <a:rPr lang="en-US" sz="1200" dirty="0"/>
              <a:t>/145/001/docs/lectures/Nov12.html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22AFAD6-FE3A-D042-A1DF-4177C5641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652224"/>
              </p:ext>
            </p:extLst>
          </p:nvPr>
        </p:nvGraphicFramePr>
        <p:xfrm>
          <a:off x="655171" y="4674930"/>
          <a:ext cx="8248265" cy="129150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240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4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4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9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True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False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4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Not Rejected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True Negative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False Negative (Type II)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4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Rejected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False Positive (Type I)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True Positive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44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simple experiment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5,000 x 15 matrix of random values.</a:t>
            </a:r>
          </a:p>
          <a:p>
            <a:pPr lvl="1"/>
            <a:r>
              <a:rPr lang="en-US" dirty="0"/>
              <a:t>"Genes" and "samples"</a:t>
            </a:r>
          </a:p>
          <a:p>
            <a:pPr lvl="1"/>
            <a:endParaRPr lang="en-US" dirty="0"/>
          </a:p>
          <a:p>
            <a:r>
              <a:rPr lang="en-US" dirty="0"/>
              <a:t>Find gene most correlated with "Age"</a:t>
            </a:r>
          </a:p>
          <a:p>
            <a:endParaRPr lang="en-US" dirty="0"/>
          </a:p>
          <a:p>
            <a:r>
              <a:rPr lang="en-US" dirty="0"/>
              <a:t>Does this gene truly predict longevity?</a:t>
            </a:r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6377729"/>
              </p:ext>
            </p:extLst>
          </p:nvPr>
        </p:nvGraphicFramePr>
        <p:xfrm>
          <a:off x="6551912" y="1947136"/>
          <a:ext cx="4609605" cy="2270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1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1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9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Feature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Sample1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Sample2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Sample3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Sample4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Age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=RAND()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361418" y="2686872"/>
            <a:ext cx="647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1339" y="4305875"/>
            <a:ext cx="677108" cy="58477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graphicFrame>
        <p:nvGraphicFramePr>
          <p:cNvPr id="11" name="Filled numbers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539969"/>
              </p:ext>
            </p:extLst>
          </p:nvPr>
        </p:nvGraphicFramePr>
        <p:xfrm>
          <a:off x="6551911" y="1947136"/>
          <a:ext cx="4609605" cy="2270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1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1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9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Feature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Sample1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Sample2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Sample3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Sample4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Age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0.150953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0.821741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0.158316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0.898557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0.801808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0.491848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0.608064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0.583391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0.146415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0.922903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0.547641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0.344042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0.219748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0.844069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0.314302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0.613934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0.685797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0.512878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0.986288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0.322305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0.149985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0.106558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0.659032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0.667529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0.508563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0.57018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0.803856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8603472"/>
              </p:ext>
            </p:extLst>
          </p:nvPr>
        </p:nvGraphicFramePr>
        <p:xfrm>
          <a:off x="1536440" y="3842760"/>
          <a:ext cx="4471912" cy="3015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107940" y="4904929"/>
            <a:ext cx="5734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Pearson correlation = </a:t>
            </a:r>
            <a:r>
              <a:rPr lang="en-US" sz="2800" b="1" dirty="0"/>
              <a:t>0.81</a:t>
            </a:r>
          </a:p>
          <a:p>
            <a:r>
              <a:rPr lang="en-US" sz="2800" dirty="0"/>
              <a:t>p-value = </a:t>
            </a:r>
            <a:r>
              <a:rPr lang="en-US" sz="2800" b="1" dirty="0"/>
              <a:t>0.000252</a:t>
            </a:r>
          </a:p>
          <a:p>
            <a:r>
              <a:rPr lang="en-US" sz="2800" dirty="0"/>
              <a:t>q-value = 5000 * 0.000252 / 1 = </a:t>
            </a:r>
            <a:r>
              <a:rPr lang="en-US" sz="2800" b="1" dirty="0"/>
              <a:t>1.26</a:t>
            </a:r>
          </a:p>
        </p:txBody>
      </p:sp>
    </p:spTree>
    <p:extLst>
      <p:ext uri="{BB962C8B-B14F-4D97-AF65-F5344CB8AC3E}">
        <p14:creationId xmlns:p14="http://schemas.microsoft.com/office/powerpoint/2010/main" val="779362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statistics for inference</a:t>
            </a:r>
          </a:p>
          <a:p>
            <a:endParaRPr lang="en-US" dirty="0"/>
          </a:p>
          <a:p>
            <a:r>
              <a:rPr lang="en-US" dirty="0"/>
              <a:t>Test statistics and p-values</a:t>
            </a:r>
          </a:p>
          <a:p>
            <a:endParaRPr lang="en-US" dirty="0"/>
          </a:p>
          <a:p>
            <a:r>
              <a:rPr lang="en-US" dirty="0"/>
              <a:t>Performance evaluation</a:t>
            </a:r>
          </a:p>
          <a:p>
            <a:endParaRPr lang="en-US" dirty="0"/>
          </a:p>
          <a:p>
            <a:r>
              <a:rPr lang="en-US" dirty="0"/>
              <a:t>Repeated tests and high-dimensional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22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Inference lets you reason about uncertainty and unobserved data.</a:t>
            </a:r>
          </a:p>
          <a:p>
            <a:endParaRPr lang="en-US" dirty="0"/>
          </a:p>
          <a:p>
            <a:r>
              <a:rPr lang="en-US" dirty="0"/>
              <a:t>Test statistics, null hypothesis and distribution, and p-values.</a:t>
            </a:r>
          </a:p>
          <a:p>
            <a:endParaRPr lang="en-US" dirty="0"/>
          </a:p>
          <a:p>
            <a:r>
              <a:rPr lang="en-US" dirty="0"/>
              <a:t>Performance evaluation of hypothesis tests (and other things):</a:t>
            </a:r>
          </a:p>
          <a:p>
            <a:pPr lvl="1"/>
            <a:r>
              <a:rPr lang="en-US" dirty="0"/>
              <a:t>False positive/negative rates, power, precision, and specificity.</a:t>
            </a:r>
          </a:p>
          <a:p>
            <a:pPr lvl="1"/>
            <a:r>
              <a:rPr lang="en-US" dirty="0"/>
              <a:t>Precision/recall plots.</a:t>
            </a:r>
          </a:p>
          <a:p>
            <a:pPr lvl="1"/>
            <a:r>
              <a:rPr lang="en-US" dirty="0"/>
              <a:t>Receiver-Operator Characteristic (ROC) and the Area Under the Curve (AUC).</a:t>
            </a:r>
          </a:p>
          <a:p>
            <a:endParaRPr lang="en-US" dirty="0"/>
          </a:p>
          <a:p>
            <a:r>
              <a:rPr lang="en-US" dirty="0"/>
              <a:t>Repeated tests and high-dimensional data.</a:t>
            </a:r>
          </a:p>
          <a:p>
            <a:pPr lvl="1"/>
            <a:r>
              <a:rPr lang="en-US" dirty="0"/>
              <a:t>Bonferroni and FDR corrections.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29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Descriptive and inferential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400" b="1" dirty="0"/>
              <a:t>Descriptive statistics </a:t>
            </a:r>
            <a:r>
              <a:rPr lang="en-US" sz="3400" dirty="0"/>
              <a:t>summarize information already present in data</a:t>
            </a:r>
          </a:p>
          <a:p>
            <a:endParaRPr lang="en-US" sz="3400" b="1" dirty="0"/>
          </a:p>
          <a:p>
            <a:r>
              <a:rPr lang="en-US" sz="3400" b="1" dirty="0"/>
              <a:t>Inferential statistics </a:t>
            </a:r>
            <a:r>
              <a:rPr lang="en-US" sz="3400" dirty="0"/>
              <a:t>use a sample of data to make predictions about larger populations or about unobserved/future trends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21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reasoning about (uncertain)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6853" y="1082040"/>
            <a:ext cx="9463180" cy="540682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You know that adult chickens weigh 6.2 ± 0.8 lb.</a:t>
            </a:r>
          </a:p>
          <a:p>
            <a:endParaRPr lang="en-US" dirty="0"/>
          </a:p>
          <a:p>
            <a:r>
              <a:rPr lang="en-US" dirty="0"/>
              <a:t>You find out that </a:t>
            </a:r>
            <a:r>
              <a:rPr lang="en-US" i="1" dirty="0"/>
              <a:t>an unknown object weighs 10 lb.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⇒ You can conclude that the object is probably not a chicken.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2393" y="1618366"/>
            <a:ext cx="2701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Test statistic</a:t>
            </a:r>
            <a:r>
              <a:rPr lang="en-US" sz="2400" dirty="0">
                <a:solidFill>
                  <a:srgbClr val="FF0000"/>
                </a:solidFill>
              </a:rPr>
              <a:t>: weight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04236" y="2363222"/>
            <a:ext cx="2205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Null distribution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 flipV="1">
            <a:off x="8337129" y="2594054"/>
            <a:ext cx="467107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56849" y="2594055"/>
            <a:ext cx="4192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Null hypothesis</a:t>
            </a:r>
            <a:r>
              <a:rPr lang="en-US" sz="2400" dirty="0">
                <a:solidFill>
                  <a:srgbClr val="FF0000"/>
                </a:solidFill>
              </a:rPr>
              <a:t>: this is a chicken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00462" y="3455562"/>
            <a:ext cx="1709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Observation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stCxn id="12" idx="1"/>
          </p:cNvCxnSpPr>
          <p:nvPr/>
        </p:nvCxnSpPr>
        <p:spPr>
          <a:xfrm flipH="1">
            <a:off x="8833356" y="3686395"/>
            <a:ext cx="46710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94317" y="4905529"/>
            <a:ext cx="110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p-value</a:t>
            </a: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V="1">
            <a:off x="8249277" y="4583310"/>
            <a:ext cx="250" cy="322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8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2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Null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null hypothesis</a:t>
            </a:r>
            <a:r>
              <a:rPr lang="en-US" dirty="0"/>
              <a:t> is a quantitative statement about what's </a:t>
            </a:r>
            <a:r>
              <a:rPr lang="en-US" i="1" dirty="0"/>
              <a:t>not</a:t>
            </a:r>
            <a:r>
              <a:rPr lang="en-US" dirty="0"/>
              <a:t> surprising.</a:t>
            </a:r>
          </a:p>
          <a:p>
            <a:pPr lvl="1"/>
            <a:r>
              <a:rPr lang="en-US" dirty="0"/>
              <a:t>Usually that results / measurements / etc. are due to chance.</a:t>
            </a:r>
          </a:p>
          <a:p>
            <a:pPr lvl="1"/>
            <a:r>
              <a:rPr lang="en-US" dirty="0"/>
              <a:t>e.g. There is no bias towards heads vs. tails, or</a:t>
            </a:r>
            <a:br>
              <a:rPr lang="en-US" dirty="0"/>
            </a:br>
            <a:r>
              <a:rPr lang="en-US" dirty="0"/>
              <a:t>gene expression is due to measurement error, or</a:t>
            </a:r>
            <a:br>
              <a:rPr lang="en-US" dirty="0"/>
            </a:br>
            <a:r>
              <a:rPr lang="en-US" dirty="0"/>
              <a:t>"this is a chicken."</a:t>
            </a:r>
          </a:p>
          <a:p>
            <a:pPr lvl="1"/>
            <a:r>
              <a:rPr lang="en-US" dirty="0"/>
              <a:t>Denoted H</a:t>
            </a:r>
            <a:r>
              <a:rPr lang="en-US" baseline="-25000" dirty="0"/>
              <a:t>0</a:t>
            </a:r>
          </a:p>
          <a:p>
            <a:endParaRPr lang="en-US" u="sng" dirty="0"/>
          </a:p>
          <a:p>
            <a:r>
              <a:rPr lang="en-US" u="sng" dirty="0"/>
              <a:t>Alternate hypothesis</a:t>
            </a:r>
            <a:r>
              <a:rPr lang="en-US" dirty="0"/>
              <a:t> is everything else.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u="sng" dirty="0"/>
              <a:t>null distribution</a:t>
            </a:r>
            <a:r>
              <a:rPr lang="en-US" dirty="0"/>
              <a:t> is the </a:t>
            </a:r>
            <a:r>
              <a:rPr lang="en-US" i="1" dirty="0"/>
              <a:t>distribution of the test statistic if the null hypothesis is true.</a:t>
            </a:r>
          </a:p>
          <a:p>
            <a:pPr lvl="1"/>
            <a:r>
              <a:rPr lang="en-US" dirty="0"/>
              <a:t>e.g. binomial distribution, normal distribution, known range of chicken weights.</a:t>
            </a:r>
          </a:p>
          <a:p>
            <a:pPr lvl="1"/>
            <a:r>
              <a:rPr lang="en-US" dirty="0"/>
              <a:t>For test statistic T: P(T = t | H</a:t>
            </a:r>
            <a:r>
              <a:rPr lang="en-US" baseline="-25000" dirty="0"/>
              <a:t>0</a:t>
            </a:r>
            <a:r>
              <a:rPr lang="en-US" dirty="0"/>
              <a:t>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E31A49-FEDC-D44D-BB9D-BCB5469D7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93508" y="1574164"/>
            <a:ext cx="2252260" cy="320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p-values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p-value</a:t>
            </a:r>
            <a:r>
              <a:rPr lang="en-US" dirty="0"/>
              <a:t> is the probability of observing an </a:t>
            </a:r>
            <a:r>
              <a:rPr lang="en-US" i="1" dirty="0"/>
              <a:t>equal or more extreme </a:t>
            </a:r>
            <a:r>
              <a:rPr lang="en-US" dirty="0"/>
              <a:t>value of the test statistic than observed, assuming the null hypothesis.</a:t>
            </a:r>
          </a:p>
          <a:p>
            <a:pPr lvl="1"/>
            <a:r>
              <a:rPr lang="en-US" dirty="0"/>
              <a:t>For test statistic T, this is P(T ≥ t | H</a:t>
            </a:r>
            <a:r>
              <a:rPr lang="en-US" baseline="-25000" dirty="0"/>
              <a:t>0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Quantifies "surprise."</a:t>
            </a:r>
          </a:p>
          <a:p>
            <a:pPr lvl="1"/>
            <a:r>
              <a:rPr lang="en-US" dirty="0"/>
              <a:t>Lower ⇒ observation is more unlikely ⇒ more surprised.</a:t>
            </a:r>
          </a:p>
          <a:p>
            <a:endParaRPr lang="en-US" dirty="0"/>
          </a:p>
          <a:p>
            <a:r>
              <a:rPr lang="en-US" dirty="0"/>
              <a:t>When the null hypothesis is true, p-values have a uniform distribution.</a:t>
            </a:r>
          </a:p>
          <a:p>
            <a:pPr lvl="1"/>
            <a:endParaRPr lang="en-US" dirty="0"/>
          </a:p>
          <a:p>
            <a:r>
              <a:rPr lang="en-US" dirty="0"/>
              <a:t>p-values &lt; </a:t>
            </a:r>
            <a:r>
              <a:rPr lang="el-GR" dirty="0"/>
              <a:t>α</a:t>
            </a:r>
            <a:r>
              <a:rPr lang="en-US" dirty="0"/>
              <a:t> (</a:t>
            </a:r>
            <a:r>
              <a:rPr lang="en-US" u="sng" dirty="0"/>
              <a:t>critical value</a:t>
            </a:r>
            <a:r>
              <a:rPr lang="en-US" dirty="0"/>
              <a:t>) are considered "significant."</a:t>
            </a:r>
          </a:p>
          <a:p>
            <a:pPr lvl="1"/>
            <a:r>
              <a:rPr lang="en-US" dirty="0"/>
              <a:t>i.e. reject the null hypothesis.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 is the fraction of tests that will be significant when the null hypothesis is true.</a:t>
            </a:r>
          </a:p>
          <a:p>
            <a:pPr lvl="1"/>
            <a:r>
              <a:rPr lang="en-US" dirty="0"/>
              <a:t>Usually 0.05 or 0.01 </a:t>
            </a:r>
            <a:r>
              <a:rPr lang="en-US" i="1" dirty="0"/>
              <a:t>for p-values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Note that other types of significance tests are possible; more on that later...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C29468-FB62-7448-AD5A-06380C982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41" y="2030306"/>
            <a:ext cx="2346779" cy="16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example null distribution: the z-test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 the test statistic is normally distributed under the null, then as before:</a:t>
            </a:r>
          </a:p>
          <a:p>
            <a:pPr lvl="1"/>
            <a:r>
              <a:rPr lang="en-US" dirty="0"/>
              <a:t>z = (x - µ) / </a:t>
            </a:r>
            <a:r>
              <a:rPr lang="el-GR" dirty="0"/>
              <a:t>σ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Going back to our chickens...</a:t>
            </a:r>
          </a:p>
          <a:p>
            <a:pPr lvl="1"/>
            <a:r>
              <a:rPr lang="en-US" dirty="0"/>
              <a:t>Adult chickens weigh 6.2 ± 0.8 </a:t>
            </a:r>
            <a:r>
              <a:rPr lang="en-US" dirty="0" err="1"/>
              <a:t>lb</a:t>
            </a:r>
            <a:r>
              <a:rPr lang="en-US" dirty="0"/>
              <a:t> (</a:t>
            </a:r>
            <a:r>
              <a:rPr lang="en-US" dirty="0" err="1"/>
              <a:t>stdev</a:t>
            </a:r>
            <a:r>
              <a:rPr lang="en-US" dirty="0"/>
              <a:t>.)</a:t>
            </a:r>
          </a:p>
          <a:p>
            <a:pPr lvl="1"/>
            <a:r>
              <a:rPr lang="en-US" dirty="0"/>
              <a:t>An object's observed mass is 10 lb.</a:t>
            </a:r>
          </a:p>
          <a:p>
            <a:pPr lvl="1"/>
            <a:r>
              <a:rPr lang="en-US" dirty="0"/>
              <a:t>z = (10 – 6.2) / 0.8 = 4.75.</a:t>
            </a:r>
          </a:p>
          <a:p>
            <a:pPr lvl="1"/>
            <a:r>
              <a:rPr lang="en-US" dirty="0"/>
              <a:t>P(|z| ≥ 4.75 | This is a chicken) = 2.03 × 10</a:t>
            </a:r>
            <a:r>
              <a:rPr lang="en-US" baseline="30000" dirty="0"/>
              <a:t>-6</a:t>
            </a:r>
            <a:endParaRPr lang="en-US" dirty="0"/>
          </a:p>
          <a:p>
            <a:pPr lvl="1"/>
            <a:r>
              <a:rPr lang="en-US" dirty="0"/>
              <a:t>Very unlikely to be a chicken!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354864-4615-6D4C-AFF3-298AD0D78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360" y="2672411"/>
            <a:ext cx="3631055" cy="360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8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Accepting the null(?)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Consider:</a:t>
            </a:r>
          </a:p>
          <a:p>
            <a:pPr lvl="1"/>
            <a:r>
              <a:rPr lang="en-US" dirty="0"/>
              <a:t>Adult chickens (still) weigh 6.2 ± 0.8 lb.</a:t>
            </a:r>
          </a:p>
          <a:p>
            <a:pPr lvl="1"/>
            <a:r>
              <a:rPr lang="en-US" dirty="0"/>
              <a:t>You measure an object and it </a:t>
            </a:r>
            <a:r>
              <a:rPr lang="en-US" i="1" dirty="0"/>
              <a:t>weighs 6.1 lb.</a:t>
            </a:r>
          </a:p>
          <a:p>
            <a:pPr lvl="1"/>
            <a:r>
              <a:rPr lang="en-US" dirty="0"/>
              <a:t>Therefore you conclude that it is a chicken.</a:t>
            </a:r>
          </a:p>
          <a:p>
            <a:endParaRPr lang="en-US" dirty="0"/>
          </a:p>
          <a:p>
            <a:r>
              <a:rPr lang="en-US" dirty="0"/>
              <a:t>Equivalent to a high p-value:</a:t>
            </a:r>
          </a:p>
          <a:p>
            <a:pPr lvl="1"/>
            <a:r>
              <a:rPr lang="en-US" dirty="0"/>
              <a:t>Low p-values encourage rejection of the null hypothesis.</a:t>
            </a:r>
          </a:p>
          <a:p>
            <a:pPr lvl="1"/>
            <a:r>
              <a:rPr lang="en-US" dirty="0"/>
              <a:t>High p-values do not encourage acceptance of it!</a:t>
            </a:r>
          </a:p>
          <a:p>
            <a:endParaRPr lang="en-US" dirty="0"/>
          </a:p>
          <a:p>
            <a:r>
              <a:rPr lang="en-US" dirty="0"/>
              <a:t>"Guilty" vs. "not guilty."</a:t>
            </a:r>
          </a:p>
          <a:p>
            <a:pPr lvl="1"/>
            <a:r>
              <a:rPr lang="en-US" dirty="0"/>
              <a:t>An absence of evidence is not evidence of absence.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9F0E1B-85F7-2049-89AA-EABB676AD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014" y="723500"/>
            <a:ext cx="1422400" cy="142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A1887-D891-7C45-88A9-4BFBAD939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739" y="1764535"/>
            <a:ext cx="1422400" cy="142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167558-FA2D-8C4F-ADA9-45F8033A8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169" y="3059348"/>
            <a:ext cx="1422400" cy="142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A8314B-320E-9845-9901-D283E5597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2472" y="5155370"/>
            <a:ext cx="1524000" cy="133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3B7426-13F1-7D4D-A0EF-F95A442F9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0933" y="4710182"/>
            <a:ext cx="1511300" cy="134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1A014E-6BB6-0C4B-A5B4-4B867EF07C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6228" y="136475"/>
            <a:ext cx="1762177" cy="1174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A69350-E062-644C-87AD-98C9B9FC52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5139" y="3426919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Statistical significance vs. biological significance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Statistically significant </a:t>
            </a:r>
            <a:r>
              <a:rPr lang="en-US" b="1" dirty="0"/>
              <a:t>⇏</a:t>
            </a:r>
            <a:r>
              <a:rPr lang="en-US" dirty="0"/>
              <a:t> biologically significant.</a:t>
            </a:r>
          </a:p>
          <a:p>
            <a:pPr lvl="1"/>
            <a:r>
              <a:rPr lang="en-US" dirty="0"/>
              <a:t>Something can be statistically significant, but biologically irrelevant.</a:t>
            </a:r>
          </a:p>
          <a:p>
            <a:pPr lvl="1"/>
            <a:r>
              <a:rPr lang="en-US" dirty="0"/>
              <a:t>e.g. when sample size is very large or uncertainty is very low.</a:t>
            </a:r>
          </a:p>
          <a:p>
            <a:endParaRPr lang="en-US" dirty="0"/>
          </a:p>
          <a:p>
            <a:r>
              <a:rPr lang="en-US" dirty="0"/>
              <a:t>Not statistically significant </a:t>
            </a:r>
            <a:r>
              <a:rPr lang="en-US" b="1" dirty="0"/>
              <a:t>⇏</a:t>
            </a:r>
            <a:r>
              <a:rPr lang="en-US" dirty="0"/>
              <a:t> not biologically significant.</a:t>
            </a:r>
          </a:p>
          <a:p>
            <a:pPr lvl="1"/>
            <a:r>
              <a:rPr lang="en-US" dirty="0"/>
              <a:t>Especially when sample size is small.</a:t>
            </a:r>
          </a:p>
          <a:p>
            <a:pPr lvl="1"/>
            <a:r>
              <a:rPr lang="en-US" dirty="0"/>
              <a:t>"There is no difference </a:t>
            </a:r>
            <a:r>
              <a:rPr lang="en-US" i="1" dirty="0"/>
              <a:t>at the effect size we’re powered to test.</a:t>
            </a:r>
            <a:r>
              <a:rPr lang="en-US" dirty="0"/>
              <a:t>"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3/27/19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79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FF8C93-4448-C545-925D-091692162AF5}" vid="{ED365E16-F116-9949-AA62-F8FD7BE35E2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1735</TotalTime>
  <Words>1420</Words>
  <Application>Microsoft Macintosh PowerPoint</Application>
  <PresentationFormat>Widescreen</PresentationFormat>
  <Paragraphs>329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LucidaGrande</vt:lpstr>
      <vt:lpstr>Palatino Linotype</vt:lpstr>
      <vt:lpstr>Wingdings</vt:lpstr>
      <vt:lpstr>template</vt:lpstr>
      <vt:lpstr>Inference and Hypothesis Testing</vt:lpstr>
      <vt:lpstr>Topics</vt:lpstr>
      <vt:lpstr>Descriptive and inferential statistics</vt:lpstr>
      <vt:lpstr>Probabilistic reasoning about (uncertain) data</vt:lpstr>
      <vt:lpstr>Null distributions</vt:lpstr>
      <vt:lpstr>p-values</vt:lpstr>
      <vt:lpstr>An example null distribution: the z-test</vt:lpstr>
      <vt:lpstr>Accepting the null(?)</vt:lpstr>
      <vt:lpstr>Statistical significance vs. biological significance</vt:lpstr>
      <vt:lpstr>One-tailed and two-tailed tests</vt:lpstr>
      <vt:lpstr>Other simple parametric tests</vt:lpstr>
      <vt:lpstr>Nonparametric tests</vt:lpstr>
      <vt:lpstr>Performance evaluation</vt:lpstr>
      <vt:lpstr>Performance evaluation</vt:lpstr>
      <vt:lpstr>Precision/recall plots (PR)</vt:lpstr>
      <vt:lpstr>Receiver Operating Characteristic (ROC)</vt:lpstr>
      <vt:lpstr>Testing many hypotheses</vt:lpstr>
      <vt:lpstr>Multiple hypothesis correction</vt:lpstr>
      <vt:lpstr>A simple experiment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</dc:creator>
  <cp:lastModifiedBy>Siyuan Ma</cp:lastModifiedBy>
  <cp:revision>173</cp:revision>
  <dcterms:created xsi:type="dcterms:W3CDTF">2017-03-19T23:20:46Z</dcterms:created>
  <dcterms:modified xsi:type="dcterms:W3CDTF">2019-03-27T17:50:26Z</dcterms:modified>
</cp:coreProperties>
</file>