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1"/>
  </p:sldMasterIdLst>
  <p:notesMasterIdLst>
    <p:notesMasterId r:id="rId45"/>
  </p:notesMasterIdLst>
  <p:sldIdLst>
    <p:sldId id="362" r:id="rId2"/>
    <p:sldId id="381" r:id="rId3"/>
    <p:sldId id="340" r:id="rId4"/>
    <p:sldId id="378" r:id="rId5"/>
    <p:sldId id="341" r:id="rId6"/>
    <p:sldId id="342" r:id="rId7"/>
    <p:sldId id="350" r:id="rId8"/>
    <p:sldId id="343" r:id="rId9"/>
    <p:sldId id="344" r:id="rId10"/>
    <p:sldId id="345" r:id="rId11"/>
    <p:sldId id="380" r:id="rId12"/>
    <p:sldId id="346" r:id="rId13"/>
    <p:sldId id="347" r:id="rId14"/>
    <p:sldId id="348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3" r:id="rId27"/>
    <p:sldId id="364" r:id="rId28"/>
    <p:sldId id="365" r:id="rId29"/>
    <p:sldId id="382" r:id="rId30"/>
    <p:sldId id="367" r:id="rId31"/>
    <p:sldId id="368" r:id="rId32"/>
    <p:sldId id="371" r:id="rId33"/>
    <p:sldId id="369" r:id="rId34"/>
    <p:sldId id="370" r:id="rId35"/>
    <p:sldId id="372" r:id="rId36"/>
    <p:sldId id="373" r:id="rId37"/>
    <p:sldId id="374" r:id="rId38"/>
    <p:sldId id="375" r:id="rId39"/>
    <p:sldId id="376" r:id="rId40"/>
    <p:sldId id="377" r:id="rId41"/>
    <p:sldId id="349" r:id="rId42"/>
    <p:sldId id="383" r:id="rId43"/>
    <p:sldId id="36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22"/>
    <p:restoredTop sz="94633"/>
  </p:normalViewPr>
  <p:slideViewPr>
    <p:cSldViewPr snapToGrid="0" snapToObjects="1">
      <p:cViewPr varScale="1">
        <p:scale>
          <a:sx n="107" d="100"/>
          <a:sy n="107" d="100"/>
        </p:scale>
        <p:origin x="192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4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4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tif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4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hyperlink" Target="https://canvas.harvard.edu/courses/55671/quizzes/128193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tiff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11" Type="http://schemas.openxmlformats.org/officeDocument/2006/relationships/image" Target="../media/image86.png"/><Relationship Id="rId5" Type="http://schemas.openxmlformats.org/officeDocument/2006/relationships/image" Target="../media/image80.gif"/><Relationship Id="rId10" Type="http://schemas.openxmlformats.org/officeDocument/2006/relationships/image" Target="../media/image85.png"/><Relationship Id="rId4" Type="http://schemas.openxmlformats.org/officeDocument/2006/relationships/image" Target="../media/image79.gif"/><Relationship Id="rId9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hyperlink" Target="https://canvas.harvard.edu/courses/55671/quizzes/128196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wmf"/><Relationship Id="rId4" Type="http://schemas.openxmlformats.org/officeDocument/2006/relationships/image" Target="../media/image4.jpeg"/><Relationship Id="rId9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 expression assays: RNA-</a:t>
            </a:r>
            <a:r>
              <a:rPr lang="en-US" dirty="0" err="1"/>
              <a:t>seq</a:t>
            </a:r>
            <a:r>
              <a:rPr lang="en-US" dirty="0"/>
              <a:t> and microarrays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franzosa@hsph.harvard.edu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7680" y="5412155"/>
            <a:ext cx="271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elements courtesy </a:t>
            </a:r>
            <a:r>
              <a:rPr lang="en-US"/>
              <a:t>of: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71492" y="5716172"/>
            <a:ext cx="7449016" cy="1141828"/>
          </a:xfrm>
          <a:prstGeom prst="rect">
            <a:avLst/>
          </a:prstGeom>
          <a:noFill/>
        </p:spPr>
        <p:txBody>
          <a:bodyPr wrap="square" numCol="3" rtlCol="0">
            <a:noAutofit/>
          </a:bodyPr>
          <a:lstStyle/>
          <a:p>
            <a:pPr algn="ctr"/>
            <a:r>
              <a:rPr lang="en-US" b="1" dirty="0"/>
              <a:t>Amy </a:t>
            </a:r>
            <a:r>
              <a:rPr lang="en-US" b="1" dirty="0" err="1"/>
              <a:t>Caudy</a:t>
            </a:r>
            <a:endParaRPr lang="en-US" b="1" dirty="0"/>
          </a:p>
          <a:p>
            <a:pPr algn="ctr"/>
            <a:r>
              <a:rPr lang="en-US" b="1" dirty="0"/>
              <a:t>Gavin Sherlock</a:t>
            </a:r>
          </a:p>
          <a:p>
            <a:pPr algn="ctr"/>
            <a:r>
              <a:rPr lang="en-US" b="1" dirty="0"/>
              <a:t>Matt Hibbs</a:t>
            </a:r>
          </a:p>
          <a:p>
            <a:pPr algn="ctr"/>
            <a:r>
              <a:rPr lang="en-US" b="1" dirty="0"/>
              <a:t>Florian </a:t>
            </a:r>
            <a:r>
              <a:rPr lang="en-US" b="1" dirty="0" err="1"/>
              <a:t>Markowetz</a:t>
            </a:r>
            <a:endParaRPr lang="en-US" b="1" dirty="0"/>
          </a:p>
          <a:p>
            <a:pPr algn="ctr"/>
            <a:r>
              <a:rPr lang="en-US" b="1" dirty="0"/>
              <a:t>Olga </a:t>
            </a:r>
            <a:r>
              <a:rPr lang="en-US" b="1" dirty="0" err="1"/>
              <a:t>Troyanskaya</a:t>
            </a:r>
            <a:endParaRPr lang="en-US" b="1" dirty="0"/>
          </a:p>
          <a:p>
            <a:pPr algn="ctr"/>
            <a:r>
              <a:rPr lang="en-US" b="1" dirty="0"/>
              <a:t>Ben </a:t>
            </a:r>
            <a:r>
              <a:rPr lang="en-US" b="1" dirty="0" err="1"/>
              <a:t>Bolstad</a:t>
            </a:r>
            <a:endParaRPr lang="en-US" b="1" dirty="0"/>
          </a:p>
          <a:p>
            <a:pPr algn="ctr"/>
            <a:r>
              <a:rPr lang="en-US" b="1" dirty="0" err="1"/>
              <a:t>Monnie</a:t>
            </a:r>
            <a:r>
              <a:rPr lang="en-US" b="1" dirty="0"/>
              <a:t> McGee</a:t>
            </a:r>
          </a:p>
          <a:p>
            <a:pPr algn="ctr"/>
            <a:r>
              <a:rPr lang="en-US" b="1" dirty="0"/>
              <a:t>Galaxy Training Network</a:t>
            </a:r>
          </a:p>
          <a:p>
            <a:pPr algn="ctr"/>
            <a:r>
              <a:rPr lang="en-US" b="1" dirty="0"/>
              <a:t>Manfred </a:t>
            </a:r>
            <a:r>
              <a:rPr lang="en-US" b="1" dirty="0" err="1"/>
              <a:t>Grabherr</a:t>
            </a:r>
            <a:endParaRPr lang="en-US" b="1" dirty="0"/>
          </a:p>
          <a:p>
            <a:pPr algn="ctr"/>
            <a:r>
              <a:rPr lang="en-US" b="1" dirty="0"/>
              <a:t>Asa </a:t>
            </a:r>
            <a:r>
              <a:rPr lang="en-US" b="1" dirty="0" err="1"/>
              <a:t>Bjorklund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438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microarray technology zoo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365250"/>
            <a:ext cx="2556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err="1"/>
              <a:t>Illumina</a:t>
            </a:r>
            <a:r>
              <a:rPr lang="en-US" sz="2400" dirty="0"/>
              <a:t> </a:t>
            </a:r>
            <a:r>
              <a:rPr lang="en-US" sz="2400" dirty="0" err="1"/>
              <a:t>BeadArray</a:t>
            </a:r>
            <a:endParaRPr lang="en-US" sz="2400" dirty="0"/>
          </a:p>
          <a:p>
            <a:pPr algn="ctr" eaLnBrk="0" hangingPunct="0"/>
            <a:r>
              <a:rPr lang="en-US" sz="2400" dirty="0"/>
              <a:t>(~1M probes)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572" y="917450"/>
            <a:ext cx="161652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4142" y="4267200"/>
            <a:ext cx="17811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4742" y="3543303"/>
            <a:ext cx="181264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055083" y="5983069"/>
            <a:ext cx="3483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err="1"/>
              <a:t>Nimblegen</a:t>
            </a:r>
            <a:r>
              <a:rPr lang="en-US" sz="2400" dirty="0"/>
              <a:t> </a:t>
            </a:r>
            <a:r>
              <a:rPr lang="en-US" sz="2400" dirty="0" err="1"/>
              <a:t>Maskless</a:t>
            </a:r>
            <a:r>
              <a:rPr lang="en-US" sz="2400" dirty="0"/>
              <a:t> Array</a:t>
            </a:r>
          </a:p>
          <a:p>
            <a:pPr algn="ctr" eaLnBrk="0" hangingPunct="0"/>
            <a:r>
              <a:rPr lang="en-US" sz="2400" dirty="0"/>
              <a:t>(~2M probes)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3262" y="2546851"/>
            <a:ext cx="2951954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217067" y="3308851"/>
            <a:ext cx="2791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err="1"/>
              <a:t>Affymetrix</a:t>
            </a:r>
            <a:r>
              <a:rPr lang="en-US" sz="2400" dirty="0"/>
              <a:t> </a:t>
            </a:r>
            <a:r>
              <a:rPr lang="en-US" sz="2400" dirty="0" err="1"/>
              <a:t>GeneChip</a:t>
            </a:r>
            <a:endParaRPr lang="en-US" sz="2400" dirty="0"/>
          </a:p>
          <a:p>
            <a:pPr algn="ctr" eaLnBrk="0" hangingPunct="0"/>
            <a:r>
              <a:rPr lang="en-US" sz="2400" dirty="0"/>
              <a:t>(~1M probes)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9062" y="1175251"/>
            <a:ext cx="137160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26452" y="3668404"/>
            <a:ext cx="21431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59017" y="4687669"/>
            <a:ext cx="19907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9274397" y="5906869"/>
            <a:ext cx="2480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/>
              <a:t>Agilent microarray</a:t>
            </a:r>
          </a:p>
          <a:p>
            <a:pPr algn="ctr" eaLnBrk="0" hangingPunct="0"/>
            <a:r>
              <a:rPr lang="en-US" sz="2400" dirty="0"/>
              <a:t>(~100K probes)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21901" y="1011968"/>
            <a:ext cx="2014819" cy="133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8827772" y="2535968"/>
            <a:ext cx="2211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/>
              <a:t>Early microarray</a:t>
            </a:r>
          </a:p>
          <a:p>
            <a:pPr algn="ctr" eaLnBrk="0" hangingPunct="0"/>
            <a:r>
              <a:rPr lang="en-US" sz="2400" dirty="0"/>
              <a:t>(18,000 probes)</a:t>
            </a: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274501" y="1011968"/>
            <a:ext cx="181865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5730802" y="5955855"/>
            <a:ext cx="1771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err="1"/>
              <a:t>Nanostring</a:t>
            </a:r>
            <a:endParaRPr lang="en-US" sz="2400" dirty="0"/>
          </a:p>
          <a:p>
            <a:pPr algn="ctr" eaLnBrk="0" hangingPunct="0"/>
            <a:r>
              <a:rPr lang="en-US" sz="2400" dirty="0"/>
              <a:t>(~1K probes)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69645" y="1011968"/>
            <a:ext cx="21124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4231" y="4414939"/>
            <a:ext cx="1013670" cy="15205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/>
          <a:srcRect l="6651" t="21624" r="69975" b="35610"/>
          <a:stretch/>
        </p:blipFill>
        <p:spPr>
          <a:xfrm>
            <a:off x="5164671" y="4653506"/>
            <a:ext cx="1655458" cy="12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69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47C-905E-774E-85AD-A74CBDD1B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microarray technology zoo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58FA3-9F6A-7647-BE7C-2DBBB47F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low input</a:t>
            </a:r>
          </a:p>
          <a:p>
            <a:pPr lvl="1"/>
            <a:r>
              <a:rPr lang="en-US" dirty="0"/>
              <a:t>1-5ng material (!)</a:t>
            </a:r>
          </a:p>
          <a:p>
            <a:r>
              <a:rPr lang="en-US" dirty="0"/>
              <a:t>Sensitive</a:t>
            </a:r>
          </a:p>
          <a:p>
            <a:pPr lvl="1"/>
            <a:r>
              <a:rPr lang="en-US" dirty="0"/>
              <a:t>Good dynamic range even with little material.</a:t>
            </a:r>
          </a:p>
          <a:p>
            <a:r>
              <a:rPr lang="en-US" dirty="0"/>
              <a:t>Precise</a:t>
            </a:r>
          </a:p>
          <a:p>
            <a:pPr lvl="1"/>
            <a:r>
              <a:rPr lang="en-US" dirty="0"/>
              <a:t>Targeted to 200-800 variants of interest.</a:t>
            </a:r>
          </a:p>
          <a:p>
            <a:pPr lvl="1"/>
            <a:r>
              <a:rPr lang="en-US" dirty="0"/>
              <a:t>Many standard panels available, but also easily</a:t>
            </a:r>
            <a:br>
              <a:rPr lang="en-US" dirty="0"/>
            </a:br>
            <a:r>
              <a:rPr lang="en-US" dirty="0"/>
              <a:t>customized.</a:t>
            </a:r>
          </a:p>
          <a:p>
            <a:r>
              <a:rPr lang="en-US" dirty="0"/>
              <a:t>Cheap ($200-400 / sample)</a:t>
            </a:r>
          </a:p>
          <a:p>
            <a:pPr lvl="1"/>
            <a:r>
              <a:rPr lang="en-US" dirty="0"/>
              <a:t>Compare $400-1,000 for RNA-</a:t>
            </a:r>
            <a:r>
              <a:rPr lang="en-US" dirty="0" err="1"/>
              <a:t>seq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with </a:t>
            </a:r>
            <a:r>
              <a:rPr lang="en-US" i="1" dirty="0"/>
              <a:t>10-100ng</a:t>
            </a:r>
            <a:r>
              <a:rPr lang="en-US" dirty="0"/>
              <a:t> material.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BB880-FC19-4348-B557-4CD2B4F4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911AD-8A46-784B-9EBD-AED12C5C8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FEF55A-FFF9-C94C-98B4-A07F8C8F447C}"/>
              </a:ext>
            </a:extLst>
          </p:cNvPr>
          <p:cNvSpPr txBox="1"/>
          <p:nvPr/>
        </p:nvSpPr>
        <p:spPr>
          <a:xfrm>
            <a:off x="5730802" y="5955855"/>
            <a:ext cx="1771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err="1"/>
              <a:t>Nanostring</a:t>
            </a:r>
            <a:endParaRPr lang="en-US" sz="2400" dirty="0"/>
          </a:p>
          <a:p>
            <a:pPr algn="ctr" eaLnBrk="0" hangingPunct="0"/>
            <a:r>
              <a:rPr lang="en-US" sz="2400" dirty="0"/>
              <a:t>(~1K probes)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4B7C8C-8D57-674F-8810-6086F052E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231" y="4414939"/>
            <a:ext cx="1013670" cy="1520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1FEED5-1D47-1147-B493-F53E03362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1" t="21624" r="69975" b="35610"/>
          <a:stretch/>
        </p:blipFill>
        <p:spPr>
          <a:xfrm>
            <a:off x="5164671" y="4653506"/>
            <a:ext cx="1655458" cy="1290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3FA3AB-8CD9-6B43-B018-E8DD18C43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361" y="95167"/>
            <a:ext cx="3810000" cy="6121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294516-2C39-F045-B8DF-392A5DBDA880}"/>
              </a:ext>
            </a:extLst>
          </p:cNvPr>
          <p:cNvSpPr/>
          <p:nvPr/>
        </p:nvSpPr>
        <p:spPr>
          <a:xfrm>
            <a:off x="8702047" y="6320043"/>
            <a:ext cx="354295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 b="1" dirty="0"/>
              <a:t>https://</a:t>
            </a:r>
            <a:r>
              <a:rPr lang="en-US" sz="1050" b="1" dirty="0" err="1"/>
              <a:t>www.nanostring.com</a:t>
            </a:r>
            <a:r>
              <a:rPr lang="en-US" sz="1050" b="1" dirty="0"/>
              <a:t>/support/additional-resources</a:t>
            </a:r>
          </a:p>
        </p:txBody>
      </p:sp>
    </p:spTree>
    <p:extLst>
      <p:ext uri="{BB962C8B-B14F-4D97-AF65-F5344CB8AC3E}">
        <p14:creationId xmlns:p14="http://schemas.microsoft.com/office/powerpoint/2010/main" val="261935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microarray technology zoo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versus dual channel arrays.</a:t>
            </a:r>
          </a:p>
          <a:p>
            <a:pPr lvl="1"/>
            <a:r>
              <a:rPr lang="en-US" dirty="0"/>
              <a:t>Two channels measure relative fluorescence (expression) levels.</a:t>
            </a:r>
          </a:p>
          <a:p>
            <a:pPr lvl="1"/>
            <a:r>
              <a:rPr lang="en-US" dirty="0"/>
              <a:t>One channel provides “absolute” measurements (relative to universal baseline).</a:t>
            </a:r>
          </a:p>
          <a:p>
            <a:endParaRPr lang="en-US" dirty="0"/>
          </a:p>
          <a:p>
            <a:r>
              <a:rPr lang="en-US" dirty="0"/>
              <a:t>Probe length and synthesis method.</a:t>
            </a:r>
          </a:p>
          <a:p>
            <a:pPr lvl="1"/>
            <a:r>
              <a:rPr lang="en-US" dirty="0"/>
              <a:t>Only the earliest chips used full length, cloned probes.</a:t>
            </a:r>
          </a:p>
          <a:p>
            <a:pPr lvl="1"/>
            <a:r>
              <a:rPr lang="en-US" dirty="0"/>
              <a:t>Most use oligomers ~tens of nucleotides in length.</a:t>
            </a:r>
          </a:p>
          <a:p>
            <a:pPr lvl="1"/>
            <a:r>
              <a:rPr lang="en-US" dirty="0"/>
              <a:t>Chemically synthesized, printed, or photolithographed.</a:t>
            </a:r>
          </a:p>
          <a:p>
            <a:endParaRPr lang="en-US" dirty="0"/>
          </a:p>
          <a:p>
            <a:r>
              <a:rPr lang="en-US" dirty="0"/>
              <a:t>Probe arraying technology.</a:t>
            </a:r>
          </a:p>
          <a:p>
            <a:pPr lvl="1"/>
            <a:r>
              <a:rPr lang="en-US" dirty="0"/>
              <a:t>Spotting.</a:t>
            </a:r>
          </a:p>
          <a:p>
            <a:pPr lvl="1"/>
            <a:r>
              <a:rPr lang="en-US" dirty="0"/>
              <a:t>Printing.</a:t>
            </a:r>
          </a:p>
          <a:p>
            <a:pPr lvl="1"/>
            <a:r>
              <a:rPr lang="en-US" dirty="0"/>
              <a:t>Bead </a:t>
            </a:r>
            <a:r>
              <a:rPr lang="en-US" dirty="0" err="1"/>
              <a:t>microwells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06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1506362" y="1002122"/>
            <a:ext cx="9205181" cy="54867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in the end, the underlying principle’s the same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70" name="Picture 3" descr="cDNA"/>
          <p:cNvPicPr>
            <a:picLocks noChangeAspect="1" noChangeArrowheads="1"/>
          </p:cNvPicPr>
          <p:nvPr/>
        </p:nvPicPr>
        <p:blipFill>
          <a:blip r:embed="rId2" cstate="print"/>
          <a:srcRect b="68652"/>
          <a:stretch>
            <a:fillRect/>
          </a:stretch>
        </p:blipFill>
        <p:spPr bwMode="auto">
          <a:xfrm>
            <a:off x="1731985" y="1196643"/>
            <a:ext cx="8763306" cy="160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 Box 13"/>
          <p:cNvSpPr txBox="1">
            <a:spLocks noChangeArrowheads="1"/>
          </p:cNvSpPr>
          <p:nvPr/>
        </p:nvSpPr>
        <p:spPr bwMode="auto">
          <a:xfrm>
            <a:off x="7326209" y="1651449"/>
            <a:ext cx="1149629" cy="3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400" dirty="0">
                <a:solidFill>
                  <a:srgbClr val="FFFFFF"/>
                </a:solidFill>
              </a:rPr>
              <a:t>Add </a:t>
            </a:r>
            <a:r>
              <a:rPr lang="en-US" sz="1400" dirty="0">
                <a:solidFill>
                  <a:srgbClr val="FF0000"/>
                </a:solidFill>
              </a:rPr>
              <a:t>red</a:t>
            </a:r>
            <a:r>
              <a:rPr lang="en-US" sz="1400" dirty="0">
                <a:solidFill>
                  <a:srgbClr val="FFFFFF"/>
                </a:solidFill>
              </a:rPr>
              <a:t> dye</a:t>
            </a:r>
          </a:p>
        </p:txBody>
      </p:sp>
      <p:sp>
        <p:nvSpPr>
          <p:cNvPr id="72" name="Text Box 16"/>
          <p:cNvSpPr txBox="1">
            <a:spLocks noChangeArrowheads="1"/>
          </p:cNvSpPr>
          <p:nvPr/>
        </p:nvSpPr>
        <p:spPr bwMode="auto">
          <a:xfrm>
            <a:off x="5123038" y="4626203"/>
            <a:ext cx="1204131" cy="38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900" dirty="0">
                <a:solidFill>
                  <a:srgbClr val="FFFFFF"/>
                </a:solidFill>
              </a:rPr>
              <a:t>Hybridize</a:t>
            </a:r>
          </a:p>
        </p:txBody>
      </p:sp>
      <p:sp>
        <p:nvSpPr>
          <p:cNvPr id="73" name="Text Box 6"/>
          <p:cNvSpPr txBox="1">
            <a:spLocks noChangeArrowheads="1"/>
          </p:cNvSpPr>
          <p:nvPr/>
        </p:nvSpPr>
        <p:spPr bwMode="auto">
          <a:xfrm>
            <a:off x="2227438" y="1120325"/>
            <a:ext cx="1957286" cy="3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400" dirty="0">
                <a:solidFill>
                  <a:srgbClr val="FFFFFF"/>
                </a:solidFill>
              </a:rPr>
              <a:t>Control mRNA sample</a:t>
            </a:r>
          </a:p>
        </p:txBody>
      </p:sp>
      <p:grpSp>
        <p:nvGrpSpPr>
          <p:cNvPr id="74" name="Group 39"/>
          <p:cNvGrpSpPr/>
          <p:nvPr/>
        </p:nvGrpSpPr>
        <p:grpSpPr>
          <a:xfrm>
            <a:off x="5233927" y="3178403"/>
            <a:ext cx="1759423" cy="905140"/>
            <a:chOff x="3624675" y="3712142"/>
            <a:chExt cx="1759423" cy="905140"/>
          </a:xfrm>
        </p:grpSpPr>
        <p:pic>
          <p:nvPicPr>
            <p:cNvPr id="75" name="Picture 3" descr="cDNA"/>
            <p:cNvPicPr>
              <a:picLocks noChangeAspect="1" noChangeArrowheads="1"/>
            </p:cNvPicPr>
            <p:nvPr/>
          </p:nvPicPr>
          <p:blipFill>
            <a:blip r:embed="rId2" cstate="print"/>
            <a:srcRect l="21603" t="15062" r="62210" b="68652"/>
            <a:stretch>
              <a:fillRect/>
            </a:stretch>
          </p:blipFill>
          <p:spPr bwMode="auto">
            <a:xfrm>
              <a:off x="3812817" y="3785408"/>
              <a:ext cx="1418415" cy="831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3" descr="cDNA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58772" t="13626" r="21150" b="68652"/>
            <a:stretch>
              <a:fillRect/>
            </a:stretch>
          </p:blipFill>
          <p:spPr bwMode="auto">
            <a:xfrm flipH="1">
              <a:off x="3624675" y="3712142"/>
              <a:ext cx="1759423" cy="905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7" name="Picture 5" descr="cDNA"/>
          <p:cNvPicPr>
            <a:picLocks noChangeAspect="1" noChangeArrowheads="1"/>
          </p:cNvPicPr>
          <p:nvPr/>
        </p:nvPicPr>
        <p:blipFill>
          <a:blip r:embed="rId2" cstate="print"/>
          <a:srcRect t="73184" r="50084" b="8640"/>
          <a:stretch>
            <a:fillRect/>
          </a:stretch>
        </p:blipFill>
        <p:spPr bwMode="auto">
          <a:xfrm>
            <a:off x="1863538" y="5377501"/>
            <a:ext cx="4374304" cy="92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 Box 7"/>
          <p:cNvSpPr txBox="1">
            <a:spLocks noChangeArrowheads="1"/>
          </p:cNvSpPr>
          <p:nvPr/>
        </p:nvSpPr>
        <p:spPr bwMode="auto">
          <a:xfrm>
            <a:off x="2201606" y="5464504"/>
            <a:ext cx="965698" cy="3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182" tIns="48591" rIns="97182" bIns="48591">
            <a:spAutoFit/>
          </a:bodyPr>
          <a:lstStyle/>
          <a:p>
            <a:pPr defTabSz="914034"/>
            <a:r>
              <a:rPr lang="en-US" dirty="0">
                <a:solidFill>
                  <a:srgbClr val="FFFFFF"/>
                </a:solidFill>
              </a:rPr>
              <a:t>Gene A</a:t>
            </a:r>
          </a:p>
        </p:txBody>
      </p:sp>
      <p:sp>
        <p:nvSpPr>
          <p:cNvPr id="79" name="Text Box 8"/>
          <p:cNvSpPr txBox="1">
            <a:spLocks noChangeArrowheads="1"/>
          </p:cNvSpPr>
          <p:nvPr/>
        </p:nvSpPr>
        <p:spPr bwMode="auto">
          <a:xfrm>
            <a:off x="1506362" y="5830834"/>
            <a:ext cx="990686" cy="3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182" tIns="48591" rIns="97182" bIns="48591">
            <a:spAutoFit/>
          </a:bodyPr>
          <a:lstStyle/>
          <a:p>
            <a:pPr defTabSz="914034"/>
            <a:r>
              <a:rPr lang="en-US" dirty="0">
                <a:solidFill>
                  <a:srgbClr val="FFFFFF"/>
                </a:solidFill>
              </a:rPr>
              <a:t>Gene C</a:t>
            </a:r>
          </a:p>
        </p:txBody>
      </p:sp>
      <p:sp>
        <p:nvSpPr>
          <p:cNvPr id="80" name="Text Box 9"/>
          <p:cNvSpPr txBox="1">
            <a:spLocks noChangeArrowheads="1"/>
          </p:cNvSpPr>
          <p:nvPr/>
        </p:nvSpPr>
        <p:spPr bwMode="auto">
          <a:xfrm>
            <a:off x="5391202" y="5638511"/>
            <a:ext cx="978927" cy="3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182" tIns="48591" rIns="97182" bIns="48591">
            <a:spAutoFit/>
          </a:bodyPr>
          <a:lstStyle/>
          <a:p>
            <a:pPr defTabSz="914034"/>
            <a:r>
              <a:rPr lang="en-US" dirty="0">
                <a:solidFill>
                  <a:srgbClr val="FFFFFF"/>
                </a:solidFill>
              </a:rPr>
              <a:t>Gene B</a:t>
            </a:r>
          </a:p>
        </p:txBody>
      </p:sp>
      <p:sp>
        <p:nvSpPr>
          <p:cNvPr id="81" name="Text Box 10"/>
          <p:cNvSpPr txBox="1">
            <a:spLocks noChangeArrowheads="1"/>
          </p:cNvSpPr>
          <p:nvPr/>
        </p:nvSpPr>
        <p:spPr bwMode="auto">
          <a:xfrm>
            <a:off x="4641574" y="6003315"/>
            <a:ext cx="990686" cy="3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182" tIns="48591" rIns="97182" bIns="48591">
            <a:spAutoFit/>
          </a:bodyPr>
          <a:lstStyle/>
          <a:p>
            <a:pPr defTabSz="914034"/>
            <a:r>
              <a:rPr lang="en-US" dirty="0">
                <a:solidFill>
                  <a:srgbClr val="FFFFFF"/>
                </a:solidFill>
              </a:rPr>
              <a:t>Gene D</a:t>
            </a: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7942438" y="1120325"/>
            <a:ext cx="2425363" cy="3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400" dirty="0">
                <a:solidFill>
                  <a:srgbClr val="FFFFFF"/>
                </a:solidFill>
              </a:rPr>
              <a:t>Experimental </a:t>
            </a:r>
            <a:r>
              <a:rPr lang="en-US" sz="1400">
                <a:solidFill>
                  <a:srgbClr val="FFFFFF"/>
                </a:solidFill>
              </a:rPr>
              <a:t>mRNA sample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3" name="Text Box 6"/>
          <p:cNvSpPr txBox="1">
            <a:spLocks noChangeArrowheads="1"/>
          </p:cNvSpPr>
          <p:nvPr/>
        </p:nvSpPr>
        <p:spPr bwMode="auto">
          <a:xfrm>
            <a:off x="1592438" y="4321403"/>
            <a:ext cx="23876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171" tIns="48585" rIns="97171" bIns="48585">
            <a:spAutoFit/>
          </a:bodyPr>
          <a:lstStyle/>
          <a:p>
            <a:pPr algn="ctr" defTabSz="971550"/>
            <a:r>
              <a:rPr lang="en-US" sz="1900" dirty="0">
                <a:solidFill>
                  <a:srgbClr val="FFFFFF"/>
                </a:solidFill>
              </a:rPr>
              <a:t>Spot slide with gene sequences</a:t>
            </a:r>
          </a:p>
        </p:txBody>
      </p:sp>
      <p:sp>
        <p:nvSpPr>
          <p:cNvPr id="84" name="Freeform 11"/>
          <p:cNvSpPr>
            <a:spLocks/>
          </p:cNvSpPr>
          <p:nvPr/>
        </p:nvSpPr>
        <p:spPr bwMode="auto">
          <a:xfrm rot="1674293">
            <a:off x="4149351" y="3579799"/>
            <a:ext cx="355600" cy="1427163"/>
          </a:xfrm>
          <a:custGeom>
            <a:avLst/>
            <a:gdLst>
              <a:gd name="T0" fmla="*/ 152 w 208"/>
              <a:gd name="T1" fmla="*/ 0 h 864"/>
              <a:gd name="T2" fmla="*/ 8 w 208"/>
              <a:gd name="T3" fmla="*/ 240 h 864"/>
              <a:gd name="T4" fmla="*/ 200 w 208"/>
              <a:gd name="T5" fmla="*/ 432 h 864"/>
              <a:gd name="T6" fmla="*/ 56 w 208"/>
              <a:gd name="T7" fmla="*/ 672 h 864"/>
              <a:gd name="T8" fmla="*/ 152 w 208"/>
              <a:gd name="T9" fmla="*/ 864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864"/>
              <a:gd name="T17" fmla="*/ 208 w 208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864">
                <a:moveTo>
                  <a:pt x="152" y="0"/>
                </a:moveTo>
                <a:cubicBezTo>
                  <a:pt x="76" y="84"/>
                  <a:pt x="0" y="168"/>
                  <a:pt x="8" y="240"/>
                </a:cubicBezTo>
                <a:cubicBezTo>
                  <a:pt x="16" y="312"/>
                  <a:pt x="192" y="360"/>
                  <a:pt x="200" y="432"/>
                </a:cubicBezTo>
                <a:cubicBezTo>
                  <a:pt x="208" y="504"/>
                  <a:pt x="64" y="600"/>
                  <a:pt x="56" y="672"/>
                </a:cubicBezTo>
                <a:cubicBezTo>
                  <a:pt x="48" y="744"/>
                  <a:pt x="100" y="804"/>
                  <a:pt x="152" y="864"/>
                </a:cubicBez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5" name="Line 17"/>
          <p:cNvSpPr>
            <a:spLocks noChangeShapeType="1"/>
          </p:cNvSpPr>
          <p:nvPr/>
        </p:nvSpPr>
        <p:spPr bwMode="auto">
          <a:xfrm flipH="1" flipV="1">
            <a:off x="9466438" y="1806803"/>
            <a:ext cx="228600" cy="6096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grpSp>
        <p:nvGrpSpPr>
          <p:cNvPr id="86" name="Group 40"/>
          <p:cNvGrpSpPr/>
          <p:nvPr/>
        </p:nvGrpSpPr>
        <p:grpSpPr>
          <a:xfrm>
            <a:off x="8702425" y="2340203"/>
            <a:ext cx="1983213" cy="2057400"/>
            <a:chOff x="7160787" y="2743200"/>
            <a:chExt cx="1983213" cy="2057400"/>
          </a:xfrm>
        </p:grpSpPr>
        <p:sp>
          <p:nvSpPr>
            <p:cNvPr id="87" name="Text Box 15"/>
            <p:cNvSpPr txBox="1">
              <a:spLocks noChangeArrowheads="1"/>
            </p:cNvSpPr>
            <p:nvPr/>
          </p:nvSpPr>
          <p:spPr bwMode="auto">
            <a:xfrm>
              <a:off x="7160787" y="3969615"/>
              <a:ext cx="1983213" cy="830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8DCDC"/>
                  </a:solidFill>
                </a:rPr>
                <a:t>Experimental</a:t>
              </a:r>
              <a:br>
                <a:rPr lang="en-US" sz="2400" dirty="0">
                  <a:solidFill>
                    <a:srgbClr val="F8DCDC"/>
                  </a:solidFill>
                </a:rPr>
              </a:br>
              <a:r>
                <a:rPr lang="en-US" sz="2400" dirty="0">
                  <a:solidFill>
                    <a:srgbClr val="F8DCDC"/>
                  </a:solidFill>
                </a:rPr>
                <a:t>condition X</a:t>
              </a:r>
            </a:p>
          </p:txBody>
        </p:sp>
        <p:grpSp>
          <p:nvGrpSpPr>
            <p:cNvPr id="88" name="Group 35"/>
            <p:cNvGrpSpPr/>
            <p:nvPr/>
          </p:nvGrpSpPr>
          <p:grpSpPr>
            <a:xfrm>
              <a:off x="7733293" y="2743200"/>
              <a:ext cx="838200" cy="1190017"/>
              <a:chOff x="1371600" y="1692822"/>
              <a:chExt cx="1517873" cy="2154968"/>
            </a:xfrm>
          </p:grpSpPr>
          <p:pic>
            <p:nvPicPr>
              <p:cNvPr id="89" name="Picture 36" descr="fir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683476">
                <a:off x="1906580" y="1692822"/>
                <a:ext cx="982893" cy="962796"/>
              </a:xfrm>
              <a:prstGeom prst="rect">
                <a:avLst/>
              </a:prstGeom>
              <a:noFill/>
            </p:spPr>
          </p:pic>
          <p:pic>
            <p:nvPicPr>
              <p:cNvPr id="90" name="Picture 2" descr="C:\Documents and Settings\eblis\Desktop\affiliates_09-10-08\cell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71600" y="2438400"/>
                <a:ext cx="1420232" cy="140939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91" name="Group 41"/>
          <p:cNvGrpSpPr/>
          <p:nvPr/>
        </p:nvGrpSpPr>
        <p:grpSpPr>
          <a:xfrm>
            <a:off x="1846438" y="2751926"/>
            <a:ext cx="1178506" cy="1645677"/>
            <a:chOff x="304800" y="3154923"/>
            <a:chExt cx="1178506" cy="1645677"/>
          </a:xfrm>
        </p:grpSpPr>
        <p:sp>
          <p:nvSpPr>
            <p:cNvPr id="92" name="Text Box 14"/>
            <p:cNvSpPr txBox="1">
              <a:spLocks noChangeArrowheads="1"/>
            </p:cNvSpPr>
            <p:nvPr/>
          </p:nvSpPr>
          <p:spPr bwMode="auto">
            <a:xfrm>
              <a:off x="304800" y="3969615"/>
              <a:ext cx="1178506" cy="830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8DCDC"/>
                  </a:solidFill>
                </a:rPr>
                <a:t>Normal</a:t>
              </a:r>
              <a:br>
                <a:rPr lang="en-US" sz="2400" dirty="0">
                  <a:solidFill>
                    <a:srgbClr val="F8DCDC"/>
                  </a:solidFill>
                </a:rPr>
              </a:br>
              <a:r>
                <a:rPr lang="en-US" sz="2400" dirty="0">
                  <a:solidFill>
                    <a:srgbClr val="F8DCDC"/>
                  </a:solidFill>
                </a:rPr>
                <a:t>Cells</a:t>
              </a:r>
            </a:p>
          </p:txBody>
        </p:sp>
        <p:pic>
          <p:nvPicPr>
            <p:cNvPr id="93" name="Picture 2" descr="C:\Documents and Settings\eblis\Desktop\affiliates_09-10-08\cell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913" y="3154923"/>
              <a:ext cx="784281" cy="778294"/>
            </a:xfrm>
            <a:prstGeom prst="rect">
              <a:avLst/>
            </a:prstGeom>
            <a:noFill/>
          </p:spPr>
        </p:pic>
      </p:grpSp>
      <p:sp>
        <p:nvSpPr>
          <p:cNvPr id="94" name="Line 17"/>
          <p:cNvSpPr>
            <a:spLocks noChangeShapeType="1"/>
          </p:cNvSpPr>
          <p:nvPr/>
        </p:nvSpPr>
        <p:spPr bwMode="auto">
          <a:xfrm flipV="1">
            <a:off x="2532238" y="1806803"/>
            <a:ext cx="228600" cy="6096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5" name="Text Box 13"/>
          <p:cNvSpPr txBox="1">
            <a:spLocks noChangeArrowheads="1"/>
          </p:cNvSpPr>
          <p:nvPr/>
        </p:nvSpPr>
        <p:spPr bwMode="auto">
          <a:xfrm>
            <a:off x="3827638" y="1654403"/>
            <a:ext cx="1348402" cy="3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400" dirty="0">
                <a:solidFill>
                  <a:srgbClr val="FFFFFF"/>
                </a:solidFill>
              </a:rPr>
              <a:t>Add </a:t>
            </a:r>
            <a:r>
              <a:rPr lang="en-US" sz="1400" dirty="0">
                <a:solidFill>
                  <a:srgbClr val="00B050"/>
                </a:solidFill>
              </a:rPr>
              <a:t>green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dye</a:t>
            </a:r>
          </a:p>
        </p:txBody>
      </p:sp>
      <p:sp>
        <p:nvSpPr>
          <p:cNvPr id="96" name="Line 17"/>
          <p:cNvSpPr>
            <a:spLocks noChangeShapeType="1"/>
          </p:cNvSpPr>
          <p:nvPr/>
        </p:nvSpPr>
        <p:spPr bwMode="auto">
          <a:xfrm>
            <a:off x="3599038" y="1806803"/>
            <a:ext cx="304800" cy="3048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7" name="Line 17"/>
          <p:cNvSpPr>
            <a:spLocks noChangeShapeType="1"/>
          </p:cNvSpPr>
          <p:nvPr/>
        </p:nvSpPr>
        <p:spPr bwMode="auto">
          <a:xfrm flipH="1">
            <a:off x="8323438" y="1806803"/>
            <a:ext cx="304800" cy="3048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8" name="Line 17"/>
          <p:cNvSpPr>
            <a:spLocks noChangeShapeType="1"/>
          </p:cNvSpPr>
          <p:nvPr/>
        </p:nvSpPr>
        <p:spPr bwMode="auto">
          <a:xfrm rot="300000">
            <a:off x="4384196" y="4931980"/>
            <a:ext cx="45719" cy="5334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9" name="Freeform 11"/>
          <p:cNvSpPr>
            <a:spLocks/>
          </p:cNvSpPr>
          <p:nvPr/>
        </p:nvSpPr>
        <p:spPr bwMode="auto">
          <a:xfrm rot="1674293">
            <a:off x="4293325" y="3712044"/>
            <a:ext cx="355600" cy="1427163"/>
          </a:xfrm>
          <a:custGeom>
            <a:avLst/>
            <a:gdLst>
              <a:gd name="T0" fmla="*/ 152 w 208"/>
              <a:gd name="T1" fmla="*/ 0 h 864"/>
              <a:gd name="T2" fmla="*/ 8 w 208"/>
              <a:gd name="T3" fmla="*/ 240 h 864"/>
              <a:gd name="T4" fmla="*/ 200 w 208"/>
              <a:gd name="T5" fmla="*/ 432 h 864"/>
              <a:gd name="T6" fmla="*/ 56 w 208"/>
              <a:gd name="T7" fmla="*/ 672 h 864"/>
              <a:gd name="T8" fmla="*/ 152 w 208"/>
              <a:gd name="T9" fmla="*/ 864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864"/>
              <a:gd name="T17" fmla="*/ 208 w 208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864">
                <a:moveTo>
                  <a:pt x="152" y="0"/>
                </a:moveTo>
                <a:cubicBezTo>
                  <a:pt x="76" y="84"/>
                  <a:pt x="0" y="168"/>
                  <a:pt x="8" y="240"/>
                </a:cubicBezTo>
                <a:cubicBezTo>
                  <a:pt x="16" y="312"/>
                  <a:pt x="192" y="360"/>
                  <a:pt x="200" y="432"/>
                </a:cubicBezTo>
                <a:cubicBezTo>
                  <a:pt x="208" y="504"/>
                  <a:pt x="64" y="600"/>
                  <a:pt x="56" y="672"/>
                </a:cubicBezTo>
                <a:cubicBezTo>
                  <a:pt x="48" y="744"/>
                  <a:pt x="100" y="804"/>
                  <a:pt x="152" y="864"/>
                </a:cubicBez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0" name="Freeform 11"/>
          <p:cNvSpPr>
            <a:spLocks/>
          </p:cNvSpPr>
          <p:nvPr/>
        </p:nvSpPr>
        <p:spPr bwMode="auto">
          <a:xfrm rot="1674293">
            <a:off x="4454151" y="3483444"/>
            <a:ext cx="355600" cy="1427163"/>
          </a:xfrm>
          <a:custGeom>
            <a:avLst/>
            <a:gdLst>
              <a:gd name="T0" fmla="*/ 152 w 208"/>
              <a:gd name="T1" fmla="*/ 0 h 864"/>
              <a:gd name="T2" fmla="*/ 8 w 208"/>
              <a:gd name="T3" fmla="*/ 240 h 864"/>
              <a:gd name="T4" fmla="*/ 200 w 208"/>
              <a:gd name="T5" fmla="*/ 432 h 864"/>
              <a:gd name="T6" fmla="*/ 56 w 208"/>
              <a:gd name="T7" fmla="*/ 672 h 864"/>
              <a:gd name="T8" fmla="*/ 152 w 208"/>
              <a:gd name="T9" fmla="*/ 864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864"/>
              <a:gd name="T17" fmla="*/ 208 w 208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864">
                <a:moveTo>
                  <a:pt x="152" y="0"/>
                </a:moveTo>
                <a:cubicBezTo>
                  <a:pt x="76" y="84"/>
                  <a:pt x="0" y="168"/>
                  <a:pt x="8" y="240"/>
                </a:cubicBezTo>
                <a:cubicBezTo>
                  <a:pt x="16" y="312"/>
                  <a:pt x="192" y="360"/>
                  <a:pt x="200" y="432"/>
                </a:cubicBezTo>
                <a:cubicBezTo>
                  <a:pt x="208" y="504"/>
                  <a:pt x="64" y="600"/>
                  <a:pt x="56" y="672"/>
                </a:cubicBezTo>
                <a:cubicBezTo>
                  <a:pt x="48" y="744"/>
                  <a:pt x="100" y="804"/>
                  <a:pt x="152" y="864"/>
                </a:cubicBez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1" name="Rectangle 100"/>
          <p:cNvSpPr/>
          <p:nvPr/>
        </p:nvSpPr>
        <p:spPr bwMode="auto">
          <a:xfrm>
            <a:off x="3675238" y="2134181"/>
            <a:ext cx="1295400" cy="457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7104238" y="2111603"/>
            <a:ext cx="1295400" cy="457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3" name="Line 17"/>
          <p:cNvSpPr>
            <a:spLocks noChangeShapeType="1"/>
          </p:cNvSpPr>
          <p:nvPr/>
        </p:nvSpPr>
        <p:spPr bwMode="auto">
          <a:xfrm flipH="1">
            <a:off x="6875638" y="2568803"/>
            <a:ext cx="838200" cy="6858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4" name="Line 17"/>
          <p:cNvSpPr>
            <a:spLocks noChangeShapeType="1"/>
          </p:cNvSpPr>
          <p:nvPr/>
        </p:nvSpPr>
        <p:spPr bwMode="auto">
          <a:xfrm>
            <a:off x="4361038" y="2568803"/>
            <a:ext cx="838200" cy="6858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5" name="Text Box 16"/>
          <p:cNvSpPr txBox="1">
            <a:spLocks noChangeArrowheads="1"/>
          </p:cNvSpPr>
          <p:nvPr/>
        </p:nvSpPr>
        <p:spPr bwMode="auto">
          <a:xfrm>
            <a:off x="5831371" y="2949803"/>
            <a:ext cx="564534" cy="38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900">
                <a:solidFill>
                  <a:srgbClr val="FFFFFF"/>
                </a:solidFill>
              </a:rPr>
              <a:t>Mix</a:t>
            </a:r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106" name="Line 17"/>
          <p:cNvSpPr>
            <a:spLocks noChangeShapeType="1"/>
          </p:cNvSpPr>
          <p:nvPr/>
        </p:nvSpPr>
        <p:spPr bwMode="auto">
          <a:xfrm flipH="1">
            <a:off x="4589638" y="4092803"/>
            <a:ext cx="990600" cy="12192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07" name="Picture 3" descr="cDN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4210" t="72284" b="5057"/>
          <a:stretch>
            <a:fillRect/>
          </a:stretch>
        </p:blipFill>
        <p:spPr bwMode="auto">
          <a:xfrm>
            <a:off x="1849261" y="5285545"/>
            <a:ext cx="4333875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" name="Line 17"/>
          <p:cNvSpPr>
            <a:spLocks noChangeShapeType="1"/>
          </p:cNvSpPr>
          <p:nvPr/>
        </p:nvSpPr>
        <p:spPr bwMode="auto">
          <a:xfrm rot="16500000">
            <a:off x="6787147" y="5319920"/>
            <a:ext cx="45719" cy="5334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9" name="Text Box 16"/>
          <p:cNvSpPr txBox="1">
            <a:spLocks noChangeArrowheads="1"/>
          </p:cNvSpPr>
          <p:nvPr/>
        </p:nvSpPr>
        <p:spPr bwMode="auto">
          <a:xfrm>
            <a:off x="6439574" y="5083403"/>
            <a:ext cx="740864" cy="38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900" dirty="0">
                <a:solidFill>
                  <a:srgbClr val="FFFFFF"/>
                </a:solidFill>
              </a:rPr>
              <a:t>Scan</a:t>
            </a:r>
          </a:p>
        </p:txBody>
      </p:sp>
      <p:grpSp>
        <p:nvGrpSpPr>
          <p:cNvPr id="110" name="Group 105"/>
          <p:cNvGrpSpPr/>
          <p:nvPr/>
        </p:nvGrpSpPr>
        <p:grpSpPr>
          <a:xfrm>
            <a:off x="8704438" y="4473803"/>
            <a:ext cx="1371600" cy="1905000"/>
            <a:chOff x="7162800" y="4876800"/>
            <a:chExt cx="1371600" cy="1905000"/>
          </a:xfrm>
        </p:grpSpPr>
        <p:sp>
          <p:nvSpPr>
            <p:cNvPr id="111" name="Rectangle 110"/>
            <p:cNvSpPr/>
            <p:nvPr/>
          </p:nvSpPr>
          <p:spPr bwMode="auto">
            <a:xfrm>
              <a:off x="7162800" y="4876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Y</a:t>
              </a: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7848600" y="4876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Z</a:t>
              </a: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7162800" y="5257800"/>
              <a:ext cx="685800" cy="381000"/>
            </a:xfrm>
            <a:prstGeom prst="rect">
              <a:avLst/>
            </a:prstGeom>
            <a:solidFill>
              <a:srgbClr val="D0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1.5</a:t>
              </a: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7848600" y="5257800"/>
              <a:ext cx="685800" cy="381000"/>
            </a:xfrm>
            <a:prstGeom prst="rect">
              <a:avLst/>
            </a:prstGeom>
            <a:solidFill>
              <a:srgbClr val="AC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7162800" y="5638800"/>
              <a:ext cx="685800" cy="381000"/>
            </a:xfrm>
            <a:prstGeom prst="rect">
              <a:avLst/>
            </a:prstGeom>
            <a:solidFill>
              <a:srgbClr val="00261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-0.1</a:t>
              </a: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848600" y="5638800"/>
              <a:ext cx="685800" cy="381000"/>
            </a:xfrm>
            <a:prstGeom prst="rect">
              <a:avLst/>
            </a:prstGeom>
            <a:solidFill>
              <a:srgbClr val="48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0.15</a:t>
              </a: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162800" y="6019800"/>
              <a:ext cx="685800" cy="381000"/>
            </a:xfrm>
            <a:prstGeom prst="rect">
              <a:avLst/>
            </a:prstGeom>
            <a:solidFill>
              <a:srgbClr val="009A46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-1.5</a:t>
              </a: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7848600" y="6019800"/>
              <a:ext cx="685800" cy="381000"/>
            </a:xfrm>
            <a:prstGeom prst="rect">
              <a:avLst/>
            </a:prstGeom>
            <a:solidFill>
              <a:srgbClr val="00CC5C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-2</a:t>
              </a: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7162800" y="6400800"/>
              <a:ext cx="685800" cy="381000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3</a:t>
              </a: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7848600" y="6400800"/>
              <a:ext cx="685800" cy="381000"/>
            </a:xfrm>
            <a:prstGeom prst="rect">
              <a:avLst/>
            </a:prstGeom>
            <a:solidFill>
              <a:srgbClr val="76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0.5</a:t>
              </a:r>
            </a:p>
          </p:txBody>
        </p:sp>
      </p:grpSp>
      <p:grpSp>
        <p:nvGrpSpPr>
          <p:cNvPr id="121" name="Group 106"/>
          <p:cNvGrpSpPr/>
          <p:nvPr/>
        </p:nvGrpSpPr>
        <p:grpSpPr>
          <a:xfrm>
            <a:off x="6961638" y="4212215"/>
            <a:ext cx="1742800" cy="2166588"/>
            <a:chOff x="5420000" y="4615212"/>
            <a:chExt cx="1742800" cy="2166588"/>
          </a:xfrm>
        </p:grpSpPr>
        <p:sp>
          <p:nvSpPr>
            <p:cNvPr id="122" name="Rectangle 121"/>
            <p:cNvSpPr/>
            <p:nvPr/>
          </p:nvSpPr>
          <p:spPr bwMode="auto">
            <a:xfrm>
              <a:off x="5791200" y="6400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D</a:t>
              </a: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5791200" y="6019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5791200" y="5638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5791200" y="5257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126" name="Rectangle 125"/>
            <p:cNvSpPr/>
            <p:nvPr/>
          </p:nvSpPr>
          <p:spPr bwMode="auto">
            <a:xfrm>
              <a:off x="6477000" y="4876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X</a:t>
              </a: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257800"/>
              <a:ext cx="685800" cy="381000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477000" y="5638800"/>
              <a:ext cx="685800" cy="381000"/>
            </a:xfrm>
            <a:prstGeom prst="rect">
              <a:avLst/>
            </a:prstGeom>
            <a:solidFill>
              <a:srgbClr val="50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0.2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6477000" y="6019800"/>
              <a:ext cx="685800" cy="381000"/>
            </a:xfrm>
            <a:prstGeom prst="rect">
              <a:avLst/>
            </a:prstGeom>
            <a:solidFill>
              <a:srgbClr val="007A37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-1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6477000" y="6400800"/>
              <a:ext cx="685800" cy="381000"/>
            </a:xfrm>
            <a:prstGeom prst="rect">
              <a:avLst/>
            </a:prstGeom>
            <a:solidFill>
              <a:srgbClr val="00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131" name="Text Box 16"/>
            <p:cNvSpPr txBox="1">
              <a:spLocks noChangeArrowheads="1"/>
            </p:cNvSpPr>
            <p:nvPr/>
          </p:nvSpPr>
          <p:spPr bwMode="auto">
            <a:xfrm>
              <a:off x="5420000" y="4953000"/>
              <a:ext cx="599800" cy="26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8" tIns="45709" rIns="91418" bIns="45709">
              <a:spAutoFit/>
            </a:bodyPr>
            <a:lstStyle/>
            <a:p>
              <a:pPr defTabSz="914034"/>
              <a:r>
                <a:rPr lang="en-US" sz="1100" dirty="0">
                  <a:solidFill>
                    <a:srgbClr val="FFFFFF"/>
                  </a:solidFill>
                </a:rPr>
                <a:t>Genes</a:t>
              </a:r>
            </a:p>
          </p:txBody>
        </p:sp>
        <p:sp>
          <p:nvSpPr>
            <p:cNvPr id="132" name="Text Box 16"/>
            <p:cNvSpPr txBox="1">
              <a:spLocks noChangeArrowheads="1"/>
            </p:cNvSpPr>
            <p:nvPr/>
          </p:nvSpPr>
          <p:spPr bwMode="auto">
            <a:xfrm>
              <a:off x="5928726" y="4615212"/>
              <a:ext cx="853074" cy="26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8" tIns="45709" rIns="91418" bIns="45709">
              <a:spAutoFit/>
            </a:bodyPr>
            <a:lstStyle/>
            <a:p>
              <a:pPr defTabSz="914034"/>
              <a:r>
                <a:rPr lang="en-US" sz="1100" dirty="0">
                  <a:solidFill>
                    <a:srgbClr val="FFFFFF"/>
                  </a:solidFill>
                </a:rPr>
                <a:t>Conditions</a:t>
              </a:r>
            </a:p>
          </p:txBody>
        </p:sp>
      </p:grpSp>
      <p:pic>
        <p:nvPicPr>
          <p:cNvPr id="133" name="Picture 8"/>
          <p:cNvPicPr>
            <a:picLocks noChangeAspect="1" noChangeArrowheads="1"/>
          </p:cNvPicPr>
          <p:nvPr/>
        </p:nvPicPr>
        <p:blipFill>
          <a:blip r:embed="rId5" cstate="print"/>
          <a:srcRect b="10909"/>
          <a:stretch>
            <a:fillRect/>
          </a:stretch>
        </p:blipFill>
        <p:spPr bwMode="auto">
          <a:xfrm>
            <a:off x="7289446" y="4634630"/>
            <a:ext cx="2828925" cy="159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9613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82" grpId="0"/>
      <p:bldP spid="83" grpId="0"/>
      <p:bldP spid="84" grpId="0" animBg="1"/>
      <p:bldP spid="85" grpId="0" animBg="1"/>
      <p:bldP spid="94" grpId="0" animBg="1"/>
      <p:bldP spid="95" grpId="0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/>
      <p:bldP spid="106" grpId="0" animBg="1"/>
      <p:bldP spid="108" grpId="0" animBg="1"/>
      <p:bldP spid="1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data from a physical microarray chip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534647"/>
              </p:ext>
            </p:extLst>
          </p:nvPr>
        </p:nvGraphicFramePr>
        <p:xfrm>
          <a:off x="2144299" y="1143757"/>
          <a:ext cx="8437562" cy="552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726" t="19398"/>
                      <a:stretch>
                        <a:fillRect/>
                      </a:stretch>
                    </p:blipFill>
                    <p:spPr bwMode="auto">
                      <a:xfrm>
                        <a:off x="2144299" y="1143757"/>
                        <a:ext cx="8437562" cy="552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1216" y="961194"/>
            <a:ext cx="1793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Measure intensity (single channel or red/green) at each spot.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4971" y="5102619"/>
            <a:ext cx="1793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Capture in absolute scale.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28559" y="4095691"/>
            <a:ext cx="179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Ratio and log.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1642" y="6025101"/>
            <a:ext cx="220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Positive</a:t>
            </a:r>
            <a:r>
              <a:rPr lang="en-US"/>
              <a:t>: folds </a:t>
            </a:r>
            <a:r>
              <a:rPr lang="en-US" dirty="0"/>
              <a:t>up.</a:t>
            </a:r>
          </a:p>
          <a:p>
            <a:pPr algn="ctr"/>
            <a:r>
              <a:rPr lang="en-US" dirty="0"/>
              <a:t>Negative: folds down.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429" y="3077650"/>
            <a:ext cx="1793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Typically multiple spots (</a:t>
            </a:r>
            <a:r>
              <a:rPr lang="en-US" b="1" dirty="0"/>
              <a:t>probes</a:t>
            </a:r>
            <a:r>
              <a:rPr lang="en-US" dirty="0"/>
              <a:t>) per gene (</a:t>
            </a:r>
            <a:r>
              <a:rPr lang="en-US" b="1" dirty="0" err="1"/>
              <a:t>probeset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2992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Actually making data from a microarray chip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all seems so simple! What could possibly go wrong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Hybridization issues.</a:t>
            </a:r>
          </a:p>
          <a:p>
            <a:pPr lvl="1"/>
            <a:r>
              <a:rPr lang="en-US" dirty="0"/>
              <a:t>Cross-hybridization, variable hybridization, GC content sensitivity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Image and signal processing.</a:t>
            </a:r>
          </a:p>
          <a:p>
            <a:pPr lvl="1"/>
            <a:r>
              <a:rPr lang="en-US" dirty="0"/>
              <a:t>Segmentation, spot identification and separation, intensity (under)saturation.</a:t>
            </a:r>
          </a:p>
          <a:p>
            <a:r>
              <a:rPr lang="en-US" dirty="0"/>
              <a:t>Chip flaws.</a:t>
            </a:r>
          </a:p>
          <a:p>
            <a:pPr lvl="1"/>
            <a:r>
              <a:rPr lang="en-US" dirty="0"/>
              <a:t>Background fluorescence, spatial </a:t>
            </a:r>
            <a:r>
              <a:rPr lang="en-US" dirty="0" err="1"/>
              <a:t>nonuniformity</a:t>
            </a:r>
            <a:r>
              <a:rPr lang="en-US" dirty="0"/>
              <a:t>, defects, bubbles, spot uniformity.</a:t>
            </a:r>
          </a:p>
          <a:p>
            <a:r>
              <a:rPr lang="en-US" dirty="0"/>
              <a:t>RNA degradation.</a:t>
            </a:r>
          </a:p>
          <a:p>
            <a:r>
              <a:rPr lang="en-US" dirty="0"/>
              <a:t>Contamination.</a:t>
            </a:r>
          </a:p>
          <a:p>
            <a:r>
              <a:rPr lang="en-US" dirty="0"/>
              <a:t>Reverse transcription efficiency.</a:t>
            </a:r>
          </a:p>
          <a:p>
            <a:r>
              <a:rPr lang="en-US" dirty="0"/>
              <a:t>Sequence identification and mapping.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06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control of expression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853437"/>
            <a:ext cx="11714922" cy="5406829"/>
          </a:xfrm>
        </p:spPr>
        <p:txBody>
          <a:bodyPr/>
          <a:lstStyle/>
          <a:p>
            <a:r>
              <a:rPr lang="en-US" dirty="0"/>
              <a:t>Many concepts apply to all technology types.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Typical to filter out subsets of:</a:t>
            </a:r>
          </a:p>
          <a:p>
            <a:pPr lvl="1"/>
            <a:r>
              <a:rPr lang="en-US" sz="2000" dirty="0"/>
              <a:t>Spots (probes) or genes (</a:t>
            </a:r>
            <a:r>
              <a:rPr lang="en-US" sz="2000" dirty="0" err="1"/>
              <a:t>probesets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/>
              <a:t>per experiment (matrix cells).</a:t>
            </a:r>
          </a:p>
          <a:p>
            <a:pPr lvl="1"/>
            <a:r>
              <a:rPr lang="en-US" sz="2000" dirty="0"/>
              <a:t>Genes (matrix rows).</a:t>
            </a:r>
          </a:p>
          <a:p>
            <a:pPr lvl="1"/>
            <a:r>
              <a:rPr lang="en-US" sz="2000" dirty="0"/>
              <a:t>Experiments (matrix columns).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5012871" y="1508122"/>
            <a:ext cx="7014777" cy="4490725"/>
            <a:chOff x="1670729" y="1289050"/>
            <a:chExt cx="8713787" cy="5578399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6904716" y="1811338"/>
              <a:ext cx="817563" cy="2998787"/>
              <a:chOff x="1104" y="1008"/>
              <a:chExt cx="288" cy="1056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9" name="Line 6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0" name="Line 7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1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2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8" name="Oval 10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7296829" y="1811338"/>
              <a:ext cx="817562" cy="2998787"/>
              <a:chOff x="1104" y="1008"/>
              <a:chExt cx="288" cy="1056"/>
            </a:xfrm>
          </p:grpSpPr>
          <p:grpSp>
            <p:nvGrpSpPr>
              <p:cNvPr id="14" name="Group 12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16" name="Line 13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7" name="Line 14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8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15" name="Oval 17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20" name="Group 18"/>
            <p:cNvGrpSpPr>
              <a:grpSpLocks/>
            </p:cNvGrpSpPr>
            <p:nvPr/>
          </p:nvGrpSpPr>
          <p:grpSpPr bwMode="auto">
            <a:xfrm>
              <a:off x="7099979" y="1811338"/>
              <a:ext cx="817562" cy="2998787"/>
              <a:chOff x="1104" y="1008"/>
              <a:chExt cx="288" cy="1056"/>
            </a:xfrm>
          </p:grpSpPr>
          <p:grpSp>
            <p:nvGrpSpPr>
              <p:cNvPr id="21" name="Group 19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23" name="Line 20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24" name="Line 21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25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26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22" name="Oval 24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27" name="Group 25"/>
            <p:cNvGrpSpPr>
              <a:grpSpLocks/>
            </p:cNvGrpSpPr>
            <p:nvPr/>
          </p:nvGrpSpPr>
          <p:grpSpPr bwMode="auto">
            <a:xfrm>
              <a:off x="7685766" y="1811338"/>
              <a:ext cx="817563" cy="2998787"/>
              <a:chOff x="1104" y="1008"/>
              <a:chExt cx="288" cy="1056"/>
            </a:xfrm>
          </p:grpSpPr>
          <p:grpSp>
            <p:nvGrpSpPr>
              <p:cNvPr id="28" name="Group 26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30" name="Line 27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1" name="Line 28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2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3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29" name="Oval 31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34" name="Group 32"/>
            <p:cNvGrpSpPr>
              <a:grpSpLocks/>
            </p:cNvGrpSpPr>
            <p:nvPr/>
          </p:nvGrpSpPr>
          <p:grpSpPr bwMode="auto">
            <a:xfrm>
              <a:off x="7488916" y="1811338"/>
              <a:ext cx="817563" cy="2998787"/>
              <a:chOff x="1104" y="1008"/>
              <a:chExt cx="288" cy="1056"/>
            </a:xfrm>
          </p:grpSpPr>
          <p:grpSp>
            <p:nvGrpSpPr>
              <p:cNvPr id="35" name="Group 33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37" name="Line 34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8" name="Line 35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9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0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36" name="Oval 38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41" name="Group 39"/>
            <p:cNvGrpSpPr>
              <a:grpSpLocks/>
            </p:cNvGrpSpPr>
            <p:nvPr/>
          </p:nvGrpSpPr>
          <p:grpSpPr bwMode="auto">
            <a:xfrm>
              <a:off x="8074704" y="1811338"/>
              <a:ext cx="817562" cy="2998787"/>
              <a:chOff x="1104" y="1008"/>
              <a:chExt cx="288" cy="1056"/>
            </a:xfrm>
          </p:grpSpPr>
          <p:grpSp>
            <p:nvGrpSpPr>
              <p:cNvPr id="42" name="Group 40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44" name="Line 41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5" name="Line 42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6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7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43" name="Oval 45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48" name="Group 46"/>
            <p:cNvGrpSpPr>
              <a:grpSpLocks/>
            </p:cNvGrpSpPr>
            <p:nvPr/>
          </p:nvGrpSpPr>
          <p:grpSpPr bwMode="auto">
            <a:xfrm>
              <a:off x="7877854" y="1811338"/>
              <a:ext cx="819150" cy="2998787"/>
              <a:chOff x="1104" y="1008"/>
              <a:chExt cx="288" cy="1056"/>
            </a:xfrm>
          </p:grpSpPr>
          <p:grpSp>
            <p:nvGrpSpPr>
              <p:cNvPr id="49" name="Group 47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51" name="Line 48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2" name="Line 49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3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4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50" name="Oval 52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sp>
          <p:nvSpPr>
            <p:cNvPr id="55" name="Line 53"/>
            <p:cNvSpPr>
              <a:spLocks noChangeShapeType="1"/>
            </p:cNvSpPr>
            <p:nvPr/>
          </p:nvSpPr>
          <p:spPr bwMode="auto">
            <a:xfrm>
              <a:off x="6495141" y="2765425"/>
              <a:ext cx="3408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" name="Text Box 54"/>
            <p:cNvSpPr txBox="1">
              <a:spLocks noChangeArrowheads="1"/>
            </p:cNvSpPr>
            <p:nvPr/>
          </p:nvSpPr>
          <p:spPr bwMode="auto">
            <a:xfrm>
              <a:off x="6711041" y="3411538"/>
              <a:ext cx="3467100" cy="53118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/>
                <a:t>Experiments </a:t>
              </a:r>
              <a:r>
                <a:rPr lang="en-US" sz="2000" b="1" i="1" dirty="0"/>
                <a:t>1 ... n</a:t>
              </a:r>
            </a:p>
          </p:txBody>
        </p:sp>
        <p:grpSp>
          <p:nvGrpSpPr>
            <p:cNvPr id="57" name="Group 55"/>
            <p:cNvGrpSpPr>
              <a:grpSpLocks/>
            </p:cNvGrpSpPr>
            <p:nvPr/>
          </p:nvGrpSpPr>
          <p:grpSpPr bwMode="auto">
            <a:xfrm>
              <a:off x="4620304" y="1724025"/>
              <a:ext cx="819150" cy="2998788"/>
              <a:chOff x="1383" y="890"/>
              <a:chExt cx="516" cy="1889"/>
            </a:xfrm>
          </p:grpSpPr>
          <p:grpSp>
            <p:nvGrpSpPr>
              <p:cNvPr id="58" name="Group 56"/>
              <p:cNvGrpSpPr>
                <a:grpSpLocks/>
              </p:cNvGrpSpPr>
              <p:nvPr/>
            </p:nvGrpSpPr>
            <p:grpSpPr bwMode="auto">
              <a:xfrm>
                <a:off x="1383" y="890"/>
                <a:ext cx="516" cy="1889"/>
                <a:chOff x="1104" y="1248"/>
                <a:chExt cx="288" cy="1056"/>
              </a:xfrm>
            </p:grpSpPr>
            <p:sp>
              <p:nvSpPr>
                <p:cNvPr id="77" name="Line 57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78" name="Line 58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79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80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59" name="Oval 61"/>
              <p:cNvSpPr>
                <a:spLocks noChangeArrowheads="1"/>
              </p:cNvSpPr>
              <p:nvPr/>
            </p:nvSpPr>
            <p:spPr bwMode="auto">
              <a:xfrm>
                <a:off x="1515" y="1536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0" name="Oval 62"/>
              <p:cNvSpPr>
                <a:spLocks noChangeArrowheads="1"/>
              </p:cNvSpPr>
              <p:nvPr/>
            </p:nvSpPr>
            <p:spPr bwMode="auto">
              <a:xfrm>
                <a:off x="1610" y="1434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1" name="Oval 63"/>
              <p:cNvSpPr>
                <a:spLocks noChangeArrowheads="1"/>
              </p:cNvSpPr>
              <p:nvPr/>
            </p:nvSpPr>
            <p:spPr bwMode="auto">
              <a:xfrm>
                <a:off x="1610" y="1570"/>
                <a:ext cx="81" cy="81"/>
              </a:xfrm>
              <a:prstGeom prst="ellipse">
                <a:avLst/>
              </a:prstGeom>
              <a:solidFill>
                <a:srgbClr val="EF81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2" name="Oval 64"/>
              <p:cNvSpPr>
                <a:spLocks noChangeArrowheads="1"/>
              </p:cNvSpPr>
              <p:nvPr/>
            </p:nvSpPr>
            <p:spPr bwMode="auto">
              <a:xfrm>
                <a:off x="1610" y="1706"/>
                <a:ext cx="81" cy="81"/>
              </a:xfrm>
              <a:prstGeom prst="ellipse">
                <a:avLst/>
              </a:prstGeom>
              <a:solidFill>
                <a:srgbClr val="F0C62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3" name="Oval 65"/>
              <p:cNvSpPr>
                <a:spLocks noChangeArrowheads="1"/>
              </p:cNvSpPr>
              <p:nvPr/>
            </p:nvSpPr>
            <p:spPr bwMode="auto">
              <a:xfrm>
                <a:off x="1519" y="1797"/>
                <a:ext cx="81" cy="81"/>
              </a:xfrm>
              <a:prstGeom prst="ellipse">
                <a:avLst/>
              </a:prstGeom>
              <a:solidFill>
                <a:srgbClr val="F0C62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4" name="Oval 66"/>
              <p:cNvSpPr>
                <a:spLocks noChangeArrowheads="1"/>
              </p:cNvSpPr>
              <p:nvPr/>
            </p:nvSpPr>
            <p:spPr bwMode="auto">
              <a:xfrm>
                <a:off x="1519" y="1661"/>
                <a:ext cx="81" cy="81"/>
              </a:xfrm>
              <a:prstGeom prst="ellipse">
                <a:avLst/>
              </a:prstGeom>
              <a:solidFill>
                <a:srgbClr val="EF81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5" name="Oval 67"/>
              <p:cNvSpPr>
                <a:spLocks noChangeArrowheads="1"/>
              </p:cNvSpPr>
              <p:nvPr/>
            </p:nvSpPr>
            <p:spPr bwMode="auto">
              <a:xfrm>
                <a:off x="1706" y="1344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6" name="Oval 68"/>
              <p:cNvSpPr>
                <a:spLocks noChangeArrowheads="1"/>
              </p:cNvSpPr>
              <p:nvPr/>
            </p:nvSpPr>
            <p:spPr bwMode="auto">
              <a:xfrm>
                <a:off x="1706" y="1480"/>
                <a:ext cx="81" cy="81"/>
              </a:xfrm>
              <a:prstGeom prst="ellipse">
                <a:avLst/>
              </a:prstGeom>
              <a:solidFill>
                <a:srgbClr val="EF81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7" name="Oval 69"/>
              <p:cNvSpPr>
                <a:spLocks noChangeArrowheads="1"/>
              </p:cNvSpPr>
              <p:nvPr/>
            </p:nvSpPr>
            <p:spPr bwMode="auto">
              <a:xfrm>
                <a:off x="1706" y="1616"/>
                <a:ext cx="81" cy="81"/>
              </a:xfrm>
              <a:prstGeom prst="ellipse">
                <a:avLst/>
              </a:prstGeom>
              <a:solidFill>
                <a:srgbClr val="F0C62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8" name="Oval 70"/>
              <p:cNvSpPr>
                <a:spLocks noChangeArrowheads="1"/>
              </p:cNvSpPr>
              <p:nvPr/>
            </p:nvSpPr>
            <p:spPr bwMode="auto">
              <a:xfrm>
                <a:off x="1519" y="1944"/>
                <a:ext cx="81" cy="81"/>
              </a:xfrm>
              <a:prstGeom prst="ellipse">
                <a:avLst/>
              </a:prstGeom>
              <a:solidFill>
                <a:srgbClr val="EFEA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9" name="Oval 71"/>
              <p:cNvSpPr>
                <a:spLocks noChangeArrowheads="1"/>
              </p:cNvSpPr>
              <p:nvPr/>
            </p:nvSpPr>
            <p:spPr bwMode="auto">
              <a:xfrm>
                <a:off x="1614" y="1842"/>
                <a:ext cx="81" cy="81"/>
              </a:xfrm>
              <a:prstGeom prst="ellipse">
                <a:avLst/>
              </a:prstGeom>
              <a:solidFill>
                <a:srgbClr val="EFEA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0" name="Oval 72"/>
              <p:cNvSpPr>
                <a:spLocks noChangeArrowheads="1"/>
              </p:cNvSpPr>
              <p:nvPr/>
            </p:nvSpPr>
            <p:spPr bwMode="auto">
              <a:xfrm>
                <a:off x="1614" y="1978"/>
                <a:ext cx="81" cy="81"/>
              </a:xfrm>
              <a:prstGeom prst="ellipse">
                <a:avLst/>
              </a:prstGeom>
              <a:solidFill>
                <a:srgbClr val="63CB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1" name="Oval 73"/>
              <p:cNvSpPr>
                <a:spLocks noChangeArrowheads="1"/>
              </p:cNvSpPr>
              <p:nvPr/>
            </p:nvSpPr>
            <p:spPr bwMode="auto">
              <a:xfrm>
                <a:off x="1614" y="2114"/>
                <a:ext cx="81" cy="81"/>
              </a:xfrm>
              <a:prstGeom prst="ellipse">
                <a:avLst/>
              </a:prstGeom>
              <a:solidFill>
                <a:srgbClr val="369D2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2" name="Oval 74"/>
              <p:cNvSpPr>
                <a:spLocks noChangeArrowheads="1"/>
              </p:cNvSpPr>
              <p:nvPr/>
            </p:nvSpPr>
            <p:spPr bwMode="auto">
              <a:xfrm>
                <a:off x="1523" y="2205"/>
                <a:ext cx="81" cy="81"/>
              </a:xfrm>
              <a:prstGeom prst="ellipse">
                <a:avLst/>
              </a:prstGeom>
              <a:solidFill>
                <a:srgbClr val="369D2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3" name="Oval 75"/>
              <p:cNvSpPr>
                <a:spLocks noChangeArrowheads="1"/>
              </p:cNvSpPr>
              <p:nvPr/>
            </p:nvSpPr>
            <p:spPr bwMode="auto">
              <a:xfrm>
                <a:off x="1523" y="2069"/>
                <a:ext cx="81" cy="81"/>
              </a:xfrm>
              <a:prstGeom prst="ellipse">
                <a:avLst/>
              </a:prstGeom>
              <a:solidFill>
                <a:srgbClr val="63CB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4" name="Oval 76"/>
              <p:cNvSpPr>
                <a:spLocks noChangeArrowheads="1"/>
              </p:cNvSpPr>
              <p:nvPr/>
            </p:nvSpPr>
            <p:spPr bwMode="auto">
              <a:xfrm>
                <a:off x="1710" y="1752"/>
                <a:ext cx="81" cy="81"/>
              </a:xfrm>
              <a:prstGeom prst="ellipse">
                <a:avLst/>
              </a:prstGeom>
              <a:solidFill>
                <a:srgbClr val="EFEA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5" name="Oval 77"/>
              <p:cNvSpPr>
                <a:spLocks noChangeArrowheads="1"/>
              </p:cNvSpPr>
              <p:nvPr/>
            </p:nvSpPr>
            <p:spPr bwMode="auto">
              <a:xfrm>
                <a:off x="1710" y="1888"/>
                <a:ext cx="81" cy="81"/>
              </a:xfrm>
              <a:prstGeom prst="ellipse">
                <a:avLst/>
              </a:prstGeom>
              <a:solidFill>
                <a:srgbClr val="63CB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6" name="Oval 78"/>
              <p:cNvSpPr>
                <a:spLocks noChangeArrowheads="1"/>
              </p:cNvSpPr>
              <p:nvPr/>
            </p:nvSpPr>
            <p:spPr bwMode="auto">
              <a:xfrm>
                <a:off x="1710" y="2024"/>
                <a:ext cx="81" cy="81"/>
              </a:xfrm>
              <a:prstGeom prst="ellipse">
                <a:avLst/>
              </a:prstGeom>
              <a:solidFill>
                <a:srgbClr val="369D2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sp>
          <p:nvSpPr>
            <p:cNvPr id="81" name="Text Box 79"/>
            <p:cNvSpPr txBox="1">
              <a:spLocks noChangeArrowheads="1"/>
            </p:cNvSpPr>
            <p:nvPr/>
          </p:nvSpPr>
          <p:spPr bwMode="auto">
            <a:xfrm>
              <a:off x="4120240" y="1303337"/>
              <a:ext cx="2663825" cy="531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/>
                <a:t>Exp. level</a:t>
              </a:r>
              <a:endParaRPr lang="en-US" sz="2000" b="1" i="1" dirty="0"/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6852330" y="1303337"/>
              <a:ext cx="2663825" cy="531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/>
                <a:t>Gene level</a:t>
              </a:r>
              <a:endParaRPr lang="en-US" sz="2000" b="1" i="1" dirty="0"/>
            </a:p>
          </p:txBody>
        </p:sp>
        <p:grpSp>
          <p:nvGrpSpPr>
            <p:cNvPr id="83" name="Group 81"/>
            <p:cNvGrpSpPr>
              <a:grpSpLocks/>
            </p:cNvGrpSpPr>
            <p:nvPr/>
          </p:nvGrpSpPr>
          <p:grpSpPr bwMode="auto">
            <a:xfrm>
              <a:off x="2293029" y="1785938"/>
              <a:ext cx="819150" cy="2998787"/>
              <a:chOff x="204" y="981"/>
              <a:chExt cx="516" cy="1889"/>
            </a:xfrm>
          </p:grpSpPr>
          <p:grpSp>
            <p:nvGrpSpPr>
              <p:cNvPr id="84" name="Group 82"/>
              <p:cNvGrpSpPr>
                <a:grpSpLocks/>
              </p:cNvGrpSpPr>
              <p:nvPr/>
            </p:nvGrpSpPr>
            <p:grpSpPr bwMode="auto">
              <a:xfrm>
                <a:off x="204" y="981"/>
                <a:ext cx="516" cy="1889"/>
                <a:chOff x="1104" y="1248"/>
                <a:chExt cx="288" cy="1056"/>
              </a:xfrm>
            </p:grpSpPr>
            <p:sp>
              <p:nvSpPr>
                <p:cNvPr id="88" name="Line 83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89" name="Line 84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90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91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85" name="Oval 87"/>
              <p:cNvSpPr>
                <a:spLocks noChangeArrowheads="1"/>
              </p:cNvSpPr>
              <p:nvPr/>
            </p:nvSpPr>
            <p:spPr bwMode="auto">
              <a:xfrm>
                <a:off x="381" y="1582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86" name="Oval 88"/>
              <p:cNvSpPr>
                <a:spLocks noChangeArrowheads="1"/>
              </p:cNvSpPr>
              <p:nvPr/>
            </p:nvSpPr>
            <p:spPr bwMode="auto">
              <a:xfrm>
                <a:off x="374" y="1625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87" name="Oval 89"/>
              <p:cNvSpPr>
                <a:spLocks noChangeArrowheads="1"/>
              </p:cNvSpPr>
              <p:nvPr/>
            </p:nvSpPr>
            <p:spPr bwMode="auto">
              <a:xfrm>
                <a:off x="340" y="1616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sp>
          <p:nvSpPr>
            <p:cNvPr id="92" name="Text Box 90"/>
            <p:cNvSpPr txBox="1">
              <a:spLocks noChangeArrowheads="1"/>
            </p:cNvSpPr>
            <p:nvPr/>
          </p:nvSpPr>
          <p:spPr bwMode="auto">
            <a:xfrm>
              <a:off x="1670729" y="1289050"/>
              <a:ext cx="2663825" cy="531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/>
                <a:t>Seq. level</a:t>
              </a:r>
              <a:endParaRPr lang="en-US" sz="2000" b="1" i="1" dirty="0"/>
            </a:p>
          </p:txBody>
        </p:sp>
        <p:sp>
          <p:nvSpPr>
            <p:cNvPr id="93" name="Rectangle 91"/>
            <p:cNvSpPr>
              <a:spLocks noChangeArrowheads="1"/>
            </p:cNvSpPr>
            <p:nvPr/>
          </p:nvSpPr>
          <p:spPr bwMode="auto">
            <a:xfrm>
              <a:off x="1959655" y="4914900"/>
              <a:ext cx="8424861" cy="1952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marL="182563" lvl="1" indent="-3175"/>
              <a:r>
                <a:rPr lang="en-US" sz="1600" b="1" dirty="0"/>
                <a:t>Seq. level:</a:t>
              </a:r>
              <a:r>
                <a:rPr lang="en-US" sz="1600" dirty="0"/>
                <a:t> 	quality of the expression measurement of one seq. 			in one particular experiment.</a:t>
              </a:r>
            </a:p>
            <a:p>
              <a:pPr marL="182563" lvl="1" indent="-3175"/>
              <a:r>
                <a:rPr lang="en-US" sz="1600" b="1" dirty="0"/>
                <a:t>Exp. level:</a:t>
              </a:r>
              <a:r>
                <a:rPr lang="en-US" sz="1600" dirty="0"/>
                <a:t>	quality of the expression measurement in one 			particular experiment.</a:t>
              </a:r>
            </a:p>
            <a:p>
              <a:pPr marL="182563" lvl="1" indent="-3175"/>
              <a:r>
                <a:rPr lang="en-US" sz="1600" b="1" dirty="0"/>
                <a:t>Gene level:</a:t>
              </a:r>
              <a:r>
                <a:rPr lang="en-US" sz="1600" dirty="0"/>
                <a:t>	quality of the expression measurement of one probe 			across all experiments.</a:t>
              </a:r>
              <a:endParaRPr lang="de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4877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QC: spot identification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" y="3762754"/>
            <a:ext cx="295751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2" y="1036638"/>
            <a:ext cx="29622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74712" y="5915404"/>
            <a:ext cx="2303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chemeClr val="tx2"/>
                </a:solidFill>
                <a:latin typeface="Myriad Pro" pitchFamily="34" charset="0"/>
              </a:rPr>
              <a:t>poor</a:t>
            </a:r>
            <a:r>
              <a:rPr lang="de-DE" sz="2000">
                <a:latin typeface="Myriad Pro" pitchFamily="34" charset="0"/>
              </a:rPr>
              <a:t> spot quality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79462" y="3189288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chemeClr val="tx2"/>
                </a:solidFill>
                <a:latin typeface="Myriad Pro" pitchFamily="34" charset="0"/>
              </a:rPr>
              <a:t>good</a:t>
            </a:r>
            <a:r>
              <a:rPr lang="de-DE" sz="2000">
                <a:latin typeface="Myriad Pro" pitchFamily="34" charset="0"/>
              </a:rPr>
              <a:t> spot quality</a:t>
            </a: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584199" y="4526341"/>
            <a:ext cx="1658938" cy="1252538"/>
            <a:chOff x="882" y="1888"/>
            <a:chExt cx="1045" cy="789"/>
          </a:xfrm>
        </p:grpSpPr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1519" y="1888"/>
              <a:ext cx="408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de-DE" sz="2800" b="1" dirty="0">
                  <a:latin typeface="Times" pitchFamily="18" charset="0"/>
                </a:rPr>
                <a:t>NA</a:t>
              </a: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882" y="2269"/>
              <a:ext cx="408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de-DE" b="1" dirty="0">
                  <a:latin typeface="Times" pitchFamily="18" charset="0"/>
                </a:rPr>
                <a:t>X</a:t>
              </a:r>
            </a:p>
          </p:txBody>
        </p:sp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0848" y="1636570"/>
            <a:ext cx="51847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586385" y="1182545"/>
            <a:ext cx="3167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>
                <a:latin typeface="Myriad Pro" pitchFamily="34" charset="0"/>
              </a:rPr>
              <a:t>Histogram of pixel intensities of a single spot</a:t>
            </a:r>
          </a:p>
        </p:txBody>
      </p:sp>
      <p:pic>
        <p:nvPicPr>
          <p:cNvPr id="15" name="Picture 6" descr="PDA_050310_scan33_sub2"/>
          <p:cNvPicPr>
            <a:picLocks noChangeAspect="1" noChangeArrowheads="1"/>
          </p:cNvPicPr>
          <p:nvPr/>
        </p:nvPicPr>
        <p:blipFill>
          <a:blip r:embed="rId5" cstate="print"/>
          <a:srcRect l="20476" t="23637" r="23405" b="30557"/>
          <a:stretch>
            <a:fillRect/>
          </a:stretch>
        </p:blipFill>
        <p:spPr bwMode="auto">
          <a:xfrm>
            <a:off x="9347423" y="2068370"/>
            <a:ext cx="2736850" cy="2374900"/>
          </a:xfrm>
          <a:prstGeom prst="rect">
            <a:avLst/>
          </a:prstGeom>
          <a:noFill/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9779223" y="5165582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/>
              <a:t>“Donuts“</a:t>
            </a:r>
          </a:p>
        </p:txBody>
      </p:sp>
      <p:cxnSp>
        <p:nvCxnSpPr>
          <p:cNvPr id="17" name="AutoShape 9"/>
          <p:cNvCxnSpPr>
            <a:cxnSpLocks noChangeShapeType="1"/>
          </p:cNvCxnSpPr>
          <p:nvPr/>
        </p:nvCxnSpPr>
        <p:spPr bwMode="auto">
          <a:xfrm flipV="1">
            <a:off x="10285635" y="3906695"/>
            <a:ext cx="192088" cy="123983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med"/>
          </a:ln>
          <a:effectLst/>
        </p:spPr>
      </p:cxnSp>
      <p:cxnSp>
        <p:nvCxnSpPr>
          <p:cNvPr id="18" name="AutoShape 10"/>
          <p:cNvCxnSpPr>
            <a:cxnSpLocks noChangeShapeType="1"/>
          </p:cNvCxnSpPr>
          <p:nvPr/>
        </p:nvCxnSpPr>
        <p:spPr bwMode="auto">
          <a:xfrm flipH="1" flipV="1">
            <a:off x="9914160" y="4184507"/>
            <a:ext cx="373063" cy="95567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med"/>
          </a:ln>
          <a:effectLst/>
        </p:spPr>
      </p:cxnSp>
      <p:cxnSp>
        <p:nvCxnSpPr>
          <p:cNvPr id="19" name="AutoShape 11"/>
          <p:cNvCxnSpPr>
            <a:cxnSpLocks noChangeShapeType="1"/>
          </p:cNvCxnSpPr>
          <p:nvPr/>
        </p:nvCxnSpPr>
        <p:spPr bwMode="auto">
          <a:xfrm flipV="1">
            <a:off x="10277698" y="3909870"/>
            <a:ext cx="503237" cy="124618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med"/>
          </a:ln>
          <a:effectLst/>
        </p:spPr>
      </p:cxnSp>
      <p:cxnSp>
        <p:nvCxnSpPr>
          <p:cNvPr id="20" name="AutoShape 12"/>
          <p:cNvCxnSpPr>
            <a:cxnSpLocks noChangeShapeType="1"/>
          </p:cNvCxnSpPr>
          <p:nvPr/>
        </p:nvCxnSpPr>
        <p:spPr bwMode="auto">
          <a:xfrm flipH="1" flipV="1">
            <a:off x="9982423" y="3619357"/>
            <a:ext cx="269875" cy="153035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med"/>
          </a:ln>
          <a:effectLst/>
        </p:spPr>
      </p:cxn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7885335" y="1255570"/>
            <a:ext cx="0" cy="446405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602510" y="5925995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 err="1">
                <a:solidFill>
                  <a:schemeClr val="tx2"/>
                </a:solidFill>
              </a:rPr>
              <a:t>Mean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/>
              <a:t>/ </a:t>
            </a:r>
            <a:r>
              <a:rPr lang="de-DE" sz="1800" dirty="0">
                <a:solidFill>
                  <a:schemeClr val="accent4">
                    <a:lumMod val="75000"/>
                  </a:schemeClr>
                </a:solidFill>
              </a:rPr>
              <a:t>Median </a:t>
            </a:r>
            <a:r>
              <a:rPr lang="de-DE" sz="2000" dirty="0"/>
              <a:t>/ </a:t>
            </a:r>
            <a:r>
              <a:rPr lang="de-DE" sz="2000" dirty="0">
                <a:solidFill>
                  <a:schemeClr val="accent1"/>
                </a:solidFill>
              </a:rPr>
              <a:t>Mode</a:t>
            </a:r>
            <a:r>
              <a:rPr lang="de-DE" sz="2000" dirty="0"/>
              <a:t> </a:t>
            </a:r>
            <a:r>
              <a:rPr lang="de-DE" sz="1800" dirty="0"/>
              <a:t>/</a:t>
            </a:r>
            <a:r>
              <a:rPr lang="de-DE" sz="1800" dirty="0">
                <a:solidFill>
                  <a:srgbClr val="00CC00"/>
                </a:solidFill>
              </a:rPr>
              <a:t> 75% </a:t>
            </a:r>
            <a:r>
              <a:rPr lang="de-DE" sz="1800" dirty="0" err="1">
                <a:solidFill>
                  <a:srgbClr val="00CC00"/>
                </a:solidFill>
              </a:rPr>
              <a:t>quantile</a:t>
            </a:r>
            <a:endParaRPr lang="de-DE" sz="1800" dirty="0">
              <a:solidFill>
                <a:srgbClr val="00CC00"/>
              </a:solidFill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7715473" y="1255570"/>
            <a:ext cx="0" cy="4464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6970935" y="1255570"/>
            <a:ext cx="0" cy="44640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>
            <a:off x="7402735" y="1255570"/>
            <a:ext cx="0" cy="4464050"/>
          </a:xfrm>
          <a:prstGeom prst="line">
            <a:avLst/>
          </a:prstGeom>
          <a:noFill/>
          <a:ln w="28575">
            <a:solidFill>
              <a:srgbClr val="FCE404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6" name="Picture 18" descr="PDA_050310_scan33_sub2"/>
          <p:cNvPicPr>
            <a:picLocks noChangeAspect="1" noChangeArrowheads="1"/>
          </p:cNvPicPr>
          <p:nvPr/>
        </p:nvPicPr>
        <p:blipFill>
          <a:blip r:embed="rId5" cstate="print"/>
          <a:srcRect l="41298" t="55066" r="52676" b="39702"/>
          <a:stretch>
            <a:fillRect/>
          </a:stretch>
        </p:blipFill>
        <p:spPr bwMode="auto">
          <a:xfrm>
            <a:off x="4594448" y="2212832"/>
            <a:ext cx="2017712" cy="1863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71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QC: local background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4077" y="1183592"/>
            <a:ext cx="530701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035402" y="2883804"/>
            <a:ext cx="2133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FF66FF"/>
                </a:solidFill>
              </a:rPr>
              <a:t>GenePix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CC00"/>
                </a:solidFill>
              </a:rPr>
              <a:t>QuantArray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33CC"/>
                </a:solidFill>
              </a:rPr>
              <a:t>ScanAlyse</a:t>
            </a:r>
          </a:p>
        </p:txBody>
      </p:sp>
    </p:spTree>
    <p:extLst>
      <p:ext uri="{BB962C8B-B14F-4D97-AF65-F5344CB8AC3E}">
        <p14:creationId xmlns:p14="http://schemas.microsoft.com/office/powerpoint/2010/main" val="610735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QC: spatial defects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3" descr="1037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0901" y="1077685"/>
            <a:ext cx="6553200" cy="5559425"/>
          </a:xfrm>
          <a:prstGeom prst="rect">
            <a:avLst/>
          </a:prstGeom>
          <a:noFill/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1257301" y="1534885"/>
            <a:ext cx="5334000" cy="3827463"/>
            <a:chOff x="144" y="1008"/>
            <a:chExt cx="3360" cy="2411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736" y="1776"/>
              <a:ext cx="768" cy="672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5" descr="103725"/>
            <p:cNvPicPr>
              <a:picLocks noChangeAspect="1" noChangeArrowheads="1"/>
            </p:cNvPicPr>
            <p:nvPr/>
          </p:nvPicPr>
          <p:blipFill>
            <a:blip r:embed="rId2" cstate="print"/>
            <a:srcRect l="30232" t="30154" r="50000" b="50656"/>
            <a:stretch>
              <a:fillRect/>
            </a:stretch>
          </p:blipFill>
          <p:spPr bwMode="auto">
            <a:xfrm>
              <a:off x="144" y="1008"/>
              <a:ext cx="2928" cy="2411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H="1" flipV="1">
              <a:off x="3072" y="1008"/>
              <a:ext cx="432" cy="768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H="1">
              <a:off x="3072" y="2448"/>
              <a:ext cx="432" cy="96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20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Sign up for a final project slot by </a:t>
            </a:r>
            <a:r>
              <a:rPr lang="en-US" sz="2400" b="1" u="sng" dirty="0"/>
              <a:t>end of day next Monday!</a:t>
            </a:r>
            <a:endParaRPr lang="en-US" sz="100" dirty="0"/>
          </a:p>
          <a:p>
            <a:pPr lvl="1"/>
            <a:r>
              <a:rPr lang="en-US" sz="2000" dirty="0"/>
              <a:t>Leave time to iterate </a:t>
            </a:r>
            <a:r>
              <a:rPr lang="mr-IN" sz="2000" dirty="0"/>
              <a:t>–</a:t>
            </a:r>
            <a:r>
              <a:rPr lang="en-US" sz="2000" dirty="0"/>
              <a:t> rare that first proposed project is accepted without revision.</a:t>
            </a:r>
          </a:p>
          <a:p>
            <a:r>
              <a:rPr lang="en-US" sz="2400" dirty="0"/>
              <a:t>Email instructional team with:</a:t>
            </a:r>
          </a:p>
          <a:p>
            <a:pPr lvl="1"/>
            <a:r>
              <a:rPr lang="en-US" sz="2000" dirty="0"/>
              <a:t>Group members (2-5, names + </a:t>
            </a:r>
            <a:r>
              <a:rPr lang="en-US" sz="2000" dirty="0" err="1"/>
              <a:t>CCed</a:t>
            </a:r>
            <a:r>
              <a:rPr lang="en-US" sz="2000" dirty="0"/>
              <a:t>) </a:t>
            </a:r>
            <a:r>
              <a:rPr lang="mr-IN" sz="2000" dirty="0"/>
              <a:t>–</a:t>
            </a:r>
            <a:r>
              <a:rPr lang="en-US" sz="2000" dirty="0"/>
              <a:t> can, but doesn’t have to be, same as midterm.</a:t>
            </a:r>
          </a:p>
          <a:p>
            <a:pPr lvl="1"/>
            <a:r>
              <a:rPr lang="en-US" sz="2000" u="sng" dirty="0"/>
              <a:t>1-2 paragraph summary of proposed project.</a:t>
            </a:r>
          </a:p>
          <a:p>
            <a:pPr lvl="1"/>
            <a:r>
              <a:rPr lang="en-US" sz="2000" dirty="0"/>
              <a:t>Date of presentation (May 6, 8, 13, 15).</a:t>
            </a:r>
          </a:p>
          <a:p>
            <a:pPr lvl="2"/>
            <a:r>
              <a:rPr lang="en-US" sz="1800" dirty="0"/>
              <a:t>~3 presentations / day; first come, first served.</a:t>
            </a:r>
          </a:p>
          <a:p>
            <a:r>
              <a:rPr lang="en-US" sz="2400" dirty="0"/>
              <a:t>Any analysis project incorporating quantitative biomolecular data analysis.</a:t>
            </a:r>
          </a:p>
          <a:p>
            <a:pPr lvl="1"/>
            <a:r>
              <a:rPr lang="en-US" sz="2000" dirty="0"/>
              <a:t>Scope must be appropriate for number of people and time </a:t>
            </a:r>
            <a:r>
              <a:rPr lang="mr-IN" sz="2000" dirty="0"/>
              <a:t>–</a:t>
            </a:r>
            <a:r>
              <a:rPr lang="en-US" sz="2000" dirty="0"/>
              <a:t> not too much, too little.</a:t>
            </a:r>
          </a:p>
          <a:p>
            <a:pPr lvl="1"/>
            <a:r>
              <a:rPr lang="en-US" sz="2000" dirty="0"/>
              <a:t>Can be drawn from current research.</a:t>
            </a:r>
          </a:p>
          <a:p>
            <a:pPr lvl="1"/>
            <a:r>
              <a:rPr lang="en-US" sz="2000" dirty="0"/>
              <a:t>Will submit </a:t>
            </a:r>
            <a:r>
              <a:rPr lang="en-US" sz="2000" u="sng" dirty="0"/>
              <a:t>group</a:t>
            </a:r>
            <a:r>
              <a:rPr lang="en-US" sz="2000" dirty="0"/>
              <a:t> presentation and </a:t>
            </a:r>
            <a:r>
              <a:rPr lang="en-US" sz="2000" dirty="0" err="1"/>
              <a:t>code+data</a:t>
            </a:r>
            <a:r>
              <a:rPr lang="en-US" sz="2000" dirty="0"/>
              <a:t> package, </a:t>
            </a:r>
            <a:r>
              <a:rPr lang="en-US" sz="2000" u="sng" dirty="0"/>
              <a:t>individual</a:t>
            </a:r>
            <a:r>
              <a:rPr lang="en-US" sz="2000" dirty="0"/>
              <a:t> 2-4 page </a:t>
            </a:r>
            <a:r>
              <a:rPr lang="en-US" sz="2000" dirty="0" err="1"/>
              <a:t>writeup</a:t>
            </a:r>
            <a:r>
              <a:rPr lang="en-US" sz="2000" dirty="0"/>
              <a:t>.</a:t>
            </a:r>
          </a:p>
          <a:p>
            <a:pPr lvl="2"/>
            <a:r>
              <a:rPr lang="en-US" sz="1800" dirty="0"/>
              <a:t>Must include 1-2 figures and appropriate references; aim for 2 pages + citations (and overflow).</a:t>
            </a:r>
          </a:p>
          <a:p>
            <a:r>
              <a:rPr lang="en-US" sz="2400" dirty="0"/>
              <a:t>30 minute presentation + 5 minutes questions.</a:t>
            </a:r>
          </a:p>
          <a:p>
            <a:pPr lvl="1"/>
            <a:r>
              <a:rPr lang="en-US" sz="2000" dirty="0"/>
              <a:t>All group members must present.</a:t>
            </a:r>
          </a:p>
          <a:p>
            <a:pPr lvl="1"/>
            <a:r>
              <a:rPr lang="en-US" sz="2000" dirty="0"/>
              <a:t>Background/motivation, data, methods, results, discussion, questions/next steps.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51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control of expression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First, throw out anything too bad to be recoverable.</a:t>
            </a:r>
          </a:p>
          <a:p>
            <a:pPr lvl="1"/>
            <a:r>
              <a:rPr lang="en-US" dirty="0"/>
              <a:t>Probes: bad prints, local background, scratches / bubbles / etc.</a:t>
            </a:r>
          </a:p>
          <a:p>
            <a:pPr lvl="1"/>
            <a:r>
              <a:rPr lang="en-US" dirty="0"/>
              <a:t>Genes: too few / failed probes, incorrect sequence, ambiguous sequence.</a:t>
            </a:r>
          </a:p>
          <a:p>
            <a:pPr lvl="1"/>
            <a:r>
              <a:rPr lang="en-US" dirty="0"/>
              <a:t>Experiments: bad array / </a:t>
            </a:r>
            <a:r>
              <a:rPr lang="en-US" dirty="0" err="1"/>
              <a:t>hyb</a:t>
            </a:r>
            <a:r>
              <a:rPr lang="en-US" dirty="0"/>
              <a:t> / extraction, something just plain went wrong.</a:t>
            </a:r>
          </a:p>
          <a:p>
            <a:endParaRPr lang="en-US" dirty="0"/>
          </a:p>
          <a:p>
            <a:r>
              <a:rPr lang="en-US" dirty="0"/>
              <a:t>Then correct or normalize everything left.</a:t>
            </a:r>
          </a:p>
          <a:p>
            <a:pPr lvl="1"/>
            <a:r>
              <a:rPr lang="en-US" dirty="0"/>
              <a:t>Adjusts per-gene differences (e.g. </a:t>
            </a:r>
            <a:r>
              <a:rPr lang="en-US" dirty="0" err="1"/>
              <a:t>hyb</a:t>
            </a:r>
            <a:r>
              <a:rPr lang="en-US" dirty="0"/>
              <a:t> affinity, GC bias).</a:t>
            </a:r>
          </a:p>
          <a:p>
            <a:pPr lvl="1"/>
            <a:r>
              <a:rPr lang="en-US" dirty="0"/>
              <a:t>Adjusts per-experiment differences (between replicates, </a:t>
            </a:r>
            <a:r>
              <a:rPr lang="en-US" dirty="0" err="1"/>
              <a:t>hyb</a:t>
            </a:r>
            <a:r>
              <a:rPr lang="en-US" dirty="0"/>
              <a:t> conditions, extraction).</a:t>
            </a:r>
          </a:p>
          <a:p>
            <a:pPr lvl="1"/>
            <a:r>
              <a:rPr lang="en-US" dirty="0"/>
              <a:t>Adjusts per-batch differences (scanner behavior, environmental conditions, etc.)</a:t>
            </a:r>
          </a:p>
          <a:p>
            <a:pPr lvl="1"/>
            <a:r>
              <a:rPr lang="en-US" dirty="0"/>
              <a:t>Critical to compare between experiments / batches!</a:t>
            </a:r>
          </a:p>
          <a:p>
            <a:endParaRPr lang="en-US" dirty="0"/>
          </a:p>
          <a:p>
            <a:r>
              <a:rPr lang="en-US" dirty="0"/>
              <a:t>Finally, optionally, re-impute missing values.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53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Normalization: MA plots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84791" y="1655267"/>
            <a:ext cx="5216486" cy="4406280"/>
            <a:chOff x="557" y="720"/>
            <a:chExt cx="3715" cy="3138"/>
          </a:xfrm>
        </p:grpSpPr>
        <p:pic>
          <p:nvPicPr>
            <p:cNvPr id="7" name="Picture 4" descr="image0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720"/>
              <a:ext cx="3312" cy="2852"/>
            </a:xfrm>
            <a:prstGeom prst="rect">
              <a:avLst/>
            </a:prstGeom>
            <a:noFill/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198" y="3625"/>
              <a:ext cx="177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/>
                <a:t>A = 1/2 log</a:t>
              </a:r>
              <a:r>
                <a:rPr lang="de-DE" baseline="-25000" dirty="0"/>
                <a:t>2</a:t>
              </a:r>
              <a:r>
                <a:rPr lang="de-DE" dirty="0"/>
                <a:t>(cur * median)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 rot="16206204">
              <a:off x="-100" y="1874"/>
              <a:ext cx="15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/>
                <a:t>M = log</a:t>
              </a:r>
              <a:r>
                <a:rPr lang="de-DE" baseline="-25000" dirty="0"/>
                <a:t>2</a:t>
              </a:r>
              <a:r>
                <a:rPr lang="de-DE" dirty="0"/>
                <a:t>(cur / median)</a:t>
              </a:r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454432" y="2298760"/>
            <a:ext cx="804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Gene</a:t>
            </a:r>
            <a:endParaRPr lang="en-US">
              <a:latin typeface="Times" pitchFamily="18" charset="0"/>
              <a:ea typeface="Osaka" charset="-12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403323" y="1079560"/>
            <a:ext cx="1992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mRNA Samples</a:t>
            </a:r>
            <a:endParaRPr lang="en-US">
              <a:solidFill>
                <a:srgbClr val="3366FF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872626" y="3624322"/>
            <a:ext cx="62105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gene-expression level or ratio for gene </a:t>
            </a:r>
            <a:r>
              <a:rPr lang="en-US" i="1" dirty="0" err="1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i</a:t>
            </a:r>
            <a:r>
              <a:rPr lang="en-US" i="1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in mRNA sample </a:t>
            </a:r>
            <a:r>
              <a:rPr lang="en-US" i="1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j</a:t>
            </a:r>
            <a:endParaRPr lang="en-US" dirty="0">
              <a:latin typeface="Helvetica" pitchFamily="34" charset="0"/>
              <a:ea typeface="Osaka" charset="-128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657119" y="4232334"/>
            <a:ext cx="700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M =</a:t>
            </a:r>
            <a:endParaRPr lang="en-US" dirty="0">
              <a:solidFill>
                <a:srgbClr val="000000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291949" y="4130154"/>
            <a:ext cx="48931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Log</a:t>
            </a:r>
            <a:r>
              <a:rPr lang="en-US" baseline="-250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>
                <a:solidFill>
                  <a:srgbClr val="FF0000"/>
                </a:solidFill>
                <a:latin typeface="Helvetica" pitchFamily="34" charset="0"/>
                <a:ea typeface="Osaka" charset="-128"/>
              </a:rPr>
              <a:t>red intensity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 / </a:t>
            </a:r>
            <a:r>
              <a:rPr lang="en-US" dirty="0">
                <a:solidFill>
                  <a:srgbClr val="008000"/>
                </a:solidFill>
                <a:latin typeface="Helvetica" pitchFamily="34" charset="0"/>
                <a:ea typeface="Osaka" charset="-128"/>
              </a:rPr>
              <a:t>green intensity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</a:t>
            </a:r>
            <a:b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</a:b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or   Log</a:t>
            </a:r>
            <a:r>
              <a:rPr lang="en-US" baseline="-250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  <a:ea typeface="Osaka" charset="-128"/>
              </a:rPr>
              <a:t>current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 / </a:t>
            </a:r>
            <a:r>
              <a:rPr lang="en-US" dirty="0">
                <a:solidFill>
                  <a:srgbClr val="FF0000"/>
                </a:solidFill>
                <a:latin typeface="Helvetica" pitchFamily="34" charset="0"/>
                <a:ea typeface="Osaka" charset="-128"/>
              </a:rPr>
              <a:t>median sample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215748" y="1414522"/>
            <a:ext cx="5873750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</a:t>
            </a:r>
            <a:r>
              <a:rPr lang="en-US" sz="1600" b="1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sample1	sample2	sample3	sample4	sample5</a:t>
            </a:r>
            <a:r>
              <a:rPr lang="en-US" sz="1600" b="1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 	…</a:t>
            </a:r>
          </a:p>
          <a:p>
            <a:r>
              <a:rPr lang="en-US" sz="1800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 0.46	 0.30	 0.80	 1.51	 0.90	...</a:t>
            </a:r>
          </a:p>
          <a:p>
            <a:r>
              <a:rPr lang="en-US" sz="1800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-0.10 	 0.49	 0.24	 0.06	 0.46	...</a:t>
            </a:r>
          </a:p>
          <a:p>
            <a:r>
              <a:rPr lang="en-US" sz="1800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3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 0.15	 0.74	 0.04	 0.10	 0.20	...</a:t>
            </a:r>
          </a:p>
          <a:p>
            <a:r>
              <a:rPr lang="en-US" sz="1800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4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-0.45	-1.03	-0.79	-0.56	-0.32	...</a:t>
            </a:r>
          </a:p>
          <a:p>
            <a:r>
              <a:rPr lang="en-US" sz="1800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5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-0.06	 1.06	 1.35	 1.09	-1.09	...</a:t>
            </a:r>
            <a:endParaRPr lang="en-US" dirty="0">
              <a:solidFill>
                <a:srgbClr val="000000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6231623" y="1719322"/>
            <a:ext cx="5867400" cy="1588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6765023" y="1512947"/>
            <a:ext cx="0" cy="167640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9949548" y="2862322"/>
            <a:ext cx="685800" cy="381000"/>
          </a:xfrm>
          <a:prstGeom prst="rect">
            <a:avLst/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21" name="Freeform 13"/>
          <p:cNvSpPr>
            <a:spLocks/>
          </p:cNvSpPr>
          <p:nvPr/>
        </p:nvSpPr>
        <p:spPr bwMode="auto">
          <a:xfrm>
            <a:off x="8490636" y="3243322"/>
            <a:ext cx="1247775" cy="461963"/>
          </a:xfrm>
          <a:custGeom>
            <a:avLst/>
            <a:gdLst/>
            <a:ahLst/>
            <a:cxnLst>
              <a:cxn ang="0">
                <a:pos x="786" y="0"/>
              </a:cxn>
              <a:cxn ang="0">
                <a:pos x="685" y="46"/>
              </a:cxn>
              <a:cxn ang="0">
                <a:pos x="481" y="81"/>
              </a:cxn>
              <a:cxn ang="0">
                <a:pos x="210" y="151"/>
              </a:cxn>
              <a:cxn ang="0">
                <a:pos x="0" y="291"/>
              </a:cxn>
            </a:cxnLst>
            <a:rect l="0" t="0" r="r" b="b"/>
            <a:pathLst>
              <a:path w="786" h="291">
                <a:moveTo>
                  <a:pt x="786" y="0"/>
                </a:moveTo>
                <a:cubicBezTo>
                  <a:pt x="769" y="7"/>
                  <a:pt x="735" y="32"/>
                  <a:pt x="685" y="46"/>
                </a:cubicBezTo>
                <a:cubicBezTo>
                  <a:pt x="634" y="59"/>
                  <a:pt x="560" y="63"/>
                  <a:pt x="481" y="81"/>
                </a:cubicBezTo>
                <a:cubicBezTo>
                  <a:pt x="401" y="98"/>
                  <a:pt x="290" y="115"/>
                  <a:pt x="210" y="151"/>
                </a:cubicBezTo>
                <a:cubicBezTo>
                  <a:pt x="129" y="186"/>
                  <a:pt x="43" y="261"/>
                  <a:pt x="0" y="291"/>
                </a:cubicBezTo>
              </a:path>
            </a:pathLst>
          </a:cu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V="1">
            <a:off x="9720948" y="3167122"/>
            <a:ext cx="152400" cy="762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5652469" y="5236190"/>
            <a:ext cx="666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A =</a:t>
            </a:r>
            <a:endParaRPr lang="en-US">
              <a:solidFill>
                <a:srgbClr val="000000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6277662" y="5138216"/>
            <a:ext cx="54952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average( Log</a:t>
            </a:r>
            <a:r>
              <a:rPr lang="en-US" baseline="-250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>
                <a:solidFill>
                  <a:srgbClr val="FF0000"/>
                </a:solidFill>
                <a:latin typeface="Helvetica" pitchFamily="34" charset="0"/>
                <a:ea typeface="Osaka" charset="-128"/>
              </a:rPr>
              <a:t>red intensity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), Log</a:t>
            </a:r>
            <a:r>
              <a:rPr lang="en-US" baseline="-250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>
                <a:solidFill>
                  <a:srgbClr val="008000"/>
                </a:solidFill>
                <a:latin typeface="Helvetica" pitchFamily="34" charset="0"/>
                <a:ea typeface="Osaka" charset="-128"/>
              </a:rPr>
              <a:t>green intensity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 )</a:t>
            </a:r>
            <a:b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</a:b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or   average( Log</a:t>
            </a:r>
            <a:r>
              <a:rPr lang="en-US" baseline="-250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>
                <a:solidFill>
                  <a:srgbClr val="FF0000"/>
                </a:solidFill>
                <a:latin typeface="Helvetica" pitchFamily="34" charset="0"/>
                <a:ea typeface="Osaka" charset="-128"/>
              </a:rPr>
              <a:t>median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), Log</a:t>
            </a:r>
            <a:r>
              <a:rPr lang="en-US" baseline="-250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>
                <a:solidFill>
                  <a:srgbClr val="008000"/>
                </a:solidFill>
                <a:latin typeface="Helvetica" pitchFamily="34" charset="0"/>
                <a:ea typeface="Osaka" charset="-128"/>
              </a:rPr>
              <a:t>current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 )</a:t>
            </a:r>
            <a:endParaRPr lang="en-US" dirty="0">
              <a:solidFill>
                <a:srgbClr val="FF0000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645735" y="4581131"/>
            <a:ext cx="3428993" cy="515938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40526" y="6223004"/>
            <a:ext cx="346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For </a:t>
            </a:r>
            <a:r>
              <a:rPr lang="en-US" sz="2400" b="1" dirty="0" err="1">
                <a:solidFill>
                  <a:schemeClr val="accent2"/>
                </a:solidFill>
              </a:rPr>
              <a:t>seq</a:t>
            </a:r>
            <a:r>
              <a:rPr lang="en-US" sz="2400" b="1" dirty="0">
                <a:solidFill>
                  <a:schemeClr val="accent2"/>
                </a:solidFill>
              </a:rPr>
              <a:t> / single channel</a:t>
            </a:r>
          </a:p>
        </p:txBody>
      </p:sp>
      <p:sp>
        <p:nvSpPr>
          <p:cNvPr id="30" name="Oval 29"/>
          <p:cNvSpPr/>
          <p:nvPr/>
        </p:nvSpPr>
        <p:spPr>
          <a:xfrm>
            <a:off x="6613357" y="5653394"/>
            <a:ext cx="4392099" cy="398151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31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Normalization: boxplots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357"/>
          <a:stretch/>
        </p:blipFill>
        <p:spPr>
          <a:xfrm>
            <a:off x="238539" y="1330216"/>
            <a:ext cx="6052457" cy="471235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7439" y="460737"/>
            <a:ext cx="3320279" cy="306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719493" y="137572"/>
            <a:ext cx="2919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Median centering: assumes most genes are unchanged.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6936"/>
          <a:stretch/>
        </p:blipFill>
        <p:spPr>
          <a:xfrm>
            <a:off x="7279426" y="3674848"/>
            <a:ext cx="4820046" cy="23422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2370" y="6042574"/>
            <a:ext cx="536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Quantile normalization: ensures that multiple experiments’ boxplots are </a:t>
            </a:r>
            <a:r>
              <a:rPr lang="en-US"/>
              <a:t>(essentially) identical.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95757" y="1325025"/>
            <a:ext cx="25962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What are the biological effects / assumptions of these data normalization methods?</a:t>
            </a:r>
          </a:p>
        </p:txBody>
      </p:sp>
    </p:spTree>
    <p:extLst>
      <p:ext uri="{BB962C8B-B14F-4D97-AF65-F5344CB8AC3E}">
        <p14:creationId xmlns:p14="http://schemas.microsoft.com/office/powerpoint/2010/main" val="1638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Normalization: median centering is a blunt instrument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636716" y="1716084"/>
            <a:ext cx="9005887" cy="4802043"/>
            <a:chOff x="87" y="915"/>
            <a:chExt cx="5673" cy="316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" y="960"/>
              <a:ext cx="2754" cy="3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138" y="3840"/>
              <a:ext cx="802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>
                  <a:solidFill>
                    <a:srgbClr val="00B050"/>
                  </a:solidFill>
                </a:rPr>
                <a:t>Log </a:t>
              </a:r>
              <a:r>
                <a:rPr lang="en-US" dirty="0">
                  <a:solidFill>
                    <a:srgbClr val="00B050"/>
                  </a:solidFill>
                </a:rPr>
                <a:t>m</a:t>
              </a:r>
              <a:r>
                <a:rPr lang="en-US" sz="1800" dirty="0">
                  <a:solidFill>
                    <a:srgbClr val="00B050"/>
                  </a:solidFill>
                </a:rPr>
                <a:t>edian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 rot="16200000">
              <a:off x="-82" y="2230"/>
              <a:ext cx="571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>
                  <a:solidFill>
                    <a:srgbClr val="FF0000"/>
                  </a:solidFill>
                </a:rPr>
                <a:t>Log cur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69" y="915"/>
              <a:ext cx="1764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dirty="0">
                  <a:solidFill>
                    <a:schemeClr val="tx2"/>
                  </a:solidFill>
                  <a:latin typeface="Myriad Pro" pitchFamily="34" charset="0"/>
                </a:rPr>
                <a:t>Scatterplot of log-intensities</a:t>
              </a:r>
              <a:br>
                <a:rPr lang="en-US" sz="1800" dirty="0">
                  <a:solidFill>
                    <a:schemeClr val="tx2"/>
                  </a:solidFill>
                  <a:latin typeface="Myriad Pro" pitchFamily="34" charset="0"/>
                </a:rPr>
              </a:br>
              <a:r>
                <a:rPr lang="en-US" sz="1800" dirty="0">
                  <a:solidFill>
                    <a:schemeClr val="tx2"/>
                  </a:solidFill>
                  <a:latin typeface="Myriad Pro" pitchFamily="34" charset="0"/>
                </a:rPr>
                <a:t>after </a:t>
              </a:r>
              <a:r>
                <a:rPr lang="en-US" dirty="0">
                  <a:solidFill>
                    <a:schemeClr val="tx2"/>
                  </a:solidFill>
                  <a:latin typeface="Myriad Pro" pitchFamily="34" charset="0"/>
                </a:rPr>
                <a:t>m</a:t>
              </a:r>
              <a:r>
                <a:rPr lang="en-US" sz="1800" dirty="0">
                  <a:solidFill>
                    <a:schemeClr val="tx2"/>
                  </a:solidFill>
                  <a:latin typeface="Myriad Pro" pitchFamily="34" charset="0"/>
                </a:rPr>
                <a:t>edian centering</a:t>
              </a:r>
            </a:p>
          </p:txBody>
        </p:sp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7" y="960"/>
              <a:ext cx="2753" cy="3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250" y="3840"/>
              <a:ext cx="2304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dirty="0"/>
                <a:t>    A =  (</a:t>
              </a:r>
              <a:r>
                <a:rPr lang="en-US" sz="1800" dirty="0">
                  <a:solidFill>
                    <a:srgbClr val="00B050"/>
                  </a:solidFill>
                </a:rPr>
                <a:t>Log median</a:t>
              </a:r>
              <a:r>
                <a:rPr lang="en-US" sz="1800" dirty="0">
                  <a:solidFill>
                    <a:schemeClr val="accent2"/>
                  </a:solidFill>
                </a:rPr>
                <a:t> </a:t>
              </a:r>
              <a:r>
                <a:rPr lang="en-US" sz="1800" dirty="0"/>
                <a:t>+ </a:t>
              </a:r>
              <a:r>
                <a:rPr lang="en-US" sz="1800" dirty="0">
                  <a:solidFill>
                    <a:srgbClr val="FF0000"/>
                  </a:solidFill>
                </a:rPr>
                <a:t>Log cur</a:t>
              </a:r>
              <a:r>
                <a:rPr lang="en-US" sz="1800" dirty="0"/>
                <a:t>) / 2         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 rot="16200000">
              <a:off x="2167" y="2428"/>
              <a:ext cx="1691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/>
                <a:t>M = </a:t>
              </a:r>
              <a:r>
                <a:rPr lang="en-US" sz="1800" dirty="0">
                  <a:solidFill>
                    <a:srgbClr val="FF0000"/>
                  </a:solidFill>
                </a:rPr>
                <a:t>Log </a:t>
              </a:r>
              <a:r>
                <a:rPr lang="en-US" dirty="0">
                  <a:solidFill>
                    <a:srgbClr val="FF0000"/>
                  </a:solidFill>
                </a:rPr>
                <a:t>c</a:t>
              </a:r>
              <a:r>
                <a:rPr lang="en-US" sz="1800" dirty="0">
                  <a:solidFill>
                    <a:srgbClr val="FF0000"/>
                  </a:solidFill>
                </a:rPr>
                <a:t>ur </a:t>
              </a:r>
              <a:r>
                <a:rPr lang="en-US" dirty="0"/>
                <a:t>-</a:t>
              </a:r>
              <a:r>
                <a:rPr lang="en-US" sz="1800" dirty="0">
                  <a:solidFill>
                    <a:srgbClr val="FF0000"/>
                  </a:solidFill>
                </a:rPr>
                <a:t> </a:t>
              </a:r>
              <a:r>
                <a:rPr lang="en-US" sz="1800" dirty="0">
                  <a:solidFill>
                    <a:srgbClr val="00B050"/>
                  </a:solidFill>
                </a:rPr>
                <a:t>Log median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662" y="1011"/>
              <a:ext cx="1599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dirty="0">
                  <a:solidFill>
                    <a:schemeClr val="tx2"/>
                  </a:solidFill>
                  <a:latin typeface="Myriad Pro" pitchFamily="34" charset="0"/>
                </a:rPr>
                <a:t>MA Plot of the same data</a:t>
              </a: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811341" y="949321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Myriad Pro" pitchFamily="34" charset="0"/>
              </a:rPr>
              <a:t>Median centering is a </a:t>
            </a:r>
            <a:r>
              <a:rPr lang="en-US" sz="2000" b="1" dirty="0">
                <a:solidFill>
                  <a:schemeClr val="tx2"/>
                </a:solidFill>
                <a:latin typeface="Myriad Pro" pitchFamily="34" charset="0"/>
              </a:rPr>
              <a:t>global method</a:t>
            </a:r>
            <a:r>
              <a:rPr lang="en-US" sz="2000" dirty="0">
                <a:latin typeface="Myriad Pro" pitchFamily="34" charset="0"/>
              </a:rPr>
              <a:t>. It does not adjust for local effects, intensity dependent effects, print-tip effects, etc.</a:t>
            </a:r>
          </a:p>
        </p:txBody>
      </p:sp>
    </p:spTree>
    <p:extLst>
      <p:ext uri="{BB962C8B-B14F-4D97-AF65-F5344CB8AC3E}">
        <p14:creationId xmlns:p14="http://schemas.microsoft.com/office/powerpoint/2010/main" val="2070897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Normalization: quantile / LOWESS are more accurate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1304793" y="1057495"/>
            <a:ext cx="5353392" cy="4835525"/>
            <a:chOff x="3130" y="255"/>
            <a:chExt cx="2669" cy="2539"/>
          </a:xfrm>
        </p:grpSpPr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 t="5084"/>
            <a:stretch>
              <a:fillRect/>
            </a:stretch>
          </p:blipFill>
          <p:spPr bwMode="auto">
            <a:xfrm>
              <a:off x="3236" y="255"/>
              <a:ext cx="2524" cy="2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687" y="2591"/>
              <a:ext cx="2112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dirty="0"/>
                <a:t>A =  (</a:t>
              </a:r>
              <a:r>
                <a:rPr lang="en-US" sz="1800">
                  <a:solidFill>
                    <a:srgbClr val="00FF00"/>
                  </a:solidFill>
                </a:rPr>
                <a:t>Log cur </a:t>
              </a:r>
              <a:r>
                <a:rPr lang="en-US" sz="1800" dirty="0"/>
                <a:t>+ </a:t>
              </a:r>
              <a:r>
                <a:rPr lang="en-US" sz="1800">
                  <a:solidFill>
                    <a:srgbClr val="FF0000"/>
                  </a:solidFill>
                </a:rPr>
                <a:t>Log </a:t>
              </a:r>
              <a:r>
                <a:rPr lang="en-US">
                  <a:solidFill>
                    <a:srgbClr val="FF0000"/>
                  </a:solidFill>
                </a:rPr>
                <a:t>m</a:t>
              </a:r>
              <a:r>
                <a:rPr lang="en-US" sz="1800">
                  <a:solidFill>
                    <a:srgbClr val="FF0000"/>
                  </a:solidFill>
                </a:rPr>
                <a:t>edian</a:t>
              </a:r>
              <a:r>
                <a:rPr lang="en-US" sz="1800" dirty="0"/>
                <a:t>) / 2         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 rot="16200000">
              <a:off x="2532" y="1309"/>
              <a:ext cx="1380" cy="1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/>
                <a:t> M = </a:t>
              </a:r>
              <a:r>
                <a:rPr lang="en-US" sz="1800" dirty="0">
                  <a:solidFill>
                    <a:srgbClr val="FF0000"/>
                  </a:solidFill>
                </a:rPr>
                <a:t>Log cur </a:t>
              </a:r>
              <a:r>
                <a:rPr lang="en-US" dirty="0"/>
                <a:t>-</a:t>
              </a:r>
              <a:r>
                <a:rPr lang="en-US" sz="1800" dirty="0">
                  <a:solidFill>
                    <a:srgbClr val="FF0000"/>
                  </a:solidFill>
                </a:rPr>
                <a:t> </a:t>
              </a:r>
              <a:r>
                <a:rPr lang="en-US" sz="1800" dirty="0">
                  <a:solidFill>
                    <a:srgbClr val="00FF00"/>
                  </a:solidFill>
                </a:rPr>
                <a:t>Log median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Freeform 12"/>
          <p:cNvSpPr>
            <a:spLocks/>
          </p:cNvSpPr>
          <p:nvPr/>
        </p:nvSpPr>
        <p:spPr bwMode="auto">
          <a:xfrm>
            <a:off x="2542949" y="2129057"/>
            <a:ext cx="3449637" cy="1330325"/>
          </a:xfrm>
          <a:custGeom>
            <a:avLst/>
            <a:gdLst/>
            <a:ahLst/>
            <a:cxnLst>
              <a:cxn ang="0">
                <a:pos x="0" y="615"/>
              </a:cxn>
              <a:cxn ang="0">
                <a:pos x="371" y="694"/>
              </a:cxn>
              <a:cxn ang="0">
                <a:pos x="766" y="647"/>
              </a:cxn>
              <a:cxn ang="0">
                <a:pos x="1058" y="529"/>
              </a:cxn>
              <a:cxn ang="0">
                <a:pos x="1342" y="347"/>
              </a:cxn>
              <a:cxn ang="0">
                <a:pos x="1720" y="0"/>
              </a:cxn>
            </a:cxnLst>
            <a:rect l="0" t="0" r="r" b="b"/>
            <a:pathLst>
              <a:path w="1720" h="699">
                <a:moveTo>
                  <a:pt x="0" y="615"/>
                </a:moveTo>
                <a:cubicBezTo>
                  <a:pt x="62" y="628"/>
                  <a:pt x="243" y="689"/>
                  <a:pt x="371" y="694"/>
                </a:cubicBezTo>
                <a:cubicBezTo>
                  <a:pt x="499" y="699"/>
                  <a:pt x="652" y="674"/>
                  <a:pt x="766" y="647"/>
                </a:cubicBezTo>
                <a:cubicBezTo>
                  <a:pt x="880" y="620"/>
                  <a:pt x="962" y="579"/>
                  <a:pt x="1058" y="529"/>
                </a:cubicBezTo>
                <a:cubicBezTo>
                  <a:pt x="1154" y="479"/>
                  <a:pt x="1232" y="435"/>
                  <a:pt x="1342" y="347"/>
                </a:cubicBezTo>
                <a:cubicBezTo>
                  <a:pt x="1452" y="259"/>
                  <a:pt x="1641" y="72"/>
                  <a:pt x="1720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990749" y="1763932"/>
            <a:ext cx="13636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chemeClr val="tx2"/>
                </a:solidFill>
              </a:rPr>
              <a:t>Local estimate</a:t>
            </a: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4743224" y="2378295"/>
            <a:ext cx="273050" cy="5175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9" name="Picture 16" descr="image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3161" y="3965795"/>
            <a:ext cx="3332163" cy="2349500"/>
          </a:xfrm>
          <a:prstGeom prst="rect">
            <a:avLst/>
          </a:prstGeom>
          <a:noFill/>
        </p:spPr>
      </p:pic>
      <p:sp>
        <p:nvSpPr>
          <p:cNvPr id="20" name="AutoShape 19"/>
          <p:cNvSpPr>
            <a:spLocks noChangeArrowheads="1"/>
          </p:cNvSpPr>
          <p:nvPr/>
        </p:nvSpPr>
        <p:spPr bwMode="auto">
          <a:xfrm rot="1661629">
            <a:off x="6445024" y="2783107"/>
            <a:ext cx="1947862" cy="592138"/>
          </a:xfrm>
          <a:prstGeom prst="curvedDownArrow">
            <a:avLst>
              <a:gd name="adj1" fmla="val 50775"/>
              <a:gd name="adj2" fmla="val 116565"/>
              <a:gd name="adj3" fmla="val 451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7151901" y="2129057"/>
            <a:ext cx="2869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dirty="0"/>
              <a:t>Use the estimate to bend 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the banana straight</a:t>
            </a:r>
          </a:p>
        </p:txBody>
      </p:sp>
    </p:spTree>
    <p:extLst>
      <p:ext uri="{BB962C8B-B14F-4D97-AF65-F5344CB8AC3E}">
        <p14:creationId xmlns:p14="http://schemas.microsoft.com/office/powerpoint/2010/main" val="156317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Normalization: (GC)RMA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823" y="4216468"/>
            <a:ext cx="4023218" cy="2381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677"/>
          <a:stretch/>
        </p:blipFill>
        <p:spPr>
          <a:xfrm>
            <a:off x="369167" y="1461745"/>
            <a:ext cx="6261100" cy="1955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6551" y="979992"/>
            <a:ext cx="357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Robust </a:t>
            </a:r>
            <a:r>
              <a:rPr lang="en-US" sz="2000" dirty="0" err="1"/>
              <a:t>MultiArray</a:t>
            </a:r>
            <a:r>
              <a:rPr lang="en-US" sz="2000" dirty="0"/>
              <a:t> normalization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8539" y="3589654"/>
            <a:ext cx="210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Hierarchical model of within- and between-probe (within-gene) noise.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041" y="3806616"/>
            <a:ext cx="6357259" cy="19667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67005" y="2763065"/>
            <a:ext cx="3083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GC-RMA adds a further component for per-base noise</a:t>
            </a:r>
            <a:br>
              <a:rPr lang="en-US"/>
            </a:br>
            <a:r>
              <a:rPr lang="en-US"/>
              <a:t>(fit to empirical training data).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9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Missing value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normalization alone isn’t enough?</a:t>
            </a:r>
          </a:p>
          <a:p>
            <a:pPr lvl="1"/>
            <a:r>
              <a:rPr lang="en-US" dirty="0"/>
              <a:t>Some algorithms, like PCA, rely on a complete data matrix with no missing values.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305551"/>
              </p:ext>
            </p:extLst>
          </p:nvPr>
        </p:nvGraphicFramePr>
        <p:xfrm>
          <a:off x="4248342" y="2073728"/>
          <a:ext cx="3695316" cy="453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Image" r:id="rId3" imgW="4561948" imgH="5603953" progId="">
                  <p:embed/>
                </p:oleObj>
              </mc:Choice>
              <mc:Fallback>
                <p:oleObj name="Image" r:id="rId3" imgW="4561948" imgH="560395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8342" y="2073728"/>
                        <a:ext cx="3695316" cy="45382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1637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Missing value imputation: k-nearest neighbors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38539" y="1063537"/>
            <a:ext cx="5754047" cy="2682566"/>
            <a:chOff x="238539" y="883920"/>
            <a:chExt cx="8686800" cy="4049831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>
              <a:lum bright="38000" contrast="24000"/>
            </a:blip>
            <a:srcRect b="77670"/>
            <a:stretch>
              <a:fillRect/>
            </a:stretch>
          </p:blipFill>
          <p:spPr bwMode="auto">
            <a:xfrm>
              <a:off x="238539" y="883920"/>
              <a:ext cx="2752725" cy="2859088"/>
            </a:xfrm>
            <a:prstGeom prst="rect">
              <a:avLst/>
            </a:prstGeom>
            <a:noFill/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38539" y="3790750"/>
              <a:ext cx="2743199" cy="114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>
                  <a:latin typeface="Times New Roman" pitchFamily="1" charset="0"/>
                  <a:cs typeface="Times New Roman" pitchFamily="1" charset="0"/>
                </a:rPr>
                <a:t>Complete data</a:t>
              </a:r>
              <a:endParaRPr lang="en-US" sz="2400" dirty="0">
                <a:latin typeface="Times New Roman" pitchFamily="1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6182140" y="3790750"/>
              <a:ext cx="2743199" cy="114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>
                  <a:latin typeface="Times New Roman" pitchFamily="1" charset="0"/>
                  <a:cs typeface="Times New Roman" pitchFamily="1" charset="0"/>
                </a:rPr>
                <a:t>30% missing values,</a:t>
              </a:r>
              <a:br>
                <a:rPr lang="en-US" b="1" dirty="0">
                  <a:latin typeface="Times New Roman" pitchFamily="1" charset="0"/>
                  <a:cs typeface="Times New Roman" pitchFamily="1" charset="0"/>
                </a:rPr>
              </a:br>
              <a:r>
                <a:rPr lang="en-US" b="1" dirty="0">
                  <a:latin typeface="Times New Roman" pitchFamily="1" charset="0"/>
                  <a:cs typeface="Times New Roman" pitchFamily="1" charset="0"/>
                </a:rPr>
                <a:t>KNN imputed</a:t>
              </a:r>
              <a:endParaRPr lang="en-US" sz="2400" dirty="0">
                <a:latin typeface="Times New Roman" pitchFamily="1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210339" y="3790750"/>
              <a:ext cx="2743199" cy="114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>
                  <a:latin typeface="Times New Roman" pitchFamily="1" charset="0"/>
                  <a:cs typeface="Times New Roman" pitchFamily="1" charset="0"/>
                </a:rPr>
                <a:t>30% simulated missing values, zero-filled</a:t>
              </a:r>
              <a:endParaRPr lang="en-US" sz="2400" dirty="0">
                <a:latin typeface="Times New Roman" pitchFamily="1" charset="0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892985"/>
                </p:ext>
              </p:extLst>
            </p:nvPr>
          </p:nvGraphicFramePr>
          <p:xfrm>
            <a:off x="3134139" y="883920"/>
            <a:ext cx="2781300" cy="285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8" name="Picture" r:id="rId4" imgW="2762280" imgH="2971800" progId="Word.Picture.8">
                    <p:embed/>
                  </p:oleObj>
                </mc:Choice>
                <mc:Fallback>
                  <p:oleObj name="Picture" r:id="rId4" imgW="2762280" imgH="297180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10000" contrast="3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4139" y="883920"/>
                          <a:ext cx="2781300" cy="285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855124"/>
                </p:ext>
              </p:extLst>
            </p:nvPr>
          </p:nvGraphicFramePr>
          <p:xfrm>
            <a:off x="6105939" y="883920"/>
            <a:ext cx="2781300" cy="285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9" name="Picture" r:id="rId6" imgW="2763012" imgH="2971800" progId="Word.Picture.8">
                    <p:embed/>
                  </p:oleObj>
                </mc:Choice>
                <mc:Fallback>
                  <p:oleObj name="Picture" r:id="rId6" imgW="2763012" imgH="297180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24000" contrast="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05939" y="883920"/>
                          <a:ext cx="2781300" cy="285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4332515" y="4123495"/>
            <a:ext cx="3409950" cy="2365375"/>
            <a:chOff x="816" y="1872"/>
            <a:chExt cx="2148" cy="1490"/>
          </a:xfrm>
        </p:grpSpPr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816" y="2160"/>
              <a:ext cx="2148" cy="1202"/>
              <a:chOff x="864" y="2064"/>
              <a:chExt cx="2148" cy="1202"/>
            </a:xfrm>
          </p:grpSpPr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864" y="2544"/>
                <a:ext cx="1426" cy="290"/>
              </a:xfrm>
              <a:prstGeom prst="rect">
                <a:avLst/>
              </a:prstGeom>
              <a:noFill/>
              <a:ln w="3175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latin typeface="Times New Roman" pitchFamily="1" charset="0"/>
                  </a:rPr>
                  <a:t>2 | 4 | 5 | 7 | 3 | 2</a:t>
                </a:r>
              </a:p>
            </p:txBody>
          </p:sp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864" y="2064"/>
                <a:ext cx="1426" cy="290"/>
              </a:xfrm>
              <a:prstGeom prst="rect">
                <a:avLst/>
              </a:prstGeom>
              <a:noFill/>
              <a:ln w="3175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latin typeface="Times New Roman" pitchFamily="1" charset="0"/>
                  </a:rPr>
                  <a:t>2 |    | 5 | 7 | 3 | 1</a:t>
                </a:r>
              </a:p>
            </p:txBody>
          </p:sp>
          <p:sp>
            <p:nvSpPr>
              <p:cNvPr id="18" name="Text Box 8"/>
              <p:cNvSpPr txBox="1">
                <a:spLocks noChangeArrowheads="1"/>
              </p:cNvSpPr>
              <p:nvPr/>
            </p:nvSpPr>
            <p:spPr bwMode="auto">
              <a:xfrm>
                <a:off x="864" y="2976"/>
                <a:ext cx="1426" cy="290"/>
              </a:xfrm>
              <a:prstGeom prst="rect">
                <a:avLst/>
              </a:prstGeom>
              <a:noFill/>
              <a:ln w="3175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latin typeface="Times New Roman" pitchFamily="1" charset="0"/>
                  </a:rPr>
                  <a:t>3 | 5 | 6 | 7 | 3 | 2</a:t>
                </a:r>
              </a:p>
            </p:txBody>
          </p:sp>
          <p:sp>
            <p:nvSpPr>
              <p:cNvPr id="19" name="Text Box 9"/>
              <p:cNvSpPr txBox="1">
                <a:spLocks noChangeArrowheads="1"/>
              </p:cNvSpPr>
              <p:nvPr/>
            </p:nvSpPr>
            <p:spPr bwMode="auto">
              <a:xfrm>
                <a:off x="2304" y="2064"/>
                <a:ext cx="708" cy="288"/>
              </a:xfrm>
              <a:prstGeom prst="rect">
                <a:avLst/>
              </a:prstGeom>
              <a:noFill/>
              <a:ln w="3175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2400">
                    <a:latin typeface="Times New Roman" pitchFamily="1" charset="0"/>
                  </a:rPr>
                  <a:t>Gene X</a:t>
                </a:r>
              </a:p>
            </p:txBody>
          </p:sp>
          <p:sp>
            <p:nvSpPr>
              <p:cNvPr id="20" name="Text Box 10"/>
              <p:cNvSpPr txBox="1">
                <a:spLocks noChangeArrowheads="1"/>
              </p:cNvSpPr>
              <p:nvPr/>
            </p:nvSpPr>
            <p:spPr bwMode="auto">
              <a:xfrm>
                <a:off x="2304" y="2544"/>
                <a:ext cx="697" cy="288"/>
              </a:xfrm>
              <a:prstGeom prst="rect">
                <a:avLst/>
              </a:prstGeom>
              <a:noFill/>
              <a:ln w="3175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latin typeface="Times New Roman" pitchFamily="1" charset="0"/>
                  </a:rPr>
                  <a:t>Gene B</a:t>
                </a:r>
              </a:p>
            </p:txBody>
          </p:sp>
          <p:sp>
            <p:nvSpPr>
              <p:cNvPr id="21" name="Text Box 11"/>
              <p:cNvSpPr txBox="1">
                <a:spLocks noChangeArrowheads="1"/>
              </p:cNvSpPr>
              <p:nvPr/>
            </p:nvSpPr>
            <p:spPr bwMode="auto">
              <a:xfrm>
                <a:off x="2304" y="2976"/>
                <a:ext cx="697" cy="288"/>
              </a:xfrm>
              <a:prstGeom prst="rect">
                <a:avLst/>
              </a:prstGeom>
              <a:noFill/>
              <a:ln w="3175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latin typeface="Times New Roman" pitchFamily="1" charset="0"/>
                  </a:rPr>
                  <a:t>Gene C</a:t>
                </a:r>
              </a:p>
            </p:txBody>
          </p:sp>
        </p:grp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1104" y="1872"/>
              <a:ext cx="192" cy="288"/>
            </a:xfrm>
            <a:prstGeom prst="rect">
              <a:avLst/>
            </a:prstGeom>
            <a:noFill/>
            <a:ln w="317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" charset="0"/>
                </a:rPr>
                <a:t>j</a:t>
              </a:r>
            </a:p>
          </p:txBody>
        </p:sp>
      </p:grpSp>
      <p:grpSp>
        <p:nvGrpSpPr>
          <p:cNvPr id="22" name="Group 13"/>
          <p:cNvGrpSpPr>
            <a:grpSpLocks/>
          </p:cNvGrpSpPr>
          <p:nvPr/>
        </p:nvGrpSpPr>
        <p:grpSpPr bwMode="auto">
          <a:xfrm>
            <a:off x="7685315" y="4123495"/>
            <a:ext cx="4095750" cy="2365375"/>
            <a:chOff x="2928" y="1872"/>
            <a:chExt cx="2580" cy="1490"/>
          </a:xfrm>
        </p:grpSpPr>
        <p:grpSp>
          <p:nvGrpSpPr>
            <p:cNvPr id="23" name="Group 14"/>
            <p:cNvGrpSpPr>
              <a:grpSpLocks/>
            </p:cNvGrpSpPr>
            <p:nvPr/>
          </p:nvGrpSpPr>
          <p:grpSpPr bwMode="auto">
            <a:xfrm>
              <a:off x="2928" y="2160"/>
              <a:ext cx="2580" cy="1202"/>
              <a:chOff x="2976" y="2640"/>
              <a:chExt cx="2580" cy="1202"/>
            </a:xfrm>
          </p:grpSpPr>
          <p:sp>
            <p:nvSpPr>
              <p:cNvPr id="25" name="AutoShape 15"/>
              <p:cNvSpPr>
                <a:spLocks noChangeArrowheads="1"/>
              </p:cNvSpPr>
              <p:nvPr/>
            </p:nvSpPr>
            <p:spPr bwMode="auto">
              <a:xfrm>
                <a:off x="2976" y="3120"/>
                <a:ext cx="384" cy="288"/>
              </a:xfrm>
              <a:prstGeom prst="rightArrow">
                <a:avLst>
                  <a:gd name="adj1" fmla="val 50000"/>
                  <a:gd name="adj2" fmla="val 33333"/>
                </a:avLst>
              </a:prstGeom>
              <a:solidFill>
                <a:srgbClr val="FFCC99"/>
              </a:solidFill>
              <a:ln w="3175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6" name="Group 16"/>
              <p:cNvGrpSpPr>
                <a:grpSpLocks/>
              </p:cNvGrpSpPr>
              <p:nvPr/>
            </p:nvGrpSpPr>
            <p:grpSpPr bwMode="auto">
              <a:xfrm>
                <a:off x="3408" y="2640"/>
                <a:ext cx="2148" cy="1202"/>
                <a:chOff x="864" y="2064"/>
                <a:chExt cx="2148" cy="1202"/>
              </a:xfrm>
            </p:grpSpPr>
            <p:sp>
              <p:nvSpPr>
                <p:cNvPr id="2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864" y="2544"/>
                  <a:ext cx="1426" cy="290"/>
                </a:xfrm>
                <a:prstGeom prst="rect">
                  <a:avLst/>
                </a:prstGeom>
                <a:noFill/>
                <a:ln w="3175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latin typeface="Times New Roman" pitchFamily="1" charset="0"/>
                    </a:rPr>
                    <a:t>2 | 4 | 5 | 7 | 3 | 2</a:t>
                  </a:r>
                </a:p>
              </p:txBody>
            </p:sp>
            <p:sp>
              <p:nvSpPr>
                <p:cNvPr id="2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864" y="2064"/>
                  <a:ext cx="1426" cy="290"/>
                </a:xfrm>
                <a:prstGeom prst="rect">
                  <a:avLst/>
                </a:prstGeom>
                <a:noFill/>
                <a:ln w="3175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latin typeface="Times New Roman" pitchFamily="1" charset="0"/>
                    </a:rPr>
                    <a:t>2 |</a:t>
                  </a:r>
                  <a:r>
                    <a:rPr lang="en-US" sz="2300">
                      <a:solidFill>
                        <a:srgbClr val="FF0000"/>
                      </a:solidFill>
                      <a:latin typeface="Times New Roman" pitchFamily="1" charset="0"/>
                    </a:rPr>
                    <a:t>4.3</a:t>
                  </a:r>
                  <a:r>
                    <a:rPr lang="en-US" sz="2400">
                      <a:latin typeface="Times New Roman" pitchFamily="1" charset="0"/>
                    </a:rPr>
                    <a:t>| 5 | 7 | 3 | 1</a:t>
                  </a:r>
                </a:p>
              </p:txBody>
            </p:sp>
            <p:sp>
              <p:nvSpPr>
                <p:cNvPr id="2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864" y="2976"/>
                  <a:ext cx="1426" cy="290"/>
                </a:xfrm>
                <a:prstGeom prst="rect">
                  <a:avLst/>
                </a:prstGeom>
                <a:noFill/>
                <a:ln w="3175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latin typeface="Times New Roman" pitchFamily="1" charset="0"/>
                    </a:rPr>
                    <a:t>3 | 5 | 6 | 7 | 3 | 2</a:t>
                  </a:r>
                </a:p>
              </p:txBody>
            </p:sp>
            <p:sp>
              <p:nvSpPr>
                <p:cNvPr id="3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04" y="2064"/>
                  <a:ext cx="708" cy="288"/>
                </a:xfrm>
                <a:prstGeom prst="rect">
                  <a:avLst/>
                </a:prstGeom>
                <a:noFill/>
                <a:ln w="3175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en-US" sz="2400">
                      <a:latin typeface="Times New Roman" pitchFamily="1" charset="0"/>
                    </a:rPr>
                    <a:t>Gene X</a:t>
                  </a:r>
                </a:p>
              </p:txBody>
            </p:sp>
            <p:sp>
              <p:nvSpPr>
                <p:cNvPr id="31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304" y="2544"/>
                  <a:ext cx="697" cy="288"/>
                </a:xfrm>
                <a:prstGeom prst="rect">
                  <a:avLst/>
                </a:prstGeom>
                <a:noFill/>
                <a:ln w="3175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2400">
                      <a:latin typeface="Times New Roman" pitchFamily="1" charset="0"/>
                    </a:rPr>
                    <a:t>Gene B</a:t>
                  </a:r>
                </a:p>
              </p:txBody>
            </p:sp>
            <p:sp>
              <p:nvSpPr>
                <p:cNvPr id="32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304" y="2976"/>
                  <a:ext cx="697" cy="288"/>
                </a:xfrm>
                <a:prstGeom prst="rect">
                  <a:avLst/>
                </a:prstGeom>
                <a:noFill/>
                <a:ln w="3175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2400">
                      <a:latin typeface="Times New Roman" pitchFamily="1" charset="0"/>
                    </a:rPr>
                    <a:t>Gene C</a:t>
                  </a:r>
                </a:p>
              </p:txBody>
            </p:sp>
          </p:grpSp>
        </p:grp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3648" y="1872"/>
              <a:ext cx="192" cy="288"/>
            </a:xfrm>
            <a:prstGeom prst="rect">
              <a:avLst/>
            </a:prstGeom>
            <a:noFill/>
            <a:ln w="317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" charset="0"/>
                </a:rPr>
                <a:t>j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285890" y="1879703"/>
            <a:ext cx="4667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Fill gaps with weighted sum of k nearest neighboring genes’ values in that experiment, for some definition of ”nearest” (e.g. Spearman) and “k” (e.g. 10).</a:t>
            </a:r>
          </a:p>
        </p:txBody>
      </p:sp>
    </p:spTree>
    <p:extLst>
      <p:ext uri="{BB962C8B-B14F-4D97-AF65-F5344CB8AC3E}">
        <p14:creationId xmlns:p14="http://schemas.microsoft.com/office/powerpoint/2010/main" val="8615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8872" y="1820341"/>
            <a:ext cx="4761353" cy="253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reminder: chips aren’t just for gene expression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7866"/>
          <a:stretch/>
        </p:blipFill>
        <p:spPr bwMode="auto">
          <a:xfrm>
            <a:off x="1070882" y="2090057"/>
            <a:ext cx="7326539" cy="45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37463" y="1110009"/>
            <a:ext cx="8010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SNP chips use tiling arrays for variant detection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02993" y="4023621"/>
            <a:ext cx="1778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Sequencing is just a very dense tiling array!</a:t>
            </a:r>
          </a:p>
        </p:txBody>
      </p:sp>
    </p:spTree>
    <p:extLst>
      <p:ext uri="{BB962C8B-B14F-4D97-AF65-F5344CB8AC3E}">
        <p14:creationId xmlns:p14="http://schemas.microsoft.com/office/powerpoint/2010/main" val="1607231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B8D47-94C7-9D41-B5D3-6D1EA0386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47054-AE76-3141-AEAB-4D11F414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E43E87-1CA1-1F45-9B50-ACE72AB5F953}"/>
              </a:ext>
            </a:extLst>
          </p:cNvPr>
          <p:cNvSpPr/>
          <p:nvPr/>
        </p:nvSpPr>
        <p:spPr>
          <a:xfrm>
            <a:off x="3215788" y="4123108"/>
            <a:ext cx="5760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https://canvas.harvard.edu/courses/55671/quizzes/128193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5AD54E-EB5D-3541-9FE5-B9017CDAB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148" y="328220"/>
            <a:ext cx="2123704" cy="353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75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 expression through the 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gene expression anyway?</a:t>
            </a:r>
          </a:p>
          <a:p>
            <a:pPr lvl="1"/>
            <a:r>
              <a:rPr lang="en-US" dirty="0"/>
              <a:t>And why are we measuring it?</a:t>
            </a:r>
          </a:p>
          <a:p>
            <a:endParaRPr lang="en-US" dirty="0"/>
          </a:p>
          <a:p>
            <a:r>
              <a:rPr lang="en-US" dirty="0"/>
              <a:t>Microarrays</a:t>
            </a:r>
          </a:p>
          <a:p>
            <a:pPr lvl="1"/>
            <a:r>
              <a:rPr lang="en-US" dirty="0"/>
              <a:t>These were originally developed as a sequencing technology, you know?</a:t>
            </a:r>
          </a:p>
          <a:p>
            <a:endParaRPr lang="en-US" dirty="0"/>
          </a:p>
          <a:p>
            <a:r>
              <a:rPr lang="en-US" dirty="0"/>
              <a:t>RNA-</a:t>
            </a:r>
            <a:r>
              <a:rPr lang="en-US" dirty="0" err="1"/>
              <a:t>seq</a:t>
            </a:r>
            <a:endParaRPr lang="en-US" dirty="0"/>
          </a:p>
          <a:p>
            <a:pPr lvl="1"/>
            <a:r>
              <a:rPr lang="en-US" dirty="0"/>
              <a:t>The reason </a:t>
            </a:r>
            <a:r>
              <a:rPr lang="en-US" dirty="0" err="1"/>
              <a:t>Affymetrix</a:t>
            </a:r>
            <a:r>
              <a:rPr lang="en-US" dirty="0"/>
              <a:t> stock tanked.</a:t>
            </a:r>
          </a:p>
          <a:p>
            <a:endParaRPr lang="en-US" dirty="0"/>
          </a:p>
          <a:p>
            <a:r>
              <a:rPr lang="en-US" dirty="0"/>
              <a:t>Single cell sequencing.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745053" y="4095790"/>
            <a:ext cx="3986630" cy="2575642"/>
            <a:chOff x="2226717" y="2590977"/>
            <a:chExt cx="6604585" cy="4267023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125" y="2590977"/>
              <a:ext cx="6585177" cy="426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"/>
            <p:cNvSpPr/>
            <p:nvPr/>
          </p:nvSpPr>
          <p:spPr bwMode="auto">
            <a:xfrm flipH="1">
              <a:off x="4286926" y="3872464"/>
              <a:ext cx="651875" cy="530132"/>
            </a:xfrm>
            <a:custGeom>
              <a:avLst/>
              <a:gdLst>
                <a:gd name="connsiteX0" fmla="*/ 1420721 w 1420721"/>
                <a:gd name="connsiteY0" fmla="*/ 0 h 2372906"/>
                <a:gd name="connsiteX1" fmla="*/ 249382 w 1420721"/>
                <a:gd name="connsiteY1" fmla="*/ 959742 h 2372906"/>
                <a:gd name="connsiteX2" fmla="*/ 0 w 1420721"/>
                <a:gd name="connsiteY2" fmla="*/ 2372906 h 237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0721" h="2372906">
                  <a:moveTo>
                    <a:pt x="1420721" y="0"/>
                  </a:moveTo>
                  <a:cubicBezTo>
                    <a:pt x="953445" y="282129"/>
                    <a:pt x="486169" y="564258"/>
                    <a:pt x="249382" y="959742"/>
                  </a:cubicBezTo>
                  <a:cubicBezTo>
                    <a:pt x="12595" y="1355226"/>
                    <a:pt x="6297" y="1864066"/>
                    <a:pt x="0" y="2372906"/>
                  </a:cubicBezTo>
                </a:path>
              </a:pathLst>
            </a:cu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normalizeH="0" baseline="0">
                <a:ln>
                  <a:noFill/>
                </a:ln>
                <a:solidFill>
                  <a:srgbClr val="2D323E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26717" y="3057518"/>
              <a:ext cx="222239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Illumina</a:t>
              </a:r>
              <a:r>
                <a:rPr lang="en-US" dirty="0"/>
                <a:t> announces </a:t>
              </a:r>
              <a:r>
                <a:rPr lang="en-US" dirty="0" err="1"/>
                <a:t>HiSeq</a:t>
              </a:r>
              <a:r>
                <a:rPr lang="en-US" dirty="0"/>
                <a:t> 2000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27647" y="6553200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7754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Speaking of sequencing: RNA-</a:t>
            </a:r>
            <a:r>
              <a:rPr lang="en-US" dirty="0" err="1"/>
              <a:t>seq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is a mashup of single channel microarrays with sequencing.</a:t>
            </a:r>
          </a:p>
          <a:p>
            <a:pPr lvl="1"/>
            <a:r>
              <a:rPr lang="en-US" dirty="0"/>
              <a:t>Do all your sequence-level QC like you would for </a:t>
            </a:r>
            <a:r>
              <a:rPr lang="en-US" u="sng" dirty="0"/>
              <a:t>DNA</a:t>
            </a:r>
            <a:r>
              <a:rPr lang="en-US" dirty="0"/>
              <a:t>, not microarrays.</a:t>
            </a:r>
          </a:p>
          <a:p>
            <a:pPr lvl="1"/>
            <a:r>
              <a:rPr lang="en-US" i="1" dirty="0"/>
              <a:t>Replace your fluorescence scanner with a mapper.</a:t>
            </a:r>
          </a:p>
          <a:p>
            <a:pPr lvl="1"/>
            <a:r>
              <a:rPr lang="en-US" dirty="0"/>
              <a:t>Do all your gene / experiment-level QC like you would for </a:t>
            </a:r>
            <a:r>
              <a:rPr lang="en-US" u="sng" dirty="0"/>
              <a:t>microarrays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950" y="1657350"/>
            <a:ext cx="1777511" cy="1183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404" y="357233"/>
            <a:ext cx="1201057" cy="1201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179" y="2789846"/>
            <a:ext cx="5473643" cy="40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6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680" y="2661559"/>
            <a:ext cx="6439546" cy="4202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mapping: gaps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4527"/>
          <a:stretch/>
        </p:blipFill>
        <p:spPr>
          <a:xfrm>
            <a:off x="238539" y="1112523"/>
            <a:ext cx="5247861" cy="45094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0172" y="998220"/>
            <a:ext cx="5356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Aligners of short reads for RNA-</a:t>
            </a:r>
            <a:r>
              <a:rPr lang="en-US" sz="2400" dirty="0" err="1"/>
              <a:t>seq</a:t>
            </a:r>
            <a:r>
              <a:rPr lang="en-US" sz="2400" dirty="0"/>
              <a:t> must either have a perfect reference for all isoforms, or be smart about gaps.</a:t>
            </a:r>
          </a:p>
        </p:txBody>
      </p:sp>
    </p:spTree>
    <p:extLst>
      <p:ext uri="{BB962C8B-B14F-4D97-AF65-F5344CB8AC3E}">
        <p14:creationId xmlns:p14="http://schemas.microsoft.com/office/powerpoint/2010/main" val="796923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“mapping”: assembly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922" y="883920"/>
            <a:ext cx="4747614" cy="5974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00536" y="6484663"/>
            <a:ext cx="219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Iyer</a:t>
            </a:r>
            <a:r>
              <a:rPr lang="en-US" dirty="0"/>
              <a:t> et al, </a:t>
            </a:r>
            <a:r>
              <a:rPr lang="en-US" dirty="0" err="1"/>
              <a:t>NatBT</a:t>
            </a:r>
            <a:r>
              <a:rPr lang="en-US" dirty="0"/>
              <a:t> 2011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69" y="556577"/>
            <a:ext cx="3825123" cy="30828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25081" y="3409295"/>
            <a:ext cx="2259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One representative of several </a:t>
            </a:r>
            <a:r>
              <a:rPr lang="en-US"/>
              <a:t>transcriptome assemblers.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75056" y="422255"/>
            <a:ext cx="2654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“Inchworm” performs pure k-</a:t>
            </a:r>
            <a:r>
              <a:rPr lang="en-US" dirty="0" err="1"/>
              <a:t>mer</a:t>
            </a:r>
            <a:r>
              <a:rPr lang="en-US" dirty="0"/>
              <a:t> short-</a:t>
            </a:r>
            <a:r>
              <a:rPr lang="en-US" dirty="0" err="1"/>
              <a:t>contig</a:t>
            </a:r>
            <a:r>
              <a:rPr lang="en-US" dirty="0"/>
              <a:t> assembly (pre-graph).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67878" y="2150684"/>
            <a:ext cx="2791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“Chrysalis” does the usual de </a:t>
            </a:r>
            <a:r>
              <a:rPr lang="en-US" dirty="0" err="1"/>
              <a:t>Bruijn</a:t>
            </a:r>
            <a:r>
              <a:rPr lang="en-US" dirty="0"/>
              <a:t> graph resolution (roughly one per gene).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30424" y="3639382"/>
            <a:ext cx="3004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“Butterfly,” rather than collapsing to </a:t>
            </a:r>
            <a:r>
              <a:rPr lang="en-US" dirty="0" err="1"/>
              <a:t>contigs</a:t>
            </a:r>
            <a:r>
              <a:rPr lang="en-US" dirty="0"/>
              <a:t>, enumerates consistent paths (roughly one per isoform).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07802" y="6022998"/>
            <a:ext cx="3537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Then treat this as a new reference and map reads back </a:t>
            </a:r>
            <a:r>
              <a:rPr lang="en-US"/>
              <a:t>to quantify.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222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RNA-</a:t>
            </a:r>
            <a:r>
              <a:rPr lang="en-US" sz="3600" dirty="0" err="1"/>
              <a:t>seq</a:t>
            </a:r>
            <a:r>
              <a:rPr lang="en-US" sz="3600" dirty="0"/>
              <a:t> quantification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units that all boil down to “reads per unit transcript.”</a:t>
            </a:r>
          </a:p>
          <a:p>
            <a:pPr lvl="1"/>
            <a:r>
              <a:rPr lang="en-US" dirty="0"/>
              <a:t>FPKM/RPKM: Fragments or Reads per </a:t>
            </a:r>
            <a:r>
              <a:rPr lang="en-US" dirty="0" err="1"/>
              <a:t>Kilobase</a:t>
            </a:r>
            <a:r>
              <a:rPr lang="en-US" dirty="0"/>
              <a:t> per Million (reads).</a:t>
            </a:r>
          </a:p>
          <a:p>
            <a:pPr lvl="2"/>
            <a:r>
              <a:rPr lang="en-US" dirty="0"/>
              <a:t>Normalizes for length of target gene and sequencing depth.</a:t>
            </a:r>
          </a:p>
          <a:p>
            <a:pPr lvl="2"/>
            <a:r>
              <a:rPr lang="en-US" dirty="0"/>
              <a:t>Differ only in the way in which pairs (reads) versus single ends (fragments) are handled.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CPM or TPM: Copies or Transcripts per Million (reads).</a:t>
            </a:r>
          </a:p>
          <a:p>
            <a:pPr lvl="2"/>
            <a:r>
              <a:rPr lang="en-US" dirty="0"/>
              <a:t>Same normalizations, different order; results in proper %s / proportions per sample.</a:t>
            </a:r>
          </a:p>
          <a:p>
            <a:endParaRPr lang="en-US" dirty="0"/>
          </a:p>
          <a:p>
            <a:r>
              <a:rPr lang="en-US" dirty="0"/>
              <a:t>Most quantifiers also probabilistically reassign ambiguous reads / exons.</a:t>
            </a:r>
          </a:p>
          <a:p>
            <a:pPr lvl="1"/>
            <a:r>
              <a:rPr lang="en-US" dirty="0"/>
              <a:t>Suppose you have isoforms ABC and DBE.</a:t>
            </a:r>
          </a:p>
          <a:p>
            <a:pPr lvl="1"/>
            <a:r>
              <a:rPr lang="en-US" dirty="0"/>
              <a:t>Exons A and C have abundance 100, D and E have abundance 10, B has 110.</a:t>
            </a:r>
          </a:p>
          <a:p>
            <a:pPr lvl="1"/>
            <a:r>
              <a:rPr lang="en-US" b="1" dirty="0">
                <a:solidFill>
                  <a:schemeClr val="tx2"/>
                </a:solidFill>
              </a:rPr>
              <a:t>How abundant is the isoform ABC vs. DBE?</a:t>
            </a:r>
          </a:p>
          <a:p>
            <a:pPr lvl="1"/>
            <a:r>
              <a:rPr lang="en-US" dirty="0"/>
              <a:t>Real world not quite so clear </a:t>
            </a:r>
            <a:r>
              <a:rPr lang="mr-IN" dirty="0"/>
              <a:t>–</a:t>
            </a:r>
            <a:r>
              <a:rPr lang="en-US" dirty="0"/>
              <a:t> most solutions use expectation maximization (EM).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  <p:sp>
        <p:nvSpPr>
          <p:cNvPr id="6" name="Shape 221"/>
          <p:cNvSpPr/>
          <p:nvPr/>
        </p:nvSpPr>
        <p:spPr>
          <a:xfrm>
            <a:off x="2345872" y="2694218"/>
            <a:ext cx="7500257" cy="636816"/>
          </a:xfrm>
          <a:prstGeom prst="rect">
            <a:avLst/>
          </a:prstGeom>
          <a:blipFill>
            <a:blip r:embed="rId2" cstate="print"/>
            <a:srcRect/>
            <a:stretch>
              <a:fillRect t="-35895" b="-25953"/>
            </a:stretch>
          </a:blipFill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752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QC: alignment / recruitment / “sashimi” plots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5" y="1047207"/>
            <a:ext cx="11624451" cy="53514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5170" y="6435676"/>
            <a:ext cx="302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Katz et al, Bioinformatics 2015</a:t>
            </a:r>
          </a:p>
        </p:txBody>
      </p:sp>
    </p:spTree>
    <p:extLst>
      <p:ext uri="{BB962C8B-B14F-4D97-AF65-F5344CB8AC3E}">
        <p14:creationId xmlns:p14="http://schemas.microsoft.com/office/powerpoint/2010/main" val="860127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cell (RNA) sequencing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, one “experiment” </a:t>
            </a:r>
            <a:r>
              <a:rPr lang="en-US" i="1" dirty="0"/>
              <a:t>per cell</a:t>
            </a:r>
            <a:r>
              <a:rPr lang="en-US" dirty="0"/>
              <a:t> rather than per population / condition.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Why bother?</a:t>
            </a:r>
          </a:p>
          <a:p>
            <a:pPr lvl="1"/>
            <a:r>
              <a:rPr lang="en-US" dirty="0"/>
              <a:t>Distinguish cell types within tissues / immune response / etc.</a:t>
            </a:r>
          </a:p>
          <a:p>
            <a:pPr lvl="1"/>
            <a:r>
              <a:rPr lang="en-US" dirty="0"/>
              <a:t>Heterogeneity in cellular responses (stochastic expression / etc.)</a:t>
            </a:r>
          </a:p>
          <a:p>
            <a:pPr lvl="1"/>
            <a:r>
              <a:rPr lang="en-US" dirty="0"/>
              <a:t>Loss of signal through population averaging (e.g. half up, half down = no signal).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932" y="2171699"/>
            <a:ext cx="2095113" cy="24556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5028" y="1752314"/>
            <a:ext cx="1098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RNA-</a:t>
            </a:r>
            <a:r>
              <a:rPr lang="en-US" sz="2000" b="1" dirty="0" err="1"/>
              <a:t>seq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06969" y="1788913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Conditions →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2083138" y="311136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← Genes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048" y="2171699"/>
            <a:ext cx="2095113" cy="24556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2150" y="1752314"/>
            <a:ext cx="1308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/>
              <a:t>scRNA-seq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59420" y="1788913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Cells →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050254" y="311136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← Genes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51960" y="2107167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Conditions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448" y="2324099"/>
            <a:ext cx="2095113" cy="24556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848" y="2476499"/>
            <a:ext cx="2095113" cy="2455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248" y="2628899"/>
            <a:ext cx="2095113" cy="245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98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cell (RNA) sequencing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Protocols differ mainly in how they scrape detectable RNA out of such tiny quantities of biomaterial!</a:t>
            </a:r>
          </a:p>
          <a:p>
            <a:r>
              <a:rPr lang="en-US" dirty="0"/>
              <a:t>For data analysis, this translates into noise.</a:t>
            </a:r>
          </a:p>
          <a:p>
            <a:r>
              <a:rPr lang="en-US" dirty="0"/>
              <a:t>Technical noise:</a:t>
            </a:r>
          </a:p>
          <a:p>
            <a:pPr lvl="1"/>
            <a:r>
              <a:rPr lang="en-US" dirty="0"/>
              <a:t>Amplification bias.</a:t>
            </a:r>
          </a:p>
          <a:p>
            <a:pPr lvl="1"/>
            <a:r>
              <a:rPr lang="en-US" dirty="0"/>
              <a:t>Jackpotting / loss.</a:t>
            </a:r>
          </a:p>
          <a:p>
            <a:pPr lvl="1"/>
            <a:r>
              <a:rPr lang="en-US" dirty="0"/>
              <a:t>Background noise.</a:t>
            </a:r>
          </a:p>
          <a:p>
            <a:pPr lvl="1"/>
            <a:r>
              <a:rPr lang="en-US" dirty="0"/>
              <a:t>Cell state / size / cycle variation.</a:t>
            </a:r>
          </a:p>
          <a:p>
            <a:r>
              <a:rPr lang="en-US" dirty="0"/>
              <a:t>Biological noise:</a:t>
            </a:r>
          </a:p>
          <a:p>
            <a:pPr lvl="1"/>
            <a:r>
              <a:rPr lang="en-US" dirty="0"/>
              <a:t>Stochasticity.</a:t>
            </a:r>
          </a:p>
          <a:p>
            <a:pPr lvl="1"/>
            <a:r>
              <a:rPr lang="en-US" dirty="0"/>
              <a:t>Sparsity.</a:t>
            </a:r>
          </a:p>
          <a:p>
            <a:pPr lvl="1"/>
            <a:r>
              <a:rPr lang="en-US" dirty="0"/>
              <a:t>True (vs. experimental) zeros.</a:t>
            </a:r>
          </a:p>
          <a:p>
            <a:pPr lvl="1"/>
            <a:r>
              <a:rPr lang="en-US" dirty="0"/>
              <a:t>Low counts / rare events.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28" y="2648887"/>
            <a:ext cx="5906407" cy="40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86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cell (RNA) sequencing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876770"/>
            <a:ext cx="10185400" cy="573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08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cell analysis: ordination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2" y="1095085"/>
            <a:ext cx="6310086" cy="3661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1025" y="4757032"/>
            <a:ext cx="247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Deng et al, Science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919" y="2149099"/>
            <a:ext cx="4269775" cy="43397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46470" y="6484663"/>
            <a:ext cx="292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Usoskin</a:t>
            </a:r>
            <a:r>
              <a:rPr lang="en-US" dirty="0"/>
              <a:t> et al, </a:t>
            </a:r>
            <a:r>
              <a:rPr lang="en-US" dirty="0" err="1"/>
              <a:t>NatNeuro</a:t>
            </a:r>
            <a:r>
              <a:rPr lang="en-US" dirty="0"/>
              <a:t> 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08035" y="310255"/>
            <a:ext cx="4453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Very common to then cluster subpopulations of similarly-transcribing cells using ordination (PCA, (N)MDS, t-SNE, etc.)</a:t>
            </a:r>
          </a:p>
        </p:txBody>
      </p:sp>
    </p:spTree>
    <p:extLst>
      <p:ext uri="{BB962C8B-B14F-4D97-AF65-F5344CB8AC3E}">
        <p14:creationId xmlns:p14="http://schemas.microsoft.com/office/powerpoint/2010/main" val="1203531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25" y="986163"/>
            <a:ext cx="6619461" cy="5764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cell analysis: ordination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10139" y="5533798"/>
            <a:ext cx="259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Trapnell</a:t>
            </a:r>
            <a:r>
              <a:rPr lang="en-US" dirty="0"/>
              <a:t> et al, </a:t>
            </a:r>
            <a:r>
              <a:rPr lang="en-US" dirty="0" err="1"/>
              <a:t>NatBT</a:t>
            </a:r>
            <a:r>
              <a:rPr lang="en-US" dirty="0"/>
              <a:t> 2014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47316" y="2527638"/>
            <a:ext cx="4938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can get interesting if you then trace temporal / developmental / differentiation paths through the ordination, which can be </a:t>
            </a:r>
            <a:r>
              <a:rPr lang="en-US" sz="2400" dirty="0" err="1"/>
              <a:t>reprojected</a:t>
            </a:r>
            <a:r>
              <a:rPr lang="en-US" sz="2400" dirty="0"/>
              <a:t> to generate “time” axes.</a:t>
            </a:r>
          </a:p>
        </p:txBody>
      </p:sp>
    </p:spTree>
    <p:extLst>
      <p:ext uri="{BB962C8B-B14F-4D97-AF65-F5344CB8AC3E}">
        <p14:creationId xmlns:p14="http://schemas.microsoft.com/office/powerpoint/2010/main" val="1056267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 expression and transcriptomics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Today we’ll discuss measures of cellular transcript pools.</a:t>
            </a:r>
          </a:p>
          <a:p>
            <a:pPr lvl="1"/>
            <a:r>
              <a:rPr lang="en-US" dirty="0"/>
              <a:t>Microarrays, RNA-</a:t>
            </a:r>
            <a:r>
              <a:rPr lang="en-US" dirty="0" err="1"/>
              <a:t>seq</a:t>
            </a:r>
            <a:r>
              <a:rPr lang="en-US" dirty="0"/>
              <a:t>, and variants.</a:t>
            </a:r>
          </a:p>
          <a:p>
            <a:endParaRPr lang="en-US" dirty="0"/>
          </a:p>
          <a:p>
            <a:r>
              <a:rPr lang="en-US" dirty="0"/>
              <a:t>Referred to as </a:t>
            </a:r>
            <a:r>
              <a:rPr lang="en-US" b="1" dirty="0"/>
              <a:t>gene expression</a:t>
            </a:r>
            <a:r>
              <a:rPr lang="en-US" dirty="0"/>
              <a:t> studies or </a:t>
            </a:r>
            <a:r>
              <a:rPr lang="en-US" b="1" dirty="0"/>
              <a:t>transcriptomics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Good (and essentially the first) measure of functional molecular activity.</a:t>
            </a:r>
          </a:p>
          <a:p>
            <a:pPr lvl="1"/>
            <a:r>
              <a:rPr lang="en-US" dirty="0"/>
              <a:t>For reasons we’ll discuss in a second.</a:t>
            </a:r>
          </a:p>
          <a:p>
            <a:pPr lvl="1"/>
            <a:endParaRPr lang="en-US" dirty="0"/>
          </a:p>
          <a:p>
            <a:r>
              <a:rPr lang="en-US" dirty="0"/>
              <a:t>Although as an aside, they don’t generally measure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Transcription rates.</a:t>
            </a:r>
          </a:p>
          <a:p>
            <a:pPr lvl="1"/>
            <a:r>
              <a:rPr lang="en-US" dirty="0"/>
              <a:t>Degradation rates.</a:t>
            </a:r>
          </a:p>
          <a:p>
            <a:pPr lvl="1"/>
            <a:r>
              <a:rPr lang="en-US" dirty="0"/>
              <a:t>Translation rates.</a:t>
            </a:r>
          </a:p>
          <a:p>
            <a:pPr lvl="1"/>
            <a:r>
              <a:rPr lang="en-US" dirty="0"/>
              <a:t>Biochemical activity.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92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350468"/>
            <a:ext cx="5829301" cy="1704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427" y="5902788"/>
            <a:ext cx="6604907" cy="893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cell analysis: so many tools!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4" y="883920"/>
            <a:ext cx="5797097" cy="1827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604" y="4098186"/>
            <a:ext cx="4514396" cy="1533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714" y="1455087"/>
            <a:ext cx="5351236" cy="1650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871" y="2910496"/>
            <a:ext cx="4947557" cy="1342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045" y="3272527"/>
            <a:ext cx="8099879" cy="639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7356" y="200246"/>
            <a:ext cx="3565979" cy="907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3936" y="1286766"/>
            <a:ext cx="7715270" cy="46354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32204" y="6145159"/>
            <a:ext cx="5536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/>
              <a:t>http://</a:t>
            </a:r>
            <a:r>
              <a:rPr lang="en-US" sz="2000" b="1" dirty="0" err="1"/>
              <a:t>github.com</a:t>
            </a:r>
            <a:r>
              <a:rPr lang="en-US" sz="2000" b="1" dirty="0"/>
              <a:t>/</a:t>
            </a:r>
            <a:r>
              <a:rPr lang="en-US" sz="2000" b="1" dirty="0" err="1"/>
              <a:t>seandavi</a:t>
            </a:r>
            <a:r>
              <a:rPr lang="en-US" sz="2000" b="1" dirty="0"/>
              <a:t>/awesome-single-cell</a:t>
            </a:r>
          </a:p>
        </p:txBody>
      </p:sp>
    </p:spTree>
    <p:extLst>
      <p:ext uri="{BB962C8B-B14F-4D97-AF65-F5344CB8AC3E}">
        <p14:creationId xmlns:p14="http://schemas.microsoft.com/office/powerpoint/2010/main" val="137718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1"/>
          <p:cNvGrpSpPr/>
          <p:nvPr/>
        </p:nvGrpSpPr>
        <p:grpSpPr>
          <a:xfrm>
            <a:off x="4587737" y="2072380"/>
            <a:ext cx="2514600" cy="672644"/>
            <a:chOff x="1143000" y="3657600"/>
            <a:chExt cx="2514600" cy="672644"/>
          </a:xfrm>
        </p:grpSpPr>
        <p:pic>
          <p:nvPicPr>
            <p:cNvPr id="20" name="Picture 8" descr="C:\Users\eblis\Documents\My Dropbox\archive\logos\biogp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33089" y="3657600"/>
              <a:ext cx="934423" cy="457200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1143000" y="41148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400" dirty="0" err="1"/>
                <a:t>biogps</a:t>
              </a:r>
              <a:r>
                <a:rPr lang="en-US" sz="1400" dirty="0"/>
                <a:t>. org</a:t>
              </a:r>
            </a:p>
          </p:txBody>
        </p:sp>
      </p:grpSp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3" cstate="print"/>
          <a:srcRect t="13974" r="2361" b="25387"/>
          <a:stretch>
            <a:fillRect/>
          </a:stretch>
        </p:blipFill>
        <p:spPr bwMode="auto">
          <a:xfrm>
            <a:off x="3673337" y="2770424"/>
            <a:ext cx="43434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Sources of gene expression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grpSp>
        <p:nvGrpSpPr>
          <p:cNvPr id="6" name="Group 18"/>
          <p:cNvGrpSpPr/>
          <p:nvPr/>
        </p:nvGrpSpPr>
        <p:grpSpPr>
          <a:xfrm>
            <a:off x="1152939" y="779299"/>
            <a:ext cx="2514600" cy="672644"/>
            <a:chOff x="304800" y="1752600"/>
            <a:chExt cx="2514600" cy="672644"/>
          </a:xfrm>
        </p:grpSpPr>
        <p:pic>
          <p:nvPicPr>
            <p:cNvPr id="7" name="Picture 5" descr="C:\Users\eblis\Documents\My Dropbox\archive\logos\geo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3957" y="1752600"/>
              <a:ext cx="996287" cy="457200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304800" y="22098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400" dirty="0"/>
                <a:t>www.ncbi.nlm.nih.gov/geo</a:t>
              </a:r>
            </a:p>
          </p:txBody>
        </p:sp>
      </p:grpSp>
      <p:grpSp>
        <p:nvGrpSpPr>
          <p:cNvPr id="9" name="Group 32"/>
          <p:cNvGrpSpPr/>
          <p:nvPr/>
        </p:nvGrpSpPr>
        <p:grpSpPr>
          <a:xfrm>
            <a:off x="8265763" y="442708"/>
            <a:ext cx="3031997" cy="575013"/>
            <a:chOff x="5008627" y="1164431"/>
            <a:chExt cx="3031997" cy="575013"/>
          </a:xfrm>
        </p:grpSpPr>
        <p:grpSp>
          <p:nvGrpSpPr>
            <p:cNvPr id="10" name="Group 8"/>
            <p:cNvGrpSpPr/>
            <p:nvPr/>
          </p:nvGrpSpPr>
          <p:grpSpPr>
            <a:xfrm>
              <a:off x="5008627" y="1164431"/>
              <a:ext cx="3031997" cy="365760"/>
              <a:chOff x="1828801" y="2002631"/>
              <a:chExt cx="3031997" cy="365760"/>
            </a:xfrm>
          </p:grpSpPr>
          <p:pic>
            <p:nvPicPr>
              <p:cNvPr id="12" name="Picture 3" descr="C:\Users\eblis\Documents\My Dropbox\archive\logos\arrayexpress_header_black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828801" y="2002631"/>
                <a:ext cx="2431627" cy="365760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13" name="Picture 4" descr="C:\Users\eblis\Documents\My Dropbox\archive\logos\arrayexpress_black.gi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324350" y="2002631"/>
                <a:ext cx="536448" cy="365760"/>
              </a:xfrm>
              <a:prstGeom prst="rect">
                <a:avLst/>
              </a:prstGeom>
              <a:noFill/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5267325" y="15240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400" dirty="0"/>
                <a:t>www.ebi.ac.uk/arrayexpress</a:t>
              </a:r>
            </a:p>
          </p:txBody>
        </p:sp>
      </p:grpSp>
      <p:grpSp>
        <p:nvGrpSpPr>
          <p:cNvPr id="14" name="Group 33"/>
          <p:cNvGrpSpPr/>
          <p:nvPr/>
        </p:nvGrpSpPr>
        <p:grpSpPr>
          <a:xfrm>
            <a:off x="8462342" y="3192873"/>
            <a:ext cx="2638838" cy="581204"/>
            <a:chOff x="5343112" y="4114800"/>
            <a:chExt cx="2638838" cy="581204"/>
          </a:xfrm>
        </p:grpSpPr>
        <p:grpSp>
          <p:nvGrpSpPr>
            <p:cNvPr id="15" name="Group 19"/>
            <p:cNvGrpSpPr/>
            <p:nvPr/>
          </p:nvGrpSpPr>
          <p:grpSpPr>
            <a:xfrm>
              <a:off x="5343112" y="4114800"/>
              <a:ext cx="2638838" cy="365760"/>
              <a:chOff x="5257801" y="3352800"/>
              <a:chExt cx="2638838" cy="365760"/>
            </a:xfrm>
          </p:grpSpPr>
          <p:pic>
            <p:nvPicPr>
              <p:cNvPr id="17" name="Picture 6" descr="C:\Users\eblis\Documents\My Dropbox\archive\logos\embl_ebi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257801" y="3352800"/>
                <a:ext cx="1485900" cy="365760"/>
              </a:xfrm>
              <a:prstGeom prst="rect">
                <a:avLst/>
              </a:prstGeom>
              <a:noFill/>
            </p:spPr>
          </p:pic>
          <p:pic>
            <p:nvPicPr>
              <p:cNvPr id="18" name="Picture 7" descr="C:\Users\eblis\Documents\My Dropbox\archive\logos\gxa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783457" y="3352800"/>
                <a:ext cx="1113182" cy="365760"/>
              </a:xfrm>
              <a:prstGeom prst="rect">
                <a:avLst/>
              </a:prstGeom>
              <a:noFill/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5405231" y="448056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400" dirty="0"/>
                <a:t>www.ebi.ac.uk/gxa</a:t>
              </a:r>
            </a:p>
          </p:txBody>
        </p:sp>
      </p:grp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9" cstate="print"/>
          <a:srcRect t="14205" r="1804" b="34659"/>
          <a:stretch>
            <a:fillRect/>
          </a:stretch>
        </p:blipFill>
        <p:spPr bwMode="auto">
          <a:xfrm>
            <a:off x="238539" y="1465100"/>
            <a:ext cx="4343400" cy="202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10" cstate="print"/>
          <a:srcRect t="14129" b="33795"/>
          <a:stretch>
            <a:fillRect/>
          </a:stretch>
        </p:blipFill>
        <p:spPr bwMode="auto">
          <a:xfrm>
            <a:off x="7610061" y="1030878"/>
            <a:ext cx="4343400" cy="202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11" cstate="print"/>
          <a:srcRect t="13974" r="1806" b="25042"/>
          <a:stretch>
            <a:fillRect/>
          </a:stretch>
        </p:blipFill>
        <p:spPr bwMode="auto">
          <a:xfrm>
            <a:off x="7610061" y="3799477"/>
            <a:ext cx="43434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539" y="4631528"/>
            <a:ext cx="4340741" cy="19106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5316" y="3799477"/>
            <a:ext cx="887186" cy="6653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151609" y="4390094"/>
            <a:ext cx="25146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US" sz="1400" dirty="0" err="1"/>
              <a:t>portal.gdc.cancer.gov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9315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6A142-15F2-E04B-A1A9-879F8BC17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5627B-AF56-1846-AC9C-0D66F813D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F15602-0441-4C45-AFFF-39F17B23F9DE}"/>
              </a:ext>
            </a:extLst>
          </p:cNvPr>
          <p:cNvSpPr/>
          <p:nvPr/>
        </p:nvSpPr>
        <p:spPr>
          <a:xfrm>
            <a:off x="3215788" y="4645623"/>
            <a:ext cx="5760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https://canvas.harvard.edu/courses/55671/quizzes/128196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C5650A-C54A-DB43-94E1-F2DE21A92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961" y="358023"/>
            <a:ext cx="2326079" cy="41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5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 expression provides a global snapshot of molecular dynamics.</a:t>
            </a:r>
          </a:p>
          <a:p>
            <a:r>
              <a:rPr lang="en-US" dirty="0"/>
              <a:t>Microarrays came first (originally meant for sequencing!)</a:t>
            </a:r>
          </a:p>
          <a:p>
            <a:pPr lvl="1"/>
            <a:r>
              <a:rPr lang="en-US" dirty="0"/>
              <a:t>DNA sequences arrayed in known locations.</a:t>
            </a:r>
          </a:p>
          <a:p>
            <a:pPr lvl="1"/>
            <a:r>
              <a:rPr lang="en-US" dirty="0"/>
              <a:t>Hybridize labeled cDNA, measure fluorescence intensity.</a:t>
            </a:r>
          </a:p>
          <a:p>
            <a:r>
              <a:rPr lang="en-US" dirty="0"/>
              <a:t>Quality control: throw out bad probes / genes / experiments.</a:t>
            </a:r>
          </a:p>
          <a:p>
            <a:r>
              <a:rPr lang="en-US" dirty="0"/>
              <a:t>Normalization: fix the ones that remain by shifting expression distributions.</a:t>
            </a:r>
          </a:p>
          <a:p>
            <a:r>
              <a:rPr lang="en-US" dirty="0"/>
              <a:t>Imputation: if you need to, put back good guesses for missing values.</a:t>
            </a:r>
          </a:p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looks basically like a single channel microarray.</a:t>
            </a:r>
          </a:p>
          <a:p>
            <a:pPr lvl="1"/>
            <a:r>
              <a:rPr lang="en-US" dirty="0"/>
              <a:t>But quantification is done by mapping, which is usually gap-aware.</a:t>
            </a:r>
          </a:p>
          <a:p>
            <a:pPr lvl="1"/>
            <a:r>
              <a:rPr lang="en-US" dirty="0"/>
              <a:t>Can be aided by de novo transcriptome assembly.</a:t>
            </a:r>
          </a:p>
          <a:p>
            <a:r>
              <a:rPr lang="en-US" dirty="0"/>
              <a:t>Single cell RNA-</a:t>
            </a:r>
            <a:r>
              <a:rPr lang="en-US" dirty="0" err="1"/>
              <a:t>seq</a:t>
            </a:r>
            <a:r>
              <a:rPr lang="en-US" dirty="0"/>
              <a:t> makes each sample a single cell.</a:t>
            </a:r>
          </a:p>
          <a:p>
            <a:pPr lvl="1"/>
            <a:r>
              <a:rPr lang="en-US" dirty="0"/>
              <a:t>Introducing more technical and biological noise, but allowing cell population analysis.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08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All I Really Need to Know about Biology I Learned from One PowerPoint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sp>
        <p:nvSpPr>
          <p:cNvPr id="6" name="Isosceles Triangle 10"/>
          <p:cNvSpPr/>
          <p:nvPr/>
        </p:nvSpPr>
        <p:spPr bwMode="auto">
          <a:xfrm rot="18873333">
            <a:off x="2265202" y="1666094"/>
            <a:ext cx="1752600" cy="1371600"/>
          </a:xfrm>
          <a:prstGeom prst="triangle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pic>
        <p:nvPicPr>
          <p:cNvPr id="7" name="Picture 36" descr="fi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83476">
            <a:off x="3438856" y="1399892"/>
            <a:ext cx="982893" cy="962796"/>
          </a:xfrm>
          <a:prstGeom prst="rect">
            <a:avLst/>
          </a:prstGeom>
          <a:noFill/>
        </p:spPr>
      </p:pic>
      <p:sp>
        <p:nvSpPr>
          <p:cNvPr id="8" name="Isosceles Triangle 11"/>
          <p:cNvSpPr/>
          <p:nvPr/>
        </p:nvSpPr>
        <p:spPr bwMode="auto">
          <a:xfrm rot="16200000">
            <a:off x="3985632" y="1729644"/>
            <a:ext cx="2328139" cy="2062512"/>
          </a:xfrm>
          <a:prstGeom prst="triangle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pic>
        <p:nvPicPr>
          <p:cNvPr id="9" name="Picture 2" descr="C:\Documents and Settings\eblis\Desktop\affiliates_09-10-08\ce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3876" y="2145470"/>
            <a:ext cx="1420232" cy="1409390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 bwMode="auto">
          <a:xfrm>
            <a:off x="2599076" y="1840670"/>
            <a:ext cx="76200" cy="45719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11" name="Down Arrow 10"/>
          <p:cNvSpPr/>
          <p:nvPr/>
        </p:nvSpPr>
        <p:spPr bwMode="auto">
          <a:xfrm rot="18913773">
            <a:off x="2250740" y="1472392"/>
            <a:ext cx="419100" cy="404446"/>
          </a:xfrm>
          <a:prstGeom prst="downArrow">
            <a:avLst/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1653613" y="1154870"/>
            <a:ext cx="643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/>
              <a:t>Cell</a:t>
            </a: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 flipV="1">
            <a:off x="7312364" y="1307270"/>
            <a:ext cx="657225" cy="474663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>
              <a:alpha val="53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7229814" y="2337558"/>
            <a:ext cx="987425" cy="633412"/>
          </a:xfrm>
          <a:prstGeom prst="ellipse">
            <a:avLst/>
          </a:prstGeom>
          <a:solidFill>
            <a:schemeClr val="accent2">
              <a:alpha val="28999"/>
            </a:schemeClr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/>
          </a:p>
        </p:txBody>
      </p:sp>
      <p:pic>
        <p:nvPicPr>
          <p:cNvPr id="15" name="Picture 6" descr="Transcriptlati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94739" y="1386645"/>
            <a:ext cx="44323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9863476" y="1464433"/>
            <a:ext cx="657927" cy="39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182" tIns="48591" rIns="97182" bIns="48591">
            <a:spAutoFit/>
          </a:bodyPr>
          <a:lstStyle/>
          <a:p>
            <a:pPr defTabSz="971550"/>
            <a:r>
              <a:rPr lang="en-US" sz="1900" b="1"/>
              <a:t>DNA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51676" y="1002470"/>
            <a:ext cx="1258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/>
              <a:t>Stimulus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5717756" y="1233303"/>
            <a:ext cx="1224720" cy="2263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9369764" y="3525008"/>
            <a:ext cx="840669" cy="39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182" tIns="48591" rIns="97182" bIns="48591">
            <a:spAutoFit/>
          </a:bodyPr>
          <a:lstStyle/>
          <a:p>
            <a:pPr defTabSz="971550"/>
            <a:r>
              <a:rPr lang="en-US" sz="1900" b="1" dirty="0">
                <a:solidFill>
                  <a:schemeClr val="accent2"/>
                </a:solidFill>
              </a:rPr>
              <a:t>mRNA</a:t>
            </a:r>
          </a:p>
        </p:txBody>
      </p:sp>
      <p:sp>
        <p:nvSpPr>
          <p:cNvPr id="20" name="Freeform 19"/>
          <p:cNvSpPr/>
          <p:nvPr/>
        </p:nvSpPr>
        <p:spPr bwMode="auto">
          <a:xfrm>
            <a:off x="7460636" y="4957250"/>
            <a:ext cx="1379220" cy="1455420"/>
          </a:xfrm>
          <a:custGeom>
            <a:avLst/>
            <a:gdLst>
              <a:gd name="connsiteX0" fmla="*/ 396240 w 1379220"/>
              <a:gd name="connsiteY0" fmla="*/ 0 h 1455420"/>
              <a:gd name="connsiteX1" fmla="*/ 1082040 w 1379220"/>
              <a:gd name="connsiteY1" fmla="*/ 22860 h 1455420"/>
              <a:gd name="connsiteX2" fmla="*/ 1318260 w 1379220"/>
              <a:gd name="connsiteY2" fmla="*/ 350520 h 1455420"/>
              <a:gd name="connsiteX3" fmla="*/ 1379220 w 1379220"/>
              <a:gd name="connsiteY3" fmla="*/ 1455420 h 1455420"/>
              <a:gd name="connsiteX4" fmla="*/ 121920 w 1379220"/>
              <a:gd name="connsiteY4" fmla="*/ 1455420 h 1455420"/>
              <a:gd name="connsiteX5" fmla="*/ 0 w 1379220"/>
              <a:gd name="connsiteY5" fmla="*/ 12192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9220" h="1455420">
                <a:moveTo>
                  <a:pt x="396240" y="0"/>
                </a:moveTo>
                <a:lnTo>
                  <a:pt x="1082040" y="22860"/>
                </a:lnTo>
                <a:lnTo>
                  <a:pt x="1318260" y="350520"/>
                </a:lnTo>
                <a:lnTo>
                  <a:pt x="1379220" y="1455420"/>
                </a:lnTo>
                <a:lnTo>
                  <a:pt x="121920" y="1455420"/>
                </a:lnTo>
                <a:lnTo>
                  <a:pt x="0" y="121920"/>
                </a:ln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87214" y="6061833"/>
            <a:ext cx="1035146" cy="39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182" tIns="48591" rIns="97182" bIns="48591">
            <a:spAutoFit/>
          </a:bodyPr>
          <a:lstStyle/>
          <a:p>
            <a:pPr defTabSz="971550"/>
            <a:r>
              <a:rPr lang="en-US" sz="1900" b="1" dirty="0"/>
              <a:t>Proteins</a:t>
            </a:r>
          </a:p>
        </p:txBody>
      </p:sp>
      <p:pic>
        <p:nvPicPr>
          <p:cNvPr id="22" name="Picture 8" descr="fire_tru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87349">
            <a:off x="9305194" y="5080425"/>
            <a:ext cx="1060450" cy="638175"/>
          </a:xfrm>
          <a:prstGeom prst="rect">
            <a:avLst/>
          </a:prstGeom>
          <a:noFill/>
        </p:spPr>
      </p:pic>
      <p:pic>
        <p:nvPicPr>
          <p:cNvPr id="23" name="Picture 7" descr="fire_extinguish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05077">
            <a:off x="6485276" y="5650670"/>
            <a:ext cx="420687" cy="749300"/>
          </a:xfrm>
          <a:prstGeom prst="rect">
            <a:avLst/>
          </a:prstGeom>
          <a:noFill/>
        </p:spPr>
      </p:pic>
      <p:pic>
        <p:nvPicPr>
          <p:cNvPr id="24" name="Picture 6" descr="C:\Documents and Settings\eblis\Local Settings\Temporary Internet Files\Content.IE5\5F71DTKE\MCj02379500000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84475">
            <a:off x="6168032" y="4614786"/>
            <a:ext cx="432795" cy="790496"/>
          </a:xfrm>
          <a:prstGeom prst="rect">
            <a:avLst/>
          </a:prstGeom>
          <a:noFill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9788" y="3745670"/>
            <a:ext cx="236388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8" descr="C:\Documents and Settings\eblis\Local Settings\Temporary Internet Files\Content.IE5\2UX8ZG10\MCj0398055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455901">
            <a:off x="1717535" y="4081812"/>
            <a:ext cx="768879" cy="775280"/>
          </a:xfrm>
          <a:prstGeom prst="rect">
            <a:avLst/>
          </a:prstGeom>
          <a:noFill/>
        </p:spPr>
      </p:pic>
      <p:pic>
        <p:nvPicPr>
          <p:cNvPr id="27" name="Picture 10" descr="C:\Documents and Settings\eblis\Local Settings\Temporary Internet Files\Content.IE5\2UX8ZG10\MCj03469210000[1]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875724">
            <a:off x="1653479" y="5405078"/>
            <a:ext cx="960271" cy="502057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0327244" y="1893919"/>
            <a:ext cx="266420" cy="1772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T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r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a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n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s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c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r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err="1"/>
              <a:t>i</a:t>
            </a:r>
            <a:endParaRPr lang="en-US" sz="1200" b="1" dirty="0"/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p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t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err="1"/>
              <a:t>i</a:t>
            </a:r>
            <a:endParaRPr lang="en-US" sz="1200" b="1" dirty="0"/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o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327245" y="4388143"/>
            <a:ext cx="266420" cy="1643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T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r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a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n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s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l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a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t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t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err="1"/>
              <a:t>i</a:t>
            </a:r>
            <a:endParaRPr lang="en-US" sz="1200" b="1" dirty="0"/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o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02547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why measure gene expression?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Tractable, universal snapshot of cellular activity.</a:t>
            </a:r>
          </a:p>
          <a:p>
            <a:pPr lvl="1"/>
            <a:r>
              <a:rPr lang="en-US" dirty="0"/>
              <a:t>Nucleotides are much easier to manipulate than proteins.</a:t>
            </a:r>
          </a:p>
          <a:p>
            <a:pPr lvl="1"/>
            <a:r>
              <a:rPr lang="en-US" dirty="0"/>
              <a:t>But DNA “just” tells you what’s there, not what’s going on.</a:t>
            </a:r>
          </a:p>
          <a:p>
            <a:endParaRPr lang="en-US" sz="1400" dirty="0"/>
          </a:p>
          <a:p>
            <a:r>
              <a:rPr lang="en-US" dirty="0"/>
              <a:t>Captures biologically useful dynamics.</a:t>
            </a:r>
          </a:p>
          <a:p>
            <a:pPr lvl="1"/>
            <a:r>
              <a:rPr lang="en-US" dirty="0"/>
              <a:t>DNA takes generations to change.</a:t>
            </a:r>
          </a:p>
          <a:p>
            <a:pPr lvl="1"/>
            <a:r>
              <a:rPr lang="en-US" dirty="0"/>
              <a:t>RNA can be expressed or degraded in minutes.</a:t>
            </a:r>
          </a:p>
          <a:p>
            <a:endParaRPr lang="en-US" sz="1400" dirty="0"/>
          </a:p>
          <a:p>
            <a:r>
              <a:rPr lang="en-US" dirty="0"/>
              <a:t>Combinatorial.</a:t>
            </a:r>
          </a:p>
          <a:p>
            <a:pPr lvl="1"/>
            <a:r>
              <a:rPr lang="en-US" dirty="0"/>
              <a:t>Captures genes responding to the same environment, even if distal.</a:t>
            </a:r>
          </a:p>
          <a:p>
            <a:endParaRPr lang="en-US" sz="1400" dirty="0"/>
          </a:p>
          <a:p>
            <a:r>
              <a:rPr lang="en-US" dirty="0"/>
              <a:t>Interpretable.</a:t>
            </a:r>
          </a:p>
          <a:p>
            <a:pPr lvl="1"/>
            <a:r>
              <a:rPr lang="en-US" dirty="0"/>
              <a:t>Easy to go from a unique sequence to homologous DNA or translated protein.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414" y="744765"/>
            <a:ext cx="4311690" cy="75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6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why measure gene expression?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genes involved in a particular biological process.</a:t>
            </a:r>
          </a:p>
          <a:p>
            <a:pPr lvl="1"/>
            <a:r>
              <a:rPr lang="en-US" dirty="0"/>
              <a:t>Response to nutrient, stress, environmental condition, etc. etc.</a:t>
            </a:r>
          </a:p>
          <a:p>
            <a:endParaRPr lang="en-US" sz="1400" dirty="0"/>
          </a:p>
          <a:p>
            <a:r>
              <a:rPr lang="en-US" dirty="0"/>
              <a:t>Regulatory module reconstruction.</a:t>
            </a:r>
          </a:p>
          <a:p>
            <a:pPr lvl="1"/>
            <a:r>
              <a:rPr lang="en-US" dirty="0"/>
              <a:t>Who regulates who.</a:t>
            </a:r>
          </a:p>
          <a:p>
            <a:pPr lvl="1"/>
            <a:r>
              <a:rPr lang="en-US" dirty="0"/>
              <a:t>Using what sequence elements.</a:t>
            </a:r>
          </a:p>
          <a:p>
            <a:endParaRPr lang="en-US" sz="1400" dirty="0"/>
          </a:p>
          <a:p>
            <a:r>
              <a:rPr lang="en-US" dirty="0"/>
              <a:t>Function prediction using guilt by association.</a:t>
            </a:r>
          </a:p>
          <a:p>
            <a:pPr lvl="1"/>
            <a:r>
              <a:rPr lang="en-US" dirty="0"/>
              <a:t>Network reconstruction and analysis.</a:t>
            </a:r>
          </a:p>
          <a:p>
            <a:endParaRPr lang="en-US" sz="1400" dirty="0"/>
          </a:p>
          <a:p>
            <a:r>
              <a:rPr lang="en-US" dirty="0"/>
              <a:t>Sample classification.</a:t>
            </a:r>
          </a:p>
          <a:p>
            <a:pPr lvl="1"/>
            <a:r>
              <a:rPr lang="en-US" dirty="0"/>
              <a:t>What tissues / cell types are present?</a:t>
            </a:r>
          </a:p>
          <a:p>
            <a:pPr lvl="1"/>
            <a:r>
              <a:rPr lang="en-US" dirty="0"/>
              <a:t>Diagnosis: is this a case or control?</a:t>
            </a:r>
          </a:p>
          <a:p>
            <a:pPr lvl="1"/>
            <a:r>
              <a:rPr lang="en-US" dirty="0"/>
              <a:t>Prognosis: what cancer subtype is this / outcome / treatment response is expected?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44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how to measure gene expression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r-IN" dirty="0"/>
              <a:t>…</a:t>
            </a:r>
            <a:r>
              <a:rPr lang="en-US" dirty="0"/>
              <a:t>when you don’t have (cheap) sequencing?</a:t>
            </a:r>
          </a:p>
          <a:p>
            <a:endParaRPr lang="en-US" dirty="0"/>
          </a:p>
          <a:p>
            <a:r>
              <a:rPr lang="en-US" dirty="0"/>
              <a:t>You can get RNA out of cells of interest.</a:t>
            </a:r>
          </a:p>
          <a:p>
            <a:pPr lvl="1"/>
            <a:r>
              <a:rPr lang="en-US" dirty="0"/>
              <a:t>And you can attach a fluorophore to it.</a:t>
            </a:r>
          </a:p>
          <a:p>
            <a:pPr lvl="1"/>
            <a:r>
              <a:rPr lang="en-US" dirty="0"/>
              <a:t>But only to all of it at once.</a:t>
            </a:r>
          </a:p>
          <a:p>
            <a:pPr lvl="2"/>
            <a:r>
              <a:rPr lang="en-US" dirty="0"/>
              <a:t>You can’t attach unique </a:t>
            </a:r>
            <a:r>
              <a:rPr lang="en-US" dirty="0" err="1"/>
              <a:t>fluors</a:t>
            </a:r>
            <a:r>
              <a:rPr lang="en-US" dirty="0"/>
              <a:t> to individual sequences </a:t>
            </a:r>
            <a:r>
              <a:rPr lang="mr-IN" dirty="0"/>
              <a:t>–</a:t>
            </a:r>
            <a:r>
              <a:rPr lang="en-US" dirty="0"/>
              <a:t> no way to read.</a:t>
            </a:r>
          </a:p>
          <a:p>
            <a:pPr lvl="2"/>
            <a:r>
              <a:rPr lang="en-US" dirty="0"/>
              <a:t>And you can’t sequence </a:t>
            </a:r>
            <a:r>
              <a:rPr lang="en-US" dirty="0" err="1"/>
              <a:t>fluors</a:t>
            </a:r>
            <a:r>
              <a:rPr lang="en-US" dirty="0"/>
              <a:t> from individual nucleotides </a:t>
            </a:r>
            <a:r>
              <a:rPr lang="mr-IN" dirty="0"/>
              <a:t>–</a:t>
            </a:r>
            <a:r>
              <a:rPr lang="en-US" dirty="0"/>
              <a:t> too expensive.</a:t>
            </a:r>
          </a:p>
          <a:p>
            <a:endParaRPr lang="en-US" dirty="0"/>
          </a:p>
          <a:p>
            <a:r>
              <a:rPr lang="en-US" dirty="0"/>
              <a:t>You can clone reference DNA sequences of interest.</a:t>
            </a:r>
          </a:p>
          <a:p>
            <a:pPr lvl="1"/>
            <a:r>
              <a:rPr lang="en-US" dirty="0"/>
              <a:t>Genes, for example, or subsequences from known genes.</a:t>
            </a:r>
          </a:p>
          <a:p>
            <a:pPr lvl="1"/>
            <a:r>
              <a:rPr lang="en-US" dirty="0"/>
              <a:t>You can stick them to a chip in predetermined spots, too.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271" r="10492"/>
          <a:stretch/>
        </p:blipFill>
        <p:spPr>
          <a:xfrm>
            <a:off x="7119255" y="883920"/>
            <a:ext cx="1730828" cy="153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238" y="4421038"/>
            <a:ext cx="2529418" cy="243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earliest microarrays: spotted cDNA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Synthesize DNA for all genes of interest.</a:t>
            </a:r>
          </a:p>
          <a:p>
            <a:pPr lvl="1"/>
            <a:r>
              <a:rPr lang="en-US" dirty="0"/>
              <a:t>Remember which pool is which!</a:t>
            </a:r>
          </a:p>
          <a:p>
            <a:r>
              <a:rPr lang="en-US" dirty="0"/>
              <a:t>Spot pools onto pre-recorded slide locations.</a:t>
            </a:r>
          </a:p>
          <a:p>
            <a:r>
              <a:rPr lang="en-US" dirty="0"/>
              <a:t>Extract RNA and fluorescently label.</a:t>
            </a:r>
          </a:p>
          <a:p>
            <a:pPr lvl="1"/>
            <a:r>
              <a:rPr lang="en-US" dirty="0"/>
              <a:t>Under condition(s) of interest.</a:t>
            </a:r>
          </a:p>
          <a:p>
            <a:r>
              <a:rPr lang="en-US" dirty="0"/>
              <a:t>Measure how much each spot lights up.</a:t>
            </a:r>
          </a:p>
          <a:p>
            <a:endParaRPr lang="en-US" dirty="0"/>
          </a:p>
          <a:p>
            <a:r>
              <a:rPr lang="en-US" dirty="0"/>
              <a:t>Plus some details.</a:t>
            </a:r>
          </a:p>
          <a:p>
            <a:endParaRPr lang="en-US" dirty="0"/>
          </a:p>
          <a:p>
            <a:r>
              <a:rPr lang="en-US" dirty="0"/>
              <a:t>Now referred to as a two-channel spotted full length gene array.</a:t>
            </a:r>
          </a:p>
          <a:p>
            <a:pPr lvl="1"/>
            <a:r>
              <a:rPr lang="en-US" dirty="0"/>
              <a:t>Jointly developed at Stanford and CSHL.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1901" y="1011968"/>
            <a:ext cx="2014819" cy="133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827772" y="2535968"/>
            <a:ext cx="2211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/>
              <a:t>Early microarray</a:t>
            </a:r>
          </a:p>
          <a:p>
            <a:pPr algn="ctr" eaLnBrk="0" hangingPunct="0"/>
            <a:r>
              <a:rPr lang="en-US" sz="2400" dirty="0"/>
              <a:t>(18,000 probes)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4501" y="1011968"/>
            <a:ext cx="181865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658210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FF8C93-4448-C545-925D-091692162AF5}" vid="{ED365E16-F116-9949-AA62-F8FD7BE35E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3325</TotalTime>
  <Words>2634</Words>
  <Application>Microsoft Macintosh PowerPoint</Application>
  <PresentationFormat>Widescreen</PresentationFormat>
  <Paragraphs>531</Paragraphs>
  <Slides>43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Calibri</vt:lpstr>
      <vt:lpstr>Helvetica</vt:lpstr>
      <vt:lpstr>Helvetica Neue Light</vt:lpstr>
      <vt:lpstr>LucidaGrande</vt:lpstr>
      <vt:lpstr>Myriad Pro</vt:lpstr>
      <vt:lpstr>Times</vt:lpstr>
      <vt:lpstr>Times New Roman</vt:lpstr>
      <vt:lpstr>Wingdings</vt:lpstr>
      <vt:lpstr>template</vt:lpstr>
      <vt:lpstr>Slide</vt:lpstr>
      <vt:lpstr>Image</vt:lpstr>
      <vt:lpstr>Picture</vt:lpstr>
      <vt:lpstr>Gene expression assays: RNA-seq and microarrays</vt:lpstr>
      <vt:lpstr>Final project</vt:lpstr>
      <vt:lpstr>Gene expression through the ages</vt:lpstr>
      <vt:lpstr>Gene expression and transcriptomics</vt:lpstr>
      <vt:lpstr>All I Really Need to Know about Biology I Learned from One PowerPoint Slide</vt:lpstr>
      <vt:lpstr>So why measure gene expression?</vt:lpstr>
      <vt:lpstr>So why measure gene expression?</vt:lpstr>
      <vt:lpstr>So how to measure gene expression…</vt:lpstr>
      <vt:lpstr>The earliest microarrays: spotted cDNA</vt:lpstr>
      <vt:lpstr>The microarray technology zoo</vt:lpstr>
      <vt:lpstr>The microarray technology zoo</vt:lpstr>
      <vt:lpstr>The microarray technology zoo</vt:lpstr>
      <vt:lpstr>But in the end, the underlying principle’s the same</vt:lpstr>
      <vt:lpstr>Making data from a physical microarray chip</vt:lpstr>
      <vt:lpstr>Actually making data from a microarray chip</vt:lpstr>
      <vt:lpstr>Quality control of expression data</vt:lpstr>
      <vt:lpstr>QC: spot identification</vt:lpstr>
      <vt:lpstr>QC: local background</vt:lpstr>
      <vt:lpstr>QC: spatial defects</vt:lpstr>
      <vt:lpstr>Quality control of expression data</vt:lpstr>
      <vt:lpstr>Normalization: MA plots</vt:lpstr>
      <vt:lpstr>Normalization: boxplots</vt:lpstr>
      <vt:lpstr>Normalization: median centering is a blunt instrument</vt:lpstr>
      <vt:lpstr>Normalization: quantile / LOWESS are more accurate</vt:lpstr>
      <vt:lpstr>Normalization: (GC)RMA</vt:lpstr>
      <vt:lpstr>Missing value imputation</vt:lpstr>
      <vt:lpstr>Missing value imputation: k-nearest neighbors</vt:lpstr>
      <vt:lpstr>A reminder: chips aren’t just for gene expression</vt:lpstr>
      <vt:lpstr>PowerPoint Presentation</vt:lpstr>
      <vt:lpstr>Speaking of sequencing: RNA-seq</vt:lpstr>
      <vt:lpstr>RNA-seq mapping: gaps</vt:lpstr>
      <vt:lpstr>RNA-seq “mapping”: assembly</vt:lpstr>
      <vt:lpstr>RNA-seq quantification</vt:lpstr>
      <vt:lpstr>RNA-seq QC: alignment / recruitment / “sashimi” plots</vt:lpstr>
      <vt:lpstr>Single cell (RNA) sequencing</vt:lpstr>
      <vt:lpstr>Single cell (RNA) sequencing</vt:lpstr>
      <vt:lpstr>Single cell (RNA) sequencing</vt:lpstr>
      <vt:lpstr>Single cell analysis: ordination</vt:lpstr>
      <vt:lpstr>Single cell analysis: ordination</vt:lpstr>
      <vt:lpstr>Single cell analysis: so many tools!</vt:lpstr>
      <vt:lpstr>Sources of gene expression data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Huttenhower, Curtis</cp:lastModifiedBy>
  <cp:revision>449</cp:revision>
  <dcterms:created xsi:type="dcterms:W3CDTF">2017-01-05T15:59:06Z</dcterms:created>
  <dcterms:modified xsi:type="dcterms:W3CDTF">2019-04-08T00:58:46Z</dcterms:modified>
</cp:coreProperties>
</file>