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0" r:id="rId1"/>
  </p:sldMasterIdLst>
  <p:notesMasterIdLst>
    <p:notesMasterId r:id="rId81"/>
  </p:notesMasterIdLst>
  <p:sldIdLst>
    <p:sldId id="362" r:id="rId2"/>
    <p:sldId id="436" r:id="rId3"/>
    <p:sldId id="437" r:id="rId4"/>
    <p:sldId id="440" r:id="rId5"/>
    <p:sldId id="439" r:id="rId6"/>
    <p:sldId id="369" r:id="rId7"/>
    <p:sldId id="370" r:id="rId8"/>
    <p:sldId id="371" r:id="rId9"/>
    <p:sldId id="372" r:id="rId10"/>
    <p:sldId id="373" r:id="rId11"/>
    <p:sldId id="442" r:id="rId12"/>
    <p:sldId id="375" r:id="rId13"/>
    <p:sldId id="376" r:id="rId14"/>
    <p:sldId id="377" r:id="rId15"/>
    <p:sldId id="378" r:id="rId16"/>
    <p:sldId id="379" r:id="rId17"/>
    <p:sldId id="444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445" r:id="rId29"/>
    <p:sldId id="390" r:id="rId30"/>
    <p:sldId id="391" r:id="rId31"/>
    <p:sldId id="392" r:id="rId32"/>
    <p:sldId id="393" r:id="rId33"/>
    <p:sldId id="395" r:id="rId34"/>
    <p:sldId id="394" r:id="rId35"/>
    <p:sldId id="396" r:id="rId36"/>
    <p:sldId id="446" r:id="rId37"/>
    <p:sldId id="397" r:id="rId38"/>
    <p:sldId id="398" r:id="rId39"/>
    <p:sldId id="443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09" r:id="rId51"/>
    <p:sldId id="410" r:id="rId52"/>
    <p:sldId id="451" r:id="rId53"/>
    <p:sldId id="449" r:id="rId54"/>
    <p:sldId id="412" r:id="rId55"/>
    <p:sldId id="413" r:id="rId56"/>
    <p:sldId id="414" r:id="rId57"/>
    <p:sldId id="415" r:id="rId58"/>
    <p:sldId id="416" r:id="rId59"/>
    <p:sldId id="417" r:id="rId60"/>
    <p:sldId id="418" r:id="rId61"/>
    <p:sldId id="419" r:id="rId62"/>
    <p:sldId id="420" r:id="rId63"/>
    <p:sldId id="421" r:id="rId64"/>
    <p:sldId id="447" r:id="rId65"/>
    <p:sldId id="423" r:id="rId66"/>
    <p:sldId id="424" r:id="rId67"/>
    <p:sldId id="425" r:id="rId68"/>
    <p:sldId id="426" r:id="rId69"/>
    <p:sldId id="427" r:id="rId70"/>
    <p:sldId id="428" r:id="rId71"/>
    <p:sldId id="429" r:id="rId72"/>
    <p:sldId id="430" r:id="rId73"/>
    <p:sldId id="431" r:id="rId74"/>
    <p:sldId id="450" r:id="rId75"/>
    <p:sldId id="433" r:id="rId76"/>
    <p:sldId id="434" r:id="rId77"/>
    <p:sldId id="435" r:id="rId78"/>
    <p:sldId id="367" r:id="rId79"/>
    <p:sldId id="438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9"/>
    <p:restoredTop sz="90834" autoAdjust="0"/>
  </p:normalViewPr>
  <p:slideViewPr>
    <p:cSldViewPr snapToGrid="0" snapToObjects="1">
      <p:cViewPr varScale="1">
        <p:scale>
          <a:sx n="112" d="100"/>
          <a:sy n="112" d="100"/>
        </p:scale>
        <p:origin x="-6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34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469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497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tiff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gif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Transcriptional regulation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909457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elements courtesy </a:t>
            </a:r>
            <a:r>
              <a:rPr lang="en-US"/>
              <a:t>of: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26482" y="6224336"/>
            <a:ext cx="4139036" cy="633663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algn="ctr"/>
            <a:r>
              <a:rPr lang="en-US" b="1" dirty="0"/>
              <a:t>Doug </a:t>
            </a:r>
            <a:r>
              <a:rPr lang="en-US" b="1" dirty="0" err="1"/>
              <a:t>Brutlag</a:t>
            </a:r>
            <a:endParaRPr lang="en-US" b="1" dirty="0"/>
          </a:p>
          <a:p>
            <a:pPr algn="ctr"/>
            <a:r>
              <a:rPr lang="en-US" b="1" dirty="0" err="1"/>
              <a:t>Yechiam</a:t>
            </a:r>
            <a:r>
              <a:rPr lang="en-US" b="1" dirty="0"/>
              <a:t> Yemini</a:t>
            </a:r>
          </a:p>
          <a:p>
            <a:pPr algn="ctr"/>
            <a:r>
              <a:rPr lang="en-US" b="1" dirty="0" err="1"/>
              <a:t>Shaojie</a:t>
            </a:r>
            <a:r>
              <a:rPr lang="en-US" b="1" dirty="0"/>
              <a:t> Zhang</a:t>
            </a:r>
          </a:p>
          <a:p>
            <a:pPr algn="ctr"/>
            <a:r>
              <a:rPr lang="en-US" b="1" dirty="0"/>
              <a:t>Florian </a:t>
            </a:r>
            <a:r>
              <a:rPr lang="en-US" b="1" dirty="0" err="1"/>
              <a:t>Markowetz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used in regulatory network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Sequence motifs.</a:t>
            </a:r>
          </a:p>
          <a:p>
            <a:pPr lvl="1"/>
            <a:r>
              <a:rPr lang="en-US" b="1" dirty="0"/>
              <a:t>Seq. location or co-occurrence.</a:t>
            </a:r>
          </a:p>
          <a:p>
            <a:r>
              <a:rPr lang="en-US" b="1" dirty="0"/>
              <a:t>Physical binding (</a:t>
            </a:r>
            <a:r>
              <a:rPr lang="en-US" b="1" dirty="0" err="1"/>
              <a:t>ChIP</a:t>
            </a:r>
            <a:r>
              <a:rPr lang="en-US" b="1" dirty="0"/>
              <a:t>).</a:t>
            </a:r>
          </a:p>
          <a:p>
            <a:r>
              <a:rPr lang="en-US" b="1" dirty="0"/>
              <a:t>Conservation.</a:t>
            </a:r>
          </a:p>
          <a:p>
            <a:r>
              <a:rPr lang="en-US" b="1" dirty="0" err="1"/>
              <a:t>Coexpression</a:t>
            </a:r>
            <a:r>
              <a:rPr lang="en-US" b="1" dirty="0"/>
              <a:t>.</a:t>
            </a:r>
          </a:p>
          <a:p>
            <a:pPr lvl="1"/>
            <a:r>
              <a:rPr lang="en-US" dirty="0"/>
              <a:t>Particularly during perturbation or mutation/knockout.</a:t>
            </a:r>
          </a:p>
          <a:p>
            <a:r>
              <a:rPr lang="en-US" dirty="0"/>
              <a:t>Chromatin structure.</a:t>
            </a:r>
          </a:p>
          <a:p>
            <a:pPr lvl="1"/>
            <a:r>
              <a:rPr lang="en-US" dirty="0"/>
              <a:t>*-C.</a:t>
            </a:r>
          </a:p>
          <a:p>
            <a:r>
              <a:rPr lang="en-US" dirty="0"/>
              <a:t>Protein-protein interaction networks.</a:t>
            </a:r>
          </a:p>
          <a:p>
            <a:r>
              <a:rPr lang="en-US" dirty="0"/>
              <a:t>Protein structure.</a:t>
            </a:r>
          </a:p>
          <a:p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1859340"/>
            <a:ext cx="86867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Discovering regulatory elements from primary sequence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Suppose biology precisely fit the expected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473" t="28304" r="5264" b="15322"/>
          <a:stretch/>
        </p:blipFill>
        <p:spPr bwMode="auto">
          <a:xfrm>
            <a:off x="944389" y="946485"/>
            <a:ext cx="10303223" cy="578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27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</a:t>
            </a:r>
            <a:r>
              <a:rPr lang="en-US" dirty="0" err="1"/>
              <a:t>coexpressed</a:t>
            </a:r>
            <a:r>
              <a:rPr lang="en-US" dirty="0"/>
              <a:t> modules to motifs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866" r="8421"/>
          <a:stretch/>
        </p:blipFill>
        <p:spPr bwMode="auto">
          <a:xfrm>
            <a:off x="1909011" y="882316"/>
            <a:ext cx="8373979" cy="597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01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human beings solve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474" t="33450" r="4737" b="20468"/>
          <a:stretch/>
        </p:blipFill>
        <p:spPr bwMode="auto">
          <a:xfrm>
            <a:off x="1716505" y="1684422"/>
            <a:ext cx="8583586" cy="391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177" y="313082"/>
            <a:ext cx="997284" cy="22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human beings solve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0183" t="34667" r="4181" b="23878"/>
          <a:stretch/>
        </p:blipFill>
        <p:spPr bwMode="auto">
          <a:xfrm>
            <a:off x="1716505" y="1774094"/>
            <a:ext cx="8583586" cy="3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74001"/>
          <a:stretch/>
        </p:blipFill>
        <p:spPr>
          <a:xfrm>
            <a:off x="4156366" y="2157778"/>
            <a:ext cx="1197030" cy="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human beings solve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091" t="34424" r="4727" b="16122"/>
          <a:stretch/>
        </p:blipFill>
        <p:spPr bwMode="auto">
          <a:xfrm>
            <a:off x="1862051" y="1774094"/>
            <a:ext cx="8438041" cy="410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61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Motif representation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7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An aside: representing sequence motifs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3145" y="1004094"/>
            <a:ext cx="5745711" cy="342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2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Consensus sequences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motif represents a common pattern among a group of sequences.</a:t>
            </a:r>
          </a:p>
          <a:p>
            <a:pPr lvl="1"/>
            <a:r>
              <a:rPr lang="en-US" dirty="0"/>
              <a:t>How to summarize a group of sequences?</a:t>
            </a:r>
          </a:p>
          <a:p>
            <a:r>
              <a:rPr lang="en-US" dirty="0"/>
              <a:t>Often useful to start with a count matrix of bases by positions.</a:t>
            </a:r>
          </a:p>
          <a:p>
            <a:r>
              <a:rPr lang="en-US" dirty="0"/>
              <a:t>A consensus sequence is then the most frequent base at each position.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9818" t="31757"/>
          <a:stretch/>
        </p:blipFill>
        <p:spPr bwMode="auto">
          <a:xfrm>
            <a:off x="4591396" y="3025005"/>
            <a:ext cx="3009208" cy="383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9995" t="54302" r="63291" b="13455"/>
          <a:stretch/>
        </p:blipFill>
        <p:spPr bwMode="auto">
          <a:xfrm>
            <a:off x="4591396" y="3404369"/>
            <a:ext cx="1268716" cy="183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43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Sign up for a final project slot by </a:t>
            </a:r>
            <a:r>
              <a:rPr lang="en-US" sz="2400" b="1" u="sng" dirty="0"/>
              <a:t>end of day </a:t>
            </a:r>
            <a:r>
              <a:rPr lang="en-US" sz="2400" b="1" u="sng" dirty="0" smtClean="0"/>
              <a:t>today!</a:t>
            </a:r>
            <a:endParaRPr lang="en-US" sz="100" dirty="0"/>
          </a:p>
          <a:p>
            <a:pPr lvl="1"/>
            <a:r>
              <a:rPr lang="en-US" sz="2000" dirty="0"/>
              <a:t>Leave time to iterate </a:t>
            </a:r>
            <a:r>
              <a:rPr lang="mr-IN" sz="2000" dirty="0"/>
              <a:t>–</a:t>
            </a:r>
            <a:r>
              <a:rPr lang="en-US" sz="2000" dirty="0"/>
              <a:t> rare that first proposed project is accepted without revision.</a:t>
            </a:r>
          </a:p>
          <a:p>
            <a:r>
              <a:rPr lang="en-US" sz="2400" dirty="0"/>
              <a:t>Email instructional team with:</a:t>
            </a:r>
          </a:p>
          <a:p>
            <a:pPr lvl="1"/>
            <a:r>
              <a:rPr lang="en-US" sz="2000" dirty="0"/>
              <a:t>Group members (2-5, names + </a:t>
            </a:r>
            <a:r>
              <a:rPr lang="en-US" sz="2000" dirty="0" err="1"/>
              <a:t>CCed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can, but doesn’t have to be, same as midterm.</a:t>
            </a:r>
          </a:p>
          <a:p>
            <a:pPr lvl="1"/>
            <a:r>
              <a:rPr lang="en-US" sz="2000" u="sng" dirty="0"/>
              <a:t>1-2 paragraph summary of proposed project.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Date of presentation (May 6, 8, 13, 15).</a:t>
            </a:r>
          </a:p>
          <a:p>
            <a:pPr lvl="2"/>
            <a:r>
              <a:rPr lang="en-US" sz="1800" dirty="0"/>
              <a:t>~3 presentations / day; first come, first served.</a:t>
            </a:r>
          </a:p>
          <a:p>
            <a:r>
              <a:rPr lang="en-US" sz="2400" dirty="0"/>
              <a:t>Any analysis project incorporating quantitative biomolecular data analysis.</a:t>
            </a:r>
          </a:p>
          <a:p>
            <a:pPr lvl="1"/>
            <a:r>
              <a:rPr lang="en-US" sz="2000" dirty="0"/>
              <a:t>Scope must be appropriate for number of people and time </a:t>
            </a:r>
            <a:r>
              <a:rPr lang="mr-IN" sz="2000" dirty="0"/>
              <a:t>–</a:t>
            </a:r>
            <a:r>
              <a:rPr lang="en-US" sz="2000" dirty="0"/>
              <a:t> not too much, too little.</a:t>
            </a:r>
          </a:p>
          <a:p>
            <a:pPr lvl="1"/>
            <a:r>
              <a:rPr lang="en-US" sz="2000" dirty="0"/>
              <a:t>Can be drawn from current research.</a:t>
            </a:r>
          </a:p>
          <a:p>
            <a:pPr lvl="1"/>
            <a:r>
              <a:rPr lang="en-US" sz="2000" dirty="0"/>
              <a:t>Will submit </a:t>
            </a:r>
            <a:r>
              <a:rPr lang="en-US" sz="2000" u="sng" dirty="0"/>
              <a:t>group</a:t>
            </a:r>
            <a:r>
              <a:rPr lang="en-US" sz="2000" dirty="0"/>
              <a:t> presentation and </a:t>
            </a:r>
            <a:r>
              <a:rPr lang="en-US" sz="2000" dirty="0" err="1"/>
              <a:t>code+data</a:t>
            </a:r>
            <a:r>
              <a:rPr lang="en-US" sz="2000" dirty="0"/>
              <a:t> package, </a:t>
            </a:r>
            <a:r>
              <a:rPr lang="en-US" sz="2000" u="sng" dirty="0"/>
              <a:t>individual</a:t>
            </a:r>
            <a:r>
              <a:rPr lang="en-US" sz="2000" dirty="0"/>
              <a:t> 2-4 page </a:t>
            </a:r>
            <a:r>
              <a:rPr lang="en-US" sz="2000" dirty="0" err="1"/>
              <a:t>writeup</a:t>
            </a:r>
            <a:r>
              <a:rPr lang="en-US" sz="2000" dirty="0"/>
              <a:t>.</a:t>
            </a:r>
          </a:p>
          <a:p>
            <a:pPr lvl="2"/>
            <a:r>
              <a:rPr lang="en-US" sz="1800" dirty="0"/>
              <a:t>Must include 1-2 figures and appropriate references; aim for 2 pages + citations (and overflow).</a:t>
            </a:r>
          </a:p>
          <a:p>
            <a:r>
              <a:rPr lang="en-US" sz="2400" dirty="0"/>
              <a:t>30 minute presentation + 5 minutes questions.</a:t>
            </a:r>
          </a:p>
          <a:p>
            <a:pPr lvl="1"/>
            <a:r>
              <a:rPr lang="en-US" sz="2000" dirty="0"/>
              <a:t>All group members must present.</a:t>
            </a:r>
          </a:p>
          <a:p>
            <a:pPr lvl="1"/>
            <a:r>
              <a:rPr lang="en-US" sz="2000" dirty="0"/>
              <a:t>Background/motivation, data, methods, results, discussion, questions/next steps.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2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Ambiguous consensus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Degenerate</a:t>
            </a:r>
            <a:r>
              <a:rPr lang="en-US" dirty="0"/>
              <a:t> consensus sequences match &gt;1 base / position.</a:t>
            </a:r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  <a:p>
            <a:r>
              <a:rPr lang="en-US" dirty="0"/>
              <a:t>For example:</a:t>
            </a:r>
          </a:p>
          <a:p>
            <a:pPr lvl="1"/>
            <a:r>
              <a:rPr lang="en-US" dirty="0"/>
              <a:t>CRCAAAW = C, A-or-G, CAAA, A-or-T</a:t>
            </a:r>
          </a:p>
          <a:p>
            <a:r>
              <a:rPr lang="en-US" dirty="0"/>
              <a:t>Can be extended to allow full-on regular expressions.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1636" t="49455" r="9273" b="9818"/>
          <a:stretch/>
        </p:blipFill>
        <p:spPr bwMode="auto">
          <a:xfrm>
            <a:off x="2391887" y="1662544"/>
            <a:ext cx="7408226" cy="327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33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Position weight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Sum-normalizing the position count matrix yields probabilities.</a:t>
            </a:r>
          </a:p>
          <a:p>
            <a:pPr lvl="1"/>
            <a:r>
              <a:rPr lang="en-US" u="sng" dirty="0"/>
              <a:t>Position weight matrix</a:t>
            </a:r>
            <a:r>
              <a:rPr lang="en-US" dirty="0"/>
              <a:t>, PWM.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t="48242"/>
          <a:stretch/>
        </p:blipFill>
        <p:spPr bwMode="auto">
          <a:xfrm>
            <a:off x="671761" y="2194561"/>
            <a:ext cx="10848479" cy="421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70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Position specific scoring matrices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t="12889"/>
          <a:stretch/>
        </p:blipFill>
        <p:spPr bwMode="auto">
          <a:xfrm>
            <a:off x="1524000" y="883920"/>
            <a:ext cx="914400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877992" y="2277687"/>
            <a:ext cx="1153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1386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Motif sequence logos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t="12889"/>
          <a:stretch/>
        </p:blipFill>
        <p:spPr bwMode="auto">
          <a:xfrm>
            <a:off x="1524000" y="883920"/>
            <a:ext cx="914400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499026" y="1193512"/>
            <a:ext cx="3166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Distance (in bits) from background.</a:t>
            </a:r>
          </a:p>
          <a:p>
            <a:pPr algn="ctr"/>
            <a:r>
              <a:rPr lang="en-US" sz="2400" b="1" dirty="0"/>
              <a:t>Min = 0, max = 2.</a:t>
            </a:r>
          </a:p>
        </p:txBody>
      </p:sp>
    </p:spTree>
    <p:extLst>
      <p:ext uri="{BB962C8B-B14F-4D97-AF65-F5344CB8AC3E}">
        <p14:creationId xmlns:p14="http://schemas.microsoft.com/office/powerpoint/2010/main" val="12066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PSSMs make it easy to locate motifs in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t="12889"/>
          <a:stretch/>
        </p:blipFill>
        <p:spPr bwMode="auto">
          <a:xfrm>
            <a:off x="1524000" y="883920"/>
            <a:ext cx="914400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02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motifs (MSAs) as 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16182" t="30788" r="11818" b="16364"/>
          <a:stretch/>
        </p:blipFill>
        <p:spPr bwMode="auto">
          <a:xfrm>
            <a:off x="1369643" y="1064028"/>
            <a:ext cx="9452714" cy="520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30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motifs </a:t>
            </a:r>
            <a:r>
              <a:rPr lang="en-US"/>
              <a:t>(MSAs) as </a:t>
            </a:r>
            <a:r>
              <a:rPr lang="en-US" dirty="0"/>
              <a:t>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289713" y="913646"/>
            <a:ext cx="849312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sz="1500" b="1" dirty="0">
                <a:latin typeface="Arial" charset="0"/>
              </a:rPr>
              <a:t>Gray edges represent a Hamming distance of one, green exact matches. Thickness represents weight of each match = Hamming distance of candidate-motif.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93" y="6366507"/>
            <a:ext cx="2534400" cy="50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60" y="1375753"/>
            <a:ext cx="540000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945473" y="6533564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1100" b="1" dirty="0" err="1">
                <a:latin typeface="Arial" charset="0"/>
              </a:rPr>
              <a:t>Naughton</a:t>
            </a:r>
            <a:r>
              <a:rPr lang="en-GB" sz="1100" b="1" dirty="0">
                <a:latin typeface="Arial" charset="0"/>
              </a:rPr>
              <a:t> B T et al. </a:t>
            </a:r>
            <a:r>
              <a:rPr lang="en-GB" sz="1100" b="1" dirty="0" err="1">
                <a:latin typeface="Arial" charset="0"/>
              </a:rPr>
              <a:t>Nucl</a:t>
            </a:r>
            <a:r>
              <a:rPr lang="en-GB" sz="1100" b="1" dirty="0">
                <a:latin typeface="Arial" charset="0"/>
              </a:rPr>
              <a:t>. Acids Res. 2006;34:5730-5739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7093" y="4728553"/>
            <a:ext cx="3560760" cy="169533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sz="1400" b="1" dirty="0"/>
              <a:t>Even though for both candidates, the average Hamming distance to the motif is the same, the high scoring candidate is an exact match to a cluster of three k-</a:t>
            </a:r>
            <a:r>
              <a:rPr lang="en-US" sz="1400" b="1" dirty="0" err="1"/>
              <a:t>mers</a:t>
            </a:r>
            <a:r>
              <a:rPr lang="en-US" sz="1400" b="1" dirty="0"/>
              <a:t>, which contributes the majority of its score, whereas the low scoring candidate is two mutations away from each of the clusters of three k-</a:t>
            </a:r>
            <a:r>
              <a:rPr lang="en-US" sz="1400" b="1" dirty="0" err="1"/>
              <a:t>mers</a:t>
            </a:r>
            <a:endParaRPr lang="en-GB" sz="1400" b="1" dirty="0"/>
          </a:p>
        </p:txBody>
      </p:sp>
      <p:pic>
        <p:nvPicPr>
          <p:cNvPr id="12" name="Picture 5" descr="C:\Users\CHUTTENH\Desktop\mml-math-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73" y="1522605"/>
            <a:ext cx="3397872" cy="54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03637" y="2064826"/>
            <a:ext cx="3718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/>
              <a:t>N</a:t>
            </a:r>
            <a:r>
              <a:rPr lang="en-US" sz="1200" b="1" dirty="0"/>
              <a:t> is the total number of unique </a:t>
            </a:r>
            <a:r>
              <a:rPr lang="en-US" sz="1200" b="1" i="1" dirty="0"/>
              <a:t>k</a:t>
            </a:r>
            <a:r>
              <a:rPr lang="en-US" sz="1200" b="1" dirty="0"/>
              <a:t>-</a:t>
            </a:r>
            <a:r>
              <a:rPr lang="en-US" sz="1200" b="1" dirty="0" err="1"/>
              <a:t>mers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i="1" dirty="0"/>
              <a:t>d</a:t>
            </a:r>
            <a:r>
              <a:rPr lang="en-US" sz="1200" b="1" dirty="0"/>
              <a:t> is the Hamming distance,</a:t>
            </a:r>
            <a:br>
              <a:rPr lang="en-US" sz="1200" b="1" dirty="0"/>
            </a:br>
            <a:r>
              <a:rPr lang="en-US" sz="1200" b="1" i="1" dirty="0" err="1"/>
              <a:t>n</a:t>
            </a:r>
            <a:r>
              <a:rPr lang="en-US" sz="1200" b="1" i="1" baseline="-25000" dirty="0" err="1"/>
              <a:t>i</a:t>
            </a:r>
            <a:r>
              <a:rPr lang="en-US" sz="1200" b="1" dirty="0"/>
              <a:t> is the number of </a:t>
            </a:r>
            <a:r>
              <a:rPr lang="en-US" sz="1200" b="1" i="1" dirty="0"/>
              <a:t>k</a:t>
            </a:r>
            <a:r>
              <a:rPr lang="en-US" sz="1200" b="1" dirty="0"/>
              <a:t>-</a:t>
            </a:r>
            <a:r>
              <a:rPr lang="en-US" sz="1200" b="1" dirty="0" err="1"/>
              <a:t>mers</a:t>
            </a:r>
            <a:r>
              <a:rPr lang="en-US" sz="1200" b="1" dirty="0"/>
              <a:t> in identity group </a:t>
            </a:r>
            <a:r>
              <a:rPr lang="en-US" sz="1200" b="1" i="1" dirty="0" err="1"/>
              <a:t>i</a:t>
            </a:r>
            <a:r>
              <a:rPr lang="en-US" sz="1200" b="1" dirty="0"/>
              <a:t>,</a:t>
            </a:r>
            <a:br>
              <a:rPr lang="en-US" sz="1200" b="1" dirty="0"/>
            </a:br>
            <a:r>
              <a:rPr lang="el-GR" sz="1200" dirty="0"/>
              <a:t>Θ</a:t>
            </a:r>
            <a:r>
              <a:rPr lang="en-US" sz="1200" i="1" baseline="-25000" dirty="0"/>
              <a:t>SS</a:t>
            </a:r>
            <a:r>
              <a:rPr lang="en-US" sz="1200" b="1" dirty="0"/>
              <a:t> = perfect match score,</a:t>
            </a:r>
            <a:br>
              <a:rPr lang="en-US" sz="1200" b="1" dirty="0"/>
            </a:br>
            <a:r>
              <a:rPr lang="el-GR" sz="1200" dirty="0"/>
              <a:t>Θ</a:t>
            </a:r>
            <a:r>
              <a:rPr lang="en-US" sz="1200" baseline="-25000" dirty="0"/>
              <a:t>NS(</a:t>
            </a:r>
            <a:r>
              <a:rPr lang="en-US" sz="1200" i="1" baseline="-25000" dirty="0"/>
              <a:t>b1,b2</a:t>
            </a:r>
            <a:r>
              <a:rPr lang="en-US" sz="1200" baseline="-25000" dirty="0"/>
              <a:t>)</a:t>
            </a:r>
            <a:r>
              <a:rPr lang="en-US" sz="1200" b="1" dirty="0"/>
              <a:t> = nucleotide substitution matrix,</a:t>
            </a:r>
            <a:br>
              <a:rPr lang="en-US" sz="1200" b="1" dirty="0"/>
            </a:br>
            <a:r>
              <a:rPr lang="el-GR" sz="1200" dirty="0"/>
              <a:t>Θ</a:t>
            </a:r>
            <a:r>
              <a:rPr lang="en-US" sz="1200" i="1" baseline="-25000" dirty="0"/>
              <a:t>IK</a:t>
            </a:r>
            <a:r>
              <a:rPr lang="en-US" sz="1200" b="1" dirty="0"/>
              <a:t> = score of </a:t>
            </a:r>
            <a:r>
              <a:rPr lang="en-US" sz="1200" b="1" i="1" dirty="0" err="1"/>
              <a:t>j</a:t>
            </a:r>
            <a:r>
              <a:rPr lang="en-US" sz="1200" b="1" dirty="0" err="1"/>
              <a:t>th</a:t>
            </a:r>
            <a:r>
              <a:rPr lang="en-US" sz="1200" b="1" dirty="0"/>
              <a:t> motif copy in group</a:t>
            </a:r>
          </a:p>
        </p:txBody>
      </p:sp>
    </p:spTree>
    <p:extLst>
      <p:ext uri="{BB962C8B-B14F-4D97-AF65-F5344CB8AC3E}">
        <p14:creationId xmlns:p14="http://schemas.microsoft.com/office/powerpoint/2010/main" val="4896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motifs (MSAs) as HMMs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986720"/>
            <a:ext cx="6273800" cy="549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3420" y="6555057"/>
            <a:ext cx="3865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Bioinformatics Sequence and Genome Analysis, David W. Mount</a:t>
            </a:r>
          </a:p>
        </p:txBody>
      </p:sp>
    </p:spTree>
    <p:extLst>
      <p:ext uri="{BB962C8B-B14F-4D97-AF65-F5344CB8AC3E}">
        <p14:creationId xmlns:p14="http://schemas.microsoft.com/office/powerpoint/2010/main" val="4089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367171"/>
            <a:ext cx="86867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Algorithms for motif discovery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business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904" y="1439397"/>
            <a:ext cx="4095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eblis\My Documents\research\coalesce\writeup\data\data_results\yeast\interesting\1612_big.jpg"/>
          <p:cNvPicPr>
            <a:picLocks noChangeAspect="1" noChangeArrowheads="1"/>
          </p:cNvPicPr>
          <p:nvPr/>
        </p:nvPicPr>
        <p:blipFill>
          <a:blip r:embed="rId3" cstate="print">
            <a:lum bright="25000" contrast="50000"/>
          </a:blip>
          <a:srcRect/>
          <a:stretch>
            <a:fillRect/>
          </a:stretch>
        </p:blipFill>
        <p:spPr bwMode="auto">
          <a:xfrm>
            <a:off x="7768549" y="505949"/>
            <a:ext cx="2075107" cy="5257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806488" y="124947"/>
            <a:ext cx="199922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~2,200 conditions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4019" y="4544547"/>
            <a:ext cx="158885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~6,000 genes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755029" y="489281"/>
            <a:ext cx="116682" cy="14049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5320" y="886947"/>
            <a:ext cx="1543973" cy="64631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100 genes</a:t>
            </a:r>
          </a:p>
          <a:p>
            <a:pPr algn="ctr"/>
            <a:r>
              <a:rPr lang="en-US" dirty="0"/>
              <a:t>80 conditions</a:t>
            </a:r>
          </a:p>
        </p:txBody>
      </p:sp>
      <p:pic>
        <p:nvPicPr>
          <p:cNvPr id="14" name="Picture 3" descr="C:\Documents and Settings\eblis\My Documents\research\coalesce\writeup\data\data_results\yeast\interesting\1612_big.jpg"/>
          <p:cNvPicPr>
            <a:picLocks noChangeAspect="1" noChangeArrowheads="1"/>
          </p:cNvPicPr>
          <p:nvPr/>
        </p:nvPicPr>
        <p:blipFill rotWithShape="1">
          <a:blip r:embed="rId3" cstate="print">
            <a:lum bright="25000" contrast="50000"/>
          </a:blip>
          <a:srcRect r="92827" b="95867"/>
          <a:stretch/>
        </p:blipFill>
        <p:spPr bwMode="auto">
          <a:xfrm>
            <a:off x="8867456" y="1439397"/>
            <a:ext cx="2661660" cy="38861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 bwMode="auto">
          <a:xfrm>
            <a:off x="8858200" y="1455467"/>
            <a:ext cx="1283327" cy="1803122"/>
          </a:xfrm>
          <a:prstGeom prst="rect">
            <a:avLst/>
          </a:prstGeom>
          <a:noFill/>
          <a:ln w="1270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defTabSz="914210" eaLnBrk="0" hangingPunct="0"/>
            <a:endParaRPr lang="en-US" sz="240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9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Introduction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Identifying enriched regulatory sequence motifs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 rotWithShape="1">
          <a:blip r:embed="rId2" cstate="print"/>
          <a:srcRect t="15273"/>
          <a:stretch/>
        </p:blipFill>
        <p:spPr bwMode="auto">
          <a:xfrm>
            <a:off x="1524000" y="1047404"/>
            <a:ext cx="9144000" cy="581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6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mechanisms for sequence model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an instance of model fitting by parameter optimization.</a:t>
            </a:r>
          </a:p>
          <a:p>
            <a:endParaRPr lang="en-US" dirty="0"/>
          </a:p>
          <a:p>
            <a:r>
              <a:rPr lang="en-US" dirty="0"/>
              <a:t>Two efficient, globally </a:t>
            </a:r>
            <a:r>
              <a:rPr lang="en-US" dirty="0" smtClean="0"/>
              <a:t>optimal </a:t>
            </a:r>
            <a:r>
              <a:rPr lang="en-US" dirty="0"/>
              <a:t>algorithms under the right circumstances:</a:t>
            </a:r>
          </a:p>
          <a:p>
            <a:pPr lvl="1"/>
            <a:r>
              <a:rPr lang="en-US" dirty="0"/>
              <a:t>Gibbs sampling: randomly sample from parameters, proportionally to their likelihood.</a:t>
            </a:r>
          </a:p>
          <a:p>
            <a:pPr lvl="1"/>
            <a:r>
              <a:rPr lang="en-US" dirty="0"/>
              <a:t>Expectation Maximization: iterate between optimizing one parameter vs. another.</a:t>
            </a:r>
          </a:p>
          <a:p>
            <a:endParaRPr lang="en-US" dirty="0"/>
          </a:p>
          <a:p>
            <a:r>
              <a:rPr lang="en-US" dirty="0"/>
              <a:t>Lots more to solve this kind of problem, depending on specifics:</a:t>
            </a:r>
          </a:p>
          <a:p>
            <a:pPr lvl="1"/>
            <a:r>
              <a:rPr lang="en-US" dirty="0"/>
              <a:t>Markov Chain Monte Carlo (MCMC) sampling.</a:t>
            </a:r>
          </a:p>
          <a:p>
            <a:pPr lvl="1"/>
            <a:r>
              <a:rPr lang="en-US" dirty="0"/>
              <a:t>Gradient a/de-scent.</a:t>
            </a:r>
          </a:p>
          <a:p>
            <a:pPr lvl="1"/>
            <a:r>
              <a:rPr lang="en-US" dirty="0"/>
              <a:t>Genetic algorithms.</a:t>
            </a:r>
          </a:p>
          <a:p>
            <a:pPr lvl="1"/>
            <a:r>
              <a:rPr lang="en-US" dirty="0"/>
              <a:t>Simulated annealing.</a:t>
            </a:r>
          </a:p>
          <a:p>
            <a:pPr lvl="1"/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909" t="19878" r="20000" b="33334"/>
          <a:stretch/>
        </p:blipFill>
        <p:spPr bwMode="auto">
          <a:xfrm>
            <a:off x="598517" y="1350519"/>
            <a:ext cx="8385006" cy="372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991899" y="1064028"/>
            <a:ext cx="1878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First in Science 1993 - been around a long time!</a:t>
            </a:r>
          </a:p>
        </p:txBody>
      </p:sp>
    </p:spTree>
    <p:extLst>
      <p:ext uri="{BB962C8B-B14F-4D97-AF65-F5344CB8AC3E}">
        <p14:creationId xmlns:p14="http://schemas.microsoft.com/office/powerpoint/2010/main" val="17136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l="1090" t="14303" r="1818" b="918"/>
          <a:stretch/>
        </p:blipFill>
        <p:spPr bwMode="auto">
          <a:xfrm>
            <a:off x="615142" y="1396538"/>
            <a:ext cx="8212974" cy="537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/>
          <a:srcRect l="727" t="18424" r="15273" b="9333"/>
          <a:stretch/>
        </p:blipFill>
        <p:spPr bwMode="auto">
          <a:xfrm>
            <a:off x="1119206" y="1130915"/>
            <a:ext cx="8872693" cy="572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76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2609" t="20605" r="3092" b="4577"/>
          <a:stretch/>
        </p:blipFill>
        <p:spPr bwMode="auto">
          <a:xfrm>
            <a:off x="4904509" y="2513254"/>
            <a:ext cx="7287491" cy="433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Gibbs sampling for enriched motif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the algorithm in summary is:</a:t>
            </a:r>
          </a:p>
          <a:p>
            <a:r>
              <a:rPr lang="en-US" dirty="0"/>
              <a:t>Seed a potential motif with random subsequences from potential regulators.</a:t>
            </a:r>
          </a:p>
          <a:p>
            <a:r>
              <a:rPr lang="en-US" dirty="0"/>
              <a:t>Iteratively select a subsequence at random.</a:t>
            </a:r>
          </a:p>
          <a:p>
            <a:pPr lvl="1"/>
            <a:r>
              <a:rPr lang="en-US" dirty="0"/>
              <a:t>Rebuild the motif without</a:t>
            </a:r>
            <a:br>
              <a:rPr lang="en-US" dirty="0"/>
            </a:br>
            <a:r>
              <a:rPr lang="en-US" dirty="0"/>
              <a:t>that subsequence.</a:t>
            </a:r>
          </a:p>
          <a:p>
            <a:pPr lvl="1"/>
            <a:r>
              <a:rPr lang="en-US" dirty="0"/>
              <a:t>Scan the whole subsequence</a:t>
            </a:r>
            <a:br>
              <a:rPr lang="en-US" dirty="0"/>
            </a:br>
            <a:r>
              <a:rPr lang="en-US" dirty="0"/>
              <a:t>with the rebuilt motif.</a:t>
            </a:r>
          </a:p>
          <a:p>
            <a:pPr lvl="1"/>
            <a:r>
              <a:rPr lang="en-US" dirty="0"/>
              <a:t>Re-add the “best hit” location</a:t>
            </a:r>
            <a:br>
              <a:rPr lang="en-US" dirty="0"/>
            </a:br>
            <a:r>
              <a:rPr lang="en-US" dirty="0"/>
              <a:t>to the developing motif.</a:t>
            </a:r>
          </a:p>
          <a:p>
            <a:r>
              <a:rPr lang="en-US" dirty="0"/>
              <a:t>Repeat until convergence</a:t>
            </a:r>
            <a:br>
              <a:rPr lang="en-US" dirty="0"/>
            </a:br>
            <a:r>
              <a:rPr lang="en-US" dirty="0"/>
              <a:t>(no more changes).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367171"/>
            <a:ext cx="86867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Show alternate</a:t>
            </a:r>
          </a:p>
          <a:p>
            <a:pPr algn="ctr"/>
            <a:r>
              <a:rPr lang="en-US" sz="6600" dirty="0" smtClean="0"/>
              <a:t>Gibbs slides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727" t="14788" r="2182" b="7637"/>
          <a:stretch/>
        </p:blipFill>
        <p:spPr bwMode="auto">
          <a:xfrm>
            <a:off x="947648" y="1026322"/>
            <a:ext cx="9443258" cy="565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Expectation Maximization (EM) for enriched motif identification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Expectation Maximization (EM) for enriched motif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the algorithm in summary is:</a:t>
            </a:r>
          </a:p>
          <a:p>
            <a:r>
              <a:rPr lang="en-US" dirty="0"/>
              <a:t>Seed a potential motif with random subsequences from potential regulators.</a:t>
            </a:r>
          </a:p>
          <a:p>
            <a:r>
              <a:rPr lang="en-US" dirty="0"/>
              <a:t>Iteratively:</a:t>
            </a:r>
          </a:p>
          <a:p>
            <a:pPr lvl="1"/>
            <a:r>
              <a:rPr lang="en-US" dirty="0"/>
              <a:t>Build a motif from the currently selected locations.</a:t>
            </a:r>
          </a:p>
          <a:p>
            <a:pPr lvl="1"/>
            <a:r>
              <a:rPr lang="en-US" dirty="0"/>
              <a:t>Rescan every subsequence and retain the best hit location within each.</a:t>
            </a:r>
          </a:p>
          <a:p>
            <a:r>
              <a:rPr lang="en-US" dirty="0"/>
              <a:t>Repeat until convergence (no more changes).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2688"/>
          <a:stretch/>
        </p:blipFill>
        <p:spPr>
          <a:xfrm>
            <a:off x="2276302" y="3926316"/>
            <a:ext cx="7639397" cy="2931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5904" y="5392157"/>
            <a:ext cx="1878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one’s “only” been around since 1995.</a:t>
            </a:r>
          </a:p>
        </p:txBody>
      </p:sp>
    </p:spTree>
    <p:extLst>
      <p:ext uri="{BB962C8B-B14F-4D97-AF65-F5344CB8AC3E}">
        <p14:creationId xmlns:p14="http://schemas.microsoft.com/office/powerpoint/2010/main" val="50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1859340"/>
            <a:ext cx="86867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Discovering regulatory elements with experimental guidance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Review: Biological complexity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sz="3200" dirty="0" smtClean="0"/>
              <a:t>Biological parts lists are </a:t>
            </a:r>
            <a:r>
              <a:rPr lang="en-US" sz="3200" b="1" dirty="0" smtClean="0"/>
              <a:t>big</a:t>
            </a:r>
          </a:p>
          <a:p>
            <a:pPr lvl="1"/>
            <a:r>
              <a:rPr lang="en-US" dirty="0" smtClean="0"/>
              <a:t>1,000s of genes / transcript isoforms / proteins / metabolites</a:t>
            </a:r>
          </a:p>
          <a:p>
            <a:r>
              <a:rPr lang="en-US" dirty="0" smtClean="0"/>
              <a:t>These numbers are dwarfed by the numbers of </a:t>
            </a:r>
            <a:r>
              <a:rPr lang="en-US" i="1" dirty="0" smtClean="0"/>
              <a:t>potential interactions</a:t>
            </a:r>
          </a:p>
          <a:p>
            <a:pPr lvl="1"/>
            <a:r>
              <a:rPr lang="en-US" dirty="0" smtClean="0"/>
              <a:t>(N choose 2) = N! / (N-2)! / 2 = N(N-1)/2 </a:t>
            </a:r>
            <a:r>
              <a:rPr lang="en-US" dirty="0" smtClean="0">
                <a:latin typeface="Cambria" panose="02040503050406030204" pitchFamily="18" charset="0"/>
              </a:rPr>
              <a:t>~</a:t>
            </a:r>
            <a:r>
              <a:rPr lang="en-US" dirty="0" smtClean="0"/>
              <a:t> N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With more interaction choices, and interactions being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easier to “invent/rewire,” they are major drivers </a:t>
            </a:r>
            <a:br>
              <a:rPr lang="en-US" dirty="0" smtClean="0"/>
            </a:br>
            <a:r>
              <a:rPr lang="en-US" dirty="0" smtClean="0"/>
              <a:t>of diversity in biological systems</a:t>
            </a:r>
          </a:p>
          <a:p>
            <a:r>
              <a:rPr lang="en-US" dirty="0" smtClean="0"/>
              <a:t>A collection of parts and their interactions form a </a:t>
            </a:r>
            <a:r>
              <a:rPr lang="en-US" b="1" dirty="0" smtClean="0"/>
              <a:t>network</a:t>
            </a:r>
          </a:p>
        </p:txBody>
      </p:sp>
      <p:pic>
        <p:nvPicPr>
          <p:cNvPr id="1026" name="Picture 2" descr="http://ww2.kqed.org/quest/wp-content/uploads/sites/39/2008/05/hum-chimpchromosom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03" y="2514610"/>
            <a:ext cx="2411015" cy="409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38213" y="5806649"/>
            <a:ext cx="4672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 smtClean="0">
                <a:solidFill>
                  <a:schemeClr val="accent1"/>
                </a:solidFill>
              </a:rPr>
              <a:t>The “parts lists” between the human and chimp</a:t>
            </a:r>
          </a:p>
          <a:p>
            <a:pPr algn="r"/>
            <a:r>
              <a:rPr lang="en-US" i="1" dirty="0" smtClean="0">
                <a:solidFill>
                  <a:schemeClr val="accent1"/>
                </a:solidFill>
              </a:rPr>
              <a:t>genomes are very similar!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ChIP</a:t>
            </a:r>
            <a:r>
              <a:rPr lang="en-US" dirty="0"/>
              <a:t>-((chip)|(</a:t>
            </a:r>
            <a:r>
              <a:rPr lang="en-US" dirty="0" err="1"/>
              <a:t>seq</a:t>
            </a:r>
            <a:r>
              <a:rPr lang="en-US" dirty="0"/>
              <a:t>))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598" y="342116"/>
            <a:ext cx="10516804" cy="45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97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High-throughput chromatin immunoprecipitation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 rotWithShape="1">
          <a:blip r:embed="rId2" cstate="print"/>
          <a:srcRect l="19455" t="23273" r="7455" b="14666"/>
          <a:stretch/>
        </p:blipFill>
        <p:spPr bwMode="auto">
          <a:xfrm>
            <a:off x="1697302" y="969359"/>
            <a:ext cx="8797396" cy="560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66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Motif discovery from </a:t>
            </a:r>
            <a:r>
              <a:rPr lang="en-US" dirty="0" err="1"/>
              <a:t>ChIP</a:t>
            </a:r>
            <a:r>
              <a:rPr lang="en-US" dirty="0"/>
              <a:t>-*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Unlike regulatory region screening, </a:t>
            </a:r>
            <a:r>
              <a:rPr lang="en-US" dirty="0" err="1"/>
              <a:t>ChIP</a:t>
            </a:r>
            <a:r>
              <a:rPr lang="en-US" dirty="0"/>
              <a:t> experiments yield short, local, highly enriched sequences.</a:t>
            </a:r>
          </a:p>
          <a:p>
            <a:pPr lvl="1"/>
            <a:r>
              <a:rPr lang="en-US" dirty="0"/>
              <a:t>Although still by no means noise-free; functional vs. nonspecific binding.</a:t>
            </a:r>
          </a:p>
          <a:p>
            <a:endParaRPr lang="en-US" dirty="0"/>
          </a:p>
          <a:p>
            <a:r>
              <a:rPr lang="en-US" dirty="0"/>
              <a:t>Design an algorithm that more efficiently, specifically identifies one or a few motifs highly enriched in </a:t>
            </a:r>
            <a:r>
              <a:rPr lang="en-US" dirty="0" err="1"/>
              <a:t>ChIP</a:t>
            </a:r>
            <a:r>
              <a:rPr lang="en-US" dirty="0"/>
              <a:t>-bound subsequences?</a:t>
            </a:r>
          </a:p>
          <a:p>
            <a:pPr lvl="1"/>
            <a:r>
              <a:rPr lang="en-US" dirty="0"/>
              <a:t>As opposed to many motifs weakly/</a:t>
            </a:r>
            <a:r>
              <a:rPr lang="en-US" dirty="0" err="1"/>
              <a:t>combinatorially</a:t>
            </a:r>
            <a:r>
              <a:rPr lang="en-US" dirty="0"/>
              <a:t> enriched in regulatory regions?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433" y="881148"/>
            <a:ext cx="7969135" cy="597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046721" y="1379913"/>
            <a:ext cx="159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Liu </a:t>
            </a:r>
            <a:r>
              <a:rPr lang="en-US" dirty="0" err="1"/>
              <a:t>NatBT</a:t>
            </a:r>
            <a:r>
              <a:rPr lang="en-US" dirty="0"/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775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16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82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14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95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MDscan</a:t>
            </a:r>
            <a:r>
              <a:rPr lang="en-US" dirty="0"/>
              <a:t> for motif identification in </a:t>
            </a:r>
            <a:r>
              <a:rPr lang="en-US" dirty="0" err="1"/>
              <a:t>ChIP</a:t>
            </a:r>
            <a:r>
              <a:rPr lang="en-US" dirty="0"/>
              <a:t> sequences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4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multiple data types for </a:t>
            </a:r>
            <a:r>
              <a:rPr lang="en-US" dirty="0" err="1"/>
              <a:t>ChIP</a:t>
            </a:r>
            <a:r>
              <a:rPr lang="en-US" dirty="0"/>
              <a:t>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groundbreaking study in yeast regulatory network discovery by combining </a:t>
            </a:r>
            <a:r>
              <a:rPr lang="en-US" dirty="0" err="1"/>
              <a:t>ChIP</a:t>
            </a:r>
            <a:r>
              <a:rPr lang="en-US" dirty="0"/>
              <a:t>(-chip, at the time) with </a:t>
            </a:r>
            <a:r>
              <a:rPr lang="en-US" u="sng" dirty="0"/>
              <a:t>conservation</a:t>
            </a:r>
            <a:r>
              <a:rPr lang="en-US" dirty="0"/>
              <a:t> and </a:t>
            </a:r>
            <a:r>
              <a:rPr lang="en-US" u="sng" dirty="0"/>
              <a:t>structure</a:t>
            </a:r>
            <a:r>
              <a:rPr lang="en-US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903" t="18667" r="4034" b="16363"/>
          <a:stretch/>
        </p:blipFill>
        <p:spPr bwMode="auto">
          <a:xfrm>
            <a:off x="2466192" y="2111432"/>
            <a:ext cx="7259616" cy="458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43991" y="5596342"/>
            <a:ext cx="2509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Harbison Nature 2004</a:t>
            </a:r>
          </a:p>
          <a:p>
            <a:pPr algn="ctr"/>
            <a:r>
              <a:rPr lang="en-US" dirty="0" err="1"/>
              <a:t>McIsaac</a:t>
            </a:r>
            <a:r>
              <a:rPr lang="en-US" dirty="0"/>
              <a:t> </a:t>
            </a:r>
            <a:r>
              <a:rPr lang="en-US" dirty="0" err="1"/>
              <a:t>BMCBioinf</a:t>
            </a:r>
            <a:r>
              <a:rPr lang="en-US" dirty="0"/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14510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-perseus-images.s3.amazonaws.com/6567f50d30ad3ac65aff1e815caf202b3abd71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01" y="3154683"/>
            <a:ext cx="7747324" cy="265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Review: Transcriptional regulatory networks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8539" y="974553"/>
            <a:ext cx="11714922" cy="5406829"/>
          </a:xfrm>
        </p:spPr>
        <p:txBody>
          <a:bodyPr/>
          <a:lstStyle/>
          <a:p>
            <a:r>
              <a:rPr lang="en-US" sz="2400" dirty="0" smtClean="0"/>
              <a:t>Transcription factors (TFs) bind DNA near target genes (TGs) to regulate transcription</a:t>
            </a:r>
          </a:p>
          <a:p>
            <a:pPr lvl="1"/>
            <a:r>
              <a:rPr lang="en-US" sz="2000" dirty="0" smtClean="0"/>
              <a:t>Edges are directed: TF regulates gene</a:t>
            </a:r>
          </a:p>
          <a:p>
            <a:pPr lvl="1"/>
            <a:r>
              <a:rPr lang="en-US" sz="2000" dirty="0" smtClean="0"/>
              <a:t>Edges can be </a:t>
            </a:r>
            <a:r>
              <a:rPr lang="en-US" sz="2000" b="1" dirty="0" smtClean="0"/>
              <a:t>activating</a:t>
            </a:r>
            <a:r>
              <a:rPr lang="en-US" sz="2000" dirty="0" smtClean="0"/>
              <a:t> (</a:t>
            </a:r>
            <a:r>
              <a:rPr lang="en-US" sz="2000" dirty="0" smtClean="0">
                <a:latin typeface="Consolas" pitchFamily="49" charset="0"/>
                <a:cs typeface="Consolas" pitchFamily="49" charset="0"/>
              </a:rPr>
              <a:t>+</a:t>
            </a:r>
            <a:r>
              <a:rPr lang="en-US" sz="2000" dirty="0" smtClean="0"/>
              <a:t>) or </a:t>
            </a:r>
            <a:r>
              <a:rPr lang="en-US" sz="2000" b="1" dirty="0" smtClean="0"/>
              <a:t>repressing </a:t>
            </a:r>
            <a:r>
              <a:rPr lang="en-US" sz="2000" dirty="0" smtClean="0"/>
              <a:t>(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-</a:t>
            </a:r>
            <a:r>
              <a:rPr lang="en-US" sz="2000" dirty="0" smtClean="0"/>
              <a:t>)</a:t>
            </a:r>
            <a:r>
              <a:rPr lang="en-US" sz="2000" b="1" dirty="0" smtClean="0"/>
              <a:t> </a:t>
            </a:r>
            <a:r>
              <a:rPr lang="en-US" sz="2000" dirty="0" smtClean="0"/>
              <a:t>(</a:t>
            </a:r>
            <a:r>
              <a:rPr lang="en-US" sz="2000" i="1" dirty="0" smtClean="0"/>
              <a:t>terminology</a:t>
            </a:r>
            <a:r>
              <a:rPr lang="en-US" sz="2000" dirty="0" smtClean="0"/>
              <a:t>: </a:t>
            </a:r>
            <a:r>
              <a:rPr lang="en-US" sz="2000" b="1" dirty="0" smtClean="0"/>
              <a:t>signed interaction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TFs regulate other TFs, leading to a regulatory hierarchy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0041722" y="2074308"/>
            <a:ext cx="1189757" cy="1084588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rgbClr val="FF0000"/>
            </a:solidFill>
            <a:prstDash val="solid"/>
            <a:tailEnd type="triangle" w="lg" len="lg"/>
          </a:ln>
          <a:effectLst/>
        </p:spPr>
      </p:cxnSp>
      <p:sp>
        <p:nvSpPr>
          <p:cNvPr id="12" name="Oval 11"/>
          <p:cNvSpPr/>
          <p:nvPr/>
        </p:nvSpPr>
        <p:spPr>
          <a:xfrm>
            <a:off x="9755677" y="1807015"/>
            <a:ext cx="497941" cy="49794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TF</a:t>
            </a:r>
          </a:p>
        </p:txBody>
      </p:sp>
      <p:sp>
        <p:nvSpPr>
          <p:cNvPr id="13" name="Oval 12"/>
          <p:cNvSpPr/>
          <p:nvPr/>
        </p:nvSpPr>
        <p:spPr>
          <a:xfrm>
            <a:off x="11175838" y="3109430"/>
            <a:ext cx="497941" cy="497943"/>
          </a:xfrm>
          <a:prstGeom prst="ellipse">
            <a:avLst/>
          </a:prstGeom>
          <a:solidFill>
            <a:schemeClr val="bg1"/>
          </a:solidFill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85072" y="1691659"/>
            <a:ext cx="6495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latin typeface="Consolas" pitchFamily="49" charset="0"/>
                <a:cs typeface="Consolas" pitchFamily="49" charset="0"/>
              </a:rPr>
              <a:t>-</a:t>
            </a:r>
            <a:endParaRPr lang="en-US" sz="66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85072" y="1612900"/>
            <a:ext cx="939736" cy="901710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rgbClr val="FF0000"/>
            </a:solidFill>
            <a:prstDash val="solid"/>
            <a:tailEnd type="none" w="lg" len="lg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11285974" y="2368676"/>
            <a:ext cx="259422" cy="278530"/>
          </a:xfrm>
          <a:prstGeom prst="line">
            <a:avLst/>
          </a:prstGeom>
          <a:solidFill>
            <a:srgbClr val="9BBB59">
              <a:lumMod val="20000"/>
              <a:lumOff val="80000"/>
            </a:srgbClr>
          </a:solidFill>
          <a:ln w="76200" cap="flat" cmpd="sng" algn="ctr">
            <a:solidFill>
              <a:srgbClr val="FF0000"/>
            </a:solidFill>
            <a:prstDash val="solid"/>
            <a:tailEnd type="none" w="lg" len="lg"/>
          </a:ln>
          <a:effectLst/>
        </p:spPr>
      </p:cxnSp>
      <p:sp>
        <p:nvSpPr>
          <p:cNvPr id="22" name="Octagon 21"/>
          <p:cNvSpPr/>
          <p:nvPr/>
        </p:nvSpPr>
        <p:spPr>
          <a:xfrm>
            <a:off x="6553195" y="4572902"/>
            <a:ext cx="914390" cy="945812"/>
          </a:xfrm>
          <a:prstGeom prst="octagon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dirty="0" smtClean="0"/>
              <a:t>STOP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6388789" y="5532097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repressor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89465" y="2697488"/>
            <a:ext cx="8412388" cy="3840438"/>
            <a:chOff x="1889806" y="2788927"/>
            <a:chExt cx="8412388" cy="3840438"/>
          </a:xfrm>
          <a:solidFill>
            <a:schemeClr val="bg1"/>
          </a:solidFill>
        </p:grpSpPr>
        <p:sp>
          <p:nvSpPr>
            <p:cNvPr id="3" name="Rectangle 2"/>
            <p:cNvSpPr/>
            <p:nvPr/>
          </p:nvSpPr>
          <p:spPr>
            <a:xfrm>
              <a:off x="1889806" y="2788927"/>
              <a:ext cx="8412388" cy="38404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http://www.biomedcentral.com/content/figures/1471-2105-7-113-5-l.jpg"/>
            <p:cNvPicPr>
              <a:picLocks noChangeAspect="1" noChangeArrowheads="1"/>
            </p:cNvPicPr>
            <p:nvPr/>
          </p:nvPicPr>
          <p:blipFill>
            <a:blip r:embed="rId3" cstate="print"/>
            <a:srcRect b="16667"/>
            <a:stretch>
              <a:fillRect/>
            </a:stretch>
          </p:blipFill>
          <p:spPr bwMode="auto">
            <a:xfrm>
              <a:off x="1981245" y="2880366"/>
              <a:ext cx="8216900" cy="3657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9936438" y="2148854"/>
            <a:ext cx="6495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onsolas" pitchFamily="49" charset="0"/>
                <a:cs typeface="Consolas" pitchFamily="49" charset="0"/>
              </a:rPr>
              <a:t>+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395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22" grpId="0" animBg="1"/>
      <p:bldP spid="23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multiple data types for </a:t>
            </a:r>
            <a:r>
              <a:rPr lang="en-US" dirty="0" err="1"/>
              <a:t>ChIP</a:t>
            </a:r>
            <a:r>
              <a:rPr lang="en-US" dirty="0"/>
              <a:t> 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27" t="32970" r="3307" b="21455"/>
          <a:stretch/>
        </p:blipFill>
        <p:spPr bwMode="auto">
          <a:xfrm>
            <a:off x="166019" y="1379913"/>
            <a:ext cx="11859963" cy="422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175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properties of the resulting yeast </a:t>
            </a:r>
            <a:r>
              <a:rPr lang="en-US" dirty="0" err="1"/>
              <a:t>regulome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136" y="1021649"/>
            <a:ext cx="4371890" cy="5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6961" y="1277744"/>
            <a:ext cx="6616690" cy="479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0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505671"/>
            <a:ext cx="86867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Canvas question time</a:t>
            </a:r>
            <a:endParaRPr lang="en-US" sz="6600" b="1" dirty="0" smtClean="0"/>
          </a:p>
          <a:p>
            <a:pPr algn="ctr"/>
            <a:r>
              <a:rPr lang="en-US" sz="4800" i="1" dirty="0" smtClean="0"/>
              <a:t>Ask me for the passcode</a:t>
            </a:r>
            <a:endParaRPr lang="en-US" sz="4800" i="1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RNA interference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miRNA biology in one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814" t="12889"/>
          <a:stretch/>
        </p:blipFill>
        <p:spPr bwMode="auto">
          <a:xfrm>
            <a:off x="6753972" y="839046"/>
            <a:ext cx="4780056" cy="583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5339" b="2219"/>
          <a:stretch>
            <a:fillRect/>
          </a:stretch>
        </p:blipFill>
        <p:spPr bwMode="auto">
          <a:xfrm>
            <a:off x="4021936" y="4027633"/>
            <a:ext cx="2222987" cy="244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b="8968"/>
          <a:stretch>
            <a:fillRect/>
          </a:stretch>
        </p:blipFill>
        <p:spPr bwMode="auto">
          <a:xfrm>
            <a:off x="904145" y="1361378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4727" y="1358793"/>
            <a:ext cx="1828800" cy="227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57400" y="1056578"/>
            <a:ext cx="1322245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Andrew Fire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4501" y="1021287"/>
            <a:ext cx="1249212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algn="ctr"/>
            <a:r>
              <a:rPr lang="en-US" dirty="0"/>
              <a:t>Craig Mello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7136" y="3647380"/>
            <a:ext cx="697586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17914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miRNA biology in </a:t>
            </a:r>
            <a:r>
              <a:rPr lang="en-US" strike="sngStrike" dirty="0"/>
              <a:t>one</a:t>
            </a:r>
            <a:r>
              <a:rPr lang="en-US" dirty="0"/>
              <a:t> two slides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7994" t="1212" r="28934" b="3757"/>
          <a:stretch/>
        </p:blipFill>
        <p:spPr bwMode="auto">
          <a:xfrm>
            <a:off x="3870960" y="883920"/>
            <a:ext cx="4450081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44931" y="5752407"/>
            <a:ext cx="2050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Filipowicz</a:t>
            </a:r>
            <a:r>
              <a:rPr lang="en-US" sz="1400" dirty="0"/>
              <a:t> </a:t>
            </a:r>
            <a:r>
              <a:rPr lang="en-US" sz="1400" dirty="0" err="1"/>
              <a:t>CurrOpSB</a:t>
            </a:r>
            <a:r>
              <a:rPr lang="en-US" sz="1400" dirty="0"/>
              <a:t> 2005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64909" y="1161168"/>
            <a:ext cx="2656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RISC loading → degradation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Ribonucleoprotein complex → translation inhibition</a:t>
            </a:r>
          </a:p>
        </p:txBody>
      </p:sp>
    </p:spTree>
    <p:extLst>
      <p:ext uri="{BB962C8B-B14F-4D97-AF65-F5344CB8AC3E}">
        <p14:creationId xmlns:p14="http://schemas.microsoft.com/office/powerpoint/2010/main" val="9687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miRNA genes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635" t="21575" r="2035" b="26304"/>
          <a:stretch/>
        </p:blipFill>
        <p:spPr bwMode="auto">
          <a:xfrm>
            <a:off x="214844" y="1197035"/>
            <a:ext cx="11762312" cy="477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575611" y="5783875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Zhao </a:t>
            </a:r>
            <a:r>
              <a:rPr lang="en-US" dirty="0" err="1"/>
              <a:t>TiBS</a:t>
            </a:r>
            <a:r>
              <a:rPr lang="en-US" dirty="0"/>
              <a:t> 2007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2139" y="2362200"/>
            <a:ext cx="10647723" cy="2554545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/>
              <a:t>Leads to two related problems in </a:t>
            </a:r>
            <a:r>
              <a:rPr lang="en-US" sz="3600" dirty="0" err="1"/>
              <a:t>miRNA</a:t>
            </a:r>
            <a:r>
              <a:rPr lang="en-US" sz="3600" dirty="0"/>
              <a:t> bioinformatics:</a:t>
            </a:r>
          </a:p>
          <a:p>
            <a:pPr marL="285750" indent="-285750">
              <a:buFont typeface="Arial" charset="0"/>
              <a:buChar char="•"/>
            </a:pPr>
            <a:endParaRPr lang="en-US" sz="3600" dirty="0"/>
          </a:p>
          <a:p>
            <a:pPr marL="285750" indent="-285750">
              <a:buFont typeface="Arial" charset="0"/>
              <a:buChar char="•"/>
            </a:pPr>
            <a:r>
              <a:rPr lang="en-US" sz="4400" dirty="0"/>
              <a:t>Given a genome, find </a:t>
            </a:r>
            <a:r>
              <a:rPr lang="en-US" sz="4400" dirty="0" err="1"/>
              <a:t>miRNA</a:t>
            </a:r>
            <a:r>
              <a:rPr lang="en-US" sz="4400" dirty="0"/>
              <a:t> genes.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400" dirty="0"/>
              <a:t>Given an </a:t>
            </a:r>
            <a:r>
              <a:rPr lang="en-US" sz="4400" dirty="0" err="1"/>
              <a:t>miRNA</a:t>
            </a:r>
            <a:r>
              <a:rPr lang="en-US" sz="4400" dirty="0"/>
              <a:t> gene, find its targets.</a:t>
            </a:r>
          </a:p>
        </p:txBody>
      </p:sp>
    </p:spTree>
    <p:extLst>
      <p:ext uri="{BB962C8B-B14F-4D97-AF65-F5344CB8AC3E}">
        <p14:creationId xmlns:p14="http://schemas.microsoft.com/office/powerpoint/2010/main" val="117911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genes: </a:t>
            </a:r>
            <a:r>
              <a:rPr lang="en-US" dirty="0" err="1"/>
              <a:t>MiRscan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Scan genomes to find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Open reading frames with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Short structures that fold to RNA hairpins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That are conserved across (closely related) species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Weighting additional features based on training set.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8331" y="243272"/>
            <a:ext cx="3359727" cy="624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521" y="3323365"/>
            <a:ext cx="4633874" cy="336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661284" y="640326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Lim Science 2003</a:t>
            </a:r>
          </a:p>
        </p:txBody>
      </p:sp>
    </p:spTree>
    <p:extLst>
      <p:ext uri="{BB962C8B-B14F-4D97-AF65-F5344CB8AC3E}">
        <p14:creationId xmlns:p14="http://schemas.microsoft.com/office/powerpoint/2010/main" val="16604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genes: </a:t>
            </a:r>
            <a:r>
              <a:rPr lang="en-US" dirty="0" err="1"/>
              <a:t>MiRscan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3920"/>
            <a:ext cx="10806211" cy="501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793330" y="5723004"/>
            <a:ext cx="2398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All predictions (&gt;35k)</a:t>
            </a:r>
          </a:p>
          <a:p>
            <a:r>
              <a:rPr lang="en-US" b="1" dirty="0">
                <a:solidFill>
                  <a:srgbClr val="FF0000"/>
                </a:solidFill>
              </a:rPr>
              <a:t>Training set</a:t>
            </a:r>
          </a:p>
          <a:p>
            <a:r>
              <a:rPr lang="en-US" b="1" dirty="0">
                <a:solidFill>
                  <a:srgbClr val="FFC000"/>
                </a:solidFill>
              </a:rPr>
              <a:t>Experimentally</a:t>
            </a:r>
            <a:r>
              <a:rPr lang="en-US" b="1" dirty="0"/>
              <a:t> </a:t>
            </a:r>
            <a:r>
              <a:rPr lang="en-US" b="1" dirty="0">
                <a:solidFill>
                  <a:srgbClr val="7030A0"/>
                </a:solidFill>
              </a:rPr>
              <a:t>verified</a:t>
            </a:r>
          </a:p>
        </p:txBody>
      </p:sp>
    </p:spTree>
    <p:extLst>
      <p:ext uri="{BB962C8B-B14F-4D97-AF65-F5344CB8AC3E}">
        <p14:creationId xmlns:p14="http://schemas.microsoft.com/office/powerpoint/2010/main" val="10878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miRNA target motifs are mostly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Located in 3’ untranslated regions (UTRs).</a:t>
            </a:r>
          </a:p>
          <a:p>
            <a:pPr lvl="1"/>
            <a:r>
              <a:rPr lang="en-US" dirty="0"/>
              <a:t>Generally have very high complementarity to a short (7-8nt) seed.</a:t>
            </a:r>
          </a:p>
          <a:p>
            <a:pPr lvl="2"/>
            <a:r>
              <a:rPr lang="en-US" dirty="0"/>
              <a:t>Often perfect in plants, less so in other organisms.</a:t>
            </a:r>
          </a:p>
          <a:p>
            <a:pPr lvl="1"/>
            <a:r>
              <a:rPr lang="en-US" dirty="0"/>
              <a:t>Have structural complementarity to the rest of the miRNA (~20-25nt).</a:t>
            </a:r>
          </a:p>
          <a:p>
            <a:pPr lvl="2"/>
            <a:r>
              <a:rPr lang="en-US" dirty="0"/>
              <a:t>Which can include mismatches, gaps, structural “bulges”, etc.</a:t>
            </a:r>
          </a:p>
          <a:p>
            <a:endParaRPr lang="en-US" dirty="0"/>
          </a:p>
          <a:p>
            <a:r>
              <a:rPr lang="en-US" dirty="0"/>
              <a:t>These are:</a:t>
            </a:r>
          </a:p>
          <a:p>
            <a:pPr lvl="1"/>
            <a:r>
              <a:rPr lang="en-US" dirty="0"/>
              <a:t>Small numbers.</a:t>
            </a:r>
          </a:p>
          <a:p>
            <a:pPr lvl="1"/>
            <a:r>
              <a:rPr lang="en-US" dirty="0"/>
              <a:t>Loose rules.</a:t>
            </a:r>
          </a:p>
          <a:p>
            <a:pPr lvl="1"/>
            <a:r>
              <a:rPr lang="en-US" dirty="0"/>
              <a:t>Many variants.</a:t>
            </a:r>
          </a:p>
          <a:p>
            <a:pPr lvl="1"/>
            <a:r>
              <a:rPr lang="en-US" dirty="0"/>
              <a:t>“Mostly” - lots of exceptions.</a:t>
            </a:r>
          </a:p>
          <a:p>
            <a:r>
              <a:rPr lang="en-US" dirty="0"/>
              <a:t>Easy to find lots of false positives!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4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Today: Transcriptional </a:t>
            </a:r>
            <a:r>
              <a:rPr lang="en-US" dirty="0"/>
              <a:t>regulation (and friends)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Transcriptional factor binding sites.</a:t>
            </a:r>
          </a:p>
          <a:p>
            <a:pPr lvl="1"/>
            <a:r>
              <a:rPr lang="en-US" dirty="0"/>
              <a:t>Discovery from sequence.</a:t>
            </a:r>
          </a:p>
          <a:p>
            <a:pPr lvl="1"/>
            <a:r>
              <a:rPr lang="en-US" dirty="0"/>
              <a:t>Chromatin immunoprecipitation: </a:t>
            </a:r>
            <a:r>
              <a:rPr lang="en-US" dirty="0" err="1"/>
              <a:t>ChIP</a:t>
            </a:r>
            <a:r>
              <a:rPr lang="en-US" dirty="0"/>
              <a:t>-*.</a:t>
            </a:r>
          </a:p>
          <a:p>
            <a:endParaRPr lang="en-US" dirty="0"/>
          </a:p>
          <a:p>
            <a:r>
              <a:rPr lang="en-US" dirty="0"/>
              <a:t>miRNAs.</a:t>
            </a:r>
          </a:p>
          <a:p>
            <a:pPr lvl="1"/>
            <a:r>
              <a:rPr lang="en-US" dirty="0"/>
              <a:t>Post-transcriptional regulation of transcripts.</a:t>
            </a:r>
          </a:p>
          <a:p>
            <a:endParaRPr lang="en-US" dirty="0"/>
          </a:p>
          <a:p>
            <a:r>
              <a:rPr lang="en-US" dirty="0"/>
              <a:t>Incorporating gene expression assays.</a:t>
            </a:r>
          </a:p>
          <a:p>
            <a:endParaRPr lang="en-US" dirty="0"/>
          </a:p>
          <a:p>
            <a:r>
              <a:rPr lang="en-US" dirty="0"/>
              <a:t>Incorporating regulatory network models.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targets: RNA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/>
              <a:t>Strategy #1 incorporates detailed RNA secondary structural modeling.</a:t>
            </a:r>
          </a:p>
          <a:p>
            <a:pPr lvl="1"/>
            <a:r>
              <a:rPr lang="en-US" dirty="0"/>
              <a:t>Target must be accessible in broader molecule, not self-binding,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5101" y="2044377"/>
            <a:ext cx="5381798" cy="458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543155" y="6502323"/>
            <a:ext cx="133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Robins 2005</a:t>
            </a:r>
          </a:p>
        </p:txBody>
      </p:sp>
    </p:spTree>
    <p:extLst>
      <p:ext uri="{BB962C8B-B14F-4D97-AF65-F5344CB8AC3E}">
        <p14:creationId xmlns:p14="http://schemas.microsoft.com/office/powerpoint/2010/main" val="7995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targets: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Streategy</a:t>
            </a:r>
            <a:r>
              <a:rPr lang="en-US" dirty="0"/>
              <a:t> #2: miRNA binding targets are also evolutionarily conserved.</a:t>
            </a:r>
          </a:p>
          <a:p>
            <a:pPr lvl="1"/>
            <a:r>
              <a:rPr lang="en-US" dirty="0"/>
              <a:t>And often appear in sequence clusters.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4250"/>
          <a:stretch/>
        </p:blipFill>
        <p:spPr bwMode="auto">
          <a:xfrm>
            <a:off x="278752" y="2276729"/>
            <a:ext cx="11634496" cy="400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566775" y="6338907"/>
            <a:ext cx="203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Stark </a:t>
            </a:r>
            <a:r>
              <a:rPr lang="en-US" dirty="0" err="1"/>
              <a:t>PLoS</a:t>
            </a:r>
            <a:r>
              <a:rPr lang="en-US" dirty="0"/>
              <a:t> Bio 2003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1439" y="1928144"/>
            <a:ext cx="218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Conserved sites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9563" y="2826327"/>
            <a:ext cx="156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miRNA targets</a:t>
            </a:r>
          </a:p>
        </p:txBody>
      </p:sp>
    </p:spTree>
    <p:extLst>
      <p:ext uri="{BB962C8B-B14F-4D97-AF65-F5344CB8AC3E}">
        <p14:creationId xmlns:p14="http://schemas.microsoft.com/office/powerpoint/2010/main" val="62131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targets: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target finders now use a combination of these properties.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7389" y="1949224"/>
            <a:ext cx="7172247" cy="490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660712" y="1583576"/>
            <a:ext cx="3531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miRanda</a:t>
            </a:r>
            <a:r>
              <a:rPr lang="en-US" b="1" dirty="0"/>
              <a:t>:</a:t>
            </a:r>
            <a:r>
              <a:rPr lang="en-US" dirty="0"/>
              <a:t> Enright Genome Bio 2003</a:t>
            </a:r>
          </a:p>
          <a:p>
            <a:pPr algn="ctr"/>
            <a:r>
              <a:rPr lang="en-US" b="1" dirty="0" err="1"/>
              <a:t>TargetScan</a:t>
            </a:r>
            <a:r>
              <a:rPr lang="en-US" b="1" dirty="0"/>
              <a:t>:</a:t>
            </a:r>
            <a:r>
              <a:rPr lang="en-US" dirty="0"/>
              <a:t> Lewis Cell 2003</a:t>
            </a:r>
          </a:p>
        </p:txBody>
      </p:sp>
    </p:spTree>
    <p:extLst>
      <p:ext uri="{BB962C8B-B14F-4D97-AF65-F5344CB8AC3E}">
        <p14:creationId xmlns:p14="http://schemas.microsoft.com/office/powerpoint/2010/main" val="69002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8825" b="5466"/>
          <a:stretch>
            <a:fillRect/>
          </a:stretch>
        </p:blipFill>
        <p:spPr bwMode="auto">
          <a:xfrm>
            <a:off x="984874" y="780403"/>
            <a:ext cx="9523987" cy="58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miRNA targets: it’s still hard!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84874" y="637879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Liu 2010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28364" y="3299883"/>
            <a:ext cx="3541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Positives generally true, but lots of </a:t>
            </a:r>
            <a:r>
              <a:rPr lang="en-US" sz="2400"/>
              <a:t>false negatives.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7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367171"/>
            <a:ext cx="86867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Regulatory circuit and network reconstruction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models for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65</a:t>
            </a:fld>
            <a:endParaRPr lang="en-US"/>
          </a:p>
        </p:txBody>
      </p:sp>
      <p:pic>
        <p:nvPicPr>
          <p:cNvPr id="8" name="Picture 3"/>
          <p:cNvPicPr>
            <a:picLocks noChangeArrowheads="1"/>
          </p:cNvPicPr>
          <p:nvPr/>
        </p:nvPicPr>
        <p:blipFill rotWithShape="1">
          <a:blip r:embed="rId2" cstate="print"/>
          <a:srcRect l="3819" t="20121" r="3272" b="19515"/>
          <a:stretch/>
        </p:blipFill>
        <p:spPr bwMode="auto">
          <a:xfrm>
            <a:off x="717666" y="1147156"/>
            <a:ext cx="10756668" cy="524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97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models for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17091" t="20363" r="17636" b="28243"/>
          <a:stretch/>
        </p:blipFill>
        <p:spPr bwMode="auto">
          <a:xfrm>
            <a:off x="1432560" y="1080654"/>
            <a:ext cx="9326881" cy="550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96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models for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12726" t="19878" r="12001" b="31152"/>
          <a:stretch/>
        </p:blipFill>
        <p:spPr bwMode="auto">
          <a:xfrm>
            <a:off x="848612" y="1130529"/>
            <a:ext cx="10494777" cy="512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37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Bayesian networks for single cell regulatory networks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3164" y="979302"/>
            <a:ext cx="4265673" cy="5826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771157" y="6637330"/>
            <a:ext cx="2420248" cy="168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1455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</a:tabLst>
            </a:pPr>
            <a:r>
              <a:rPr lang="en-GB" sz="1100" b="1" dirty="0">
                <a:solidFill>
                  <a:srgbClr val="000000"/>
                </a:solidFill>
              </a:rPr>
              <a:t>K Sachs et al. Science 2005;308:523-529</a:t>
            </a:r>
          </a:p>
        </p:txBody>
      </p:sp>
    </p:spTree>
    <p:extLst>
      <p:ext uri="{BB962C8B-B14F-4D97-AF65-F5344CB8AC3E}">
        <p14:creationId xmlns:p14="http://schemas.microsoft.com/office/powerpoint/2010/main" val="12442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“Module networks” representing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586" y="744050"/>
            <a:ext cx="5580726" cy="509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869" y="2626973"/>
            <a:ext cx="5476699" cy="415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958409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Segal 2003</a:t>
            </a:r>
          </a:p>
        </p:txBody>
      </p:sp>
    </p:spTree>
    <p:extLst>
      <p:ext uri="{BB962C8B-B14F-4D97-AF65-F5344CB8AC3E}">
        <p14:creationId xmlns:p14="http://schemas.microsoft.com/office/powerpoint/2010/main" val="2025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Identifying transcriptional regulatory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Transcriptional regulation is hard!</a:t>
            </a:r>
          </a:p>
          <a:p>
            <a:pPr>
              <a:spcBef>
                <a:spcPts val="600"/>
              </a:spcBef>
            </a:pPr>
            <a:r>
              <a:rPr lang="en-US" dirty="0"/>
              <a:t>Hundreds of cooperating factors, dozens of mechanisms.</a:t>
            </a:r>
          </a:p>
          <a:p>
            <a:pPr>
              <a:spcBef>
                <a:spcPts val="600"/>
              </a:spcBef>
            </a:pPr>
            <a:r>
              <a:rPr lang="en-US" dirty="0"/>
              <a:t>Cis-regulation: “inline” upstream of transcript, but still multiple </a:t>
            </a:r>
            <a:r>
              <a:rPr lang="en-US" dirty="0" err="1"/>
              <a:t>kilobases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</a:pPr>
            <a:r>
              <a:rPr lang="en-US" dirty="0"/>
              <a:t>Trans-regulation: distant, often very (10s-100s </a:t>
            </a:r>
            <a:r>
              <a:rPr lang="en-US" dirty="0" err="1"/>
              <a:t>knt</a:t>
            </a:r>
            <a:r>
              <a:rPr lang="en-US" dirty="0"/>
              <a:t>).</a:t>
            </a:r>
          </a:p>
          <a:p>
            <a:pPr>
              <a:spcBef>
                <a:spcPts val="600"/>
              </a:spcBef>
            </a:pPr>
            <a:r>
              <a:rPr lang="en-US" dirty="0"/>
              <a:t>Many-to-many relationships between TFs and genes.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1228" r="3574"/>
          <a:stretch/>
        </p:blipFill>
        <p:spPr bwMode="auto">
          <a:xfrm>
            <a:off x="1687386" y="3465093"/>
            <a:ext cx="8817229" cy="334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15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Biophysical dynamical systems of regulatory circuits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8" descr="E:\Pravas\June\03.06.09\nrg\images\nrg2591-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6193" y="907220"/>
            <a:ext cx="7999615" cy="58597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79171" y="6234545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Segal 2009</a:t>
            </a:r>
          </a:p>
        </p:txBody>
      </p:sp>
    </p:spTree>
    <p:extLst>
      <p:ext uri="{BB962C8B-B14F-4D97-AF65-F5344CB8AC3E}">
        <p14:creationId xmlns:p14="http://schemas.microsoft.com/office/powerpoint/2010/main" val="17029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Avoiding the genome-wide network trap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573" y="900328"/>
            <a:ext cx="2290737" cy="2180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312" y="5051860"/>
            <a:ext cx="2995891" cy="17608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42573" y="3117485"/>
            <a:ext cx="5335936" cy="2464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Clockwise from top left: 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simulated E.coli 1 network;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E.coli 1 inferred correlations above 50%;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simulated E.coli 2 network;</a:t>
            </a:r>
          </a:p>
          <a:p>
            <a:pPr marL="390445" lvl="1">
              <a:buSzPct val="47000"/>
              <a:buBlip>
                <a:blip r:embed="rId4"/>
              </a:buBlip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E.coli 2 inferred correlations above 50%;</a:t>
            </a:r>
          </a:p>
          <a:p>
            <a:pPr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endParaRPr lang="en-GB" sz="2000" dirty="0">
              <a:solidFill>
                <a:srgbClr val="000090"/>
              </a:solidFill>
            </a:endParaRPr>
          </a:p>
          <a:p>
            <a:pPr>
              <a:tabLst>
                <a:tab pos="0" algn="l"/>
                <a:tab pos="414252" algn="l"/>
                <a:tab pos="828503" algn="l"/>
                <a:tab pos="1242755" algn="l"/>
                <a:tab pos="1658594" algn="l"/>
                <a:tab pos="2072845" algn="l"/>
                <a:tab pos="2487097" algn="l"/>
                <a:tab pos="2901348" algn="l"/>
                <a:tab pos="3317187" algn="l"/>
                <a:tab pos="3731439" algn="l"/>
                <a:tab pos="4145690" algn="l"/>
                <a:tab pos="4561529" algn="l"/>
                <a:tab pos="4975781" algn="l"/>
                <a:tab pos="5390032" algn="l"/>
                <a:tab pos="5804284" algn="l"/>
                <a:tab pos="6220123" algn="l"/>
                <a:tab pos="6634374" algn="l"/>
                <a:tab pos="7048626" algn="l"/>
                <a:tab pos="7462877" algn="l"/>
                <a:tab pos="7878716" algn="l"/>
                <a:tab pos="8292969" algn="l"/>
              </a:tabLst>
            </a:pPr>
            <a:r>
              <a:rPr lang="en-GB" sz="2000" dirty="0">
                <a:solidFill>
                  <a:srgbClr val="000090"/>
                </a:solidFill>
              </a:rPr>
              <a:t>inferred networks made using 2 bins for each gene.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6112" y="783377"/>
            <a:ext cx="2944657" cy="22368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3535" y="2438335"/>
            <a:ext cx="2092540" cy="22233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5210" y="1852612"/>
            <a:ext cx="3699697" cy="29931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44412" y="2663292"/>
            <a:ext cx="5763923" cy="41265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97012" y="1093482"/>
            <a:ext cx="4012499" cy="30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7010" y="1710757"/>
            <a:ext cx="3106451" cy="21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26010" y="5649976"/>
            <a:ext cx="1261996" cy="120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6412" y="1801726"/>
            <a:ext cx="3649811" cy="485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93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Local regulatory network reconstruction: the </a:t>
            </a:r>
            <a:r>
              <a:rPr lang="en-US" sz="3800" dirty="0" err="1"/>
              <a:t>Inferelator</a:t>
            </a:r>
            <a:endParaRPr lang="en-US" sz="3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419" y="1331470"/>
            <a:ext cx="4267200" cy="536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820" y="1472046"/>
            <a:ext cx="414464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b="75588"/>
          <a:stretch>
            <a:fillRect/>
          </a:stretch>
        </p:blipFill>
        <p:spPr bwMode="auto">
          <a:xfrm>
            <a:off x="5941868" y="5576030"/>
            <a:ext cx="4781550" cy="111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846620" y="900548"/>
            <a:ext cx="4833334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dirty="0"/>
              <a:t>Expression = Sum(</a:t>
            </a:r>
            <a:r>
              <a:rPr lang="en-US" dirty="0" err="1"/>
              <a:t>TFBSs</a:t>
            </a:r>
            <a:r>
              <a:rPr lang="en-US" dirty="0"/>
              <a:t> * Expression(</a:t>
            </a:r>
            <a:r>
              <a:rPr lang="en-US" dirty="0" err="1"/>
              <a:t>TFs</a:t>
            </a:r>
            <a:r>
              <a:rPr lang="en-US" dirty="0"/>
              <a:t>))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389" y="586878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Bonneau</a:t>
            </a:r>
            <a:r>
              <a:rPr lang="en-US" dirty="0"/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20910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Local regulatory network reconstruction: FIRE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4992" r="46875" b="6209"/>
          <a:stretch>
            <a:fillRect/>
          </a:stretch>
        </p:blipFill>
        <p:spPr bwMode="auto">
          <a:xfrm>
            <a:off x="1729047" y="1447800"/>
            <a:ext cx="276825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54167" b="68416"/>
          <a:stretch>
            <a:fillRect/>
          </a:stretch>
        </p:blipFill>
        <p:spPr bwMode="auto">
          <a:xfrm>
            <a:off x="1729047" y="5469190"/>
            <a:ext cx="2971800" cy="138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b="51480"/>
          <a:stretch>
            <a:fillRect/>
          </a:stretch>
        </p:blipFill>
        <p:spPr bwMode="auto">
          <a:xfrm>
            <a:off x="4729144" y="4191002"/>
            <a:ext cx="6143903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4047" y="914400"/>
            <a:ext cx="3429000" cy="414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47404" y="1113906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Beer 2004</a:t>
            </a:r>
          </a:p>
        </p:txBody>
      </p:sp>
    </p:spTree>
    <p:extLst>
      <p:ext uri="{BB962C8B-B14F-4D97-AF65-F5344CB8AC3E}">
        <p14:creationId xmlns:p14="http://schemas.microsoft.com/office/powerpoint/2010/main" val="12764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Tools and resources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Transcription factors and miRNAs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75</a:t>
            </a:fld>
            <a:endParaRPr lang="en-US"/>
          </a:p>
        </p:txBody>
      </p:sp>
      <p:grpSp>
        <p:nvGrpSpPr>
          <p:cNvPr id="8" name="Group 24"/>
          <p:cNvGrpSpPr/>
          <p:nvPr/>
        </p:nvGrpSpPr>
        <p:grpSpPr>
          <a:xfrm>
            <a:off x="4136726" y="1112523"/>
            <a:ext cx="3724342" cy="1129843"/>
            <a:chOff x="1295399" y="1828801"/>
            <a:chExt cx="3724342" cy="1129843"/>
          </a:xfrm>
        </p:grpSpPr>
        <p:pic>
          <p:nvPicPr>
            <p:cNvPr id="9" name="Picture 3" descr="C:\Users\eblis\Documents\My Dropbox\archive\logos\transfac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5399" y="1828801"/>
              <a:ext cx="3724342" cy="914400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1900270" y="27432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www.biobase-international.com</a:t>
              </a:r>
            </a:p>
          </p:txBody>
        </p:sp>
      </p:grpSp>
      <p:grpSp>
        <p:nvGrpSpPr>
          <p:cNvPr id="11" name="Group 23"/>
          <p:cNvGrpSpPr/>
          <p:nvPr/>
        </p:nvGrpSpPr>
        <p:grpSpPr>
          <a:xfrm>
            <a:off x="1662542" y="1112523"/>
            <a:ext cx="2514600" cy="1129843"/>
            <a:chOff x="5562600" y="1295401"/>
            <a:chExt cx="2514600" cy="1129843"/>
          </a:xfrm>
        </p:grpSpPr>
        <p:pic>
          <p:nvPicPr>
            <p:cNvPr id="12" name="Picture 4" descr="C:\Users\eblis\Documents\My Dropbox\archive\logos\jaspa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69082" y="1295401"/>
              <a:ext cx="1301637" cy="9144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3" name="Rectangle 12"/>
            <p:cNvSpPr/>
            <p:nvPr/>
          </p:nvSpPr>
          <p:spPr>
            <a:xfrm>
              <a:off x="5562600" y="2209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jaspar.genereg.net</a:t>
              </a:r>
            </a:p>
          </p:txBody>
        </p:sp>
      </p:grpSp>
      <p:grpSp>
        <p:nvGrpSpPr>
          <p:cNvPr id="14" name="Group 20"/>
          <p:cNvGrpSpPr/>
          <p:nvPr/>
        </p:nvGrpSpPr>
        <p:grpSpPr>
          <a:xfrm>
            <a:off x="26328" y="2377442"/>
            <a:ext cx="3069237" cy="901244"/>
            <a:chOff x="609600" y="3124200"/>
            <a:chExt cx="3069237" cy="901244"/>
          </a:xfrm>
        </p:grpSpPr>
        <p:pic>
          <p:nvPicPr>
            <p:cNvPr id="15" name="Picture 6" descr="C:\Users\eblis\Documents\My Dropbox\archive\logos\redfly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3124200"/>
              <a:ext cx="3069237" cy="685800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886918" y="38100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redfly.ccr.buffalo.edu</a:t>
              </a:r>
            </a:p>
          </p:txBody>
        </p:sp>
      </p:grpSp>
      <p:grpSp>
        <p:nvGrpSpPr>
          <p:cNvPr id="17" name="Group 21"/>
          <p:cNvGrpSpPr/>
          <p:nvPr/>
        </p:nvGrpSpPr>
        <p:grpSpPr>
          <a:xfrm>
            <a:off x="5744098" y="2344190"/>
            <a:ext cx="2514600" cy="901244"/>
            <a:chOff x="5372100" y="3200400"/>
            <a:chExt cx="2514600" cy="901244"/>
          </a:xfrm>
        </p:grpSpPr>
        <p:pic>
          <p:nvPicPr>
            <p:cNvPr id="18" name="Picture 7" descr="C:\Users\eblis\Documents\My Dropbox\archive\logos\regulondb.jpg"/>
            <p:cNvPicPr>
              <a:picLocks noChangeAspect="1" noChangeArrowheads="1"/>
            </p:cNvPicPr>
            <p:nvPr/>
          </p:nvPicPr>
          <p:blipFill>
            <a:blip r:embed="rId5" cstate="print"/>
            <a:srcRect l="1706" t="11009" r="4096" b="17431"/>
            <a:stretch>
              <a:fillRect/>
            </a:stretch>
          </p:blipFill>
          <p:spPr bwMode="auto">
            <a:xfrm>
              <a:off x="5416061" y="3200400"/>
              <a:ext cx="2426678" cy="6858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5372100" y="38862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regulondb.ccg.unam.mx</a:t>
              </a:r>
            </a:p>
          </p:txBody>
        </p:sp>
      </p:grpSp>
      <p:grpSp>
        <p:nvGrpSpPr>
          <p:cNvPr id="20" name="Group 25"/>
          <p:cNvGrpSpPr/>
          <p:nvPr/>
        </p:nvGrpSpPr>
        <p:grpSpPr>
          <a:xfrm>
            <a:off x="6722917" y="4846320"/>
            <a:ext cx="2514600" cy="1129844"/>
            <a:chOff x="3200400" y="4648200"/>
            <a:chExt cx="2514600" cy="1129844"/>
          </a:xfrm>
        </p:grpSpPr>
        <p:pic>
          <p:nvPicPr>
            <p:cNvPr id="21" name="Picture 8" descr="C:\Users\eblis\Documents\My Dropbox\archive\logos\mirbas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16295" y="4648200"/>
              <a:ext cx="1482811" cy="914400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3200400" y="55626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www.mirbase.org</a:t>
              </a:r>
            </a:p>
          </p:txBody>
        </p:sp>
      </p:grpSp>
      <p:grpSp>
        <p:nvGrpSpPr>
          <p:cNvPr id="23" name="Group 26"/>
          <p:cNvGrpSpPr/>
          <p:nvPr/>
        </p:nvGrpSpPr>
        <p:grpSpPr>
          <a:xfrm>
            <a:off x="3769822" y="5455920"/>
            <a:ext cx="3033345" cy="1129844"/>
            <a:chOff x="152401" y="4953000"/>
            <a:chExt cx="3033345" cy="1129844"/>
          </a:xfrm>
        </p:grpSpPr>
        <p:pic>
          <p:nvPicPr>
            <p:cNvPr id="24" name="Picture 9" descr="C:\Users\eblis\Documents\My Dropbox\archive\logos\targetsca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2401" y="4953000"/>
              <a:ext cx="3033345" cy="914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411773" y="58674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www.targetscan.org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9112143" y="6370322"/>
            <a:ext cx="25146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err="1"/>
              <a:t>mirdb.org</a:t>
            </a:r>
            <a:endParaRPr lang="en-US" sz="1400" dirty="0"/>
          </a:p>
        </p:txBody>
      </p:sp>
      <p:grpSp>
        <p:nvGrpSpPr>
          <p:cNvPr id="29" name="Group 36"/>
          <p:cNvGrpSpPr/>
          <p:nvPr/>
        </p:nvGrpSpPr>
        <p:grpSpPr>
          <a:xfrm>
            <a:off x="3181700" y="2560320"/>
            <a:ext cx="2514600" cy="1129844"/>
            <a:chOff x="5181600" y="2895600"/>
            <a:chExt cx="2514600" cy="1129844"/>
          </a:xfrm>
        </p:grpSpPr>
        <p:pic>
          <p:nvPicPr>
            <p:cNvPr id="30" name="Picture 11" descr="C:\Users\eblis\Documents\My Dropbox\archive\logos\oreganno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33555" y="2895600"/>
              <a:ext cx="2410691" cy="914400"/>
            </a:xfrm>
            <a:prstGeom prst="rect">
              <a:avLst/>
            </a:prstGeom>
            <a:noFill/>
          </p:spPr>
        </p:pic>
        <p:sp>
          <p:nvSpPr>
            <p:cNvPr id="31" name="Rectangle 30"/>
            <p:cNvSpPr/>
            <p:nvPr/>
          </p:nvSpPr>
          <p:spPr>
            <a:xfrm>
              <a:off x="5181600" y="38100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www.oreganno.org</a:t>
              </a:r>
            </a:p>
          </p:txBody>
        </p:sp>
      </p:grpSp>
      <p:grpSp>
        <p:nvGrpSpPr>
          <p:cNvPr id="32" name="Group 35"/>
          <p:cNvGrpSpPr/>
          <p:nvPr/>
        </p:nvGrpSpPr>
        <p:grpSpPr>
          <a:xfrm>
            <a:off x="2784765" y="3855722"/>
            <a:ext cx="3108960" cy="672644"/>
            <a:chOff x="1371600" y="2895600"/>
            <a:chExt cx="3108960" cy="672644"/>
          </a:xfrm>
        </p:grpSpPr>
        <p:pic>
          <p:nvPicPr>
            <p:cNvPr id="33" name="Picture 12" descr="C:\Users\eblis\Documents\My Dropbox\archive\logos\cisred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71600" y="2895600"/>
              <a:ext cx="3108960" cy="457200"/>
            </a:xfrm>
            <a:prstGeom prst="rect">
              <a:avLst/>
            </a:prstGeom>
            <a:noFill/>
          </p:spPr>
        </p:pic>
        <p:sp>
          <p:nvSpPr>
            <p:cNvPr id="34" name="Rectangle 33"/>
            <p:cNvSpPr/>
            <p:nvPr/>
          </p:nvSpPr>
          <p:spPr>
            <a:xfrm>
              <a:off x="1668780" y="3352800"/>
              <a:ext cx="25146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www.cisred.org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3568" y="4963177"/>
            <a:ext cx="2290048" cy="136649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3124" y="5760720"/>
            <a:ext cx="359405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/>
              <a:t>zmf.umm.uni-heidelberg.de</a:t>
            </a:r>
            <a:r>
              <a:rPr lang="en-US" sz="1400" dirty="0"/>
              <a:t>/apps/</a:t>
            </a:r>
            <a:r>
              <a:rPr lang="en-US" sz="1400" dirty="0" err="1"/>
              <a:t>zmf</a:t>
            </a:r>
            <a:r>
              <a:rPr lang="en-US" sz="1400" dirty="0"/>
              <a:t>/mirwalk2/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/>
          <a:srcRect r="82818"/>
          <a:stretch/>
        </p:blipFill>
        <p:spPr>
          <a:xfrm>
            <a:off x="852284" y="4903401"/>
            <a:ext cx="2094807" cy="7987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4461" y="3363986"/>
            <a:ext cx="4480503" cy="1161612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561365" y="4451736"/>
            <a:ext cx="5630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/>
              <a:t>www.abcam.com</a:t>
            </a:r>
            <a:r>
              <a:rPr lang="en-US" sz="1400" b="1" dirty="0"/>
              <a:t>/kits/</a:t>
            </a:r>
            <a:r>
              <a:rPr lang="en-US" sz="1400" b="1" dirty="0" err="1"/>
              <a:t>microrna</a:t>
            </a:r>
            <a:r>
              <a:rPr lang="en-US" sz="1400" b="1" dirty="0"/>
              <a:t>-database-and-target-predictor-resources</a:t>
            </a:r>
          </a:p>
        </p:txBody>
      </p:sp>
    </p:spTree>
    <p:extLst>
      <p:ext uri="{BB962C8B-B14F-4D97-AF65-F5344CB8AC3E}">
        <p14:creationId xmlns:p14="http://schemas.microsoft.com/office/powerpoint/2010/main" val="2628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Motif discovery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491" t="14080" r="22473" b="5920"/>
          <a:stretch>
            <a:fillRect/>
          </a:stretch>
        </p:blipFill>
        <p:spPr bwMode="auto">
          <a:xfrm>
            <a:off x="1622368" y="1729050"/>
            <a:ext cx="388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491" t="15000" r="20982" b="25000"/>
          <a:stretch>
            <a:fillRect/>
          </a:stretch>
        </p:blipFill>
        <p:spPr bwMode="auto">
          <a:xfrm>
            <a:off x="6727768" y="3786450"/>
            <a:ext cx="3886200" cy="269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491" t="15000" r="9055" b="21667"/>
          <a:stretch>
            <a:fillRect/>
          </a:stretch>
        </p:blipFill>
        <p:spPr bwMode="auto">
          <a:xfrm>
            <a:off x="6727768" y="1028013"/>
            <a:ext cx="388620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 t="15000" r="4583" b="3333"/>
          <a:stretch>
            <a:fillRect/>
          </a:stretch>
        </p:blipFill>
        <p:spPr bwMode="auto">
          <a:xfrm>
            <a:off x="2155768" y="3710250"/>
            <a:ext cx="3886200" cy="297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7" descr="C:\Users\eblis\Documents\My Dropbox\archive\logos\biomart.gif"/>
          <p:cNvPicPr>
            <a:picLocks noChangeAspect="1" noChangeArrowheads="1"/>
          </p:cNvPicPr>
          <p:nvPr/>
        </p:nvPicPr>
        <p:blipFill>
          <a:blip r:embed="rId6" cstate="print"/>
          <a:srcRect r="40741"/>
          <a:stretch>
            <a:fillRect/>
          </a:stretch>
        </p:blipFill>
        <p:spPr bwMode="auto">
          <a:xfrm>
            <a:off x="2384369" y="1043250"/>
            <a:ext cx="1075765" cy="457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51416" y="1500450"/>
            <a:ext cx="16002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meme.sdsc.edu</a:t>
            </a:r>
          </a:p>
        </p:txBody>
      </p:sp>
      <p:pic>
        <p:nvPicPr>
          <p:cNvPr id="12" name="Picture 8" descr="C:\Users\eblis\Documents\My Dropbox\archive\logos\meme.png"/>
          <p:cNvPicPr>
            <a:picLocks noChangeAspect="1" noChangeArrowheads="1"/>
          </p:cNvPicPr>
          <p:nvPr/>
        </p:nvPicPr>
        <p:blipFill>
          <a:blip r:embed="rId7" cstate="print"/>
          <a:srcRect r="14305"/>
          <a:stretch>
            <a:fillRect/>
          </a:stretch>
        </p:blipFill>
        <p:spPr bwMode="auto">
          <a:xfrm>
            <a:off x="3794461" y="1043250"/>
            <a:ext cx="1714110" cy="457200"/>
          </a:xfrm>
          <a:prstGeom prst="rect">
            <a:avLst/>
          </a:prstGeom>
          <a:noFill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 cstate="print"/>
          <a:srcRect t="15000" r="4583" b="33220"/>
          <a:stretch>
            <a:fillRect/>
          </a:stretch>
        </p:blipFill>
        <p:spPr bwMode="auto">
          <a:xfrm>
            <a:off x="6194368" y="1111690"/>
            <a:ext cx="3886200" cy="188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9" cstate="print"/>
          <a:srcRect t="15000" r="18001" b="6667"/>
          <a:stretch>
            <a:fillRect/>
          </a:stretch>
        </p:blipFill>
        <p:spPr bwMode="auto">
          <a:xfrm>
            <a:off x="6194368" y="3056318"/>
            <a:ext cx="3886200" cy="332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9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Regulatory data and tools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204" y="885304"/>
            <a:ext cx="7963593" cy="597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7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982290"/>
            <a:ext cx="11714922" cy="5406829"/>
          </a:xfrm>
        </p:spPr>
        <p:txBody>
          <a:bodyPr/>
          <a:lstStyle/>
          <a:p>
            <a:r>
              <a:rPr lang="en-US" sz="2400" dirty="0"/>
              <a:t>Start planning for the final project </a:t>
            </a:r>
            <a:r>
              <a:rPr lang="mr-IN" sz="2400" dirty="0"/>
              <a:t>–</a:t>
            </a:r>
            <a:r>
              <a:rPr lang="en-US" sz="2400" dirty="0"/>
              <a:t> sign up by next Monday.</a:t>
            </a:r>
          </a:p>
          <a:p>
            <a:pPr lvl="1"/>
            <a:r>
              <a:rPr lang="en-US" sz="2000" dirty="0"/>
              <a:t>Don’t forget to leave time for iteration!</a:t>
            </a:r>
          </a:p>
          <a:p>
            <a:r>
              <a:rPr lang="en-US" sz="2400" dirty="0"/>
              <a:t>Regulatory motif discovery from primary sequence is hard.</a:t>
            </a:r>
          </a:p>
          <a:p>
            <a:pPr lvl="1"/>
            <a:r>
              <a:rPr lang="en-US" sz="2000" dirty="0"/>
              <a:t>Look for enriched binding sites upstream of transcribed targets.</a:t>
            </a:r>
          </a:p>
          <a:p>
            <a:r>
              <a:rPr lang="en-US" sz="2400" dirty="0"/>
              <a:t>Enrichment can be determined by different statistical optimization strategies.</a:t>
            </a:r>
          </a:p>
          <a:p>
            <a:pPr lvl="1"/>
            <a:r>
              <a:rPr lang="en-US" sz="2000" dirty="0"/>
              <a:t>Gibbs sampling, Expectation Maximization, others.</a:t>
            </a:r>
          </a:p>
          <a:p>
            <a:r>
              <a:rPr lang="en-US" sz="2400" dirty="0"/>
              <a:t>Motifs themselves can be represented by several data models.</a:t>
            </a:r>
          </a:p>
          <a:p>
            <a:pPr lvl="1"/>
            <a:r>
              <a:rPr lang="en-US" sz="2000" dirty="0"/>
              <a:t>Consensus sequences, degenerate patterns, position weight matrices, PSSMs, graphs</a:t>
            </a:r>
            <a:r>
              <a:rPr lang="mr-IN" sz="2000" dirty="0"/>
              <a:t>…</a:t>
            </a:r>
            <a:endParaRPr lang="en-US" sz="2000" dirty="0"/>
          </a:p>
          <a:p>
            <a:r>
              <a:rPr lang="en-US" sz="2400" dirty="0"/>
              <a:t>Chromatin immunoprecipitation provides regulatory binding evidence.</a:t>
            </a:r>
          </a:p>
          <a:p>
            <a:pPr lvl="1"/>
            <a:r>
              <a:rPr lang="en-US" sz="2000" dirty="0"/>
              <a:t>Works best when integrated with multiple data types: expression, conservation, etc.</a:t>
            </a:r>
          </a:p>
          <a:p>
            <a:r>
              <a:rPr lang="en-US" sz="2400" dirty="0"/>
              <a:t>miRNAs represent another level of post-transcriptional regulation.</a:t>
            </a:r>
          </a:p>
          <a:p>
            <a:pPr lvl="1"/>
            <a:r>
              <a:rPr lang="en-US" sz="2000" dirty="0"/>
              <a:t>Find miRNA genes as conserved, structurally favorable ORFs.</a:t>
            </a:r>
          </a:p>
          <a:p>
            <a:pPr lvl="1"/>
            <a:r>
              <a:rPr lang="en-US" sz="2000" dirty="0"/>
              <a:t>Find miRNA targets by complementarity, </a:t>
            </a:r>
            <a:r>
              <a:rPr lang="en-US" sz="2000" dirty="0" err="1"/>
              <a:t>coexpression</a:t>
            </a:r>
            <a:r>
              <a:rPr lang="en-US" sz="2000" dirty="0"/>
              <a:t>, conservation.</a:t>
            </a:r>
          </a:p>
          <a:p>
            <a:r>
              <a:rPr lang="en-US" sz="2400" dirty="0"/>
              <a:t>Finally, regulatory circuit / network reconstruction can use many different models.</a:t>
            </a:r>
          </a:p>
          <a:p>
            <a:pPr lvl="1"/>
            <a:r>
              <a:rPr lang="en-US" sz="2000" dirty="0"/>
              <a:t>Bayes nets, linear models, dynamical systems; beware the hairball!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Extras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Complicated due to underlying molecular mechanisms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23509" t="26198" r="8772" b="14152"/>
          <a:stretch/>
        </p:blipFill>
        <p:spPr bwMode="auto">
          <a:xfrm>
            <a:off x="1692089" y="1020028"/>
            <a:ext cx="8807823" cy="581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97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gap between biology and model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4/15/2019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32807" t="18479" r="18947" b="4796"/>
          <a:stretch/>
        </p:blipFill>
        <p:spPr bwMode="auto">
          <a:xfrm>
            <a:off x="3609474" y="884650"/>
            <a:ext cx="4973053" cy="593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10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DCAD4168-4D43-264D-83B9-4AEF44CD9354}" vid="{EEADB94A-34CF-B34C-9AB9-867A5C09D9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5330</TotalTime>
  <Words>2001</Words>
  <Application>Microsoft Office PowerPoint</Application>
  <PresentationFormat>Custom</PresentationFormat>
  <Paragraphs>448</Paragraphs>
  <Slides>79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template</vt:lpstr>
      <vt:lpstr>Transcriptional regulation</vt:lpstr>
      <vt:lpstr>Final project</vt:lpstr>
      <vt:lpstr>PowerPoint Presentation</vt:lpstr>
      <vt:lpstr>Review: Biological complexity</vt:lpstr>
      <vt:lpstr>Review: Transcriptional regulatory networks</vt:lpstr>
      <vt:lpstr>Today: Transcriptional regulation (and friends)</vt:lpstr>
      <vt:lpstr>Identifying transcriptional regulatory elements</vt:lpstr>
      <vt:lpstr>Complicated due to underlying molecular mechanisms</vt:lpstr>
      <vt:lpstr>The gap between biology and model</vt:lpstr>
      <vt:lpstr>Data used in regulatory network analyses</vt:lpstr>
      <vt:lpstr>PowerPoint Presentation</vt:lpstr>
      <vt:lpstr>Suppose biology precisely fit the expected model</vt:lpstr>
      <vt:lpstr>From coexpressed modules to motifs</vt:lpstr>
      <vt:lpstr>Can human beings solve the problem?</vt:lpstr>
      <vt:lpstr>Can human beings solve the problem?</vt:lpstr>
      <vt:lpstr>Can human beings solve the problem?</vt:lpstr>
      <vt:lpstr>PowerPoint Presentation</vt:lpstr>
      <vt:lpstr>An aside: representing sequence motifs</vt:lpstr>
      <vt:lpstr>Consensus sequences</vt:lpstr>
      <vt:lpstr>Ambiguous consensus sequences</vt:lpstr>
      <vt:lpstr>Position weight matrices</vt:lpstr>
      <vt:lpstr>Position specific scoring matrices</vt:lpstr>
      <vt:lpstr>Motif sequence logos</vt:lpstr>
      <vt:lpstr>PSSMs make it easy to locate motifs in sequences</vt:lpstr>
      <vt:lpstr>Modeling motifs (MSAs) as graphs</vt:lpstr>
      <vt:lpstr>Modeling motifs (MSAs) as graphs</vt:lpstr>
      <vt:lpstr>Modeling motifs (MSAs) as HMMs</vt:lpstr>
      <vt:lpstr>PowerPoint Presentation</vt:lpstr>
      <vt:lpstr>Back to business…</vt:lpstr>
      <vt:lpstr>Identifying enriched regulatory sequence motifs</vt:lpstr>
      <vt:lpstr>Probabilistic mechanisms for sequence model fitting</vt:lpstr>
      <vt:lpstr>Gibbs sampling for enriched motif identification</vt:lpstr>
      <vt:lpstr>Gibbs sampling for enriched motif identification</vt:lpstr>
      <vt:lpstr>Gibbs sampling for enriched motif identification</vt:lpstr>
      <vt:lpstr>Gibbs sampling for enriched motif identification</vt:lpstr>
      <vt:lpstr>PowerPoint Presentation</vt:lpstr>
      <vt:lpstr>Expectation Maximization (EM) for enriched motif identification</vt:lpstr>
      <vt:lpstr>Expectation Maximization (EM) for enriched motif identification</vt:lpstr>
      <vt:lpstr>PowerPoint Presentation</vt:lpstr>
      <vt:lpstr>ChIP-((chip)|(seq))</vt:lpstr>
      <vt:lpstr>High-throughput chromatin immunoprecipitation</vt:lpstr>
      <vt:lpstr>Motif discovery from ChIP-* experiments</vt:lpstr>
      <vt:lpstr>MDscan for motif identification in ChIP sequences</vt:lpstr>
      <vt:lpstr>MDscan for motif identification in ChIP sequences</vt:lpstr>
      <vt:lpstr>MDscan for motif identification in ChIP sequences</vt:lpstr>
      <vt:lpstr>MDscan for motif identification in ChIP sequences</vt:lpstr>
      <vt:lpstr>MDscan for motif identification in ChIP sequences</vt:lpstr>
      <vt:lpstr>MDscan for motif identification in ChIP sequences</vt:lpstr>
      <vt:lpstr>Integrating multiple data types for ChIP analysis</vt:lpstr>
      <vt:lpstr>Integrating multiple data types for ChIP analysis</vt:lpstr>
      <vt:lpstr>Global properties of the resulting yeast regulome</vt:lpstr>
      <vt:lpstr>PowerPoint Presentation</vt:lpstr>
      <vt:lpstr>PowerPoint Presentation</vt:lpstr>
      <vt:lpstr>miRNA biology in one slide</vt:lpstr>
      <vt:lpstr>miRNA biology in one two slides</vt:lpstr>
      <vt:lpstr>miRNA genes</vt:lpstr>
      <vt:lpstr>Finding miRNA genes: MiRscan</vt:lpstr>
      <vt:lpstr>Finding miRNA genes: MiRscan</vt:lpstr>
      <vt:lpstr>Finding miRNA targets</vt:lpstr>
      <vt:lpstr>Finding miRNA targets: RNA structure</vt:lpstr>
      <vt:lpstr>Finding miRNA targets: conservation</vt:lpstr>
      <vt:lpstr>Finding miRNA targets: integration</vt:lpstr>
      <vt:lpstr>Finding miRNA targets: it’s still hard!</vt:lpstr>
      <vt:lpstr>PowerPoint Presentation</vt:lpstr>
      <vt:lpstr>Probabilistic models for regulatory circuits</vt:lpstr>
      <vt:lpstr>Probabilistic models for regulatory circuits</vt:lpstr>
      <vt:lpstr>Probabilistic models for regulatory circuits</vt:lpstr>
      <vt:lpstr>Bayesian networks for single cell regulatory networks</vt:lpstr>
      <vt:lpstr>“Module networks” representing regulatory circuits</vt:lpstr>
      <vt:lpstr>Biophysical dynamical systems of regulatory circuits</vt:lpstr>
      <vt:lpstr>Avoiding the genome-wide network trap</vt:lpstr>
      <vt:lpstr>Local regulatory network reconstruction: the Inferelator</vt:lpstr>
      <vt:lpstr>Local regulatory network reconstruction: FIRE</vt:lpstr>
      <vt:lpstr>PowerPoint Presentation</vt:lpstr>
      <vt:lpstr>Transcription factors and miRNAs</vt:lpstr>
      <vt:lpstr>Motif discovery</vt:lpstr>
      <vt:lpstr>Regulatory data and tools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719</cp:revision>
  <dcterms:created xsi:type="dcterms:W3CDTF">2017-01-05T15:59:06Z</dcterms:created>
  <dcterms:modified xsi:type="dcterms:W3CDTF">2019-04-15T19:16:50Z</dcterms:modified>
</cp:coreProperties>
</file>