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80" r:id="rId1"/>
  </p:sldMasterIdLst>
  <p:notesMasterIdLst>
    <p:notesMasterId r:id="rId49"/>
  </p:notesMasterIdLst>
  <p:sldIdLst>
    <p:sldId id="362" r:id="rId2"/>
    <p:sldId id="369" r:id="rId3"/>
    <p:sldId id="400" r:id="rId4"/>
    <p:sldId id="373" r:id="rId5"/>
    <p:sldId id="374" r:id="rId6"/>
    <p:sldId id="398" r:id="rId7"/>
    <p:sldId id="399" r:id="rId8"/>
    <p:sldId id="401" r:id="rId9"/>
    <p:sldId id="404" r:id="rId10"/>
    <p:sldId id="375" r:id="rId11"/>
    <p:sldId id="405" r:id="rId12"/>
    <p:sldId id="406" r:id="rId13"/>
    <p:sldId id="377" r:id="rId14"/>
    <p:sldId id="376" r:id="rId15"/>
    <p:sldId id="378" r:id="rId16"/>
    <p:sldId id="379" r:id="rId17"/>
    <p:sldId id="380" r:id="rId18"/>
    <p:sldId id="381" r:id="rId19"/>
    <p:sldId id="382" r:id="rId20"/>
    <p:sldId id="408" r:id="rId21"/>
    <p:sldId id="409" r:id="rId22"/>
    <p:sldId id="410" r:id="rId23"/>
    <p:sldId id="411" r:id="rId24"/>
    <p:sldId id="412" r:id="rId25"/>
    <p:sldId id="413" r:id="rId26"/>
    <p:sldId id="384" r:id="rId27"/>
    <p:sldId id="385" r:id="rId28"/>
    <p:sldId id="407" r:id="rId29"/>
    <p:sldId id="415" r:id="rId30"/>
    <p:sldId id="387" r:id="rId31"/>
    <p:sldId id="388" r:id="rId32"/>
    <p:sldId id="389" r:id="rId33"/>
    <p:sldId id="416" r:id="rId34"/>
    <p:sldId id="390" r:id="rId35"/>
    <p:sldId id="391" r:id="rId36"/>
    <p:sldId id="392" r:id="rId37"/>
    <p:sldId id="417" r:id="rId38"/>
    <p:sldId id="393" r:id="rId39"/>
    <p:sldId id="394" r:id="rId40"/>
    <p:sldId id="395" r:id="rId41"/>
    <p:sldId id="419" r:id="rId42"/>
    <p:sldId id="397" r:id="rId43"/>
    <p:sldId id="420" r:id="rId44"/>
    <p:sldId id="402" r:id="rId45"/>
    <p:sldId id="403" r:id="rId46"/>
    <p:sldId id="414" r:id="rId47"/>
    <p:sldId id="418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79"/>
    <p:restoredTop sz="94233" autoAdjust="0"/>
  </p:normalViewPr>
  <p:slideViewPr>
    <p:cSldViewPr snapToObjects="1">
      <p:cViewPr varScale="1">
        <p:scale>
          <a:sx n="112" d="100"/>
          <a:sy n="112" d="100"/>
        </p:scale>
        <p:origin x="-66" y="-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4" d="100"/>
        <a:sy n="6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78786-9B84-E947-8820-7E1CB9ABDCEA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335D2-6E04-3648-AD61-524203FBD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13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4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B335D2-6E04-3648-AD61-524203FBD45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2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7301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95268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EBB3A-3F6B-224C-8852-F550807EB424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977F8-AF0A-A442-A0AC-1287626547B1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5363E-93AC-7F40-AA29-9E7536968F8A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24699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344977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53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086678"/>
            <a:ext cx="5781261" cy="54021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CBC8F-0DFA-CF43-AF75-D35C7DAE1A67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E3AC8-E917-7240-97EB-64EFC1A06C96}" type="datetime1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9C38A-8B5C-984D-A05C-F7D51DEF0DE3}" type="datetime1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08026-1BB1-3941-BE5E-D323B07E18A9}" type="datetime1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7444D-7AD3-6F44-824C-A4C041676D98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8A9C7-1789-DC4D-89FD-19B71522CE86}" type="datetime1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539" y="1082040"/>
            <a:ext cx="11714922" cy="54068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8539" y="6488870"/>
            <a:ext cx="27432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6A2B9-2614-974A-BEFA-2B7A71A547E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888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0261" y="6488870"/>
            <a:ext cx="2743200" cy="365125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D1879-D594-7048-AD12-28363999ED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LucidaGrande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huttenhower.sph.harvard.edu/bst2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tiff"/><Relationship Id="rId5" Type="http://schemas.openxmlformats.org/officeDocument/2006/relationships/image" Target="../media/image22.tif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tif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Epigenetics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Curtis Huttenhower (</a:t>
            </a:r>
            <a:r>
              <a:rPr lang="en-US" dirty="0" err="1"/>
              <a:t>chuttenh@hsph.harvard.edu</a:t>
            </a:r>
            <a:r>
              <a:rPr lang="en-US" dirty="0"/>
              <a:t>)</a:t>
            </a:r>
          </a:p>
          <a:p>
            <a:r>
              <a:rPr lang="en-US" dirty="0"/>
              <a:t>Eric </a:t>
            </a:r>
            <a:r>
              <a:rPr lang="en-US" dirty="0" err="1"/>
              <a:t>Franzosa</a:t>
            </a:r>
            <a:r>
              <a:rPr lang="en-US" dirty="0"/>
              <a:t> (</a:t>
            </a:r>
            <a:r>
              <a:rPr lang="en-US" dirty="0" err="1"/>
              <a:t>franzosa@hsph.harvard.edu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http://huttenhower.sph.harvard.edu/bst281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737680" y="5909457"/>
            <a:ext cx="2716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Slide elements courtesy </a:t>
            </a:r>
            <a:r>
              <a:rPr lang="en-US"/>
              <a:t>of: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26482" y="6224336"/>
            <a:ext cx="4139036" cy="633663"/>
          </a:xfrm>
          <a:prstGeom prst="rect">
            <a:avLst/>
          </a:prstGeom>
          <a:noFill/>
        </p:spPr>
        <p:txBody>
          <a:bodyPr wrap="square" numCol="2" rtlCol="0">
            <a:noAutofit/>
          </a:bodyPr>
          <a:lstStyle/>
          <a:p>
            <a:pPr algn="ctr"/>
            <a:r>
              <a:rPr lang="en-US" b="1" dirty="0"/>
              <a:t>Shirley Liu</a:t>
            </a:r>
          </a:p>
          <a:p>
            <a:pPr algn="ctr"/>
            <a:r>
              <a:rPr lang="en-US" b="1" dirty="0"/>
              <a:t>GC Yuan</a:t>
            </a:r>
          </a:p>
        </p:txBody>
      </p:sp>
    </p:spTree>
    <p:extLst>
      <p:ext uri="{BB962C8B-B14F-4D97-AF65-F5344CB8AC3E}">
        <p14:creationId xmlns:p14="http://schemas.microsoft.com/office/powerpoint/2010/main" val="195438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placement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42122" y="3114261"/>
            <a:ext cx="6944139" cy="1616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Bell NRG 2011</a:t>
            </a:r>
          </a:p>
        </p:txBody>
      </p:sp>
    </p:spTree>
    <p:extLst>
      <p:ext uri="{BB962C8B-B14F-4D97-AF65-F5344CB8AC3E}">
        <p14:creationId xmlns:p14="http://schemas.microsoft.com/office/powerpoint/2010/main" val="66419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DNAse-seq</a:t>
            </a:r>
            <a:r>
              <a:rPr lang="en-US" dirty="0" smtClean="0"/>
              <a:t> reveals sensitive (open)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11</a:t>
            </a:fld>
            <a:endParaRPr lang="en-US"/>
          </a:p>
        </p:txBody>
      </p:sp>
      <p:pic>
        <p:nvPicPr>
          <p:cNvPr id="2050" name="Picture 2" descr="https://ars.els-cdn.com/content/image/1-s2.0-S2214662815000122-gr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49"/>
          <a:stretch/>
        </p:blipFill>
        <p:spPr bwMode="auto">
          <a:xfrm>
            <a:off x="403453" y="1062787"/>
            <a:ext cx="5033371" cy="335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73375" y="4599213"/>
            <a:ext cx="4050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DNAse</a:t>
            </a:r>
            <a:r>
              <a:rPr lang="en-US" dirty="0" smtClean="0"/>
              <a:t> treatment releases fragments from open (unbound) regions which we can then sequence and map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3774" y="3176822"/>
            <a:ext cx="466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Globally exposed regions become large peaks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73768" y="3820308"/>
            <a:ext cx="466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Locally blocked regions leave “footprints”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25434" y="5657873"/>
            <a:ext cx="46686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C00000"/>
                </a:solidFill>
              </a:rPr>
              <a:t>How could we use this method to help identify TF binding sites?</a:t>
            </a:r>
          </a:p>
        </p:txBody>
      </p:sp>
    </p:spTree>
    <p:extLst>
      <p:ext uri="{BB962C8B-B14F-4D97-AF65-F5344CB8AC3E}">
        <p14:creationId xmlns:p14="http://schemas.microsoft.com/office/powerpoint/2010/main" val="41986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thumb/d/d9/ATAC-Seq_Fig.1.pdf/page1-1050px-ATAC-Seq_Fig.1.pd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73" y="948267"/>
            <a:ext cx="5495824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ATAC-</a:t>
            </a:r>
            <a:r>
              <a:rPr lang="en-US" dirty="0" err="1" smtClean="0"/>
              <a:t>seq</a:t>
            </a:r>
            <a:r>
              <a:rPr lang="en-US" dirty="0"/>
              <a:t> </a:t>
            </a:r>
            <a:r>
              <a:rPr lang="en-US" dirty="0" smtClean="0"/>
              <a:t>is a newer, more sensitive approach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30800" y="1219969"/>
            <a:ext cx="668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ATAC = Assay </a:t>
            </a:r>
            <a:r>
              <a:rPr lang="en-US" sz="2400" dirty="0"/>
              <a:t>for </a:t>
            </a:r>
            <a:r>
              <a:rPr lang="en-US" sz="2400" dirty="0" err="1"/>
              <a:t>Transposase</a:t>
            </a:r>
            <a:r>
              <a:rPr lang="en-US" sz="2400" dirty="0"/>
              <a:t>-Accessible </a:t>
            </a:r>
            <a:r>
              <a:rPr lang="en-US" sz="2400" dirty="0" smtClean="0"/>
              <a:t>Chromatin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30800" y="1905000"/>
            <a:ext cx="668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Simultaneously shear DNA while end-capping with known tag DNA, facilitating amplification before sequencing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22333" y="3276600"/>
            <a:ext cx="668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Especially useful when working with low biomass, as in single-cell applications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5434" y="4800600"/>
            <a:ext cx="4668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 smtClean="0">
                <a:solidFill>
                  <a:srgbClr val="C00000"/>
                </a:solidFill>
              </a:rPr>
              <a:t>What’s an advantage of amplifying and sequencing a single cell’s sensitive DNA as opposed to a population of cells? </a:t>
            </a:r>
          </a:p>
        </p:txBody>
      </p:sp>
    </p:spTree>
    <p:extLst>
      <p:ext uri="{BB962C8B-B14F-4D97-AF65-F5344CB8AC3E}">
        <p14:creationId xmlns:p14="http://schemas.microsoft.com/office/powerpoint/2010/main" val="101561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modifications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4" descr="nature01411-i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275" y="866987"/>
            <a:ext cx="6482113" cy="589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71" y="914400"/>
            <a:ext cx="1866900" cy="2349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80914" y="6221508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  <p:pic>
        <p:nvPicPr>
          <p:cNvPr id="5122" name="Picture 2" descr="https://upload.wikimedia.org/wikipedia/commons/1/1d/Methylation-lysin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3" y="3554380"/>
            <a:ext cx="3930298" cy="18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3843" y="5507950"/>
            <a:ext cx="4050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H3K4me3 a.k.a. H3K4 </a:t>
            </a:r>
            <a:r>
              <a:rPr lang="en-US" dirty="0" err="1" smtClean="0"/>
              <a:t>trimethylation</a:t>
            </a:r>
            <a:endParaRPr lang="en-US" dirty="0" smtClean="0"/>
          </a:p>
          <a:p>
            <a:r>
              <a:rPr lang="en-US" dirty="0" smtClean="0"/>
              <a:t>H3 = histone 3</a:t>
            </a:r>
          </a:p>
          <a:p>
            <a:r>
              <a:rPr lang="en-US" dirty="0" smtClean="0"/>
              <a:t>K4 = lysine (K) as position 4</a:t>
            </a:r>
          </a:p>
        </p:txBody>
      </p:sp>
      <p:sp>
        <p:nvSpPr>
          <p:cNvPr id="9" name="Oval 8"/>
          <p:cNvSpPr/>
          <p:nvPr/>
        </p:nvSpPr>
        <p:spPr>
          <a:xfrm rot="20188567">
            <a:off x="5314277" y="1464435"/>
            <a:ext cx="851653" cy="460336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5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 by modifications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883920"/>
            <a:ext cx="10160000" cy="5778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2405" y="5884528"/>
            <a:ext cx="10793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Bell NRG 2011</a:t>
            </a:r>
          </a:p>
        </p:txBody>
      </p:sp>
      <p:sp>
        <p:nvSpPr>
          <p:cNvPr id="9" name="Oval 8"/>
          <p:cNvSpPr/>
          <p:nvPr/>
        </p:nvSpPr>
        <p:spPr>
          <a:xfrm>
            <a:off x="894680" y="3705263"/>
            <a:ext cx="851653" cy="460336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0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Nucleosomes influence regulation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enhanc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035" y="3048000"/>
            <a:ext cx="886936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2578333" y="1154113"/>
            <a:ext cx="5562600" cy="1589087"/>
            <a:chOff x="1447800" y="1078468"/>
            <a:chExt cx="5562600" cy="1588532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825625" y="1944940"/>
              <a:ext cx="4806950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2438400" y="1840468"/>
              <a:ext cx="11826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0070C0"/>
                  </a:solidFill>
                </a:rPr>
                <a:t>C</a:t>
              </a:r>
              <a:r>
                <a:rPr lang="en-US" altLang="x-none" sz="2400" b="1">
                  <a:solidFill>
                    <a:srgbClr val="00B050"/>
                  </a:solidFill>
                </a:rPr>
                <a:t>A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  <a:r>
                <a:rPr lang="en-US" altLang="x-none" sz="2400" b="1">
                  <a:solidFill>
                    <a:srgbClr val="FF9900"/>
                  </a:solidFill>
                </a:rPr>
                <a:t>G</a:t>
              </a:r>
              <a:r>
                <a:rPr lang="en-US" altLang="x-none" sz="2400" b="1">
                  <a:solidFill>
                    <a:srgbClr val="FF0000"/>
                  </a:solidFill>
                </a:rPr>
                <a:t>T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5400000" flipH="1" flipV="1">
              <a:off x="3598911" y="1808463"/>
              <a:ext cx="27295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V="1">
              <a:off x="3735388" y="1670398"/>
              <a:ext cx="725487" cy="1587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4737957" y="2172667"/>
              <a:ext cx="363411" cy="0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3735388" y="1917962"/>
              <a:ext cx="2238375" cy="2697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484438" y="1260966"/>
              <a:ext cx="1119187" cy="36499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/>
                <a:t>TF</a:t>
              </a:r>
            </a:p>
          </p:txBody>
        </p:sp>
        <p:sp>
          <p:nvSpPr>
            <p:cNvPr id="15" name="Curved Down Arrow 14"/>
            <p:cNvSpPr/>
            <p:nvPr/>
          </p:nvSpPr>
          <p:spPr>
            <a:xfrm>
              <a:off x="3603625" y="1078468"/>
              <a:ext cx="1316038" cy="364997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4622800" y="2370242"/>
              <a:ext cx="692150" cy="176150"/>
            </a:xfrm>
            <a:custGeom>
              <a:avLst/>
              <a:gdLst>
                <a:gd name="connsiteX0" fmla="*/ 0 w 801045"/>
                <a:gd name="connsiteY0" fmla="*/ 294724 h 294724"/>
                <a:gd name="connsiteX1" fmla="*/ 234268 w 801045"/>
                <a:gd name="connsiteY1" fmla="*/ 15114 h 294724"/>
                <a:gd name="connsiteX2" fmla="*/ 544106 w 801045"/>
                <a:gd name="connsiteY2" fmla="*/ 249382 h 294724"/>
                <a:gd name="connsiteX3" fmla="*/ 801045 w 801045"/>
                <a:gd name="connsiteY3" fmla="*/ 0 h 29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1045" h="294724">
                  <a:moveTo>
                    <a:pt x="0" y="294724"/>
                  </a:moveTo>
                  <a:cubicBezTo>
                    <a:pt x="71792" y="158697"/>
                    <a:pt x="143584" y="22671"/>
                    <a:pt x="234268" y="15114"/>
                  </a:cubicBezTo>
                  <a:cubicBezTo>
                    <a:pt x="324952" y="7557"/>
                    <a:pt x="449643" y="251901"/>
                    <a:pt x="544106" y="249382"/>
                  </a:cubicBezTo>
                  <a:cubicBezTo>
                    <a:pt x="638569" y="246863"/>
                    <a:pt x="719807" y="123431"/>
                    <a:pt x="801045" y="0"/>
                  </a:cubicBezTo>
                </a:path>
              </a:pathLst>
            </a:cu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TextBox 15"/>
            <p:cNvSpPr txBox="1">
              <a:spLocks noChangeArrowheads="1"/>
            </p:cNvSpPr>
            <p:nvPr/>
          </p:nvSpPr>
          <p:spPr bwMode="auto">
            <a:xfrm>
              <a:off x="5315288" y="2446050"/>
              <a:ext cx="511284" cy="220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x-none"/>
                <a:t>RNA</a:t>
              </a:r>
            </a:p>
          </p:txBody>
        </p: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6902" y="1671087"/>
              <a:ext cx="773498" cy="535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7006984" y="3253048"/>
            <a:ext cx="51267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Modifications can change placement.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Or change conformational structure.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Or directly modify TF recruitment.</a:t>
            </a:r>
          </a:p>
        </p:txBody>
      </p:sp>
    </p:spTree>
    <p:extLst>
      <p:ext uri="{BB962C8B-B14F-4D97-AF65-F5344CB8AC3E}">
        <p14:creationId xmlns:p14="http://schemas.microsoft.com/office/powerpoint/2010/main" val="21153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13" y="3674225"/>
            <a:ext cx="2614202" cy="19331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Assaying nucleosome positions by </a:t>
            </a:r>
            <a:r>
              <a:rPr lang="en-US" dirty="0" err="1"/>
              <a:t>ChIP</a:t>
            </a:r>
            <a:r>
              <a:rPr lang="en-US" dirty="0"/>
              <a:t>-*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3" descr="nrg2641-f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0" b="57427"/>
          <a:stretch/>
        </p:blipFill>
        <p:spPr bwMode="auto">
          <a:xfrm>
            <a:off x="0" y="883921"/>
            <a:ext cx="4721629" cy="2949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49380" y="1933722"/>
            <a:ext cx="105189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946" y="3108961"/>
            <a:ext cx="8272520" cy="364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076" y="3922904"/>
            <a:ext cx="1111849" cy="1523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b="80606"/>
          <a:stretch/>
        </p:blipFill>
        <p:spPr>
          <a:xfrm>
            <a:off x="6942966" y="883920"/>
            <a:ext cx="5143500" cy="133003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847868" y="68957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4800" y="1154126"/>
            <a:ext cx="26707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Using antibodies specific to a single histone modification!</a:t>
            </a:r>
          </a:p>
        </p:txBody>
      </p:sp>
    </p:spTree>
    <p:extLst>
      <p:ext uri="{BB962C8B-B14F-4D97-AF65-F5344CB8AC3E}">
        <p14:creationId xmlns:p14="http://schemas.microsoft.com/office/powerpoint/2010/main" val="110572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891" y="0"/>
            <a:ext cx="34119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Modeling nucleosome positions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39" y="883920"/>
            <a:ext cx="1524000" cy="203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5265" y="2876203"/>
            <a:ext cx="859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/>
              <a:t>Segal 2006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50598" b="45860"/>
          <a:stretch/>
        </p:blipFill>
        <p:spPr>
          <a:xfrm>
            <a:off x="423462" y="3413553"/>
            <a:ext cx="3114261" cy="3054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9228" b="40586"/>
          <a:stretch/>
        </p:blipFill>
        <p:spPr>
          <a:xfrm>
            <a:off x="3735600" y="2227811"/>
            <a:ext cx="4411742" cy="4620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65840" t="61223"/>
          <a:stretch/>
        </p:blipFill>
        <p:spPr>
          <a:xfrm>
            <a:off x="1980593" y="936548"/>
            <a:ext cx="2045498" cy="20781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43400" y="914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C00000"/>
                </a:solidFill>
              </a:rPr>
              <a:t>Why don’t histones have conserved, discrete binding motifs like TFs?</a:t>
            </a:r>
            <a:endParaRPr lang="en-US" sz="24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875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185" y="2017225"/>
            <a:ext cx="4901200" cy="4840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Identifying nucleosome positions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52" y="903288"/>
            <a:ext cx="3408363" cy="580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87891" y="883920"/>
            <a:ext cx="6484168" cy="883920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MACS (MACS2) – Liu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 err="1"/>
              <a:t>Peakseq</a:t>
            </a:r>
            <a:r>
              <a:rPr lang="en-US" altLang="x-none" sz="1600" dirty="0"/>
              <a:t> – Gerstein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SPP – Park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GEM – Gifford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E-Range – </a:t>
            </a:r>
            <a:r>
              <a:rPr lang="en-US" altLang="x-none" sz="1600" dirty="0" err="1"/>
              <a:t>Wold</a:t>
            </a:r>
            <a:r>
              <a:rPr lang="en-US" altLang="x-none" sz="1600" dirty="0"/>
              <a:t>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Peak Finder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SICER – Peng Lab</a:t>
            </a:r>
          </a:p>
          <a:p>
            <a:pPr marL="285750" indent="-285750">
              <a:spcBef>
                <a:spcPct val="0"/>
              </a:spcBef>
              <a:buFont typeface="Arial" charset="0"/>
              <a:buChar char="•"/>
            </a:pPr>
            <a:r>
              <a:rPr lang="en-US" altLang="x-none" sz="1600" dirty="0"/>
              <a:t>T-</a:t>
            </a:r>
            <a:r>
              <a:rPr lang="en-US" altLang="x-none" sz="1600" dirty="0" err="1"/>
              <a:t>Picr</a:t>
            </a:r>
            <a:r>
              <a:rPr lang="en-US" altLang="x-none" sz="1600" dirty="0"/>
              <a:t> – </a:t>
            </a:r>
            <a:r>
              <a:rPr lang="en-US" altLang="x-none" sz="1600" dirty="0" err="1"/>
              <a:t>Pachter</a:t>
            </a:r>
            <a:r>
              <a:rPr lang="en-US" altLang="x-none" sz="1600" dirty="0"/>
              <a:t> Lab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61515" y="6439985"/>
            <a:ext cx="10486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Park NRG 2009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265977" y="5911499"/>
            <a:ext cx="117692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biocluster.ucr.edu</a:t>
            </a:r>
            <a:endParaRPr lang="en-US" sz="1050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igv_GPR17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04" y="980472"/>
            <a:ext cx="11468810" cy="5411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7" name="Rectangle 6"/>
            <p:cNvSpPr/>
            <p:nvPr/>
          </p:nvSpPr>
          <p:spPr>
            <a:xfrm>
              <a:off x="6505776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93504" y="2763910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93504" y="4006364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93504" y="5406715"/>
              <a:ext cx="11659957" cy="477867"/>
            </a:xfrm>
            <a:prstGeom prst="rect">
              <a:avLst/>
            </a:prstGeom>
            <a:solidFill>
              <a:schemeClr val="accent1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93504" y="1105911"/>
            <a:ext cx="11659957" cy="4778671"/>
            <a:chOff x="293504" y="1105911"/>
            <a:chExt cx="11659957" cy="4778671"/>
          </a:xfrm>
        </p:grpSpPr>
        <p:sp>
          <p:nvSpPr>
            <p:cNvPr id="8" name="Rectangle 7"/>
            <p:cNvSpPr/>
            <p:nvPr/>
          </p:nvSpPr>
          <p:spPr>
            <a:xfrm>
              <a:off x="7748231" y="1105911"/>
              <a:ext cx="573441" cy="4778671"/>
            </a:xfrm>
            <a:prstGeom prst="rect">
              <a:avLst/>
            </a:prstGeom>
            <a:noFill/>
            <a:ln w="1270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93504" y="2315116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93504" y="3540945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93504" y="4928848"/>
              <a:ext cx="11659957" cy="477867"/>
            </a:xfrm>
            <a:prstGeom prst="rect">
              <a:avLst/>
            </a:pr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0" y="1662357"/>
            <a:ext cx="860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Stem cell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-13855" y="3061666"/>
            <a:ext cx="10833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Lymphocyte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-16626" y="4311798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Endothelial</a:t>
            </a:r>
            <a:endParaRPr lang="en-US" sz="14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051347" y="6089165"/>
            <a:ext cx="117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Wnt</a:t>
            </a:r>
            <a:r>
              <a:rPr lang="en-US" sz="1400" dirty="0"/>
              <a:t> receptor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321672" y="64893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Repression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206468" y="673860"/>
            <a:ext cx="1432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Transcription</a:t>
            </a:r>
          </a:p>
        </p:txBody>
      </p:sp>
    </p:spTree>
    <p:extLst>
      <p:ext uri="{BB962C8B-B14F-4D97-AF65-F5344CB8AC3E}">
        <p14:creationId xmlns:p14="http://schemas.microsoft.com/office/powerpoint/2010/main" val="10803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Introduction to epigenetic effects</a:t>
            </a:r>
          </a:p>
          <a:p>
            <a:r>
              <a:rPr lang="en-US" dirty="0" smtClean="0"/>
              <a:t>Molecular mechanisms underlying epigenetic effects</a:t>
            </a:r>
            <a:endParaRPr lang="en-US" dirty="0"/>
          </a:p>
          <a:p>
            <a:pPr lvl="1"/>
            <a:r>
              <a:rPr lang="en-US" dirty="0"/>
              <a:t>Nucleosome </a:t>
            </a:r>
            <a:r>
              <a:rPr lang="en-US" dirty="0" smtClean="0"/>
              <a:t>positioning</a:t>
            </a:r>
            <a:endParaRPr lang="en-US" dirty="0"/>
          </a:p>
          <a:p>
            <a:pPr lvl="1"/>
            <a:r>
              <a:rPr lang="en-US" dirty="0"/>
              <a:t>Histone </a:t>
            </a:r>
            <a:r>
              <a:rPr lang="en-US" dirty="0" smtClean="0"/>
              <a:t>modifications</a:t>
            </a:r>
            <a:endParaRPr lang="en-US" dirty="0"/>
          </a:p>
          <a:p>
            <a:pPr lvl="1"/>
            <a:r>
              <a:rPr lang="en-US" dirty="0" smtClean="0"/>
              <a:t>DNA methylation</a:t>
            </a:r>
          </a:p>
          <a:p>
            <a:pPr lvl="1"/>
            <a:r>
              <a:rPr lang="en-US" dirty="0" smtClean="0"/>
              <a:t>Chromatic conformation</a:t>
            </a:r>
          </a:p>
          <a:p>
            <a:r>
              <a:rPr lang="en-US" dirty="0" smtClean="0"/>
              <a:t>Sequencing-based methods for epigenetic profiling</a:t>
            </a:r>
          </a:p>
          <a:p>
            <a:pPr lvl="1"/>
            <a:r>
              <a:rPr lang="en-US" dirty="0" smtClean="0"/>
              <a:t>DNA accessibility screens</a:t>
            </a:r>
          </a:p>
          <a:p>
            <a:pPr lvl="1"/>
            <a:r>
              <a:rPr lang="en-US" dirty="0" err="1" smtClean="0"/>
              <a:t>ChIP</a:t>
            </a:r>
            <a:r>
              <a:rPr lang="en-US" dirty="0" smtClean="0"/>
              <a:t>-chip and </a:t>
            </a:r>
            <a:r>
              <a:rPr lang="en-US" dirty="0" err="1" smtClean="0"/>
              <a:t>ChIP-seq</a:t>
            </a:r>
            <a:r>
              <a:rPr lang="en-US" dirty="0" smtClean="0"/>
              <a:t> (revisited)</a:t>
            </a:r>
          </a:p>
          <a:p>
            <a:pPr lvl="1"/>
            <a:r>
              <a:rPr lang="en-US" dirty="0" smtClean="0"/>
              <a:t>Bisulfite sequencing</a:t>
            </a:r>
          </a:p>
          <a:p>
            <a:pPr lvl="1"/>
            <a:r>
              <a:rPr lang="en-US" dirty="0" smtClean="0"/>
              <a:t>Hi-C (and related methods for chromatin conformation capture)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9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46910" y="2875002"/>
            <a:ext cx="90981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Hidden Markov Models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20" y="3596619"/>
            <a:ext cx="1447800" cy="1447800"/>
          </a:xfrm>
          <a:prstGeom prst="rect">
            <a:avLst/>
          </a:prstGeom>
          <a:noFill/>
        </p:spPr>
      </p:pic>
      <p:pic>
        <p:nvPicPr>
          <p:cNvPr id="1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20" y="3368019"/>
            <a:ext cx="1981200" cy="1981200"/>
          </a:xfrm>
          <a:prstGeom prst="rect">
            <a:avLst/>
          </a:prstGeom>
          <a:noFill/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A Markov model is a sequence of states that we transition through over time</a:t>
            </a:r>
          </a:p>
          <a:p>
            <a:r>
              <a:rPr lang="en-US" dirty="0" smtClean="0"/>
              <a:t>The likelihood of where we’ll transition to depends only on the state we’re in</a:t>
            </a:r>
          </a:p>
          <a:p>
            <a:pPr lvl="1"/>
            <a:r>
              <a:rPr lang="en-US" dirty="0" smtClean="0"/>
              <a:t>No long-term memory</a:t>
            </a:r>
          </a:p>
          <a:p>
            <a:r>
              <a:rPr lang="en-US" dirty="0" smtClean="0"/>
              <a:t>Let’s use the weather as an example...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55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Hidden Markov Models (HMMs)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2072643"/>
          </a:xfrm>
        </p:spPr>
        <p:txBody>
          <a:bodyPr/>
          <a:lstStyle/>
          <a:p>
            <a:r>
              <a:rPr lang="en-US" sz="3200" dirty="0"/>
              <a:t>Imagine that if it is sunny today, there is an 80% chance of sun tomorrow, and a 20% chance of clouds</a:t>
            </a:r>
            <a:r>
              <a:rPr lang="en-US" sz="3200" dirty="0" smtClean="0"/>
              <a:t>.</a:t>
            </a:r>
            <a:endParaRPr lang="en-US" sz="3200" dirty="0"/>
          </a:p>
          <a:p>
            <a:r>
              <a:rPr lang="en-US" sz="3200" dirty="0"/>
              <a:t>Similarly, if it is cloudy today, there is a 50% chance of clouds tomorrow, and a 50% chance of sun.</a:t>
            </a:r>
          </a:p>
          <a:p>
            <a:pPr lvl="1"/>
            <a:endParaRPr lang="en-US" sz="2800" dirty="0" smtClean="0"/>
          </a:p>
          <a:p>
            <a:pPr lvl="1"/>
            <a:endParaRPr lang="en-US" sz="2800" dirty="0"/>
          </a:p>
        </p:txBody>
      </p:sp>
      <p:pic>
        <p:nvPicPr>
          <p:cNvPr id="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4236712"/>
            <a:ext cx="838200" cy="838200"/>
          </a:xfrm>
          <a:prstGeom prst="rect">
            <a:avLst/>
          </a:prstGeom>
          <a:noFill/>
        </p:spPr>
      </p:pic>
      <p:pic>
        <p:nvPicPr>
          <p:cNvPr id="10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922512"/>
            <a:ext cx="990600" cy="990600"/>
          </a:xfrm>
          <a:prstGeom prst="rect">
            <a:avLst/>
          </a:prstGeom>
          <a:noFill/>
        </p:spPr>
      </p:pic>
      <p:pic>
        <p:nvPicPr>
          <p:cNvPr id="1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15" name="Straight Arrow Connector 14"/>
          <p:cNvCxnSpPr/>
          <p:nvPr/>
        </p:nvCxnSpPr>
        <p:spPr>
          <a:xfrm flipV="1">
            <a:off x="35052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5052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146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910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05200" y="3698847"/>
            <a:ext cx="762000" cy="461665"/>
          </a:xfrm>
          <a:prstGeom prst="rect">
            <a:avLst/>
          </a:prstGeom>
          <a:ln w="38100">
            <a:noFill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80%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052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20%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1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4400" y="4922512"/>
            <a:ext cx="990600" cy="990600"/>
          </a:xfrm>
          <a:prstGeom prst="rect">
            <a:avLst/>
          </a:prstGeom>
          <a:noFill/>
        </p:spPr>
      </p:pic>
      <p:pic>
        <p:nvPicPr>
          <p:cNvPr id="22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3550912"/>
            <a:ext cx="838200" cy="838200"/>
          </a:xfrm>
          <a:prstGeom prst="rect">
            <a:avLst/>
          </a:prstGeom>
          <a:noFill/>
        </p:spPr>
      </p:pic>
      <p:cxnSp>
        <p:nvCxnSpPr>
          <p:cNvPr id="23" name="Straight Arrow Connector 22"/>
          <p:cNvCxnSpPr/>
          <p:nvPr/>
        </p:nvCxnSpPr>
        <p:spPr>
          <a:xfrm flipV="1">
            <a:off x="7467600" y="40081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467600" y="4693912"/>
            <a:ext cx="990600" cy="571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77000" y="5836912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Today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153400" y="5836912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Tomorrow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7600" y="36988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67600" y="514664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Gill Sans MT" pitchFamily="34" charset="0"/>
              </a:rPr>
              <a:t>50%</a:t>
            </a:r>
            <a:endParaRPr lang="en-US" sz="2400" dirty="0">
              <a:latin typeface="Gill Sans MT" pitchFamily="34" charset="0"/>
            </a:endParaRPr>
          </a:p>
        </p:txBody>
      </p:sp>
      <p:pic>
        <p:nvPicPr>
          <p:cNvPr id="29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4160512"/>
            <a:ext cx="99060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845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200" dirty="0">
                <a:solidFill>
                  <a:prstClr val="black"/>
                </a:solidFill>
              </a:rPr>
              <a:t>The same probabilities will take us from tomorrow into the day after tomorrow, and so forth</a:t>
            </a:r>
            <a:r>
              <a:rPr lang="en-US" sz="3200" dirty="0" smtClean="0">
                <a:solidFill>
                  <a:prstClr val="black"/>
                </a:solidFill>
              </a:rPr>
              <a:t>...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This allows us to simulate a sequence of states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75" y="2788927"/>
            <a:ext cx="568166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1245" y="5568630"/>
            <a:ext cx="838200" cy="838200"/>
          </a:xfrm>
          <a:prstGeom prst="rect">
            <a:avLst/>
          </a:prstGeom>
          <a:noFill/>
        </p:spPr>
      </p:pic>
      <p:pic>
        <p:nvPicPr>
          <p:cNvPr id="39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445" y="5568630"/>
            <a:ext cx="838200" cy="838200"/>
          </a:xfrm>
          <a:prstGeom prst="rect">
            <a:avLst/>
          </a:prstGeom>
          <a:noFill/>
        </p:spPr>
      </p:pic>
      <p:pic>
        <p:nvPicPr>
          <p:cNvPr id="40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45" y="5568630"/>
            <a:ext cx="838200" cy="838200"/>
          </a:xfrm>
          <a:prstGeom prst="rect">
            <a:avLst/>
          </a:prstGeom>
          <a:noFill/>
        </p:spPr>
      </p:pic>
      <p:pic>
        <p:nvPicPr>
          <p:cNvPr id="41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45" y="5568630"/>
            <a:ext cx="838200" cy="838200"/>
          </a:xfrm>
          <a:prstGeom prst="rect">
            <a:avLst/>
          </a:prstGeom>
          <a:noFill/>
        </p:spPr>
      </p:pic>
      <p:pic>
        <p:nvPicPr>
          <p:cNvPr id="42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45" y="5492430"/>
            <a:ext cx="990600" cy="990600"/>
          </a:xfrm>
          <a:prstGeom prst="rect">
            <a:avLst/>
          </a:prstGeom>
          <a:noFill/>
        </p:spPr>
      </p:pic>
      <p:pic>
        <p:nvPicPr>
          <p:cNvPr id="43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45" y="5568630"/>
            <a:ext cx="838200" cy="838200"/>
          </a:xfrm>
          <a:prstGeom prst="rect">
            <a:avLst/>
          </a:prstGeom>
          <a:noFill/>
        </p:spPr>
      </p:pic>
      <p:pic>
        <p:nvPicPr>
          <p:cNvPr id="44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45" y="5492430"/>
            <a:ext cx="990600" cy="990600"/>
          </a:xfrm>
          <a:prstGeom prst="rect">
            <a:avLst/>
          </a:prstGeom>
          <a:noFill/>
        </p:spPr>
      </p:pic>
      <p:pic>
        <p:nvPicPr>
          <p:cNvPr id="45" name="Picture 4" descr="C:\Documents and Settings\franzosa\Local Settings\Temporary Internet Files\Content.IE5\NKGBA3R0\MCj04418090000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10645" y="5492430"/>
            <a:ext cx="990600" cy="990600"/>
          </a:xfrm>
          <a:prstGeom prst="rect">
            <a:avLst/>
          </a:prstGeom>
          <a:noFill/>
        </p:spPr>
      </p:pic>
      <p:pic>
        <p:nvPicPr>
          <p:cNvPr id="46" name="Picture 3" descr="C:\Documents and Settings\franzosa\Local Settings\Temporary Internet Files\Content.IE5\O1UNELVO\MCj04404050000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77445" y="5568630"/>
            <a:ext cx="838200" cy="83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041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4600151" cy="5406829"/>
          </a:xfrm>
        </p:spPr>
        <p:txBody>
          <a:bodyPr/>
          <a:lstStyle/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 a </a:t>
            </a:r>
            <a:r>
              <a:rPr lang="en-US" sz="3200" u="sng" dirty="0" smtClean="0">
                <a:solidFill>
                  <a:prstClr val="black"/>
                </a:solidFill>
              </a:rPr>
              <a:t>Hidden</a:t>
            </a:r>
            <a:r>
              <a:rPr lang="en-US" sz="3200" dirty="0" smtClean="0">
                <a:solidFill>
                  <a:prstClr val="black"/>
                </a:solidFill>
              </a:rPr>
              <a:t> Markov Model, we don’t get to see the states directly</a:t>
            </a:r>
          </a:p>
          <a:p>
            <a:pPr lvl="0"/>
            <a:r>
              <a:rPr lang="en-US" sz="3200" dirty="0" smtClean="0">
                <a:solidFill>
                  <a:prstClr val="black"/>
                </a:solidFill>
              </a:rPr>
              <a:t>Instead, states emit information (symbols) and the frequency of these emissions varies with the state</a:t>
            </a:r>
            <a:endParaRPr lang="en-US" sz="3200" dirty="0">
              <a:solidFill>
                <a:prstClr val="black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988"/>
          <a:stretch/>
        </p:blipFill>
        <p:spPr bwMode="auto">
          <a:xfrm>
            <a:off x="4677808" y="1325903"/>
            <a:ext cx="7087410" cy="2211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12" b="17844"/>
          <a:stretch/>
        </p:blipFill>
        <p:spPr bwMode="auto">
          <a:xfrm>
            <a:off x="4679156" y="3537527"/>
            <a:ext cx="7087410" cy="1653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69"/>
          <a:stretch/>
        </p:blipFill>
        <p:spPr bwMode="auto">
          <a:xfrm>
            <a:off x="4687044" y="5190835"/>
            <a:ext cx="7087410" cy="852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28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Hidden Markov Models (HMMs)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pPr lvl="0"/>
            <a:r>
              <a:rPr lang="en-US" dirty="0" smtClean="0">
                <a:solidFill>
                  <a:prstClr val="black"/>
                </a:solidFill>
              </a:rPr>
              <a:t>The same scenario represented as a HMM</a:t>
            </a: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pPr lvl="0"/>
            <a:endParaRPr lang="en-US" dirty="0">
              <a:solidFill>
                <a:prstClr val="black"/>
              </a:solidFill>
            </a:endParaRPr>
          </a:p>
          <a:p>
            <a:pPr lvl="0"/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/>
              <a:t>Given </a:t>
            </a:r>
            <a:r>
              <a:rPr lang="en-US" dirty="0"/>
              <a:t>a sequence of tosses, </a:t>
            </a:r>
            <a:r>
              <a:rPr lang="en-US" dirty="0" smtClean="0"/>
              <a:t>evaluate the likelihood of different sequences of states to pick the most likely one:</a:t>
            </a:r>
            <a:endParaRPr lang="en-US" dirty="0" smtClean="0">
              <a:solidFill>
                <a:prstClr val="black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771" y="1583237"/>
            <a:ext cx="8195301" cy="3125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6019800" y="5257800"/>
            <a:ext cx="426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Emissions (flips): </a:t>
            </a:r>
            <a:r>
              <a:rPr lang="en-US" sz="2400" dirty="0">
                <a:latin typeface="Consolas" panose="020B0609020204030204" pitchFamily="49" charset="0"/>
                <a:cs typeface="Courier New" pitchFamily="49" charset="0"/>
              </a:rPr>
              <a:t>HTHH</a:t>
            </a:r>
            <a:endParaRPr lang="en-US" sz="2400" dirty="0" smtClean="0">
              <a:solidFill>
                <a:srgbClr val="C00000"/>
              </a:solidFill>
              <a:latin typeface="Consolas" panose="020B0609020204030204" pitchFamily="49" charset="0"/>
              <a:cs typeface="Courier New" pitchFamily="49" charset="0"/>
            </a:endParaRPr>
          </a:p>
          <a:p>
            <a:pPr algn="r"/>
            <a:r>
              <a:rPr lang="en-US" sz="2400" dirty="0" smtClean="0">
                <a:latin typeface="Consolas" panose="020B0609020204030204" pitchFamily="49" charset="0"/>
                <a:cs typeface="Courier New" pitchFamily="49" charset="0"/>
              </a:rPr>
              <a:t>States: </a:t>
            </a:r>
            <a:r>
              <a:rPr lang="en-US" sz="2400" dirty="0" smtClean="0">
                <a:solidFill>
                  <a:schemeClr val="accent1"/>
                </a:solidFill>
                <a:latin typeface="Consolas" panose="020B0609020204030204" pitchFamily="49" charset="0"/>
                <a:cs typeface="Courier New" pitchFamily="49" charset="0"/>
              </a:rPr>
              <a:t>FF</a:t>
            </a:r>
            <a:r>
              <a:rPr lang="en-US" sz="2400" dirty="0" smtClean="0">
                <a:solidFill>
                  <a:srgbClr val="C00000"/>
                </a:solidFill>
                <a:latin typeface="Consolas" panose="020B0609020204030204" pitchFamily="49" charset="0"/>
                <a:cs typeface="Courier New" pitchFamily="49" charset="0"/>
              </a:rPr>
              <a:t>BB</a:t>
            </a:r>
            <a:endParaRPr lang="en-US" sz="2400" dirty="0">
              <a:latin typeface="Consolas" panose="020B0609020204030204" pitchFamily="49" charset="0"/>
              <a:cs typeface="Courier New" pitchFamily="49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447800" y="6259139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prstClr val="black"/>
                </a:solidFill>
              </a:rPr>
              <a:t>P(Sequence) = 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srgbClr val="4F81BD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(0.50)</a:t>
            </a:r>
            <a:r>
              <a:rPr lang="en-US" sz="2400" dirty="0">
                <a:solidFill>
                  <a:prstClr val="black"/>
                </a:solidFill>
              </a:rPr>
              <a:t>(0.10)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C00000"/>
                </a:solidFill>
              </a:rPr>
              <a:t>(0.90)</a:t>
            </a:r>
            <a:r>
              <a:rPr lang="en-US" sz="2400" dirty="0">
                <a:solidFill>
                  <a:srgbClr val="9BBB59">
                    <a:lumMod val="75000"/>
                  </a:srgbClr>
                </a:solidFill>
              </a:rPr>
              <a:t>(0.75)</a:t>
            </a:r>
            <a:r>
              <a:rPr lang="en-US" sz="2400" dirty="0">
                <a:solidFill>
                  <a:srgbClr val="4F81BD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= 0.011</a:t>
            </a:r>
          </a:p>
        </p:txBody>
      </p:sp>
    </p:spTree>
    <p:extLst>
      <p:ext uri="{BB962C8B-B14F-4D97-AF65-F5344CB8AC3E}">
        <p14:creationId xmlns:p14="http://schemas.microsoft.com/office/powerpoint/2010/main" val="115446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05250"/>
            <a:ext cx="77819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42" y="846667"/>
            <a:ext cx="75993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763000" y="1399401"/>
            <a:ext cx="29802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ChromHMM</a:t>
            </a:r>
            <a:r>
              <a:rPr lang="en-US" dirty="0" smtClean="0"/>
              <a:t> (Ernst Nature 2011) and related approaches treat chromatin marks as symbols emitted by an underlying (hidden) biological system in different states.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763000" y="3380601"/>
            <a:ext cx="298026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Can be trained to recognize those states given new chromatin state data.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763000" y="4590871"/>
            <a:ext cx="29802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Very useful for integrating multiple noisy measurements into a discrete biological state, e.g. “active promoter”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5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Chromatin domains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" r="26244"/>
          <a:stretch>
            <a:fillRect/>
          </a:stretch>
        </p:blipFill>
        <p:spPr bwMode="auto">
          <a:xfrm>
            <a:off x="1703802" y="949047"/>
            <a:ext cx="866933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368839" y="964922"/>
            <a:ext cx="1022350" cy="57594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1516" tIns="15758" rIns="31516" bIns="15758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x-none" altLang="x-non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06"/>
          <a:stretch>
            <a:fillRect/>
          </a:stretch>
        </p:blipFill>
        <p:spPr bwMode="auto">
          <a:xfrm>
            <a:off x="1551402" y="1923772"/>
            <a:ext cx="10223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 bwMode="auto">
          <a:xfrm>
            <a:off x="3858039" y="1923772"/>
            <a:ext cx="4533900" cy="31115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TextBox 15"/>
          <p:cNvSpPr txBox="1">
            <a:spLocks noChangeArrowheads="1"/>
          </p:cNvSpPr>
          <p:nvPr/>
        </p:nvSpPr>
        <p:spPr bwMode="auto">
          <a:xfrm>
            <a:off x="1110076" y="5174972"/>
            <a:ext cx="8810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7030A0"/>
                </a:solidFill>
              </a:rPr>
              <a:t>HHMM</a:t>
            </a:r>
          </a:p>
        </p:txBody>
      </p:sp>
      <p:sp>
        <p:nvSpPr>
          <p:cNvPr id="11" name="TextBox 17"/>
          <p:cNvSpPr txBox="1">
            <a:spLocks noChangeArrowheads="1"/>
          </p:cNvSpPr>
          <p:nvPr/>
        </p:nvSpPr>
        <p:spPr bwMode="auto">
          <a:xfrm>
            <a:off x="1991139" y="5022572"/>
            <a:ext cx="583814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 dirty="0">
                <a:solidFill>
                  <a:srgbClr val="7030A0"/>
                </a:solidFill>
              </a:rPr>
              <a:t>Dom</a:t>
            </a:r>
          </a:p>
          <a:p>
            <a:pPr eaLnBrk="1" hangingPunct="1"/>
            <a:endParaRPr lang="en-US" altLang="x-none" sz="700" b="1" dirty="0">
              <a:solidFill>
                <a:srgbClr val="7030A0"/>
              </a:solidFill>
            </a:endParaRPr>
          </a:p>
          <a:p>
            <a:pPr eaLnBrk="1" hangingPunct="1"/>
            <a:r>
              <a:rPr lang="en-US" altLang="x-none" b="1" dirty="0" err="1">
                <a:solidFill>
                  <a:srgbClr val="7030A0"/>
                </a:solidFill>
              </a:rPr>
              <a:t>Nuc</a:t>
            </a:r>
            <a:endParaRPr lang="en-US" altLang="x-none" b="1" dirty="0">
              <a:solidFill>
                <a:srgbClr val="7030A0"/>
              </a:solidFill>
            </a:endParaRPr>
          </a:p>
        </p:txBody>
      </p:sp>
      <p:sp>
        <p:nvSpPr>
          <p:cNvPr id="12" name="Left Brace 11"/>
          <p:cNvSpPr/>
          <p:nvPr/>
        </p:nvSpPr>
        <p:spPr>
          <a:xfrm>
            <a:off x="1914939" y="5098772"/>
            <a:ext cx="152400" cy="533400"/>
          </a:xfrm>
          <a:prstGeom prst="leftBrac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1229139" y="5643285"/>
            <a:ext cx="1344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x-none" b="1">
                <a:solidFill>
                  <a:srgbClr val="0070C0"/>
                </a:solidFill>
              </a:rPr>
              <a:t>chromHMM</a:t>
            </a:r>
          </a:p>
        </p:txBody>
      </p:sp>
    </p:spTree>
    <p:extLst>
      <p:ext uri="{BB962C8B-B14F-4D97-AF65-F5344CB8AC3E}">
        <p14:creationId xmlns:p14="http://schemas.microsoft.com/office/powerpoint/2010/main" val="207931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DNA methylation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DNA nucleotides can be directly modified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29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200" y="1790700"/>
            <a:ext cx="80518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0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Introduction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8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Heritable repression through DNA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30</a:t>
            </a:fld>
            <a:endParaRPr lang="en-US"/>
          </a:p>
        </p:txBody>
      </p:sp>
      <p:pic>
        <p:nvPicPr>
          <p:cNvPr id="8" name="Picture 5" descr="dna_methy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96" y="1269723"/>
            <a:ext cx="10942983" cy="450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48763" y="5779592"/>
            <a:ext cx="963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/>
              <a:t>Alberts MBC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6069" y="5271760"/>
            <a:ext cx="331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Occurs at </a:t>
            </a:r>
            <a:r>
              <a:rPr lang="en-US" dirty="0" err="1"/>
              <a:t>CpG</a:t>
            </a:r>
            <a:r>
              <a:rPr lang="en-US" dirty="0"/>
              <a:t> dinucleotides.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Maintained during replication.</a:t>
            </a:r>
          </a:p>
        </p:txBody>
      </p:sp>
    </p:spTree>
    <p:extLst>
      <p:ext uri="{BB962C8B-B14F-4D97-AF65-F5344CB8AC3E}">
        <p14:creationId xmlns:p14="http://schemas.microsoft.com/office/powerpoint/2010/main" val="172446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Heritable repression through DNA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31</a:t>
            </a:fld>
            <a:endParaRPr lang="en-US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958020"/>
            <a:ext cx="80010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1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692" y="4200939"/>
            <a:ext cx="6861533" cy="247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Methylation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1144588"/>
            <a:ext cx="5141844" cy="3146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52767" y="835108"/>
            <a:ext cx="3903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Dynamic during </a:t>
            </a:r>
            <a:r>
              <a:rPr lang="en-US"/>
              <a:t>cell type differentiation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58523" y="3833710"/>
            <a:ext cx="2353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/>
              <a:t>Aberrant during cancer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0183" y="6488870"/>
            <a:ext cx="1430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Irizarry </a:t>
            </a:r>
            <a:r>
              <a:rPr lang="en-US" sz="1100" dirty="0" err="1"/>
              <a:t>NatureG</a:t>
            </a:r>
            <a:r>
              <a:rPr lang="en-US" sz="1100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50145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(relevant) aside about </a:t>
            </a:r>
            <a:r>
              <a:rPr lang="en-US" dirty="0" err="1" smtClean="0"/>
              <a:t>CpG</a:t>
            </a:r>
            <a:r>
              <a:rPr lang="en-US" dirty="0" smtClean="0"/>
              <a:t> islands…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238539" y="1082040"/>
            <a:ext cx="11714922" cy="5406829"/>
          </a:xfrm>
        </p:spPr>
        <p:txBody>
          <a:bodyPr/>
          <a:lstStyle/>
          <a:p>
            <a:r>
              <a:rPr lang="en-US" dirty="0" smtClean="0"/>
              <a:t>Cytosine methylation occurs throughout the genome at </a:t>
            </a:r>
            <a:r>
              <a:rPr lang="en-US" dirty="0" err="1" smtClean="0"/>
              <a:t>CpG</a:t>
            </a:r>
            <a:r>
              <a:rPr lang="en-US" dirty="0" smtClean="0"/>
              <a:t> sites</a:t>
            </a:r>
          </a:p>
          <a:p>
            <a:r>
              <a:rPr lang="en-US" dirty="0" smtClean="0"/>
              <a:t>Methylated </a:t>
            </a:r>
            <a:r>
              <a:rPr lang="en-US" dirty="0" err="1" smtClean="0"/>
              <a:t>cytosines</a:t>
            </a:r>
            <a:r>
              <a:rPr lang="en-US" dirty="0" smtClean="0"/>
              <a:t> are frequently mutated to thymine residues</a:t>
            </a:r>
          </a:p>
          <a:p>
            <a:r>
              <a:rPr lang="en-US" dirty="0" smtClean="0"/>
              <a:t>These mutations are more likely to fix in non-coding regions</a:t>
            </a:r>
          </a:p>
          <a:p>
            <a:r>
              <a:rPr lang="en-US" dirty="0" smtClean="0"/>
              <a:t>This results in an excess of </a:t>
            </a:r>
            <a:r>
              <a:rPr lang="en-US" dirty="0" err="1" smtClean="0"/>
              <a:t>CpG</a:t>
            </a:r>
            <a:r>
              <a:rPr lang="en-US" dirty="0" smtClean="0"/>
              <a:t> sites in coding regions (“</a:t>
            </a:r>
            <a:r>
              <a:rPr lang="en-US" dirty="0" err="1" smtClean="0"/>
              <a:t>CpG</a:t>
            </a:r>
            <a:r>
              <a:rPr lang="en-US" dirty="0" smtClean="0"/>
              <a:t> islands”)</a:t>
            </a:r>
          </a:p>
          <a:p>
            <a:r>
              <a:rPr lang="en-US" dirty="0" smtClean="0"/>
              <a:t>This observation is used by HMM models to find genes!</a:t>
            </a:r>
            <a:endParaRPr lang="en-US" dirty="0"/>
          </a:p>
        </p:txBody>
      </p:sp>
      <p:pic>
        <p:nvPicPr>
          <p:cNvPr id="6146" name="Picture 2" descr="https://images.slideplayer.com/15/4865564/slides/slide_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31" t="27794" r="21713" b="27145"/>
          <a:stretch/>
        </p:blipFill>
        <p:spPr bwMode="auto">
          <a:xfrm>
            <a:off x="6400800" y="3905071"/>
            <a:ext cx="3280289" cy="21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58680"/>
            <a:ext cx="2979025" cy="271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" y="3905071"/>
            <a:ext cx="2815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/>
              <a:t>Deaminated</a:t>
            </a:r>
            <a:r>
              <a:rPr lang="en-US" dirty="0" smtClean="0"/>
              <a:t> cytosine</a:t>
            </a:r>
          </a:p>
          <a:p>
            <a:pPr algn="r"/>
            <a:r>
              <a:rPr lang="en-US" dirty="0" smtClean="0"/>
              <a:t>= uracil</a:t>
            </a:r>
          </a:p>
          <a:p>
            <a:pPr algn="r"/>
            <a:r>
              <a:rPr lang="en-US" dirty="0" smtClean="0"/>
              <a:t>= foreign</a:t>
            </a:r>
          </a:p>
          <a:p>
            <a:pPr algn="r"/>
            <a:r>
              <a:rPr lang="en-US" dirty="0" smtClean="0"/>
              <a:t>= removed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28600" y="5257800"/>
            <a:ext cx="28152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err="1" smtClean="0"/>
              <a:t>Deaminated</a:t>
            </a:r>
            <a:r>
              <a:rPr lang="en-US" dirty="0" smtClean="0"/>
              <a:t> </a:t>
            </a:r>
            <a:r>
              <a:rPr lang="en-US" dirty="0" err="1" smtClean="0"/>
              <a:t>methylcytosine</a:t>
            </a:r>
            <a:endParaRPr lang="en-US" dirty="0" smtClean="0"/>
          </a:p>
          <a:p>
            <a:pPr algn="r"/>
            <a:r>
              <a:rPr lang="en-US" dirty="0" smtClean="0"/>
              <a:t>= thymine</a:t>
            </a:r>
          </a:p>
          <a:p>
            <a:pPr algn="r"/>
            <a:r>
              <a:rPr lang="en-US" dirty="0" smtClean="0"/>
              <a:t>= DNA-like</a:t>
            </a:r>
          </a:p>
          <a:p>
            <a:pPr algn="r"/>
            <a:r>
              <a:rPr lang="en-US" dirty="0" smtClean="0"/>
              <a:t>= allowed to stay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9601200" y="4715470"/>
            <a:ext cx="2358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A simplified HMM for finding CG-rich regions (not necessarily </a:t>
            </a:r>
            <a:r>
              <a:rPr lang="en-US" dirty="0" err="1" smtClean="0"/>
              <a:t>CpGs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40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File:Wiki Bisulfite sequencing Figure 1 s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1588" y="2955235"/>
            <a:ext cx="5610225" cy="390276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Assaying methylation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(Reduced representation) bisulfite sequencing (RRBS).</a:t>
            </a:r>
          </a:p>
          <a:p>
            <a:pPr lvl="1"/>
            <a:r>
              <a:rPr lang="en-US" dirty="0"/>
              <a:t>Chemically convert </a:t>
            </a:r>
            <a:r>
              <a:rPr lang="en-US" dirty="0" err="1"/>
              <a:t>unmethylated</a:t>
            </a:r>
            <a:r>
              <a:rPr lang="en-US" dirty="0"/>
              <a:t> C to U (RNA version of T).</a:t>
            </a:r>
          </a:p>
          <a:p>
            <a:pPr lvl="1"/>
            <a:r>
              <a:rPr lang="en-US" dirty="0"/>
              <a:t>Sequence the original and converted sequences and look for differences.</a:t>
            </a:r>
          </a:p>
          <a:p>
            <a:pPr lvl="1"/>
            <a:r>
              <a:rPr lang="en-US" dirty="0"/>
              <a:t>When “reduced,” PCR-enrich for </a:t>
            </a:r>
            <a:r>
              <a:rPr lang="en-US" dirty="0" err="1"/>
              <a:t>CpG</a:t>
            </a:r>
            <a:r>
              <a:rPr lang="en-US" dirty="0"/>
              <a:t>-rich genomic regions first </a:t>
            </a:r>
            <a:r>
              <a:rPr lang="mr-IN" dirty="0"/>
              <a:t>–</a:t>
            </a:r>
            <a:r>
              <a:rPr lang="en-US" dirty="0"/>
              <a:t> more efficient.</a:t>
            </a:r>
          </a:p>
          <a:p>
            <a:endParaRPr lang="en-US" sz="1000" dirty="0"/>
          </a:p>
          <a:p>
            <a:r>
              <a:rPr lang="en-US" dirty="0"/>
              <a:t>Methylated DNA immunoprecipitation</a:t>
            </a:r>
            <a:br>
              <a:rPr lang="en-US" dirty="0"/>
            </a:br>
            <a:r>
              <a:rPr lang="en-US" dirty="0"/>
              <a:t>(</a:t>
            </a:r>
            <a:r>
              <a:rPr lang="en-US" dirty="0" err="1"/>
              <a:t>MeDIP</a:t>
            </a:r>
            <a:r>
              <a:rPr lang="en-US" dirty="0"/>
              <a:t>).</a:t>
            </a:r>
          </a:p>
          <a:p>
            <a:pPr lvl="1"/>
            <a:r>
              <a:rPr lang="en-US" dirty="0" err="1"/>
              <a:t>ChIP</a:t>
            </a:r>
            <a:r>
              <a:rPr lang="en-US" dirty="0"/>
              <a:t>-*, but antibodies against methyl-C</a:t>
            </a:r>
            <a:br>
              <a:rPr lang="en-US" dirty="0"/>
            </a:br>
            <a:r>
              <a:rPr lang="en-US" dirty="0"/>
              <a:t>instead.</a:t>
            </a:r>
          </a:p>
          <a:p>
            <a:endParaRPr lang="en-US" sz="1000" dirty="0"/>
          </a:p>
          <a:p>
            <a:r>
              <a:rPr lang="en-US" dirty="0"/>
              <a:t>Endonuclease digestion</a:t>
            </a:r>
          </a:p>
          <a:p>
            <a:pPr lvl="1"/>
            <a:r>
              <a:rPr lang="en-US" dirty="0"/>
              <a:t>Digest by methylation-sensitive, sequence-</a:t>
            </a:r>
            <a:br>
              <a:rPr lang="en-US" dirty="0"/>
            </a:br>
            <a:r>
              <a:rPr lang="en-US" dirty="0"/>
              <a:t>specific enzymes.</a:t>
            </a:r>
          </a:p>
          <a:p>
            <a:pPr lvl="1"/>
            <a:r>
              <a:rPr lang="en-US" dirty="0"/>
              <a:t>Then sequence to see where cuts are.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4293" y="556577"/>
            <a:ext cx="1804506" cy="1250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093" y="549641"/>
            <a:ext cx="1763720" cy="125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4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differential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23685"/>
            <a:ext cx="5410860" cy="5691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239000" y="2895600"/>
            <a:ext cx="312451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QC.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Mapping.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Smoothing.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Testing (hierarchical).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56654" y="4465335"/>
            <a:ext cx="196720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Hebestreit</a:t>
            </a:r>
            <a:r>
              <a:rPr lang="en-US" sz="1100" dirty="0"/>
              <a:t> Bioinformatics 2013</a:t>
            </a:r>
          </a:p>
        </p:txBody>
      </p:sp>
    </p:spTree>
    <p:extLst>
      <p:ext uri="{BB962C8B-B14F-4D97-AF65-F5344CB8AC3E}">
        <p14:creationId xmlns:p14="http://schemas.microsoft.com/office/powerpoint/2010/main" val="170672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Analyzing differential methylation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0791"/>
            <a:ext cx="10287000" cy="568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81861" y="1140791"/>
            <a:ext cx="14302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Adusumali</a:t>
            </a:r>
            <a:r>
              <a:rPr lang="en-US" sz="1200" dirty="0"/>
              <a:t> </a:t>
            </a:r>
            <a:r>
              <a:rPr lang="en-US" sz="1200" dirty="0" err="1"/>
              <a:t>BiB</a:t>
            </a:r>
            <a:r>
              <a:rPr lang="en-US" sz="1200" dirty="0"/>
              <a:t> 2014</a:t>
            </a:r>
          </a:p>
        </p:txBody>
      </p:sp>
      <p:sp>
        <p:nvSpPr>
          <p:cNvPr id="8" name="Rectangle 7"/>
          <p:cNvSpPr/>
          <p:nvPr/>
        </p:nvSpPr>
        <p:spPr>
          <a:xfrm>
            <a:off x="952500" y="4256115"/>
            <a:ext cx="10287000" cy="1679171"/>
          </a:xfrm>
          <a:prstGeom prst="rect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Chromatin capture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44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6651" y="0"/>
            <a:ext cx="5281635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CCCCCCCCCC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3C: Chromosome conformation capture (single locus pair).</a:t>
            </a:r>
          </a:p>
          <a:p>
            <a:pPr lvl="1"/>
            <a:r>
              <a:rPr lang="en-US" sz="1800" dirty="0"/>
              <a:t>Cross-link DNA, fragment, ligate with tagged primers, unlink,</a:t>
            </a:r>
            <a:br>
              <a:rPr lang="en-US" sz="1800" dirty="0"/>
            </a:br>
            <a:r>
              <a:rPr lang="en-US" sz="1800" dirty="0"/>
              <a:t>PCR, quantify.</a:t>
            </a:r>
          </a:p>
          <a:p>
            <a:endParaRPr lang="en-US" sz="1000" dirty="0"/>
          </a:p>
          <a:p>
            <a:r>
              <a:rPr lang="en-US" sz="2000" dirty="0"/>
              <a:t>4C: Chromosome conformation capture-on-chip (one locus</a:t>
            </a:r>
            <a:br>
              <a:rPr lang="en-US" sz="2000" dirty="0"/>
            </a:br>
            <a:r>
              <a:rPr lang="en-US" sz="2000" dirty="0"/>
              <a:t>to many).</a:t>
            </a:r>
          </a:p>
          <a:p>
            <a:pPr lvl="1"/>
            <a:r>
              <a:rPr lang="en-US" sz="1800" dirty="0"/>
              <a:t>Cross-link DNA, fragment, circularize with tagged primers,</a:t>
            </a:r>
            <a:br>
              <a:rPr lang="en-US" sz="1800" dirty="0"/>
            </a:br>
            <a:r>
              <a:rPr lang="en-US" sz="1800" dirty="0"/>
              <a:t>unlink, PCR, quantify.</a:t>
            </a:r>
          </a:p>
          <a:p>
            <a:endParaRPr lang="en-US" sz="1000" dirty="0"/>
          </a:p>
          <a:p>
            <a:r>
              <a:rPr lang="en-US" sz="2000" dirty="0"/>
              <a:t>5C: Chromosome conformation capture carbon copy</a:t>
            </a:r>
            <a:br>
              <a:rPr lang="en-US" sz="2000" dirty="0"/>
            </a:br>
            <a:r>
              <a:rPr lang="en-US" sz="2000" dirty="0"/>
              <a:t>(genome-wide).</a:t>
            </a:r>
          </a:p>
          <a:p>
            <a:pPr lvl="1"/>
            <a:r>
              <a:rPr lang="en-US" sz="1800" dirty="0"/>
              <a:t>Cross-link DNA, fragment, ligate with universal primers,</a:t>
            </a:r>
            <a:br>
              <a:rPr lang="en-US" sz="1800" dirty="0"/>
            </a:br>
            <a:r>
              <a:rPr lang="en-US" sz="1800" dirty="0"/>
              <a:t>unlink, PCR, sequence.</a:t>
            </a:r>
          </a:p>
          <a:p>
            <a:endParaRPr lang="en-US" sz="1000" dirty="0"/>
          </a:p>
          <a:p>
            <a:r>
              <a:rPr lang="en-US" sz="2000" dirty="0"/>
              <a:t>Hi-C: Chromosome conformation capture carbon copy</a:t>
            </a:r>
            <a:br>
              <a:rPr lang="en-US" sz="2000" dirty="0"/>
            </a:br>
            <a:r>
              <a:rPr lang="en-US" sz="2000" dirty="0"/>
              <a:t>(genome-wide).</a:t>
            </a:r>
          </a:p>
          <a:p>
            <a:pPr lvl="1"/>
            <a:r>
              <a:rPr lang="en-US" sz="1800" dirty="0"/>
              <a:t>Cross-link DNA, fragment, ligate with biotinylated primers,</a:t>
            </a:r>
            <a:br>
              <a:rPr lang="en-US" sz="1800" dirty="0"/>
            </a:br>
            <a:r>
              <a:rPr lang="en-US" sz="1800" dirty="0"/>
              <a:t>sequence.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F284-50AE-D34D-8E2A-B571963D35AB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Distal chromatin contact mapping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673" b="47394"/>
          <a:stretch/>
        </p:blipFill>
        <p:spPr>
          <a:xfrm>
            <a:off x="238540" y="1160919"/>
            <a:ext cx="6428267" cy="25835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883920"/>
            <a:ext cx="21130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/>
              <a:t>Lieberman-Aiden Science 2009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61218" t="33851"/>
          <a:stretch/>
        </p:blipFill>
        <p:spPr>
          <a:xfrm>
            <a:off x="8698932" y="0"/>
            <a:ext cx="3304646" cy="66313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26916" r="48160" b="63636"/>
          <a:stretch/>
        </p:blipFill>
        <p:spPr>
          <a:xfrm>
            <a:off x="5817955" y="3270621"/>
            <a:ext cx="3136641" cy="336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9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Epigenetics: a brief primer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Changes in phenotype </a:t>
            </a:r>
            <a:r>
              <a:rPr lang="en-US" i="1" dirty="0"/>
              <a:t>not</a:t>
            </a:r>
            <a:r>
              <a:rPr lang="en-US" dirty="0"/>
              <a:t> caused by changes in genotype.</a:t>
            </a:r>
          </a:p>
          <a:p>
            <a:pPr lvl="1"/>
            <a:r>
              <a:rPr lang="en-US" dirty="0"/>
              <a:t>Technically, lots of things are epigenetic.</a:t>
            </a:r>
          </a:p>
          <a:p>
            <a:r>
              <a:rPr lang="en-US" dirty="0"/>
              <a:t>Typically refers to persistent structural changes in DNA storage, not sequence.</a:t>
            </a:r>
          </a:p>
          <a:p>
            <a:pPr lvl="1"/>
            <a:r>
              <a:rPr lang="en-US" dirty="0"/>
              <a:t>Often, but not always, over multiple cell divisions </a:t>
            </a:r>
            <a:r>
              <a:rPr lang="mr-IN" dirty="0"/>
              <a:t>–</a:t>
            </a:r>
            <a:r>
              <a:rPr lang="en-US" dirty="0"/>
              <a:t> sometimes in offspring.</a:t>
            </a:r>
          </a:p>
          <a:p>
            <a:pPr lvl="1"/>
            <a:r>
              <a:rPr lang="en-US" dirty="0"/>
              <a:t>How DNA is packed, accessible (or not), expressed, etc.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9679" y="3301954"/>
            <a:ext cx="5192643" cy="34897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53670" y="6573079"/>
            <a:ext cx="10454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boundless.com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13228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ChIA</a:t>
            </a:r>
            <a:r>
              <a:rPr lang="en-US" sz="3600" dirty="0"/>
              <a:t>-PET: Chromatin Interaction Analysis by Paired-End Tags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0303"/>
          <a:stretch/>
        </p:blipFill>
        <p:spPr>
          <a:xfrm>
            <a:off x="826755" y="1014152"/>
            <a:ext cx="10538489" cy="14630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17530" y="810537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err="1"/>
              <a:t>Fullwood</a:t>
            </a:r>
            <a:r>
              <a:rPr lang="en-US" sz="1200" dirty="0"/>
              <a:t> Nature 2009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2743200"/>
            <a:ext cx="62224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Hi-C + </a:t>
            </a:r>
            <a:r>
              <a:rPr lang="en-US" sz="2800" dirty="0" err="1"/>
              <a:t>ChIP</a:t>
            </a:r>
            <a:r>
              <a:rPr lang="en-US" sz="2800" dirty="0"/>
              <a:t> for your TF/protein of </a:t>
            </a:r>
            <a:r>
              <a:rPr lang="en-US" sz="2800" dirty="0" smtClean="0"/>
              <a:t>interest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2788"/>
          <a:stretch/>
        </p:blipFill>
        <p:spPr>
          <a:xfrm>
            <a:off x="238539" y="3352800"/>
            <a:ext cx="6556080" cy="28950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74788"/>
          <a:stretch/>
        </p:blipFill>
        <p:spPr>
          <a:xfrm>
            <a:off x="6597293" y="3200400"/>
            <a:ext cx="5225935" cy="29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5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mbria" pitchFamily="18" charset="0"/>
              </a:rPr>
              <a:t>~</a:t>
            </a:r>
            <a:r>
              <a:rPr lang="en-US" dirty="0" err="1" smtClean="0"/>
              <a:t>ChIP-Seq</a:t>
            </a:r>
            <a:r>
              <a:rPr lang="en-US" dirty="0" smtClean="0"/>
              <a:t> for long-range 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 cstate="print"/>
          <a:srcRect l="23509" t="26198" r="8772" b="14152"/>
          <a:stretch/>
        </p:blipFill>
        <p:spPr bwMode="auto">
          <a:xfrm>
            <a:off x="1692089" y="1020028"/>
            <a:ext cx="8807823" cy="581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9899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Epigenetic changes are important.</a:t>
            </a:r>
          </a:p>
          <a:p>
            <a:pPr lvl="1"/>
            <a:r>
              <a:rPr lang="en-US" dirty="0"/>
              <a:t>Phenotypes induced by non-sequence mechanisms.</a:t>
            </a:r>
          </a:p>
          <a:p>
            <a:pPr lvl="1"/>
            <a:r>
              <a:rPr lang="en-US" dirty="0"/>
              <a:t>Sometimes also heritable.</a:t>
            </a:r>
          </a:p>
          <a:p>
            <a:r>
              <a:rPr lang="en-US" dirty="0"/>
              <a:t>Nucleosome positioning.</a:t>
            </a:r>
          </a:p>
          <a:p>
            <a:pPr lvl="1"/>
            <a:r>
              <a:rPr lang="en-US" dirty="0"/>
              <a:t>Packs DNA into (in)accessible regions, blocks TF recruitment.</a:t>
            </a:r>
          </a:p>
          <a:p>
            <a:r>
              <a:rPr lang="en-US" dirty="0"/>
              <a:t>Histone modifications.</a:t>
            </a:r>
          </a:p>
          <a:p>
            <a:pPr lvl="1"/>
            <a:r>
              <a:rPr lang="en-US" dirty="0"/>
              <a:t>Of the four main proteins, plus variants, side chains can be modified.</a:t>
            </a:r>
          </a:p>
          <a:p>
            <a:pPr lvl="1"/>
            <a:r>
              <a:rPr lang="en-US" dirty="0"/>
              <a:t>Changes chromatin structure, activates, represses, recruits, etc.</a:t>
            </a:r>
          </a:p>
          <a:p>
            <a:r>
              <a:rPr lang="en-US" dirty="0"/>
              <a:t>DNA methylation at </a:t>
            </a:r>
            <a:r>
              <a:rPr lang="en-US" dirty="0" err="1"/>
              <a:t>CpGs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Transcriptional repressive marker that’s preserved through replication.</a:t>
            </a:r>
          </a:p>
          <a:p>
            <a:r>
              <a:rPr lang="en-US" dirty="0"/>
              <a:t>Chromatin capture.</a:t>
            </a:r>
          </a:p>
          <a:p>
            <a:pPr lvl="1"/>
            <a:r>
              <a:rPr lang="en-US" dirty="0"/>
              <a:t>Sequencing assays that link distal, contacting sequence elements.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8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505671"/>
            <a:ext cx="868670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smtClean="0"/>
              <a:t>Canvas question time</a:t>
            </a:r>
          </a:p>
          <a:p>
            <a:pPr algn="ctr"/>
            <a:r>
              <a:rPr lang="en-US" sz="4800" i="1" dirty="0" smtClean="0"/>
              <a:t>Ask me for the passcode</a:t>
            </a:r>
            <a:endParaRPr lang="en-US" sz="4800" i="1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4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Extras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4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 phenotypes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193" y="950180"/>
            <a:ext cx="8088222" cy="57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13253" y="1325217"/>
            <a:ext cx="2994992" cy="954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DHS =</a:t>
            </a:r>
            <a:br>
              <a:rPr lang="en-US"/>
            </a:br>
            <a:r>
              <a:rPr lang="en-US" dirty="0" err="1"/>
              <a:t>DNAse</a:t>
            </a:r>
            <a:r>
              <a:rPr lang="en-US" dirty="0"/>
              <a:t> Hypersensitive Site = exposed DNA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54818" y="6284110"/>
            <a:ext cx="1611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Maurano</a:t>
            </a:r>
            <a:r>
              <a:rPr lang="en-US" sz="1200" dirty="0"/>
              <a:t> Science 2012</a:t>
            </a:r>
          </a:p>
        </p:txBody>
      </p:sp>
    </p:spTree>
    <p:extLst>
      <p:ext uri="{BB962C8B-B14F-4D97-AF65-F5344CB8AC3E}">
        <p14:creationId xmlns:p14="http://schemas.microsoft.com/office/powerpoint/2010/main" val="270216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Integrating histone modification patterns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46</a:t>
            </a:fld>
            <a:endParaRPr lang="en-US"/>
          </a:p>
        </p:txBody>
      </p:sp>
      <p:sp>
        <p:nvSpPr>
          <p:cNvPr id="56" name="Content Placeholder 5"/>
          <p:cNvSpPr>
            <a:spLocks noGrp="1"/>
          </p:cNvSpPr>
          <p:nvPr>
            <p:ph idx="1"/>
          </p:nvPr>
        </p:nvSpPr>
        <p:spPr>
          <a:xfrm>
            <a:off x="1637608" y="1143000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b="1" dirty="0" err="1">
                <a:solidFill>
                  <a:srgbClr val="0070C0"/>
                </a:solidFill>
              </a:rPr>
              <a:t>ChromHMM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dirty="0"/>
              <a:t>(</a:t>
            </a:r>
            <a:r>
              <a:rPr lang="en-US" sz="2400" dirty="0" err="1"/>
              <a:t>Ernst&amp;Kellis</a:t>
            </a:r>
            <a:r>
              <a:rPr lang="en-US" sz="2400" dirty="0"/>
              <a:t>); </a:t>
            </a:r>
            <a:r>
              <a:rPr lang="en-US" sz="2400" b="1" dirty="0" err="1">
                <a:solidFill>
                  <a:srgbClr val="0070C0"/>
                </a:solidFill>
              </a:rPr>
              <a:t>Segway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/>
              <a:t>Hoffman&amp;Noble</a:t>
            </a:r>
            <a:r>
              <a:rPr lang="en-US" sz="2400" dirty="0"/>
              <a:t>). </a:t>
            </a:r>
          </a:p>
          <a:p>
            <a:pPr eaLnBrk="1" hangingPunct="1">
              <a:defRPr/>
            </a:pPr>
            <a:r>
              <a:rPr lang="en-US" sz="2400" dirty="0"/>
              <a:t>Both are based on hidden Markov models (HMM).</a:t>
            </a:r>
          </a:p>
        </p:txBody>
      </p:sp>
      <p:grpSp>
        <p:nvGrpSpPr>
          <p:cNvPr id="57" name="Group 166"/>
          <p:cNvGrpSpPr>
            <a:grpSpLocks/>
          </p:cNvGrpSpPr>
          <p:nvPr/>
        </p:nvGrpSpPr>
        <p:grpSpPr bwMode="auto">
          <a:xfrm>
            <a:off x="2399608" y="2133600"/>
            <a:ext cx="8001000" cy="2463800"/>
            <a:chOff x="1467401" y="2362200"/>
            <a:chExt cx="7735069" cy="2463865"/>
          </a:xfrm>
        </p:grpSpPr>
        <p:sp>
          <p:nvSpPr>
            <p:cNvPr id="58" name="TextBox 83"/>
            <p:cNvSpPr txBox="1">
              <a:spLocks noChangeArrowheads="1"/>
            </p:cNvSpPr>
            <p:nvPr/>
          </p:nvSpPr>
          <p:spPr bwMode="auto">
            <a:xfrm>
              <a:off x="6096000" y="4062761"/>
              <a:ext cx="3106470" cy="763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 dirty="0"/>
                <a:t>histone mark intensities</a:t>
              </a:r>
            </a:p>
          </p:txBody>
        </p:sp>
        <p:sp>
          <p:nvSpPr>
            <p:cNvPr id="59" name="TextBox 85"/>
            <p:cNvSpPr txBox="1">
              <a:spLocks noChangeArrowheads="1"/>
            </p:cNvSpPr>
            <p:nvPr/>
          </p:nvSpPr>
          <p:spPr bwMode="auto">
            <a:xfrm>
              <a:off x="6096000" y="2386361"/>
              <a:ext cx="2438400" cy="430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ct val="40000"/>
                </a:spcBef>
                <a:spcAft>
                  <a:spcPct val="0"/>
                </a:spcAft>
                <a:buChar char="•"/>
                <a:defRPr sz="1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en-US" altLang="x-none" sz="2400"/>
                <a:t>chromatin state</a:t>
              </a:r>
            </a:p>
          </p:txBody>
        </p:sp>
        <p:sp>
          <p:nvSpPr>
            <p:cNvPr id="60" name="Oval 59"/>
            <p:cNvSpPr/>
            <p:nvPr/>
          </p:nvSpPr>
          <p:spPr>
            <a:xfrm>
              <a:off x="3906097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4437115" y="36735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2" name="Oval 61"/>
            <p:cNvSpPr/>
            <p:nvPr/>
          </p:nvSpPr>
          <p:spPr>
            <a:xfrm>
              <a:off x="4994224" y="36735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3" name="Oval 62"/>
            <p:cNvSpPr/>
            <p:nvPr/>
          </p:nvSpPr>
          <p:spPr>
            <a:xfrm>
              <a:off x="5824517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6355535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5" name="Oval 64"/>
            <p:cNvSpPr/>
            <p:nvPr/>
          </p:nvSpPr>
          <p:spPr>
            <a:xfrm>
              <a:off x="6911110" y="3654459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6" name="Oval 65"/>
            <p:cNvSpPr/>
            <p:nvPr/>
          </p:nvSpPr>
          <p:spPr>
            <a:xfrm>
              <a:off x="2070553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7" name="Oval 66"/>
            <p:cNvSpPr/>
            <p:nvPr/>
          </p:nvSpPr>
          <p:spPr>
            <a:xfrm>
              <a:off x="2601571" y="3698910"/>
              <a:ext cx="222536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8" name="Oval 67"/>
            <p:cNvSpPr/>
            <p:nvPr/>
          </p:nvSpPr>
          <p:spPr>
            <a:xfrm>
              <a:off x="3158680" y="3698910"/>
              <a:ext cx="222537" cy="22225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69" name="Straight Arrow Connector 68"/>
            <p:cNvCxnSpPr/>
            <p:nvPr/>
          </p:nvCxnSpPr>
          <p:spPr>
            <a:xfrm rot="5400000">
              <a:off x="2002587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5400000">
              <a:off x="253667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>
              <a:off x="308304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 rot="5400000">
              <a:off x="3838131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4372219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4918585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5744273" y="3425085"/>
              <a:ext cx="349259" cy="153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>
              <a:off x="6276827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rot="5400000">
              <a:off x="6823193" y="3425085"/>
              <a:ext cx="349259" cy="153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ectangle 77"/>
            <p:cNvSpPr/>
            <p:nvPr/>
          </p:nvSpPr>
          <p:spPr>
            <a:xfrm>
              <a:off x="2044462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578550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12338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3880006" y="2919428"/>
              <a:ext cx="247093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4412560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4958926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5784614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6318702" y="2919428"/>
              <a:ext cx="247092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6865068" y="2919428"/>
              <a:ext cx="245558" cy="24765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7" name="Straight Arrow Connector 86"/>
            <p:cNvCxnSpPr/>
            <p:nvPr/>
          </p:nvCxnSpPr>
          <p:spPr>
            <a:xfrm>
              <a:off x="3473301" y="3051193"/>
              <a:ext cx="329968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5327262" y="3051193"/>
              <a:ext cx="382149" cy="2063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7188896" y="3043256"/>
              <a:ext cx="507998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Arrow Connector 89"/>
            <p:cNvCxnSpPr/>
            <p:nvPr/>
          </p:nvCxnSpPr>
          <p:spPr>
            <a:xfrm flipV="1">
              <a:off x="1467401" y="3043256"/>
              <a:ext cx="506463" cy="793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flipV="1">
              <a:off x="2299228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/>
            <p:cNvCxnSpPr/>
            <p:nvPr/>
          </p:nvCxnSpPr>
          <p:spPr>
            <a:xfrm flipV="1">
              <a:off x="2845594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/>
            <p:cNvCxnSpPr/>
            <p:nvPr/>
          </p:nvCxnSpPr>
          <p:spPr>
            <a:xfrm flipV="1">
              <a:off x="4128633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/>
            <p:cNvCxnSpPr/>
            <p:nvPr/>
          </p:nvCxnSpPr>
          <p:spPr>
            <a:xfrm flipV="1">
              <a:off x="4687277" y="3046431"/>
              <a:ext cx="277788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flipV="1">
              <a:off x="6039380" y="3046431"/>
              <a:ext cx="279322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/>
            <p:cNvCxnSpPr/>
            <p:nvPr/>
          </p:nvCxnSpPr>
          <p:spPr>
            <a:xfrm flipV="1">
              <a:off x="6579607" y="3046431"/>
              <a:ext cx="277787" cy="1587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7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3986561"/>
              <a:ext cx="304800" cy="50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2362200"/>
              <a:ext cx="381000" cy="557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11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2386361"/>
              <a:ext cx="685800" cy="504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13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870" y="3980775"/>
              <a:ext cx="709929" cy="539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21" y="5791200"/>
            <a:ext cx="4776787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" name="TextBox 167"/>
          <p:cNvSpPr txBox="1">
            <a:spLocks noChangeArrowheads="1"/>
          </p:cNvSpPr>
          <p:nvPr/>
        </p:nvSpPr>
        <p:spPr bwMode="auto">
          <a:xfrm>
            <a:off x="1561408" y="4567238"/>
            <a:ext cx="2590800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 u="sng"/>
              <a:t>Assumptions</a:t>
            </a:r>
          </a:p>
        </p:txBody>
      </p:sp>
      <p:sp>
        <p:nvSpPr>
          <p:cNvPr id="103" name="TextBox 102"/>
          <p:cNvSpPr txBox="1">
            <a:spLocks noChangeArrowheads="1"/>
          </p:cNvSpPr>
          <p:nvPr/>
        </p:nvSpPr>
        <p:spPr bwMode="auto">
          <a:xfrm>
            <a:off x="1396538" y="5257800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Markov property:</a:t>
            </a:r>
          </a:p>
        </p:txBody>
      </p:sp>
      <p:sp>
        <p:nvSpPr>
          <p:cNvPr id="104" name="TextBox 103"/>
          <p:cNvSpPr txBox="1">
            <a:spLocks noChangeArrowheads="1"/>
          </p:cNvSpPr>
          <p:nvPr/>
        </p:nvSpPr>
        <p:spPr bwMode="auto">
          <a:xfrm>
            <a:off x="1396538" y="5938838"/>
            <a:ext cx="290807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40000"/>
              </a:spcBef>
              <a:spcAft>
                <a:spcPct val="0"/>
              </a:spcAft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x-none" sz="2400" b="1">
                <a:solidFill>
                  <a:srgbClr val="7030A0"/>
                </a:solidFill>
              </a:rPr>
              <a:t>Independent </a:t>
            </a:r>
            <a:r>
              <a:rPr lang="en-US" altLang="x-none" sz="2400" b="1" dirty="0" err="1">
                <a:solidFill>
                  <a:srgbClr val="7030A0"/>
                </a:solidFill>
              </a:rPr>
              <a:t>obs</a:t>
            </a:r>
            <a:r>
              <a:rPr lang="en-US" altLang="x-none" sz="2400" b="1" dirty="0">
                <a:solidFill>
                  <a:srgbClr val="7030A0"/>
                </a:solidFill>
              </a:rPr>
              <a:t>:</a:t>
            </a:r>
          </a:p>
        </p:txBody>
      </p:sp>
      <p:pic>
        <p:nvPicPr>
          <p:cNvPr id="105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08" y="5267325"/>
            <a:ext cx="43434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30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10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5608" b="50060"/>
          <a:stretch/>
        </p:blipFill>
        <p:spPr>
          <a:xfrm>
            <a:off x="577383" y="1041676"/>
            <a:ext cx="5042020" cy="5708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Yes, they work for single cells too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780067"/>
            <a:ext cx="1375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Nagano Nature 2013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53697"/>
          <a:stretch/>
        </p:blipFill>
        <p:spPr>
          <a:xfrm>
            <a:off x="5785659" y="1794535"/>
            <a:ext cx="6025430" cy="20791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64772" y="1124803"/>
            <a:ext cx="3594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 manually isolated T cells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7549" y="4201607"/>
            <a:ext cx="4871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Local (domain) structure preserved, global (inter-domain) </a:t>
            </a:r>
            <a:r>
              <a:rPr lang="en-US" sz="2800"/>
              <a:t>structure variable.</a:t>
            </a:r>
          </a:p>
        </p:txBody>
      </p:sp>
    </p:spTree>
    <p:extLst>
      <p:ext uri="{BB962C8B-B14F-4D97-AF65-F5344CB8AC3E}">
        <p14:creationId xmlns:p14="http://schemas.microsoft.com/office/powerpoint/2010/main" val="162514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 </a:t>
            </a:r>
            <a:r>
              <a:rPr lang="en-US" dirty="0" smtClean="0"/>
              <a:t>phenotypes: cell types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5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258000" y="1311825"/>
            <a:ext cx="7676001" cy="4166108"/>
            <a:chOff x="0" y="1447800"/>
            <a:chExt cx="9266238" cy="5029200"/>
          </a:xfrm>
        </p:grpSpPr>
        <p:pic>
          <p:nvPicPr>
            <p:cNvPr id="6" name="Picture 2" descr="sperm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1447800"/>
              <a:ext cx="30511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3" descr="stem_cell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47800"/>
              <a:ext cx="304800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 descr="blood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47800"/>
              <a:ext cx="303688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6" descr="neuron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8325" y="4191000"/>
              <a:ext cx="3063875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7" descr="Epithelial-cells.jpg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4191000"/>
              <a:ext cx="301783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8" descr="muscle.jpg"/>
            <p:cNvPicPr>
              <a:picLocks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91000"/>
              <a:ext cx="3071813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4093451" y="5726853"/>
            <a:ext cx="4016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Cell type differentiation </a:t>
            </a:r>
            <a:r>
              <a:rPr lang="mr-IN" dirty="0"/>
              <a:t>–</a:t>
            </a:r>
            <a:r>
              <a:rPr lang="en-US" dirty="0"/>
              <a:t> same genome!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45683" y="6532932"/>
            <a:ext cx="1749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/>
              <a:t>wallace.genetics.uga.edu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485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Epigenetic </a:t>
            </a:r>
            <a:r>
              <a:rPr lang="en-US" dirty="0" smtClean="0"/>
              <a:t>phenotypes: imprinting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6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91" y="1984204"/>
            <a:ext cx="11356620" cy="32820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60935" y="5982599"/>
            <a:ext cx="174913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/>
              <a:t>wallace.genetics.uga.edu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7971" y="5437396"/>
            <a:ext cx="4435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Imprinting </a:t>
            </a:r>
            <a:r>
              <a:rPr lang="mr-IN" dirty="0"/>
              <a:t>–</a:t>
            </a:r>
            <a:r>
              <a:rPr lang="en-US" dirty="0"/>
              <a:t> some of this can reach offspring.</a:t>
            </a:r>
          </a:p>
        </p:txBody>
      </p:sp>
    </p:spTree>
    <p:extLst>
      <p:ext uri="{BB962C8B-B14F-4D97-AF65-F5344CB8AC3E}">
        <p14:creationId xmlns:p14="http://schemas.microsoft.com/office/powerpoint/2010/main" val="85048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7</a:t>
            </a:fld>
            <a:endParaRPr lang="en-US"/>
          </a:p>
        </p:txBody>
      </p:sp>
      <p:pic>
        <p:nvPicPr>
          <p:cNvPr id="1026" name="Picture 2" descr="https://www.cell.com/cms/attachment/59ef6144-a726-4569-945b-69048ca3ac5b/g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11" y="1119721"/>
            <a:ext cx="7131579" cy="44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/>
              <a:t>Epigenetic </a:t>
            </a:r>
            <a:r>
              <a:rPr lang="en-US" dirty="0" smtClean="0"/>
              <a:t>phenotypes: metabolism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44589" y="5869213"/>
            <a:ext cx="78838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Parents with a poor diet have children epigenetically pre-disposed for weight gain.</a:t>
            </a:r>
          </a:p>
          <a:p>
            <a:pPr algn="ctr"/>
            <a:r>
              <a:rPr lang="en-US" dirty="0" smtClean="0"/>
              <a:t>What’s the mechanism? Why might it be evolutionarily advantageous?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682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52648" y="2875002"/>
            <a:ext cx="8686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/>
              <a:t>Chromatin structure</a:t>
            </a:r>
            <a:endParaRPr lang="en-US" sz="6600" dirty="0"/>
          </a:p>
        </p:txBody>
      </p:sp>
      <p:sp>
        <p:nvSpPr>
          <p:cNvPr id="2" name="Rounded Rectangle 1"/>
          <p:cNvSpPr/>
          <p:nvPr/>
        </p:nvSpPr>
        <p:spPr>
          <a:xfrm>
            <a:off x="243904" y="228636"/>
            <a:ext cx="11704192" cy="6400730"/>
          </a:xfrm>
          <a:prstGeom prst="roundRect">
            <a:avLst>
              <a:gd name="adj" fmla="val 4657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" t="1623" r="2277" b="1855"/>
          <a:stretch/>
        </p:blipFill>
        <p:spPr bwMode="auto">
          <a:xfrm>
            <a:off x="3259666" y="982133"/>
            <a:ext cx="4047067" cy="5604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 rot="5400000">
            <a:off x="7538666" y="2551484"/>
            <a:ext cx="3088768" cy="2253000"/>
          </a:xfrm>
          <a:prstGeom prst="wedgeRectCallout">
            <a:avLst>
              <a:gd name="adj1" fmla="val -52609"/>
              <a:gd name="adj2" fmla="val 116833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209550" y="229235"/>
            <a:ext cx="182934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sz="1050" dirty="0" err="1">
                <a:ea typeface="ＭＳ Ｐゴシック" charset="0"/>
              </a:rPr>
              <a:t>Felsenfeld</a:t>
            </a:r>
            <a:r>
              <a:rPr lang="en-US" sz="1050" dirty="0">
                <a:ea typeface="ＭＳ Ｐゴシック" charset="0"/>
              </a:rPr>
              <a:t> and </a:t>
            </a:r>
            <a:r>
              <a:rPr lang="en-US" sz="1050" dirty="0" err="1">
                <a:ea typeface="ＭＳ Ｐゴシック" charset="0"/>
              </a:rPr>
              <a:t>Groudine</a:t>
            </a:r>
            <a:r>
              <a:rPr lang="en-US" sz="1050" dirty="0">
                <a:ea typeface="ＭＳ Ｐゴシック" charset="0"/>
              </a:rPr>
              <a:t> 2003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AB08A-B8FE-2744-A176-508EFC0AA4E9}" type="datetime1">
              <a:rPr lang="en-US" smtClean="0"/>
              <a:t>4/17/2019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D1879-D594-7048-AD12-28363999EDA9}" type="slidenum">
              <a:rPr lang="en-US" smtClean="0"/>
              <a:t>9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38539" y="229235"/>
            <a:ext cx="11714922" cy="65468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Nucleosomes and histones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600" y="2503234"/>
            <a:ext cx="18669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4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sentation1" id="{DCAD4168-4D43-264D-83B9-4AEF44CD9354}" vid="{EEADB94A-34CF-B34C-9AB9-867A5C09D9E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5678</TotalTime>
  <Words>1295</Words>
  <Application>Microsoft Office PowerPoint</Application>
  <PresentationFormat>Custom</PresentationFormat>
  <Paragraphs>319</Paragraphs>
  <Slides>47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template</vt:lpstr>
      <vt:lpstr>Epigenetics</vt:lpstr>
      <vt:lpstr>Epigenetics</vt:lpstr>
      <vt:lpstr>PowerPoint Presentation</vt:lpstr>
      <vt:lpstr>Epigenetics: a brief primer</vt:lpstr>
      <vt:lpstr>Epigenetic phenotypes: cell types</vt:lpstr>
      <vt:lpstr>Epigenetic phenotypes: imprinting</vt:lpstr>
      <vt:lpstr>Epigenetic phenotypes: metabolism</vt:lpstr>
      <vt:lpstr>PowerPoint Presentation</vt:lpstr>
      <vt:lpstr>Nucleosomes and histones</vt:lpstr>
      <vt:lpstr>Nucleosomes influence regulation by placement</vt:lpstr>
      <vt:lpstr>DNAse-seq reveals sensitive (open) regions</vt:lpstr>
      <vt:lpstr>ATAC-seq is a newer, more sensitive approach</vt:lpstr>
      <vt:lpstr>Nucleosomes influence regulation by modifications</vt:lpstr>
      <vt:lpstr>Nucleosomes influence regulation by modifications</vt:lpstr>
      <vt:lpstr>Nucleosomes influence regulation</vt:lpstr>
      <vt:lpstr>Assaying nucleosome positions by ChIP-*</vt:lpstr>
      <vt:lpstr>Modeling nucleosome positions</vt:lpstr>
      <vt:lpstr>Identifying nucleosome positions</vt:lpstr>
      <vt:lpstr>Integrating histone modification patterns</vt:lpstr>
      <vt:lpstr>PowerPoint Presentation</vt:lpstr>
      <vt:lpstr>Hidden Markov Models (HMMs)</vt:lpstr>
      <vt:lpstr>Hidden Markov Models (HMMs)</vt:lpstr>
      <vt:lpstr>Hidden Markov Models (HMMs)</vt:lpstr>
      <vt:lpstr>Hidden Markov Models (HMMs)</vt:lpstr>
      <vt:lpstr>Hidden Markov Models (HMMs)</vt:lpstr>
      <vt:lpstr>Integrating histone modification patterns</vt:lpstr>
      <vt:lpstr>Chromatin domains</vt:lpstr>
      <vt:lpstr>PowerPoint Presentation</vt:lpstr>
      <vt:lpstr>DNA nucleotides can be directly modified</vt:lpstr>
      <vt:lpstr>Heritable repression through DNA methylation</vt:lpstr>
      <vt:lpstr>Heritable repression through DNA methylation</vt:lpstr>
      <vt:lpstr>Methylation phenotypes</vt:lpstr>
      <vt:lpstr>A (relevant) aside about CpG islands…</vt:lpstr>
      <vt:lpstr>Assaying methylation</vt:lpstr>
      <vt:lpstr>Analyzing differential methylation</vt:lpstr>
      <vt:lpstr>Analyzing differential methylation</vt:lpstr>
      <vt:lpstr>PowerPoint Presentation</vt:lpstr>
      <vt:lpstr>CCCCCCCCCC</vt:lpstr>
      <vt:lpstr>Distal chromatin contact mapping</vt:lpstr>
      <vt:lpstr>ChIA-PET: Chromatin Interaction Analysis by Paired-End Tags</vt:lpstr>
      <vt:lpstr>~ChIP-Seq for long-range interactions</vt:lpstr>
      <vt:lpstr>Summary</vt:lpstr>
      <vt:lpstr>PowerPoint Presentation</vt:lpstr>
      <vt:lpstr>PowerPoint Presentation</vt:lpstr>
      <vt:lpstr>Epigenetic phenotypes</vt:lpstr>
      <vt:lpstr>Integrating histone modification patterns</vt:lpstr>
      <vt:lpstr>Yes, they work for single cells too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Genomic Data Manipulation</dc:title>
  <dc:creator>Curtis Huttenhower</dc:creator>
  <cp:lastModifiedBy>Eric Franzosa</cp:lastModifiedBy>
  <cp:revision>861</cp:revision>
  <dcterms:created xsi:type="dcterms:W3CDTF">2017-01-05T15:59:06Z</dcterms:created>
  <dcterms:modified xsi:type="dcterms:W3CDTF">2019-04-17T19:15:57Z</dcterms:modified>
</cp:coreProperties>
</file>